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接點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CE77-EC4C-4ABD-9DC3-5474FAD1BBE3}" type="datetimeFigureOut">
              <a:rPr lang="zh-TW" altLang="en-US"/>
              <a:pPr>
                <a:defRPr/>
              </a:pPr>
              <a:t>2016/5/5</a:t>
            </a:fld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051EF-87DA-440F-A17B-7315C75E65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17FAB-FB51-4D06-B471-18B332EAFFF7}" type="datetimeFigureOut">
              <a:rPr lang="zh-TW" altLang="en-US"/>
              <a:pPr>
                <a:defRPr/>
              </a:pPr>
              <a:t>2016/5/5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398A-DAD3-4F7E-B622-ED2268846E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E533-0876-4CEC-9FF2-705465932E3D}" type="datetimeFigureOut">
              <a:rPr lang="zh-TW" altLang="en-US"/>
              <a:pPr>
                <a:defRPr/>
              </a:pPr>
              <a:t>2016/5/5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BF6A-2CBF-495E-9C8D-F0480CE477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7E2DF4-030C-492A-876D-2DE36C328158}" type="datetimeFigureOut">
              <a:rPr lang="zh-TW" altLang="en-US"/>
              <a:pPr>
                <a:defRPr/>
              </a:pPr>
              <a:t>2016/5/5</a:t>
            </a:fld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4836DA-6F10-46A8-AAAB-CA7C133EC8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接點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D4EF-E220-44AA-9F90-0AA1E7B04CDE}" type="datetimeFigureOut">
              <a:rPr lang="zh-TW" altLang="en-US"/>
              <a:pPr>
                <a:defRPr/>
              </a:pPr>
              <a:t>2016/5/5</a:t>
            </a:fld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8843-C551-488D-8002-E191552D61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9D1D-4DCD-4490-BE2D-27C1FA93979D}" type="datetimeFigureOut">
              <a:rPr lang="zh-TW" altLang="en-US"/>
              <a:pPr>
                <a:defRPr/>
              </a:pPr>
              <a:t>2016/5/5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8398-DA63-48A5-AAEC-89E8F0F462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ED75-DE7F-4A6E-B228-C8A969E4A0C9}" type="datetimeFigureOut">
              <a:rPr lang="zh-TW" altLang="en-US"/>
              <a:pPr>
                <a:defRPr/>
              </a:pPr>
              <a:t>2016/5/5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4D33-57E6-4681-908F-602A112C0E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163493-5CB2-49F1-8F2D-4DA3CF68F3E4}" type="datetimeFigureOut">
              <a:rPr lang="zh-TW" altLang="en-US"/>
              <a:pPr>
                <a:defRPr/>
              </a:pPr>
              <a:t>2016/5/5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E47592-880F-49F7-A27E-B69031BF5B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FB08-B93A-4836-B3C5-8ABE18C10C88}" type="datetimeFigureOut">
              <a:rPr lang="zh-TW" altLang="en-US"/>
              <a:pPr>
                <a:defRPr/>
              </a:pPr>
              <a:t>2016/5/5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062D-BEB3-4D2C-9731-B1571438A2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0842DA-5A64-4D33-9684-D61D4FB29A11}" type="datetimeFigureOut">
              <a:rPr lang="zh-TW" altLang="en-US"/>
              <a:pPr>
                <a:defRPr/>
              </a:pPr>
              <a:t>2016/5/5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A1D39E-A466-4E75-B623-1343AD2FE7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橢圓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D3ECE9-2452-4D32-BCB6-4E216EA2CB64}" type="datetimeFigureOut">
              <a:rPr lang="zh-TW" altLang="en-US"/>
              <a:pPr>
                <a:defRPr/>
              </a:pPr>
              <a:t>2016/5/5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A27641-8FCC-426F-8149-208C5BE5C7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1AF29D-9D1B-4BBF-8961-71B3A701F8EC}" type="datetimeFigureOut">
              <a:rPr lang="zh-TW" altLang="en-US"/>
              <a:pPr>
                <a:defRPr/>
              </a:pPr>
              <a:t>2016/5/5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E567FE-E522-4A44-A5BF-ACCF4264D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5" r:id="rId4"/>
    <p:sldLayoutId id="2147483776" r:id="rId5"/>
    <p:sldLayoutId id="2147483783" r:id="rId6"/>
    <p:sldLayoutId id="2147483777" r:id="rId7"/>
    <p:sldLayoutId id="2147483784" r:id="rId8"/>
    <p:sldLayoutId id="2147483785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8175" y="1268413"/>
            <a:ext cx="6172200" cy="2232025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ts val="6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zh-TW" altLang="en-US" sz="4000" dirty="0" smtClean="0"/>
              <a:t>花蓮縣</a:t>
            </a:r>
            <a:r>
              <a:rPr lang="en-US" altLang="zh-TW" sz="4000" dirty="0" smtClean="0"/>
              <a:t>105</a:t>
            </a:r>
            <a:r>
              <a:rPr lang="zh-TW" altLang="en-US" sz="4000" dirty="0" smtClean="0"/>
              <a:t>年度建置國民中小教育長期資料庫樣式說明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4213" y="1125538"/>
            <a:ext cx="7467600" cy="4873625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6500"/>
              </a:lnSpc>
              <a:buFont typeface="Wingdings" pitchFamily="2" charset="2"/>
              <a:buNone/>
            </a:pP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5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月</a:t>
            </a:r>
            <a:r>
              <a:rPr lang="en-US" altLang="zh-TW" sz="4400" smtClean="0">
                <a:solidFill>
                  <a:schemeClr val="accent1"/>
                </a:solidFill>
                <a:latin typeface="華康明體 Std W7"/>
                <a:ea typeface="華康明體 Std W7"/>
                <a:cs typeface="華康明體 Std W7"/>
              </a:rPr>
              <a:t>24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日各校會收到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或領取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)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完整試卷裝箱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或袋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)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，紙箱上下封口處，會有貼上彌封條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(</a:t>
            </a:r>
            <a:r>
              <a:rPr lang="zh-TW" altLang="en-US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如下頁圖片</a:t>
            </a:r>
            <a:r>
              <a:rPr lang="en-US" altLang="zh-TW" sz="4400" smtClean="0">
                <a:solidFill>
                  <a:srgbClr val="414752"/>
                </a:solidFill>
                <a:latin typeface="華康明體 Std W7"/>
                <a:ea typeface="華康明體 Std W7"/>
                <a:cs typeface="華康明體 Std W7"/>
              </a:rPr>
              <a:t>)</a:t>
            </a:r>
            <a:endParaRPr lang="zh-TW" altLang="en-US" sz="4400" smtClean="0">
              <a:solidFill>
                <a:srgbClr val="414752"/>
              </a:solidFill>
              <a:latin typeface="華康明體 Std W7"/>
              <a:ea typeface="華康明體 Std W7"/>
              <a:cs typeface="華康明體 Std W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B001\Desktop\頁面擷取自-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844550"/>
            <a:ext cx="66865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1052513"/>
            <a:ext cx="7467600" cy="5040312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838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彌封條及紙箱拆開後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,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箱內會裝入：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>
              <a:lnSpc>
                <a:spcPts val="3838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國小：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1~6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年級國語</a:t>
            </a:r>
            <a:r>
              <a:rPr lang="en-US" altLang="zh-TW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(</a:t>
            </a:r>
            <a:r>
              <a:rPr lang="zh-TW" altLang="en-US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含</a:t>
            </a:r>
            <a:r>
              <a:rPr lang="en-US" altLang="zh-TW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CD)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、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>
              <a:lnSpc>
                <a:spcPts val="3838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        3~6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年級數學、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>
              <a:lnSpc>
                <a:spcPts val="3838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        5~6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年級英語</a:t>
            </a:r>
            <a:r>
              <a:rPr lang="en-US" altLang="zh-TW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(</a:t>
            </a:r>
            <a:r>
              <a:rPr lang="zh-TW" altLang="en-US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含</a:t>
            </a:r>
            <a:r>
              <a:rPr lang="en-US" altLang="zh-TW" sz="3200" smtClean="0">
                <a:solidFill>
                  <a:schemeClr val="accent1"/>
                </a:solidFill>
                <a:latin typeface="華康明體 Std W7"/>
                <a:ea typeface="華康明體 Std W7"/>
                <a:cs typeface="Times New Roman" pitchFamily="18" charset="0"/>
              </a:rPr>
              <a:t>CD)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。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>
              <a:lnSpc>
                <a:spcPts val="3838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國中：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7~8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年級國文、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>
              <a:lnSpc>
                <a:spcPts val="3838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        7~8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年級數學、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>
              <a:lnSpc>
                <a:spcPts val="3838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         7~8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年級英文。</a:t>
            </a:r>
            <a:endParaRPr lang="en-US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 algn="just">
              <a:lnSpc>
                <a:spcPts val="3838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試卷依</a:t>
            </a: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科目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、</a:t>
            </a: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年段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、</a:t>
            </a:r>
            <a:r>
              <a:rPr lang="zh-TW" altLang="en-US" sz="3200" smtClean="0">
                <a:solidFill>
                  <a:srgbClr val="C00000"/>
                </a:solidFill>
                <a:latin typeface="華康明體 Std W7"/>
                <a:ea typeface="華康明體 Std W7"/>
                <a:cs typeface="Times New Roman" pitchFamily="18" charset="0"/>
              </a:rPr>
              <a:t>班級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裝袋，請各校拆開後確認。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(</a:t>
            </a:r>
            <a:r>
              <a:rPr lang="zh-TW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如下</a:t>
            </a:r>
            <a:r>
              <a:rPr lang="zh-TW" altLang="en-US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頁</a:t>
            </a:r>
            <a:r>
              <a:rPr lang="zh-TW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圖</a:t>
            </a:r>
            <a:r>
              <a:rPr lang="en-US" altLang="zh-TW" sz="3200" smtClean="0">
                <a:solidFill>
                  <a:srgbClr val="3C3E42"/>
                </a:solidFill>
                <a:latin typeface="華康明體 Std W7"/>
                <a:ea typeface="華康明體 Std W7"/>
                <a:cs typeface="Times New Roman" pitchFamily="18" charset="0"/>
              </a:rPr>
              <a:t>)</a:t>
            </a:r>
            <a:endParaRPr lang="zh-TW" altLang="zh-TW" sz="3200" smtClean="0">
              <a:solidFill>
                <a:srgbClr val="3C3E42"/>
              </a:solidFill>
              <a:latin typeface="華康明體 Std W7"/>
              <a:ea typeface="華康明體 Std W7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endParaRPr lang="zh-TW" altLang="en-US" sz="1000" smtClean="0">
              <a:latin typeface="華康明體 Std W7"/>
              <a:ea typeface="華康明體 Std W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B001\Desktop\學測ppt\頁面擷取自-圖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360045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Users\B001\Desktop\學測ppt\圖形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036638"/>
            <a:ext cx="4321175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755650" y="404813"/>
          <a:ext cx="7416800" cy="5329239"/>
        </p:xfrm>
        <a:graphic>
          <a:graphicData uri="http://schemas.openxmlformats.org/drawingml/2006/table">
            <a:tbl>
              <a:tblPr/>
              <a:tblGrid>
                <a:gridCol w="2471738"/>
                <a:gridCol w="2473325"/>
                <a:gridCol w="2471737"/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charset="-120"/>
                        </a:rPr>
                        <a:t>科目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charset="-120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新細明體" charset="-120"/>
                        </a:rPr>
                        <a:t>袋內需裝入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144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國文</a:t>
                      </a:r>
                      <a:endParaRPr kumimoji="0" lang="en-US" alt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1-2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回收試卷袋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聽力光碟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片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101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3-6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聽力光碟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片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7080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7-8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回收答案卡袋一個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9223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英文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5-6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聽力光碟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片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7-8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數學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3-8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年級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試卷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回收答案卡袋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明體 Std W7"/>
                          <a:ea typeface="華康明體 Std W7"/>
                          <a:cs typeface="華康明體 Std W7"/>
                        </a:rPr>
                        <a:t>個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明體 Std W7"/>
                        <a:ea typeface="華康明體 Std W7"/>
                        <a:cs typeface="華康明體 Std W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4213" y="981075"/>
            <a:ext cx="7467600" cy="48736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請於試卷作答結束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後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答案卷封袋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：置入國小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1~2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年級  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國語科試卷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答案卡封袋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：置入國小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3~6</a:t>
            </a: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年級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、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國中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7~8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年級答案 </a:t>
            </a:r>
            <a:endParaRPr lang="en-US" altLang="zh-TW" sz="4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華康新特明體" panose="02020909000000000000" pitchFamily="49" charset="-12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華康新特明體" panose="02020909000000000000" pitchFamily="49" charset="-120"/>
                <a:cs typeface="Times New Roman" panose="02020603050405020304" pitchFamily="18" charset="0"/>
              </a:rPr>
              <a:t>卡。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zh-TW" altLang="en-US" dirty="0" smtClean="0">
                <a:latin typeface="華康明體 Std W7" pitchFamily="18" charset="-120"/>
                <a:ea typeface="華康明體 Std W7" pitchFamily="18" charset="-120"/>
              </a:rPr>
              <a:t>於封品處雙面膠撕下彌封，監考考師請於騎縫處簽名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20482" name="Picture 2" descr="C:\Users\B001\Desktop\學測ppt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3651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B001\Desktop\學測ppt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813" y="1484313"/>
            <a:ext cx="3665537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kumimoji="1" lang="zh-TW" altLang="en-US" sz="3600" b="1" cap="none" smtClean="0">
                <a:solidFill>
                  <a:schemeClr val="accent1"/>
                </a:solidFill>
              </a:rPr>
              <a:t>另闢試場試卷袋：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1189038" lvl="2" indent="-457200"/>
            <a:r>
              <a:rPr lang="zh-TW" altLang="en-US" sz="2400" dirty="0" smtClean="0"/>
              <a:t>另闢考場試卷袋上會標示</a:t>
            </a:r>
            <a:r>
              <a:rPr lang="zh-TW" altLang="en-US" sz="2400" b="1" dirty="0" smtClean="0"/>
              <a:t>「試場編號」 、</a:t>
            </a:r>
            <a:r>
              <a:rPr lang="zh-TW" altLang="en-US" sz="2400" dirty="0" smtClean="0"/>
              <a:t> </a:t>
            </a:r>
            <a:r>
              <a:rPr lang="zh-TW" altLang="en-US" sz="2400" b="1" dirty="0" smtClean="0"/>
              <a:t>「科目」 、 「年級」及「份數」</a:t>
            </a:r>
            <a:r>
              <a:rPr lang="zh-TW" altLang="en-US" sz="2400" dirty="0" smtClean="0"/>
              <a:t>，袋內含「試卷」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一般、放大或點字試卷</a:t>
            </a:r>
            <a:r>
              <a:rPr lang="en-US" altLang="zh-TW" sz="2400" dirty="0" smtClean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 </a:t>
            </a:r>
            <a:r>
              <a:rPr lang="zh-TW" altLang="en-US" sz="2400" dirty="0" smtClean="0">
                <a:solidFill>
                  <a:schemeClr val="accent1"/>
                </a:solidFill>
              </a:rPr>
              <a:t>「答案卡（卷）封袋」</a:t>
            </a:r>
            <a:r>
              <a:rPr lang="zh-TW" altLang="en-US" sz="2400" dirty="0" smtClean="0"/>
              <a:t>及「聽力測驗</a:t>
            </a:r>
            <a:r>
              <a:rPr lang="en-US" altLang="zh-TW" sz="2400" dirty="0" smtClean="0"/>
              <a:t>CD</a:t>
            </a:r>
            <a:r>
              <a:rPr lang="zh-TW" altLang="en-US" sz="2400" dirty="0" smtClean="0"/>
              <a:t>」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國小國語、國小英文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。</a:t>
            </a:r>
          </a:p>
          <a:p>
            <a:pPr marL="1189038" lvl="2" indent="-457200"/>
            <a:r>
              <a:rPr lang="zh-TW" altLang="en-US" sz="2400" dirty="0" smtClean="0"/>
              <a:t>另闢考場試卷袋內容物，是依據試場編號之申請服務項目提供試卷，不會註明學生姓名以維護學生個資，</a:t>
            </a:r>
            <a:r>
              <a:rPr lang="zh-TW" altLang="en-US" sz="2400" b="1" dirty="0" smtClean="0"/>
              <a:t>請學校自備各試場編號對應之學生名單及申請服務類別</a:t>
            </a:r>
            <a:r>
              <a:rPr lang="zh-TW" altLang="en-US" sz="2400" dirty="0" smtClean="0"/>
              <a:t>進行分卷並發放答案卡</a:t>
            </a:r>
            <a:r>
              <a:rPr lang="zh-TW" altLang="en-US" sz="2400" b="1" dirty="0" smtClean="0"/>
              <a:t>。</a:t>
            </a:r>
            <a:endParaRPr lang="zh-TW" altLang="en-US" sz="2400" dirty="0" smtClean="0"/>
          </a:p>
          <a:p>
            <a:pPr marL="1189038" lvl="2" indent="-457200"/>
            <a:r>
              <a:rPr lang="zh-TW" altLang="en-US" sz="2400" dirty="0" smtClean="0"/>
              <a:t>考試完畢後，監考人員請將另闢試場學生答案卡置入</a:t>
            </a:r>
            <a:r>
              <a:rPr lang="zh-TW" altLang="en-US" sz="2400" dirty="0" smtClean="0">
                <a:solidFill>
                  <a:schemeClr val="accent1"/>
                </a:solidFill>
              </a:rPr>
              <a:t>「答案卡</a:t>
            </a:r>
            <a:r>
              <a:rPr lang="en-US" altLang="zh-TW" sz="2400" dirty="0" smtClean="0">
                <a:solidFill>
                  <a:schemeClr val="accent1"/>
                </a:solidFill>
              </a:rPr>
              <a:t>(</a:t>
            </a:r>
            <a:r>
              <a:rPr lang="zh-TW" altLang="en-US" sz="2400" dirty="0" smtClean="0">
                <a:solidFill>
                  <a:schemeClr val="accent1"/>
                </a:solidFill>
              </a:rPr>
              <a:t>卷</a:t>
            </a:r>
            <a:r>
              <a:rPr lang="en-US" altLang="zh-TW" sz="2400" dirty="0" smtClean="0">
                <a:solidFill>
                  <a:schemeClr val="accent1"/>
                </a:solidFill>
              </a:rPr>
              <a:t>)</a:t>
            </a:r>
            <a:r>
              <a:rPr lang="zh-TW" altLang="en-US" sz="2400" dirty="0" smtClean="0">
                <a:solidFill>
                  <a:schemeClr val="accent1"/>
                </a:solidFill>
              </a:rPr>
              <a:t>封袋」</a:t>
            </a:r>
            <a:r>
              <a:rPr lang="zh-TW" altLang="en-US" sz="2400" dirty="0" smtClean="0"/>
              <a:t>彌封簽名後，交回教務處即可，毋須再交回原班。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</TotalTime>
  <Words>421</Words>
  <Application>Microsoft Office PowerPoint</Application>
  <PresentationFormat>如螢幕大小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壁窗</vt:lpstr>
      <vt:lpstr>花蓮縣105年度建置國民中小教育長期資料庫樣式說明</vt:lpstr>
      <vt:lpstr>投影片 2</vt:lpstr>
      <vt:lpstr>投影片 3</vt:lpstr>
      <vt:lpstr>投影片 4</vt:lpstr>
      <vt:lpstr>投影片 5</vt:lpstr>
      <vt:lpstr>投影片 6</vt:lpstr>
      <vt:lpstr>投影片 7</vt:lpstr>
      <vt:lpstr>於封品處雙面膠撕下彌封，監考考師請於騎縫處簽名。</vt:lpstr>
      <vt:lpstr>另闢試場試卷袋：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花蓮縣105年度建置國中小教育資料庫樣式說明</dc:title>
  <dc:creator>B001</dc:creator>
  <cp:lastModifiedBy>user</cp:lastModifiedBy>
  <cp:revision>7</cp:revision>
  <dcterms:created xsi:type="dcterms:W3CDTF">2016-04-26T05:45:21Z</dcterms:created>
  <dcterms:modified xsi:type="dcterms:W3CDTF">2016-05-05T07:09:05Z</dcterms:modified>
</cp:coreProperties>
</file>