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37" r:id="rId1"/>
  </p:sldMasterIdLst>
  <p:notesMasterIdLst>
    <p:notesMasterId r:id="rId56"/>
  </p:notesMasterIdLst>
  <p:handoutMasterIdLst>
    <p:handoutMasterId r:id="rId57"/>
  </p:handoutMasterIdLst>
  <p:sldIdLst>
    <p:sldId id="1435" r:id="rId2"/>
    <p:sldId id="1264" r:id="rId3"/>
    <p:sldId id="1265" r:id="rId4"/>
    <p:sldId id="1392" r:id="rId5"/>
    <p:sldId id="1391" r:id="rId6"/>
    <p:sldId id="1393" r:id="rId7"/>
    <p:sldId id="1194" r:id="rId8"/>
    <p:sldId id="1253" r:id="rId9"/>
    <p:sldId id="1495" r:id="rId10"/>
    <p:sldId id="1454" r:id="rId11"/>
    <p:sldId id="1425" r:id="rId12"/>
    <p:sldId id="1366" r:id="rId13"/>
    <p:sldId id="1426" r:id="rId14"/>
    <p:sldId id="1394" r:id="rId15"/>
    <p:sldId id="1395" r:id="rId16"/>
    <p:sldId id="1313" r:id="rId17"/>
    <p:sldId id="1321" r:id="rId18"/>
    <p:sldId id="1460" r:id="rId19"/>
    <p:sldId id="1430" r:id="rId20"/>
    <p:sldId id="1464" r:id="rId21"/>
    <p:sldId id="1402" r:id="rId22"/>
    <p:sldId id="1347" r:id="rId23"/>
    <p:sldId id="1351" r:id="rId24"/>
    <p:sldId id="1419" r:id="rId25"/>
    <p:sldId id="1348" r:id="rId26"/>
    <p:sldId id="1349" r:id="rId27"/>
    <p:sldId id="1292" r:id="rId28"/>
    <p:sldId id="1356" r:id="rId29"/>
    <p:sldId id="1420" r:id="rId30"/>
    <p:sldId id="1497" r:id="rId31"/>
    <p:sldId id="1355" r:id="rId32"/>
    <p:sldId id="1470" r:id="rId33"/>
    <p:sldId id="994" r:id="rId34"/>
    <p:sldId id="1376" r:id="rId35"/>
    <p:sldId id="1443" r:id="rId36"/>
    <p:sldId id="1467" r:id="rId37"/>
    <p:sldId id="996" r:id="rId38"/>
    <p:sldId id="1377" r:id="rId39"/>
    <p:sldId id="1444" r:id="rId40"/>
    <p:sldId id="1468" r:id="rId41"/>
    <p:sldId id="998" r:id="rId42"/>
    <p:sldId id="1378" r:id="rId43"/>
    <p:sldId id="1445" r:id="rId44"/>
    <p:sldId id="1469" r:id="rId45"/>
    <p:sldId id="1334" r:id="rId46"/>
    <p:sldId id="1335" r:id="rId47"/>
    <p:sldId id="1336" r:id="rId48"/>
    <p:sldId id="1337" r:id="rId49"/>
    <p:sldId id="1338" r:id="rId50"/>
    <p:sldId id="1339" r:id="rId51"/>
    <p:sldId id="1465" r:id="rId52"/>
    <p:sldId id="1466" r:id="rId53"/>
    <p:sldId id="1498" r:id="rId54"/>
    <p:sldId id="1291" r:id="rId55"/>
  </p:sldIdLst>
  <p:sldSz cx="9144000" cy="6858000" type="screen4x3"/>
  <p:notesSz cx="6858000" cy="9144000"/>
  <p:custShowLst>
    <p:custShow name="自訂放映1" id="0">
      <p:sldLst/>
    </p:custShow>
  </p:custShow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93905"/>
    <a:srgbClr val="7D1301"/>
    <a:srgbClr val="791201"/>
    <a:srgbClr val="FBC26D"/>
    <a:srgbClr val="911601"/>
    <a:srgbClr val="991701"/>
    <a:srgbClr val="EFD9BB"/>
    <a:srgbClr val="F9EDE7"/>
    <a:srgbClr val="F1E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17" autoAdjust="0"/>
    <p:restoredTop sz="94709" autoAdjust="0"/>
  </p:normalViewPr>
  <p:slideViewPr>
    <p:cSldViewPr>
      <p:cViewPr>
        <p:scale>
          <a:sx n="70" d="100"/>
          <a:sy n="70" d="100"/>
        </p:scale>
        <p:origin x="-1368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zh-TW" altLang="en-US"/>
              <a:t>楷書的技法與作品的完成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F17EACC9-3678-4D73-8D17-AA601A060A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4537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4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5DAFE324-6BF7-4B65-B7A3-A4999F6281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25819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標題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cxnSp>
        <p:nvCxnSpPr>
          <p:cNvPr id="8" name="直線接點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日期版面配置區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FAF0E7-1E22-4FB3-B711-923D0359264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95996-D379-4838-AD8A-16BCE494C3F0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D051C-45F2-41EE-B55F-DC3ACB4990A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ED77A6D-478D-4842-95B5-637C296C11E7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6" name="頁尾版面配置區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7" name="直線接點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28057-3C33-4108-9A48-0D172E11861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D8DD3-AE0D-426F-A303-3B6503F566BF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2" name="內容版面配置區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4" name="內容版面配置區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10" name="直線接點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DC8AFF-DD97-4FED-BE0D-458E5888C8E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40ED3-72D9-41B0-B865-A56B4208D00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內容版面配置區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1" name="標題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58DC31-71CB-490C-B23D-108991BF0D3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83CEC8-6F80-4B26-B27E-2CB362ABA04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38" r:id="rId1"/>
    <p:sldLayoutId id="2147484439" r:id="rId2"/>
    <p:sldLayoutId id="2147484440" r:id="rId3"/>
    <p:sldLayoutId id="2147484441" r:id="rId4"/>
    <p:sldLayoutId id="2147484442" r:id="rId5"/>
    <p:sldLayoutId id="2147484443" r:id="rId6"/>
    <p:sldLayoutId id="2147484444" r:id="rId7"/>
    <p:sldLayoutId id="2147484445" r:id="rId8"/>
    <p:sldLayoutId id="2147484446" r:id="rId9"/>
    <p:sldLayoutId id="2147484447" r:id="rId10"/>
    <p:sldLayoutId id="214748444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emf"/><Relationship Id="rId7" Type="http://schemas.openxmlformats.org/officeDocument/2006/relationships/image" Target="../media/image50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45.emf"/><Relationship Id="rId7" Type="http://schemas.openxmlformats.org/officeDocument/2006/relationships/image" Target="../media/image56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60.emf"/><Relationship Id="rId5" Type="http://schemas.openxmlformats.org/officeDocument/2006/relationships/image" Target="../media/image54.jpeg"/><Relationship Id="rId10" Type="http://schemas.openxmlformats.org/officeDocument/2006/relationships/image" Target="../media/image59.emf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4.emf"/><Relationship Id="rId7" Type="http://schemas.openxmlformats.org/officeDocument/2006/relationships/image" Target="../media/image77.jpe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11" Type="http://schemas.openxmlformats.org/officeDocument/2006/relationships/image" Target="../media/image81.jpeg"/><Relationship Id="rId5" Type="http://schemas.openxmlformats.org/officeDocument/2006/relationships/image" Target="../media/image47.emf"/><Relationship Id="rId10" Type="http://schemas.openxmlformats.org/officeDocument/2006/relationships/image" Target="../media/image80.jpeg"/><Relationship Id="rId4" Type="http://schemas.openxmlformats.org/officeDocument/2006/relationships/image" Target="../media/image75.emf"/><Relationship Id="rId9" Type="http://schemas.openxmlformats.org/officeDocument/2006/relationships/image" Target="../media/image7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emf"/><Relationship Id="rId7" Type="http://schemas.openxmlformats.org/officeDocument/2006/relationships/image" Target="../media/image90.jpeg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emf"/><Relationship Id="rId4" Type="http://schemas.openxmlformats.org/officeDocument/2006/relationships/image" Target="../media/image87.emf"/><Relationship Id="rId9" Type="http://schemas.openxmlformats.org/officeDocument/2006/relationships/image" Target="../media/image9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9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1259632" y="1412776"/>
            <a:ext cx="6480720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6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新九宮格書法模式</a:t>
            </a:r>
            <a:endParaRPr lang="zh-TW" altLang="en-US" sz="5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411760" y="548680"/>
            <a:ext cx="4248472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輕鬆</a:t>
            </a:r>
            <a:r>
              <a:rPr lang="zh-TW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學書法</a:t>
            </a:r>
            <a:endParaRPr lang="zh-TW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810222"/>
            <a:ext cx="72548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717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10</a:t>
            </a:fld>
            <a:endParaRPr lang="en-US" altLang="zh-TW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7812162" y="1196975"/>
            <a:ext cx="5762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dirty="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  <p:pic>
        <p:nvPicPr>
          <p:cNvPr id="5122" name="Picture 2" descr="D:\Users\user\Desktop\林岳瑩硬筆書法作品\2林岳瑩硬筆書法作品\2016 -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760" y="11868"/>
            <a:ext cx="1933111" cy="683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user\Desktop\林岳瑩硬筆書法作品\2林岳瑩硬筆書法作品\2016 -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868"/>
            <a:ext cx="2292584" cy="68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721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50FE3B8-ACFC-46E7-94A1-13C91504C652}" type="slidenum">
              <a:rPr lang="en-US" altLang="zh-TW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4005263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Administrator\Desktop\13263788_1724630314473202_9197701172000710529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082" y="548680"/>
            <a:ext cx="304953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4115" t="9969" r="12217" b="12770"/>
          <a:stretch>
            <a:fillRect/>
          </a:stretch>
        </p:blipFill>
        <p:spPr bwMode="auto">
          <a:xfrm>
            <a:off x="467544" y="2564904"/>
            <a:ext cx="439248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2011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29114"/>
            <a:ext cx="1709738" cy="482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"/>
          <a:stretch>
            <a:fillRect/>
          </a:stretch>
        </p:blipFill>
        <p:spPr bwMode="auto">
          <a:xfrm>
            <a:off x="6532513" y="929113"/>
            <a:ext cx="1639887" cy="48291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1474912" cy="438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4482" y="6076299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TW" altLang="zh-TW" b="1" kern="100" dirty="0">
                <a:latin typeface="Times New Roman"/>
                <a:ea typeface="新細明體"/>
              </a:rPr>
              <a:t>歐陽詢《九成宮醴泉銘》</a:t>
            </a:r>
            <a:endParaRPr lang="zh-TW" altLang="zh-TW" kern="100" dirty="0">
              <a:effectLst/>
              <a:latin typeface="Times New Roman"/>
              <a:ea typeface="新細明體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5154" y="605259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b="1" kern="100" dirty="0">
                <a:latin typeface="Times New Roman"/>
                <a:ea typeface="新細明體"/>
                <a:cs typeface="Times New Roman"/>
              </a:rPr>
              <a:t>褚遂良《雁塔聖教序》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42290" y="605259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b="1" kern="100" dirty="0">
                <a:latin typeface="Times New Roman"/>
                <a:ea typeface="新細明體"/>
                <a:cs typeface="Times New Roman"/>
              </a:rPr>
              <a:t>柳公權《玄秘塔碑》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24256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2E1A80-42C4-448B-977B-42AD130D42AF}" type="slidenum">
              <a:rPr lang="en-US" altLang="zh-TW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9" y="296738"/>
            <a:ext cx="8462133" cy="608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17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545430"/>
            <a:ext cx="5184576" cy="795338"/>
          </a:xfrm>
          <a:solidFill>
            <a:srgbClr val="FFC4A7"/>
          </a:soli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zh-TW" altLang="en-US" sz="4400" b="0" dirty="0" smtClean="0">
                <a:solidFill>
                  <a:srgbClr val="BB1205"/>
                </a:solidFill>
                <a:ea typeface="標楷體" pitchFamily="65" charset="-120"/>
              </a:rPr>
              <a:t>標楷體和書法教學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CD54430-5324-4865-919B-0577BFA91172}" type="slidenum">
              <a:rPr lang="en-US" altLang="zh-TW"/>
              <a:pPr>
                <a:defRPr/>
              </a:pPr>
              <a:t>14</a:t>
            </a:fld>
            <a:endParaRPr lang="en-US" altLang="zh-TW"/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323529" y="1952543"/>
            <a:ext cx="8426772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多數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的小朋友都沒有受過應有的硬筆書法指導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，都不知道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  字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要怎麼寫才會好看。每天都在寫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功課的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情形下，流失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了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  學習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書法最好的時機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kumimoji="1" lang="zh-TW" altLang="en-US" sz="1200" dirty="0"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標楷體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是所有小朋友最熟悉的字體，小朋友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幾乎每天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都在看、都在用。學會標楷體硬筆書法的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技巧，可以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輕鬆解決寫字的問題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kumimoji="1" lang="en-US" altLang="zh-TW" sz="2400" dirty="0" smtClean="0">
              <a:solidFill>
                <a:srgbClr val="FF9966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endParaRPr kumimoji="1" lang="zh-TW" altLang="en-US" sz="1200" dirty="0">
              <a:solidFill>
                <a:srgbClr val="FF9966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透過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標楷體硬筆書法的基礎，再來學習毛筆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書法，則事半功倍。</a:t>
            </a:r>
          </a:p>
        </p:txBody>
      </p:sp>
    </p:spTree>
    <p:extLst>
      <p:ext uri="{BB962C8B-B14F-4D97-AF65-F5344CB8AC3E}">
        <p14:creationId xmlns:p14="http://schemas.microsoft.com/office/powerpoint/2010/main" val="1134847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620688"/>
            <a:ext cx="4320480" cy="795338"/>
          </a:xfrm>
          <a:solidFill>
            <a:srgbClr val="FFC4A7"/>
          </a:solidFill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zh-TW" altLang="en-US" sz="4800" b="0" dirty="0" smtClean="0">
                <a:solidFill>
                  <a:srgbClr val="BB1205"/>
                </a:solidFill>
                <a:ea typeface="標楷體" pitchFamily="65" charset="-120"/>
              </a:rPr>
              <a:t>以標楷體練書法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CD54430-5324-4865-919B-0577BFA91172}" type="slidenum">
              <a:rPr lang="en-US" altLang="zh-TW"/>
              <a:pPr>
                <a:defRPr/>
              </a:pPr>
              <a:t>15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611560" y="4348261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zh-TW" altLang="zh-TW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標楷體練書法，是取標楷體的骨架為結構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</a:t>
            </a:r>
            <a:endParaRPr lang="en-US" altLang="zh-TW" sz="2800" dirty="0" smtClean="0">
              <a:solidFill>
                <a:srgbClr val="FF9966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礎，</a:t>
            </a:r>
            <a:r>
              <a:rPr lang="zh-TW" altLang="zh-TW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然後在骨架上練習書寫技法，而</a:t>
            </a:r>
            <a:r>
              <a:rPr lang="zh-TW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不是以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臨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摹標楷體</a:t>
            </a:r>
            <a:r>
              <a:rPr lang="zh-TW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為目的。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830303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標楷體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是「國字標準字體」中的楷書體。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字形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平正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勻美，結體單純穩定，標準化極高，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視覺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有很好的清晰、舒適和美觀性。而且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標楷體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傳統楷書的風格作設計，可以說就是傳統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的一環，極適合作為學習書法的參考。</a:t>
            </a:r>
          </a:p>
        </p:txBody>
      </p:sp>
    </p:spTree>
    <p:extLst>
      <p:ext uri="{BB962C8B-B14F-4D97-AF65-F5344CB8AC3E}">
        <p14:creationId xmlns:p14="http://schemas.microsoft.com/office/powerpoint/2010/main" val="578110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F6034B-F191-4A09-B0B4-6FA5D6415615}" type="slidenum">
              <a:rPr lang="en-US" altLang="zh-TW"/>
              <a:pPr>
                <a:defRPr/>
              </a:pPr>
              <a:t>16</a:t>
            </a:fld>
            <a:endParaRPr lang="en-US" altLang="zh-TW"/>
          </a:p>
        </p:txBody>
      </p:sp>
      <p:pic>
        <p:nvPicPr>
          <p:cNvPr id="43011" name="Picture 4" descr="標楷體書法3"/>
          <p:cNvPicPr>
            <a:picLocks noChangeAspect="1" noChangeArrowheads="1"/>
          </p:cNvPicPr>
          <p:nvPr/>
        </p:nvPicPr>
        <p:blipFill>
          <a:blip r:embed="rId2" cstate="print"/>
          <a:srcRect l="897" t="2826"/>
          <a:stretch>
            <a:fillRect/>
          </a:stretch>
        </p:blipFill>
        <p:spPr bwMode="auto">
          <a:xfrm>
            <a:off x="5009558" y="1052637"/>
            <a:ext cx="3378866" cy="453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7" t="7922" r="10256" b="18127"/>
          <a:stretch/>
        </p:blipFill>
        <p:spPr bwMode="auto">
          <a:xfrm>
            <a:off x="851541" y="1084751"/>
            <a:ext cx="3360419" cy="4504489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63376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Grp="1" noChangeArrowheads="1"/>
          </p:cNvSpPr>
          <p:nvPr>
            <p:ph type="title"/>
          </p:nvPr>
        </p:nvSpPr>
        <p:spPr>
          <a:xfrm>
            <a:off x="2195736" y="548680"/>
            <a:ext cx="4681537" cy="720303"/>
          </a:xfrm>
          <a:solidFill>
            <a:srgbClr val="FFC4A7"/>
          </a:solidFill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 altLang="zh-TW" sz="2800" b="0" dirty="0" smtClean="0"/>
              <a:t>    </a:t>
            </a:r>
            <a:r>
              <a:rPr lang="zh-TW" altLang="en-US" sz="4000" b="0" dirty="0" smtClean="0">
                <a:solidFill>
                  <a:srgbClr val="367786"/>
                </a:solidFill>
              </a:rPr>
              <a:t>標楷體與鉛筆書法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543C28-9371-429E-9CFA-39B50F39ACCA}" type="slidenum">
              <a:rPr lang="en-US" altLang="zh-TW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121861" name="Picture 10" descr="硬筆書法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05064"/>
            <a:ext cx="542367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11" descr="硬筆書法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4634" y="1628800"/>
            <a:ext cx="5351662" cy="209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0161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535487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51566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40" y="116632"/>
            <a:ext cx="4707840" cy="657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50983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3244" y="333237"/>
            <a:ext cx="8136904" cy="587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林岳瑩</a:t>
            </a:r>
            <a:r>
              <a:rPr kumimoji="1" lang="zh-TW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     </a:t>
            </a:r>
            <a:endParaRPr kumimoji="1" lang="zh-TW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專長：書法、篆刻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學歷：東華大學藝術與設計研究所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經歷：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1997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花蓮縣美術家書法篆刻類薪傳獎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1997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花蓮縣文化局書法篆刻個展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2003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三希藝術空間書法篆刻個展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2008《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大塊無隅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》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顏文堂、林岳瑩水墨書法雙人全省巡迴展</a:t>
            </a:r>
            <a:endParaRPr kumimoji="1" lang="en-US" altLang="zh-TW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dirty="0" smtClean="0"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lang="en-US" altLang="zh-TW" sz="2000" dirty="0" smtClean="0">
                <a:latin typeface="+mj-ea"/>
                <a:ea typeface="+mj-ea"/>
                <a:cs typeface="Times New Roman" pitchFamily="18" charset="0"/>
              </a:rPr>
              <a:t>2015</a:t>
            </a:r>
            <a:r>
              <a:rPr lang="zh-TW" altLang="en-US" sz="2000" dirty="0" smtClean="0">
                <a:latin typeface="+mj-ea"/>
                <a:ea typeface="+mj-ea"/>
                <a:cs typeface="Times New Roman" pitchFamily="18" charset="0"/>
              </a:rPr>
              <a:t> 日本京都林岳瑩、吳英杰書畫雙人展</a:t>
            </a:r>
            <a:endParaRPr lang="en-US" altLang="zh-TW" sz="2000" dirty="0" smtClean="0"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2016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台東生活美學館書法創作邀請展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社團：花蓮書法學會理事長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青溪新文藝協會常務理事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花蓮縣洄瀾生活美學協會顧問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r>
              <a:rPr lang="zh-TW" altLang="zh-TW" sz="2000" dirty="0" smtClean="0">
                <a:latin typeface="+mj-ea"/>
                <a:ea typeface="+mj-ea"/>
              </a:rPr>
              <a:t>曾任：花蓮縣文化局展覽審查委員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    </a:t>
            </a:r>
            <a:r>
              <a:rPr lang="zh-TW" altLang="zh-TW" sz="2000" dirty="0" smtClean="0">
                <a:latin typeface="+mj-ea"/>
                <a:ea typeface="+mj-ea"/>
              </a:rPr>
              <a:t>花蓮縣</a:t>
            </a:r>
            <a:r>
              <a:rPr lang="zh-TW" altLang="zh-TW" sz="2000" dirty="0">
                <a:latin typeface="+mj-ea"/>
                <a:ea typeface="+mj-ea"/>
              </a:rPr>
              <a:t>文化局洄瀾</a:t>
            </a:r>
            <a:r>
              <a:rPr lang="zh-TW" altLang="zh-TW" sz="2000" dirty="0" smtClean="0">
                <a:latin typeface="+mj-ea"/>
                <a:ea typeface="+mj-ea"/>
              </a:rPr>
              <a:t>美展</a:t>
            </a:r>
            <a:r>
              <a:rPr lang="zh-TW" altLang="en-US" sz="2000" dirty="0" smtClean="0">
                <a:latin typeface="+mj-ea"/>
                <a:ea typeface="+mj-ea"/>
              </a:rPr>
              <a:t>籌備委員及</a:t>
            </a:r>
            <a:r>
              <a:rPr lang="zh-TW" altLang="zh-TW" sz="2000" dirty="0" smtClean="0">
                <a:latin typeface="+mj-ea"/>
                <a:ea typeface="+mj-ea"/>
              </a:rPr>
              <a:t>評審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    </a:t>
            </a:r>
            <a:r>
              <a:rPr lang="zh-TW" altLang="zh-TW" sz="2000" dirty="0" smtClean="0">
                <a:latin typeface="+mj-ea"/>
                <a:ea typeface="+mj-ea"/>
              </a:rPr>
              <a:t>花蓮縣</a:t>
            </a:r>
            <a:r>
              <a:rPr lang="zh-TW" altLang="zh-TW" sz="2000" dirty="0">
                <a:latin typeface="+mj-ea"/>
                <a:ea typeface="+mj-ea"/>
              </a:rPr>
              <a:t>文化局美術家薪傳獎審查</a:t>
            </a:r>
            <a:r>
              <a:rPr lang="zh-TW" altLang="zh-TW" sz="2000" dirty="0" smtClean="0">
                <a:latin typeface="+mj-ea"/>
                <a:ea typeface="+mj-ea"/>
              </a:rPr>
              <a:t>委員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dirty="0">
                <a:latin typeface="+mj-ea"/>
                <a:ea typeface="+mj-ea"/>
              </a:rPr>
              <a:t> </a:t>
            </a:r>
            <a:r>
              <a:rPr lang="zh-TW" altLang="en-US" sz="2000" dirty="0" smtClean="0">
                <a:latin typeface="+mj-ea"/>
                <a:ea typeface="+mj-ea"/>
              </a:rPr>
              <a:t>     慈</a:t>
            </a:r>
            <a:r>
              <a:rPr lang="zh-TW" altLang="en-US" sz="2000" dirty="0">
                <a:latin typeface="+mj-ea"/>
                <a:ea typeface="+mj-ea"/>
              </a:rPr>
              <a:t>濟科技大學</a:t>
            </a:r>
            <a:r>
              <a:rPr lang="zh-TW" altLang="en-US" sz="2000" dirty="0" smtClean="0">
                <a:latin typeface="+mj-ea"/>
                <a:ea typeface="+mj-ea"/>
              </a:rPr>
              <a:t>兼任</a:t>
            </a:r>
            <a:r>
              <a:rPr lang="zh-TW" altLang="en-US" sz="2000" dirty="0">
                <a:latin typeface="+mj-ea"/>
                <a:ea typeface="+mj-ea"/>
              </a:rPr>
              <a:t>講</a:t>
            </a:r>
            <a:r>
              <a:rPr lang="zh-TW" altLang="en-US" sz="2000" dirty="0" smtClean="0">
                <a:latin typeface="+mj-ea"/>
                <a:ea typeface="+mj-ea"/>
              </a:rPr>
              <a:t>師</a:t>
            </a:r>
            <a:endParaRPr lang="zh-TW" altLang="en-US" sz="2000" dirty="0">
              <a:latin typeface="+mj-ea"/>
              <a:ea typeface="+mj-ea"/>
            </a:endParaRPr>
          </a:p>
          <a:p>
            <a:r>
              <a:rPr lang="zh-TW" altLang="en-US" sz="2000" dirty="0">
                <a:latin typeface="+mj-ea"/>
                <a:ea typeface="+mj-ea"/>
              </a:rPr>
              <a:t>      </a:t>
            </a:r>
            <a:r>
              <a:rPr lang="zh-TW" altLang="en-US" sz="2000" dirty="0" smtClean="0">
                <a:latin typeface="+mj-ea"/>
                <a:ea typeface="+mj-ea"/>
              </a:rPr>
              <a:t>花蓮縣</a:t>
            </a:r>
            <a:r>
              <a:rPr lang="zh-TW" altLang="en-US" sz="2000" dirty="0">
                <a:latin typeface="+mj-ea"/>
                <a:ea typeface="+mj-ea"/>
              </a:rPr>
              <a:t>國民中小學藝術與人文教學深耕推動小組</a:t>
            </a:r>
            <a:r>
              <a:rPr lang="zh-TW" altLang="en-US" sz="2000" dirty="0" smtClean="0">
                <a:latin typeface="+mj-ea"/>
                <a:ea typeface="+mj-ea"/>
              </a:rPr>
              <a:t>委員</a:t>
            </a:r>
            <a:endParaRPr lang="zh-TW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09858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247" y="123825"/>
            <a:ext cx="4645025" cy="660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86636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21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086"/>
            <a:ext cx="6912768" cy="6155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91680" y="585262"/>
            <a:ext cx="5904656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 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新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九宮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格</a:t>
            </a:r>
            <a:endParaRPr lang="en-US" altLang="zh-TW" sz="6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華康儷中宋(P)" panose="02020500000000000000" pitchFamily="18" charset="-120"/>
              <a:ea typeface="華康儷中宋(P)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書法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學習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模式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87920" y="4725144"/>
            <a:ext cx="774452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楷書體W7(P)" pitchFamily="66" charset="-120"/>
                <a:ea typeface="華康楷書體W7(P)" pitchFamily="66" charset="-120"/>
              </a:rPr>
              <a:t>長短、均間、粗細、映帶、平衡</a:t>
            </a:r>
            <a:endParaRPr lang="zh-TW" altLang="en-US" sz="3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latin typeface="華康楷書體W7(P)" pitchFamily="66" charset="-120"/>
              <a:ea typeface="華康楷書體W7(P)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424" y="4005064"/>
            <a:ext cx="749300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82695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ChangeArrowheads="1"/>
          </p:cNvSpPr>
          <p:nvPr/>
        </p:nvSpPr>
        <p:spPr bwMode="auto">
          <a:xfrm>
            <a:off x="1763266" y="692175"/>
            <a:ext cx="5401022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zh-TW" altLang="en-US" sz="3600" b="0" dirty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說說看哪一種最好看</a:t>
            </a:r>
          </a:p>
        </p:txBody>
      </p:sp>
      <p:pic>
        <p:nvPicPr>
          <p:cNvPr id="1027" name="Picture 3" descr="C:\Users\Administrator\Desktop\奉\奉-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82142"/>
            <a:ext cx="3516312" cy="376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196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35045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15616" y="692175"/>
            <a:ext cx="6840760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zh-TW" alt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集歷代書家「奉」字寫法</a:t>
            </a:r>
            <a:endParaRPr lang="zh-TW" altLang="en-US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32556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536E6EB-E7E8-4DE1-B9CF-2717ED44684F}" type="slidenum">
              <a:rPr lang="en-US" altLang="zh-TW"/>
              <a:pPr>
                <a:defRPr/>
              </a:pPr>
              <a:t>24</a:t>
            </a:fld>
            <a:endParaRPr lang="en-US" altLang="zh-TW"/>
          </a:p>
        </p:txBody>
      </p:sp>
      <p:sp>
        <p:nvSpPr>
          <p:cNvPr id="988163" name="Rectangle 3"/>
          <p:cNvSpPr>
            <a:spLocks noChangeArrowheads="1"/>
          </p:cNvSpPr>
          <p:nvPr/>
        </p:nvSpPr>
        <p:spPr bwMode="auto">
          <a:xfrm>
            <a:off x="1835696" y="548680"/>
            <a:ext cx="5328691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kumimoji="1" lang="en-US" altLang="zh-TW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</a:t>
            </a:r>
            <a:r>
              <a:rPr kumimoji="1" lang="zh-TW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標楷體" pitchFamily="65" charset="-120"/>
              </a:rPr>
              <a:t>新九宮格檢測板</a:t>
            </a:r>
            <a:endParaRPr kumimoji="1" lang="zh-TW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ea typeface="標楷體" pitchFamily="65" charset="-120"/>
            </a:endParaRPr>
          </a:p>
        </p:txBody>
      </p:sp>
      <p:sp>
        <p:nvSpPr>
          <p:cNvPr id="123908" name="Rectangle 19"/>
          <p:cNvSpPr>
            <a:spLocks noChangeArrowheads="1"/>
          </p:cNvSpPr>
          <p:nvPr/>
        </p:nvSpPr>
        <p:spPr bwMode="auto">
          <a:xfrm>
            <a:off x="1187624" y="1988840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kumimoji="1" lang="en-US" altLang="zh-TW" sz="2400" dirty="0"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筆畫只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分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長和短。</a:t>
            </a:r>
            <a:endParaRPr kumimoji="1" lang="zh-TW" altLang="en-US" sz="2400" dirty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en-US" altLang="zh-TW" sz="24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中宮內的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筆畫為短畫，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中宮外的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筆畫為長畫。</a:t>
            </a:r>
            <a:endParaRPr kumimoji="1"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026" name="Picture 2" descr="C:\Users\Administrator\Desktop\新九宮格\新式九宮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34975"/>
            <a:ext cx="1938575" cy="188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73016"/>
            <a:ext cx="2013651" cy="195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t="3769" r="1145"/>
          <a:stretch>
            <a:fillRect/>
          </a:stretch>
        </p:blipFill>
        <p:spPr bwMode="auto">
          <a:xfrm>
            <a:off x="6190975" y="3573017"/>
            <a:ext cx="1980095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63157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79290" y="476672"/>
            <a:ext cx="4896966" cy="93662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結構模式的建立</a:t>
            </a:r>
            <a:endParaRPr lang="zh-TW" altLang="en-US" sz="4800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13371"/>
            <a:ext cx="440372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6755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79290" y="476672"/>
            <a:ext cx="4896966" cy="93662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結構模式的建立</a:t>
            </a:r>
            <a:endParaRPr lang="zh-TW" altLang="en-US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4403725" cy="44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58585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267744" y="548680"/>
            <a:ext cx="468052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三結構原則</a:t>
            </a:r>
            <a:endParaRPr lang="en-US" altLang="zh-TW" sz="6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 </a:t>
            </a:r>
            <a:r>
              <a:rPr lang="zh-TW" altLang="en-US" sz="12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</a:t>
            </a: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  </a:t>
            </a:r>
            <a:r>
              <a:rPr lang="en-US" altLang="zh-TW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-</a:t>
            </a: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長短原則</a:t>
            </a:r>
            <a:r>
              <a:rPr lang="en-US" altLang="zh-TW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-</a:t>
            </a:r>
            <a:endParaRPr lang="zh-TW" altLang="en-US" sz="28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15"/>
          <a:stretch/>
        </p:blipFill>
        <p:spPr bwMode="auto">
          <a:xfrm>
            <a:off x="6876256" y="2924944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9" r="26290"/>
          <a:stretch/>
        </p:blipFill>
        <p:spPr bwMode="auto">
          <a:xfrm>
            <a:off x="4860031" y="2924944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4" r="52939"/>
          <a:stretch/>
        </p:blipFill>
        <p:spPr bwMode="auto">
          <a:xfrm>
            <a:off x="2843807" y="2924944"/>
            <a:ext cx="15240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04"/>
          <a:stretch/>
        </p:blipFill>
        <p:spPr bwMode="auto">
          <a:xfrm>
            <a:off x="827583" y="2924944"/>
            <a:ext cx="1505644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3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正三結構</a:t>
            </a:r>
          </a:p>
        </p:txBody>
      </p:sp>
      <p:sp>
        <p:nvSpPr>
          <p:cNvPr id="11" name="矩形 10"/>
          <p:cNvSpPr/>
          <p:nvPr/>
        </p:nvSpPr>
        <p:spPr>
          <a:xfrm>
            <a:off x="2915815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瘦三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  <p:sp>
        <p:nvSpPr>
          <p:cNvPr id="12" name="矩形 11"/>
          <p:cNvSpPr/>
          <p:nvPr/>
        </p:nvSpPr>
        <p:spPr>
          <a:xfrm>
            <a:off x="4860031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肉三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  <p:sp>
        <p:nvSpPr>
          <p:cNvPr id="13" name="矩形 12"/>
          <p:cNvSpPr/>
          <p:nvPr/>
        </p:nvSpPr>
        <p:spPr>
          <a:xfrm>
            <a:off x="6877318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肥三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</p:spTree>
    <p:extLst>
      <p:ext uri="{BB962C8B-B14F-4D97-AF65-F5344CB8AC3E}">
        <p14:creationId xmlns:p14="http://schemas.microsoft.com/office/powerpoint/2010/main" val="3864682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28</a:t>
            </a:fld>
            <a:endParaRPr lang="en-US" altLang="zh-TW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4315"/>
            <a:ext cx="5184576" cy="594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5307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29</a:t>
            </a:fld>
            <a:endParaRPr lang="en-US" altLang="zh-TW"/>
          </a:p>
        </p:txBody>
      </p:sp>
      <p:pic>
        <p:nvPicPr>
          <p:cNvPr id="2050" name="Picture 2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04048" y="808436"/>
            <a:ext cx="1368152" cy="535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12"/>
          <a:stretch/>
        </p:blipFill>
        <p:spPr bwMode="auto">
          <a:xfrm>
            <a:off x="6742792" y="808436"/>
            <a:ext cx="1357600" cy="535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6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4026839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44344" y="1916832"/>
            <a:ext cx="3467616" cy="14830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《</a:t>
            </a:r>
            <a:r>
              <a:rPr lang="zh-TW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九</a:t>
            </a:r>
            <a:r>
              <a:rPr lang="zh-TW" altLang="zh-TW" sz="3200" dirty="0">
                <a:solidFill>
                  <a:srgbClr val="FFC4A7"/>
                </a:solidFill>
                <a:latin typeface="+mj-ea"/>
                <a:ea typeface="+mj-ea"/>
              </a:rPr>
              <a:t>成宮醴泉</a:t>
            </a:r>
            <a:r>
              <a:rPr lang="zh-TW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銘》</a:t>
            </a:r>
            <a:endParaRPr lang="en-US" altLang="zh-TW" sz="3200" dirty="0" smtClean="0">
              <a:solidFill>
                <a:srgbClr val="FFC4A7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FFC4A7"/>
                </a:solidFill>
                <a:latin typeface="+mj-ea"/>
                <a:ea typeface="+mj-ea"/>
              </a:rPr>
              <a:t> 之結構模式檢測</a:t>
            </a:r>
            <a:endParaRPr lang="zh-TW" altLang="en-US" sz="3200" dirty="0">
              <a:solidFill>
                <a:srgbClr val="FFC4A7"/>
              </a:solidFill>
              <a:latin typeface="+mj-ea"/>
              <a:ea typeface="+mj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5"/>
            <a:ext cx="1629437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05064"/>
            <a:ext cx="1656184" cy="16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710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3816424" cy="6276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467544" y="620688"/>
            <a:ext cx="64807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latin typeface="+mn-ea"/>
                <a:ea typeface="+mn-ea"/>
              </a:rPr>
              <a:t>林岳瑩</a:t>
            </a:r>
            <a:endParaRPr lang="en-US" altLang="zh-TW" sz="3600" b="1" dirty="0" smtClean="0">
              <a:latin typeface="+mn-ea"/>
              <a:ea typeface="+mn-ea"/>
            </a:endParaRPr>
          </a:p>
          <a:p>
            <a:endParaRPr lang="en-US" altLang="zh-TW" sz="2000" dirty="0"/>
          </a:p>
          <a:p>
            <a:r>
              <a:rPr lang="zh-TW" altLang="zh-TW" sz="2000" b="1" dirty="0" smtClean="0">
                <a:latin typeface="+mj-ea"/>
                <a:ea typeface="+mj-ea"/>
              </a:rPr>
              <a:t>著作：</a:t>
            </a:r>
            <a:endParaRPr lang="en-US" altLang="zh-TW" sz="2000" b="1" dirty="0" smtClean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《林岳瑩</a:t>
            </a:r>
            <a:r>
              <a:rPr lang="zh-TW" altLang="zh-TW" sz="2000" dirty="0">
                <a:latin typeface="+mj-ea"/>
                <a:ea typeface="+mj-ea"/>
              </a:rPr>
              <a:t>書法篆刻</a:t>
            </a:r>
            <a:r>
              <a:rPr lang="zh-TW" altLang="zh-TW" sz="2000" dirty="0" smtClean="0">
                <a:latin typeface="+mj-ea"/>
                <a:ea typeface="+mj-ea"/>
              </a:rPr>
              <a:t>集》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《書法</a:t>
            </a:r>
            <a:r>
              <a:rPr lang="zh-TW" altLang="zh-TW" sz="2000" dirty="0">
                <a:latin typeface="+mj-ea"/>
                <a:ea typeface="+mj-ea"/>
              </a:rPr>
              <a:t>藝術</a:t>
            </a:r>
            <a:r>
              <a:rPr lang="en-US" altLang="zh-TW" sz="2000" dirty="0">
                <a:latin typeface="+mj-ea"/>
                <a:ea typeface="+mj-ea"/>
              </a:rPr>
              <a:t>--</a:t>
            </a:r>
            <a:r>
              <a:rPr lang="zh-TW" altLang="zh-TW" sz="2000" dirty="0">
                <a:latin typeface="+mj-ea"/>
                <a:ea typeface="+mj-ea"/>
              </a:rPr>
              <a:t>線條</a:t>
            </a:r>
            <a:r>
              <a:rPr lang="zh-TW" altLang="zh-TW" sz="2000" dirty="0" smtClean="0">
                <a:latin typeface="+mj-ea"/>
                <a:ea typeface="+mj-ea"/>
              </a:rPr>
              <a:t>與空間</a:t>
            </a:r>
            <a:r>
              <a:rPr lang="zh-TW" altLang="zh-TW" sz="2000" dirty="0">
                <a:latin typeface="+mj-ea"/>
                <a:ea typeface="+mj-ea"/>
              </a:rPr>
              <a:t>的創造》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《大塊</a:t>
            </a:r>
            <a:r>
              <a:rPr lang="zh-TW" altLang="zh-TW" sz="2000" dirty="0">
                <a:latin typeface="+mj-ea"/>
                <a:ea typeface="+mj-ea"/>
              </a:rPr>
              <a:t>無隅</a:t>
            </a:r>
            <a:r>
              <a:rPr lang="en-US" altLang="zh-TW" sz="2000" dirty="0">
                <a:latin typeface="+mj-ea"/>
                <a:ea typeface="+mj-ea"/>
              </a:rPr>
              <a:t>—</a:t>
            </a:r>
            <a:r>
              <a:rPr lang="zh-TW" altLang="zh-TW" sz="2000" dirty="0">
                <a:latin typeface="+mj-ea"/>
                <a:ea typeface="+mj-ea"/>
              </a:rPr>
              <a:t>顏文堂</a:t>
            </a:r>
            <a:r>
              <a:rPr lang="zh-TW" altLang="zh-TW" sz="2000" dirty="0" smtClean="0">
                <a:latin typeface="+mj-ea"/>
                <a:ea typeface="+mj-ea"/>
              </a:rPr>
              <a:t>、林岳瑩</a:t>
            </a:r>
            <a:r>
              <a:rPr lang="zh-TW" altLang="zh-TW" sz="2000" dirty="0">
                <a:latin typeface="+mj-ea"/>
                <a:ea typeface="+mj-ea"/>
              </a:rPr>
              <a:t>水墨書法集》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《書法</a:t>
            </a:r>
            <a:r>
              <a:rPr lang="zh-TW" altLang="zh-TW" sz="2000" dirty="0">
                <a:latin typeface="+mj-ea"/>
                <a:ea typeface="+mj-ea"/>
              </a:rPr>
              <a:t>教學</a:t>
            </a:r>
            <a:r>
              <a:rPr lang="en-US" altLang="zh-TW" sz="2000" dirty="0">
                <a:latin typeface="+mj-ea"/>
                <a:ea typeface="+mj-ea"/>
              </a:rPr>
              <a:t>123</a:t>
            </a:r>
            <a:r>
              <a:rPr lang="zh-TW" altLang="zh-TW" sz="2000" dirty="0">
                <a:latin typeface="+mj-ea"/>
                <a:ea typeface="+mj-ea"/>
              </a:rPr>
              <a:t>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</a:t>
            </a:r>
            <a:r>
              <a:rPr lang="zh-TW" altLang="zh-TW" sz="2000" dirty="0">
                <a:latin typeface="+mj-ea"/>
                <a:ea typeface="+mj-ea"/>
              </a:rPr>
              <a:t>學</a:t>
            </a:r>
            <a:r>
              <a:rPr lang="zh-TW" altLang="zh-TW" sz="2000" dirty="0" smtClean="0">
                <a:latin typeface="+mj-ea"/>
                <a:ea typeface="+mj-ea"/>
              </a:rPr>
              <a:t>書法</a:t>
            </a:r>
            <a:r>
              <a:rPr lang="en-US" altLang="zh-TW" sz="2000" dirty="0" smtClean="0">
                <a:latin typeface="+mj-ea"/>
                <a:ea typeface="+mj-ea"/>
              </a:rPr>
              <a:t>—</a:t>
            </a:r>
            <a:r>
              <a:rPr lang="zh-TW" altLang="en-US" sz="2000" dirty="0" smtClean="0">
                <a:latin typeface="+mj-ea"/>
                <a:ea typeface="+mj-ea"/>
              </a:rPr>
              <a:t>四體書法篇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《輕鬆學</a:t>
            </a:r>
            <a:r>
              <a:rPr lang="zh-TW" altLang="en-US" sz="2000" dirty="0" smtClean="0">
                <a:latin typeface="+mj-ea"/>
                <a:ea typeface="+mj-ea"/>
              </a:rPr>
              <a:t>書法</a:t>
            </a:r>
            <a:r>
              <a:rPr lang="en-US" altLang="zh-TW" sz="2000" dirty="0" smtClean="0">
                <a:latin typeface="+mj-ea"/>
                <a:ea typeface="+mj-ea"/>
              </a:rPr>
              <a:t>--</a:t>
            </a:r>
            <a:r>
              <a:rPr lang="zh-TW" altLang="zh-TW" sz="2000" dirty="0" smtClean="0">
                <a:latin typeface="+mj-ea"/>
                <a:ea typeface="+mj-ea"/>
              </a:rPr>
              <a:t>硬書</a:t>
            </a:r>
            <a:r>
              <a:rPr lang="zh-TW" altLang="en-US" sz="2000" dirty="0" smtClean="0">
                <a:latin typeface="+mj-ea"/>
                <a:ea typeface="+mj-ea"/>
              </a:rPr>
              <a:t>筆書法篇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</a:t>
            </a:r>
            <a:r>
              <a:rPr lang="zh-TW" altLang="zh-TW" sz="2000" dirty="0">
                <a:latin typeface="+mj-ea"/>
                <a:ea typeface="+mj-ea"/>
              </a:rPr>
              <a:t>學楷書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《硬書</a:t>
            </a:r>
            <a:r>
              <a:rPr lang="zh-TW" altLang="en-US" sz="2000" dirty="0">
                <a:latin typeface="+mj-ea"/>
                <a:ea typeface="+mj-ea"/>
              </a:rPr>
              <a:t>書法練習簿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b="1" dirty="0" smtClean="0">
                <a:latin typeface="+mj-ea"/>
                <a:ea typeface="+mj-ea"/>
              </a:rPr>
              <a:t>專利：</a:t>
            </a:r>
            <a:r>
              <a:rPr lang="zh-TW" altLang="zh-TW" sz="2000" dirty="0" smtClean="0">
                <a:latin typeface="+mj-ea"/>
                <a:ea typeface="+mj-ea"/>
              </a:rPr>
              <a:t>《新九宮</a:t>
            </a:r>
            <a:r>
              <a:rPr lang="zh-TW" altLang="zh-TW" sz="2000" dirty="0">
                <a:latin typeface="+mj-ea"/>
                <a:ea typeface="+mj-ea"/>
              </a:rPr>
              <a:t>格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b="1" dirty="0"/>
              <a:t> </a:t>
            </a:r>
            <a:r>
              <a:rPr lang="zh-TW" altLang="en-US" sz="2000" b="1" dirty="0" smtClean="0"/>
              <a:t>             </a:t>
            </a:r>
            <a:endParaRPr lang="zh-TW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1808515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30</a:t>
            </a:fld>
            <a:endParaRPr lang="en-US" altLang="zh-TW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84784"/>
            <a:ext cx="6626225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28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31</a:t>
            </a:fld>
            <a:endParaRPr lang="en-US" altLang="zh-TW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5" y="288925"/>
            <a:ext cx="7205663" cy="628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973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63695EC-008D-4429-8653-EBB497F8132D}" type="slidenum">
              <a:rPr lang="en-US" altLang="zh-TW"/>
              <a:pPr>
                <a:defRPr/>
              </a:pPr>
              <a:t>32</a:t>
            </a:fld>
            <a:endParaRPr lang="en-US" altLang="zh-TW"/>
          </a:p>
        </p:txBody>
      </p:sp>
      <p:pic>
        <p:nvPicPr>
          <p:cNvPr id="128006" name="Picture 14" descr="1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905" y="4984997"/>
            <a:ext cx="1217612" cy="122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8" name="Picture 16" descr="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2655" y="4984996"/>
            <a:ext cx="1223962" cy="12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9" name="Picture 18" descr="圖98"/>
          <p:cNvPicPr>
            <a:picLocks noChangeAspect="1" noChangeArrowheads="1"/>
          </p:cNvPicPr>
          <p:nvPr/>
        </p:nvPicPr>
        <p:blipFill rotWithShape="1">
          <a:blip r:embed="rId4" cstate="print">
            <a:lum contrast="12000"/>
          </a:blip>
          <a:srcRect t="9559"/>
          <a:stretch/>
        </p:blipFill>
        <p:spPr bwMode="auto">
          <a:xfrm>
            <a:off x="2699792" y="4984997"/>
            <a:ext cx="1223962" cy="122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0" descr="圖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8758" y="4985168"/>
            <a:ext cx="1231514" cy="125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3" descr="圖片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48130" y="4986512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9" descr="中宮軸線區1"/>
          <p:cNvPicPr>
            <a:picLocks noChangeAspect="1" noChangeArrowheads="1"/>
          </p:cNvPicPr>
          <p:nvPr/>
        </p:nvPicPr>
        <p:blipFill>
          <a:blip r:embed="rId7" cstate="print">
            <a:lum bright="6000" contrast="-96000"/>
          </a:blip>
          <a:srcRect t="2863" r="8147" b="15813"/>
          <a:stretch>
            <a:fillRect/>
          </a:stretch>
        </p:blipFill>
        <p:spPr bwMode="auto">
          <a:xfrm>
            <a:off x="467544" y="5201192"/>
            <a:ext cx="568272" cy="72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239"/>
            <a:ext cx="8218487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62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33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82850" y="332656"/>
            <a:ext cx="4386263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一、橫一長法</a:t>
            </a:r>
          </a:p>
        </p:txBody>
      </p:sp>
      <p:sp>
        <p:nvSpPr>
          <p:cNvPr id="129028" name="Rectangle 3"/>
          <p:cNvSpPr>
            <a:spLocks noChangeArrowheads="1"/>
          </p:cNvSpPr>
          <p:nvPr/>
        </p:nvSpPr>
        <p:spPr bwMode="auto">
          <a:xfrm>
            <a:off x="684213" y="1618754"/>
            <a:ext cx="7704137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一字之中，只有一條長橫畫可以拉到左、右邊</a:t>
            </a:r>
          </a:p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宮，其餘橫畫都緊縮在中宮內。</a:t>
            </a:r>
          </a:p>
        </p:txBody>
      </p:sp>
      <p:pic>
        <p:nvPicPr>
          <p:cNvPr id="129029" name="Picture 11" descr="圖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061613"/>
            <a:ext cx="1159863" cy="1164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0" name="Picture 16" descr="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019114"/>
            <a:ext cx="1185720" cy="120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1" name="Picture 20" descr="img0092"/>
          <p:cNvPicPr>
            <a:picLocks noChangeAspect="1" noChangeArrowheads="1"/>
          </p:cNvPicPr>
          <p:nvPr/>
        </p:nvPicPr>
        <p:blipFill>
          <a:blip r:embed="rId4" cstate="print"/>
          <a:srcRect l="1022" t="2361" r="1076" b="2361"/>
          <a:stretch>
            <a:fillRect/>
          </a:stretch>
        </p:blipFill>
        <p:spPr bwMode="auto">
          <a:xfrm>
            <a:off x="7092280" y="4873089"/>
            <a:ext cx="1222375" cy="121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2" name="Picture 21" descr="img0093"/>
          <p:cNvPicPr>
            <a:picLocks noChangeAspect="1" noChangeArrowheads="1"/>
          </p:cNvPicPr>
          <p:nvPr/>
        </p:nvPicPr>
        <p:blipFill>
          <a:blip r:embed="rId5" cstate="print"/>
          <a:srcRect l="912" t="2025" r="670" b="1253"/>
          <a:stretch>
            <a:fillRect/>
          </a:stretch>
        </p:blipFill>
        <p:spPr bwMode="auto">
          <a:xfrm>
            <a:off x="5508104" y="4866740"/>
            <a:ext cx="1223794" cy="121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3" name="Picture 22" descr="img0095"/>
          <p:cNvPicPr>
            <a:picLocks noChangeAspect="1" noChangeArrowheads="1"/>
          </p:cNvPicPr>
          <p:nvPr/>
        </p:nvPicPr>
        <p:blipFill>
          <a:blip r:embed="rId6" cstate="print"/>
          <a:srcRect l="984" t="1941" r="2052" b="1207"/>
          <a:stretch>
            <a:fillRect/>
          </a:stretch>
        </p:blipFill>
        <p:spPr bwMode="auto">
          <a:xfrm>
            <a:off x="3996278" y="4879440"/>
            <a:ext cx="1223794" cy="121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4" name="Picture 23" descr="圖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5401" y="3066439"/>
            <a:ext cx="1158487" cy="115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5" name="Picture 24" descr="img0091"/>
          <p:cNvPicPr>
            <a:picLocks noChangeAspect="1" noChangeArrowheads="1"/>
          </p:cNvPicPr>
          <p:nvPr/>
        </p:nvPicPr>
        <p:blipFill>
          <a:blip r:embed="rId8" cstate="print"/>
          <a:srcRect l="1718" t="2678" r="1648" b="1791"/>
          <a:stretch>
            <a:fillRect/>
          </a:stretch>
        </p:blipFill>
        <p:spPr bwMode="auto">
          <a:xfrm>
            <a:off x="2417781" y="4866740"/>
            <a:ext cx="1218115" cy="1223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6" name="Picture 25" descr="img0074"/>
          <p:cNvPicPr>
            <a:picLocks noChangeAspect="1" noChangeArrowheads="1"/>
          </p:cNvPicPr>
          <p:nvPr/>
        </p:nvPicPr>
        <p:blipFill>
          <a:blip r:embed="rId9" cstate="print"/>
          <a:srcRect l="1271" t="853" r="935" b="1044"/>
          <a:stretch>
            <a:fillRect/>
          </a:stretch>
        </p:blipFill>
        <p:spPr bwMode="auto">
          <a:xfrm>
            <a:off x="827926" y="4866739"/>
            <a:ext cx="1223794" cy="120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7" name="Picture 26" descr="圖7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8555" y="3066439"/>
            <a:ext cx="1233165" cy="1159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8" name="Picture 27" descr="14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6855" y="3019115"/>
            <a:ext cx="1223217" cy="120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34</a:t>
            </a:fld>
            <a:endParaRPr lang="en-US" altLang="zh-TW"/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1187624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橫一長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11" y="2276474"/>
            <a:ext cx="8173061" cy="158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87624" y="4593322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TW" altLang="zh-TW" sz="2400" b="1" kern="100" dirty="0">
                <a:latin typeface="Times New Roman"/>
                <a:ea typeface="新細明體"/>
                <a:cs typeface="Times New Roman"/>
              </a:rPr>
              <a:t>《九成宮醴泉銘》橫一長法舉例</a:t>
            </a:r>
            <a:endParaRPr lang="zh-TW" altLang="zh-TW" sz="2400" b="1" kern="100" dirty="0">
              <a:effectLst/>
              <a:latin typeface="Calibri"/>
              <a:ea typeface="新細明體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0023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35</a:t>
            </a:fld>
            <a:endParaRPr lang="en-US" altLang="zh-TW"/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3275856" y="683985"/>
            <a:ext cx="2646878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橫一</a:t>
            </a:r>
            <a:r>
              <a:rPr kumimoji="1" lang="zh-TW" altLang="en-US" sz="3200" b="1" dirty="0" smtClean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長法舉例</a:t>
            </a:r>
            <a:endParaRPr kumimoji="1" lang="zh-TW" altLang="en-US" sz="3200" b="1" dirty="0">
              <a:solidFill>
                <a:srgbClr val="F9EDE7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1196752"/>
            <a:ext cx="2270000" cy="238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468" y="1311425"/>
            <a:ext cx="2222877" cy="233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055" y="1239417"/>
            <a:ext cx="2170073" cy="227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976"/>
            <a:ext cx="2170073" cy="227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199497"/>
            <a:ext cx="2339831" cy="245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073" y="3221194"/>
            <a:ext cx="2255690" cy="2368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2232350" cy="234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5" t="23123" r="15040" b="21212"/>
          <a:stretch>
            <a:fillRect/>
          </a:stretch>
        </p:blipFill>
        <p:spPr bwMode="auto">
          <a:xfrm>
            <a:off x="7596336" y="1196752"/>
            <a:ext cx="1195202" cy="11509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 l="5597"/>
          <a:stretch>
            <a:fillRect/>
          </a:stretch>
        </p:blipFill>
        <p:spPr bwMode="auto">
          <a:xfrm>
            <a:off x="7602366" y="2780928"/>
            <a:ext cx="1188318" cy="11605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930" y="1242640"/>
            <a:ext cx="2288398" cy="240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橢圓 16"/>
          <p:cNvSpPr/>
          <p:nvPr/>
        </p:nvSpPr>
        <p:spPr>
          <a:xfrm>
            <a:off x="6084168" y="1988840"/>
            <a:ext cx="742322" cy="10081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78277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36</a:t>
            </a:fld>
            <a:endParaRPr lang="en-US" altLang="zh-TW" dirty="0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449" y="1988217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其</a:t>
            </a:r>
            <a:endParaRPr lang="zh-TW" altLang="en-US" sz="11000" b="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2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126" y="198405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9" name="文字方塊 18"/>
          <p:cNvSpPr txBox="1">
            <a:spLocks noChangeArrowheads="1"/>
          </p:cNvSpPr>
          <p:nvPr/>
        </p:nvSpPr>
        <p:spPr bwMode="auto">
          <a:xfrm>
            <a:off x="5646891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蓄</a:t>
            </a:r>
            <a:endParaRPr lang="zh-TW" altLang="en-US" sz="11000" b="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0" name="橢圓 39"/>
          <p:cNvSpPr/>
          <p:nvPr/>
        </p:nvSpPr>
        <p:spPr>
          <a:xfrm>
            <a:off x="5724128" y="249289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6876256" y="2420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2" name="橢圓 41"/>
          <p:cNvSpPr/>
          <p:nvPr/>
        </p:nvSpPr>
        <p:spPr>
          <a:xfrm>
            <a:off x="1691680" y="285293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3" name="橢圓 72"/>
          <p:cNvSpPr/>
          <p:nvPr/>
        </p:nvSpPr>
        <p:spPr>
          <a:xfrm>
            <a:off x="2893574" y="421270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4" name="橢圓 73"/>
          <p:cNvSpPr/>
          <p:nvPr/>
        </p:nvSpPr>
        <p:spPr>
          <a:xfrm>
            <a:off x="6948264" y="4185421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5" name="橢圓 74"/>
          <p:cNvSpPr/>
          <p:nvPr/>
        </p:nvSpPr>
        <p:spPr>
          <a:xfrm>
            <a:off x="2411760" y="39966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6" name="橢圓 75"/>
          <p:cNvSpPr/>
          <p:nvPr/>
        </p:nvSpPr>
        <p:spPr>
          <a:xfrm>
            <a:off x="1475656" y="40854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7" name="橢圓 76"/>
          <p:cNvSpPr/>
          <p:nvPr/>
        </p:nvSpPr>
        <p:spPr>
          <a:xfrm>
            <a:off x="1763688" y="45727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8" name="橢圓 77"/>
          <p:cNvSpPr/>
          <p:nvPr/>
        </p:nvSpPr>
        <p:spPr>
          <a:xfrm>
            <a:off x="6084168" y="43014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9" name="橢圓 78"/>
          <p:cNvSpPr/>
          <p:nvPr/>
        </p:nvSpPr>
        <p:spPr>
          <a:xfrm>
            <a:off x="7155904" y="458112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5436096" y="43014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16632"/>
            <a:ext cx="37496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80980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0E2EAF2-C907-4F0D-B0E5-2EB39D0670F2}" type="slidenum">
              <a:rPr lang="en-US" altLang="zh-TW"/>
              <a:pPr>
                <a:defRPr/>
              </a:pPr>
              <a:t>37</a:t>
            </a:fld>
            <a:endParaRPr lang="en-US" altLang="zh-TW"/>
          </a:p>
        </p:txBody>
      </p:sp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01118" y="332656"/>
            <a:ext cx="3283050" cy="835025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二、撇捺法</a:t>
            </a:r>
          </a:p>
        </p:txBody>
      </p:sp>
      <p:sp>
        <p:nvSpPr>
          <p:cNvPr id="131076" name="Rectangle 3"/>
          <p:cNvSpPr>
            <a:spLocks noChangeArrowheads="1"/>
          </p:cNvSpPr>
          <p:nvPr/>
        </p:nvSpPr>
        <p:spPr bwMode="auto">
          <a:xfrm>
            <a:off x="755650" y="1484784"/>
            <a:ext cx="7561263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標楷體" pitchFamily="65" charset="-120"/>
                <a:ea typeface="標楷體" pitchFamily="65" charset="-120"/>
              </a:rPr>
              <a:t>一字之中，有撇捺就優先將撇捺拉到左、右</a:t>
            </a:r>
          </a:p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標楷體" pitchFamily="65" charset="-120"/>
                <a:ea typeface="標楷體" pitchFamily="65" charset="-120"/>
              </a:rPr>
              <a:t>邊宮，其 餘筆畫都緊縮在中宮內。</a:t>
            </a:r>
          </a:p>
        </p:txBody>
      </p:sp>
      <p:pic>
        <p:nvPicPr>
          <p:cNvPr id="131077" name="Picture 19" descr="圖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314" y="2951721"/>
            <a:ext cx="1224574" cy="12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Picture 20" descr="圖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907568"/>
            <a:ext cx="1221932" cy="123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9" name="Picture 21" descr="1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868" y="2913524"/>
            <a:ext cx="1224196" cy="123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0" name="Picture 22" descr="圖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780006"/>
            <a:ext cx="1224352" cy="135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1" name="Picture 23" descr="圖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828" y="2939551"/>
            <a:ext cx="1259876" cy="127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2" name="Picture 24" descr="img0085"/>
          <p:cNvPicPr>
            <a:picLocks noChangeAspect="1" noChangeArrowheads="1"/>
          </p:cNvPicPr>
          <p:nvPr/>
        </p:nvPicPr>
        <p:blipFill>
          <a:blip r:embed="rId7" cstate="print"/>
          <a:srcRect l="1416" t="931" r="1312" b="2208"/>
          <a:stretch>
            <a:fillRect/>
          </a:stretch>
        </p:blipFill>
        <p:spPr bwMode="auto">
          <a:xfrm>
            <a:off x="5508104" y="4651376"/>
            <a:ext cx="1221932" cy="122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3" name="Picture 25" descr="img0083"/>
          <p:cNvPicPr>
            <a:picLocks noChangeAspect="1" noChangeArrowheads="1"/>
          </p:cNvPicPr>
          <p:nvPr/>
        </p:nvPicPr>
        <p:blipFill>
          <a:blip r:embed="rId8" cstate="print"/>
          <a:srcRect l="2528" t="3085" r="1334" b="1593"/>
          <a:stretch>
            <a:fillRect/>
          </a:stretch>
        </p:blipFill>
        <p:spPr bwMode="auto">
          <a:xfrm>
            <a:off x="7092280" y="4651375"/>
            <a:ext cx="1226194" cy="122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4" name="Picture 26" descr="img0081"/>
          <p:cNvPicPr>
            <a:picLocks noChangeAspect="1" noChangeArrowheads="1"/>
          </p:cNvPicPr>
          <p:nvPr/>
        </p:nvPicPr>
        <p:blipFill>
          <a:blip r:embed="rId9" cstate="print"/>
          <a:srcRect l="990" t="1987" r="1253" b="983"/>
          <a:stretch>
            <a:fillRect/>
          </a:stretch>
        </p:blipFill>
        <p:spPr bwMode="auto">
          <a:xfrm>
            <a:off x="3923290" y="4651376"/>
            <a:ext cx="1224774" cy="122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5" name="Picture 28" descr="img0073"/>
          <p:cNvPicPr>
            <a:picLocks noChangeAspect="1" noChangeArrowheads="1"/>
          </p:cNvPicPr>
          <p:nvPr/>
        </p:nvPicPr>
        <p:blipFill>
          <a:blip r:embed="rId10" cstate="print"/>
          <a:srcRect l="1730" t="1715" b="1697"/>
          <a:stretch>
            <a:fillRect/>
          </a:stretch>
        </p:blipFill>
        <p:spPr bwMode="auto">
          <a:xfrm>
            <a:off x="613764" y="4631484"/>
            <a:ext cx="1221932" cy="121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6" name="Picture 29" descr="img0094"/>
          <p:cNvPicPr>
            <a:picLocks noChangeAspect="1" noChangeArrowheads="1"/>
          </p:cNvPicPr>
          <p:nvPr/>
        </p:nvPicPr>
        <p:blipFill>
          <a:blip r:embed="rId11" cstate="print"/>
          <a:srcRect l="1456" t="1950" r="1947" b="2765"/>
          <a:stretch>
            <a:fillRect/>
          </a:stretch>
        </p:blipFill>
        <p:spPr bwMode="auto">
          <a:xfrm>
            <a:off x="2339114" y="4631251"/>
            <a:ext cx="1224774" cy="120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4EADB63-D2E2-41DC-829A-BCDB2D0601C9}" type="slidenum">
              <a:rPr lang="en-US" altLang="zh-TW"/>
              <a:pPr>
                <a:defRPr/>
              </a:pPr>
              <a:t>38</a:t>
            </a:fld>
            <a:endParaRPr lang="en-US" altLang="zh-TW"/>
          </a:p>
        </p:txBody>
      </p:sp>
      <p:sp>
        <p:nvSpPr>
          <p:cNvPr id="132101" name="Rectangle 4"/>
          <p:cNvSpPr>
            <a:spLocks noChangeArrowheads="1"/>
          </p:cNvSpPr>
          <p:nvPr/>
        </p:nvSpPr>
        <p:spPr bwMode="auto">
          <a:xfrm>
            <a:off x="1448842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撇捺法</a:t>
            </a:r>
          </a:p>
        </p:txBody>
      </p:sp>
      <p:pic>
        <p:nvPicPr>
          <p:cNvPr id="132102" name="Picture 5" descr="中宮軸線區1"/>
          <p:cNvPicPr>
            <a:picLocks noChangeAspect="1" noChangeArrowheads="1"/>
          </p:cNvPicPr>
          <p:nvPr/>
        </p:nvPicPr>
        <p:blipFill>
          <a:blip r:embed="rId2" cstate="print">
            <a:lum bright="6000" contrast="-96000"/>
          </a:blip>
          <a:srcRect t="2863" r="8147" b="5629"/>
          <a:stretch>
            <a:fillRect/>
          </a:stretch>
        </p:blipFill>
        <p:spPr bwMode="auto">
          <a:xfrm>
            <a:off x="14437096" y="549274"/>
            <a:ext cx="577850" cy="5834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49500"/>
            <a:ext cx="7838602" cy="158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278325" y="4769922"/>
            <a:ext cx="4741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TW" altLang="zh-TW" sz="2400" b="1" kern="100" dirty="0">
                <a:latin typeface="Times New Roman"/>
                <a:ea typeface="新細明體"/>
                <a:cs typeface="Times New Roman"/>
              </a:rPr>
              <a:t>《九成宮醴泉銘》撇捺法舉例</a:t>
            </a:r>
            <a:endParaRPr lang="zh-TW" altLang="zh-TW" sz="2400" b="1" kern="100" dirty="0">
              <a:effectLst/>
              <a:latin typeface="Calibri"/>
              <a:ea typeface="新細明體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8058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4EADB63-D2E2-41DC-829A-BCDB2D0601C9}" type="slidenum">
              <a:rPr lang="en-US" altLang="zh-TW"/>
              <a:pPr>
                <a:defRPr/>
              </a:pPr>
              <a:t>39</a:t>
            </a:fld>
            <a:endParaRPr lang="en-US" altLang="zh-TW"/>
          </a:p>
        </p:txBody>
      </p:sp>
      <p:sp>
        <p:nvSpPr>
          <p:cNvPr id="132101" name="Rectangle 4"/>
          <p:cNvSpPr>
            <a:spLocks noChangeArrowheads="1"/>
          </p:cNvSpPr>
          <p:nvPr/>
        </p:nvSpPr>
        <p:spPr bwMode="auto">
          <a:xfrm>
            <a:off x="3545981" y="558566"/>
            <a:ext cx="223651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撇捺</a:t>
            </a:r>
            <a:r>
              <a:rPr kumimoji="1" lang="zh-TW" altLang="en-US" sz="3200" b="1" dirty="0" smtClean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法舉例</a:t>
            </a:r>
            <a:endParaRPr kumimoji="1" lang="zh-TW" altLang="en-US" sz="3200" b="1" dirty="0">
              <a:solidFill>
                <a:srgbClr val="F9EDE7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32102" name="Picture 5" descr="中宮軸線區1"/>
          <p:cNvPicPr>
            <a:picLocks noChangeAspect="1" noChangeArrowheads="1"/>
          </p:cNvPicPr>
          <p:nvPr/>
        </p:nvPicPr>
        <p:blipFill>
          <a:blip r:embed="rId2" cstate="print">
            <a:lum bright="6000" contrast="-96000"/>
          </a:blip>
          <a:srcRect t="2863" r="8147" b="5629"/>
          <a:stretch>
            <a:fillRect/>
          </a:stretch>
        </p:blipFill>
        <p:spPr bwMode="auto">
          <a:xfrm>
            <a:off x="14437096" y="549274"/>
            <a:ext cx="577850" cy="5834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496944" cy="460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3131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861842" cy="432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99792" y="513802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zh-TW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硬筆</a:t>
            </a:r>
            <a:r>
              <a:rPr lang="zh-TW" altLang="zh-TW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延續</a:t>
            </a:r>
            <a:r>
              <a:rPr lang="zh-TW" altLang="en-US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藝術的現代價值</a:t>
            </a:r>
            <a:endParaRPr lang="zh-TW" altLang="zh-TW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11560" y="620688"/>
            <a:ext cx="62646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硬書之美</a:t>
            </a:r>
          </a:p>
        </p:txBody>
      </p:sp>
    </p:spTree>
    <p:extLst>
      <p:ext uri="{BB962C8B-B14F-4D97-AF65-F5344CB8AC3E}">
        <p14:creationId xmlns:p14="http://schemas.microsoft.com/office/powerpoint/2010/main" val="1803991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40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16832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91680" y="1988840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未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1974156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652120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眾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893574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1763688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2987824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5796136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948264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16632"/>
            <a:ext cx="374967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文字方塊 27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5925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F81BC63-A583-484D-84AA-F2A630DD44E7}" type="slidenum">
              <a:rPr lang="en-US" altLang="zh-TW"/>
              <a:pPr>
                <a:defRPr/>
              </a:pPr>
              <a:t>41</a:t>
            </a:fld>
            <a:endParaRPr lang="en-US" altLang="zh-TW"/>
          </a:p>
        </p:txBody>
      </p:sp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6662" y="188640"/>
            <a:ext cx="3665538" cy="101123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三、長鉤法</a:t>
            </a:r>
          </a:p>
        </p:txBody>
      </p:sp>
      <p:sp>
        <p:nvSpPr>
          <p:cNvPr id="133124" name="Rectangle 3"/>
          <p:cNvSpPr>
            <a:spLocks noChangeArrowheads="1"/>
          </p:cNvSpPr>
          <p:nvPr/>
        </p:nvSpPr>
        <p:spPr bwMode="auto">
          <a:xfrm>
            <a:off x="611188" y="1546746"/>
            <a:ext cx="7920037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一字之中，有斜鉤就優先將斜鉤拉到左、右邊宮，其餘筆畫都緊縮在中宮內。</a:t>
            </a:r>
            <a:r>
              <a:rPr kumimoji="1" lang="zh-TW" altLang="en-US" sz="2400">
                <a:latin typeface="Times New Roman" pitchFamily="18" charset="0"/>
              </a:rPr>
              <a:t> </a:t>
            </a:r>
          </a:p>
        </p:txBody>
      </p:sp>
      <p:pic>
        <p:nvPicPr>
          <p:cNvPr id="133125" name="Picture 12" descr="圖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751" y="2994521"/>
            <a:ext cx="12668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6" name="Picture 14" descr="圖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4763" y="2962300"/>
            <a:ext cx="12795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7" name="Picture 15" descr="圖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963" y="2960712"/>
            <a:ext cx="12795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8" name="Picture 16" descr="1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7951" y="3013571"/>
            <a:ext cx="13017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9" name="Picture 23" descr="img008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738" y="4868887"/>
            <a:ext cx="136842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0" name="Picture 24" descr="img007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0526" y="4859362"/>
            <a:ext cx="1357312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1" name="Picture 25" descr="img008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7726" y="4859362"/>
            <a:ext cx="13684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2" name="Picture 26" descr="img008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7951" y="4881587"/>
            <a:ext cx="136842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8531DA3-EB1A-404D-82A0-E15406290755}" type="slidenum">
              <a:rPr lang="en-US" altLang="zh-TW"/>
              <a:pPr>
                <a:defRPr/>
              </a:pPr>
              <a:t>42</a:t>
            </a:fld>
            <a:endParaRPr lang="en-US" altLang="zh-TW"/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1692275" y="981075"/>
            <a:ext cx="1261884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長鉤法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7046"/>
            <a:ext cx="7736904" cy="151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46479" y="458112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b="1" dirty="0">
                <a:latin typeface="Times New Roman"/>
                <a:ea typeface="新細明體"/>
                <a:cs typeface="Times New Roman"/>
              </a:rPr>
              <a:t>《九成宮醴泉銘》長鉤法舉例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04538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8531DA3-EB1A-404D-82A0-E15406290755}" type="slidenum">
              <a:rPr lang="en-US" altLang="zh-TW"/>
              <a:pPr>
                <a:defRPr/>
              </a:pPr>
              <a:t>43</a:t>
            </a:fld>
            <a:endParaRPr lang="en-US" altLang="zh-TW"/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3415610" y="620688"/>
            <a:ext cx="223651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長鉤</a:t>
            </a:r>
            <a:r>
              <a:rPr kumimoji="1"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法舉例</a:t>
            </a:r>
            <a:endParaRPr kumimoji="1"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704213" cy="477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8711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44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86451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或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046164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652120" y="2137023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挑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893574" y="38610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1763688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2915816" y="306896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5724128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948264" y="306896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88640"/>
            <a:ext cx="374967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文字方塊 27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5925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572C446-0A3A-4D7F-B85E-9489B133E9ED}" type="slidenum">
              <a:rPr lang="en-US" altLang="zh-TW"/>
              <a:pPr>
                <a:defRPr/>
              </a:pPr>
              <a:t>45</a:t>
            </a:fld>
            <a:endParaRPr lang="en-US" altLang="zh-TW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42936"/>
            <a:ext cx="3067328" cy="271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0401"/>
            <a:ext cx="8291513" cy="461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103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9B76358-2967-4D03-9215-1B966188F351}" type="slidenum">
              <a:rPr lang="en-US" altLang="zh-TW"/>
              <a:pPr>
                <a:defRPr/>
              </a:pPr>
              <a:t>46</a:t>
            </a:fld>
            <a:endParaRPr lang="en-US" altLang="zh-TW"/>
          </a:p>
        </p:txBody>
      </p:sp>
      <p:pic>
        <p:nvPicPr>
          <p:cNvPr id="173058" name="Picture 5" descr="執筆 0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6" t="124" r="7967" b="9698"/>
          <a:stretch>
            <a:fillRect/>
          </a:stretch>
        </p:blipFill>
        <p:spPr bwMode="auto">
          <a:xfrm>
            <a:off x="1619250" y="981075"/>
            <a:ext cx="5903913" cy="460216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059" name="Text Box 6"/>
          <p:cNvSpPr txBox="1">
            <a:spLocks noChangeArrowheads="1"/>
          </p:cNvSpPr>
          <p:nvPr/>
        </p:nvSpPr>
        <p:spPr bwMode="auto">
          <a:xfrm>
            <a:off x="3098080" y="5229200"/>
            <a:ext cx="2986088" cy="7207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dirty="0" smtClean="0">
                <a:solidFill>
                  <a:srgbClr val="FFFFFF"/>
                </a:solidFill>
                <a:latin typeface="新細明體" pitchFamily="18" charset="-120"/>
              </a:rPr>
              <a:t>   </a:t>
            </a:r>
            <a:r>
              <a:rPr lang="zh-TW" altLang="en-US" sz="36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單</a:t>
            </a:r>
            <a:r>
              <a:rPr lang="zh-TW" altLang="en-US" sz="36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鉤枕腕法</a:t>
            </a:r>
          </a:p>
        </p:txBody>
      </p:sp>
    </p:spTree>
    <p:extLst>
      <p:ext uri="{BB962C8B-B14F-4D97-AF65-F5344CB8AC3E}">
        <p14:creationId xmlns:p14="http://schemas.microsoft.com/office/powerpoint/2010/main" val="1146895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164288" y="6248400"/>
            <a:ext cx="118492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B152C75-291F-4752-9743-CE207B9F21AF}" type="slidenum">
              <a:rPr lang="en-US" altLang="zh-TW"/>
              <a:pPr>
                <a:defRPr/>
              </a:pPr>
              <a:t>47</a:t>
            </a:fld>
            <a:endParaRPr lang="en-US" altLang="zh-TW" dirty="0"/>
          </a:p>
        </p:txBody>
      </p:sp>
      <p:pic>
        <p:nvPicPr>
          <p:cNvPr id="4098" name="Picture 2" descr="C:\Users\Administrator\Desktop\13260227_1724459131156987_7767057363685202842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74250"/>
            <a:ext cx="7848872" cy="441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759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804248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3D4A99-AAA6-4B9F-BD1A-7B78899E2648}" type="slidenum">
              <a:rPr lang="en-US" altLang="zh-TW"/>
              <a:pPr>
                <a:defRPr/>
              </a:pPr>
              <a:t>48</a:t>
            </a:fld>
            <a:endParaRPr lang="en-US" altLang="zh-TW"/>
          </a:p>
        </p:txBody>
      </p:sp>
      <p:sp>
        <p:nvSpPr>
          <p:cNvPr id="175106" name="Text Box 5"/>
          <p:cNvSpPr txBox="1">
            <a:spLocks noChangeArrowheads="1"/>
          </p:cNvSpPr>
          <p:nvPr/>
        </p:nvSpPr>
        <p:spPr bwMode="auto">
          <a:xfrm>
            <a:off x="467544" y="332482"/>
            <a:ext cx="8497515" cy="604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000" b="1" dirty="0">
                <a:solidFill>
                  <a:srgbClr val="367786"/>
                </a:solidFill>
                <a:latin typeface="Times New Roman" pitchFamily="18" charset="0"/>
              </a:rPr>
              <a:t> </a:t>
            </a:r>
            <a:r>
              <a:rPr lang="en-US" altLang="zh-TW" sz="4000" b="1" dirty="0" smtClean="0">
                <a:solidFill>
                  <a:schemeClr val="accent2"/>
                </a:solidFill>
                <a:latin typeface="Times New Roman" pitchFamily="18" charset="0"/>
              </a:rPr>
              <a:t>             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握筆的要領</a:t>
            </a:r>
            <a:endParaRPr lang="zh-TW" altLang="en-US" sz="3600" dirty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一）用拇指、食指、中指夾住筆桿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手指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離筆尖約三公分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。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其餘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兩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指則像底座一般，將手穩定支撐在桌面。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（二）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筆桿約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傾斜</a:t>
            </a:r>
            <a:r>
              <a:rPr lang="en-US" altLang="zh-TW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50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度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，筆身輕靠在食指第三關節。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（三）握筆時，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食指與拇指不要相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碰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和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交疊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，讓掌心自然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空虛。食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指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與拇指不相碰，握筆才會輕，掌心空虛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手指才能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靈活。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交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疊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越嚴重，握筆就會越緊，尤其拳頭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握得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死緊是最糟糕的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en-US" altLang="zh-TW" sz="28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TW" altLang="en-US" sz="2800" b="1" dirty="0" smtClean="0">
                <a:solidFill>
                  <a:schemeClr val="accent2"/>
                </a:solidFill>
                <a:latin typeface="Times New Roman" pitchFamily="18" charset="0"/>
              </a:rPr>
              <a:t>                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運筆的要領</a:t>
            </a:r>
            <a:endParaRPr lang="en-US" altLang="zh-TW" sz="36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）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寫字運筆要輕，只有下押時稍用力，下押之後就要上提輕</a:t>
            </a:r>
          </a:p>
          <a:p>
            <a:pPr eaLnBrk="1" hangingPunct="1"/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移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，筆跡要讓橡皮擦輕易就能擦拭乾淨為原則。</a:t>
            </a: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（二）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鉛筆著紙的位置，應該在右臂前方，才不會遮住視線。鉛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筆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著紙的位置愈往左，頭和身體只好跟著往左傾斜，甚至 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趴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在桌上才看得見，很不正確。</a:t>
            </a: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（三）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眼睛與簿本之間，應該保持三十公分以上的距離。</a:t>
            </a:r>
          </a:p>
        </p:txBody>
      </p:sp>
    </p:spTree>
    <p:extLst>
      <p:ext uri="{BB962C8B-B14F-4D97-AF65-F5344CB8AC3E}">
        <p14:creationId xmlns:p14="http://schemas.microsoft.com/office/powerpoint/2010/main" val="664890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024B9DB-AA71-4C47-BE6F-F28B097280D1}" type="slidenum">
              <a:rPr lang="en-US" altLang="zh-TW"/>
              <a:pPr>
                <a:defRPr/>
              </a:pPr>
              <a:t>49</a:t>
            </a:fld>
            <a:endParaRPr lang="en-US" altLang="zh-TW"/>
          </a:p>
        </p:txBody>
      </p:sp>
      <p:pic>
        <p:nvPicPr>
          <p:cNvPr id="176130" name="Picture 4" descr="執筆 01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6" t="8820" r="14001" b="8501"/>
          <a:stretch>
            <a:fillRect/>
          </a:stretch>
        </p:blipFill>
        <p:spPr bwMode="auto">
          <a:xfrm>
            <a:off x="6516216" y="2376264"/>
            <a:ext cx="2343593" cy="219700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Line 5"/>
          <p:cNvSpPr>
            <a:spLocks noChangeShapeType="1"/>
          </p:cNvSpPr>
          <p:nvPr/>
        </p:nvSpPr>
        <p:spPr bwMode="auto">
          <a:xfrm>
            <a:off x="2699792" y="3634508"/>
            <a:ext cx="6492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32" name="Line 6"/>
          <p:cNvSpPr>
            <a:spLocks noChangeShapeType="1"/>
          </p:cNvSpPr>
          <p:nvPr/>
        </p:nvSpPr>
        <p:spPr bwMode="auto">
          <a:xfrm>
            <a:off x="5724128" y="3672608"/>
            <a:ext cx="6492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76133" name="Picture 8" descr="執筆 01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5" t="2" r="7143" b="4762"/>
          <a:stretch>
            <a:fillRect/>
          </a:stretch>
        </p:blipFill>
        <p:spPr bwMode="auto">
          <a:xfrm>
            <a:off x="3492301" y="2348880"/>
            <a:ext cx="2375843" cy="2234777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4" name="Text Box 9"/>
          <p:cNvSpPr txBox="1">
            <a:spLocks noChangeArrowheads="1"/>
          </p:cNvSpPr>
          <p:nvPr/>
        </p:nvSpPr>
        <p:spPr bwMode="auto">
          <a:xfrm>
            <a:off x="3995093" y="4786114"/>
            <a:ext cx="1296987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單鉤法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6135" name="Text Box 10"/>
          <p:cNvSpPr txBox="1">
            <a:spLocks noChangeArrowheads="1"/>
          </p:cNvSpPr>
          <p:nvPr/>
        </p:nvSpPr>
        <p:spPr bwMode="auto">
          <a:xfrm>
            <a:off x="7020272" y="4786114"/>
            <a:ext cx="1223962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0000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雙鉤法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76137" name="Picture 12" descr="執筆 00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8" t="6912" r="28362" b="17050"/>
          <a:stretch>
            <a:fillRect/>
          </a:stretch>
        </p:blipFill>
        <p:spPr bwMode="auto">
          <a:xfrm>
            <a:off x="395536" y="2361288"/>
            <a:ext cx="2376760" cy="221198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8" name="Text Box 13"/>
          <p:cNvSpPr txBox="1">
            <a:spLocks noChangeArrowheads="1"/>
          </p:cNvSpPr>
          <p:nvPr/>
        </p:nvSpPr>
        <p:spPr bwMode="auto">
          <a:xfrm>
            <a:off x="971600" y="4786114"/>
            <a:ext cx="1403350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dirty="0" smtClean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 smtClean="0">
                <a:solidFill>
                  <a:srgbClr val="FF0000"/>
                </a:solidFill>
                <a:latin typeface="新細明體" pitchFamily="18" charset="-120"/>
              </a:rPr>
              <a:t>單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1663" y="692696"/>
            <a:ext cx="285908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929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888" y="866814"/>
            <a:ext cx="34163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硬筆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延續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/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書法藝術的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現代價值</a:t>
            </a:r>
            <a:endParaRPr lang="zh-TW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27584" y="692696"/>
            <a:ext cx="62646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硬 筆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353478" cy="373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884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50</a:t>
            </a:fld>
            <a:endParaRPr lang="en-US" altLang="zh-TW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382513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/>
          <a:stretch>
            <a:fillRect/>
          </a:stretch>
        </p:blipFill>
        <p:spPr bwMode="auto">
          <a:xfrm rot="5400000">
            <a:off x="567010" y="1817366"/>
            <a:ext cx="347347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692696"/>
            <a:ext cx="28590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763613"/>
            <a:ext cx="28590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53881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51</a:t>
            </a:fld>
            <a:endParaRPr lang="en-US" altLang="zh-TW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9"/>
          <a:stretch>
            <a:fillRect/>
          </a:stretch>
        </p:blipFill>
        <p:spPr bwMode="auto">
          <a:xfrm rot="16200000">
            <a:off x="648706" y="2167719"/>
            <a:ext cx="3529335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6"/>
          <a:stretch>
            <a:fillRect/>
          </a:stretch>
        </p:blipFill>
        <p:spPr bwMode="auto">
          <a:xfrm rot="5400000">
            <a:off x="4935185" y="2129712"/>
            <a:ext cx="3528391" cy="367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3335" y="472207"/>
            <a:ext cx="4760913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3621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52</a:t>
            </a:fld>
            <a:endParaRPr lang="en-US" altLang="zh-TW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43"/>
          <a:stretch>
            <a:fillRect/>
          </a:stretch>
        </p:blipFill>
        <p:spPr bwMode="auto">
          <a:xfrm rot="5400000">
            <a:off x="719646" y="2168934"/>
            <a:ext cx="360236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8"/>
          <a:stretch>
            <a:fillRect/>
          </a:stretch>
        </p:blipFill>
        <p:spPr bwMode="auto">
          <a:xfrm rot="5400000">
            <a:off x="4895130" y="2167954"/>
            <a:ext cx="360432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5713" y="692696"/>
            <a:ext cx="409098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95798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53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33265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sp>
        <p:nvSpPr>
          <p:cNvPr id="15" name="矩形 14"/>
          <p:cNvSpPr/>
          <p:nvPr/>
        </p:nvSpPr>
        <p:spPr>
          <a:xfrm>
            <a:off x="2339752" y="1239143"/>
            <a:ext cx="4498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 smtClean="0"/>
              <a:t>http://210.240.39.37/index9.asp</a:t>
            </a:r>
            <a:endParaRPr lang="zh-TW" altLang="en-US" sz="2400" dirty="0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2267744" y="5301208"/>
            <a:ext cx="4680520" cy="527968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400" dirty="0" smtClean="0">
                <a:latin typeface="+mj-ea"/>
                <a:ea typeface="+mj-ea"/>
              </a:rPr>
              <a:t>花蓮縣富源國小陳立輝校長設計</a:t>
            </a:r>
          </a:p>
        </p:txBody>
      </p:sp>
      <p:sp>
        <p:nvSpPr>
          <p:cNvPr id="7" name="矩形 6"/>
          <p:cNvSpPr/>
          <p:nvPr/>
        </p:nvSpPr>
        <p:spPr>
          <a:xfrm>
            <a:off x="2339752" y="1753652"/>
            <a:ext cx="3661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 smtClean="0"/>
              <a:t>http://new9.hlc.edu.tw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2421588"/>
            <a:ext cx="8644830" cy="249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4E53CD-7CAC-4022-A9E4-D8A2F2DB51C8}" type="slidenum">
              <a:rPr lang="en-US" altLang="zh-TW"/>
              <a:pPr>
                <a:defRPr/>
              </a:pPr>
              <a:t>54</a:t>
            </a:fld>
            <a:endParaRPr lang="en-US" altLang="zh-TW"/>
          </a:p>
        </p:txBody>
      </p:sp>
      <p:pic>
        <p:nvPicPr>
          <p:cNvPr id="173059" name="Picture 3" descr="C:\Users\Administrator\Desktop\圖片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8562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1" name="Rectangle 2"/>
          <p:cNvSpPr>
            <a:spLocks noChangeArrowheads="1"/>
          </p:cNvSpPr>
          <p:nvPr/>
        </p:nvSpPr>
        <p:spPr bwMode="auto">
          <a:xfrm>
            <a:off x="3410292" y="969114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dirty="0" smtClean="0"/>
              <a:t> </a:t>
            </a:r>
            <a:endParaRPr lang="zh-TW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36083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099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A7B8719-E8C8-44C8-B4BC-AF4C3DD2AD3B}" type="slidenum">
              <a:rPr lang="en-US" altLang="zh-TW"/>
              <a:pPr>
                <a:defRPr/>
              </a:pPr>
              <a:t>6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1043608" y="541653"/>
            <a:ext cx="615553" cy="188769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eaLnBrk="1" hangingPunct="1">
              <a:defRPr/>
            </a:pPr>
            <a:r>
              <a:rPr kumimoji="1"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鉛筆行草書</a:t>
            </a:r>
            <a:endParaRPr kumimoji="1" lang="zh-TW" alt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7972"/>
            <a:ext cx="2239689" cy="663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221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>
          <a:xfrm>
            <a:off x="6705600" y="6284168"/>
            <a:ext cx="1905000" cy="457200"/>
          </a:xfrm>
        </p:spPr>
        <p:txBody>
          <a:bodyPr/>
          <a:lstStyle/>
          <a:p>
            <a:pPr>
              <a:defRPr/>
            </a:pPr>
            <a:fld id="{44936A52-CF58-4979-9A58-5747C2696F48}" type="slidenum">
              <a:rPr lang="en-US" altLang="zh-TW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57347" name="Picture 2" descr="img20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48602" y="260921"/>
            <a:ext cx="8787894" cy="612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356100" y="1196975"/>
            <a:ext cx="5762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sz="200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sz="200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sz="200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FA7AC3-B7C2-4F9B-BCA5-2632A8C3D000}" type="slidenum">
              <a:rPr lang="en-US" altLang="zh-TW"/>
              <a:pPr>
                <a:defRPr/>
              </a:pPr>
              <a:t>8</a:t>
            </a:fld>
            <a:endParaRPr lang="en-US" altLang="zh-TW"/>
          </a:p>
        </p:txBody>
      </p:sp>
      <p:sp>
        <p:nvSpPr>
          <p:cNvPr id="1941506" name="Rectangle 2"/>
          <p:cNvSpPr>
            <a:spLocks noChangeArrowheads="1"/>
          </p:cNvSpPr>
          <p:nvPr/>
        </p:nvSpPr>
        <p:spPr bwMode="auto">
          <a:xfrm>
            <a:off x="1042988" y="1773238"/>
            <a:ext cx="649287" cy="11525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硬筆書法欣賞</a:t>
            </a:r>
          </a:p>
        </p:txBody>
      </p:sp>
      <p:pic>
        <p:nvPicPr>
          <p:cNvPr id="117764" name="Picture 3" descr="img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0050" y="0"/>
            <a:ext cx="5087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9</a:t>
            </a:fld>
            <a:endParaRPr lang="en-US" altLang="zh-TW"/>
          </a:p>
        </p:txBody>
      </p:sp>
      <p:pic>
        <p:nvPicPr>
          <p:cNvPr id="2050" name="Picture 2" descr="C:\Users\Administrator\Desktop\岳瑩硬書2013\104-7\8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3" y="692696"/>
            <a:ext cx="7593805" cy="528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024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宣紙">
  <a:themeElements>
    <a:clrScheme name="宣紙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宣紙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22327</TotalTime>
  <Words>1052</Words>
  <Application>Microsoft Office PowerPoint</Application>
  <PresentationFormat>如螢幕大小 (4:3)</PresentationFormat>
  <Paragraphs>183</Paragraphs>
  <Slides>54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54</vt:i4>
      </vt:variant>
      <vt:variant>
        <vt:lpstr>自訂放映</vt:lpstr>
      </vt:variant>
      <vt:variant>
        <vt:i4>1</vt:i4>
      </vt:variant>
    </vt:vector>
  </HeadingPairs>
  <TitlesOfParts>
    <vt:vector size="56" baseType="lpstr">
      <vt:lpstr>宣紙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標楷體和書法教學</vt:lpstr>
      <vt:lpstr>以標楷體練書法</vt:lpstr>
      <vt:lpstr>PowerPoint 簡報</vt:lpstr>
      <vt:lpstr>    標楷體與鉛筆書法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一、橫一長法</vt:lpstr>
      <vt:lpstr>PowerPoint 簡報</vt:lpstr>
      <vt:lpstr>PowerPoint 簡報</vt:lpstr>
      <vt:lpstr>PowerPoint 簡報</vt:lpstr>
      <vt:lpstr>二、撇捺法</vt:lpstr>
      <vt:lpstr>PowerPoint 簡報</vt:lpstr>
      <vt:lpstr>PowerPoint 簡報</vt:lpstr>
      <vt:lpstr>PowerPoint 簡報</vt:lpstr>
      <vt:lpstr>三、長鉤法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花蓮縣書法學習網</vt:lpstr>
      <vt:lpstr>PowerPoint 簡報</vt:lpstr>
      <vt:lpstr>自訂放映1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Administrator</dc:creator>
  <cp:lastModifiedBy>korver</cp:lastModifiedBy>
  <cp:revision>1215</cp:revision>
  <cp:lastPrinted>1601-01-01T00:00:00Z</cp:lastPrinted>
  <dcterms:created xsi:type="dcterms:W3CDTF">1601-01-01T00:00:00Z</dcterms:created>
  <dcterms:modified xsi:type="dcterms:W3CDTF">2017-03-20T03:53:03Z</dcterms:modified>
</cp:coreProperties>
</file>