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437" r:id="rId1"/>
  </p:sldMasterIdLst>
  <p:notesMasterIdLst>
    <p:notesMasterId r:id="rId38"/>
  </p:notesMasterIdLst>
  <p:handoutMasterIdLst>
    <p:handoutMasterId r:id="rId39"/>
  </p:handoutMasterIdLst>
  <p:sldIdLst>
    <p:sldId id="1435" r:id="rId2"/>
    <p:sldId id="1303" r:id="rId3"/>
    <p:sldId id="1428" r:id="rId4"/>
    <p:sldId id="999" r:id="rId5"/>
    <p:sldId id="1379" r:id="rId6"/>
    <p:sldId id="1446" r:id="rId7"/>
    <p:sldId id="1447" r:id="rId8"/>
    <p:sldId id="1471" r:id="rId9"/>
    <p:sldId id="1404" r:id="rId10"/>
    <p:sldId id="1405" r:id="rId11"/>
    <p:sldId id="1448" r:id="rId12"/>
    <p:sldId id="1449" r:id="rId13"/>
    <p:sldId id="1472" r:id="rId14"/>
    <p:sldId id="1406" r:id="rId15"/>
    <p:sldId id="1329" r:id="rId16"/>
    <p:sldId id="1407" r:id="rId17"/>
    <p:sldId id="1450" r:id="rId18"/>
    <p:sldId id="1473" r:id="rId19"/>
    <p:sldId id="1497" r:id="rId20"/>
    <p:sldId id="1410" r:id="rId21"/>
    <p:sldId id="1411" r:id="rId22"/>
    <p:sldId id="1414" r:id="rId23"/>
    <p:sldId id="1412" r:id="rId24"/>
    <p:sldId id="1483" r:id="rId25"/>
    <p:sldId id="1056" r:id="rId26"/>
    <p:sldId id="1057" r:id="rId27"/>
    <p:sldId id="1059" r:id="rId28"/>
    <p:sldId id="1126" r:id="rId29"/>
    <p:sldId id="1053" r:id="rId30"/>
    <p:sldId id="1340" r:id="rId31"/>
    <p:sldId id="1103" r:id="rId32"/>
    <p:sldId id="1104" r:id="rId33"/>
    <p:sldId id="1089" r:id="rId34"/>
    <p:sldId id="1105" r:id="rId35"/>
    <p:sldId id="1084" r:id="rId36"/>
    <p:sldId id="1291" r:id="rId37"/>
  </p:sldIdLst>
  <p:sldSz cx="9144000" cy="6858000" type="screen4x3"/>
  <p:notesSz cx="6858000" cy="9144000"/>
  <p:custShowLst>
    <p:custShow name="自訂放映1" id="0">
      <p:sldLst/>
    </p:custShow>
  </p:custShowLst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93905"/>
    <a:srgbClr val="7D1301"/>
    <a:srgbClr val="791201"/>
    <a:srgbClr val="FBC26D"/>
    <a:srgbClr val="911601"/>
    <a:srgbClr val="991701"/>
    <a:srgbClr val="EFD9BB"/>
    <a:srgbClr val="F9EDE7"/>
    <a:srgbClr val="F1E2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17" autoAdjust="0"/>
    <p:restoredTop sz="94709" autoAdjust="0"/>
  </p:normalViewPr>
  <p:slideViewPr>
    <p:cSldViewPr>
      <p:cViewPr>
        <p:scale>
          <a:sx n="70" d="100"/>
          <a:sy n="70" d="100"/>
        </p:scale>
        <p:origin x="-1368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zh-TW" altLang="en-US"/>
              <a:t>楷書的技法與作品的完成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F17EACC9-3678-4D73-8D17-AA601A060A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4537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4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5DAFE324-6BF7-4B65-B7A3-A4999F62816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25819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標題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cxnSp>
        <p:nvCxnSpPr>
          <p:cNvPr id="8" name="直線接點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橢圓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日期版面配置區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0FAF0E7-1E22-4FB3-B711-923D0359264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95996-D379-4838-AD8A-16BCE494C3F0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AD051C-45F2-41EE-B55F-DC3ACB4990A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ED77A6D-478D-4842-95B5-637C296C11E7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6" name="頁尾版面配置區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7" name="直線接點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28057-3C33-4108-9A48-0D172E118614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D8DD3-AE0D-426F-A303-3B6503F566BF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2" name="內容版面配置區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4" name="內容版面配置區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10" name="直線接點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DC8AFF-DD97-4FED-BE0D-458E5888C8E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40ED3-72D9-41B0-B865-A56B4208D00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內容版面配置區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1" name="標題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358DC31-71CB-490C-B23D-108991BF0D3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D83CEC8-6F80-4B26-B27E-2CB362ABA04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38" r:id="rId1"/>
    <p:sldLayoutId id="2147484439" r:id="rId2"/>
    <p:sldLayoutId id="2147484440" r:id="rId3"/>
    <p:sldLayoutId id="2147484441" r:id="rId4"/>
    <p:sldLayoutId id="2147484442" r:id="rId5"/>
    <p:sldLayoutId id="2147484443" r:id="rId6"/>
    <p:sldLayoutId id="2147484444" r:id="rId7"/>
    <p:sldLayoutId id="2147484445" r:id="rId8"/>
    <p:sldLayoutId id="2147484446" r:id="rId9"/>
    <p:sldLayoutId id="2147484447" r:id="rId10"/>
    <p:sldLayoutId id="214748444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emf"/><Relationship Id="rId7" Type="http://schemas.openxmlformats.org/officeDocument/2006/relationships/image" Target="../media/image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6.png"/><Relationship Id="rId5" Type="http://schemas.openxmlformats.org/officeDocument/2006/relationships/image" Target="../media/image51.jpeg"/><Relationship Id="rId10" Type="http://schemas.openxmlformats.org/officeDocument/2006/relationships/image" Target="../media/image55.png"/><Relationship Id="rId4" Type="http://schemas.openxmlformats.org/officeDocument/2006/relationships/image" Target="../media/image50.emf"/><Relationship Id="rId9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emf"/><Relationship Id="rId7" Type="http://schemas.openxmlformats.org/officeDocument/2006/relationships/image" Target="../media/image14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1259632" y="1412776"/>
            <a:ext cx="6480720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新九宮格書法模式</a:t>
            </a:r>
            <a:r>
              <a:rPr lang="en-US" altLang="zh-TW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(</a:t>
            </a:r>
            <a:r>
              <a:rPr lang="zh-TW" altLang="en-US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續</a:t>
            </a:r>
            <a:r>
              <a:rPr lang="en-US" altLang="zh-TW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)</a:t>
            </a:r>
            <a:endParaRPr lang="zh-TW" altLang="en-US" sz="44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411760" y="548680"/>
            <a:ext cx="4248472" cy="70788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輕鬆</a:t>
            </a:r>
            <a:r>
              <a:rPr lang="zh-TW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學書法</a:t>
            </a:r>
            <a:endParaRPr lang="zh-TW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810222"/>
            <a:ext cx="725487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8717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869736"/>
            <a:ext cx="5783535" cy="515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90EFC29-C725-4566-AD84-C79EE95C3A93}" type="slidenum">
              <a:rPr lang="en-US" altLang="zh-TW"/>
              <a:pPr>
                <a:defRPr/>
              </a:pPr>
              <a:t>10</a:t>
            </a:fld>
            <a:endParaRPr lang="en-US" altLang="zh-TW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18" y="2108052"/>
            <a:ext cx="6177818" cy="160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195736" y="4869160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左右合體字避就和映帶技法舉例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66984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8100392" y="6143273"/>
            <a:ext cx="6110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4E53CD-7CAC-4022-A9E4-D8A2F2DB51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11</a:t>
            </a:fld>
            <a:endParaRPr lang="en-US" altLang="zh-TW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332656"/>
            <a:ext cx="277642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1" hangingPunct="1"/>
            <a:r>
              <a:rPr kumimoji="1" lang="zh-TW" altLang="en-US" sz="2800" b="1" dirty="0" smtClean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部件寫</a:t>
            </a:r>
            <a:r>
              <a:rPr kumimoji="1" lang="zh-TW" altLang="en-US" sz="2800" b="1" dirty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在左線上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456" y="598954"/>
            <a:ext cx="7223016" cy="5710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627784" y="5979938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>
            <a:off x="395536" y="1916832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41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8100392" y="6143273"/>
            <a:ext cx="6110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4E53CD-7CAC-4022-A9E4-D8A2F2DB51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12</a:t>
            </a:fld>
            <a:endParaRPr lang="en-US" altLang="zh-TW" dirty="0">
              <a:solidFill>
                <a:srgbClr val="FFFFFF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74601"/>
            <a:ext cx="1303428" cy="126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3291800" y="510505"/>
            <a:ext cx="277642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1" hangingPunct="1"/>
            <a:r>
              <a:rPr kumimoji="1" lang="zh-TW" altLang="en-US" sz="2800" b="1" dirty="0" smtClean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  左右各佔一半</a:t>
            </a:r>
            <a:endParaRPr kumimoji="1" lang="zh-TW" altLang="en-US" sz="2800" b="1" dirty="0">
              <a:solidFill>
                <a:srgbClr val="FFFFCC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7744" y="3409836"/>
            <a:ext cx="277642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1" hangingPunct="1"/>
            <a:r>
              <a:rPr kumimoji="1" lang="zh-TW" altLang="en-US" sz="2800" b="1" dirty="0" smtClean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部件寫</a:t>
            </a:r>
            <a:r>
              <a:rPr kumimoji="1" lang="zh-TW" altLang="en-US" sz="2800" b="1" dirty="0" smtClean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在右線</a:t>
            </a:r>
            <a:r>
              <a:rPr kumimoji="1" lang="zh-TW" altLang="en-US" sz="2800" b="1" dirty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上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62306"/>
            <a:ext cx="7632848" cy="231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3744356"/>
            <a:ext cx="7704856" cy="234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195736" y="5835922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 rot="10800000">
            <a:off x="323529" y="4221088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97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973" y="1999357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2195736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境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37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4644008" y="2079699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鼓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4250432" y="39330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3840626" y="465313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3120546" y="41490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4860032" y="432663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92280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659960" y="44601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812360" y="46125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1303428" cy="126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8629" y="188640"/>
            <a:ext cx="37496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橢圓 22"/>
          <p:cNvSpPr/>
          <p:nvPr/>
        </p:nvSpPr>
        <p:spPr>
          <a:xfrm>
            <a:off x="2495062" y="2348880"/>
            <a:ext cx="360040" cy="9361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8" name="直線接點 27"/>
          <p:cNvCxnSpPr/>
          <p:nvPr/>
        </p:nvCxnSpPr>
        <p:spPr>
          <a:xfrm flipH="1">
            <a:off x="5508104" y="1844824"/>
            <a:ext cx="9496" cy="201622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 rot="10800000">
            <a:off x="402819" y="4725144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>
            <a:off x="402820" y="1124744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文字方塊 21"/>
          <p:cNvSpPr txBox="1"/>
          <p:nvPr/>
        </p:nvSpPr>
        <p:spPr>
          <a:xfrm>
            <a:off x="3131840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3131841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3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34" name="文字方塊 18"/>
          <p:cNvSpPr txBox="1">
            <a:spLocks noChangeArrowheads="1"/>
          </p:cNvSpPr>
          <p:nvPr/>
        </p:nvSpPr>
        <p:spPr bwMode="auto">
          <a:xfrm>
            <a:off x="7020272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影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35" name="橢圓 34"/>
          <p:cNvSpPr/>
          <p:nvPr/>
        </p:nvSpPr>
        <p:spPr>
          <a:xfrm>
            <a:off x="8100392" y="2348880"/>
            <a:ext cx="360040" cy="9361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1AC8C6B-9A47-4ADE-8380-89228F106ABF}" type="slidenum">
              <a:rPr lang="en-US" altLang="zh-TW"/>
              <a:pPr>
                <a:defRPr/>
              </a:pPr>
              <a:t>14</a:t>
            </a:fld>
            <a:endParaRPr lang="en-US" altLang="zh-TW"/>
          </a:p>
        </p:txBody>
      </p:sp>
      <p:sp>
        <p:nvSpPr>
          <p:cNvPr id="886786" name="Rectangle 2"/>
          <p:cNvSpPr>
            <a:spLocks noGrp="1" noChangeArrowheads="1"/>
          </p:cNvSpPr>
          <p:nvPr>
            <p:ph type="title"/>
          </p:nvPr>
        </p:nvSpPr>
        <p:spPr>
          <a:xfrm>
            <a:off x="2699792" y="508000"/>
            <a:ext cx="3960440" cy="833438"/>
          </a:xfrm>
          <a:noFill/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TW" altLang="en-US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七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、均間法</a:t>
            </a:r>
          </a:p>
        </p:txBody>
      </p:sp>
      <p:sp>
        <p:nvSpPr>
          <p:cNvPr id="140292" name="Rectangle 3"/>
          <p:cNvSpPr>
            <a:spLocks noChangeArrowheads="1"/>
          </p:cNvSpPr>
          <p:nvPr/>
        </p:nvSpPr>
        <p:spPr bwMode="auto">
          <a:xfrm>
            <a:off x="395288" y="1744057"/>
            <a:ext cx="8424862" cy="156966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en-US" altLang="zh-TW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所謂「間架結構」，「間」是橫向間格，「架」 </a:t>
            </a:r>
          </a:p>
          <a:p>
            <a:pPr indent="295275" eaLnBrk="1" hangingPunct="1"/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  是縱向距離，均間法就是在求間格距離的均等，</a:t>
            </a:r>
          </a:p>
          <a:p>
            <a:pPr indent="295275" eaLnBrk="1" hangingPunct="1"/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  筆畫交雜的字也要注意均間的安排。</a:t>
            </a:r>
          </a:p>
          <a:p>
            <a:pPr indent="295275" eaLnBrk="1" hangingPunct="1"/>
            <a:r>
              <a:rPr kumimoji="1" lang="en-US" altLang="zh-TW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其實均間法就是算格子啦！格子整齊均稱就好。</a:t>
            </a:r>
          </a:p>
        </p:txBody>
      </p:sp>
      <p:pic>
        <p:nvPicPr>
          <p:cNvPr id="140293" name="Picture 4" descr="未命名 - 14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 l="-258246" t="-10265" b="-14900"/>
          <a:stretch>
            <a:fillRect/>
          </a:stretch>
        </p:blipFill>
        <p:spPr bwMode="auto">
          <a:xfrm>
            <a:off x="1690688" y="3789363"/>
            <a:ext cx="5761037" cy="18716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40294" name="Picture 5" descr="8-115-2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 l="57143" r="25714"/>
          <a:stretch>
            <a:fillRect/>
          </a:stretch>
        </p:blipFill>
        <p:spPr bwMode="auto">
          <a:xfrm>
            <a:off x="1884363" y="3830638"/>
            <a:ext cx="1179512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5" name="Picture 6" descr="7-84"/>
          <p:cNvPicPr>
            <a:picLocks noChangeAspect="1" noChangeArrowheads="1"/>
          </p:cNvPicPr>
          <p:nvPr/>
        </p:nvPicPr>
        <p:blipFill>
          <a:blip r:embed="rId4" cstate="print">
            <a:lum bright="12000" contrast="54000"/>
          </a:blip>
          <a:srcRect l="51352" t="66661" r="27026" b="-2769"/>
          <a:stretch>
            <a:fillRect/>
          </a:stretch>
        </p:blipFill>
        <p:spPr bwMode="auto">
          <a:xfrm>
            <a:off x="3171825" y="4160838"/>
            <a:ext cx="147161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6" name="Picture 7" descr="8-135-1"/>
          <p:cNvPicPr>
            <a:picLocks noChangeAspect="1" noChangeArrowheads="1"/>
          </p:cNvPicPr>
          <p:nvPr/>
        </p:nvPicPr>
        <p:blipFill>
          <a:blip r:embed="rId5" cstate="print">
            <a:lum bright="12000" contrast="42000"/>
          </a:blip>
          <a:srcRect l="85883"/>
          <a:stretch>
            <a:fillRect/>
          </a:stretch>
        </p:blipFill>
        <p:spPr bwMode="auto">
          <a:xfrm>
            <a:off x="4743450" y="3922713"/>
            <a:ext cx="979488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5772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43" name="Rectangle 7"/>
          <p:cNvSpPr>
            <a:spLocks noChangeArrowheads="1"/>
          </p:cNvSpPr>
          <p:nvPr/>
        </p:nvSpPr>
        <p:spPr bwMode="auto">
          <a:xfrm>
            <a:off x="1619250" y="620713"/>
            <a:ext cx="5976938" cy="9366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zh-TW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zh-TW" altLang="en-US" sz="3600" b="0" dirty="0" smtClean="0">
                <a:solidFill>
                  <a:srgbClr val="36778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說</a:t>
            </a:r>
            <a:r>
              <a:rPr lang="zh-TW" altLang="en-US" sz="3600" b="0" dirty="0">
                <a:solidFill>
                  <a:srgbClr val="36778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說看哪一種最好看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4" y="2068983"/>
            <a:ext cx="6011863" cy="4048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4886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1166813"/>
            <a:ext cx="5084763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B1434BF-EAA3-4A46-B877-778B51141C46}" type="slidenum">
              <a:rPr lang="en-US" altLang="zh-TW"/>
              <a:pPr>
                <a:defRPr/>
              </a:pPr>
              <a:t>16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1994520" y="4839543"/>
            <a:ext cx="5817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TW" sz="24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zh-TW" altLang="zh-TW" sz="2400" dirty="0">
                <a:solidFill>
                  <a:prstClr val="white"/>
                </a:solidFill>
                <a:latin typeface="+mn-ea"/>
                <a:ea typeface="+mn-ea"/>
                <a:cs typeface="Times New Roman"/>
              </a:rPr>
              <a:t>《九成宮醴泉銘》呈現絕佳均間表現</a:t>
            </a:r>
            <a:endParaRPr lang="zh-TW" altLang="en-US" dirty="0">
              <a:latin typeface="+mn-ea"/>
              <a:ea typeface="+mn-e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884089" cy="15840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278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B1434BF-EAA3-4A46-B877-778B51141C46}" type="slidenum">
              <a:rPr lang="en-US" altLang="zh-TW"/>
              <a:pPr>
                <a:defRPr/>
              </a:pPr>
              <a:t>17</a:t>
            </a:fld>
            <a:endParaRPr lang="en-US" altLang="zh-TW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521526" cy="464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848" y="404664"/>
            <a:ext cx="2808312" cy="833438"/>
          </a:xfrm>
          <a:noFill/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zh-TW" altLang="en-US" sz="40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標楷體" pitchFamily="65" charset="-120"/>
              </a:rPr>
              <a:t>均間法舉例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1279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18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2060848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19672" y="2132856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珍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2118172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5569947" y="2132856"/>
            <a:ext cx="1954381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5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值</a:t>
            </a:r>
            <a:endParaRPr lang="zh-TW" altLang="en-US" sz="115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2555776" y="2564904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50912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03504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260648"/>
            <a:ext cx="37496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橢圓 17"/>
          <p:cNvSpPr/>
          <p:nvPr/>
        </p:nvSpPr>
        <p:spPr>
          <a:xfrm>
            <a:off x="2555776" y="2852936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2555776" y="3140968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1979712" y="2924944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1979712" y="2636912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6588224" y="3293368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橢圓 27"/>
          <p:cNvSpPr/>
          <p:nvPr/>
        </p:nvSpPr>
        <p:spPr>
          <a:xfrm>
            <a:off x="6588224" y="3140968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橢圓 28"/>
          <p:cNvSpPr/>
          <p:nvPr/>
        </p:nvSpPr>
        <p:spPr>
          <a:xfrm>
            <a:off x="6588224" y="2996952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橢圓 29"/>
          <p:cNvSpPr/>
          <p:nvPr/>
        </p:nvSpPr>
        <p:spPr>
          <a:xfrm>
            <a:off x="6588224" y="2852936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橢圓 31"/>
          <p:cNvSpPr/>
          <p:nvPr/>
        </p:nvSpPr>
        <p:spPr>
          <a:xfrm>
            <a:off x="6588224" y="2636912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1AC8C6B-9A47-4ADE-8380-89228F106ABF}" type="slidenum">
              <a:rPr lang="en-US" altLang="zh-TW"/>
              <a:pPr>
                <a:defRPr/>
              </a:pPr>
              <a:t>19</a:t>
            </a:fld>
            <a:endParaRPr lang="en-US" altLang="zh-TW"/>
          </a:p>
        </p:txBody>
      </p:sp>
      <p:sp>
        <p:nvSpPr>
          <p:cNvPr id="886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196752"/>
            <a:ext cx="6984776" cy="4104456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八、左縮右放</a:t>
            </a: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.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上仰下平</a:t>
            </a: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/>
            </a:r>
            <a:b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</a:br>
            <a:r>
              <a:rPr lang="en-US" altLang="zh-TW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/>
            </a:r>
            <a:br>
              <a:rPr lang="en-US" altLang="zh-TW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</a:b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九、映帶</a:t>
            </a: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/>
            </a:r>
            <a:b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</a:br>
            <a:r>
              <a:rPr lang="en-US" altLang="zh-TW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/>
            </a:r>
            <a:br>
              <a:rPr lang="en-US" altLang="zh-TW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</a:b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十、筆劃搭接</a:t>
            </a:r>
            <a:endParaRPr lang="zh-TW" altLang="en-US" sz="4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06205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BFA7AC3-B7C2-4F9B-BCA5-2632A8C3D000}" type="slidenum">
              <a:rPr lang="en-US" altLang="zh-TW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15"/>
          <a:stretch/>
        </p:blipFill>
        <p:spPr bwMode="auto">
          <a:xfrm>
            <a:off x="6876256" y="2954561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19" r="26290"/>
          <a:stretch/>
        </p:blipFill>
        <p:spPr bwMode="auto">
          <a:xfrm>
            <a:off x="4860031" y="2954561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4" r="52939"/>
          <a:stretch/>
        </p:blipFill>
        <p:spPr bwMode="auto">
          <a:xfrm>
            <a:off x="2843807" y="2954561"/>
            <a:ext cx="15240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04"/>
          <a:stretch/>
        </p:blipFill>
        <p:spPr bwMode="auto">
          <a:xfrm>
            <a:off x="827583" y="2954561"/>
            <a:ext cx="1505644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763688" y="1268760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華康儷中宋" panose="02020509000000000000" pitchFamily="49" charset="-120"/>
                <a:ea typeface="華康儷中宋" panose="02020509000000000000" pitchFamily="49" charset="-120"/>
              </a:rPr>
              <a:t>結構模式喜好選擇</a:t>
            </a:r>
            <a:endParaRPr lang="zh-TW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115616" y="443711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1              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 2          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3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                   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4</a:t>
            </a:r>
            <a:endParaRPr lang="en-US" altLang="zh-TW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687455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817" y="267000"/>
            <a:ext cx="927931" cy="625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889884" cy="625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798" y="294463"/>
            <a:ext cx="913134" cy="621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551083" y="260648"/>
            <a:ext cx="1477328" cy="561662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TW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十一、</a:t>
            </a:r>
            <a:r>
              <a:rPr lang="zh-TW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中</a:t>
            </a:r>
            <a:r>
              <a:rPr lang="zh-TW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宮連綴</a:t>
            </a:r>
            <a:r>
              <a:rPr lang="zh-TW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法</a:t>
            </a:r>
            <a:endParaRPr lang="en-US" altLang="zh-TW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行</a:t>
            </a:r>
            <a:r>
              <a:rPr lang="zh-TW" alt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氣和列氣軸線的建構</a:t>
            </a:r>
          </a:p>
        </p:txBody>
      </p:sp>
    </p:spTree>
    <p:extLst>
      <p:ext uri="{BB962C8B-B14F-4D97-AF65-F5344CB8AC3E}">
        <p14:creationId xmlns:p14="http://schemas.microsoft.com/office/powerpoint/2010/main" val="3777814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36296" y="731406"/>
            <a:ext cx="861774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TW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行</a:t>
            </a:r>
            <a:r>
              <a:rPr lang="zh-TW" altLang="en-US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氣和列</a:t>
            </a:r>
            <a:r>
              <a:rPr lang="zh-TW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氣</a:t>
            </a:r>
            <a:endParaRPr lang="zh-TW" altLang="en-US" sz="4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92696"/>
            <a:ext cx="4536504" cy="547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4540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7362ECA-BD37-4AF6-B1DF-F449FCFDC251}" type="slidenum">
              <a:rPr lang="en-US" altLang="zh-TW"/>
              <a:pPr>
                <a:defRPr/>
              </a:pPr>
              <a:t>22</a:t>
            </a:fld>
            <a:endParaRPr lang="en-US" altLang="zh-TW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6912768" cy="3168352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  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     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>十二、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>預想字形</a:t>
            </a: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zh-TW" alt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zh-TW" alt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zh-TW" alt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>               </a:t>
            </a:r>
            <a:r>
              <a:rPr lang="zh-TW" altLang="en-US" sz="2800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在均間的架構下分出筆畫長短</a:t>
            </a: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zh-TW" altLang="en-US" sz="3200" b="1" dirty="0" smtClean="0">
                <a:solidFill>
                  <a:srgbClr val="FF0000"/>
                </a:solidFill>
              </a:rPr>
              <a:t>預想哪些長筆畫伸出上、下、左、右</a:t>
            </a:r>
            <a:r>
              <a:rPr lang="en-US" altLang="zh-TW" sz="3200" b="1" dirty="0" smtClean="0">
                <a:solidFill>
                  <a:srgbClr val="FF0000"/>
                </a:solidFill>
              </a:rPr>
              <a:t/>
            </a:r>
            <a:br>
              <a:rPr lang="en-US" altLang="zh-TW" sz="3200" b="1" dirty="0" smtClean="0">
                <a:solidFill>
                  <a:srgbClr val="FF0000"/>
                </a:solidFill>
              </a:rPr>
            </a:br>
            <a:r>
              <a:rPr lang="zh-TW" altLang="en-US" sz="3200" b="1" dirty="0" smtClean="0">
                <a:solidFill>
                  <a:srgbClr val="FF0000"/>
                </a:solidFill>
              </a:rPr>
              <a:t>邊宮，其餘的短畫都裹</a:t>
            </a:r>
            <a:r>
              <a:rPr lang="zh-TW" altLang="en-US" sz="3200" b="1" dirty="0">
                <a:solidFill>
                  <a:srgbClr val="FF0000"/>
                </a:solidFill>
              </a:rPr>
              <a:t>束在中宮之內</a:t>
            </a:r>
            <a:r>
              <a:rPr lang="zh-TW" altLang="en-US" sz="3200" b="1" dirty="0" smtClean="0">
                <a:solidFill>
                  <a:srgbClr val="FF0000"/>
                </a:solidFill>
              </a:rPr>
              <a:t>。</a:t>
            </a:r>
            <a:endParaRPr lang="zh-TW" altLang="en-US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ea typeface="標楷體" pitchFamily="65" charset="-12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365" y="4077072"/>
            <a:ext cx="6739027" cy="170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220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BD9D613-3CF4-4BE1-976F-1EEE84649F16}" type="slidenum">
              <a:rPr lang="en-US" altLang="zh-TW"/>
              <a:pPr>
                <a:defRPr/>
              </a:pPr>
              <a:t>23</a:t>
            </a:fld>
            <a:endParaRPr lang="en-US" altLang="zh-TW"/>
          </a:p>
        </p:txBody>
      </p:sp>
      <p:pic>
        <p:nvPicPr>
          <p:cNvPr id="149507" name="Picture 62" descr="131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7092280" y="1196752"/>
            <a:ext cx="1079442" cy="107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8" name="Picture 64" descr="圖28"/>
          <p:cNvPicPr>
            <a:picLocks noChangeAspect="1" noChangeArrowheads="1"/>
          </p:cNvPicPr>
          <p:nvPr/>
        </p:nvPicPr>
        <p:blipFill>
          <a:blip r:embed="rId3" cstate="print">
            <a:lum bright="-12000" contrast="12000"/>
          </a:blip>
          <a:srcRect r="1997"/>
          <a:stretch>
            <a:fillRect/>
          </a:stretch>
        </p:blipFill>
        <p:spPr bwMode="auto">
          <a:xfrm>
            <a:off x="7093000" y="3343249"/>
            <a:ext cx="1067535" cy="10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9" name="Picture 67" descr="圖98"/>
          <p:cNvPicPr>
            <a:picLocks noChangeAspect="1" noChangeArrowheads="1"/>
          </p:cNvPicPr>
          <p:nvPr/>
        </p:nvPicPr>
        <p:blipFill>
          <a:blip r:embed="rId4" cstate="print">
            <a:lum bright="-12000" contrast="12000"/>
          </a:blip>
          <a:srcRect t="7675"/>
          <a:stretch>
            <a:fillRect/>
          </a:stretch>
        </p:blipFill>
        <p:spPr bwMode="auto">
          <a:xfrm>
            <a:off x="7093000" y="2272432"/>
            <a:ext cx="1079442" cy="108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69" descr="img0073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5580112" y="4437112"/>
            <a:ext cx="1080765" cy="108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1" name="Picture 72" descr="img008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200286"/>
            <a:ext cx="1080765" cy="107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2" name="Picture 74" descr="圖76"/>
          <p:cNvPicPr>
            <a:picLocks noChangeAspect="1" noChangeArrowheads="1"/>
          </p:cNvPicPr>
          <p:nvPr/>
        </p:nvPicPr>
        <p:blipFill>
          <a:blip r:embed="rId7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7093000" y="4437112"/>
            <a:ext cx="1079442" cy="108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3" name="Picture 112" descr="統合中宮結構法"/>
          <p:cNvPicPr>
            <a:picLocks noChangeAspect="1" noChangeArrowheads="1"/>
          </p:cNvPicPr>
          <p:nvPr/>
        </p:nvPicPr>
        <p:blipFill>
          <a:blip r:embed="rId8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2987824" y="1762125"/>
            <a:ext cx="1980299" cy="194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6" name="Picture 117" descr="img009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2" y="3356992"/>
            <a:ext cx="1080765" cy="108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857" y="2271847"/>
            <a:ext cx="1076796" cy="1081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3568" y="260648"/>
            <a:ext cx="1927225" cy="638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98295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24</a:t>
            </a:fld>
            <a:endParaRPr lang="en-US" altLang="zh-TW"/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471" y="168185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23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2843458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2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3995586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28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53920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9" name="文字方塊 18"/>
          <p:cNvSpPr txBox="1">
            <a:spLocks noChangeArrowheads="1"/>
          </p:cNvSpPr>
          <p:nvPr/>
        </p:nvSpPr>
        <p:spPr bwMode="auto">
          <a:xfrm>
            <a:off x="5451772" y="624855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素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pic>
        <p:nvPicPr>
          <p:cNvPr id="30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5147714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31" name="文字方塊 18"/>
          <p:cNvSpPr txBox="1">
            <a:spLocks noChangeArrowheads="1"/>
          </p:cNvSpPr>
          <p:nvPr/>
        </p:nvSpPr>
        <p:spPr bwMode="auto">
          <a:xfrm>
            <a:off x="5468615" y="5157192"/>
            <a:ext cx="1354217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6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珠</a:t>
            </a:r>
            <a:endParaRPr lang="zh-TW" altLang="en-US" sz="76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pic>
        <p:nvPicPr>
          <p:cNvPr id="33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168185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35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2843458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37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3995586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4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53920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48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5147714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50" name="文字方塊 18"/>
          <p:cNvSpPr txBox="1">
            <a:spLocks noChangeArrowheads="1"/>
          </p:cNvSpPr>
          <p:nvPr/>
        </p:nvSpPr>
        <p:spPr bwMode="auto">
          <a:xfrm>
            <a:off x="5468615" y="1704975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東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51" name="文字方塊 18"/>
          <p:cNvSpPr txBox="1">
            <a:spLocks noChangeArrowheads="1"/>
          </p:cNvSpPr>
          <p:nvPr/>
        </p:nvSpPr>
        <p:spPr bwMode="auto">
          <a:xfrm>
            <a:off x="5489989" y="2780928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成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52" name="文字方塊 18"/>
          <p:cNvSpPr txBox="1">
            <a:spLocks noChangeArrowheads="1"/>
          </p:cNvSpPr>
          <p:nvPr/>
        </p:nvSpPr>
        <p:spPr bwMode="auto">
          <a:xfrm>
            <a:off x="5451772" y="4005064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屋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6970330" y="548680"/>
            <a:ext cx="553998" cy="5818259"/>
          </a:xfrm>
          <a:prstGeom prst="rect">
            <a:avLst/>
          </a:prstGeom>
          <a:solidFill>
            <a:srgbClr val="FF9966"/>
          </a:solidFill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1" hangingPunct="1"/>
            <a:r>
              <a:rPr kumimoji="1" lang="zh-TW" altLang="en-US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運用新九宮格寫出美觀的字形</a:t>
            </a:r>
            <a:r>
              <a:rPr kumimoji="1" lang="en-US" altLang="zh-TW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〈</a:t>
            </a:r>
            <a:r>
              <a:rPr kumimoji="1" lang="zh-TW" altLang="en-US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每字一分</a:t>
            </a:r>
            <a:r>
              <a:rPr kumimoji="1" lang="en-US" altLang="zh-TW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〉</a:t>
            </a:r>
            <a:endParaRPr kumimoji="1" lang="zh-TW" altLang="en-US" sz="2400" b="1" dirty="0">
              <a:solidFill>
                <a:schemeClr val="bg1">
                  <a:lumMod val="75000"/>
                  <a:lumOff val="25000"/>
                </a:schemeClr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7011" r="12047" b="4894"/>
          <a:stretch>
            <a:fillRect/>
          </a:stretch>
        </p:blipFill>
        <p:spPr bwMode="auto">
          <a:xfrm>
            <a:off x="1331640" y="836712"/>
            <a:ext cx="768085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898ECB9-1B3B-4CCB-AFF3-7C069EBD6713}" type="slidenum">
              <a:rPr lang="en-US" altLang="zh-TW"/>
              <a:pPr>
                <a:defRPr/>
              </a:pPr>
              <a:t>25</a:t>
            </a:fld>
            <a:endParaRPr lang="en-US" altLang="zh-TW"/>
          </a:p>
        </p:txBody>
      </p:sp>
      <p:pic>
        <p:nvPicPr>
          <p:cNvPr id="156676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700213"/>
            <a:ext cx="39116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7" name="Rectangle 7"/>
          <p:cNvSpPr>
            <a:spLocks noChangeArrowheads="1"/>
          </p:cNvSpPr>
          <p:nvPr/>
        </p:nvSpPr>
        <p:spPr bwMode="auto">
          <a:xfrm>
            <a:off x="755650" y="4581525"/>
            <a:ext cx="4248150" cy="830997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橫一長法教學，一次從課文生</a:t>
            </a:r>
          </a:p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字中，選出一至二個生字指導</a:t>
            </a:r>
          </a:p>
        </p:txBody>
      </p:sp>
      <p:pic>
        <p:nvPicPr>
          <p:cNvPr id="156678" name="Picture 8" descr="DSC00134000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3305"/>
          <a:stretch>
            <a:fillRect/>
          </a:stretch>
        </p:blipFill>
        <p:spPr bwMode="auto">
          <a:xfrm>
            <a:off x="5580063" y="1700213"/>
            <a:ext cx="2351087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03648" y="404664"/>
            <a:ext cx="6192688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TW" sz="4000" b="1" dirty="0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kumimoji="1" lang="zh-TW" altLang="en-US" sz="4000" b="1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格與硬筆書法教學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5E0D83B-A4A9-4617-B436-63D1D7B23DA8}" type="slidenum">
              <a:rPr lang="en-US" altLang="zh-TW"/>
              <a:pPr>
                <a:defRPr/>
              </a:pPr>
              <a:t>26</a:t>
            </a:fld>
            <a:endParaRPr lang="en-US" altLang="zh-TW"/>
          </a:p>
        </p:txBody>
      </p:sp>
      <p:pic>
        <p:nvPicPr>
          <p:cNvPr id="157699" name="Picture 4" descr="4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60260" t="7335" r="3844" b="2856"/>
          <a:stretch>
            <a:fillRect/>
          </a:stretch>
        </p:blipFill>
        <p:spPr bwMode="auto">
          <a:xfrm>
            <a:off x="6084888" y="1556667"/>
            <a:ext cx="201612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0" name="Picture 5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845022"/>
            <a:ext cx="50403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701" name="Rectangle 6"/>
          <p:cNvSpPr>
            <a:spLocks noChangeArrowheads="1"/>
          </p:cNvSpPr>
          <p:nvPr/>
        </p:nvSpPr>
        <p:spPr bwMode="auto">
          <a:xfrm>
            <a:off x="971550" y="4869209"/>
            <a:ext cx="4392613" cy="830997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撇捺法教學，一次從課文生字中，選出一至二個生字指導。</a:t>
            </a:r>
          </a:p>
        </p:txBody>
      </p:sp>
      <p:sp>
        <p:nvSpPr>
          <p:cNvPr id="157702" name="Rectangle 7"/>
          <p:cNvSpPr>
            <a:spLocks noChangeArrowheads="1"/>
          </p:cNvSpPr>
          <p:nvPr/>
        </p:nvSpPr>
        <p:spPr bwMode="auto">
          <a:xfrm>
            <a:off x="7378700" y="2572097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TW" sz="3600" b="1">
                <a:latin typeface="Times New Roman" pitchFamily="18" charset="0"/>
              </a:rPr>
              <a:t>○</a:t>
            </a:r>
          </a:p>
        </p:txBody>
      </p:sp>
      <p:sp>
        <p:nvSpPr>
          <p:cNvPr id="157703" name="Rectangle 8"/>
          <p:cNvSpPr>
            <a:spLocks noChangeArrowheads="1"/>
          </p:cNvSpPr>
          <p:nvPr/>
        </p:nvSpPr>
        <p:spPr bwMode="auto">
          <a:xfrm>
            <a:off x="6227763" y="2572097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TW" sz="3600" b="1">
                <a:latin typeface="Times New Roman" pitchFamily="18" charset="0"/>
              </a:rPr>
              <a:t>○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03648" y="404664"/>
            <a:ext cx="6192688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TW" sz="4000" b="1" dirty="0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kumimoji="1" lang="zh-TW" altLang="en-US" sz="4000" b="1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格與硬筆書法教學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E919391-B526-4C8D-AD92-0C18C0EEF973}" type="slidenum">
              <a:rPr lang="en-US" altLang="zh-TW"/>
              <a:pPr>
                <a:defRPr/>
              </a:pPr>
              <a:t>27</a:t>
            </a:fld>
            <a:endParaRPr lang="en-US" altLang="zh-TW"/>
          </a:p>
        </p:txBody>
      </p:sp>
      <p:pic>
        <p:nvPicPr>
          <p:cNvPr id="158723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793776"/>
            <a:ext cx="40767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4" name="Picture 3" descr="6"/>
          <p:cNvPicPr>
            <a:picLocks noChangeAspect="1" noChangeArrowheads="1"/>
          </p:cNvPicPr>
          <p:nvPr/>
        </p:nvPicPr>
        <p:blipFill>
          <a:blip r:embed="rId3" cstate="print"/>
          <a:srcRect l="11389" t="6102" r="8981" b="4866"/>
          <a:stretch>
            <a:fillRect/>
          </a:stretch>
        </p:blipFill>
        <p:spPr bwMode="auto">
          <a:xfrm>
            <a:off x="5888038" y="1555651"/>
            <a:ext cx="213995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5" name="Rectangle 4"/>
          <p:cNvSpPr>
            <a:spLocks noChangeArrowheads="1"/>
          </p:cNvSpPr>
          <p:nvPr/>
        </p:nvSpPr>
        <p:spPr bwMode="auto">
          <a:xfrm>
            <a:off x="754063" y="4814788"/>
            <a:ext cx="4249737" cy="830997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長鉤法教學，一次從課文生字中，選出一至二個生字指導。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03648" y="404664"/>
            <a:ext cx="6192688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TW" sz="4000" b="1" dirty="0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kumimoji="1" lang="zh-TW" altLang="en-US" sz="4000" b="1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格與硬筆書法教學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4FCB175-8FC1-41C1-A278-1D3164A8C40D}" type="slidenum">
              <a:rPr lang="en-US" altLang="zh-TW"/>
              <a:pPr>
                <a:defRPr/>
              </a:pPr>
              <a:t>28</a:t>
            </a:fld>
            <a:endParaRPr lang="en-US" altLang="zh-TW"/>
          </a:p>
        </p:txBody>
      </p:sp>
      <p:pic>
        <p:nvPicPr>
          <p:cNvPr id="160771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30000"/>
          </a:blip>
          <a:srcRect t="2306" b="71262"/>
          <a:stretch>
            <a:fillRect/>
          </a:stretch>
        </p:blipFill>
        <p:spPr bwMode="auto">
          <a:xfrm>
            <a:off x="611188" y="2455863"/>
            <a:ext cx="7993062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Text Box 5"/>
          <p:cNvSpPr txBox="1">
            <a:spLocks noChangeArrowheads="1"/>
          </p:cNvSpPr>
          <p:nvPr/>
        </p:nvSpPr>
        <p:spPr bwMode="auto">
          <a:xfrm>
            <a:off x="1547813" y="949325"/>
            <a:ext cx="5688012" cy="861774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TW" altLang="en-US" sz="5000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 國語</a:t>
            </a:r>
            <a:r>
              <a:rPr kumimoji="1" lang="zh-TW" altLang="en-US" sz="5000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課本生字練習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29</a:t>
            </a:fld>
            <a:endParaRPr lang="en-US" altLang="zh-TW"/>
          </a:p>
        </p:txBody>
      </p:sp>
      <p:pic>
        <p:nvPicPr>
          <p:cNvPr id="178179" name="Picture 2" descr="15號"/>
          <p:cNvPicPr>
            <a:picLocks noChangeAspect="1" noChangeArrowheads="1"/>
          </p:cNvPicPr>
          <p:nvPr/>
        </p:nvPicPr>
        <p:blipFill>
          <a:blip r:embed="rId2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1403350" y="1233488"/>
            <a:ext cx="6119813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0" name="Rectangle 3"/>
          <p:cNvSpPr>
            <a:spLocks noChangeArrowheads="1"/>
          </p:cNvSpPr>
          <p:nvPr/>
        </p:nvSpPr>
        <p:spPr bwMode="auto">
          <a:xfrm>
            <a:off x="1906588" y="344488"/>
            <a:ext cx="5041900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康軒版生字語詞簿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3</a:t>
            </a:fld>
            <a:endParaRPr lang="en-US" altLang="zh-TW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17" y="1132111"/>
            <a:ext cx="5084763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5" t="10305" r="7963" b="88735"/>
          <a:stretch/>
        </p:blipFill>
        <p:spPr bwMode="auto">
          <a:xfrm>
            <a:off x="6156176" y="1916832"/>
            <a:ext cx="130193" cy="12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9525"/>
            <a:ext cx="6567619" cy="164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1943708" y="548680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中宮結構法示意圖</a:t>
            </a:r>
            <a:endParaRPr lang="zh-TW" altLang="en-US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146" name="Picture 2" descr="C:\Users\Administrator\Desktop\新九宮格\圖片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60848"/>
            <a:ext cx="2413277" cy="239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939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DDB933-CFB7-46B1-952C-42D03D3132AF}" type="slidenum">
              <a:rPr lang="en-US" altLang="zh-TW"/>
              <a:pPr>
                <a:defRPr/>
              </a:pPr>
              <a:t>30</a:t>
            </a:fld>
            <a:endParaRPr lang="en-US" altLang="zh-TW"/>
          </a:p>
        </p:txBody>
      </p:sp>
      <p:pic>
        <p:nvPicPr>
          <p:cNvPr id="186372" name="Picture 7" descr="寫好字的秘訣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4559300" cy="582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9852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EA322E5-E092-4194-A2FA-3D2B6390288E}" type="slidenum">
              <a:rPr lang="en-US" altLang="zh-TW"/>
              <a:pPr>
                <a:defRPr/>
              </a:pPr>
              <a:t>31</a:t>
            </a:fld>
            <a:endParaRPr lang="en-US" altLang="zh-TW"/>
          </a:p>
        </p:txBody>
      </p:sp>
      <p:sp>
        <p:nvSpPr>
          <p:cNvPr id="179203" name="Rectangle 4"/>
          <p:cNvSpPr>
            <a:spLocks noChangeArrowheads="1"/>
          </p:cNvSpPr>
          <p:nvPr/>
        </p:nvSpPr>
        <p:spPr bwMode="auto">
          <a:xfrm>
            <a:off x="900113" y="328166"/>
            <a:ext cx="7632700" cy="1077218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3600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從硬筆書法到毛筆書法的轉換</a:t>
            </a:r>
          </a:p>
          <a:p>
            <a:pPr algn="ctr" eaLnBrk="1" hangingPunct="1"/>
            <a:r>
              <a:rPr kumimoji="1" lang="zh-TW" altLang="en-US" sz="2800" dirty="0" smtClean="0">
                <a:solidFill>
                  <a:srgbClr val="7D1301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2800" dirty="0">
                <a:solidFill>
                  <a:srgbClr val="7D1301"/>
                </a:solidFill>
                <a:latin typeface="Times New Roman" pitchFamily="18" charset="0"/>
                <a:ea typeface="標楷體" pitchFamily="65" charset="-120"/>
              </a:rPr>
              <a:t>格書法練習紙的應用</a:t>
            </a:r>
          </a:p>
        </p:txBody>
      </p:sp>
      <p:pic>
        <p:nvPicPr>
          <p:cNvPr id="179204" name="Picture 6" descr="硬筆書法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5588" y="1628775"/>
            <a:ext cx="34321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5" name="Picture 8" descr="硬筆書法12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1692275" y="2924175"/>
            <a:ext cx="27368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3D27736-D8A8-449A-B830-254706F37419}" type="slidenum">
              <a:rPr lang="en-US" altLang="zh-TW"/>
              <a:pPr>
                <a:defRPr/>
              </a:pPr>
              <a:t>32</a:t>
            </a:fld>
            <a:endParaRPr lang="en-US" altLang="zh-TW"/>
          </a:p>
        </p:txBody>
      </p:sp>
      <p:pic>
        <p:nvPicPr>
          <p:cNvPr id="180227" name="Picture 2" descr="硬筆書法24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908175" y="1441450"/>
            <a:ext cx="554355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8" name="Rectangle 3"/>
          <p:cNvSpPr>
            <a:spLocks noChangeArrowheads="1"/>
          </p:cNvSpPr>
          <p:nvPr/>
        </p:nvSpPr>
        <p:spPr bwMode="auto">
          <a:xfrm>
            <a:off x="2411413" y="350838"/>
            <a:ext cx="4537075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硬筆書法臨摹練習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C3D5B7E-273F-49FC-A0A8-3C3775E9057E}" type="slidenum">
              <a:rPr lang="en-US" altLang="zh-TW"/>
              <a:pPr>
                <a:defRPr/>
              </a:pPr>
              <a:t>33</a:t>
            </a:fld>
            <a:endParaRPr lang="en-US" altLang="zh-TW"/>
          </a:p>
        </p:txBody>
      </p:sp>
      <p:pic>
        <p:nvPicPr>
          <p:cNvPr id="181251" name="Picture 4" descr="硬筆書法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250950"/>
            <a:ext cx="575945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2" name="Rectangle 5"/>
          <p:cNvSpPr>
            <a:spLocks noChangeArrowheads="1"/>
          </p:cNvSpPr>
          <p:nvPr/>
        </p:nvSpPr>
        <p:spPr bwMode="auto">
          <a:xfrm>
            <a:off x="2051050" y="344488"/>
            <a:ext cx="4968875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硬筆書法自運練習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D1F279B-32ED-462F-A570-C2A24C4C42FA}" type="slidenum">
              <a:rPr lang="en-US" altLang="zh-TW"/>
              <a:pPr>
                <a:defRPr/>
              </a:pPr>
              <a:t>34</a:t>
            </a:fld>
            <a:endParaRPr lang="en-US" altLang="zh-TW"/>
          </a:p>
        </p:txBody>
      </p:sp>
      <p:pic>
        <p:nvPicPr>
          <p:cNvPr id="182275" name="Picture 2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5563" y="692150"/>
            <a:ext cx="410845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1114BCE-3A8F-45C1-80FF-A4B9ECD923A6}" type="slidenum">
              <a:rPr lang="en-US" altLang="zh-TW"/>
              <a:pPr>
                <a:defRPr/>
              </a:pPr>
              <a:t>35</a:t>
            </a:fld>
            <a:endParaRPr lang="en-US" altLang="zh-TW"/>
          </a:p>
        </p:txBody>
      </p:sp>
      <p:pic>
        <p:nvPicPr>
          <p:cNvPr id="191491" name="Picture 4" descr="毛筆書法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b="6137"/>
          <a:stretch>
            <a:fillRect/>
          </a:stretch>
        </p:blipFill>
        <p:spPr bwMode="auto">
          <a:xfrm>
            <a:off x="1835696" y="1556792"/>
            <a:ext cx="5328444" cy="477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2" name="Rectangle 7"/>
          <p:cNvSpPr>
            <a:spLocks noChangeArrowheads="1"/>
          </p:cNvSpPr>
          <p:nvPr/>
        </p:nvSpPr>
        <p:spPr bwMode="auto">
          <a:xfrm>
            <a:off x="2482850" y="495077"/>
            <a:ext cx="4105275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毛筆筆鋒練習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4E53CD-7CAC-4022-A9E4-D8A2F2DB51C8}" type="slidenum">
              <a:rPr lang="en-US" altLang="zh-TW"/>
              <a:pPr>
                <a:defRPr/>
              </a:pPr>
              <a:t>36</a:t>
            </a:fld>
            <a:endParaRPr lang="en-US" altLang="zh-TW"/>
          </a:p>
        </p:txBody>
      </p:sp>
      <p:pic>
        <p:nvPicPr>
          <p:cNvPr id="173059" name="Picture 3" descr="C:\Users\Administrator\Desktop\圖片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856287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061" name="Rectangle 2"/>
          <p:cNvSpPr>
            <a:spLocks noChangeArrowheads="1"/>
          </p:cNvSpPr>
          <p:nvPr/>
        </p:nvSpPr>
        <p:spPr bwMode="auto">
          <a:xfrm>
            <a:off x="3410292" y="969114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dirty="0" smtClean="0"/>
              <a:t> </a:t>
            </a:r>
            <a:endParaRPr lang="zh-TW" alt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8640"/>
            <a:ext cx="36083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90996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52561-2EFF-4905-939A-A4EE4CE70400}" type="slidenum">
              <a:rPr lang="en-US" altLang="zh-TW"/>
              <a:pPr>
                <a:defRPr/>
              </a:pPr>
              <a:t>4</a:t>
            </a:fld>
            <a:endParaRPr lang="en-US" altLang="zh-TW"/>
          </a:p>
        </p:txBody>
      </p:sp>
      <p:sp>
        <p:nvSpPr>
          <p:cNvPr id="880649" name="Rectangle 9"/>
          <p:cNvSpPr>
            <a:spLocks noGrp="1" noChangeArrowheads="1"/>
          </p:cNvSpPr>
          <p:nvPr>
            <p:ph type="title"/>
          </p:nvPr>
        </p:nvSpPr>
        <p:spPr>
          <a:xfrm>
            <a:off x="719336" y="170954"/>
            <a:ext cx="7885112" cy="881782"/>
          </a:xfrm>
          <a:noFill/>
        </p:spPr>
        <p:txBody>
          <a:bodyPr lIns="92075" tIns="46038" rIns="92075" bIns="46038">
            <a:normAutofit fontScale="90000"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四、頂天立地      五、出頭伸腳</a:t>
            </a:r>
          </a:p>
        </p:txBody>
      </p:sp>
      <p:sp>
        <p:nvSpPr>
          <p:cNvPr id="135171" name="Rectangle 2"/>
          <p:cNvSpPr>
            <a:spLocks noChangeArrowheads="1"/>
          </p:cNvSpPr>
          <p:nvPr/>
        </p:nvSpPr>
        <p:spPr bwMode="auto">
          <a:xfrm>
            <a:off x="827732" y="1273984"/>
            <a:ext cx="7632700" cy="1938992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規範上下縱向筆畫使字體的結構修長。</a:t>
            </a:r>
          </a:p>
          <a:p>
            <a:pPr indent="295275" eaLnBrk="1" hangingPunct="1"/>
            <a:r>
              <a:rPr kumimoji="1" lang="en-US" altLang="zh-TW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頂天立地：是讓字的上部頂到「天」；</a:t>
            </a:r>
          </a:p>
          <a:p>
            <a:pPr indent="295275" eaLnBrk="1" hangingPunct="1"/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            字的下部立到「地」。</a:t>
            </a:r>
          </a:p>
          <a:p>
            <a:pPr indent="295275" eaLnBrk="1" hangingPunct="1"/>
            <a:r>
              <a:rPr kumimoji="1" lang="en-US" altLang="zh-TW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出頭伸腳：是讓上下有出頭和伸腳的筆劃，</a:t>
            </a:r>
          </a:p>
          <a:p>
            <a:pPr indent="295275" eaLnBrk="1" hangingPunct="1"/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            儘量伸出「天」與「地」。</a:t>
            </a:r>
          </a:p>
        </p:txBody>
      </p:sp>
      <p:pic>
        <p:nvPicPr>
          <p:cNvPr id="135173" name="Picture 19" descr="圖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3647" y="3502025"/>
            <a:ext cx="1189825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4" name="Picture 20" descr="圖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6895" y="3544889"/>
            <a:ext cx="1162852" cy="118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5" name="Picture 22" descr="圖片1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2832" y="3502025"/>
            <a:ext cx="121230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6" name="Picture 23" descr="圖片1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16082" y="3502025"/>
            <a:ext cx="121230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7" name="Picture 32" descr="img005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4461" y="5089525"/>
            <a:ext cx="1228786" cy="121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8" name="Picture 33" descr="img007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168" y="5086350"/>
            <a:ext cx="1212303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9" name="Picture 34" descr="img006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9108" y="5089525"/>
            <a:ext cx="1239275" cy="121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80" name="Picture 35" descr="img004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3410" y="5086350"/>
            <a:ext cx="120331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9BA4D21-C969-486C-B260-C8351D1528B7}" type="slidenum">
              <a:rPr lang="en-US" altLang="zh-TW"/>
              <a:pPr>
                <a:defRPr/>
              </a:pPr>
              <a:t>5</a:t>
            </a:fld>
            <a:endParaRPr lang="en-US" altLang="zh-TW"/>
          </a:p>
        </p:txBody>
      </p:sp>
      <p:sp>
        <p:nvSpPr>
          <p:cNvPr id="136197" name="Rectangle 4"/>
          <p:cNvSpPr>
            <a:spLocks noChangeArrowheads="1"/>
          </p:cNvSpPr>
          <p:nvPr/>
        </p:nvSpPr>
        <p:spPr bwMode="auto">
          <a:xfrm>
            <a:off x="1116013" y="836712"/>
            <a:ext cx="2951932" cy="461665"/>
          </a:xfrm>
          <a:prstGeom prst="rect">
            <a:avLst/>
          </a:prstGeom>
          <a:solidFill>
            <a:srgbClr val="F7E1C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TW" altLang="en-US" sz="24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頂天立地   出頭</a:t>
            </a:r>
            <a:r>
              <a:rPr kumimoji="1" lang="zh-TW" altLang="en-US" sz="2400" b="1" dirty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伸腳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3600"/>
            <a:ext cx="7339168" cy="1439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05263"/>
            <a:ext cx="7422682" cy="15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334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9BA4D21-C969-486C-B260-C8351D1528B7}" type="slidenum">
              <a:rPr lang="en-US" altLang="zh-TW"/>
              <a:pPr>
                <a:defRPr/>
              </a:pPr>
              <a:t>6</a:t>
            </a:fld>
            <a:endParaRPr lang="en-US" altLang="zh-TW"/>
          </a:p>
        </p:txBody>
      </p:sp>
      <p:sp>
        <p:nvSpPr>
          <p:cNvPr id="136197" name="Rectangle 4"/>
          <p:cNvSpPr>
            <a:spLocks noChangeArrowheads="1"/>
          </p:cNvSpPr>
          <p:nvPr/>
        </p:nvSpPr>
        <p:spPr bwMode="auto">
          <a:xfrm>
            <a:off x="3275856" y="683985"/>
            <a:ext cx="2736304" cy="584775"/>
          </a:xfrm>
          <a:prstGeom prst="rect">
            <a:avLst/>
          </a:prstGeom>
          <a:solidFill>
            <a:srgbClr val="F7E1C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TW" altLang="en-US" sz="32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頂天立地舉例</a:t>
            </a:r>
            <a:endParaRPr kumimoji="1" lang="zh-TW" altLang="en-US" sz="3200" b="1" dirty="0">
              <a:solidFill>
                <a:srgbClr val="BB1205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43814"/>
            <a:ext cx="8472057" cy="4617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6169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9BA4D21-C969-486C-B260-C8351D1528B7}" type="slidenum">
              <a:rPr lang="en-US" altLang="zh-TW"/>
              <a:pPr>
                <a:defRPr/>
              </a:pPr>
              <a:t>7</a:t>
            </a:fld>
            <a:endParaRPr lang="en-US" altLang="zh-TW"/>
          </a:p>
        </p:txBody>
      </p:sp>
      <p:sp>
        <p:nvSpPr>
          <p:cNvPr id="136197" name="Rectangle 4"/>
          <p:cNvSpPr>
            <a:spLocks noChangeArrowheads="1"/>
          </p:cNvSpPr>
          <p:nvPr/>
        </p:nvSpPr>
        <p:spPr bwMode="auto">
          <a:xfrm>
            <a:off x="3275856" y="692696"/>
            <a:ext cx="2736304" cy="584775"/>
          </a:xfrm>
          <a:prstGeom prst="rect">
            <a:avLst/>
          </a:prstGeom>
          <a:solidFill>
            <a:srgbClr val="F7E1C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TW" altLang="en-US" sz="32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出頭</a:t>
            </a:r>
            <a:r>
              <a:rPr kumimoji="1" lang="zh-TW" altLang="en-US" sz="3200" b="1" dirty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伸</a:t>
            </a:r>
            <a:r>
              <a:rPr kumimoji="1" lang="zh-TW" altLang="en-US" sz="32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腳舉例</a:t>
            </a:r>
            <a:endParaRPr kumimoji="1" lang="zh-TW" altLang="en-US" sz="3200" b="1" dirty="0">
              <a:solidFill>
                <a:srgbClr val="BB1205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668717" cy="472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03751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8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19672" y="2137023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濤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2046164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5" name="橢圓 24"/>
          <p:cNvSpPr/>
          <p:nvPr/>
        </p:nvSpPr>
        <p:spPr>
          <a:xfrm>
            <a:off x="2411760" y="206084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1490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5148064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0050" y="188640"/>
            <a:ext cx="5926286" cy="138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橢圓 21"/>
          <p:cNvSpPr/>
          <p:nvPr/>
        </p:nvSpPr>
        <p:spPr>
          <a:xfrm>
            <a:off x="2555776" y="335699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6372200" y="206084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6372200" y="335699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t="18676" r="21906" b="18292"/>
          <a:stretch>
            <a:fillRect/>
          </a:stretch>
        </p:blipFill>
        <p:spPr bwMode="auto">
          <a:xfrm>
            <a:off x="5724127" y="1916832"/>
            <a:ext cx="165618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文字方塊 19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64C3A48-542B-4F2E-B189-D83B6FC56F1D}" type="slidenum">
              <a:rPr lang="en-US" altLang="zh-TW"/>
              <a:pPr>
                <a:defRPr/>
              </a:pPr>
              <a:t>9</a:t>
            </a:fld>
            <a:endParaRPr lang="en-US" altLang="zh-TW"/>
          </a:p>
        </p:txBody>
      </p:sp>
      <p:sp>
        <p:nvSpPr>
          <p:cNvPr id="88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752" y="476672"/>
            <a:ext cx="4536504" cy="715417"/>
          </a:xfrm>
          <a:noFill/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TW" altLang="en-US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六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、左右合體</a:t>
            </a:r>
          </a:p>
        </p:txBody>
      </p:sp>
      <p:sp>
        <p:nvSpPr>
          <p:cNvPr id="137220" name="Rectangle 3"/>
          <p:cNvSpPr>
            <a:spLocks noChangeArrowheads="1"/>
          </p:cNvSpPr>
          <p:nvPr/>
        </p:nvSpPr>
        <p:spPr bwMode="auto">
          <a:xfrm>
            <a:off x="179388" y="1484784"/>
            <a:ext cx="8820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en-US" altLang="zh-TW" sz="2000" b="1" dirty="0"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左右合體字有三類：左小右大（佔絕對多數）、左右相等、左大右小。</a:t>
            </a:r>
          </a:p>
          <a:p>
            <a:pPr indent="295275" eaLnBrk="1" hangingPunct="1"/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左右合體字就像兩顆西瓜要緊密合併，必須各切去一邊才能密合。</a:t>
            </a:r>
            <a:endParaRPr kumimoji="1" lang="zh-TW" altLang="en-US" sz="2000" b="1" dirty="0">
              <a:latin typeface="標楷體" pitchFamily="65" charset="-120"/>
              <a:ea typeface="標楷體" pitchFamily="65" charset="-120"/>
            </a:endParaRPr>
          </a:p>
          <a:p>
            <a:pPr indent="295275" eaLnBrk="1" hangingPunct="1"/>
            <a:r>
              <a:rPr kumimoji="1" lang="en-US" altLang="zh-TW" sz="2000" b="1" dirty="0">
                <a:latin typeface="標楷體" pitchFamily="65" charset="-120"/>
                <a:ea typeface="標楷體" pitchFamily="65" charset="-120"/>
              </a:rPr>
              <a:t>3.</a:t>
            </a:r>
            <a:r>
              <a:rPr kumimoji="1" lang="zh-TW" altLang="en-US" sz="2000" b="1" dirty="0">
                <a:latin typeface="標楷體" pitchFamily="65" charset="-120"/>
                <a:ea typeface="標楷體" pitchFamily="65" charset="-120"/>
              </a:rPr>
              <a:t>左右合體的作法：（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以左小右大的合體字為例，如下圖一</a:t>
            </a:r>
            <a:r>
              <a:rPr kumimoji="1" lang="zh-TW" altLang="en-US" sz="2000" b="1" dirty="0">
                <a:latin typeface="標楷體" pitchFamily="65" charset="-120"/>
                <a:ea typeface="標楷體" pitchFamily="65" charset="-120"/>
              </a:rPr>
              <a:t>）</a:t>
            </a:r>
            <a:endParaRPr kumimoji="1" lang="zh-TW" altLang="en-US" sz="2000" dirty="0">
              <a:latin typeface="標楷體" pitchFamily="65" charset="-120"/>
              <a:ea typeface="標楷體" pitchFamily="65" charset="-120"/>
            </a:endParaRPr>
          </a:p>
          <a:p>
            <a:pPr indent="295275" eaLnBrk="1" hangingPunct="1"/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）將左體結構的重心，或主要豎畫的位置，約放在中宮的左邊線上。</a:t>
            </a:r>
          </a:p>
          <a:p>
            <a:pPr indent="295275" eaLnBrk="1" hangingPunct="1"/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2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）再將右體結構沿著左體緊密書寫。 </a:t>
            </a:r>
          </a:p>
          <a:p>
            <a:pPr indent="295275" eaLnBrk="1" hangingPunct="1"/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4.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左右相等和左大右小的合體字則依此類推（如下圖二、圖三）</a:t>
            </a:r>
          </a:p>
        </p:txBody>
      </p:sp>
      <p:pic>
        <p:nvPicPr>
          <p:cNvPr id="137221" name="Picture 4" descr="圖片17777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8864" y="4005064"/>
            <a:ext cx="1694098" cy="167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2" name="Picture 5" descr="切西瓜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101" y="4005065"/>
            <a:ext cx="1759623" cy="168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3" name="Picture 6" descr="切西瓜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7738" y="4005064"/>
            <a:ext cx="1688638" cy="167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4" name="Rectangle 7"/>
          <p:cNvSpPr>
            <a:spLocks noChangeArrowheads="1"/>
          </p:cNvSpPr>
          <p:nvPr/>
        </p:nvSpPr>
        <p:spPr bwMode="auto">
          <a:xfrm>
            <a:off x="1855903" y="583483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400">
                <a:latin typeface="Times New Roman" pitchFamily="18" charset="0"/>
              </a:rPr>
              <a:t>圖一</a:t>
            </a:r>
          </a:p>
        </p:txBody>
      </p:sp>
      <p:sp>
        <p:nvSpPr>
          <p:cNvPr id="137225" name="Rectangle 8"/>
          <p:cNvSpPr>
            <a:spLocks noChangeArrowheads="1"/>
          </p:cNvSpPr>
          <p:nvPr/>
        </p:nvSpPr>
        <p:spPr bwMode="auto">
          <a:xfrm>
            <a:off x="4230803" y="583483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400">
                <a:latin typeface="Times New Roman" pitchFamily="18" charset="0"/>
              </a:rPr>
              <a:t>圖二</a:t>
            </a:r>
          </a:p>
        </p:txBody>
      </p:sp>
      <p:sp>
        <p:nvSpPr>
          <p:cNvPr id="137226" name="Rectangle 9"/>
          <p:cNvSpPr>
            <a:spLocks noChangeArrowheads="1"/>
          </p:cNvSpPr>
          <p:nvPr/>
        </p:nvSpPr>
        <p:spPr bwMode="auto">
          <a:xfrm>
            <a:off x="6680315" y="583483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TW" altLang="en-US" sz="2400">
                <a:latin typeface="Times New Roman" pitchFamily="18" charset="0"/>
              </a:rPr>
              <a:t>圖三</a:t>
            </a:r>
          </a:p>
        </p:txBody>
      </p:sp>
    </p:spTree>
    <p:extLst>
      <p:ext uri="{BB962C8B-B14F-4D97-AF65-F5344CB8AC3E}">
        <p14:creationId xmlns:p14="http://schemas.microsoft.com/office/powerpoint/2010/main" val="2871529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宣紙">
  <a:themeElements>
    <a:clrScheme name="宣紙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宣紙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22330</TotalTime>
  <Words>705</Words>
  <Application>Microsoft Office PowerPoint</Application>
  <PresentationFormat>如螢幕大小 (4:3)</PresentationFormat>
  <Paragraphs>113</Paragraphs>
  <Slides>36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  <vt:variant>
        <vt:lpstr>自訂放映</vt:lpstr>
      </vt:variant>
      <vt:variant>
        <vt:i4>1</vt:i4>
      </vt:variant>
    </vt:vector>
  </HeadingPairs>
  <TitlesOfParts>
    <vt:vector size="38" baseType="lpstr">
      <vt:lpstr>宣紙</vt:lpstr>
      <vt:lpstr>PowerPoint 簡報</vt:lpstr>
      <vt:lpstr>PowerPoint 簡報</vt:lpstr>
      <vt:lpstr>PowerPoint 簡報</vt:lpstr>
      <vt:lpstr>四、頂天立地      五、出頭伸腳</vt:lpstr>
      <vt:lpstr>PowerPoint 簡報</vt:lpstr>
      <vt:lpstr>PowerPoint 簡報</vt:lpstr>
      <vt:lpstr>PowerPoint 簡報</vt:lpstr>
      <vt:lpstr>PowerPoint 簡報</vt:lpstr>
      <vt:lpstr>六、左右合體</vt:lpstr>
      <vt:lpstr>PowerPoint 簡報</vt:lpstr>
      <vt:lpstr>PowerPoint 簡報</vt:lpstr>
      <vt:lpstr>PowerPoint 簡報</vt:lpstr>
      <vt:lpstr>PowerPoint 簡報</vt:lpstr>
      <vt:lpstr>七、均間法</vt:lpstr>
      <vt:lpstr>PowerPoint 簡報</vt:lpstr>
      <vt:lpstr>PowerPoint 簡報</vt:lpstr>
      <vt:lpstr>均間法舉例</vt:lpstr>
      <vt:lpstr>PowerPoint 簡報</vt:lpstr>
      <vt:lpstr>八、左縮右放.上仰下平  九、映帶  十、筆劃搭接</vt:lpstr>
      <vt:lpstr>PowerPoint 簡報</vt:lpstr>
      <vt:lpstr>PowerPoint 簡報</vt:lpstr>
      <vt:lpstr>       十二、預想字形                 在均間的架構下分出筆畫長短   預想哪些長筆畫伸出上、下、左、右 邊宮，其餘的短畫都裹束在中宮之內。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自訂放映1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Administrator</dc:creator>
  <cp:lastModifiedBy>korver</cp:lastModifiedBy>
  <cp:revision>1216</cp:revision>
  <cp:lastPrinted>1601-01-01T00:00:00Z</cp:lastPrinted>
  <dcterms:created xsi:type="dcterms:W3CDTF">1601-01-01T00:00:00Z</dcterms:created>
  <dcterms:modified xsi:type="dcterms:W3CDTF">2017-03-26T03:01:52Z</dcterms:modified>
</cp:coreProperties>
</file>