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 id="2147484315" r:id="rId2"/>
    <p:sldMasterId id="2147484327" r:id="rId3"/>
    <p:sldMasterId id="2147484339" r:id="rId4"/>
  </p:sldMasterIdLst>
  <p:notesMasterIdLst>
    <p:notesMasterId r:id="rId83"/>
  </p:notesMasterIdLst>
  <p:handoutMasterIdLst>
    <p:handoutMasterId r:id="rId84"/>
  </p:handoutMasterIdLst>
  <p:sldIdLst>
    <p:sldId id="597" r:id="rId5"/>
    <p:sldId id="689" r:id="rId6"/>
    <p:sldId id="696" r:id="rId7"/>
    <p:sldId id="741" r:id="rId8"/>
    <p:sldId id="742" r:id="rId9"/>
    <p:sldId id="276" r:id="rId10"/>
    <p:sldId id="748" r:id="rId11"/>
    <p:sldId id="803" r:id="rId12"/>
    <p:sldId id="805" r:id="rId13"/>
    <p:sldId id="810" r:id="rId14"/>
    <p:sldId id="722" r:id="rId15"/>
    <p:sldId id="721" r:id="rId16"/>
    <p:sldId id="723" r:id="rId17"/>
    <p:sldId id="764" r:id="rId18"/>
    <p:sldId id="728" r:id="rId19"/>
    <p:sldId id="516" r:id="rId20"/>
    <p:sldId id="522" r:id="rId21"/>
    <p:sldId id="517" r:id="rId22"/>
    <p:sldId id="607" r:id="rId23"/>
    <p:sldId id="458" r:id="rId24"/>
    <p:sldId id="731" r:id="rId25"/>
    <p:sldId id="732" r:id="rId26"/>
    <p:sldId id="392" r:id="rId27"/>
    <p:sldId id="794" r:id="rId28"/>
    <p:sldId id="795" r:id="rId29"/>
    <p:sldId id="786" r:id="rId30"/>
    <p:sldId id="790" r:id="rId31"/>
    <p:sldId id="787" r:id="rId32"/>
    <p:sldId id="788" r:id="rId33"/>
    <p:sldId id="791" r:id="rId34"/>
    <p:sldId id="735" r:id="rId35"/>
    <p:sldId id="744" r:id="rId36"/>
    <p:sldId id="738" r:id="rId37"/>
    <p:sldId id="739" r:id="rId38"/>
    <p:sldId id="806" r:id="rId39"/>
    <p:sldId id="808" r:id="rId40"/>
    <p:sldId id="780" r:id="rId41"/>
    <p:sldId id="769" r:id="rId42"/>
    <p:sldId id="773" r:id="rId43"/>
    <p:sldId id="760" r:id="rId44"/>
    <p:sldId id="761" r:id="rId45"/>
    <p:sldId id="762" r:id="rId46"/>
    <p:sldId id="763" r:id="rId47"/>
    <p:sldId id="832" r:id="rId48"/>
    <p:sldId id="774" r:id="rId49"/>
    <p:sldId id="779" r:id="rId50"/>
    <p:sldId id="775" r:id="rId51"/>
    <p:sldId id="776" r:id="rId52"/>
    <p:sldId id="777" r:id="rId53"/>
    <p:sldId id="778" r:id="rId54"/>
    <p:sldId id="527" r:id="rId55"/>
    <p:sldId id="352" r:id="rId56"/>
    <p:sldId id="538" r:id="rId57"/>
    <p:sldId id="537" r:id="rId58"/>
    <p:sldId id="543" r:id="rId59"/>
    <p:sldId id="497" r:id="rId60"/>
    <p:sldId id="499" r:id="rId61"/>
    <p:sldId id="504" r:id="rId62"/>
    <p:sldId id="507" r:id="rId63"/>
    <p:sldId id="508" r:id="rId64"/>
    <p:sldId id="509" r:id="rId65"/>
    <p:sldId id="510" r:id="rId66"/>
    <p:sldId id="483" r:id="rId67"/>
    <p:sldId id="824" r:id="rId68"/>
    <p:sldId id="826" r:id="rId69"/>
    <p:sldId id="827" r:id="rId70"/>
    <p:sldId id="828" r:id="rId71"/>
    <p:sldId id="829" r:id="rId72"/>
    <p:sldId id="825" r:id="rId73"/>
    <p:sldId id="519" r:id="rId74"/>
    <p:sldId id="520" r:id="rId75"/>
    <p:sldId id="830" r:id="rId76"/>
    <p:sldId id="447" r:id="rId77"/>
    <p:sldId id="369" r:id="rId78"/>
    <p:sldId id="549" r:id="rId79"/>
    <p:sldId id="367" r:id="rId80"/>
    <p:sldId id="449" r:id="rId81"/>
    <p:sldId id="616" r:id="rId82"/>
  </p:sldIdLst>
  <p:sldSz cx="9144000" cy="6858000" type="screen4x3"/>
  <p:notesSz cx="9750425" cy="6854825"/>
  <p:defaultTextStyle>
    <a:defPPr>
      <a:defRPr lang="zh-TW"/>
    </a:defPPr>
    <a:lvl1pPr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ng-Chieh Ch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F00"/>
    <a:srgbClr val="E7E6E6"/>
    <a:srgbClr val="969696"/>
    <a:srgbClr val="9966FF"/>
    <a:srgbClr val="FF0000"/>
    <a:srgbClr val="0099CC"/>
    <a:srgbClr val="1FC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1" autoAdjust="0"/>
    <p:restoredTop sz="86410" autoAdjust="0"/>
  </p:normalViewPr>
  <p:slideViewPr>
    <p:cSldViewPr>
      <p:cViewPr>
        <p:scale>
          <a:sx n="51" d="100"/>
          <a:sy n="51" d="100"/>
        </p:scale>
        <p:origin x="-1436" y="-40"/>
      </p:cViewPr>
      <p:guideLst>
        <p:guide orient="horz" pos="2160"/>
        <p:guide pos="2832"/>
      </p:guideLst>
    </p:cSldViewPr>
  </p:slideViewPr>
  <p:outlineViewPr>
    <p:cViewPr>
      <p:scale>
        <a:sx n="33" d="100"/>
        <a:sy n="33" d="100"/>
      </p:scale>
      <p:origin x="0" y="-35676"/>
    </p:cViewPr>
  </p:outlineViewPr>
  <p:notesTextViewPr>
    <p:cViewPr>
      <p:scale>
        <a:sx n="100" d="100"/>
        <a:sy n="100" d="100"/>
      </p:scale>
      <p:origin x="0" y="0"/>
    </p:cViewPr>
  </p:notesTextViewPr>
  <p:sorterViewPr>
    <p:cViewPr varScale="1">
      <p:scale>
        <a:sx n="100" d="100"/>
        <a:sy n="100" d="100"/>
      </p:scale>
      <p:origin x="0" y="-248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xmlns="" id="{4D289A5B-937B-423F-A1F2-73CFD2B6FC98}"/>
              </a:ext>
            </a:extLst>
          </p:cNvPr>
          <p:cNvSpPr>
            <a:spLocks noGrp="1" noChangeArrowheads="1"/>
          </p:cNvSpPr>
          <p:nvPr>
            <p:ph type="hdr" sz="quarter"/>
          </p:nvPr>
        </p:nvSpPr>
        <p:spPr bwMode="auto">
          <a:xfrm>
            <a:off x="0" y="0"/>
            <a:ext cx="4224338"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200">
                <a:latin typeface="Tahoma" pitchFamily="34" charset="0"/>
              </a:defRPr>
            </a:lvl1pPr>
          </a:lstStyle>
          <a:p>
            <a:pPr>
              <a:defRPr/>
            </a:pPr>
            <a:endParaRPr lang="en-US" altLang="zh-TW"/>
          </a:p>
        </p:txBody>
      </p:sp>
      <p:sp>
        <p:nvSpPr>
          <p:cNvPr id="117763" name="Rectangle 3">
            <a:extLst>
              <a:ext uri="{FF2B5EF4-FFF2-40B4-BE49-F238E27FC236}">
                <a16:creationId xmlns:a16="http://schemas.microsoft.com/office/drawing/2014/main" xmlns="" id="{424DF26B-F5B3-4F68-ABD7-A6E493A1C277}"/>
              </a:ext>
            </a:extLst>
          </p:cNvPr>
          <p:cNvSpPr>
            <a:spLocks noGrp="1" noChangeArrowheads="1"/>
          </p:cNvSpPr>
          <p:nvPr>
            <p:ph type="dt" sz="quarter" idx="1"/>
          </p:nvPr>
        </p:nvSpPr>
        <p:spPr bwMode="auto">
          <a:xfrm>
            <a:off x="5526088" y="0"/>
            <a:ext cx="4224337"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a:latin typeface="Tahoma" pitchFamily="34" charset="0"/>
              </a:defRPr>
            </a:lvl1pPr>
          </a:lstStyle>
          <a:p>
            <a:pPr>
              <a:defRPr/>
            </a:pPr>
            <a:endParaRPr lang="en-US" altLang="zh-TW"/>
          </a:p>
        </p:txBody>
      </p:sp>
      <p:sp>
        <p:nvSpPr>
          <p:cNvPr id="117764" name="Rectangle 4">
            <a:extLst>
              <a:ext uri="{FF2B5EF4-FFF2-40B4-BE49-F238E27FC236}">
                <a16:creationId xmlns:a16="http://schemas.microsoft.com/office/drawing/2014/main" xmlns="" id="{7FEC0FC9-0AA7-439C-A6AA-3E358C28202F}"/>
              </a:ext>
            </a:extLst>
          </p:cNvPr>
          <p:cNvSpPr>
            <a:spLocks noGrp="1" noChangeArrowheads="1"/>
          </p:cNvSpPr>
          <p:nvPr>
            <p:ph type="ftr" sz="quarter" idx="2"/>
          </p:nvPr>
        </p:nvSpPr>
        <p:spPr bwMode="auto">
          <a:xfrm>
            <a:off x="0" y="6511925"/>
            <a:ext cx="4224338"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200">
                <a:latin typeface="Tahoma" pitchFamily="34" charset="0"/>
              </a:defRPr>
            </a:lvl1pPr>
          </a:lstStyle>
          <a:p>
            <a:pPr>
              <a:defRPr/>
            </a:pPr>
            <a:endParaRPr lang="en-US" altLang="zh-TW"/>
          </a:p>
        </p:txBody>
      </p:sp>
      <p:sp>
        <p:nvSpPr>
          <p:cNvPr id="117765" name="Rectangle 5">
            <a:extLst>
              <a:ext uri="{FF2B5EF4-FFF2-40B4-BE49-F238E27FC236}">
                <a16:creationId xmlns:a16="http://schemas.microsoft.com/office/drawing/2014/main" xmlns="" id="{2D409238-E5E9-46E2-BE10-E6AE9F3EC863}"/>
              </a:ext>
            </a:extLst>
          </p:cNvPr>
          <p:cNvSpPr>
            <a:spLocks noGrp="1" noChangeArrowheads="1"/>
          </p:cNvSpPr>
          <p:nvPr>
            <p:ph type="sldNum" sz="quarter" idx="3"/>
          </p:nvPr>
        </p:nvSpPr>
        <p:spPr bwMode="auto">
          <a:xfrm>
            <a:off x="5526088" y="6511925"/>
            <a:ext cx="4224337"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a:latin typeface="Tahoma" panose="020B0604030504040204" pitchFamily="34" charset="0"/>
              </a:defRPr>
            </a:lvl1pPr>
          </a:lstStyle>
          <a:p>
            <a:pPr>
              <a:defRPr/>
            </a:pPr>
            <a:fld id="{58A374E4-3FAC-4D1E-BB13-23F169961AEA}"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xmlns="" id="{1F2813D4-8005-4FFA-864E-1C1FBB5F2F04}"/>
              </a:ext>
            </a:extLst>
          </p:cNvPr>
          <p:cNvSpPr>
            <a:spLocks noGrp="1" noChangeArrowheads="1"/>
          </p:cNvSpPr>
          <p:nvPr>
            <p:ph type="hdr" sz="quarter"/>
          </p:nvPr>
        </p:nvSpPr>
        <p:spPr bwMode="auto">
          <a:xfrm>
            <a:off x="0" y="0"/>
            <a:ext cx="4224338"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200">
                <a:latin typeface="Tahoma" pitchFamily="34" charset="0"/>
              </a:defRPr>
            </a:lvl1pPr>
          </a:lstStyle>
          <a:p>
            <a:pPr>
              <a:defRPr/>
            </a:pPr>
            <a:endParaRPr lang="en-US" altLang="zh-TW"/>
          </a:p>
        </p:txBody>
      </p:sp>
      <p:sp>
        <p:nvSpPr>
          <p:cNvPr id="126979" name="Rectangle 3">
            <a:extLst>
              <a:ext uri="{FF2B5EF4-FFF2-40B4-BE49-F238E27FC236}">
                <a16:creationId xmlns:a16="http://schemas.microsoft.com/office/drawing/2014/main" xmlns="" id="{3E1EE433-0C9E-400C-BF62-C0A9FED2F8F5}"/>
              </a:ext>
            </a:extLst>
          </p:cNvPr>
          <p:cNvSpPr>
            <a:spLocks noGrp="1" noChangeArrowheads="1"/>
          </p:cNvSpPr>
          <p:nvPr>
            <p:ph type="dt" idx="1"/>
          </p:nvPr>
        </p:nvSpPr>
        <p:spPr bwMode="auto">
          <a:xfrm>
            <a:off x="5526088" y="0"/>
            <a:ext cx="4224337"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a:latin typeface="Tahoma" pitchFamily="34" charset="0"/>
              </a:defRPr>
            </a:lvl1pPr>
          </a:lstStyle>
          <a:p>
            <a:pPr>
              <a:defRPr/>
            </a:pPr>
            <a:endParaRPr lang="en-US" altLang="zh-TW"/>
          </a:p>
        </p:txBody>
      </p:sp>
      <p:sp>
        <p:nvSpPr>
          <p:cNvPr id="4100" name="Rectangle 4">
            <a:extLst>
              <a:ext uri="{FF2B5EF4-FFF2-40B4-BE49-F238E27FC236}">
                <a16:creationId xmlns:a16="http://schemas.microsoft.com/office/drawing/2014/main" xmlns="" id="{D683033E-3409-4979-BC2A-C98C0512C24D}"/>
              </a:ext>
            </a:extLst>
          </p:cNvPr>
          <p:cNvSpPr>
            <a:spLocks noGrp="1" noRot="1" noChangeAspect="1" noChangeArrowheads="1" noTextEdit="1"/>
          </p:cNvSpPr>
          <p:nvPr>
            <p:ph type="sldImg" idx="2"/>
          </p:nvPr>
        </p:nvSpPr>
        <p:spPr bwMode="auto">
          <a:xfrm>
            <a:off x="3163888" y="514350"/>
            <a:ext cx="3427412" cy="2570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a:extLst>
              <a:ext uri="{FF2B5EF4-FFF2-40B4-BE49-F238E27FC236}">
                <a16:creationId xmlns:a16="http://schemas.microsoft.com/office/drawing/2014/main" xmlns="" id="{64CA41E5-8FCD-4237-984D-212FD73B723A}"/>
              </a:ext>
            </a:extLst>
          </p:cNvPr>
          <p:cNvSpPr>
            <a:spLocks noGrp="1" noChangeArrowheads="1"/>
          </p:cNvSpPr>
          <p:nvPr>
            <p:ph type="body" sz="quarter" idx="3"/>
          </p:nvPr>
        </p:nvSpPr>
        <p:spPr bwMode="auto">
          <a:xfrm>
            <a:off x="1300163" y="3255963"/>
            <a:ext cx="7150100" cy="3084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26982" name="Rectangle 6">
            <a:extLst>
              <a:ext uri="{FF2B5EF4-FFF2-40B4-BE49-F238E27FC236}">
                <a16:creationId xmlns:a16="http://schemas.microsoft.com/office/drawing/2014/main" xmlns="" id="{DB265D74-119D-419B-8F5C-9819307F00C3}"/>
              </a:ext>
            </a:extLst>
          </p:cNvPr>
          <p:cNvSpPr>
            <a:spLocks noGrp="1" noChangeArrowheads="1"/>
          </p:cNvSpPr>
          <p:nvPr>
            <p:ph type="ftr" sz="quarter" idx="4"/>
          </p:nvPr>
        </p:nvSpPr>
        <p:spPr bwMode="auto">
          <a:xfrm>
            <a:off x="0" y="6511925"/>
            <a:ext cx="4224338"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200">
                <a:latin typeface="Tahoma" pitchFamily="34" charset="0"/>
              </a:defRPr>
            </a:lvl1pPr>
          </a:lstStyle>
          <a:p>
            <a:pPr>
              <a:defRPr/>
            </a:pPr>
            <a:endParaRPr lang="en-US" altLang="zh-TW"/>
          </a:p>
        </p:txBody>
      </p:sp>
      <p:sp>
        <p:nvSpPr>
          <p:cNvPr id="126983" name="Rectangle 7">
            <a:extLst>
              <a:ext uri="{FF2B5EF4-FFF2-40B4-BE49-F238E27FC236}">
                <a16:creationId xmlns:a16="http://schemas.microsoft.com/office/drawing/2014/main" xmlns="" id="{178F2D37-474D-4439-9CFB-F26815167153}"/>
              </a:ext>
            </a:extLst>
          </p:cNvPr>
          <p:cNvSpPr>
            <a:spLocks noGrp="1" noChangeArrowheads="1"/>
          </p:cNvSpPr>
          <p:nvPr>
            <p:ph type="sldNum" sz="quarter" idx="5"/>
          </p:nvPr>
        </p:nvSpPr>
        <p:spPr bwMode="auto">
          <a:xfrm>
            <a:off x="5526088" y="6511925"/>
            <a:ext cx="4224337"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a:latin typeface="Tahoma" panose="020B0604030504040204" pitchFamily="34" charset="0"/>
              </a:defRPr>
            </a:lvl1pPr>
          </a:lstStyle>
          <a:p>
            <a:pPr>
              <a:defRPr/>
            </a:pPr>
            <a:fld id="{F7898EBB-393A-4E09-9105-BB4F7F86B24D}" type="slidenum">
              <a:rPr lang="en-US" altLang="zh-TW"/>
              <a:pPr>
                <a:defRPr/>
              </a:pPr>
              <a:t>‹#›</a:t>
            </a:fld>
            <a:endParaRPr lang="en-US" altLang="zh-TW"/>
          </a:p>
        </p:txBody>
      </p:sp>
    </p:spTree>
    <p:extLst>
      <p:ext uri="{BB962C8B-B14F-4D97-AF65-F5344CB8AC3E}">
        <p14:creationId xmlns:p14="http://schemas.microsoft.com/office/powerpoint/2010/main" val="21012034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Autofit/>
          </a:bodyPr>
          <a:lstStyle/>
          <a:p>
            <a:r>
              <a:rPr lang="en-AU" sz="1800" dirty="0"/>
              <a:t>A central theme of the Commission is about the social structures that are put in place to support healthy adolescent development. In contrast to younger children where the social scaffold  is primarily one of protection, adolescents learn by doing. Building their capabilities requires parents to actively support their increasing empowerment while still providing a protective social scaffold. </a:t>
            </a:r>
          </a:p>
          <a:p>
            <a:endParaRPr lang="en-AU" sz="1800" dirty="0"/>
          </a:p>
          <a:p>
            <a:r>
              <a:rPr lang="en-AU" sz="1800" dirty="0"/>
              <a:t>Rather than thinking of protection versus empowerment, I tend to think of it as a yin and yang like phenomena, where parents are needing to concurrently both protect and empower young people, gradually reducing the extent of protection as young people demonstrate their capacity to participate </a:t>
            </a:r>
          </a:p>
        </p:txBody>
      </p:sp>
      <p:sp>
        <p:nvSpPr>
          <p:cNvPr id="4" name="Slide Number Placeholder 3"/>
          <p:cNvSpPr>
            <a:spLocks noGrp="1"/>
          </p:cNvSpPr>
          <p:nvPr>
            <p:ph type="sldNum" sz="quarter" idx="10"/>
          </p:nvPr>
        </p:nvSpPr>
        <p:spPr/>
        <p:txBody>
          <a:bodyPr/>
          <a:lstStyle/>
          <a:p>
            <a:fld id="{8BE9DCBF-ADE2-4982-876B-ABBD85263308}" type="slidenum">
              <a:rPr lang="en-AU" smtClean="0">
                <a:solidFill>
                  <a:prstClr val="black"/>
                </a:solidFill>
              </a:rPr>
              <a:pPr/>
              <a:t>53</a:t>
            </a:fld>
            <a:endParaRPr lang="en-AU">
              <a:solidFill>
                <a:prstClr val="black"/>
              </a:solidFill>
            </a:endParaRPr>
          </a:p>
        </p:txBody>
      </p:sp>
    </p:spTree>
    <p:extLst>
      <p:ext uri="{BB962C8B-B14F-4D97-AF65-F5344CB8AC3E}">
        <p14:creationId xmlns:p14="http://schemas.microsoft.com/office/powerpoint/2010/main" val="98375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sz="1600" dirty="0"/>
              <a:t>Adolescence is a profound period of human development due to the extent and complexity of changes in physical, cognitive and social development. </a:t>
            </a:r>
          </a:p>
          <a:p>
            <a:pPr lvl="1"/>
            <a:r>
              <a:rPr lang="en-AU" dirty="0"/>
              <a:t>Puberty is starting earlier, ending later - Expanded shape of adolescence</a:t>
            </a:r>
          </a:p>
          <a:p>
            <a:pPr lvl="1"/>
            <a:r>
              <a:rPr lang="en-AU" dirty="0"/>
              <a:t>In past 150</a:t>
            </a:r>
            <a:r>
              <a:rPr lang="en-AU" baseline="0" dirty="0"/>
              <a:t> years, </a:t>
            </a:r>
            <a:r>
              <a:rPr lang="en-AU" dirty="0"/>
              <a:t>5 year downward age of first menstruation or menarche</a:t>
            </a:r>
          </a:p>
          <a:p>
            <a:endParaRPr lang="en-AU" sz="1600" dirty="0"/>
          </a:p>
          <a:p>
            <a:r>
              <a:rPr lang="en-AU" sz="1600" dirty="0"/>
              <a:t>It is typically viewed as starting with the physical changes of puberty  and ending with the social roles transitions that have typically marked entry to adult roles and responsibilities, such as completing education, financial independence from family, marriage and parenting.</a:t>
            </a:r>
          </a:p>
          <a:p>
            <a:endParaRPr lang="en-AU" sz="1600" dirty="0"/>
          </a:p>
          <a:p>
            <a:r>
              <a:rPr lang="en-AU" sz="1600" dirty="0"/>
              <a:t>While the downward age in the onset of puberty has been well reported, what is less appreciated is the equally dramatic upswing in the age at which many of the social role transitions into adulthood are achieved.  For example, 50 years ago in Australia, the average age of first marriage for women was 21. It is now 29. </a:t>
            </a:r>
          </a:p>
          <a:p>
            <a:endParaRPr lang="en-AU" sz="1600" dirty="0"/>
          </a:p>
        </p:txBody>
      </p:sp>
      <p:sp>
        <p:nvSpPr>
          <p:cNvPr id="4" name="Slide Number Placeholder 3"/>
          <p:cNvSpPr>
            <a:spLocks noGrp="1"/>
          </p:cNvSpPr>
          <p:nvPr>
            <p:ph type="sldNum" sz="quarter" idx="10"/>
          </p:nvPr>
        </p:nvSpPr>
        <p:spPr/>
        <p:txBody>
          <a:bodyPr/>
          <a:lstStyle/>
          <a:p>
            <a:fld id="{9F6AE813-703E-4C94-BC9E-6C5EB46C5D75}" type="slidenum">
              <a:rPr lang="en-AU" smtClean="0"/>
              <a:pPr/>
              <a:t>55</a:t>
            </a:fld>
            <a:endParaRPr lang="en-AU"/>
          </a:p>
        </p:txBody>
      </p:sp>
    </p:spTree>
    <p:extLst>
      <p:ext uri="{BB962C8B-B14F-4D97-AF65-F5344CB8AC3E}">
        <p14:creationId xmlns:p14="http://schemas.microsoft.com/office/powerpoint/2010/main" val="199911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In this Series 10-24 years</a:t>
            </a:r>
          </a:p>
        </p:txBody>
      </p:sp>
      <p:sp>
        <p:nvSpPr>
          <p:cNvPr id="4" name="Slide Number Placeholder 3"/>
          <p:cNvSpPr>
            <a:spLocks noGrp="1"/>
          </p:cNvSpPr>
          <p:nvPr>
            <p:ph type="sldNum" sz="quarter" idx="10"/>
          </p:nvPr>
        </p:nvSpPr>
        <p:spPr/>
        <p:txBody>
          <a:bodyPr/>
          <a:lstStyle/>
          <a:p>
            <a:fld id="{9F6AE813-703E-4C94-BC9E-6C5EB46C5D75}" type="slidenum">
              <a:rPr lang="en-AU" smtClean="0">
                <a:solidFill>
                  <a:prstClr val="black"/>
                </a:solidFill>
              </a:rPr>
              <a:pPr/>
              <a:t>56</a:t>
            </a:fld>
            <a:endParaRPr lang="en-AU">
              <a:solidFill>
                <a:prstClr val="black"/>
              </a:solidFill>
            </a:endParaRPr>
          </a:p>
        </p:txBody>
      </p:sp>
    </p:spTree>
    <p:extLst>
      <p:ext uri="{BB962C8B-B14F-4D97-AF65-F5344CB8AC3E}">
        <p14:creationId xmlns:p14="http://schemas.microsoft.com/office/powerpoint/2010/main" val="283838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02D2-371D-428A-8222-824E6C901B28}" type="slidenum">
              <a:rPr lang="en-AU" smtClean="0">
                <a:solidFill>
                  <a:prstClr val="black"/>
                </a:solidFill>
              </a:rPr>
              <a:pPr/>
              <a:t>57</a:t>
            </a:fld>
            <a:endParaRPr lang="en-AU" dirty="0">
              <a:solidFill>
                <a:prstClr val="black"/>
              </a:solidFill>
            </a:endParaRPr>
          </a:p>
        </p:txBody>
      </p:sp>
    </p:spTree>
    <p:extLst>
      <p:ext uri="{BB962C8B-B14F-4D97-AF65-F5344CB8AC3E}">
        <p14:creationId xmlns:p14="http://schemas.microsoft.com/office/powerpoint/2010/main" val="128549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Autofit/>
          </a:bodyPr>
          <a:lstStyle/>
          <a:p>
            <a:r>
              <a:rPr lang="en-AU" sz="1800" dirty="0"/>
              <a:t>A central theme of the Commission is about the social structures that are put in place to support healthy adolescent development. In contrast to younger children where the social scaffold  is primarily one of protection, adolescents learn by doing. Building their capabilities requires parents to actively support their increasing empowerment while still providing a protective social scaffold. </a:t>
            </a:r>
          </a:p>
          <a:p>
            <a:endParaRPr lang="en-AU" sz="1800" dirty="0"/>
          </a:p>
          <a:p>
            <a:r>
              <a:rPr lang="en-AU" sz="1800" dirty="0"/>
              <a:t>Rather than thinking of protection versus empowerment, I tend to think of it as a yin and yang like phenomena, where parents are needing to concurrently both protect and empower young people, gradually reducing the extent of protection as young people demonstrate their capacity to participate </a:t>
            </a:r>
          </a:p>
        </p:txBody>
      </p:sp>
      <p:sp>
        <p:nvSpPr>
          <p:cNvPr id="4" name="Slide Number Placeholder 3"/>
          <p:cNvSpPr>
            <a:spLocks noGrp="1"/>
          </p:cNvSpPr>
          <p:nvPr>
            <p:ph type="sldNum" sz="quarter" idx="10"/>
          </p:nvPr>
        </p:nvSpPr>
        <p:spPr/>
        <p:txBody>
          <a:bodyPr/>
          <a:lstStyle/>
          <a:p>
            <a:fld id="{8BE9DCBF-ADE2-4982-876B-ABBD85263308}" type="slidenum">
              <a:rPr lang="en-AU" smtClean="0">
                <a:solidFill>
                  <a:prstClr val="black"/>
                </a:solidFill>
              </a:rPr>
              <a:pPr/>
              <a:t>75</a:t>
            </a:fld>
            <a:endParaRPr lang="en-AU">
              <a:solidFill>
                <a:prstClr val="black"/>
              </a:solidFill>
            </a:endParaRPr>
          </a:p>
        </p:txBody>
      </p:sp>
    </p:spTree>
    <p:extLst>
      <p:ext uri="{BB962C8B-B14F-4D97-AF65-F5344CB8AC3E}">
        <p14:creationId xmlns:p14="http://schemas.microsoft.com/office/powerpoint/2010/main" val="302381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xmlns="" id="{6A0F287F-27A5-4713-802A-F48C56EC816B}"/>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
        <p:nvSpPr>
          <p:cNvPr id="629762" name="Rectangle 2"/>
          <p:cNvSpPr>
            <a:spLocks noGrp="1" noChangeArrowheads="1"/>
          </p:cNvSpPr>
          <p:nvPr>
            <p:ph type="ctrTitle"/>
          </p:nvPr>
        </p:nvSpPr>
        <p:spPr>
          <a:xfrm>
            <a:off x="685800" y="990600"/>
            <a:ext cx="7772400" cy="1371600"/>
          </a:xfrm>
        </p:spPr>
        <p:txBody>
          <a:bodyPr/>
          <a:lstStyle>
            <a:lvl1pPr>
              <a:defRPr/>
            </a:lvl1pPr>
          </a:lstStyle>
          <a:p>
            <a:r>
              <a:rPr lang="zh-TW" altLang="en-US"/>
              <a:t>按一下以編輯母片標題樣式</a:t>
            </a:r>
          </a:p>
        </p:txBody>
      </p:sp>
      <p:sp>
        <p:nvSpPr>
          <p:cNvPr id="629763" name="Rectangle 3"/>
          <p:cNvSpPr>
            <a:spLocks noGrp="1" noChangeArrowheads="1"/>
          </p:cNvSpPr>
          <p:nvPr>
            <p:ph type="subTitle" idx="1"/>
          </p:nvPr>
        </p:nvSpPr>
        <p:spPr>
          <a:xfrm>
            <a:off x="1447800" y="3429000"/>
            <a:ext cx="7010400" cy="1600200"/>
          </a:xfrm>
        </p:spPr>
        <p:txBody>
          <a:bodyPr/>
          <a:lstStyle>
            <a:lvl1pPr marL="0" indent="0" algn="ctr">
              <a:buFont typeface="Wingdings" pitchFamily="2" charset="2"/>
              <a:buNone/>
              <a:defRPr/>
            </a:lvl1pPr>
          </a:lstStyle>
          <a:p>
            <a:r>
              <a:rPr lang="zh-TW" altLang="en-US"/>
              <a:t>按一下以編輯母片副標題樣式</a:t>
            </a:r>
          </a:p>
        </p:txBody>
      </p:sp>
      <p:sp>
        <p:nvSpPr>
          <p:cNvPr id="5" name="Rectangle 10">
            <a:extLst>
              <a:ext uri="{FF2B5EF4-FFF2-40B4-BE49-F238E27FC236}">
                <a16:creationId xmlns:a16="http://schemas.microsoft.com/office/drawing/2014/main" xmlns="" id="{341F44BF-7424-48F8-B057-6F5C8A5757AD}"/>
              </a:ext>
            </a:extLst>
          </p:cNvPr>
          <p:cNvSpPr>
            <a:spLocks noGrp="1" noChangeArrowheads="1"/>
          </p:cNvSpPr>
          <p:nvPr>
            <p:ph type="dt" sz="half" idx="10"/>
          </p:nvPr>
        </p:nvSpPr>
        <p:spPr>
          <a:xfrm>
            <a:off x="685800" y="6248400"/>
            <a:ext cx="1905000" cy="457200"/>
          </a:xfrm>
        </p:spPr>
        <p:txBody>
          <a:bodyPr/>
          <a:lstStyle>
            <a:lvl1pPr>
              <a:defRPr/>
            </a:lvl1pPr>
          </a:lstStyle>
          <a:p>
            <a:pPr>
              <a:defRPr/>
            </a:pPr>
            <a:fld id="{3CEC2458-7C62-47C6-92F1-D41F96C620F9}" type="datetime1">
              <a:rPr lang="zh-TW" altLang="en-US"/>
              <a:pPr>
                <a:defRPr/>
              </a:pPr>
              <a:t>2020/12/1</a:t>
            </a:fld>
            <a:endParaRPr lang="en-US" altLang="zh-TW"/>
          </a:p>
        </p:txBody>
      </p:sp>
      <p:sp>
        <p:nvSpPr>
          <p:cNvPr id="6" name="Rectangle 11">
            <a:extLst>
              <a:ext uri="{FF2B5EF4-FFF2-40B4-BE49-F238E27FC236}">
                <a16:creationId xmlns:a16="http://schemas.microsoft.com/office/drawing/2014/main" xmlns="" id="{099542A5-BCA0-474F-A790-64CC1546AD9A}"/>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7" name="Rectangle 12">
            <a:extLst>
              <a:ext uri="{FF2B5EF4-FFF2-40B4-BE49-F238E27FC236}">
                <a16:creationId xmlns:a16="http://schemas.microsoft.com/office/drawing/2014/main" xmlns="" id="{025B95C2-7321-4FF8-A905-363DEB978935}"/>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1779E19F-093B-4339-B935-5646F7B29E5B}" type="slidenum">
              <a:rPr lang="en-US" altLang="zh-TW"/>
              <a:pPr>
                <a:defRPr/>
              </a:pPr>
              <a:t>‹#›</a:t>
            </a:fld>
            <a:endParaRPr lang="en-US" altLang="zh-TW"/>
          </a:p>
        </p:txBody>
      </p:sp>
    </p:spTree>
    <p:extLst>
      <p:ext uri="{BB962C8B-B14F-4D97-AF65-F5344CB8AC3E}">
        <p14:creationId xmlns:p14="http://schemas.microsoft.com/office/powerpoint/2010/main" val="1842661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D1CB90FD-1639-4E75-BB39-1F7CAA52D7AD}"/>
              </a:ext>
            </a:extLst>
          </p:cNvPr>
          <p:cNvSpPr>
            <a:spLocks noGrp="1" noChangeArrowheads="1"/>
          </p:cNvSpPr>
          <p:nvPr>
            <p:ph type="dt" sz="half" idx="10"/>
          </p:nvPr>
        </p:nvSpPr>
        <p:spPr>
          <a:ln/>
        </p:spPr>
        <p:txBody>
          <a:bodyPr/>
          <a:lstStyle>
            <a:lvl1pPr>
              <a:defRPr/>
            </a:lvl1pPr>
          </a:lstStyle>
          <a:p>
            <a:pPr>
              <a:defRPr/>
            </a:pPr>
            <a:fld id="{FDEC4138-86B0-4074-BA20-A546344B1A80}"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E9A479DD-F877-4E14-A928-6D3EC0F8D08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234330AC-7629-4FB9-8B64-49A10EC5CB02}"/>
              </a:ext>
            </a:extLst>
          </p:cNvPr>
          <p:cNvSpPr>
            <a:spLocks noGrp="1" noChangeArrowheads="1"/>
          </p:cNvSpPr>
          <p:nvPr>
            <p:ph type="sldNum" sz="quarter" idx="12"/>
          </p:nvPr>
        </p:nvSpPr>
        <p:spPr>
          <a:ln/>
        </p:spPr>
        <p:txBody>
          <a:bodyPr/>
          <a:lstStyle>
            <a:lvl1pPr>
              <a:defRPr/>
            </a:lvl1pPr>
          </a:lstStyle>
          <a:p>
            <a:pPr>
              <a:defRPr/>
            </a:pPr>
            <a:fld id="{EE5A3266-B327-462E-B16B-335BF4F97AC8}" type="slidenum">
              <a:rPr lang="en-US" altLang="zh-TW"/>
              <a:pPr>
                <a:defRPr/>
              </a:pPr>
              <a:t>‹#›</a:t>
            </a:fld>
            <a:endParaRPr lang="en-US" altLang="zh-TW"/>
          </a:p>
        </p:txBody>
      </p:sp>
    </p:spTree>
    <p:extLst>
      <p:ext uri="{BB962C8B-B14F-4D97-AF65-F5344CB8AC3E}">
        <p14:creationId xmlns:p14="http://schemas.microsoft.com/office/powerpoint/2010/main" val="284974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D9A1B80C-BE39-4B73-8BB4-43EB89E4B5F5}"/>
              </a:ext>
            </a:extLst>
          </p:cNvPr>
          <p:cNvSpPr>
            <a:spLocks noGrp="1" noChangeArrowheads="1"/>
          </p:cNvSpPr>
          <p:nvPr>
            <p:ph type="dt" sz="half" idx="10"/>
          </p:nvPr>
        </p:nvSpPr>
        <p:spPr>
          <a:ln/>
        </p:spPr>
        <p:txBody>
          <a:bodyPr/>
          <a:lstStyle>
            <a:lvl1pPr>
              <a:defRPr/>
            </a:lvl1pPr>
          </a:lstStyle>
          <a:p>
            <a:pPr>
              <a:defRPr/>
            </a:pPr>
            <a:fld id="{2CBCF799-EF35-409E-8266-AD7D11F74955}"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EDC21DD4-BB5A-44C6-9885-D8E97D778BC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158BB2B4-C8CA-4584-9807-52535945ECA1}"/>
              </a:ext>
            </a:extLst>
          </p:cNvPr>
          <p:cNvSpPr>
            <a:spLocks noGrp="1" noChangeArrowheads="1"/>
          </p:cNvSpPr>
          <p:nvPr>
            <p:ph type="sldNum" sz="quarter" idx="12"/>
          </p:nvPr>
        </p:nvSpPr>
        <p:spPr>
          <a:ln/>
        </p:spPr>
        <p:txBody>
          <a:bodyPr/>
          <a:lstStyle>
            <a:lvl1pPr>
              <a:defRPr/>
            </a:lvl1pPr>
          </a:lstStyle>
          <a:p>
            <a:pPr>
              <a:defRPr/>
            </a:pPr>
            <a:fld id="{18F2E9E6-051D-4FEC-B88D-F20ED1AFB5B6}" type="slidenum">
              <a:rPr lang="en-US" altLang="zh-TW"/>
              <a:pPr>
                <a:defRPr/>
              </a:pPr>
              <a:t>‹#›</a:t>
            </a:fld>
            <a:endParaRPr lang="en-US" altLang="zh-TW"/>
          </a:p>
        </p:txBody>
      </p:sp>
    </p:spTree>
    <p:extLst>
      <p:ext uri="{BB962C8B-B14F-4D97-AF65-F5344CB8AC3E}">
        <p14:creationId xmlns:p14="http://schemas.microsoft.com/office/powerpoint/2010/main" val="4164102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xmlns="" id="{E1AF26BB-48A9-42CA-B9FC-91166E9611C2}"/>
              </a:ext>
            </a:extLst>
          </p:cNvPr>
          <p:cNvSpPr>
            <a:spLocks noGrp="1"/>
          </p:cNvSpPr>
          <p:nvPr>
            <p:ph type="dt" sz="half" idx="10"/>
          </p:nvPr>
        </p:nvSpPr>
        <p:spPr/>
        <p:txBody>
          <a:bodyPr/>
          <a:lstStyle>
            <a:lvl1pPr>
              <a:defRPr/>
            </a:lvl1pPr>
          </a:lstStyle>
          <a:p>
            <a:pPr>
              <a:defRPr/>
            </a:pPr>
            <a:fld id="{685F084D-9A3A-47C7-A200-FDE843A02EE5}"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D4F6BA7B-E6A3-4DED-98A6-9A6FCBB16D7D}"/>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87FDB6F6-1D6E-43C3-A998-19709FBC09C0}"/>
              </a:ext>
            </a:extLst>
          </p:cNvPr>
          <p:cNvSpPr>
            <a:spLocks noGrp="1"/>
          </p:cNvSpPr>
          <p:nvPr>
            <p:ph type="sldNum" sz="quarter" idx="12"/>
          </p:nvPr>
        </p:nvSpPr>
        <p:spPr/>
        <p:txBody>
          <a:bodyPr/>
          <a:lstStyle>
            <a:lvl1pPr>
              <a:defRPr/>
            </a:lvl1pPr>
          </a:lstStyle>
          <a:p>
            <a:pPr>
              <a:defRPr/>
            </a:pPr>
            <a:fld id="{7F47A2C5-FE85-4C9B-810D-385542132B61}" type="slidenum">
              <a:rPr lang="zh-TW" altLang="en-US"/>
              <a:pPr>
                <a:defRPr/>
              </a:pPr>
              <a:t>‹#›</a:t>
            </a:fld>
            <a:endParaRPr lang="zh-TW" altLang="en-US"/>
          </a:p>
        </p:txBody>
      </p:sp>
    </p:spTree>
    <p:extLst>
      <p:ext uri="{BB962C8B-B14F-4D97-AF65-F5344CB8AC3E}">
        <p14:creationId xmlns:p14="http://schemas.microsoft.com/office/powerpoint/2010/main" val="1539397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81185CF-475E-4545-8FA4-5FAE281434CE}"/>
              </a:ext>
            </a:extLst>
          </p:cNvPr>
          <p:cNvSpPr>
            <a:spLocks noGrp="1"/>
          </p:cNvSpPr>
          <p:nvPr>
            <p:ph type="dt" sz="half" idx="10"/>
          </p:nvPr>
        </p:nvSpPr>
        <p:spPr/>
        <p:txBody>
          <a:bodyPr/>
          <a:lstStyle>
            <a:lvl1pPr>
              <a:defRPr/>
            </a:lvl1pPr>
          </a:lstStyle>
          <a:p>
            <a:pPr>
              <a:defRPr/>
            </a:pPr>
            <a:fld id="{EC8D66B0-59BC-4AF5-B442-59FE59AC310D}"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0669A1B8-9115-48F8-9CEF-DA4BD36AA2FD}"/>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494A1F0B-3A96-4D0C-9CFD-8551D01B90B5}"/>
              </a:ext>
            </a:extLst>
          </p:cNvPr>
          <p:cNvSpPr>
            <a:spLocks noGrp="1"/>
          </p:cNvSpPr>
          <p:nvPr>
            <p:ph type="sldNum" sz="quarter" idx="12"/>
          </p:nvPr>
        </p:nvSpPr>
        <p:spPr/>
        <p:txBody>
          <a:bodyPr/>
          <a:lstStyle>
            <a:lvl1pPr>
              <a:defRPr/>
            </a:lvl1pPr>
          </a:lstStyle>
          <a:p>
            <a:pPr>
              <a:defRPr/>
            </a:pPr>
            <a:fld id="{B0E4B942-CB76-41C9-A854-289C0E816BEC}" type="slidenum">
              <a:rPr lang="zh-TW" altLang="en-US"/>
              <a:pPr>
                <a:defRPr/>
              </a:pPr>
              <a:t>‹#›</a:t>
            </a:fld>
            <a:endParaRPr lang="zh-TW" altLang="en-US"/>
          </a:p>
        </p:txBody>
      </p:sp>
    </p:spTree>
    <p:extLst>
      <p:ext uri="{BB962C8B-B14F-4D97-AF65-F5344CB8AC3E}">
        <p14:creationId xmlns:p14="http://schemas.microsoft.com/office/powerpoint/2010/main" val="3077246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xmlns="" id="{310D30A5-021B-4283-94C9-B61EF56AADA6}"/>
              </a:ext>
            </a:extLst>
          </p:cNvPr>
          <p:cNvSpPr>
            <a:spLocks noGrp="1"/>
          </p:cNvSpPr>
          <p:nvPr>
            <p:ph type="dt" sz="half" idx="10"/>
          </p:nvPr>
        </p:nvSpPr>
        <p:spPr/>
        <p:txBody>
          <a:bodyPr/>
          <a:lstStyle>
            <a:lvl1pPr>
              <a:defRPr/>
            </a:lvl1pPr>
          </a:lstStyle>
          <a:p>
            <a:pPr>
              <a:defRPr/>
            </a:pPr>
            <a:fld id="{A67F11D9-F90E-45F6-B6A4-C325DE640687}"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494DEDA2-14B4-446A-BAF1-DA80C193D7A6}"/>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62BC1E89-2489-4C54-9226-9DDE25A3C0DD}"/>
              </a:ext>
            </a:extLst>
          </p:cNvPr>
          <p:cNvSpPr>
            <a:spLocks noGrp="1"/>
          </p:cNvSpPr>
          <p:nvPr>
            <p:ph type="sldNum" sz="quarter" idx="12"/>
          </p:nvPr>
        </p:nvSpPr>
        <p:spPr/>
        <p:txBody>
          <a:bodyPr/>
          <a:lstStyle>
            <a:lvl1pPr>
              <a:defRPr/>
            </a:lvl1pPr>
          </a:lstStyle>
          <a:p>
            <a:pPr>
              <a:defRPr/>
            </a:pPr>
            <a:fld id="{BB642A31-54F8-474F-A893-0D11A6538A81}" type="slidenum">
              <a:rPr lang="zh-TW" altLang="en-US"/>
              <a:pPr>
                <a:defRPr/>
              </a:pPr>
              <a:t>‹#›</a:t>
            </a:fld>
            <a:endParaRPr lang="zh-TW" altLang="en-US"/>
          </a:p>
        </p:txBody>
      </p:sp>
    </p:spTree>
    <p:extLst>
      <p:ext uri="{BB962C8B-B14F-4D97-AF65-F5344CB8AC3E}">
        <p14:creationId xmlns:p14="http://schemas.microsoft.com/office/powerpoint/2010/main" val="3465145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34780FF5-FD8A-482D-B025-A664F31CBB88}"/>
              </a:ext>
            </a:extLst>
          </p:cNvPr>
          <p:cNvSpPr>
            <a:spLocks noGrp="1"/>
          </p:cNvSpPr>
          <p:nvPr>
            <p:ph type="dt" sz="half" idx="10"/>
          </p:nvPr>
        </p:nvSpPr>
        <p:spPr/>
        <p:txBody>
          <a:bodyPr/>
          <a:lstStyle>
            <a:lvl1pPr>
              <a:defRPr/>
            </a:lvl1pPr>
          </a:lstStyle>
          <a:p>
            <a:pPr>
              <a:defRPr/>
            </a:pPr>
            <a:fld id="{F7525692-BC6F-4C6B-8550-61720E1827C3}" type="datetime1">
              <a:rPr lang="zh-TW" altLang="en-US"/>
              <a:pPr>
                <a:defRPr/>
              </a:pPr>
              <a:t>2020/12/1</a:t>
            </a:fld>
            <a:endParaRPr lang="zh-TW" altLang="en-US"/>
          </a:p>
        </p:txBody>
      </p:sp>
      <p:sp>
        <p:nvSpPr>
          <p:cNvPr id="6" name="頁尾版面配置區 4">
            <a:extLst>
              <a:ext uri="{FF2B5EF4-FFF2-40B4-BE49-F238E27FC236}">
                <a16:creationId xmlns:a16="http://schemas.microsoft.com/office/drawing/2014/main" xmlns="" id="{6A63A651-1FF8-414F-AF8E-E390766A4B07}"/>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C67D4352-17F2-4A5D-BCD6-80DA6A915F2E}"/>
              </a:ext>
            </a:extLst>
          </p:cNvPr>
          <p:cNvSpPr>
            <a:spLocks noGrp="1"/>
          </p:cNvSpPr>
          <p:nvPr>
            <p:ph type="sldNum" sz="quarter" idx="12"/>
          </p:nvPr>
        </p:nvSpPr>
        <p:spPr/>
        <p:txBody>
          <a:bodyPr/>
          <a:lstStyle>
            <a:lvl1pPr>
              <a:defRPr/>
            </a:lvl1pPr>
          </a:lstStyle>
          <a:p>
            <a:pPr>
              <a:defRPr/>
            </a:pPr>
            <a:fld id="{A684D917-81EE-42F7-A6AE-EE928F884127}" type="slidenum">
              <a:rPr lang="zh-TW" altLang="en-US"/>
              <a:pPr>
                <a:defRPr/>
              </a:pPr>
              <a:t>‹#›</a:t>
            </a:fld>
            <a:endParaRPr lang="zh-TW" altLang="en-US"/>
          </a:p>
        </p:txBody>
      </p:sp>
    </p:spTree>
    <p:extLst>
      <p:ext uri="{BB962C8B-B14F-4D97-AF65-F5344CB8AC3E}">
        <p14:creationId xmlns:p14="http://schemas.microsoft.com/office/powerpoint/2010/main" val="208516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CBE529FE-086A-42C1-81EB-42445017D17E}"/>
              </a:ext>
            </a:extLst>
          </p:cNvPr>
          <p:cNvSpPr>
            <a:spLocks noGrp="1"/>
          </p:cNvSpPr>
          <p:nvPr>
            <p:ph type="dt" sz="half" idx="10"/>
          </p:nvPr>
        </p:nvSpPr>
        <p:spPr/>
        <p:txBody>
          <a:bodyPr/>
          <a:lstStyle>
            <a:lvl1pPr>
              <a:defRPr/>
            </a:lvl1pPr>
          </a:lstStyle>
          <a:p>
            <a:pPr>
              <a:defRPr/>
            </a:pPr>
            <a:fld id="{FD1BF046-5D40-4489-993F-8769DB1954C3}" type="datetime1">
              <a:rPr lang="zh-TW" altLang="en-US"/>
              <a:pPr>
                <a:defRPr/>
              </a:pPr>
              <a:t>2020/12/1</a:t>
            </a:fld>
            <a:endParaRPr lang="zh-TW" altLang="en-US"/>
          </a:p>
        </p:txBody>
      </p:sp>
      <p:sp>
        <p:nvSpPr>
          <p:cNvPr id="8" name="頁尾版面配置區 4">
            <a:extLst>
              <a:ext uri="{FF2B5EF4-FFF2-40B4-BE49-F238E27FC236}">
                <a16:creationId xmlns:a16="http://schemas.microsoft.com/office/drawing/2014/main" xmlns="" id="{C2C6B59F-D4DF-4BF9-8737-30CE96DAD19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0483F38A-E4D8-4337-9632-ADBBDF7C7ED1}"/>
              </a:ext>
            </a:extLst>
          </p:cNvPr>
          <p:cNvSpPr>
            <a:spLocks noGrp="1"/>
          </p:cNvSpPr>
          <p:nvPr>
            <p:ph type="sldNum" sz="quarter" idx="12"/>
          </p:nvPr>
        </p:nvSpPr>
        <p:spPr/>
        <p:txBody>
          <a:bodyPr/>
          <a:lstStyle>
            <a:lvl1pPr>
              <a:defRPr/>
            </a:lvl1pPr>
          </a:lstStyle>
          <a:p>
            <a:pPr>
              <a:defRPr/>
            </a:pPr>
            <a:fld id="{88DD47E1-6F18-4C13-80E7-19EF2B7AD37A}" type="slidenum">
              <a:rPr lang="zh-TW" altLang="en-US"/>
              <a:pPr>
                <a:defRPr/>
              </a:pPr>
              <a:t>‹#›</a:t>
            </a:fld>
            <a:endParaRPr lang="zh-TW" altLang="en-US"/>
          </a:p>
        </p:txBody>
      </p:sp>
    </p:spTree>
    <p:extLst>
      <p:ext uri="{BB962C8B-B14F-4D97-AF65-F5344CB8AC3E}">
        <p14:creationId xmlns:p14="http://schemas.microsoft.com/office/powerpoint/2010/main" val="115180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172B0180-7550-472F-932C-F1820F59C4C5}"/>
              </a:ext>
            </a:extLst>
          </p:cNvPr>
          <p:cNvSpPr>
            <a:spLocks noGrp="1"/>
          </p:cNvSpPr>
          <p:nvPr>
            <p:ph type="dt" sz="half" idx="10"/>
          </p:nvPr>
        </p:nvSpPr>
        <p:spPr/>
        <p:txBody>
          <a:bodyPr/>
          <a:lstStyle>
            <a:lvl1pPr>
              <a:defRPr/>
            </a:lvl1pPr>
          </a:lstStyle>
          <a:p>
            <a:pPr>
              <a:defRPr/>
            </a:pPr>
            <a:fld id="{FE6012FB-2AD7-4F5F-81AE-FBB38A2F2725}" type="datetime1">
              <a:rPr lang="zh-TW" altLang="en-US"/>
              <a:pPr>
                <a:defRPr/>
              </a:pPr>
              <a:t>2020/12/1</a:t>
            </a:fld>
            <a:endParaRPr lang="zh-TW" altLang="en-US"/>
          </a:p>
        </p:txBody>
      </p:sp>
      <p:sp>
        <p:nvSpPr>
          <p:cNvPr id="4" name="頁尾版面配置區 4">
            <a:extLst>
              <a:ext uri="{FF2B5EF4-FFF2-40B4-BE49-F238E27FC236}">
                <a16:creationId xmlns:a16="http://schemas.microsoft.com/office/drawing/2014/main" xmlns="" id="{0B1A25A3-1FF9-4E55-89A2-1844EF3BC0D2}"/>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xmlns="" id="{85B1C1E7-E689-46E2-9A63-8C1A48CC0C18}"/>
              </a:ext>
            </a:extLst>
          </p:cNvPr>
          <p:cNvSpPr>
            <a:spLocks noGrp="1"/>
          </p:cNvSpPr>
          <p:nvPr>
            <p:ph type="sldNum" sz="quarter" idx="12"/>
          </p:nvPr>
        </p:nvSpPr>
        <p:spPr/>
        <p:txBody>
          <a:bodyPr/>
          <a:lstStyle>
            <a:lvl1pPr>
              <a:defRPr/>
            </a:lvl1pPr>
          </a:lstStyle>
          <a:p>
            <a:pPr>
              <a:defRPr/>
            </a:pPr>
            <a:fld id="{374B694E-B953-43F1-8046-BCE8C28BF87C}" type="slidenum">
              <a:rPr lang="zh-TW" altLang="en-US"/>
              <a:pPr>
                <a:defRPr/>
              </a:pPr>
              <a:t>‹#›</a:t>
            </a:fld>
            <a:endParaRPr lang="zh-TW" altLang="en-US"/>
          </a:p>
        </p:txBody>
      </p:sp>
    </p:spTree>
    <p:extLst>
      <p:ext uri="{BB962C8B-B14F-4D97-AF65-F5344CB8AC3E}">
        <p14:creationId xmlns:p14="http://schemas.microsoft.com/office/powerpoint/2010/main" val="2696792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8E49D5F4-C7EF-4D1F-A94E-7AD1AC79D6AF}"/>
              </a:ext>
            </a:extLst>
          </p:cNvPr>
          <p:cNvSpPr>
            <a:spLocks noGrp="1"/>
          </p:cNvSpPr>
          <p:nvPr>
            <p:ph type="dt" sz="half" idx="10"/>
          </p:nvPr>
        </p:nvSpPr>
        <p:spPr/>
        <p:txBody>
          <a:bodyPr/>
          <a:lstStyle>
            <a:lvl1pPr>
              <a:defRPr/>
            </a:lvl1pPr>
          </a:lstStyle>
          <a:p>
            <a:pPr>
              <a:defRPr/>
            </a:pPr>
            <a:fld id="{742C0B0B-9ACB-4CA9-9DCF-680CD18D37E9}" type="datetime1">
              <a:rPr lang="zh-TW" altLang="en-US"/>
              <a:pPr>
                <a:defRPr/>
              </a:pPr>
              <a:t>2020/12/1</a:t>
            </a:fld>
            <a:endParaRPr lang="zh-TW" altLang="en-US"/>
          </a:p>
        </p:txBody>
      </p:sp>
      <p:sp>
        <p:nvSpPr>
          <p:cNvPr id="3" name="頁尾版面配置區 4">
            <a:extLst>
              <a:ext uri="{FF2B5EF4-FFF2-40B4-BE49-F238E27FC236}">
                <a16:creationId xmlns:a16="http://schemas.microsoft.com/office/drawing/2014/main" xmlns="" id="{4516B38F-3725-4249-A4FB-443099A73FBF}"/>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xmlns="" id="{4231DD78-86CE-4137-BFD3-AC5DF909FC8B}"/>
              </a:ext>
            </a:extLst>
          </p:cNvPr>
          <p:cNvSpPr>
            <a:spLocks noGrp="1"/>
          </p:cNvSpPr>
          <p:nvPr>
            <p:ph type="sldNum" sz="quarter" idx="12"/>
          </p:nvPr>
        </p:nvSpPr>
        <p:spPr/>
        <p:txBody>
          <a:bodyPr/>
          <a:lstStyle>
            <a:lvl1pPr>
              <a:defRPr/>
            </a:lvl1pPr>
          </a:lstStyle>
          <a:p>
            <a:pPr>
              <a:defRPr/>
            </a:pPr>
            <a:fld id="{10FEBE49-5BE1-4CA9-8CF2-C1C9F6481D7F}" type="slidenum">
              <a:rPr lang="zh-TW" altLang="en-US"/>
              <a:pPr>
                <a:defRPr/>
              </a:pPr>
              <a:t>‹#›</a:t>
            </a:fld>
            <a:endParaRPr lang="zh-TW" altLang="en-US"/>
          </a:p>
        </p:txBody>
      </p:sp>
    </p:spTree>
    <p:extLst>
      <p:ext uri="{BB962C8B-B14F-4D97-AF65-F5344CB8AC3E}">
        <p14:creationId xmlns:p14="http://schemas.microsoft.com/office/powerpoint/2010/main" val="135591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3">
            <a:extLst>
              <a:ext uri="{FF2B5EF4-FFF2-40B4-BE49-F238E27FC236}">
                <a16:creationId xmlns:a16="http://schemas.microsoft.com/office/drawing/2014/main" xmlns="" id="{254DAD18-501C-4664-9D15-96842F4F4E2B}"/>
              </a:ext>
            </a:extLst>
          </p:cNvPr>
          <p:cNvSpPr>
            <a:spLocks noGrp="1"/>
          </p:cNvSpPr>
          <p:nvPr>
            <p:ph type="dt" sz="half" idx="10"/>
          </p:nvPr>
        </p:nvSpPr>
        <p:spPr/>
        <p:txBody>
          <a:bodyPr/>
          <a:lstStyle>
            <a:lvl1pPr>
              <a:defRPr/>
            </a:lvl1pPr>
          </a:lstStyle>
          <a:p>
            <a:pPr>
              <a:defRPr/>
            </a:pPr>
            <a:fld id="{E2F8FE9E-409E-4187-AF1C-54B55D0184EF}" type="datetime1">
              <a:rPr lang="zh-TW" altLang="en-US"/>
              <a:pPr>
                <a:defRPr/>
              </a:pPr>
              <a:t>2020/12/1</a:t>
            </a:fld>
            <a:endParaRPr lang="zh-TW" altLang="en-US"/>
          </a:p>
        </p:txBody>
      </p:sp>
      <p:sp>
        <p:nvSpPr>
          <p:cNvPr id="6" name="頁尾版面配置區 4">
            <a:extLst>
              <a:ext uri="{FF2B5EF4-FFF2-40B4-BE49-F238E27FC236}">
                <a16:creationId xmlns:a16="http://schemas.microsoft.com/office/drawing/2014/main" xmlns="" id="{86BF325F-D0FF-49DC-AE05-4F4DF65E26A8}"/>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4731DCDB-0302-426D-BBC7-215D4FC7E4B9}"/>
              </a:ext>
            </a:extLst>
          </p:cNvPr>
          <p:cNvSpPr>
            <a:spLocks noGrp="1"/>
          </p:cNvSpPr>
          <p:nvPr>
            <p:ph type="sldNum" sz="quarter" idx="12"/>
          </p:nvPr>
        </p:nvSpPr>
        <p:spPr/>
        <p:txBody>
          <a:bodyPr/>
          <a:lstStyle>
            <a:lvl1pPr>
              <a:defRPr/>
            </a:lvl1pPr>
          </a:lstStyle>
          <a:p>
            <a:pPr>
              <a:defRPr/>
            </a:pPr>
            <a:fld id="{97B75F1B-FF09-43A8-88EB-4B891B40F3AA}" type="slidenum">
              <a:rPr lang="zh-TW" altLang="en-US"/>
              <a:pPr>
                <a:defRPr/>
              </a:pPr>
              <a:t>‹#›</a:t>
            </a:fld>
            <a:endParaRPr lang="zh-TW" altLang="en-US"/>
          </a:p>
        </p:txBody>
      </p:sp>
    </p:spTree>
    <p:extLst>
      <p:ext uri="{BB962C8B-B14F-4D97-AF65-F5344CB8AC3E}">
        <p14:creationId xmlns:p14="http://schemas.microsoft.com/office/powerpoint/2010/main" val="372286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4DE4596B-E1EB-459E-A69F-3C922431F622}"/>
              </a:ext>
            </a:extLst>
          </p:cNvPr>
          <p:cNvSpPr>
            <a:spLocks noGrp="1" noChangeArrowheads="1"/>
          </p:cNvSpPr>
          <p:nvPr>
            <p:ph type="dt" sz="half" idx="10"/>
          </p:nvPr>
        </p:nvSpPr>
        <p:spPr>
          <a:ln/>
        </p:spPr>
        <p:txBody>
          <a:bodyPr/>
          <a:lstStyle>
            <a:lvl1pPr>
              <a:defRPr/>
            </a:lvl1pPr>
          </a:lstStyle>
          <a:p>
            <a:pPr>
              <a:defRPr/>
            </a:pPr>
            <a:fld id="{8C9478AE-80CC-4230-B325-89FB8F684110}"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64C2E1B4-0A76-4212-8CB0-9E381E03F0C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5044AC65-6E37-472E-B168-93154D1AC32E}"/>
              </a:ext>
            </a:extLst>
          </p:cNvPr>
          <p:cNvSpPr>
            <a:spLocks noGrp="1" noChangeArrowheads="1"/>
          </p:cNvSpPr>
          <p:nvPr>
            <p:ph type="sldNum" sz="quarter" idx="12"/>
          </p:nvPr>
        </p:nvSpPr>
        <p:spPr>
          <a:ln/>
        </p:spPr>
        <p:txBody>
          <a:bodyPr/>
          <a:lstStyle>
            <a:lvl1pPr>
              <a:defRPr/>
            </a:lvl1pPr>
          </a:lstStyle>
          <a:p>
            <a:pPr>
              <a:defRPr/>
            </a:pPr>
            <a:fld id="{CE590050-5B78-48CE-9C77-F076C02D3D5B}" type="slidenum">
              <a:rPr lang="en-US" altLang="zh-TW"/>
              <a:pPr>
                <a:defRPr/>
              </a:pPr>
              <a:t>‹#›</a:t>
            </a:fld>
            <a:endParaRPr lang="en-US" altLang="zh-TW"/>
          </a:p>
        </p:txBody>
      </p:sp>
    </p:spTree>
    <p:extLst>
      <p:ext uri="{BB962C8B-B14F-4D97-AF65-F5344CB8AC3E}">
        <p14:creationId xmlns:p14="http://schemas.microsoft.com/office/powerpoint/2010/main" val="7572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3">
            <a:extLst>
              <a:ext uri="{FF2B5EF4-FFF2-40B4-BE49-F238E27FC236}">
                <a16:creationId xmlns:a16="http://schemas.microsoft.com/office/drawing/2014/main" xmlns="" id="{F8A58291-00D8-43DE-BE67-D228BD9392D9}"/>
              </a:ext>
            </a:extLst>
          </p:cNvPr>
          <p:cNvSpPr>
            <a:spLocks noGrp="1"/>
          </p:cNvSpPr>
          <p:nvPr>
            <p:ph type="dt" sz="half" idx="10"/>
          </p:nvPr>
        </p:nvSpPr>
        <p:spPr/>
        <p:txBody>
          <a:bodyPr/>
          <a:lstStyle>
            <a:lvl1pPr>
              <a:defRPr/>
            </a:lvl1pPr>
          </a:lstStyle>
          <a:p>
            <a:pPr>
              <a:defRPr/>
            </a:pPr>
            <a:fld id="{44025993-74D0-4D7A-8548-305ED5E23309}" type="datetime1">
              <a:rPr lang="zh-TW" altLang="en-US"/>
              <a:pPr>
                <a:defRPr/>
              </a:pPr>
              <a:t>2020/12/1</a:t>
            </a:fld>
            <a:endParaRPr lang="zh-TW" altLang="en-US"/>
          </a:p>
        </p:txBody>
      </p:sp>
      <p:sp>
        <p:nvSpPr>
          <p:cNvPr id="6" name="頁尾版面配置區 4">
            <a:extLst>
              <a:ext uri="{FF2B5EF4-FFF2-40B4-BE49-F238E27FC236}">
                <a16:creationId xmlns:a16="http://schemas.microsoft.com/office/drawing/2014/main" xmlns="" id="{B6C8BE43-7354-4E0A-8A7C-BD309BC0737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ECDE2941-F36B-47C9-B8A3-224A4BAC88E5}"/>
              </a:ext>
            </a:extLst>
          </p:cNvPr>
          <p:cNvSpPr>
            <a:spLocks noGrp="1"/>
          </p:cNvSpPr>
          <p:nvPr>
            <p:ph type="sldNum" sz="quarter" idx="12"/>
          </p:nvPr>
        </p:nvSpPr>
        <p:spPr/>
        <p:txBody>
          <a:bodyPr/>
          <a:lstStyle>
            <a:lvl1pPr>
              <a:defRPr/>
            </a:lvl1pPr>
          </a:lstStyle>
          <a:p>
            <a:pPr>
              <a:defRPr/>
            </a:pPr>
            <a:fld id="{A6D7ECBE-0477-402D-B801-18D1523089C9}" type="slidenum">
              <a:rPr lang="zh-TW" altLang="en-US"/>
              <a:pPr>
                <a:defRPr/>
              </a:pPr>
              <a:t>‹#›</a:t>
            </a:fld>
            <a:endParaRPr lang="zh-TW" altLang="en-US"/>
          </a:p>
        </p:txBody>
      </p:sp>
    </p:spTree>
    <p:extLst>
      <p:ext uri="{BB962C8B-B14F-4D97-AF65-F5344CB8AC3E}">
        <p14:creationId xmlns:p14="http://schemas.microsoft.com/office/powerpoint/2010/main" val="1152648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5EB3861-9AD2-430D-8FB1-6DC217F3C409}"/>
              </a:ext>
            </a:extLst>
          </p:cNvPr>
          <p:cNvSpPr>
            <a:spLocks noGrp="1"/>
          </p:cNvSpPr>
          <p:nvPr>
            <p:ph type="dt" sz="half" idx="10"/>
          </p:nvPr>
        </p:nvSpPr>
        <p:spPr/>
        <p:txBody>
          <a:bodyPr/>
          <a:lstStyle>
            <a:lvl1pPr>
              <a:defRPr/>
            </a:lvl1pPr>
          </a:lstStyle>
          <a:p>
            <a:pPr>
              <a:defRPr/>
            </a:pPr>
            <a:fld id="{372CD8AB-800F-4116-B5C3-8BDFCF7A8B96}"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5A4549C4-A007-419F-8D98-2064079A1A29}"/>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42C7D33C-57F2-4F6F-B7A4-4B08927EF884}"/>
              </a:ext>
            </a:extLst>
          </p:cNvPr>
          <p:cNvSpPr>
            <a:spLocks noGrp="1"/>
          </p:cNvSpPr>
          <p:nvPr>
            <p:ph type="sldNum" sz="quarter" idx="12"/>
          </p:nvPr>
        </p:nvSpPr>
        <p:spPr/>
        <p:txBody>
          <a:bodyPr/>
          <a:lstStyle>
            <a:lvl1pPr>
              <a:defRPr/>
            </a:lvl1pPr>
          </a:lstStyle>
          <a:p>
            <a:pPr>
              <a:defRPr/>
            </a:pPr>
            <a:fld id="{BA7A6EBE-2136-4B5A-AD05-5A2C683A805F}" type="slidenum">
              <a:rPr lang="zh-TW" altLang="en-US"/>
              <a:pPr>
                <a:defRPr/>
              </a:pPr>
              <a:t>‹#›</a:t>
            </a:fld>
            <a:endParaRPr lang="zh-TW" altLang="en-US"/>
          </a:p>
        </p:txBody>
      </p:sp>
    </p:spTree>
    <p:extLst>
      <p:ext uri="{BB962C8B-B14F-4D97-AF65-F5344CB8AC3E}">
        <p14:creationId xmlns:p14="http://schemas.microsoft.com/office/powerpoint/2010/main" val="252625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4FBED7AA-DF05-49EC-BCA2-137EACA21FC8}"/>
              </a:ext>
            </a:extLst>
          </p:cNvPr>
          <p:cNvSpPr>
            <a:spLocks noGrp="1"/>
          </p:cNvSpPr>
          <p:nvPr>
            <p:ph type="dt" sz="half" idx="10"/>
          </p:nvPr>
        </p:nvSpPr>
        <p:spPr/>
        <p:txBody>
          <a:bodyPr/>
          <a:lstStyle>
            <a:lvl1pPr>
              <a:defRPr/>
            </a:lvl1pPr>
          </a:lstStyle>
          <a:p>
            <a:pPr>
              <a:defRPr/>
            </a:pPr>
            <a:fld id="{AAB4179C-9D07-4D13-8C8F-1CA9EFF777F2}"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E50BE79B-5EB6-4E79-8F73-99B4EEE760E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E87A82C0-1E7C-469D-B8A5-640E31781D01}"/>
              </a:ext>
            </a:extLst>
          </p:cNvPr>
          <p:cNvSpPr>
            <a:spLocks noGrp="1"/>
          </p:cNvSpPr>
          <p:nvPr>
            <p:ph type="sldNum" sz="quarter" idx="12"/>
          </p:nvPr>
        </p:nvSpPr>
        <p:spPr/>
        <p:txBody>
          <a:bodyPr/>
          <a:lstStyle>
            <a:lvl1pPr>
              <a:defRPr/>
            </a:lvl1pPr>
          </a:lstStyle>
          <a:p>
            <a:pPr>
              <a:defRPr/>
            </a:pPr>
            <a:fld id="{134C3CA5-731F-45F7-BE5C-B30FDAEA1693}" type="slidenum">
              <a:rPr lang="zh-TW" altLang="en-US"/>
              <a:pPr>
                <a:defRPr/>
              </a:pPr>
              <a:t>‹#›</a:t>
            </a:fld>
            <a:endParaRPr lang="zh-TW" altLang="en-US"/>
          </a:p>
        </p:txBody>
      </p:sp>
    </p:spTree>
    <p:extLst>
      <p:ext uri="{BB962C8B-B14F-4D97-AF65-F5344CB8AC3E}">
        <p14:creationId xmlns:p14="http://schemas.microsoft.com/office/powerpoint/2010/main" val="2206095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xmlns="" id="{F2C7BC88-E720-4113-AFE6-5ED9B57F0ED6}"/>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
        <p:nvSpPr>
          <p:cNvPr id="629762" name="Rectangle 2"/>
          <p:cNvSpPr>
            <a:spLocks noGrp="1" noChangeArrowheads="1"/>
          </p:cNvSpPr>
          <p:nvPr>
            <p:ph type="ctrTitle"/>
          </p:nvPr>
        </p:nvSpPr>
        <p:spPr>
          <a:xfrm>
            <a:off x="685800" y="990600"/>
            <a:ext cx="7772400" cy="1371600"/>
          </a:xfrm>
        </p:spPr>
        <p:txBody>
          <a:bodyPr/>
          <a:lstStyle>
            <a:lvl1pPr>
              <a:defRPr/>
            </a:lvl1pPr>
          </a:lstStyle>
          <a:p>
            <a:r>
              <a:rPr lang="zh-TW" altLang="en-US"/>
              <a:t>按一下以編輯母片標題樣式</a:t>
            </a:r>
          </a:p>
        </p:txBody>
      </p:sp>
      <p:sp>
        <p:nvSpPr>
          <p:cNvPr id="629763" name="Rectangle 3"/>
          <p:cNvSpPr>
            <a:spLocks noGrp="1" noChangeArrowheads="1"/>
          </p:cNvSpPr>
          <p:nvPr>
            <p:ph type="subTitle" idx="1"/>
          </p:nvPr>
        </p:nvSpPr>
        <p:spPr>
          <a:xfrm>
            <a:off x="1447800" y="3429000"/>
            <a:ext cx="7010400" cy="1600200"/>
          </a:xfrm>
        </p:spPr>
        <p:txBody>
          <a:bodyPr/>
          <a:lstStyle>
            <a:lvl1pPr marL="0" indent="0" algn="ctr">
              <a:buFont typeface="Wingdings" pitchFamily="2" charset="2"/>
              <a:buNone/>
              <a:defRPr/>
            </a:lvl1pPr>
          </a:lstStyle>
          <a:p>
            <a:r>
              <a:rPr lang="zh-TW" altLang="en-US"/>
              <a:t>按一下以編輯母片副標題樣式</a:t>
            </a:r>
          </a:p>
        </p:txBody>
      </p:sp>
      <p:sp>
        <p:nvSpPr>
          <p:cNvPr id="5" name="Rectangle 10">
            <a:extLst>
              <a:ext uri="{FF2B5EF4-FFF2-40B4-BE49-F238E27FC236}">
                <a16:creationId xmlns:a16="http://schemas.microsoft.com/office/drawing/2014/main" xmlns="" id="{7CC677EB-504D-488F-811B-245D07F96295}"/>
              </a:ext>
            </a:extLst>
          </p:cNvPr>
          <p:cNvSpPr>
            <a:spLocks noGrp="1" noChangeArrowheads="1"/>
          </p:cNvSpPr>
          <p:nvPr>
            <p:ph type="dt" sz="half" idx="10"/>
          </p:nvPr>
        </p:nvSpPr>
        <p:spPr>
          <a:xfrm>
            <a:off x="685800" y="6248400"/>
            <a:ext cx="1905000" cy="457200"/>
          </a:xfrm>
        </p:spPr>
        <p:txBody>
          <a:bodyPr/>
          <a:lstStyle>
            <a:lvl1pPr>
              <a:defRPr/>
            </a:lvl1pPr>
          </a:lstStyle>
          <a:p>
            <a:pPr>
              <a:defRPr/>
            </a:pPr>
            <a:fld id="{EE8BA4CE-9B9C-41B6-A586-2293ACE59698}" type="datetime1">
              <a:rPr lang="zh-TW" altLang="en-US"/>
              <a:pPr>
                <a:defRPr/>
              </a:pPr>
              <a:t>2020/12/1</a:t>
            </a:fld>
            <a:endParaRPr lang="en-US" altLang="zh-TW"/>
          </a:p>
        </p:txBody>
      </p:sp>
      <p:sp>
        <p:nvSpPr>
          <p:cNvPr id="6" name="Rectangle 11">
            <a:extLst>
              <a:ext uri="{FF2B5EF4-FFF2-40B4-BE49-F238E27FC236}">
                <a16:creationId xmlns:a16="http://schemas.microsoft.com/office/drawing/2014/main" xmlns="" id="{55EC7F98-C238-4B68-B209-34FA9D4B0FF0}"/>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7" name="Rectangle 12">
            <a:extLst>
              <a:ext uri="{FF2B5EF4-FFF2-40B4-BE49-F238E27FC236}">
                <a16:creationId xmlns:a16="http://schemas.microsoft.com/office/drawing/2014/main" xmlns="" id="{E3A1885D-85B9-4EC7-A759-580999E20438}"/>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6D589212-DC85-49A8-A5E3-C312F442B00A}" type="slidenum">
              <a:rPr lang="en-US" altLang="zh-TW"/>
              <a:pPr>
                <a:defRPr/>
              </a:pPr>
              <a:t>‹#›</a:t>
            </a:fld>
            <a:endParaRPr lang="en-US" altLang="zh-TW"/>
          </a:p>
        </p:txBody>
      </p:sp>
    </p:spTree>
    <p:extLst>
      <p:ext uri="{BB962C8B-B14F-4D97-AF65-F5344CB8AC3E}">
        <p14:creationId xmlns:p14="http://schemas.microsoft.com/office/powerpoint/2010/main" val="4079382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1C34EFB6-8BBE-4F7B-938D-04D25661D614}"/>
              </a:ext>
            </a:extLst>
          </p:cNvPr>
          <p:cNvSpPr>
            <a:spLocks noGrp="1" noChangeArrowheads="1"/>
          </p:cNvSpPr>
          <p:nvPr>
            <p:ph type="dt" sz="half" idx="10"/>
          </p:nvPr>
        </p:nvSpPr>
        <p:spPr>
          <a:ln/>
        </p:spPr>
        <p:txBody>
          <a:bodyPr/>
          <a:lstStyle>
            <a:lvl1pPr>
              <a:defRPr/>
            </a:lvl1pPr>
          </a:lstStyle>
          <a:p>
            <a:pPr>
              <a:defRPr/>
            </a:pPr>
            <a:fld id="{6C03DF3E-D53D-4EF3-9FCE-C3444C04FAC2}"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EDA6AEB2-6345-4860-815C-95A7D17EF63A}"/>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013D9DC7-B9C5-41A6-BE7E-0B3E801DA2B7}"/>
              </a:ext>
            </a:extLst>
          </p:cNvPr>
          <p:cNvSpPr>
            <a:spLocks noGrp="1" noChangeArrowheads="1"/>
          </p:cNvSpPr>
          <p:nvPr>
            <p:ph type="sldNum" sz="quarter" idx="12"/>
          </p:nvPr>
        </p:nvSpPr>
        <p:spPr>
          <a:ln/>
        </p:spPr>
        <p:txBody>
          <a:bodyPr/>
          <a:lstStyle>
            <a:lvl1pPr>
              <a:defRPr/>
            </a:lvl1pPr>
          </a:lstStyle>
          <a:p>
            <a:pPr>
              <a:defRPr/>
            </a:pPr>
            <a:fld id="{19805051-9C7D-4A9E-86BC-7DF2BBDF2D48}" type="slidenum">
              <a:rPr lang="en-US" altLang="zh-TW"/>
              <a:pPr>
                <a:defRPr/>
              </a:pPr>
              <a:t>‹#›</a:t>
            </a:fld>
            <a:endParaRPr lang="en-US" altLang="zh-TW"/>
          </a:p>
        </p:txBody>
      </p:sp>
    </p:spTree>
    <p:extLst>
      <p:ext uri="{BB962C8B-B14F-4D97-AF65-F5344CB8AC3E}">
        <p14:creationId xmlns:p14="http://schemas.microsoft.com/office/powerpoint/2010/main" val="3351389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xmlns="" id="{17ACED9A-761E-4745-A68A-923522EBAB37}"/>
              </a:ext>
            </a:extLst>
          </p:cNvPr>
          <p:cNvSpPr>
            <a:spLocks noGrp="1" noChangeArrowheads="1"/>
          </p:cNvSpPr>
          <p:nvPr>
            <p:ph type="dt" sz="half" idx="10"/>
          </p:nvPr>
        </p:nvSpPr>
        <p:spPr>
          <a:ln/>
        </p:spPr>
        <p:txBody>
          <a:bodyPr/>
          <a:lstStyle>
            <a:lvl1pPr>
              <a:defRPr/>
            </a:lvl1pPr>
          </a:lstStyle>
          <a:p>
            <a:pPr>
              <a:defRPr/>
            </a:pPr>
            <a:fld id="{1F9D5674-C69F-409A-8682-06F9F6ED7C6F}"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B096B477-4FE0-43EE-8532-8FE1122BBAC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2C41C8C6-C76C-412C-A0C0-E461BB9774DC}"/>
              </a:ext>
            </a:extLst>
          </p:cNvPr>
          <p:cNvSpPr>
            <a:spLocks noGrp="1" noChangeArrowheads="1"/>
          </p:cNvSpPr>
          <p:nvPr>
            <p:ph type="sldNum" sz="quarter" idx="12"/>
          </p:nvPr>
        </p:nvSpPr>
        <p:spPr>
          <a:ln/>
        </p:spPr>
        <p:txBody>
          <a:bodyPr/>
          <a:lstStyle>
            <a:lvl1pPr>
              <a:defRPr/>
            </a:lvl1pPr>
          </a:lstStyle>
          <a:p>
            <a:pPr>
              <a:defRPr/>
            </a:pPr>
            <a:fld id="{ADD42A73-577C-4ABD-8339-A86C79248F1E}" type="slidenum">
              <a:rPr lang="en-US" altLang="zh-TW"/>
              <a:pPr>
                <a:defRPr/>
              </a:pPr>
              <a:t>‹#›</a:t>
            </a:fld>
            <a:endParaRPr lang="en-US" altLang="zh-TW"/>
          </a:p>
        </p:txBody>
      </p:sp>
    </p:spTree>
    <p:extLst>
      <p:ext uri="{BB962C8B-B14F-4D97-AF65-F5344CB8AC3E}">
        <p14:creationId xmlns:p14="http://schemas.microsoft.com/office/powerpoint/2010/main" val="579676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96A0D2D5-40E3-479F-9628-97441EEDFA4C}"/>
              </a:ext>
            </a:extLst>
          </p:cNvPr>
          <p:cNvSpPr>
            <a:spLocks noGrp="1" noChangeArrowheads="1"/>
          </p:cNvSpPr>
          <p:nvPr>
            <p:ph type="dt" sz="half" idx="10"/>
          </p:nvPr>
        </p:nvSpPr>
        <p:spPr>
          <a:ln/>
        </p:spPr>
        <p:txBody>
          <a:bodyPr/>
          <a:lstStyle>
            <a:lvl1pPr>
              <a:defRPr/>
            </a:lvl1pPr>
          </a:lstStyle>
          <a:p>
            <a:pPr>
              <a:defRPr/>
            </a:pPr>
            <a:fld id="{E604EEC9-6EAA-4867-AD43-6802FC0B82BD}"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D6F6CA62-E78E-431E-A042-9F90C7E6958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A06F7E9A-F449-4411-8FB8-914BB9A14BA8}"/>
              </a:ext>
            </a:extLst>
          </p:cNvPr>
          <p:cNvSpPr>
            <a:spLocks noGrp="1" noChangeArrowheads="1"/>
          </p:cNvSpPr>
          <p:nvPr>
            <p:ph type="sldNum" sz="quarter" idx="12"/>
          </p:nvPr>
        </p:nvSpPr>
        <p:spPr>
          <a:ln/>
        </p:spPr>
        <p:txBody>
          <a:bodyPr/>
          <a:lstStyle>
            <a:lvl1pPr>
              <a:defRPr/>
            </a:lvl1pPr>
          </a:lstStyle>
          <a:p>
            <a:pPr>
              <a:defRPr/>
            </a:pPr>
            <a:fld id="{9BD0CD28-F99A-42AB-AD6A-25E5A8AE570C}" type="slidenum">
              <a:rPr lang="en-US" altLang="zh-TW"/>
              <a:pPr>
                <a:defRPr/>
              </a:pPr>
              <a:t>‹#›</a:t>
            </a:fld>
            <a:endParaRPr lang="en-US" altLang="zh-TW"/>
          </a:p>
        </p:txBody>
      </p:sp>
    </p:spTree>
    <p:extLst>
      <p:ext uri="{BB962C8B-B14F-4D97-AF65-F5344CB8AC3E}">
        <p14:creationId xmlns:p14="http://schemas.microsoft.com/office/powerpoint/2010/main" val="593439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xmlns="" id="{30CCA67D-4A9B-43D1-9EC0-33D4ED3653C9}"/>
              </a:ext>
            </a:extLst>
          </p:cNvPr>
          <p:cNvSpPr>
            <a:spLocks noGrp="1" noChangeArrowheads="1"/>
          </p:cNvSpPr>
          <p:nvPr>
            <p:ph type="dt" sz="half" idx="10"/>
          </p:nvPr>
        </p:nvSpPr>
        <p:spPr>
          <a:ln/>
        </p:spPr>
        <p:txBody>
          <a:bodyPr/>
          <a:lstStyle>
            <a:lvl1pPr>
              <a:defRPr/>
            </a:lvl1pPr>
          </a:lstStyle>
          <a:p>
            <a:pPr>
              <a:defRPr/>
            </a:pPr>
            <a:fld id="{65A20165-5074-4A65-B965-0129A04D170B}" type="datetime1">
              <a:rPr lang="zh-TW" altLang="en-US"/>
              <a:pPr>
                <a:defRPr/>
              </a:pPr>
              <a:t>2020/12/1</a:t>
            </a:fld>
            <a:endParaRPr lang="en-US" altLang="zh-TW"/>
          </a:p>
        </p:txBody>
      </p:sp>
      <p:sp>
        <p:nvSpPr>
          <p:cNvPr id="8" name="Rectangle 7">
            <a:extLst>
              <a:ext uri="{FF2B5EF4-FFF2-40B4-BE49-F238E27FC236}">
                <a16:creationId xmlns:a16="http://schemas.microsoft.com/office/drawing/2014/main" xmlns="" id="{48EFB3F1-0803-445E-A87D-01ABA6A76BA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8">
            <a:extLst>
              <a:ext uri="{FF2B5EF4-FFF2-40B4-BE49-F238E27FC236}">
                <a16:creationId xmlns:a16="http://schemas.microsoft.com/office/drawing/2014/main" xmlns="" id="{2F75A13D-FFE5-4083-9394-C81DC5C08362}"/>
              </a:ext>
            </a:extLst>
          </p:cNvPr>
          <p:cNvSpPr>
            <a:spLocks noGrp="1" noChangeArrowheads="1"/>
          </p:cNvSpPr>
          <p:nvPr>
            <p:ph type="sldNum" sz="quarter" idx="12"/>
          </p:nvPr>
        </p:nvSpPr>
        <p:spPr>
          <a:ln/>
        </p:spPr>
        <p:txBody>
          <a:bodyPr/>
          <a:lstStyle>
            <a:lvl1pPr>
              <a:defRPr/>
            </a:lvl1pPr>
          </a:lstStyle>
          <a:p>
            <a:pPr>
              <a:defRPr/>
            </a:pPr>
            <a:fld id="{D0268528-0B63-431C-9780-7F07794DBB94}" type="slidenum">
              <a:rPr lang="en-US" altLang="zh-TW"/>
              <a:pPr>
                <a:defRPr/>
              </a:pPr>
              <a:t>‹#›</a:t>
            </a:fld>
            <a:endParaRPr lang="en-US" altLang="zh-TW"/>
          </a:p>
        </p:txBody>
      </p:sp>
    </p:spTree>
    <p:extLst>
      <p:ext uri="{BB962C8B-B14F-4D97-AF65-F5344CB8AC3E}">
        <p14:creationId xmlns:p14="http://schemas.microsoft.com/office/powerpoint/2010/main" val="132014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xmlns="" id="{E5B2FB88-3D97-4E16-AD28-334FB4978E9C}"/>
              </a:ext>
            </a:extLst>
          </p:cNvPr>
          <p:cNvSpPr>
            <a:spLocks noGrp="1" noChangeArrowheads="1"/>
          </p:cNvSpPr>
          <p:nvPr>
            <p:ph type="dt" sz="half" idx="10"/>
          </p:nvPr>
        </p:nvSpPr>
        <p:spPr>
          <a:ln/>
        </p:spPr>
        <p:txBody>
          <a:bodyPr/>
          <a:lstStyle>
            <a:lvl1pPr>
              <a:defRPr/>
            </a:lvl1pPr>
          </a:lstStyle>
          <a:p>
            <a:pPr>
              <a:defRPr/>
            </a:pPr>
            <a:fld id="{721F3A85-70A7-4BB6-AE6E-B5D089BCD457}" type="datetime1">
              <a:rPr lang="zh-TW" altLang="en-US"/>
              <a:pPr>
                <a:defRPr/>
              </a:pPr>
              <a:t>2020/12/1</a:t>
            </a:fld>
            <a:endParaRPr lang="en-US" altLang="zh-TW"/>
          </a:p>
        </p:txBody>
      </p:sp>
      <p:sp>
        <p:nvSpPr>
          <p:cNvPr id="4" name="Rectangle 7">
            <a:extLst>
              <a:ext uri="{FF2B5EF4-FFF2-40B4-BE49-F238E27FC236}">
                <a16:creationId xmlns:a16="http://schemas.microsoft.com/office/drawing/2014/main" xmlns="" id="{8060F580-6357-49BA-8929-9BC2C0E6957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8">
            <a:extLst>
              <a:ext uri="{FF2B5EF4-FFF2-40B4-BE49-F238E27FC236}">
                <a16:creationId xmlns:a16="http://schemas.microsoft.com/office/drawing/2014/main" xmlns="" id="{D90E17BA-871E-4530-BBAD-6E4C1C5188D6}"/>
              </a:ext>
            </a:extLst>
          </p:cNvPr>
          <p:cNvSpPr>
            <a:spLocks noGrp="1" noChangeArrowheads="1"/>
          </p:cNvSpPr>
          <p:nvPr>
            <p:ph type="sldNum" sz="quarter" idx="12"/>
          </p:nvPr>
        </p:nvSpPr>
        <p:spPr>
          <a:ln/>
        </p:spPr>
        <p:txBody>
          <a:bodyPr/>
          <a:lstStyle>
            <a:lvl1pPr>
              <a:defRPr/>
            </a:lvl1pPr>
          </a:lstStyle>
          <a:p>
            <a:pPr>
              <a:defRPr/>
            </a:pPr>
            <a:fld id="{33FFEE28-2961-40CD-A706-45B2734887F2}" type="slidenum">
              <a:rPr lang="en-US" altLang="zh-TW"/>
              <a:pPr>
                <a:defRPr/>
              </a:pPr>
              <a:t>‹#›</a:t>
            </a:fld>
            <a:endParaRPr lang="en-US" altLang="zh-TW"/>
          </a:p>
        </p:txBody>
      </p:sp>
    </p:spTree>
    <p:extLst>
      <p:ext uri="{BB962C8B-B14F-4D97-AF65-F5344CB8AC3E}">
        <p14:creationId xmlns:p14="http://schemas.microsoft.com/office/powerpoint/2010/main" val="334926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029F8C7E-FA5F-4349-B330-18DE44C15A9A}"/>
              </a:ext>
            </a:extLst>
          </p:cNvPr>
          <p:cNvSpPr>
            <a:spLocks noGrp="1" noChangeArrowheads="1"/>
          </p:cNvSpPr>
          <p:nvPr>
            <p:ph type="dt" sz="half" idx="10"/>
          </p:nvPr>
        </p:nvSpPr>
        <p:spPr>
          <a:ln/>
        </p:spPr>
        <p:txBody>
          <a:bodyPr/>
          <a:lstStyle>
            <a:lvl1pPr>
              <a:defRPr/>
            </a:lvl1pPr>
          </a:lstStyle>
          <a:p>
            <a:pPr>
              <a:defRPr/>
            </a:pPr>
            <a:fld id="{958E7D0D-76A4-4EF4-A226-5663FA5E496D}" type="datetime1">
              <a:rPr lang="zh-TW" altLang="en-US"/>
              <a:pPr>
                <a:defRPr/>
              </a:pPr>
              <a:t>2020/12/1</a:t>
            </a:fld>
            <a:endParaRPr lang="en-US" altLang="zh-TW"/>
          </a:p>
        </p:txBody>
      </p:sp>
      <p:sp>
        <p:nvSpPr>
          <p:cNvPr id="3" name="Rectangle 7">
            <a:extLst>
              <a:ext uri="{FF2B5EF4-FFF2-40B4-BE49-F238E27FC236}">
                <a16:creationId xmlns:a16="http://schemas.microsoft.com/office/drawing/2014/main" xmlns="" id="{2B0D14FF-B220-4683-99EF-6CFE2D5E229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8">
            <a:extLst>
              <a:ext uri="{FF2B5EF4-FFF2-40B4-BE49-F238E27FC236}">
                <a16:creationId xmlns:a16="http://schemas.microsoft.com/office/drawing/2014/main" xmlns="" id="{F226656E-67D6-4818-B7FA-E76DB58F56BC}"/>
              </a:ext>
            </a:extLst>
          </p:cNvPr>
          <p:cNvSpPr>
            <a:spLocks noGrp="1" noChangeArrowheads="1"/>
          </p:cNvSpPr>
          <p:nvPr>
            <p:ph type="sldNum" sz="quarter" idx="12"/>
          </p:nvPr>
        </p:nvSpPr>
        <p:spPr>
          <a:ln/>
        </p:spPr>
        <p:txBody>
          <a:bodyPr/>
          <a:lstStyle>
            <a:lvl1pPr>
              <a:defRPr/>
            </a:lvl1pPr>
          </a:lstStyle>
          <a:p>
            <a:pPr>
              <a:defRPr/>
            </a:pPr>
            <a:fld id="{724DD110-0ED6-43CB-97DD-7C481CBC6CE2}" type="slidenum">
              <a:rPr lang="en-US" altLang="zh-TW"/>
              <a:pPr>
                <a:defRPr/>
              </a:pPr>
              <a:t>‹#›</a:t>
            </a:fld>
            <a:endParaRPr lang="en-US" altLang="zh-TW"/>
          </a:p>
        </p:txBody>
      </p:sp>
    </p:spTree>
    <p:extLst>
      <p:ext uri="{BB962C8B-B14F-4D97-AF65-F5344CB8AC3E}">
        <p14:creationId xmlns:p14="http://schemas.microsoft.com/office/powerpoint/2010/main" val="210695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xmlns="" id="{436363F8-CB73-4B84-9DD9-0AC238BDFA72}"/>
              </a:ext>
            </a:extLst>
          </p:cNvPr>
          <p:cNvSpPr>
            <a:spLocks noGrp="1" noChangeArrowheads="1"/>
          </p:cNvSpPr>
          <p:nvPr>
            <p:ph type="dt" sz="half" idx="10"/>
          </p:nvPr>
        </p:nvSpPr>
        <p:spPr>
          <a:ln/>
        </p:spPr>
        <p:txBody>
          <a:bodyPr/>
          <a:lstStyle>
            <a:lvl1pPr>
              <a:defRPr/>
            </a:lvl1pPr>
          </a:lstStyle>
          <a:p>
            <a:pPr>
              <a:defRPr/>
            </a:pPr>
            <a:fld id="{4582EE54-A69E-4E5D-B2D2-5EF575A2FE69}"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2B31A4BA-E334-44C5-8F0D-0613F33580D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49297141-EEDF-4A10-AAE3-C485BF98B2AB}"/>
              </a:ext>
            </a:extLst>
          </p:cNvPr>
          <p:cNvSpPr>
            <a:spLocks noGrp="1" noChangeArrowheads="1"/>
          </p:cNvSpPr>
          <p:nvPr>
            <p:ph type="sldNum" sz="quarter" idx="12"/>
          </p:nvPr>
        </p:nvSpPr>
        <p:spPr>
          <a:ln/>
        </p:spPr>
        <p:txBody>
          <a:bodyPr/>
          <a:lstStyle>
            <a:lvl1pPr>
              <a:defRPr/>
            </a:lvl1pPr>
          </a:lstStyle>
          <a:p>
            <a:pPr>
              <a:defRPr/>
            </a:pPr>
            <a:fld id="{48F49D5D-8C94-401E-8ADD-EC282DB3C53A}" type="slidenum">
              <a:rPr lang="en-US" altLang="zh-TW"/>
              <a:pPr>
                <a:defRPr/>
              </a:pPr>
              <a:t>‹#›</a:t>
            </a:fld>
            <a:endParaRPr lang="en-US" altLang="zh-TW"/>
          </a:p>
        </p:txBody>
      </p:sp>
    </p:spTree>
    <p:extLst>
      <p:ext uri="{BB962C8B-B14F-4D97-AF65-F5344CB8AC3E}">
        <p14:creationId xmlns:p14="http://schemas.microsoft.com/office/powerpoint/2010/main" val="2665708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C7953222-B055-461C-B182-F009D52D1E61}"/>
              </a:ext>
            </a:extLst>
          </p:cNvPr>
          <p:cNvSpPr>
            <a:spLocks noGrp="1" noChangeArrowheads="1"/>
          </p:cNvSpPr>
          <p:nvPr>
            <p:ph type="dt" sz="half" idx="10"/>
          </p:nvPr>
        </p:nvSpPr>
        <p:spPr>
          <a:ln/>
        </p:spPr>
        <p:txBody>
          <a:bodyPr/>
          <a:lstStyle>
            <a:lvl1pPr>
              <a:defRPr/>
            </a:lvl1pPr>
          </a:lstStyle>
          <a:p>
            <a:pPr>
              <a:defRPr/>
            </a:pPr>
            <a:fld id="{5505D7FD-B4F5-4B09-9CA5-F39CEBECFF94}"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D6AC29E2-03EB-4C11-BE6E-BD5216C797D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AC40A2F5-89D5-408E-AE77-40702BD84FEF}"/>
              </a:ext>
            </a:extLst>
          </p:cNvPr>
          <p:cNvSpPr>
            <a:spLocks noGrp="1" noChangeArrowheads="1"/>
          </p:cNvSpPr>
          <p:nvPr>
            <p:ph type="sldNum" sz="quarter" idx="12"/>
          </p:nvPr>
        </p:nvSpPr>
        <p:spPr>
          <a:ln/>
        </p:spPr>
        <p:txBody>
          <a:bodyPr/>
          <a:lstStyle>
            <a:lvl1pPr>
              <a:defRPr/>
            </a:lvl1pPr>
          </a:lstStyle>
          <a:p>
            <a:pPr>
              <a:defRPr/>
            </a:pPr>
            <a:fld id="{5BEEC669-83B9-428C-B4F9-4F1A0FA948B9}" type="slidenum">
              <a:rPr lang="en-US" altLang="zh-TW"/>
              <a:pPr>
                <a:defRPr/>
              </a:pPr>
              <a:t>‹#›</a:t>
            </a:fld>
            <a:endParaRPr lang="en-US" altLang="zh-TW"/>
          </a:p>
        </p:txBody>
      </p:sp>
    </p:spTree>
    <p:extLst>
      <p:ext uri="{BB962C8B-B14F-4D97-AF65-F5344CB8AC3E}">
        <p14:creationId xmlns:p14="http://schemas.microsoft.com/office/powerpoint/2010/main" val="2368393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8D9F3202-1F6C-4BC0-9C52-DCB2E84C5A07}"/>
              </a:ext>
            </a:extLst>
          </p:cNvPr>
          <p:cNvSpPr>
            <a:spLocks noGrp="1" noChangeArrowheads="1"/>
          </p:cNvSpPr>
          <p:nvPr>
            <p:ph type="dt" sz="half" idx="10"/>
          </p:nvPr>
        </p:nvSpPr>
        <p:spPr>
          <a:ln/>
        </p:spPr>
        <p:txBody>
          <a:bodyPr/>
          <a:lstStyle>
            <a:lvl1pPr>
              <a:defRPr/>
            </a:lvl1pPr>
          </a:lstStyle>
          <a:p>
            <a:pPr>
              <a:defRPr/>
            </a:pPr>
            <a:fld id="{531C2B7C-B0FB-4ED2-8F9D-8DDCE6F6BAC6}"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B5C2D4C9-6069-4478-B231-965569AAC27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D9AE0D68-DF18-4FBC-958E-FFD1541C744A}"/>
              </a:ext>
            </a:extLst>
          </p:cNvPr>
          <p:cNvSpPr>
            <a:spLocks noGrp="1" noChangeArrowheads="1"/>
          </p:cNvSpPr>
          <p:nvPr>
            <p:ph type="sldNum" sz="quarter" idx="12"/>
          </p:nvPr>
        </p:nvSpPr>
        <p:spPr>
          <a:ln/>
        </p:spPr>
        <p:txBody>
          <a:bodyPr/>
          <a:lstStyle>
            <a:lvl1pPr>
              <a:defRPr/>
            </a:lvl1pPr>
          </a:lstStyle>
          <a:p>
            <a:pPr>
              <a:defRPr/>
            </a:pPr>
            <a:fld id="{D3E361EB-DA30-4E36-AEC9-0068091408DE}" type="slidenum">
              <a:rPr lang="en-US" altLang="zh-TW"/>
              <a:pPr>
                <a:defRPr/>
              </a:pPr>
              <a:t>‹#›</a:t>
            </a:fld>
            <a:endParaRPr lang="en-US" altLang="zh-TW"/>
          </a:p>
        </p:txBody>
      </p:sp>
    </p:spTree>
    <p:extLst>
      <p:ext uri="{BB962C8B-B14F-4D97-AF65-F5344CB8AC3E}">
        <p14:creationId xmlns:p14="http://schemas.microsoft.com/office/powerpoint/2010/main" val="2839143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49EA65DF-B015-4D01-9FC4-573310F195AA}"/>
              </a:ext>
            </a:extLst>
          </p:cNvPr>
          <p:cNvSpPr>
            <a:spLocks noGrp="1" noChangeArrowheads="1"/>
          </p:cNvSpPr>
          <p:nvPr>
            <p:ph type="dt" sz="half" idx="10"/>
          </p:nvPr>
        </p:nvSpPr>
        <p:spPr>
          <a:ln/>
        </p:spPr>
        <p:txBody>
          <a:bodyPr/>
          <a:lstStyle>
            <a:lvl1pPr>
              <a:defRPr/>
            </a:lvl1pPr>
          </a:lstStyle>
          <a:p>
            <a:pPr>
              <a:defRPr/>
            </a:pPr>
            <a:fld id="{577BA278-CF39-4DCE-9645-4DD5E188814A}"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FFD4875F-E6C4-4792-937B-7B5440B85A2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3A374EEC-30D6-4C2F-A170-CC3F9E12030A}"/>
              </a:ext>
            </a:extLst>
          </p:cNvPr>
          <p:cNvSpPr>
            <a:spLocks noGrp="1" noChangeArrowheads="1"/>
          </p:cNvSpPr>
          <p:nvPr>
            <p:ph type="sldNum" sz="quarter" idx="12"/>
          </p:nvPr>
        </p:nvSpPr>
        <p:spPr>
          <a:ln/>
        </p:spPr>
        <p:txBody>
          <a:bodyPr/>
          <a:lstStyle>
            <a:lvl1pPr>
              <a:defRPr/>
            </a:lvl1pPr>
          </a:lstStyle>
          <a:p>
            <a:pPr>
              <a:defRPr/>
            </a:pPr>
            <a:fld id="{45F3C7DA-B772-435A-B4A1-8FA389177280}" type="slidenum">
              <a:rPr lang="en-US" altLang="zh-TW"/>
              <a:pPr>
                <a:defRPr/>
              </a:pPr>
              <a:t>‹#›</a:t>
            </a:fld>
            <a:endParaRPr lang="en-US" altLang="zh-TW"/>
          </a:p>
        </p:txBody>
      </p:sp>
    </p:spTree>
    <p:extLst>
      <p:ext uri="{BB962C8B-B14F-4D97-AF65-F5344CB8AC3E}">
        <p14:creationId xmlns:p14="http://schemas.microsoft.com/office/powerpoint/2010/main" val="3863197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D5079769-80A6-4D65-B9C2-A6690D75AB19}"/>
              </a:ext>
            </a:extLst>
          </p:cNvPr>
          <p:cNvSpPr>
            <a:spLocks noGrp="1" noChangeArrowheads="1"/>
          </p:cNvSpPr>
          <p:nvPr>
            <p:ph type="dt" sz="half" idx="10"/>
          </p:nvPr>
        </p:nvSpPr>
        <p:spPr>
          <a:ln/>
        </p:spPr>
        <p:txBody>
          <a:bodyPr/>
          <a:lstStyle>
            <a:lvl1pPr>
              <a:defRPr/>
            </a:lvl1pPr>
          </a:lstStyle>
          <a:p>
            <a:pPr>
              <a:defRPr/>
            </a:pPr>
            <a:fld id="{8AB890A4-BB05-4335-9285-358476AC9AE8}" type="datetime1">
              <a:rPr lang="zh-TW" altLang="en-US"/>
              <a:pPr>
                <a:defRPr/>
              </a:pPr>
              <a:t>2020/12/1</a:t>
            </a:fld>
            <a:endParaRPr lang="en-US" altLang="zh-TW"/>
          </a:p>
        </p:txBody>
      </p:sp>
      <p:sp>
        <p:nvSpPr>
          <p:cNvPr id="5" name="Rectangle 7">
            <a:extLst>
              <a:ext uri="{FF2B5EF4-FFF2-40B4-BE49-F238E27FC236}">
                <a16:creationId xmlns:a16="http://schemas.microsoft.com/office/drawing/2014/main" xmlns="" id="{30230867-CC92-4205-807B-42E97D49CC5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xmlns="" id="{51D135EA-62C8-426D-B243-02761395A965}"/>
              </a:ext>
            </a:extLst>
          </p:cNvPr>
          <p:cNvSpPr>
            <a:spLocks noGrp="1" noChangeArrowheads="1"/>
          </p:cNvSpPr>
          <p:nvPr>
            <p:ph type="sldNum" sz="quarter" idx="12"/>
          </p:nvPr>
        </p:nvSpPr>
        <p:spPr>
          <a:ln/>
        </p:spPr>
        <p:txBody>
          <a:bodyPr/>
          <a:lstStyle>
            <a:lvl1pPr>
              <a:defRPr/>
            </a:lvl1pPr>
          </a:lstStyle>
          <a:p>
            <a:pPr>
              <a:defRPr/>
            </a:pPr>
            <a:fld id="{4D5FB5EC-06C8-46C4-9856-824C119BF718}" type="slidenum">
              <a:rPr lang="en-US" altLang="zh-TW"/>
              <a:pPr>
                <a:defRPr/>
              </a:pPr>
              <a:t>‹#›</a:t>
            </a:fld>
            <a:endParaRPr lang="en-US" altLang="zh-TW"/>
          </a:p>
        </p:txBody>
      </p:sp>
    </p:spTree>
    <p:extLst>
      <p:ext uri="{BB962C8B-B14F-4D97-AF65-F5344CB8AC3E}">
        <p14:creationId xmlns:p14="http://schemas.microsoft.com/office/powerpoint/2010/main" val="3497080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4370807-5787-4A20-A672-94B7C50A0951}" type="datetimeFigureOut">
              <a:rPr lang="en-US" smtClean="0"/>
              <a:pPr/>
              <a:t>12/1/2020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73966518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370807-5787-4A20-A672-94B7C50A0951}"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2765530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4370807-5787-4A20-A672-94B7C50A0951}"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412744085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4370807-5787-4A20-A672-94B7C50A0951}"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2985972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4370807-5787-4A20-A672-94B7C50A0951}" type="datetimeFigureOut">
              <a:rPr lang="en-US" smtClean="0"/>
              <a:pPr/>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2337437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4370807-5787-4A20-A672-94B7C50A0951}" type="datetimeFigureOut">
              <a:rPr lang="en-US" smtClean="0"/>
              <a:pPr/>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107920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416DE3B0-A827-4369-A3F9-2F6C746FDDCA}"/>
              </a:ext>
            </a:extLst>
          </p:cNvPr>
          <p:cNvSpPr>
            <a:spLocks noGrp="1" noChangeArrowheads="1"/>
          </p:cNvSpPr>
          <p:nvPr>
            <p:ph type="dt" sz="half" idx="10"/>
          </p:nvPr>
        </p:nvSpPr>
        <p:spPr>
          <a:ln/>
        </p:spPr>
        <p:txBody>
          <a:bodyPr/>
          <a:lstStyle>
            <a:lvl1pPr>
              <a:defRPr/>
            </a:lvl1pPr>
          </a:lstStyle>
          <a:p>
            <a:pPr>
              <a:defRPr/>
            </a:pPr>
            <a:fld id="{E46E89E8-5C2A-4C41-ACB2-DA4B44B308B6}"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1BCDD929-4FE5-4D1D-8F27-B15167204BC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EEF74EC1-A3DE-4A8A-9C22-6DAC972F17D9}"/>
              </a:ext>
            </a:extLst>
          </p:cNvPr>
          <p:cNvSpPr>
            <a:spLocks noGrp="1" noChangeArrowheads="1"/>
          </p:cNvSpPr>
          <p:nvPr>
            <p:ph type="sldNum" sz="quarter" idx="12"/>
          </p:nvPr>
        </p:nvSpPr>
        <p:spPr>
          <a:ln/>
        </p:spPr>
        <p:txBody>
          <a:bodyPr/>
          <a:lstStyle>
            <a:lvl1pPr>
              <a:defRPr/>
            </a:lvl1pPr>
          </a:lstStyle>
          <a:p>
            <a:pPr>
              <a:defRPr/>
            </a:pPr>
            <a:fld id="{12466C5C-E99A-4F18-A47D-2345AF18FF92}" type="slidenum">
              <a:rPr lang="en-US" altLang="zh-TW"/>
              <a:pPr>
                <a:defRPr/>
              </a:pPr>
              <a:t>‹#›</a:t>
            </a:fld>
            <a:endParaRPr lang="en-US" altLang="zh-TW"/>
          </a:p>
        </p:txBody>
      </p:sp>
    </p:spTree>
    <p:extLst>
      <p:ext uri="{BB962C8B-B14F-4D97-AF65-F5344CB8AC3E}">
        <p14:creationId xmlns:p14="http://schemas.microsoft.com/office/powerpoint/2010/main" val="401218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70807-5787-4A20-A672-94B7C50A0951}" type="datetimeFigureOut">
              <a:rPr lang="en-US" smtClean="0"/>
              <a:pPr/>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19068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4370807-5787-4A20-A672-94B7C50A0951}"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4267731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4370807-5787-4A20-A672-94B7C50A0951}"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A3CB541-5166-48DD-BC8B-8EC18D1C9BE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160109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370807-5787-4A20-A672-94B7C50A0951}"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564510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4370807-5787-4A20-A672-94B7C50A0951}"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B541-5166-48DD-BC8B-8EC18D1C9BE6}" type="slidenum">
              <a:rPr lang="en-US" smtClean="0"/>
              <a:pPr/>
              <a:t>‹#›</a:t>
            </a:fld>
            <a:endParaRPr lang="en-US"/>
          </a:p>
        </p:txBody>
      </p:sp>
    </p:spTree>
    <p:extLst>
      <p:ext uri="{BB962C8B-B14F-4D97-AF65-F5344CB8AC3E}">
        <p14:creationId xmlns:p14="http://schemas.microsoft.com/office/powerpoint/2010/main" val="2589263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xmlns="" id="{559E33FD-1223-4DBF-9E28-B2C532DB84CE}"/>
              </a:ext>
            </a:extLst>
          </p:cNvPr>
          <p:cNvSpPr>
            <a:spLocks noGrp="1" noChangeArrowheads="1"/>
          </p:cNvSpPr>
          <p:nvPr>
            <p:ph type="dt" sz="half" idx="10"/>
          </p:nvPr>
        </p:nvSpPr>
        <p:spPr>
          <a:ln/>
        </p:spPr>
        <p:txBody>
          <a:bodyPr/>
          <a:lstStyle>
            <a:lvl1pPr>
              <a:defRPr/>
            </a:lvl1pPr>
          </a:lstStyle>
          <a:p>
            <a:pPr>
              <a:defRPr/>
            </a:pPr>
            <a:fld id="{63880375-533F-429D-944E-5C84DFCE841D}" type="datetime1">
              <a:rPr lang="zh-TW" altLang="en-US"/>
              <a:pPr>
                <a:defRPr/>
              </a:pPr>
              <a:t>2020/12/1</a:t>
            </a:fld>
            <a:endParaRPr lang="en-US" altLang="zh-TW"/>
          </a:p>
        </p:txBody>
      </p:sp>
      <p:sp>
        <p:nvSpPr>
          <p:cNvPr id="8" name="Rectangle 7">
            <a:extLst>
              <a:ext uri="{FF2B5EF4-FFF2-40B4-BE49-F238E27FC236}">
                <a16:creationId xmlns:a16="http://schemas.microsoft.com/office/drawing/2014/main" xmlns="" id="{CB85616F-D21A-4BF9-B8E8-C93AE3E2199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8">
            <a:extLst>
              <a:ext uri="{FF2B5EF4-FFF2-40B4-BE49-F238E27FC236}">
                <a16:creationId xmlns:a16="http://schemas.microsoft.com/office/drawing/2014/main" xmlns="" id="{800A3265-764E-430D-8968-511275E40DD3}"/>
              </a:ext>
            </a:extLst>
          </p:cNvPr>
          <p:cNvSpPr>
            <a:spLocks noGrp="1" noChangeArrowheads="1"/>
          </p:cNvSpPr>
          <p:nvPr>
            <p:ph type="sldNum" sz="quarter" idx="12"/>
          </p:nvPr>
        </p:nvSpPr>
        <p:spPr>
          <a:ln/>
        </p:spPr>
        <p:txBody>
          <a:bodyPr/>
          <a:lstStyle>
            <a:lvl1pPr>
              <a:defRPr/>
            </a:lvl1pPr>
          </a:lstStyle>
          <a:p>
            <a:pPr>
              <a:defRPr/>
            </a:pPr>
            <a:fld id="{1EB6C31E-84CE-4D01-9828-DA87C4F65483}" type="slidenum">
              <a:rPr lang="en-US" altLang="zh-TW"/>
              <a:pPr>
                <a:defRPr/>
              </a:pPr>
              <a:t>‹#›</a:t>
            </a:fld>
            <a:endParaRPr lang="en-US" altLang="zh-TW"/>
          </a:p>
        </p:txBody>
      </p:sp>
    </p:spTree>
    <p:extLst>
      <p:ext uri="{BB962C8B-B14F-4D97-AF65-F5344CB8AC3E}">
        <p14:creationId xmlns:p14="http://schemas.microsoft.com/office/powerpoint/2010/main" val="392801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xmlns="" id="{E40E925B-E6F5-4F50-AFF0-B7861C3676F9}"/>
              </a:ext>
            </a:extLst>
          </p:cNvPr>
          <p:cNvSpPr>
            <a:spLocks noGrp="1" noChangeArrowheads="1"/>
          </p:cNvSpPr>
          <p:nvPr>
            <p:ph type="dt" sz="half" idx="10"/>
          </p:nvPr>
        </p:nvSpPr>
        <p:spPr>
          <a:ln/>
        </p:spPr>
        <p:txBody>
          <a:bodyPr/>
          <a:lstStyle>
            <a:lvl1pPr>
              <a:defRPr/>
            </a:lvl1pPr>
          </a:lstStyle>
          <a:p>
            <a:pPr>
              <a:defRPr/>
            </a:pPr>
            <a:fld id="{34B5ECEE-9837-4C74-A7CC-2F9B0FE8FE02}" type="datetime1">
              <a:rPr lang="zh-TW" altLang="en-US"/>
              <a:pPr>
                <a:defRPr/>
              </a:pPr>
              <a:t>2020/12/1</a:t>
            </a:fld>
            <a:endParaRPr lang="en-US" altLang="zh-TW"/>
          </a:p>
        </p:txBody>
      </p:sp>
      <p:sp>
        <p:nvSpPr>
          <p:cNvPr id="4" name="Rectangle 7">
            <a:extLst>
              <a:ext uri="{FF2B5EF4-FFF2-40B4-BE49-F238E27FC236}">
                <a16:creationId xmlns:a16="http://schemas.microsoft.com/office/drawing/2014/main" xmlns="" id="{4F96AE6E-B423-4DDF-B920-7055DA3C81E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8">
            <a:extLst>
              <a:ext uri="{FF2B5EF4-FFF2-40B4-BE49-F238E27FC236}">
                <a16:creationId xmlns:a16="http://schemas.microsoft.com/office/drawing/2014/main" xmlns="" id="{4F217E25-EEC0-44F5-8CFB-88A1BF3BB776}"/>
              </a:ext>
            </a:extLst>
          </p:cNvPr>
          <p:cNvSpPr>
            <a:spLocks noGrp="1" noChangeArrowheads="1"/>
          </p:cNvSpPr>
          <p:nvPr>
            <p:ph type="sldNum" sz="quarter" idx="12"/>
          </p:nvPr>
        </p:nvSpPr>
        <p:spPr>
          <a:ln/>
        </p:spPr>
        <p:txBody>
          <a:bodyPr/>
          <a:lstStyle>
            <a:lvl1pPr>
              <a:defRPr/>
            </a:lvl1pPr>
          </a:lstStyle>
          <a:p>
            <a:pPr>
              <a:defRPr/>
            </a:pPr>
            <a:fld id="{C5DC66D6-26D9-44F7-8B24-7E895CD7CEAD}" type="slidenum">
              <a:rPr lang="en-US" altLang="zh-TW"/>
              <a:pPr>
                <a:defRPr/>
              </a:pPr>
              <a:t>‹#›</a:t>
            </a:fld>
            <a:endParaRPr lang="en-US" altLang="zh-TW"/>
          </a:p>
        </p:txBody>
      </p:sp>
    </p:spTree>
    <p:extLst>
      <p:ext uri="{BB962C8B-B14F-4D97-AF65-F5344CB8AC3E}">
        <p14:creationId xmlns:p14="http://schemas.microsoft.com/office/powerpoint/2010/main" val="36722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E1DAE14E-BDC7-4176-9608-51E3ADCEB7CD}"/>
              </a:ext>
            </a:extLst>
          </p:cNvPr>
          <p:cNvSpPr>
            <a:spLocks noGrp="1" noChangeArrowheads="1"/>
          </p:cNvSpPr>
          <p:nvPr>
            <p:ph type="dt" sz="half" idx="10"/>
          </p:nvPr>
        </p:nvSpPr>
        <p:spPr>
          <a:ln/>
        </p:spPr>
        <p:txBody>
          <a:bodyPr/>
          <a:lstStyle>
            <a:lvl1pPr>
              <a:defRPr/>
            </a:lvl1pPr>
          </a:lstStyle>
          <a:p>
            <a:pPr>
              <a:defRPr/>
            </a:pPr>
            <a:fld id="{515879EE-6EC2-4247-9457-165CA6B32094}" type="datetime1">
              <a:rPr lang="zh-TW" altLang="en-US"/>
              <a:pPr>
                <a:defRPr/>
              </a:pPr>
              <a:t>2020/12/1</a:t>
            </a:fld>
            <a:endParaRPr lang="en-US" altLang="zh-TW"/>
          </a:p>
        </p:txBody>
      </p:sp>
      <p:sp>
        <p:nvSpPr>
          <p:cNvPr id="3" name="Rectangle 7">
            <a:extLst>
              <a:ext uri="{FF2B5EF4-FFF2-40B4-BE49-F238E27FC236}">
                <a16:creationId xmlns:a16="http://schemas.microsoft.com/office/drawing/2014/main" xmlns="" id="{7FB12A75-285D-458C-8B90-0A57F2944E2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8">
            <a:extLst>
              <a:ext uri="{FF2B5EF4-FFF2-40B4-BE49-F238E27FC236}">
                <a16:creationId xmlns:a16="http://schemas.microsoft.com/office/drawing/2014/main" xmlns="" id="{E0250FA2-7A49-4ECF-8A56-24843D06D906}"/>
              </a:ext>
            </a:extLst>
          </p:cNvPr>
          <p:cNvSpPr>
            <a:spLocks noGrp="1" noChangeArrowheads="1"/>
          </p:cNvSpPr>
          <p:nvPr>
            <p:ph type="sldNum" sz="quarter" idx="12"/>
          </p:nvPr>
        </p:nvSpPr>
        <p:spPr>
          <a:ln/>
        </p:spPr>
        <p:txBody>
          <a:bodyPr/>
          <a:lstStyle>
            <a:lvl1pPr>
              <a:defRPr/>
            </a:lvl1pPr>
          </a:lstStyle>
          <a:p>
            <a:pPr>
              <a:defRPr/>
            </a:pPr>
            <a:fld id="{4EA611AC-0245-4BA6-815A-37153EC74636}" type="slidenum">
              <a:rPr lang="en-US" altLang="zh-TW"/>
              <a:pPr>
                <a:defRPr/>
              </a:pPr>
              <a:t>‹#›</a:t>
            </a:fld>
            <a:endParaRPr lang="en-US" altLang="zh-TW"/>
          </a:p>
        </p:txBody>
      </p:sp>
    </p:spTree>
    <p:extLst>
      <p:ext uri="{BB962C8B-B14F-4D97-AF65-F5344CB8AC3E}">
        <p14:creationId xmlns:p14="http://schemas.microsoft.com/office/powerpoint/2010/main" val="271663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57A0BA51-AD66-4585-B85E-2B9DFFB4AF0F}"/>
              </a:ext>
            </a:extLst>
          </p:cNvPr>
          <p:cNvSpPr>
            <a:spLocks noGrp="1" noChangeArrowheads="1"/>
          </p:cNvSpPr>
          <p:nvPr>
            <p:ph type="dt" sz="half" idx="10"/>
          </p:nvPr>
        </p:nvSpPr>
        <p:spPr>
          <a:ln/>
        </p:spPr>
        <p:txBody>
          <a:bodyPr/>
          <a:lstStyle>
            <a:lvl1pPr>
              <a:defRPr/>
            </a:lvl1pPr>
          </a:lstStyle>
          <a:p>
            <a:pPr>
              <a:defRPr/>
            </a:pPr>
            <a:fld id="{6710D1B0-CCB1-45AF-BE2E-A2097EF9D592}"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6D906C2C-61B6-4C39-9A7C-7C22BEC12F3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26F4D541-F6A1-4D72-AE63-47CA56EA333D}"/>
              </a:ext>
            </a:extLst>
          </p:cNvPr>
          <p:cNvSpPr>
            <a:spLocks noGrp="1" noChangeArrowheads="1"/>
          </p:cNvSpPr>
          <p:nvPr>
            <p:ph type="sldNum" sz="quarter" idx="12"/>
          </p:nvPr>
        </p:nvSpPr>
        <p:spPr>
          <a:ln/>
        </p:spPr>
        <p:txBody>
          <a:bodyPr/>
          <a:lstStyle>
            <a:lvl1pPr>
              <a:defRPr/>
            </a:lvl1pPr>
          </a:lstStyle>
          <a:p>
            <a:pPr>
              <a:defRPr/>
            </a:pPr>
            <a:fld id="{2BC04A46-6138-4DBF-9828-0733042CD68B}" type="slidenum">
              <a:rPr lang="en-US" altLang="zh-TW"/>
              <a:pPr>
                <a:defRPr/>
              </a:pPr>
              <a:t>‹#›</a:t>
            </a:fld>
            <a:endParaRPr lang="en-US" altLang="zh-TW"/>
          </a:p>
        </p:txBody>
      </p:sp>
    </p:spTree>
    <p:extLst>
      <p:ext uri="{BB962C8B-B14F-4D97-AF65-F5344CB8AC3E}">
        <p14:creationId xmlns:p14="http://schemas.microsoft.com/office/powerpoint/2010/main" val="3229375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8D5CB278-B6F2-44B6-9C36-CA1030180023}"/>
              </a:ext>
            </a:extLst>
          </p:cNvPr>
          <p:cNvSpPr>
            <a:spLocks noGrp="1" noChangeArrowheads="1"/>
          </p:cNvSpPr>
          <p:nvPr>
            <p:ph type="dt" sz="half" idx="10"/>
          </p:nvPr>
        </p:nvSpPr>
        <p:spPr>
          <a:ln/>
        </p:spPr>
        <p:txBody>
          <a:bodyPr/>
          <a:lstStyle>
            <a:lvl1pPr>
              <a:defRPr/>
            </a:lvl1pPr>
          </a:lstStyle>
          <a:p>
            <a:pPr>
              <a:defRPr/>
            </a:pPr>
            <a:fld id="{BEE0AD11-1DA3-4CF1-9EA7-5129D31FEC7C}" type="datetime1">
              <a:rPr lang="zh-TW" altLang="en-US"/>
              <a:pPr>
                <a:defRPr/>
              </a:pPr>
              <a:t>2020/12/1</a:t>
            </a:fld>
            <a:endParaRPr lang="en-US" altLang="zh-TW"/>
          </a:p>
        </p:txBody>
      </p:sp>
      <p:sp>
        <p:nvSpPr>
          <p:cNvPr id="6" name="Rectangle 7">
            <a:extLst>
              <a:ext uri="{FF2B5EF4-FFF2-40B4-BE49-F238E27FC236}">
                <a16:creationId xmlns:a16="http://schemas.microsoft.com/office/drawing/2014/main" xmlns="" id="{4D6F897A-C652-4BEF-85C1-A5796D1C20D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a:extLst>
              <a:ext uri="{FF2B5EF4-FFF2-40B4-BE49-F238E27FC236}">
                <a16:creationId xmlns:a16="http://schemas.microsoft.com/office/drawing/2014/main" xmlns="" id="{EAEC4EB8-C879-4CC0-927E-5FB74CFDCB83}"/>
              </a:ext>
            </a:extLst>
          </p:cNvPr>
          <p:cNvSpPr>
            <a:spLocks noGrp="1" noChangeArrowheads="1"/>
          </p:cNvSpPr>
          <p:nvPr>
            <p:ph type="sldNum" sz="quarter" idx="12"/>
          </p:nvPr>
        </p:nvSpPr>
        <p:spPr>
          <a:ln/>
        </p:spPr>
        <p:txBody>
          <a:bodyPr/>
          <a:lstStyle>
            <a:lvl1pPr>
              <a:defRPr/>
            </a:lvl1pPr>
          </a:lstStyle>
          <a:p>
            <a:pPr>
              <a:defRPr/>
            </a:pPr>
            <a:fld id="{6051B04A-D62A-4057-AED6-AB7891AADE50}" type="slidenum">
              <a:rPr lang="en-US" altLang="zh-TW"/>
              <a:pPr>
                <a:defRPr/>
              </a:pPr>
              <a:t>‹#›</a:t>
            </a:fld>
            <a:endParaRPr lang="en-US" altLang="zh-TW"/>
          </a:p>
        </p:txBody>
      </p:sp>
    </p:spTree>
    <p:extLst>
      <p:ext uri="{BB962C8B-B14F-4D97-AF65-F5344CB8AC3E}">
        <p14:creationId xmlns:p14="http://schemas.microsoft.com/office/powerpoint/2010/main" val="308049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69D675B4-09B0-442F-9C27-7C43D6EAE46F}"/>
              </a:ext>
            </a:extLst>
          </p:cNvPr>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xmlns="" id="{484C6773-3DAD-4965-8B19-0E1260F04089}"/>
              </a:ext>
            </a:extLst>
          </p:cNvPr>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AutoShape 4">
            <a:extLst>
              <a:ext uri="{FF2B5EF4-FFF2-40B4-BE49-F238E27FC236}">
                <a16:creationId xmlns:a16="http://schemas.microsoft.com/office/drawing/2014/main" xmlns="" id="{268E25EE-0DA4-41ED-99C8-B493654AE04F}"/>
              </a:ext>
            </a:extLst>
          </p:cNvPr>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
        <p:nvSpPr>
          <p:cNvPr id="1029" name="Line 5">
            <a:extLst>
              <a:ext uri="{FF2B5EF4-FFF2-40B4-BE49-F238E27FC236}">
                <a16:creationId xmlns:a16="http://schemas.microsoft.com/office/drawing/2014/main" xmlns="" id="{AA970F04-CB77-4165-8C9B-E85E17229889}"/>
              </a:ext>
            </a:extLst>
          </p:cNvPr>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8742" name="Rectangle 6">
            <a:extLst>
              <a:ext uri="{FF2B5EF4-FFF2-40B4-BE49-F238E27FC236}">
                <a16:creationId xmlns:a16="http://schemas.microsoft.com/office/drawing/2014/main" xmlns="" id="{9FF11BDF-135A-4604-AD69-0205D96AF0C7}"/>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pPr>
              <a:defRPr/>
            </a:pPr>
            <a:fld id="{F0F7291D-A0C3-4512-9943-9A52C120ED00}" type="datetime1">
              <a:rPr lang="zh-TW" altLang="en-US"/>
              <a:pPr>
                <a:defRPr/>
              </a:pPr>
              <a:t>2020/12/1</a:t>
            </a:fld>
            <a:endParaRPr lang="en-US" altLang="zh-TW"/>
          </a:p>
        </p:txBody>
      </p:sp>
      <p:sp>
        <p:nvSpPr>
          <p:cNvPr id="628743" name="Rectangle 7">
            <a:extLst>
              <a:ext uri="{FF2B5EF4-FFF2-40B4-BE49-F238E27FC236}">
                <a16:creationId xmlns:a16="http://schemas.microsoft.com/office/drawing/2014/main" xmlns="" id="{79765B0D-522B-411A-B484-CBC7237B265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pPr>
              <a:defRPr/>
            </a:pPr>
            <a:endParaRPr lang="en-US" altLang="zh-TW"/>
          </a:p>
        </p:txBody>
      </p:sp>
      <p:sp>
        <p:nvSpPr>
          <p:cNvPr id="628744" name="Rectangle 8">
            <a:extLst>
              <a:ext uri="{FF2B5EF4-FFF2-40B4-BE49-F238E27FC236}">
                <a16:creationId xmlns:a16="http://schemas.microsoft.com/office/drawing/2014/main" xmlns="" id="{6F9241B8-FB26-4D70-B157-B5481E0D4488}"/>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3D89164B-AA76-448E-8473-47931B8AAA1A}" type="slidenum">
              <a:rPr lang="en-US" altLang="zh-TW"/>
              <a:pPr>
                <a:defRPr/>
              </a:pPr>
              <a:t>‹#›</a:t>
            </a:fld>
            <a:endParaRPr lang="en-US" altLang="zh-TW"/>
          </a:p>
        </p:txBody>
      </p:sp>
      <p:sp>
        <p:nvSpPr>
          <p:cNvPr id="1033" name="AutoShape 9">
            <a:extLst>
              <a:ext uri="{FF2B5EF4-FFF2-40B4-BE49-F238E27FC236}">
                <a16:creationId xmlns:a16="http://schemas.microsoft.com/office/drawing/2014/main" xmlns="" id="{D7B85848-A271-43D2-A791-06D3AA48189B}"/>
              </a:ext>
            </a:extLst>
          </p:cNvPr>
          <p:cNvSpPr>
            <a:spLocks noChangeArrowheads="1"/>
          </p:cNvSpPr>
          <p:nvPr userDrawn="1"/>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Tree>
  </p:cSld>
  <p:clrMap bg1="lt1" tx1="dk1" bg2="lt2" tx2="dk2" accent1="accent1" accent2="accent2" accent3="accent3" accent4="accent4" accent5="accent5" accent6="accent6" hlink="hlink" folHlink="folHlink"/>
  <p:sldLayoutIdLst>
    <p:sldLayoutId id="2147484314"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hf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2pPr>
      <a:lvl3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3pPr>
      <a:lvl4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4pPr>
      <a:lvl5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5pPr>
      <a:lvl6pPr marL="457200" algn="l" rtl="0" fontAlgn="base">
        <a:spcBef>
          <a:spcPct val="0"/>
        </a:spcBef>
        <a:spcAft>
          <a:spcPct val="0"/>
        </a:spcAft>
        <a:defRPr kumimoji="1" sz="3800">
          <a:solidFill>
            <a:schemeClr val="tx2"/>
          </a:solidFill>
          <a:latin typeface="Verdana" pitchFamily="34" charset="0"/>
          <a:ea typeface="新細明體" pitchFamily="18" charset="-120"/>
        </a:defRPr>
      </a:lvl6pPr>
      <a:lvl7pPr marL="914400" algn="l" rtl="0" fontAlgn="base">
        <a:spcBef>
          <a:spcPct val="0"/>
        </a:spcBef>
        <a:spcAft>
          <a:spcPct val="0"/>
        </a:spcAft>
        <a:defRPr kumimoji="1" sz="3800">
          <a:solidFill>
            <a:schemeClr val="tx2"/>
          </a:solidFill>
          <a:latin typeface="Verdana" pitchFamily="34" charset="0"/>
          <a:ea typeface="新細明體" pitchFamily="18" charset="-120"/>
        </a:defRPr>
      </a:lvl7pPr>
      <a:lvl8pPr marL="1371600" algn="l" rtl="0" fontAlgn="base">
        <a:spcBef>
          <a:spcPct val="0"/>
        </a:spcBef>
        <a:spcAft>
          <a:spcPct val="0"/>
        </a:spcAft>
        <a:defRPr kumimoji="1" sz="3800">
          <a:solidFill>
            <a:schemeClr val="tx2"/>
          </a:solidFill>
          <a:latin typeface="Verdana" pitchFamily="34" charset="0"/>
          <a:ea typeface="新細明體" pitchFamily="18" charset="-120"/>
        </a:defRPr>
      </a:lvl8pPr>
      <a:lvl9pPr marL="1828800" algn="l" rtl="0" fontAlgn="base">
        <a:spcBef>
          <a:spcPct val="0"/>
        </a:spcBef>
        <a:spcAft>
          <a:spcPct val="0"/>
        </a:spcAft>
        <a:defRPr kumimoji="1" sz="3800">
          <a:solidFill>
            <a:schemeClr val="tx2"/>
          </a:solidFill>
          <a:latin typeface="Verdana" pitchFamily="34" charset="0"/>
          <a:ea typeface="新細明體" pitchFamily="18" charset="-12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xmlns="" id="{6E8DB339-2EA4-4F32-AA72-882674325D61}"/>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xmlns="" id="{C0CE2B93-F069-487E-A5E9-7E6508BE88F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88423138-A2D6-48BD-A69F-CFDDFE95AF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DFB7DE0-903B-4794-8C05-F2D0D40BFF73}" type="datetime1">
              <a:rPr lang="zh-TW" altLang="en-US"/>
              <a:pPr>
                <a:defRPr/>
              </a:pPr>
              <a:t>2020/12/1</a:t>
            </a:fld>
            <a:endParaRPr lang="zh-TW" altLang="en-US"/>
          </a:p>
        </p:txBody>
      </p:sp>
      <p:sp>
        <p:nvSpPr>
          <p:cNvPr id="5" name="頁尾版面配置區 4">
            <a:extLst>
              <a:ext uri="{FF2B5EF4-FFF2-40B4-BE49-F238E27FC236}">
                <a16:creationId xmlns:a16="http://schemas.microsoft.com/office/drawing/2014/main" xmlns="" id="{2E0642E7-6FE5-4FDE-933C-5B6F42BE590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CE5B670B-83E1-4002-9F1D-B21021CF6D8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62F8491-A7C2-4118-92D8-DDCC1739B26D}" type="slidenum">
              <a:rPr lang="zh-TW" altLang="en-US"/>
              <a:pPr>
                <a:defRPr/>
              </a:pPr>
              <a:t>‹#›</a:t>
            </a:fld>
            <a:endParaRPr lang="zh-TW" altLang="en-US"/>
          </a:p>
        </p:txBody>
      </p:sp>
    </p:spTree>
    <p:extLst>
      <p:ext uri="{BB962C8B-B14F-4D97-AF65-F5344CB8AC3E}">
        <p14:creationId xmlns:p14="http://schemas.microsoft.com/office/powerpoint/2010/main" val="156215458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908B51D-8FB8-4B78-AEFA-207FFAADBBC4}"/>
              </a:ext>
            </a:extLst>
          </p:cNvPr>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xmlns="" id="{EFD619C1-9DAD-4CC7-933F-A1FA25A5D691}"/>
              </a:ext>
            </a:extLst>
          </p:cNvPr>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AutoShape 4">
            <a:extLst>
              <a:ext uri="{FF2B5EF4-FFF2-40B4-BE49-F238E27FC236}">
                <a16:creationId xmlns:a16="http://schemas.microsoft.com/office/drawing/2014/main" xmlns="" id="{691D2EB1-CA46-4DD2-ABA3-562F3BE8CC37}"/>
              </a:ext>
            </a:extLst>
          </p:cNvPr>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
        <p:nvSpPr>
          <p:cNvPr id="1029" name="Line 5">
            <a:extLst>
              <a:ext uri="{FF2B5EF4-FFF2-40B4-BE49-F238E27FC236}">
                <a16:creationId xmlns:a16="http://schemas.microsoft.com/office/drawing/2014/main" xmlns="" id="{322CE25A-C1EF-4FEB-BAAD-B60BCB1B81D8}"/>
              </a:ext>
            </a:extLst>
          </p:cNvPr>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8742" name="Rectangle 6">
            <a:extLst>
              <a:ext uri="{FF2B5EF4-FFF2-40B4-BE49-F238E27FC236}">
                <a16:creationId xmlns:a16="http://schemas.microsoft.com/office/drawing/2014/main" xmlns="" id="{ACA30B6E-8942-4D3D-A3B5-4D2844113FD9}"/>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pPr>
              <a:defRPr/>
            </a:pPr>
            <a:fld id="{1E383243-3360-4DEB-A20B-CE4DC823BF0D}" type="datetime1">
              <a:rPr lang="zh-TW" altLang="en-US"/>
              <a:pPr>
                <a:defRPr/>
              </a:pPr>
              <a:t>2020/12/1</a:t>
            </a:fld>
            <a:endParaRPr lang="en-US" altLang="zh-TW"/>
          </a:p>
        </p:txBody>
      </p:sp>
      <p:sp>
        <p:nvSpPr>
          <p:cNvPr id="628743" name="Rectangle 7">
            <a:extLst>
              <a:ext uri="{FF2B5EF4-FFF2-40B4-BE49-F238E27FC236}">
                <a16:creationId xmlns:a16="http://schemas.microsoft.com/office/drawing/2014/main" xmlns="" id="{0ADE1A31-F610-477E-AC03-A2093765531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pPr>
              <a:defRPr/>
            </a:pPr>
            <a:endParaRPr lang="en-US" altLang="zh-TW"/>
          </a:p>
        </p:txBody>
      </p:sp>
      <p:sp>
        <p:nvSpPr>
          <p:cNvPr id="628744" name="Rectangle 8">
            <a:extLst>
              <a:ext uri="{FF2B5EF4-FFF2-40B4-BE49-F238E27FC236}">
                <a16:creationId xmlns:a16="http://schemas.microsoft.com/office/drawing/2014/main" xmlns="" id="{1B6E239F-212F-4E22-B7CB-E802580C409B}"/>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63E62A08-17FB-4748-96B0-43E503673E1D}" type="slidenum">
              <a:rPr lang="en-US" altLang="zh-TW"/>
              <a:pPr>
                <a:defRPr/>
              </a:pPr>
              <a:t>‹#›</a:t>
            </a:fld>
            <a:endParaRPr lang="en-US" altLang="zh-TW"/>
          </a:p>
        </p:txBody>
      </p:sp>
      <p:sp>
        <p:nvSpPr>
          <p:cNvPr id="1033" name="AutoShape 9">
            <a:extLst>
              <a:ext uri="{FF2B5EF4-FFF2-40B4-BE49-F238E27FC236}">
                <a16:creationId xmlns:a16="http://schemas.microsoft.com/office/drawing/2014/main" xmlns="" id="{A09B31CA-469B-472D-966C-3E3777AE718F}"/>
              </a:ext>
            </a:extLst>
          </p:cNvPr>
          <p:cNvSpPr>
            <a:spLocks noChangeArrowheads="1"/>
          </p:cNvSpPr>
          <p:nvPr userDrawn="1"/>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TW" altLang="en-US"/>
          </a:p>
        </p:txBody>
      </p:sp>
    </p:spTree>
    <p:extLst>
      <p:ext uri="{BB962C8B-B14F-4D97-AF65-F5344CB8AC3E}">
        <p14:creationId xmlns:p14="http://schemas.microsoft.com/office/powerpoint/2010/main" val="1558732891"/>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hf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2pPr>
      <a:lvl3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3pPr>
      <a:lvl4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4pPr>
      <a:lvl5pPr algn="l" rtl="0" eaLnBrk="0" fontAlgn="base" hangingPunct="0">
        <a:spcBef>
          <a:spcPct val="0"/>
        </a:spcBef>
        <a:spcAft>
          <a:spcPct val="0"/>
        </a:spcAft>
        <a:defRPr kumimoji="1" sz="3800">
          <a:solidFill>
            <a:schemeClr val="tx2"/>
          </a:solidFill>
          <a:latin typeface="Verdana" pitchFamily="34" charset="0"/>
          <a:ea typeface="新細明體" pitchFamily="18" charset="-120"/>
        </a:defRPr>
      </a:lvl5pPr>
      <a:lvl6pPr marL="457200" algn="l" rtl="0" fontAlgn="base">
        <a:spcBef>
          <a:spcPct val="0"/>
        </a:spcBef>
        <a:spcAft>
          <a:spcPct val="0"/>
        </a:spcAft>
        <a:defRPr kumimoji="1" sz="3800">
          <a:solidFill>
            <a:schemeClr val="tx2"/>
          </a:solidFill>
          <a:latin typeface="Verdana" pitchFamily="34" charset="0"/>
          <a:ea typeface="新細明體" pitchFamily="18" charset="-120"/>
        </a:defRPr>
      </a:lvl6pPr>
      <a:lvl7pPr marL="914400" algn="l" rtl="0" fontAlgn="base">
        <a:spcBef>
          <a:spcPct val="0"/>
        </a:spcBef>
        <a:spcAft>
          <a:spcPct val="0"/>
        </a:spcAft>
        <a:defRPr kumimoji="1" sz="3800">
          <a:solidFill>
            <a:schemeClr val="tx2"/>
          </a:solidFill>
          <a:latin typeface="Verdana" pitchFamily="34" charset="0"/>
          <a:ea typeface="新細明體" pitchFamily="18" charset="-120"/>
        </a:defRPr>
      </a:lvl7pPr>
      <a:lvl8pPr marL="1371600" algn="l" rtl="0" fontAlgn="base">
        <a:spcBef>
          <a:spcPct val="0"/>
        </a:spcBef>
        <a:spcAft>
          <a:spcPct val="0"/>
        </a:spcAft>
        <a:defRPr kumimoji="1" sz="3800">
          <a:solidFill>
            <a:schemeClr val="tx2"/>
          </a:solidFill>
          <a:latin typeface="Verdana" pitchFamily="34" charset="0"/>
          <a:ea typeface="新細明體" pitchFamily="18" charset="-120"/>
        </a:defRPr>
      </a:lvl8pPr>
      <a:lvl9pPr marL="1828800" algn="l" rtl="0" fontAlgn="base">
        <a:spcBef>
          <a:spcPct val="0"/>
        </a:spcBef>
        <a:spcAft>
          <a:spcPct val="0"/>
        </a:spcAft>
        <a:defRPr kumimoji="1" sz="3800">
          <a:solidFill>
            <a:schemeClr val="tx2"/>
          </a:solidFill>
          <a:latin typeface="Verdana" pitchFamily="34" charset="0"/>
          <a:ea typeface="新細明體" pitchFamily="18" charset="-12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370807-5787-4A20-A672-94B7C50A0951}" type="datetimeFigureOut">
              <a:rPr lang="en-US" smtClean="0"/>
              <a:pPr/>
              <a:t>12/1/2020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A3CB541-5166-48DD-BC8B-8EC18D1C9BE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3309146264"/>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8.xml"/><Relationship Id="rId5" Type="http://schemas.openxmlformats.org/officeDocument/2006/relationships/image" Target="../media/image80.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83.jpeg"/><Relationship Id="rId5" Type="http://schemas.openxmlformats.org/officeDocument/2006/relationships/hyperlink" Target="http://www.google.com/imgres?imgurl=http://www.stricklandorthodontics.com/images/pic_adolescent.jpg&amp;imgrefurl=http://www.stricklandorthodontics.com/adolescents.asp&amp;usg=__e8rySm4xg3mA4SsEW-xzlYLQX-A=&amp;h=275&amp;w=267&amp;sz=85&amp;hl=en&amp;start=23&amp;sig2=9wGPneD7gKY9sZwCJaEruQ&amp;zoom=1&amp;tbnid=0qdRs2wj6PgGzM:&amp;tbnh=114&amp;tbnw=111&amp;ei=9DSXT7ajHYnD0QHu5NnbDg&amp;prev=/search?q=adolescent&amp;start=21&amp;hl=en&amp;sa=N&amp;gbv=2&amp;tbm=isch&amp;itbs=1" TargetMode="Externa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onlinecatalog.ikea-usa.com/US/en/2012/IKEA_Catalog/" TargetMode="External"/><Relationship Id="rId7"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91.emf"/><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4.xml"/><Relationship Id="rId5" Type="http://schemas.openxmlformats.org/officeDocument/2006/relationships/image" Target="../media/image105.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xmlns="" id="{9B3FB72F-DB20-418A-B31E-C0F4EB1ADF68}"/>
              </a:ext>
            </a:extLst>
          </p:cNvPr>
          <p:cNvSpPr>
            <a:spLocks noGrp="1" noChangeArrowheads="1"/>
          </p:cNvSpPr>
          <p:nvPr>
            <p:ph type="ctrTitle"/>
          </p:nvPr>
        </p:nvSpPr>
        <p:spPr>
          <a:xfrm>
            <a:off x="539552" y="1311989"/>
            <a:ext cx="8352928" cy="2244525"/>
          </a:xfrm>
        </p:spPr>
        <p:txBody>
          <a:bodyPr/>
          <a:lstStyle/>
          <a:p>
            <a:pPr algn="ctr" eaLnBrk="1" hangingPunct="1">
              <a:lnSpc>
                <a:spcPct val="150000"/>
              </a:lnSpc>
            </a:pPr>
            <a:r>
              <a:rPr lang="zh-TW" altLang="en-US" sz="6000" b="1" dirty="0">
                <a:solidFill>
                  <a:srgbClr val="C00000"/>
                </a:solidFill>
                <a:ea typeface="標楷體" panose="03000509000000000000" pitchFamily="65" charset="-120"/>
              </a:rPr>
              <a:t>為孩子的健康</a:t>
            </a:r>
            <a:r>
              <a:rPr lang="en-US" altLang="zh-TW" sz="6000" dirty="0">
                <a:solidFill>
                  <a:srgbClr val="000066"/>
                </a:solidFill>
                <a:ea typeface="標楷體" panose="03000509000000000000" pitchFamily="65" charset="-120"/>
              </a:rPr>
              <a:t/>
            </a:r>
            <a:br>
              <a:rPr lang="en-US" altLang="zh-TW" sz="6000" dirty="0">
                <a:solidFill>
                  <a:srgbClr val="000066"/>
                </a:solidFill>
                <a:ea typeface="標楷體" panose="03000509000000000000" pitchFamily="65" charset="-120"/>
              </a:rPr>
            </a:br>
            <a:r>
              <a:rPr lang="zh-TW" altLang="en-US" sz="6000" dirty="0">
                <a:solidFill>
                  <a:srgbClr val="000066"/>
                </a:solidFill>
                <a:ea typeface="標楷體" panose="03000509000000000000" pitchFamily="65" charset="-120"/>
              </a:rPr>
              <a:t>          我們能多做什麼</a:t>
            </a:r>
            <a:r>
              <a:rPr lang="en-US" altLang="zh-TW" sz="6000" dirty="0">
                <a:solidFill>
                  <a:srgbClr val="000066"/>
                </a:solidFill>
                <a:ea typeface="標楷體" panose="03000509000000000000" pitchFamily="65" charset="-120"/>
              </a:rPr>
              <a:t>?</a:t>
            </a:r>
            <a:endParaRPr lang="zh-TW" altLang="en-US" sz="6000" dirty="0">
              <a:solidFill>
                <a:srgbClr val="FF0000"/>
              </a:solidFill>
              <a:ea typeface="標楷體" panose="03000509000000000000" pitchFamily="65" charset="-120"/>
            </a:endParaRPr>
          </a:p>
        </p:txBody>
      </p:sp>
      <p:sp>
        <p:nvSpPr>
          <p:cNvPr id="6147" name="Rectangle 5">
            <a:extLst>
              <a:ext uri="{FF2B5EF4-FFF2-40B4-BE49-F238E27FC236}">
                <a16:creationId xmlns:a16="http://schemas.microsoft.com/office/drawing/2014/main" xmlns="" id="{13EF57A1-4AFD-4219-A7E8-E587CAFF3530}"/>
              </a:ext>
            </a:extLst>
          </p:cNvPr>
          <p:cNvSpPr>
            <a:spLocks noGrp="1" noChangeArrowheads="1"/>
          </p:cNvSpPr>
          <p:nvPr>
            <p:ph type="subTitle" idx="1"/>
          </p:nvPr>
        </p:nvSpPr>
        <p:spPr>
          <a:xfrm>
            <a:off x="1066800" y="4342962"/>
            <a:ext cx="7010400" cy="1913265"/>
          </a:xfrm>
        </p:spPr>
        <p:txBody>
          <a:bodyPr/>
          <a:lstStyle/>
          <a:p>
            <a:pPr eaLnBrk="1" hangingPunct="1">
              <a:lnSpc>
                <a:spcPct val="150000"/>
              </a:lnSpc>
            </a:pPr>
            <a:r>
              <a:rPr lang="zh-TW" altLang="en-US" sz="4000" b="1" dirty="0">
                <a:solidFill>
                  <a:srgbClr val="002060"/>
                </a:solidFill>
                <a:latin typeface="標楷體" panose="03000509000000000000" pitchFamily="65" charset="-120"/>
                <a:ea typeface="標楷體" panose="03000509000000000000" pitchFamily="65" charset="-120"/>
              </a:rPr>
              <a:t>花蓮慈院小兒部</a:t>
            </a:r>
            <a:endParaRPr lang="en-US" altLang="zh-TW" sz="4000" b="1" dirty="0">
              <a:solidFill>
                <a:srgbClr val="002060"/>
              </a:solidFill>
              <a:latin typeface="標楷體" panose="03000509000000000000" pitchFamily="65" charset="-120"/>
              <a:ea typeface="標楷體" panose="03000509000000000000" pitchFamily="65" charset="-120"/>
            </a:endParaRPr>
          </a:p>
          <a:p>
            <a:pPr eaLnBrk="1" hangingPunct="1">
              <a:lnSpc>
                <a:spcPct val="150000"/>
              </a:lnSpc>
            </a:pPr>
            <a:r>
              <a:rPr lang="zh-TW" altLang="en-US" sz="4000" b="1" dirty="0">
                <a:solidFill>
                  <a:srgbClr val="002060"/>
                </a:solidFill>
                <a:latin typeface="標楷體" panose="03000509000000000000" pitchFamily="65" charset="-120"/>
                <a:ea typeface="標楷體" panose="03000509000000000000" pitchFamily="65" charset="-120"/>
              </a:rPr>
              <a:t>張雲傑 醫師</a:t>
            </a:r>
          </a:p>
        </p:txBody>
      </p:sp>
      <p:sp>
        <p:nvSpPr>
          <p:cNvPr id="6148" name="Rectangle 6">
            <a:extLst>
              <a:ext uri="{FF2B5EF4-FFF2-40B4-BE49-F238E27FC236}">
                <a16:creationId xmlns:a16="http://schemas.microsoft.com/office/drawing/2014/main" xmlns="" id="{75FEDF2E-03F2-4D5C-ABBE-38BCE88E040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1770F528-C3AF-4649-B397-56A1D978E909}" type="slidenum">
              <a:rPr lang="en-US" altLang="zh-TW" smtClean="0">
                <a:latin typeface="Verdana" panose="020B0604030504040204" pitchFamily="34" charset="0"/>
              </a:rPr>
              <a:pPr/>
              <a:t>1</a:t>
            </a:fld>
            <a:endParaRPr lang="en-US" altLang="zh-TW">
              <a:latin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4"/>
            <a:ext cx="9144000" cy="6858000"/>
          </a:xfrm>
          <a:prstGeom prst="rect">
            <a:avLst/>
          </a:prstGeom>
        </p:spPr>
      </p:pic>
      <p:sp>
        <p:nvSpPr>
          <p:cNvPr id="4" name="雲朵形 3">
            <a:extLst>
              <a:ext uri="{FF2B5EF4-FFF2-40B4-BE49-F238E27FC236}">
                <a16:creationId xmlns:a16="http://schemas.microsoft.com/office/drawing/2014/main" xmlns="" id="{5FDB93DD-2BF3-4C35-A04F-EA65FF508DAD}"/>
              </a:ext>
            </a:extLst>
          </p:cNvPr>
          <p:cNvSpPr/>
          <p:nvPr/>
        </p:nvSpPr>
        <p:spPr>
          <a:xfrm>
            <a:off x="3810000" y="152400"/>
            <a:ext cx="5257800" cy="26670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健康體位的重要</a:t>
            </a:r>
          </a:p>
        </p:txBody>
      </p:sp>
    </p:spTree>
    <p:extLst>
      <p:ext uri="{BB962C8B-B14F-4D97-AF65-F5344CB8AC3E}">
        <p14:creationId xmlns:p14="http://schemas.microsoft.com/office/powerpoint/2010/main" val="22089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AF7DAE62-E6EF-467F-8CC1-0521B89A9262}"/>
              </a:ext>
            </a:extLst>
          </p:cNvPr>
          <p:cNvSpPr>
            <a:spLocks noGrp="1" noChangeArrowheads="1"/>
          </p:cNvSpPr>
          <p:nvPr>
            <p:ph type="title"/>
          </p:nvPr>
        </p:nvSpPr>
        <p:spPr>
          <a:xfrm>
            <a:off x="76200" y="50800"/>
            <a:ext cx="9067800" cy="896938"/>
          </a:xfrm>
        </p:spPr>
        <p:txBody>
          <a:bodyPr/>
          <a:lstStyle/>
          <a:p>
            <a:pPr algn="ctr"/>
            <a:r>
              <a:rPr lang="zh-TW" altLang="en-US" sz="6000" b="1" i="1">
                <a:solidFill>
                  <a:srgbClr val="C00000"/>
                </a:solidFill>
                <a:latin typeface="標楷體" panose="03000509000000000000" pitchFamily="65" charset="-120"/>
                <a:ea typeface="標楷體" panose="03000509000000000000" pitchFamily="65" charset="-120"/>
              </a:rPr>
              <a:t>為何要分體位</a:t>
            </a:r>
            <a:r>
              <a:rPr lang="en-US" altLang="zh-TW" sz="6000" b="1" i="1">
                <a:solidFill>
                  <a:srgbClr val="C00000"/>
                </a:solidFill>
                <a:latin typeface="標楷體" panose="03000509000000000000" pitchFamily="65" charset="-120"/>
                <a:ea typeface="標楷體" panose="03000509000000000000" pitchFamily="65" charset="-120"/>
              </a:rPr>
              <a:t>?</a:t>
            </a:r>
          </a:p>
        </p:txBody>
      </p:sp>
      <p:pic>
        <p:nvPicPr>
          <p:cNvPr id="12291" name="Picture 5">
            <a:extLst>
              <a:ext uri="{FF2B5EF4-FFF2-40B4-BE49-F238E27FC236}">
                <a16:creationId xmlns:a16="http://schemas.microsoft.com/office/drawing/2014/main" xmlns="" id="{73AA715A-D9D0-43F1-B351-9F83CEAAE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738"/>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a:extLst>
              <a:ext uri="{FF2B5EF4-FFF2-40B4-BE49-F238E27FC236}">
                <a16:creationId xmlns:a16="http://schemas.microsoft.com/office/drawing/2014/main" xmlns="" id="{F6FBFCCA-B0A0-48F2-A489-BB267537C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24200"/>
            <a:ext cx="541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70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94ED28BF-CCA6-480F-996E-D37711D33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36513"/>
            <a:ext cx="91059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extLst>
              <a:ext uri="{FF2B5EF4-FFF2-40B4-BE49-F238E27FC236}">
                <a16:creationId xmlns:a16="http://schemas.microsoft.com/office/drawing/2014/main" xmlns="" id="{81C57F76-5DB4-40CB-8395-526961AC9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009775"/>
            <a:ext cx="915352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47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0E6ABD9A-8B7D-462F-8C8E-92D77F2E2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0" y="3392488"/>
            <a:ext cx="6088063" cy="346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a:extLst>
              <a:ext uri="{FF2B5EF4-FFF2-40B4-BE49-F238E27FC236}">
                <a16:creationId xmlns:a16="http://schemas.microsoft.com/office/drawing/2014/main" xmlns="" id="{B9F0A911-0FC2-4852-9EAF-15A5C1268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0" y="-19050"/>
            <a:ext cx="6073775"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文字方塊 1">
            <a:extLst>
              <a:ext uri="{FF2B5EF4-FFF2-40B4-BE49-F238E27FC236}">
                <a16:creationId xmlns:a16="http://schemas.microsoft.com/office/drawing/2014/main" xmlns="" id="{A45EF298-29C4-4096-A121-AE511F00E980}"/>
              </a:ext>
            </a:extLst>
          </p:cNvPr>
          <p:cNvSpPr txBox="1">
            <a:spLocks noChangeArrowheads="1"/>
          </p:cNvSpPr>
          <p:nvPr/>
        </p:nvSpPr>
        <p:spPr bwMode="auto">
          <a:xfrm>
            <a:off x="1619250" y="612775"/>
            <a:ext cx="12112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C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BMI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4000" b="0" i="0" u="none" strike="noStrike" kern="1200" cap="none" spc="0" normalizeH="0" baseline="0" noProof="0">
              <a:ln>
                <a:noFill/>
              </a:ln>
              <a:solidFill>
                <a:srgbClr val="C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肥胖</a:t>
            </a:r>
            <a:endPar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過重</a:t>
            </a:r>
            <a:endPar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正常</a:t>
            </a:r>
            <a:endPar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
            </a:r>
            <a:b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b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過輕</a:t>
            </a:r>
          </a:p>
        </p:txBody>
      </p:sp>
      <p:sp>
        <p:nvSpPr>
          <p:cNvPr id="5" name="手繪多邊形: 圖案 4">
            <a:extLst>
              <a:ext uri="{FF2B5EF4-FFF2-40B4-BE49-F238E27FC236}">
                <a16:creationId xmlns:a16="http://schemas.microsoft.com/office/drawing/2014/main" xmlns="" id="{1D43A6E8-FBAF-4DD2-B7AC-B54B33997617}"/>
              </a:ext>
            </a:extLst>
          </p:cNvPr>
          <p:cNvSpPr/>
          <p:nvPr/>
        </p:nvSpPr>
        <p:spPr>
          <a:xfrm>
            <a:off x="5397500" y="1155700"/>
            <a:ext cx="3441700" cy="1500188"/>
          </a:xfrm>
          <a:custGeom>
            <a:avLst/>
            <a:gdLst>
              <a:gd name="connsiteX0" fmla="*/ 25400 w 3441700"/>
              <a:gd name="connsiteY0" fmla="*/ 1492250 h 1500315"/>
              <a:gd name="connsiteX1" fmla="*/ 57150 w 3441700"/>
              <a:gd name="connsiteY1" fmla="*/ 1485900 h 1500315"/>
              <a:gd name="connsiteX2" fmla="*/ 76200 w 3441700"/>
              <a:gd name="connsiteY2" fmla="*/ 1479550 h 1500315"/>
              <a:gd name="connsiteX3" fmla="*/ 184150 w 3441700"/>
              <a:gd name="connsiteY3" fmla="*/ 1485900 h 1500315"/>
              <a:gd name="connsiteX4" fmla="*/ 406400 w 3441700"/>
              <a:gd name="connsiteY4" fmla="*/ 1479550 h 1500315"/>
              <a:gd name="connsiteX5" fmla="*/ 444500 w 3441700"/>
              <a:gd name="connsiteY5" fmla="*/ 1460500 h 1500315"/>
              <a:gd name="connsiteX6" fmla="*/ 508000 w 3441700"/>
              <a:gd name="connsiteY6" fmla="*/ 1454150 h 1500315"/>
              <a:gd name="connsiteX7" fmla="*/ 666750 w 3441700"/>
              <a:gd name="connsiteY7" fmla="*/ 1441450 h 1500315"/>
              <a:gd name="connsiteX8" fmla="*/ 717550 w 3441700"/>
              <a:gd name="connsiteY8" fmla="*/ 1428750 h 1500315"/>
              <a:gd name="connsiteX9" fmla="*/ 908050 w 3441700"/>
              <a:gd name="connsiteY9" fmla="*/ 1422400 h 1500315"/>
              <a:gd name="connsiteX10" fmla="*/ 933450 w 3441700"/>
              <a:gd name="connsiteY10" fmla="*/ 1416050 h 1500315"/>
              <a:gd name="connsiteX11" fmla="*/ 952500 w 3441700"/>
              <a:gd name="connsiteY11" fmla="*/ 1409700 h 1500315"/>
              <a:gd name="connsiteX12" fmla="*/ 1022350 w 3441700"/>
              <a:gd name="connsiteY12" fmla="*/ 1403350 h 1500315"/>
              <a:gd name="connsiteX13" fmla="*/ 1079500 w 3441700"/>
              <a:gd name="connsiteY13" fmla="*/ 1397000 h 1500315"/>
              <a:gd name="connsiteX14" fmla="*/ 1136650 w 3441700"/>
              <a:gd name="connsiteY14" fmla="*/ 1384300 h 1500315"/>
              <a:gd name="connsiteX15" fmla="*/ 1162050 w 3441700"/>
              <a:gd name="connsiteY15" fmla="*/ 1377950 h 1500315"/>
              <a:gd name="connsiteX16" fmla="*/ 1181100 w 3441700"/>
              <a:gd name="connsiteY16" fmla="*/ 1371600 h 1500315"/>
              <a:gd name="connsiteX17" fmla="*/ 1219200 w 3441700"/>
              <a:gd name="connsiteY17" fmla="*/ 1365250 h 1500315"/>
              <a:gd name="connsiteX18" fmla="*/ 1244600 w 3441700"/>
              <a:gd name="connsiteY18" fmla="*/ 1358900 h 1500315"/>
              <a:gd name="connsiteX19" fmla="*/ 1282700 w 3441700"/>
              <a:gd name="connsiteY19" fmla="*/ 1352550 h 1500315"/>
              <a:gd name="connsiteX20" fmla="*/ 1314450 w 3441700"/>
              <a:gd name="connsiteY20" fmla="*/ 1346200 h 1500315"/>
              <a:gd name="connsiteX21" fmla="*/ 1390650 w 3441700"/>
              <a:gd name="connsiteY21" fmla="*/ 1333500 h 1500315"/>
              <a:gd name="connsiteX22" fmla="*/ 1441450 w 3441700"/>
              <a:gd name="connsiteY22" fmla="*/ 1320800 h 1500315"/>
              <a:gd name="connsiteX23" fmla="*/ 1549400 w 3441700"/>
              <a:gd name="connsiteY23" fmla="*/ 1308100 h 1500315"/>
              <a:gd name="connsiteX24" fmla="*/ 1612900 w 3441700"/>
              <a:gd name="connsiteY24" fmla="*/ 1289050 h 1500315"/>
              <a:gd name="connsiteX25" fmla="*/ 1651000 w 3441700"/>
              <a:gd name="connsiteY25" fmla="*/ 1276350 h 1500315"/>
              <a:gd name="connsiteX26" fmla="*/ 1670050 w 3441700"/>
              <a:gd name="connsiteY26" fmla="*/ 1270000 h 1500315"/>
              <a:gd name="connsiteX27" fmla="*/ 1689100 w 3441700"/>
              <a:gd name="connsiteY27" fmla="*/ 1263650 h 1500315"/>
              <a:gd name="connsiteX28" fmla="*/ 1727200 w 3441700"/>
              <a:gd name="connsiteY28" fmla="*/ 1244600 h 1500315"/>
              <a:gd name="connsiteX29" fmla="*/ 1778000 w 3441700"/>
              <a:gd name="connsiteY29" fmla="*/ 1238250 h 1500315"/>
              <a:gd name="connsiteX30" fmla="*/ 1854200 w 3441700"/>
              <a:gd name="connsiteY30" fmla="*/ 1219200 h 1500315"/>
              <a:gd name="connsiteX31" fmla="*/ 1892300 w 3441700"/>
              <a:gd name="connsiteY31" fmla="*/ 1206500 h 1500315"/>
              <a:gd name="connsiteX32" fmla="*/ 1981200 w 3441700"/>
              <a:gd name="connsiteY32" fmla="*/ 1187450 h 1500315"/>
              <a:gd name="connsiteX33" fmla="*/ 2057400 w 3441700"/>
              <a:gd name="connsiteY33" fmla="*/ 1162050 h 1500315"/>
              <a:gd name="connsiteX34" fmla="*/ 2076450 w 3441700"/>
              <a:gd name="connsiteY34" fmla="*/ 1155700 h 1500315"/>
              <a:gd name="connsiteX35" fmla="*/ 2095500 w 3441700"/>
              <a:gd name="connsiteY35" fmla="*/ 1149350 h 1500315"/>
              <a:gd name="connsiteX36" fmla="*/ 2152650 w 3441700"/>
              <a:gd name="connsiteY36" fmla="*/ 1123950 h 1500315"/>
              <a:gd name="connsiteX37" fmla="*/ 2171700 w 3441700"/>
              <a:gd name="connsiteY37" fmla="*/ 1117600 h 1500315"/>
              <a:gd name="connsiteX38" fmla="*/ 2190750 w 3441700"/>
              <a:gd name="connsiteY38" fmla="*/ 1104900 h 1500315"/>
              <a:gd name="connsiteX39" fmla="*/ 2222500 w 3441700"/>
              <a:gd name="connsiteY39" fmla="*/ 1098550 h 1500315"/>
              <a:gd name="connsiteX40" fmla="*/ 2260600 w 3441700"/>
              <a:gd name="connsiteY40" fmla="*/ 1085850 h 1500315"/>
              <a:gd name="connsiteX41" fmla="*/ 2343150 w 3441700"/>
              <a:gd name="connsiteY41" fmla="*/ 1073150 h 1500315"/>
              <a:gd name="connsiteX42" fmla="*/ 2432050 w 3441700"/>
              <a:gd name="connsiteY42" fmla="*/ 1047750 h 1500315"/>
              <a:gd name="connsiteX43" fmla="*/ 2482850 w 3441700"/>
              <a:gd name="connsiteY43" fmla="*/ 1041400 h 1500315"/>
              <a:gd name="connsiteX44" fmla="*/ 2540000 w 3441700"/>
              <a:gd name="connsiteY44" fmla="*/ 1022350 h 1500315"/>
              <a:gd name="connsiteX45" fmla="*/ 2559050 w 3441700"/>
              <a:gd name="connsiteY45" fmla="*/ 1016000 h 1500315"/>
              <a:gd name="connsiteX46" fmla="*/ 2578100 w 3441700"/>
              <a:gd name="connsiteY46" fmla="*/ 1003300 h 1500315"/>
              <a:gd name="connsiteX47" fmla="*/ 2622550 w 3441700"/>
              <a:gd name="connsiteY47" fmla="*/ 990600 h 1500315"/>
              <a:gd name="connsiteX48" fmla="*/ 2686050 w 3441700"/>
              <a:gd name="connsiteY48" fmla="*/ 971550 h 1500315"/>
              <a:gd name="connsiteX49" fmla="*/ 2736850 w 3441700"/>
              <a:gd name="connsiteY49" fmla="*/ 965200 h 1500315"/>
              <a:gd name="connsiteX50" fmla="*/ 2806700 w 3441700"/>
              <a:gd name="connsiteY50" fmla="*/ 946150 h 1500315"/>
              <a:gd name="connsiteX51" fmla="*/ 2863850 w 3441700"/>
              <a:gd name="connsiteY51" fmla="*/ 933450 h 1500315"/>
              <a:gd name="connsiteX52" fmla="*/ 2901950 w 3441700"/>
              <a:gd name="connsiteY52" fmla="*/ 927100 h 1500315"/>
              <a:gd name="connsiteX53" fmla="*/ 2952750 w 3441700"/>
              <a:gd name="connsiteY53" fmla="*/ 914400 h 1500315"/>
              <a:gd name="connsiteX54" fmla="*/ 2971800 w 3441700"/>
              <a:gd name="connsiteY54" fmla="*/ 908050 h 1500315"/>
              <a:gd name="connsiteX55" fmla="*/ 3009900 w 3441700"/>
              <a:gd name="connsiteY55" fmla="*/ 901700 h 1500315"/>
              <a:gd name="connsiteX56" fmla="*/ 3035300 w 3441700"/>
              <a:gd name="connsiteY56" fmla="*/ 895350 h 1500315"/>
              <a:gd name="connsiteX57" fmla="*/ 3054350 w 3441700"/>
              <a:gd name="connsiteY57" fmla="*/ 889000 h 1500315"/>
              <a:gd name="connsiteX58" fmla="*/ 3105150 w 3441700"/>
              <a:gd name="connsiteY58" fmla="*/ 882650 h 1500315"/>
              <a:gd name="connsiteX59" fmla="*/ 3143250 w 3441700"/>
              <a:gd name="connsiteY59" fmla="*/ 876300 h 1500315"/>
              <a:gd name="connsiteX60" fmla="*/ 3187700 w 3441700"/>
              <a:gd name="connsiteY60" fmla="*/ 869950 h 1500315"/>
              <a:gd name="connsiteX61" fmla="*/ 3238500 w 3441700"/>
              <a:gd name="connsiteY61" fmla="*/ 857250 h 1500315"/>
              <a:gd name="connsiteX62" fmla="*/ 3276600 w 3441700"/>
              <a:gd name="connsiteY62" fmla="*/ 850900 h 1500315"/>
              <a:gd name="connsiteX63" fmla="*/ 3295650 w 3441700"/>
              <a:gd name="connsiteY63" fmla="*/ 844550 h 1500315"/>
              <a:gd name="connsiteX64" fmla="*/ 3403600 w 3441700"/>
              <a:gd name="connsiteY64" fmla="*/ 838200 h 1500315"/>
              <a:gd name="connsiteX65" fmla="*/ 3416300 w 3441700"/>
              <a:gd name="connsiteY65" fmla="*/ 704850 h 1500315"/>
              <a:gd name="connsiteX66" fmla="*/ 3403600 w 3441700"/>
              <a:gd name="connsiteY66" fmla="*/ 539750 h 1500315"/>
              <a:gd name="connsiteX67" fmla="*/ 3409950 w 3441700"/>
              <a:gd name="connsiteY67" fmla="*/ 488950 h 1500315"/>
              <a:gd name="connsiteX68" fmla="*/ 3422650 w 3441700"/>
              <a:gd name="connsiteY68" fmla="*/ 387350 h 1500315"/>
              <a:gd name="connsiteX69" fmla="*/ 3429000 w 3441700"/>
              <a:gd name="connsiteY69" fmla="*/ 323850 h 1500315"/>
              <a:gd name="connsiteX70" fmla="*/ 3441700 w 3441700"/>
              <a:gd name="connsiteY70" fmla="*/ 222250 h 1500315"/>
              <a:gd name="connsiteX71" fmla="*/ 3429000 w 3441700"/>
              <a:gd name="connsiteY71" fmla="*/ 50800 h 1500315"/>
              <a:gd name="connsiteX72" fmla="*/ 3416300 w 3441700"/>
              <a:gd name="connsiteY72" fmla="*/ 12700 h 1500315"/>
              <a:gd name="connsiteX73" fmla="*/ 3333750 w 3441700"/>
              <a:gd name="connsiteY73" fmla="*/ 0 h 1500315"/>
              <a:gd name="connsiteX74" fmla="*/ 3130550 w 3441700"/>
              <a:gd name="connsiteY74" fmla="*/ 6350 h 1500315"/>
              <a:gd name="connsiteX75" fmla="*/ 2863850 w 3441700"/>
              <a:gd name="connsiteY75" fmla="*/ 12700 h 1500315"/>
              <a:gd name="connsiteX76" fmla="*/ 2711450 w 3441700"/>
              <a:gd name="connsiteY76" fmla="*/ 31750 h 1500315"/>
              <a:gd name="connsiteX77" fmla="*/ 2667000 w 3441700"/>
              <a:gd name="connsiteY77" fmla="*/ 38100 h 1500315"/>
              <a:gd name="connsiteX78" fmla="*/ 2546350 w 3441700"/>
              <a:gd name="connsiteY78" fmla="*/ 50800 h 1500315"/>
              <a:gd name="connsiteX79" fmla="*/ 2527300 w 3441700"/>
              <a:gd name="connsiteY79" fmla="*/ 57150 h 1500315"/>
              <a:gd name="connsiteX80" fmla="*/ 2457450 w 3441700"/>
              <a:gd name="connsiteY80" fmla="*/ 69850 h 1500315"/>
              <a:gd name="connsiteX81" fmla="*/ 2438400 w 3441700"/>
              <a:gd name="connsiteY81" fmla="*/ 76200 h 1500315"/>
              <a:gd name="connsiteX82" fmla="*/ 2400300 w 3441700"/>
              <a:gd name="connsiteY82" fmla="*/ 82550 h 1500315"/>
              <a:gd name="connsiteX83" fmla="*/ 2362200 w 3441700"/>
              <a:gd name="connsiteY83" fmla="*/ 95250 h 1500315"/>
              <a:gd name="connsiteX84" fmla="*/ 2317750 w 3441700"/>
              <a:gd name="connsiteY84" fmla="*/ 107950 h 1500315"/>
              <a:gd name="connsiteX85" fmla="*/ 2292350 w 3441700"/>
              <a:gd name="connsiteY85" fmla="*/ 114300 h 1500315"/>
              <a:gd name="connsiteX86" fmla="*/ 2273300 w 3441700"/>
              <a:gd name="connsiteY86" fmla="*/ 120650 h 1500315"/>
              <a:gd name="connsiteX87" fmla="*/ 2235200 w 3441700"/>
              <a:gd name="connsiteY87" fmla="*/ 127000 h 1500315"/>
              <a:gd name="connsiteX88" fmla="*/ 2171700 w 3441700"/>
              <a:gd name="connsiteY88" fmla="*/ 139700 h 1500315"/>
              <a:gd name="connsiteX89" fmla="*/ 2139950 w 3441700"/>
              <a:gd name="connsiteY89" fmla="*/ 146050 h 1500315"/>
              <a:gd name="connsiteX90" fmla="*/ 2114550 w 3441700"/>
              <a:gd name="connsiteY90" fmla="*/ 152400 h 1500315"/>
              <a:gd name="connsiteX91" fmla="*/ 2095500 w 3441700"/>
              <a:gd name="connsiteY91" fmla="*/ 158750 h 1500315"/>
              <a:gd name="connsiteX92" fmla="*/ 2000250 w 3441700"/>
              <a:gd name="connsiteY92" fmla="*/ 171450 h 1500315"/>
              <a:gd name="connsiteX93" fmla="*/ 1962150 w 3441700"/>
              <a:gd name="connsiteY93" fmla="*/ 184150 h 1500315"/>
              <a:gd name="connsiteX94" fmla="*/ 1936750 w 3441700"/>
              <a:gd name="connsiteY94" fmla="*/ 190500 h 1500315"/>
              <a:gd name="connsiteX95" fmla="*/ 1917700 w 3441700"/>
              <a:gd name="connsiteY95" fmla="*/ 196850 h 1500315"/>
              <a:gd name="connsiteX96" fmla="*/ 1841500 w 3441700"/>
              <a:gd name="connsiteY96" fmla="*/ 209550 h 1500315"/>
              <a:gd name="connsiteX97" fmla="*/ 1822450 w 3441700"/>
              <a:gd name="connsiteY97" fmla="*/ 215900 h 1500315"/>
              <a:gd name="connsiteX98" fmla="*/ 1797050 w 3441700"/>
              <a:gd name="connsiteY98" fmla="*/ 222250 h 1500315"/>
              <a:gd name="connsiteX99" fmla="*/ 1778000 w 3441700"/>
              <a:gd name="connsiteY99" fmla="*/ 228600 h 1500315"/>
              <a:gd name="connsiteX100" fmla="*/ 1746250 w 3441700"/>
              <a:gd name="connsiteY100" fmla="*/ 234950 h 1500315"/>
              <a:gd name="connsiteX101" fmla="*/ 1708150 w 3441700"/>
              <a:gd name="connsiteY101" fmla="*/ 247650 h 1500315"/>
              <a:gd name="connsiteX102" fmla="*/ 1689100 w 3441700"/>
              <a:gd name="connsiteY102" fmla="*/ 254000 h 1500315"/>
              <a:gd name="connsiteX103" fmla="*/ 1651000 w 3441700"/>
              <a:gd name="connsiteY103" fmla="*/ 266700 h 1500315"/>
              <a:gd name="connsiteX104" fmla="*/ 1631950 w 3441700"/>
              <a:gd name="connsiteY104" fmla="*/ 273050 h 1500315"/>
              <a:gd name="connsiteX105" fmla="*/ 1593850 w 3441700"/>
              <a:gd name="connsiteY105" fmla="*/ 292100 h 1500315"/>
              <a:gd name="connsiteX106" fmla="*/ 1568450 w 3441700"/>
              <a:gd name="connsiteY106" fmla="*/ 304800 h 1500315"/>
              <a:gd name="connsiteX107" fmla="*/ 1530350 w 3441700"/>
              <a:gd name="connsiteY107" fmla="*/ 311150 h 1500315"/>
              <a:gd name="connsiteX108" fmla="*/ 1492250 w 3441700"/>
              <a:gd name="connsiteY108" fmla="*/ 323850 h 1500315"/>
              <a:gd name="connsiteX109" fmla="*/ 1473200 w 3441700"/>
              <a:gd name="connsiteY109" fmla="*/ 330200 h 1500315"/>
              <a:gd name="connsiteX110" fmla="*/ 1447800 w 3441700"/>
              <a:gd name="connsiteY110" fmla="*/ 336550 h 1500315"/>
              <a:gd name="connsiteX111" fmla="*/ 1428750 w 3441700"/>
              <a:gd name="connsiteY111" fmla="*/ 342900 h 1500315"/>
              <a:gd name="connsiteX112" fmla="*/ 1377950 w 3441700"/>
              <a:gd name="connsiteY112" fmla="*/ 349250 h 1500315"/>
              <a:gd name="connsiteX113" fmla="*/ 1333500 w 3441700"/>
              <a:gd name="connsiteY113" fmla="*/ 361950 h 1500315"/>
              <a:gd name="connsiteX114" fmla="*/ 1295400 w 3441700"/>
              <a:gd name="connsiteY114" fmla="*/ 374650 h 1500315"/>
              <a:gd name="connsiteX115" fmla="*/ 1276350 w 3441700"/>
              <a:gd name="connsiteY115" fmla="*/ 381000 h 1500315"/>
              <a:gd name="connsiteX116" fmla="*/ 1257300 w 3441700"/>
              <a:gd name="connsiteY116" fmla="*/ 387350 h 1500315"/>
              <a:gd name="connsiteX117" fmla="*/ 1181100 w 3441700"/>
              <a:gd name="connsiteY117" fmla="*/ 406400 h 1500315"/>
              <a:gd name="connsiteX118" fmla="*/ 1162050 w 3441700"/>
              <a:gd name="connsiteY118" fmla="*/ 419100 h 1500315"/>
              <a:gd name="connsiteX119" fmla="*/ 1143000 w 3441700"/>
              <a:gd name="connsiteY119" fmla="*/ 425450 h 1500315"/>
              <a:gd name="connsiteX120" fmla="*/ 1085850 w 3441700"/>
              <a:gd name="connsiteY120" fmla="*/ 438150 h 1500315"/>
              <a:gd name="connsiteX121" fmla="*/ 1047750 w 3441700"/>
              <a:gd name="connsiteY121" fmla="*/ 450850 h 1500315"/>
              <a:gd name="connsiteX122" fmla="*/ 1003300 w 3441700"/>
              <a:gd name="connsiteY122" fmla="*/ 469900 h 1500315"/>
              <a:gd name="connsiteX123" fmla="*/ 984250 w 3441700"/>
              <a:gd name="connsiteY123" fmla="*/ 482600 h 1500315"/>
              <a:gd name="connsiteX124" fmla="*/ 946150 w 3441700"/>
              <a:gd name="connsiteY124" fmla="*/ 495300 h 1500315"/>
              <a:gd name="connsiteX125" fmla="*/ 927100 w 3441700"/>
              <a:gd name="connsiteY125" fmla="*/ 501650 h 1500315"/>
              <a:gd name="connsiteX126" fmla="*/ 908050 w 3441700"/>
              <a:gd name="connsiteY126" fmla="*/ 508000 h 1500315"/>
              <a:gd name="connsiteX127" fmla="*/ 857250 w 3441700"/>
              <a:gd name="connsiteY127" fmla="*/ 520700 h 1500315"/>
              <a:gd name="connsiteX128" fmla="*/ 800100 w 3441700"/>
              <a:gd name="connsiteY128" fmla="*/ 539750 h 1500315"/>
              <a:gd name="connsiteX129" fmla="*/ 781050 w 3441700"/>
              <a:gd name="connsiteY129" fmla="*/ 546100 h 1500315"/>
              <a:gd name="connsiteX130" fmla="*/ 723900 w 3441700"/>
              <a:gd name="connsiteY130" fmla="*/ 558800 h 1500315"/>
              <a:gd name="connsiteX131" fmla="*/ 685800 w 3441700"/>
              <a:gd name="connsiteY131" fmla="*/ 571500 h 1500315"/>
              <a:gd name="connsiteX132" fmla="*/ 666750 w 3441700"/>
              <a:gd name="connsiteY132" fmla="*/ 584200 h 1500315"/>
              <a:gd name="connsiteX133" fmla="*/ 641350 w 3441700"/>
              <a:gd name="connsiteY133" fmla="*/ 590550 h 1500315"/>
              <a:gd name="connsiteX134" fmla="*/ 603250 w 3441700"/>
              <a:gd name="connsiteY134" fmla="*/ 603250 h 1500315"/>
              <a:gd name="connsiteX135" fmla="*/ 584200 w 3441700"/>
              <a:gd name="connsiteY135" fmla="*/ 609600 h 1500315"/>
              <a:gd name="connsiteX136" fmla="*/ 552450 w 3441700"/>
              <a:gd name="connsiteY136" fmla="*/ 615950 h 1500315"/>
              <a:gd name="connsiteX137" fmla="*/ 508000 w 3441700"/>
              <a:gd name="connsiteY137" fmla="*/ 628650 h 1500315"/>
              <a:gd name="connsiteX138" fmla="*/ 463550 w 3441700"/>
              <a:gd name="connsiteY138" fmla="*/ 635000 h 1500315"/>
              <a:gd name="connsiteX139" fmla="*/ 419100 w 3441700"/>
              <a:gd name="connsiteY139" fmla="*/ 647700 h 1500315"/>
              <a:gd name="connsiteX140" fmla="*/ 387350 w 3441700"/>
              <a:gd name="connsiteY140" fmla="*/ 654050 h 1500315"/>
              <a:gd name="connsiteX141" fmla="*/ 317500 w 3441700"/>
              <a:gd name="connsiteY141" fmla="*/ 673100 h 1500315"/>
              <a:gd name="connsiteX142" fmla="*/ 254000 w 3441700"/>
              <a:gd name="connsiteY142" fmla="*/ 679450 h 1500315"/>
              <a:gd name="connsiteX143" fmla="*/ 228600 w 3441700"/>
              <a:gd name="connsiteY143" fmla="*/ 685800 h 1500315"/>
              <a:gd name="connsiteX144" fmla="*/ 209550 w 3441700"/>
              <a:gd name="connsiteY144" fmla="*/ 692150 h 1500315"/>
              <a:gd name="connsiteX145" fmla="*/ 177800 w 3441700"/>
              <a:gd name="connsiteY145" fmla="*/ 698500 h 1500315"/>
              <a:gd name="connsiteX146" fmla="*/ 139700 w 3441700"/>
              <a:gd name="connsiteY146" fmla="*/ 711200 h 1500315"/>
              <a:gd name="connsiteX147" fmla="*/ 127000 w 3441700"/>
              <a:gd name="connsiteY147" fmla="*/ 730250 h 1500315"/>
              <a:gd name="connsiteX148" fmla="*/ 107950 w 3441700"/>
              <a:gd name="connsiteY148" fmla="*/ 736600 h 1500315"/>
              <a:gd name="connsiteX149" fmla="*/ 57150 w 3441700"/>
              <a:gd name="connsiteY149" fmla="*/ 755650 h 1500315"/>
              <a:gd name="connsiteX150" fmla="*/ 31750 w 3441700"/>
              <a:gd name="connsiteY150" fmla="*/ 933450 h 1500315"/>
              <a:gd name="connsiteX151" fmla="*/ 19050 w 3441700"/>
              <a:gd name="connsiteY151" fmla="*/ 1047750 h 1500315"/>
              <a:gd name="connsiteX152" fmla="*/ 12700 w 3441700"/>
              <a:gd name="connsiteY152" fmla="*/ 1276350 h 1500315"/>
              <a:gd name="connsiteX153" fmla="*/ 6350 w 3441700"/>
              <a:gd name="connsiteY153" fmla="*/ 1301750 h 1500315"/>
              <a:gd name="connsiteX154" fmla="*/ 0 w 3441700"/>
              <a:gd name="connsiteY154" fmla="*/ 1346200 h 1500315"/>
              <a:gd name="connsiteX155" fmla="*/ 6350 w 3441700"/>
              <a:gd name="connsiteY155" fmla="*/ 1454150 h 1500315"/>
              <a:gd name="connsiteX156" fmla="*/ 25400 w 3441700"/>
              <a:gd name="connsiteY156" fmla="*/ 1492250 h 150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441700" h="1500315">
                <a:moveTo>
                  <a:pt x="25400" y="1492250"/>
                </a:moveTo>
                <a:cubicBezTo>
                  <a:pt x="33867" y="1497542"/>
                  <a:pt x="46679" y="1488518"/>
                  <a:pt x="57150" y="1485900"/>
                </a:cubicBezTo>
                <a:cubicBezTo>
                  <a:pt x="63644" y="1484277"/>
                  <a:pt x="69507" y="1479550"/>
                  <a:pt x="76200" y="1479550"/>
                </a:cubicBezTo>
                <a:cubicBezTo>
                  <a:pt x="112246" y="1479550"/>
                  <a:pt x="148167" y="1483783"/>
                  <a:pt x="184150" y="1485900"/>
                </a:cubicBezTo>
                <a:cubicBezTo>
                  <a:pt x="258233" y="1483783"/>
                  <a:pt x="332389" y="1483445"/>
                  <a:pt x="406400" y="1479550"/>
                </a:cubicBezTo>
                <a:cubicBezTo>
                  <a:pt x="444100" y="1477566"/>
                  <a:pt x="406872" y="1469183"/>
                  <a:pt x="444500" y="1460500"/>
                </a:cubicBezTo>
                <a:cubicBezTo>
                  <a:pt x="465227" y="1455717"/>
                  <a:pt x="486833" y="1456267"/>
                  <a:pt x="508000" y="1454150"/>
                </a:cubicBezTo>
                <a:cubicBezTo>
                  <a:pt x="576186" y="1431421"/>
                  <a:pt x="486143" y="1459511"/>
                  <a:pt x="666750" y="1441450"/>
                </a:cubicBezTo>
                <a:cubicBezTo>
                  <a:pt x="684118" y="1439713"/>
                  <a:pt x="700105" y="1429331"/>
                  <a:pt x="717550" y="1428750"/>
                </a:cubicBezTo>
                <a:lnTo>
                  <a:pt x="908050" y="1422400"/>
                </a:lnTo>
                <a:cubicBezTo>
                  <a:pt x="916517" y="1420283"/>
                  <a:pt x="925059" y="1418448"/>
                  <a:pt x="933450" y="1416050"/>
                </a:cubicBezTo>
                <a:cubicBezTo>
                  <a:pt x="939886" y="1414211"/>
                  <a:pt x="945874" y="1410647"/>
                  <a:pt x="952500" y="1409700"/>
                </a:cubicBezTo>
                <a:cubicBezTo>
                  <a:pt x="975644" y="1406394"/>
                  <a:pt x="999087" y="1405676"/>
                  <a:pt x="1022350" y="1403350"/>
                </a:cubicBezTo>
                <a:cubicBezTo>
                  <a:pt x="1041422" y="1401443"/>
                  <a:pt x="1060450" y="1399117"/>
                  <a:pt x="1079500" y="1397000"/>
                </a:cubicBezTo>
                <a:cubicBezTo>
                  <a:pt x="1141445" y="1381514"/>
                  <a:pt x="1064096" y="1400423"/>
                  <a:pt x="1136650" y="1384300"/>
                </a:cubicBezTo>
                <a:cubicBezTo>
                  <a:pt x="1145169" y="1382407"/>
                  <a:pt x="1153659" y="1380348"/>
                  <a:pt x="1162050" y="1377950"/>
                </a:cubicBezTo>
                <a:cubicBezTo>
                  <a:pt x="1168486" y="1376111"/>
                  <a:pt x="1174566" y="1373052"/>
                  <a:pt x="1181100" y="1371600"/>
                </a:cubicBezTo>
                <a:cubicBezTo>
                  <a:pt x="1193669" y="1368807"/>
                  <a:pt x="1206575" y="1367775"/>
                  <a:pt x="1219200" y="1365250"/>
                </a:cubicBezTo>
                <a:cubicBezTo>
                  <a:pt x="1227758" y="1363538"/>
                  <a:pt x="1236042" y="1360612"/>
                  <a:pt x="1244600" y="1358900"/>
                </a:cubicBezTo>
                <a:cubicBezTo>
                  <a:pt x="1257225" y="1356375"/>
                  <a:pt x="1270032" y="1354853"/>
                  <a:pt x="1282700" y="1352550"/>
                </a:cubicBezTo>
                <a:cubicBezTo>
                  <a:pt x="1293319" y="1350619"/>
                  <a:pt x="1303821" y="1348076"/>
                  <a:pt x="1314450" y="1346200"/>
                </a:cubicBezTo>
                <a:cubicBezTo>
                  <a:pt x="1339809" y="1341725"/>
                  <a:pt x="1365668" y="1339745"/>
                  <a:pt x="1390650" y="1333500"/>
                </a:cubicBezTo>
                <a:cubicBezTo>
                  <a:pt x="1407583" y="1329267"/>
                  <a:pt x="1424067" y="1322380"/>
                  <a:pt x="1441450" y="1320800"/>
                </a:cubicBezTo>
                <a:cubicBezTo>
                  <a:pt x="1490187" y="1316369"/>
                  <a:pt x="1506927" y="1316595"/>
                  <a:pt x="1549400" y="1308100"/>
                </a:cubicBezTo>
                <a:cubicBezTo>
                  <a:pt x="1573392" y="1303302"/>
                  <a:pt x="1588602" y="1297149"/>
                  <a:pt x="1612900" y="1289050"/>
                </a:cubicBezTo>
                <a:lnTo>
                  <a:pt x="1651000" y="1276350"/>
                </a:lnTo>
                <a:lnTo>
                  <a:pt x="1670050" y="1270000"/>
                </a:lnTo>
                <a:cubicBezTo>
                  <a:pt x="1676400" y="1267883"/>
                  <a:pt x="1683531" y="1267363"/>
                  <a:pt x="1689100" y="1263650"/>
                </a:cubicBezTo>
                <a:cubicBezTo>
                  <a:pt x="1704352" y="1253482"/>
                  <a:pt x="1709126" y="1247886"/>
                  <a:pt x="1727200" y="1244600"/>
                </a:cubicBezTo>
                <a:cubicBezTo>
                  <a:pt x="1743990" y="1241547"/>
                  <a:pt x="1761067" y="1240367"/>
                  <a:pt x="1778000" y="1238250"/>
                </a:cubicBezTo>
                <a:cubicBezTo>
                  <a:pt x="1881659" y="1203697"/>
                  <a:pt x="1751590" y="1244852"/>
                  <a:pt x="1854200" y="1219200"/>
                </a:cubicBezTo>
                <a:cubicBezTo>
                  <a:pt x="1867187" y="1215953"/>
                  <a:pt x="1879095" y="1208701"/>
                  <a:pt x="1892300" y="1206500"/>
                </a:cubicBezTo>
                <a:cubicBezTo>
                  <a:pt x="1924274" y="1201171"/>
                  <a:pt x="1949555" y="1197998"/>
                  <a:pt x="1981200" y="1187450"/>
                </a:cubicBezTo>
                <a:lnTo>
                  <a:pt x="2057400" y="1162050"/>
                </a:lnTo>
                <a:lnTo>
                  <a:pt x="2076450" y="1155700"/>
                </a:lnTo>
                <a:cubicBezTo>
                  <a:pt x="2082800" y="1153583"/>
                  <a:pt x="2089931" y="1153063"/>
                  <a:pt x="2095500" y="1149350"/>
                </a:cubicBezTo>
                <a:cubicBezTo>
                  <a:pt x="2125689" y="1129224"/>
                  <a:pt x="2107310" y="1139063"/>
                  <a:pt x="2152650" y="1123950"/>
                </a:cubicBezTo>
                <a:cubicBezTo>
                  <a:pt x="2159000" y="1121833"/>
                  <a:pt x="2166131" y="1121313"/>
                  <a:pt x="2171700" y="1117600"/>
                </a:cubicBezTo>
                <a:cubicBezTo>
                  <a:pt x="2178050" y="1113367"/>
                  <a:pt x="2183604" y="1107580"/>
                  <a:pt x="2190750" y="1104900"/>
                </a:cubicBezTo>
                <a:cubicBezTo>
                  <a:pt x="2200856" y="1101110"/>
                  <a:pt x="2212087" y="1101390"/>
                  <a:pt x="2222500" y="1098550"/>
                </a:cubicBezTo>
                <a:cubicBezTo>
                  <a:pt x="2235415" y="1095028"/>
                  <a:pt x="2247316" y="1087510"/>
                  <a:pt x="2260600" y="1085850"/>
                </a:cubicBezTo>
                <a:cubicBezTo>
                  <a:pt x="2284370" y="1082879"/>
                  <a:pt x="2318535" y="1079863"/>
                  <a:pt x="2343150" y="1073150"/>
                </a:cubicBezTo>
                <a:cubicBezTo>
                  <a:pt x="2378837" y="1063417"/>
                  <a:pt x="2392999" y="1052631"/>
                  <a:pt x="2432050" y="1047750"/>
                </a:cubicBezTo>
                <a:lnTo>
                  <a:pt x="2482850" y="1041400"/>
                </a:lnTo>
                <a:lnTo>
                  <a:pt x="2540000" y="1022350"/>
                </a:lnTo>
                <a:cubicBezTo>
                  <a:pt x="2546350" y="1020233"/>
                  <a:pt x="2553481" y="1019713"/>
                  <a:pt x="2559050" y="1016000"/>
                </a:cubicBezTo>
                <a:cubicBezTo>
                  <a:pt x="2565400" y="1011767"/>
                  <a:pt x="2571274" y="1006713"/>
                  <a:pt x="2578100" y="1003300"/>
                </a:cubicBezTo>
                <a:cubicBezTo>
                  <a:pt x="2588770" y="997965"/>
                  <a:pt x="2612377" y="993652"/>
                  <a:pt x="2622550" y="990600"/>
                </a:cubicBezTo>
                <a:cubicBezTo>
                  <a:pt x="2643722" y="984248"/>
                  <a:pt x="2664096" y="975209"/>
                  <a:pt x="2686050" y="971550"/>
                </a:cubicBezTo>
                <a:cubicBezTo>
                  <a:pt x="2702883" y="968745"/>
                  <a:pt x="2719917" y="967317"/>
                  <a:pt x="2736850" y="965200"/>
                </a:cubicBezTo>
                <a:cubicBezTo>
                  <a:pt x="2772459" y="953330"/>
                  <a:pt x="2749406" y="960473"/>
                  <a:pt x="2806700" y="946150"/>
                </a:cubicBezTo>
                <a:cubicBezTo>
                  <a:pt x="2833879" y="939355"/>
                  <a:pt x="2834291" y="938824"/>
                  <a:pt x="2863850" y="933450"/>
                </a:cubicBezTo>
                <a:cubicBezTo>
                  <a:pt x="2876518" y="931147"/>
                  <a:pt x="2889361" y="929798"/>
                  <a:pt x="2901950" y="927100"/>
                </a:cubicBezTo>
                <a:cubicBezTo>
                  <a:pt x="2919017" y="923443"/>
                  <a:pt x="2936191" y="919920"/>
                  <a:pt x="2952750" y="914400"/>
                </a:cubicBezTo>
                <a:cubicBezTo>
                  <a:pt x="2959100" y="912283"/>
                  <a:pt x="2965266" y="909502"/>
                  <a:pt x="2971800" y="908050"/>
                </a:cubicBezTo>
                <a:cubicBezTo>
                  <a:pt x="2984369" y="905257"/>
                  <a:pt x="2997275" y="904225"/>
                  <a:pt x="3009900" y="901700"/>
                </a:cubicBezTo>
                <a:cubicBezTo>
                  <a:pt x="3018458" y="899988"/>
                  <a:pt x="3026909" y="897748"/>
                  <a:pt x="3035300" y="895350"/>
                </a:cubicBezTo>
                <a:cubicBezTo>
                  <a:pt x="3041736" y="893511"/>
                  <a:pt x="3047764" y="890197"/>
                  <a:pt x="3054350" y="889000"/>
                </a:cubicBezTo>
                <a:cubicBezTo>
                  <a:pt x="3071140" y="885947"/>
                  <a:pt x="3088256" y="885063"/>
                  <a:pt x="3105150" y="882650"/>
                </a:cubicBezTo>
                <a:cubicBezTo>
                  <a:pt x="3117896" y="880829"/>
                  <a:pt x="3130525" y="878258"/>
                  <a:pt x="3143250" y="876300"/>
                </a:cubicBezTo>
                <a:cubicBezTo>
                  <a:pt x="3158043" y="874024"/>
                  <a:pt x="3172937" y="872411"/>
                  <a:pt x="3187700" y="869950"/>
                </a:cubicBezTo>
                <a:cubicBezTo>
                  <a:pt x="3297480" y="851653"/>
                  <a:pt x="3164889" y="873608"/>
                  <a:pt x="3238500" y="857250"/>
                </a:cubicBezTo>
                <a:cubicBezTo>
                  <a:pt x="3251069" y="854457"/>
                  <a:pt x="3264031" y="853693"/>
                  <a:pt x="3276600" y="850900"/>
                </a:cubicBezTo>
                <a:cubicBezTo>
                  <a:pt x="3283134" y="849448"/>
                  <a:pt x="3288990" y="845216"/>
                  <a:pt x="3295650" y="844550"/>
                </a:cubicBezTo>
                <a:cubicBezTo>
                  <a:pt x="3331517" y="840963"/>
                  <a:pt x="3367617" y="840317"/>
                  <a:pt x="3403600" y="838200"/>
                </a:cubicBezTo>
                <a:cubicBezTo>
                  <a:pt x="3407833" y="793750"/>
                  <a:pt x="3418647" y="749439"/>
                  <a:pt x="3416300" y="704850"/>
                </a:cubicBezTo>
                <a:cubicBezTo>
                  <a:pt x="3409163" y="569254"/>
                  <a:pt x="3415645" y="624068"/>
                  <a:pt x="3403600" y="539750"/>
                </a:cubicBezTo>
                <a:cubicBezTo>
                  <a:pt x="3405717" y="522817"/>
                  <a:pt x="3408332" y="505938"/>
                  <a:pt x="3409950" y="488950"/>
                </a:cubicBezTo>
                <a:cubicBezTo>
                  <a:pt x="3419101" y="392863"/>
                  <a:pt x="3407018" y="434246"/>
                  <a:pt x="3422650" y="387350"/>
                </a:cubicBezTo>
                <a:cubicBezTo>
                  <a:pt x="3424767" y="366183"/>
                  <a:pt x="3427157" y="345042"/>
                  <a:pt x="3429000" y="323850"/>
                </a:cubicBezTo>
                <a:cubicBezTo>
                  <a:pt x="3437075" y="230993"/>
                  <a:pt x="3426329" y="268363"/>
                  <a:pt x="3441700" y="222250"/>
                </a:cubicBezTo>
                <a:cubicBezTo>
                  <a:pt x="3440950" y="210247"/>
                  <a:pt x="3433559" y="76635"/>
                  <a:pt x="3429000" y="50800"/>
                </a:cubicBezTo>
                <a:cubicBezTo>
                  <a:pt x="3426674" y="37617"/>
                  <a:pt x="3429584" y="14360"/>
                  <a:pt x="3416300" y="12700"/>
                </a:cubicBezTo>
                <a:cubicBezTo>
                  <a:pt x="3354790" y="5011"/>
                  <a:pt x="3382234" y="9697"/>
                  <a:pt x="3333750" y="0"/>
                </a:cubicBezTo>
                <a:lnTo>
                  <a:pt x="3130550" y="6350"/>
                </a:lnTo>
                <a:lnTo>
                  <a:pt x="2863850" y="12700"/>
                </a:lnTo>
                <a:cubicBezTo>
                  <a:pt x="2825554" y="14173"/>
                  <a:pt x="2744028" y="27096"/>
                  <a:pt x="2711450" y="31750"/>
                </a:cubicBezTo>
                <a:cubicBezTo>
                  <a:pt x="2696633" y="33867"/>
                  <a:pt x="2681915" y="36857"/>
                  <a:pt x="2667000" y="38100"/>
                </a:cubicBezTo>
                <a:cubicBezTo>
                  <a:pt x="2575885" y="45693"/>
                  <a:pt x="2616032" y="40845"/>
                  <a:pt x="2546350" y="50800"/>
                </a:cubicBezTo>
                <a:cubicBezTo>
                  <a:pt x="2540000" y="52917"/>
                  <a:pt x="2533834" y="55698"/>
                  <a:pt x="2527300" y="57150"/>
                </a:cubicBezTo>
                <a:cubicBezTo>
                  <a:pt x="2476347" y="68473"/>
                  <a:pt x="2503675" y="58294"/>
                  <a:pt x="2457450" y="69850"/>
                </a:cubicBezTo>
                <a:cubicBezTo>
                  <a:pt x="2450956" y="71473"/>
                  <a:pt x="2444934" y="74748"/>
                  <a:pt x="2438400" y="76200"/>
                </a:cubicBezTo>
                <a:cubicBezTo>
                  <a:pt x="2425831" y="78993"/>
                  <a:pt x="2412791" y="79427"/>
                  <a:pt x="2400300" y="82550"/>
                </a:cubicBezTo>
                <a:cubicBezTo>
                  <a:pt x="2387313" y="85797"/>
                  <a:pt x="2375187" y="92003"/>
                  <a:pt x="2362200" y="95250"/>
                </a:cubicBezTo>
                <a:cubicBezTo>
                  <a:pt x="2282795" y="115101"/>
                  <a:pt x="2381519" y="89730"/>
                  <a:pt x="2317750" y="107950"/>
                </a:cubicBezTo>
                <a:cubicBezTo>
                  <a:pt x="2309359" y="110348"/>
                  <a:pt x="2300741" y="111902"/>
                  <a:pt x="2292350" y="114300"/>
                </a:cubicBezTo>
                <a:cubicBezTo>
                  <a:pt x="2285914" y="116139"/>
                  <a:pt x="2279834" y="119198"/>
                  <a:pt x="2273300" y="120650"/>
                </a:cubicBezTo>
                <a:cubicBezTo>
                  <a:pt x="2260731" y="123443"/>
                  <a:pt x="2247855" y="124627"/>
                  <a:pt x="2235200" y="127000"/>
                </a:cubicBezTo>
                <a:cubicBezTo>
                  <a:pt x="2213984" y="130978"/>
                  <a:pt x="2192867" y="135467"/>
                  <a:pt x="2171700" y="139700"/>
                </a:cubicBezTo>
                <a:cubicBezTo>
                  <a:pt x="2161117" y="141817"/>
                  <a:pt x="2150421" y="143432"/>
                  <a:pt x="2139950" y="146050"/>
                </a:cubicBezTo>
                <a:cubicBezTo>
                  <a:pt x="2131483" y="148167"/>
                  <a:pt x="2122941" y="150002"/>
                  <a:pt x="2114550" y="152400"/>
                </a:cubicBezTo>
                <a:cubicBezTo>
                  <a:pt x="2108114" y="154239"/>
                  <a:pt x="2102102" y="157650"/>
                  <a:pt x="2095500" y="158750"/>
                </a:cubicBezTo>
                <a:cubicBezTo>
                  <a:pt x="2063788" y="164035"/>
                  <a:pt x="2031573" y="163619"/>
                  <a:pt x="2000250" y="171450"/>
                </a:cubicBezTo>
                <a:cubicBezTo>
                  <a:pt x="1987263" y="174697"/>
                  <a:pt x="1975137" y="180903"/>
                  <a:pt x="1962150" y="184150"/>
                </a:cubicBezTo>
                <a:cubicBezTo>
                  <a:pt x="1953683" y="186267"/>
                  <a:pt x="1945141" y="188102"/>
                  <a:pt x="1936750" y="190500"/>
                </a:cubicBezTo>
                <a:cubicBezTo>
                  <a:pt x="1930314" y="192339"/>
                  <a:pt x="1924286" y="195653"/>
                  <a:pt x="1917700" y="196850"/>
                </a:cubicBezTo>
                <a:cubicBezTo>
                  <a:pt x="1853924" y="208446"/>
                  <a:pt x="1885663" y="196932"/>
                  <a:pt x="1841500" y="209550"/>
                </a:cubicBezTo>
                <a:cubicBezTo>
                  <a:pt x="1835064" y="211389"/>
                  <a:pt x="1828886" y="214061"/>
                  <a:pt x="1822450" y="215900"/>
                </a:cubicBezTo>
                <a:cubicBezTo>
                  <a:pt x="1814059" y="218298"/>
                  <a:pt x="1805441" y="219852"/>
                  <a:pt x="1797050" y="222250"/>
                </a:cubicBezTo>
                <a:cubicBezTo>
                  <a:pt x="1790614" y="224089"/>
                  <a:pt x="1784494" y="226977"/>
                  <a:pt x="1778000" y="228600"/>
                </a:cubicBezTo>
                <a:cubicBezTo>
                  <a:pt x="1767529" y="231218"/>
                  <a:pt x="1756663" y="232110"/>
                  <a:pt x="1746250" y="234950"/>
                </a:cubicBezTo>
                <a:cubicBezTo>
                  <a:pt x="1733335" y="238472"/>
                  <a:pt x="1720850" y="243417"/>
                  <a:pt x="1708150" y="247650"/>
                </a:cubicBezTo>
                <a:lnTo>
                  <a:pt x="1689100" y="254000"/>
                </a:lnTo>
                <a:lnTo>
                  <a:pt x="1651000" y="266700"/>
                </a:lnTo>
                <a:cubicBezTo>
                  <a:pt x="1644650" y="268817"/>
                  <a:pt x="1637519" y="269337"/>
                  <a:pt x="1631950" y="273050"/>
                </a:cubicBezTo>
                <a:cubicBezTo>
                  <a:pt x="1595341" y="297456"/>
                  <a:pt x="1630656" y="276326"/>
                  <a:pt x="1593850" y="292100"/>
                </a:cubicBezTo>
                <a:cubicBezTo>
                  <a:pt x="1585149" y="295829"/>
                  <a:pt x="1577517" y="302080"/>
                  <a:pt x="1568450" y="304800"/>
                </a:cubicBezTo>
                <a:cubicBezTo>
                  <a:pt x="1556118" y="308500"/>
                  <a:pt x="1542841" y="308027"/>
                  <a:pt x="1530350" y="311150"/>
                </a:cubicBezTo>
                <a:cubicBezTo>
                  <a:pt x="1517363" y="314397"/>
                  <a:pt x="1504950" y="319617"/>
                  <a:pt x="1492250" y="323850"/>
                </a:cubicBezTo>
                <a:cubicBezTo>
                  <a:pt x="1485900" y="325967"/>
                  <a:pt x="1479694" y="328577"/>
                  <a:pt x="1473200" y="330200"/>
                </a:cubicBezTo>
                <a:cubicBezTo>
                  <a:pt x="1464733" y="332317"/>
                  <a:pt x="1456191" y="334152"/>
                  <a:pt x="1447800" y="336550"/>
                </a:cubicBezTo>
                <a:cubicBezTo>
                  <a:pt x="1441364" y="338389"/>
                  <a:pt x="1435336" y="341703"/>
                  <a:pt x="1428750" y="342900"/>
                </a:cubicBezTo>
                <a:cubicBezTo>
                  <a:pt x="1411960" y="345953"/>
                  <a:pt x="1394883" y="347133"/>
                  <a:pt x="1377950" y="349250"/>
                </a:cubicBezTo>
                <a:cubicBezTo>
                  <a:pt x="1313929" y="370590"/>
                  <a:pt x="1413234" y="338030"/>
                  <a:pt x="1333500" y="361950"/>
                </a:cubicBezTo>
                <a:cubicBezTo>
                  <a:pt x="1320678" y="365797"/>
                  <a:pt x="1308100" y="370417"/>
                  <a:pt x="1295400" y="374650"/>
                </a:cubicBezTo>
                <a:lnTo>
                  <a:pt x="1276350" y="381000"/>
                </a:lnTo>
                <a:cubicBezTo>
                  <a:pt x="1270000" y="383117"/>
                  <a:pt x="1263902" y="386250"/>
                  <a:pt x="1257300" y="387350"/>
                </a:cubicBezTo>
                <a:cubicBezTo>
                  <a:pt x="1238256" y="390524"/>
                  <a:pt x="1197871" y="395219"/>
                  <a:pt x="1181100" y="406400"/>
                </a:cubicBezTo>
                <a:cubicBezTo>
                  <a:pt x="1174750" y="410633"/>
                  <a:pt x="1168876" y="415687"/>
                  <a:pt x="1162050" y="419100"/>
                </a:cubicBezTo>
                <a:cubicBezTo>
                  <a:pt x="1156063" y="422093"/>
                  <a:pt x="1149494" y="423827"/>
                  <a:pt x="1143000" y="425450"/>
                </a:cubicBezTo>
                <a:cubicBezTo>
                  <a:pt x="1106746" y="434514"/>
                  <a:pt x="1118443" y="428372"/>
                  <a:pt x="1085850" y="438150"/>
                </a:cubicBezTo>
                <a:cubicBezTo>
                  <a:pt x="1073028" y="441997"/>
                  <a:pt x="1058889" y="443424"/>
                  <a:pt x="1047750" y="450850"/>
                </a:cubicBezTo>
                <a:cubicBezTo>
                  <a:pt x="1021438" y="468391"/>
                  <a:pt x="1036104" y="461699"/>
                  <a:pt x="1003300" y="469900"/>
                </a:cubicBezTo>
                <a:cubicBezTo>
                  <a:pt x="996950" y="474133"/>
                  <a:pt x="991224" y="479500"/>
                  <a:pt x="984250" y="482600"/>
                </a:cubicBezTo>
                <a:cubicBezTo>
                  <a:pt x="972017" y="488037"/>
                  <a:pt x="958850" y="491067"/>
                  <a:pt x="946150" y="495300"/>
                </a:cubicBezTo>
                <a:lnTo>
                  <a:pt x="927100" y="501650"/>
                </a:lnTo>
                <a:cubicBezTo>
                  <a:pt x="920750" y="503767"/>
                  <a:pt x="914544" y="506377"/>
                  <a:pt x="908050" y="508000"/>
                </a:cubicBezTo>
                <a:cubicBezTo>
                  <a:pt x="891117" y="512233"/>
                  <a:pt x="873809" y="515180"/>
                  <a:pt x="857250" y="520700"/>
                </a:cubicBezTo>
                <a:lnTo>
                  <a:pt x="800100" y="539750"/>
                </a:lnTo>
                <a:cubicBezTo>
                  <a:pt x="793750" y="541867"/>
                  <a:pt x="787614" y="544787"/>
                  <a:pt x="781050" y="546100"/>
                </a:cubicBezTo>
                <a:cubicBezTo>
                  <a:pt x="762923" y="549725"/>
                  <a:pt x="741835" y="553419"/>
                  <a:pt x="723900" y="558800"/>
                </a:cubicBezTo>
                <a:cubicBezTo>
                  <a:pt x="711078" y="562647"/>
                  <a:pt x="696939" y="564074"/>
                  <a:pt x="685800" y="571500"/>
                </a:cubicBezTo>
                <a:cubicBezTo>
                  <a:pt x="679450" y="575733"/>
                  <a:pt x="673765" y="581194"/>
                  <a:pt x="666750" y="584200"/>
                </a:cubicBezTo>
                <a:cubicBezTo>
                  <a:pt x="658728" y="587638"/>
                  <a:pt x="649709" y="588042"/>
                  <a:pt x="641350" y="590550"/>
                </a:cubicBezTo>
                <a:cubicBezTo>
                  <a:pt x="628528" y="594397"/>
                  <a:pt x="615950" y="599017"/>
                  <a:pt x="603250" y="603250"/>
                </a:cubicBezTo>
                <a:cubicBezTo>
                  <a:pt x="596900" y="605367"/>
                  <a:pt x="590764" y="608287"/>
                  <a:pt x="584200" y="609600"/>
                </a:cubicBezTo>
                <a:cubicBezTo>
                  <a:pt x="573617" y="611717"/>
                  <a:pt x="562921" y="613332"/>
                  <a:pt x="552450" y="615950"/>
                </a:cubicBezTo>
                <a:cubicBezTo>
                  <a:pt x="516179" y="625018"/>
                  <a:pt x="551552" y="620732"/>
                  <a:pt x="508000" y="628650"/>
                </a:cubicBezTo>
                <a:cubicBezTo>
                  <a:pt x="493274" y="631327"/>
                  <a:pt x="478367" y="632883"/>
                  <a:pt x="463550" y="635000"/>
                </a:cubicBezTo>
                <a:cubicBezTo>
                  <a:pt x="442336" y="642071"/>
                  <a:pt x="443020" y="642384"/>
                  <a:pt x="419100" y="647700"/>
                </a:cubicBezTo>
                <a:cubicBezTo>
                  <a:pt x="408564" y="650041"/>
                  <a:pt x="397821" y="651432"/>
                  <a:pt x="387350" y="654050"/>
                </a:cubicBezTo>
                <a:cubicBezTo>
                  <a:pt x="353930" y="662405"/>
                  <a:pt x="369087" y="667941"/>
                  <a:pt x="317500" y="673100"/>
                </a:cubicBezTo>
                <a:lnTo>
                  <a:pt x="254000" y="679450"/>
                </a:lnTo>
                <a:cubicBezTo>
                  <a:pt x="245533" y="681567"/>
                  <a:pt x="236991" y="683402"/>
                  <a:pt x="228600" y="685800"/>
                </a:cubicBezTo>
                <a:cubicBezTo>
                  <a:pt x="222164" y="687639"/>
                  <a:pt x="216044" y="690527"/>
                  <a:pt x="209550" y="692150"/>
                </a:cubicBezTo>
                <a:cubicBezTo>
                  <a:pt x="199079" y="694768"/>
                  <a:pt x="188213" y="695660"/>
                  <a:pt x="177800" y="698500"/>
                </a:cubicBezTo>
                <a:cubicBezTo>
                  <a:pt x="164885" y="702022"/>
                  <a:pt x="139700" y="711200"/>
                  <a:pt x="139700" y="711200"/>
                </a:cubicBezTo>
                <a:cubicBezTo>
                  <a:pt x="135467" y="717550"/>
                  <a:pt x="132959" y="725482"/>
                  <a:pt x="127000" y="730250"/>
                </a:cubicBezTo>
                <a:cubicBezTo>
                  <a:pt x="121773" y="734431"/>
                  <a:pt x="113937" y="733607"/>
                  <a:pt x="107950" y="736600"/>
                </a:cubicBezTo>
                <a:cubicBezTo>
                  <a:pt x="64347" y="758401"/>
                  <a:pt x="118406" y="743399"/>
                  <a:pt x="57150" y="755650"/>
                </a:cubicBezTo>
                <a:cubicBezTo>
                  <a:pt x="-8112" y="799158"/>
                  <a:pt x="41187" y="758861"/>
                  <a:pt x="31750" y="933450"/>
                </a:cubicBezTo>
                <a:cubicBezTo>
                  <a:pt x="29070" y="983030"/>
                  <a:pt x="25489" y="1002674"/>
                  <a:pt x="19050" y="1047750"/>
                </a:cubicBezTo>
                <a:cubicBezTo>
                  <a:pt x="16933" y="1123950"/>
                  <a:pt x="16507" y="1200216"/>
                  <a:pt x="12700" y="1276350"/>
                </a:cubicBezTo>
                <a:cubicBezTo>
                  <a:pt x="12264" y="1285066"/>
                  <a:pt x="7911" y="1293164"/>
                  <a:pt x="6350" y="1301750"/>
                </a:cubicBezTo>
                <a:cubicBezTo>
                  <a:pt x="3673" y="1316476"/>
                  <a:pt x="2117" y="1331383"/>
                  <a:pt x="0" y="1346200"/>
                </a:cubicBezTo>
                <a:cubicBezTo>
                  <a:pt x="2117" y="1382183"/>
                  <a:pt x="2933" y="1418267"/>
                  <a:pt x="6350" y="1454150"/>
                </a:cubicBezTo>
                <a:cubicBezTo>
                  <a:pt x="13727" y="1531606"/>
                  <a:pt x="16933" y="1486958"/>
                  <a:pt x="25400" y="1492250"/>
                </a:cubicBezTo>
                <a:close/>
              </a:path>
            </a:pathLst>
          </a:cu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Verdana"/>
              <a:ea typeface="新細明體"/>
              <a:cs typeface="+mn-cs"/>
            </a:endParaRPr>
          </a:p>
        </p:txBody>
      </p:sp>
      <p:sp>
        <p:nvSpPr>
          <p:cNvPr id="6" name="手繪多邊形: 圖案 5">
            <a:extLst>
              <a:ext uri="{FF2B5EF4-FFF2-40B4-BE49-F238E27FC236}">
                <a16:creationId xmlns:a16="http://schemas.microsoft.com/office/drawing/2014/main" xmlns="" id="{119D7A32-F8F7-4BA4-8A7A-5242570582D3}"/>
              </a:ext>
            </a:extLst>
          </p:cNvPr>
          <p:cNvSpPr/>
          <p:nvPr/>
        </p:nvSpPr>
        <p:spPr>
          <a:xfrm>
            <a:off x="5410200" y="4703763"/>
            <a:ext cx="3492500" cy="1436687"/>
          </a:xfrm>
          <a:custGeom>
            <a:avLst/>
            <a:gdLst>
              <a:gd name="connsiteX0" fmla="*/ 3390900 w 3492500"/>
              <a:gd name="connsiteY0" fmla="*/ 963 h 1436063"/>
              <a:gd name="connsiteX1" fmla="*/ 3314700 w 3492500"/>
              <a:gd name="connsiteY1" fmla="*/ 7313 h 1436063"/>
              <a:gd name="connsiteX2" fmla="*/ 3276600 w 3492500"/>
              <a:gd name="connsiteY2" fmla="*/ 20013 h 1436063"/>
              <a:gd name="connsiteX3" fmla="*/ 3003550 w 3492500"/>
              <a:gd name="connsiteY3" fmla="*/ 13663 h 1436063"/>
              <a:gd name="connsiteX4" fmla="*/ 2952750 w 3492500"/>
              <a:gd name="connsiteY4" fmla="*/ 7313 h 1436063"/>
              <a:gd name="connsiteX5" fmla="*/ 2432050 w 3492500"/>
              <a:gd name="connsiteY5" fmla="*/ 963 h 1436063"/>
              <a:gd name="connsiteX6" fmla="*/ 2235200 w 3492500"/>
              <a:gd name="connsiteY6" fmla="*/ 7313 h 1436063"/>
              <a:gd name="connsiteX7" fmla="*/ 2197100 w 3492500"/>
              <a:gd name="connsiteY7" fmla="*/ 20013 h 1436063"/>
              <a:gd name="connsiteX8" fmla="*/ 2178050 w 3492500"/>
              <a:gd name="connsiteY8" fmla="*/ 26363 h 1436063"/>
              <a:gd name="connsiteX9" fmla="*/ 2159000 w 3492500"/>
              <a:gd name="connsiteY9" fmla="*/ 32713 h 1436063"/>
              <a:gd name="connsiteX10" fmla="*/ 1993900 w 3492500"/>
              <a:gd name="connsiteY10" fmla="*/ 58113 h 1436063"/>
              <a:gd name="connsiteX11" fmla="*/ 1968500 w 3492500"/>
              <a:gd name="connsiteY11" fmla="*/ 64463 h 1436063"/>
              <a:gd name="connsiteX12" fmla="*/ 1930400 w 3492500"/>
              <a:gd name="connsiteY12" fmla="*/ 77163 h 1436063"/>
              <a:gd name="connsiteX13" fmla="*/ 1905000 w 3492500"/>
              <a:gd name="connsiteY13" fmla="*/ 83513 h 1436063"/>
              <a:gd name="connsiteX14" fmla="*/ 1866900 w 3492500"/>
              <a:gd name="connsiteY14" fmla="*/ 96213 h 1436063"/>
              <a:gd name="connsiteX15" fmla="*/ 1847850 w 3492500"/>
              <a:gd name="connsiteY15" fmla="*/ 102563 h 1436063"/>
              <a:gd name="connsiteX16" fmla="*/ 1822450 w 3492500"/>
              <a:gd name="connsiteY16" fmla="*/ 108913 h 1436063"/>
              <a:gd name="connsiteX17" fmla="*/ 1803400 w 3492500"/>
              <a:gd name="connsiteY17" fmla="*/ 115263 h 1436063"/>
              <a:gd name="connsiteX18" fmla="*/ 1765300 w 3492500"/>
              <a:gd name="connsiteY18" fmla="*/ 121613 h 1436063"/>
              <a:gd name="connsiteX19" fmla="*/ 1727200 w 3492500"/>
              <a:gd name="connsiteY19" fmla="*/ 134313 h 1436063"/>
              <a:gd name="connsiteX20" fmla="*/ 1631950 w 3492500"/>
              <a:gd name="connsiteY20" fmla="*/ 166063 h 1436063"/>
              <a:gd name="connsiteX21" fmla="*/ 1612900 w 3492500"/>
              <a:gd name="connsiteY21" fmla="*/ 172413 h 1436063"/>
              <a:gd name="connsiteX22" fmla="*/ 1593850 w 3492500"/>
              <a:gd name="connsiteY22" fmla="*/ 178763 h 1436063"/>
              <a:gd name="connsiteX23" fmla="*/ 1568450 w 3492500"/>
              <a:gd name="connsiteY23" fmla="*/ 185113 h 1436063"/>
              <a:gd name="connsiteX24" fmla="*/ 1549400 w 3492500"/>
              <a:gd name="connsiteY24" fmla="*/ 191463 h 1436063"/>
              <a:gd name="connsiteX25" fmla="*/ 1511300 w 3492500"/>
              <a:gd name="connsiteY25" fmla="*/ 197813 h 1436063"/>
              <a:gd name="connsiteX26" fmla="*/ 1479550 w 3492500"/>
              <a:gd name="connsiteY26" fmla="*/ 204163 h 1436063"/>
              <a:gd name="connsiteX27" fmla="*/ 1441450 w 3492500"/>
              <a:gd name="connsiteY27" fmla="*/ 210513 h 1436063"/>
              <a:gd name="connsiteX28" fmla="*/ 1403350 w 3492500"/>
              <a:gd name="connsiteY28" fmla="*/ 223213 h 1436063"/>
              <a:gd name="connsiteX29" fmla="*/ 1384300 w 3492500"/>
              <a:gd name="connsiteY29" fmla="*/ 229563 h 1436063"/>
              <a:gd name="connsiteX30" fmla="*/ 1327150 w 3492500"/>
              <a:gd name="connsiteY30" fmla="*/ 248613 h 1436063"/>
              <a:gd name="connsiteX31" fmla="*/ 1308100 w 3492500"/>
              <a:gd name="connsiteY31" fmla="*/ 254963 h 1436063"/>
              <a:gd name="connsiteX32" fmla="*/ 1270000 w 3492500"/>
              <a:gd name="connsiteY32" fmla="*/ 280363 h 1436063"/>
              <a:gd name="connsiteX33" fmla="*/ 1231900 w 3492500"/>
              <a:gd name="connsiteY33" fmla="*/ 293063 h 1436063"/>
              <a:gd name="connsiteX34" fmla="*/ 1212850 w 3492500"/>
              <a:gd name="connsiteY34" fmla="*/ 299413 h 1436063"/>
              <a:gd name="connsiteX35" fmla="*/ 1193800 w 3492500"/>
              <a:gd name="connsiteY35" fmla="*/ 312113 h 1436063"/>
              <a:gd name="connsiteX36" fmla="*/ 1162050 w 3492500"/>
              <a:gd name="connsiteY36" fmla="*/ 318463 h 1436063"/>
              <a:gd name="connsiteX37" fmla="*/ 1123950 w 3492500"/>
              <a:gd name="connsiteY37" fmla="*/ 331163 h 1436063"/>
              <a:gd name="connsiteX38" fmla="*/ 1085850 w 3492500"/>
              <a:gd name="connsiteY38" fmla="*/ 343863 h 1436063"/>
              <a:gd name="connsiteX39" fmla="*/ 1066800 w 3492500"/>
              <a:gd name="connsiteY39" fmla="*/ 350213 h 1436063"/>
              <a:gd name="connsiteX40" fmla="*/ 1003300 w 3492500"/>
              <a:gd name="connsiteY40" fmla="*/ 369263 h 1436063"/>
              <a:gd name="connsiteX41" fmla="*/ 984250 w 3492500"/>
              <a:gd name="connsiteY41" fmla="*/ 375613 h 1436063"/>
              <a:gd name="connsiteX42" fmla="*/ 965200 w 3492500"/>
              <a:gd name="connsiteY42" fmla="*/ 388313 h 1436063"/>
              <a:gd name="connsiteX43" fmla="*/ 927100 w 3492500"/>
              <a:gd name="connsiteY43" fmla="*/ 426413 h 1436063"/>
              <a:gd name="connsiteX44" fmla="*/ 901700 w 3492500"/>
              <a:gd name="connsiteY44" fmla="*/ 432763 h 1436063"/>
              <a:gd name="connsiteX45" fmla="*/ 863600 w 3492500"/>
              <a:gd name="connsiteY45" fmla="*/ 445463 h 1436063"/>
              <a:gd name="connsiteX46" fmla="*/ 825500 w 3492500"/>
              <a:gd name="connsiteY46" fmla="*/ 458163 h 1436063"/>
              <a:gd name="connsiteX47" fmla="*/ 806450 w 3492500"/>
              <a:gd name="connsiteY47" fmla="*/ 464513 h 1436063"/>
              <a:gd name="connsiteX48" fmla="*/ 787400 w 3492500"/>
              <a:gd name="connsiteY48" fmla="*/ 470863 h 1436063"/>
              <a:gd name="connsiteX49" fmla="*/ 742950 w 3492500"/>
              <a:gd name="connsiteY49" fmla="*/ 496263 h 1436063"/>
              <a:gd name="connsiteX50" fmla="*/ 685800 w 3492500"/>
              <a:gd name="connsiteY50" fmla="*/ 508963 h 1436063"/>
              <a:gd name="connsiteX51" fmla="*/ 647700 w 3492500"/>
              <a:gd name="connsiteY51" fmla="*/ 521663 h 1436063"/>
              <a:gd name="connsiteX52" fmla="*/ 609600 w 3492500"/>
              <a:gd name="connsiteY52" fmla="*/ 534363 h 1436063"/>
              <a:gd name="connsiteX53" fmla="*/ 590550 w 3492500"/>
              <a:gd name="connsiteY53" fmla="*/ 540713 h 1436063"/>
              <a:gd name="connsiteX54" fmla="*/ 565150 w 3492500"/>
              <a:gd name="connsiteY54" fmla="*/ 547063 h 1436063"/>
              <a:gd name="connsiteX55" fmla="*/ 527050 w 3492500"/>
              <a:gd name="connsiteY55" fmla="*/ 559763 h 1436063"/>
              <a:gd name="connsiteX56" fmla="*/ 508000 w 3492500"/>
              <a:gd name="connsiteY56" fmla="*/ 566113 h 1436063"/>
              <a:gd name="connsiteX57" fmla="*/ 457200 w 3492500"/>
              <a:gd name="connsiteY57" fmla="*/ 578813 h 1436063"/>
              <a:gd name="connsiteX58" fmla="*/ 431800 w 3492500"/>
              <a:gd name="connsiteY58" fmla="*/ 585163 h 1436063"/>
              <a:gd name="connsiteX59" fmla="*/ 387350 w 3492500"/>
              <a:gd name="connsiteY59" fmla="*/ 591513 h 1436063"/>
              <a:gd name="connsiteX60" fmla="*/ 349250 w 3492500"/>
              <a:gd name="connsiteY60" fmla="*/ 604213 h 1436063"/>
              <a:gd name="connsiteX61" fmla="*/ 330200 w 3492500"/>
              <a:gd name="connsiteY61" fmla="*/ 610563 h 1436063"/>
              <a:gd name="connsiteX62" fmla="*/ 285750 w 3492500"/>
              <a:gd name="connsiteY62" fmla="*/ 623263 h 1436063"/>
              <a:gd name="connsiteX63" fmla="*/ 266700 w 3492500"/>
              <a:gd name="connsiteY63" fmla="*/ 635963 h 1436063"/>
              <a:gd name="connsiteX64" fmla="*/ 247650 w 3492500"/>
              <a:gd name="connsiteY64" fmla="*/ 642313 h 1436063"/>
              <a:gd name="connsiteX65" fmla="*/ 228600 w 3492500"/>
              <a:gd name="connsiteY65" fmla="*/ 655013 h 1436063"/>
              <a:gd name="connsiteX66" fmla="*/ 190500 w 3492500"/>
              <a:gd name="connsiteY66" fmla="*/ 667713 h 1436063"/>
              <a:gd name="connsiteX67" fmla="*/ 152400 w 3492500"/>
              <a:gd name="connsiteY67" fmla="*/ 686763 h 1436063"/>
              <a:gd name="connsiteX68" fmla="*/ 114300 w 3492500"/>
              <a:gd name="connsiteY68" fmla="*/ 699463 h 1436063"/>
              <a:gd name="connsiteX69" fmla="*/ 101600 w 3492500"/>
              <a:gd name="connsiteY69" fmla="*/ 718513 h 1436063"/>
              <a:gd name="connsiteX70" fmla="*/ 57150 w 3492500"/>
              <a:gd name="connsiteY70" fmla="*/ 743913 h 1436063"/>
              <a:gd name="connsiteX71" fmla="*/ 50800 w 3492500"/>
              <a:gd name="connsiteY71" fmla="*/ 762963 h 1436063"/>
              <a:gd name="connsiteX72" fmla="*/ 38100 w 3492500"/>
              <a:gd name="connsiteY72" fmla="*/ 820113 h 1436063"/>
              <a:gd name="connsiteX73" fmla="*/ 44450 w 3492500"/>
              <a:gd name="connsiteY73" fmla="*/ 858213 h 1436063"/>
              <a:gd name="connsiteX74" fmla="*/ 38100 w 3492500"/>
              <a:gd name="connsiteY74" fmla="*/ 997913 h 1436063"/>
              <a:gd name="connsiteX75" fmla="*/ 25400 w 3492500"/>
              <a:gd name="connsiteY75" fmla="*/ 1080463 h 1436063"/>
              <a:gd name="connsiteX76" fmla="*/ 19050 w 3492500"/>
              <a:gd name="connsiteY76" fmla="*/ 1163013 h 1436063"/>
              <a:gd name="connsiteX77" fmla="*/ 6350 w 3492500"/>
              <a:gd name="connsiteY77" fmla="*/ 1201113 h 1436063"/>
              <a:gd name="connsiteX78" fmla="*/ 0 w 3492500"/>
              <a:gd name="connsiteY78" fmla="*/ 1245563 h 1436063"/>
              <a:gd name="connsiteX79" fmla="*/ 12700 w 3492500"/>
              <a:gd name="connsiteY79" fmla="*/ 1296363 h 1436063"/>
              <a:gd name="connsiteX80" fmla="*/ 31750 w 3492500"/>
              <a:gd name="connsiteY80" fmla="*/ 1378913 h 1436063"/>
              <a:gd name="connsiteX81" fmla="*/ 50800 w 3492500"/>
              <a:gd name="connsiteY81" fmla="*/ 1417013 h 1436063"/>
              <a:gd name="connsiteX82" fmla="*/ 88900 w 3492500"/>
              <a:gd name="connsiteY82" fmla="*/ 1436063 h 1436063"/>
              <a:gd name="connsiteX83" fmla="*/ 279400 w 3492500"/>
              <a:gd name="connsiteY83" fmla="*/ 1429713 h 1436063"/>
              <a:gd name="connsiteX84" fmla="*/ 336550 w 3492500"/>
              <a:gd name="connsiteY84" fmla="*/ 1417013 h 1436063"/>
              <a:gd name="connsiteX85" fmla="*/ 406400 w 3492500"/>
              <a:gd name="connsiteY85" fmla="*/ 1404313 h 1436063"/>
              <a:gd name="connsiteX86" fmla="*/ 457200 w 3492500"/>
              <a:gd name="connsiteY86" fmla="*/ 1391613 h 1436063"/>
              <a:gd name="connsiteX87" fmla="*/ 698500 w 3492500"/>
              <a:gd name="connsiteY87" fmla="*/ 1378913 h 1436063"/>
              <a:gd name="connsiteX88" fmla="*/ 768350 w 3492500"/>
              <a:gd name="connsiteY88" fmla="*/ 1372563 h 1436063"/>
              <a:gd name="connsiteX89" fmla="*/ 914400 w 3492500"/>
              <a:gd name="connsiteY89" fmla="*/ 1366213 h 1436063"/>
              <a:gd name="connsiteX90" fmla="*/ 952500 w 3492500"/>
              <a:gd name="connsiteY90" fmla="*/ 1353513 h 1436063"/>
              <a:gd name="connsiteX91" fmla="*/ 971550 w 3492500"/>
              <a:gd name="connsiteY91" fmla="*/ 1347163 h 1436063"/>
              <a:gd name="connsiteX92" fmla="*/ 990600 w 3492500"/>
              <a:gd name="connsiteY92" fmla="*/ 1334463 h 1436063"/>
              <a:gd name="connsiteX93" fmla="*/ 1028700 w 3492500"/>
              <a:gd name="connsiteY93" fmla="*/ 1321763 h 1436063"/>
              <a:gd name="connsiteX94" fmla="*/ 1066800 w 3492500"/>
              <a:gd name="connsiteY94" fmla="*/ 1309063 h 1436063"/>
              <a:gd name="connsiteX95" fmla="*/ 1085850 w 3492500"/>
              <a:gd name="connsiteY95" fmla="*/ 1302713 h 1436063"/>
              <a:gd name="connsiteX96" fmla="*/ 1238250 w 3492500"/>
              <a:gd name="connsiteY96" fmla="*/ 1290013 h 1436063"/>
              <a:gd name="connsiteX97" fmla="*/ 1289050 w 3492500"/>
              <a:gd name="connsiteY97" fmla="*/ 1283663 h 1436063"/>
              <a:gd name="connsiteX98" fmla="*/ 1320800 w 3492500"/>
              <a:gd name="connsiteY98" fmla="*/ 1277313 h 1436063"/>
              <a:gd name="connsiteX99" fmla="*/ 1365250 w 3492500"/>
              <a:gd name="connsiteY99" fmla="*/ 1270963 h 1436063"/>
              <a:gd name="connsiteX100" fmla="*/ 1403350 w 3492500"/>
              <a:gd name="connsiteY100" fmla="*/ 1258263 h 1436063"/>
              <a:gd name="connsiteX101" fmla="*/ 1441450 w 3492500"/>
              <a:gd name="connsiteY101" fmla="*/ 1239213 h 1436063"/>
              <a:gd name="connsiteX102" fmla="*/ 1460500 w 3492500"/>
              <a:gd name="connsiteY102" fmla="*/ 1220163 h 1436063"/>
              <a:gd name="connsiteX103" fmla="*/ 1479550 w 3492500"/>
              <a:gd name="connsiteY103" fmla="*/ 1213813 h 1436063"/>
              <a:gd name="connsiteX104" fmla="*/ 1498600 w 3492500"/>
              <a:gd name="connsiteY104" fmla="*/ 1201113 h 1436063"/>
              <a:gd name="connsiteX105" fmla="*/ 1511300 w 3492500"/>
              <a:gd name="connsiteY105" fmla="*/ 1182063 h 1436063"/>
              <a:gd name="connsiteX106" fmla="*/ 1536700 w 3492500"/>
              <a:gd name="connsiteY106" fmla="*/ 1175713 h 1436063"/>
              <a:gd name="connsiteX107" fmla="*/ 1574800 w 3492500"/>
              <a:gd name="connsiteY107" fmla="*/ 1163013 h 1436063"/>
              <a:gd name="connsiteX108" fmla="*/ 1708150 w 3492500"/>
              <a:gd name="connsiteY108" fmla="*/ 1143963 h 1436063"/>
              <a:gd name="connsiteX109" fmla="*/ 1771650 w 3492500"/>
              <a:gd name="connsiteY109" fmla="*/ 1131263 h 1436063"/>
              <a:gd name="connsiteX110" fmla="*/ 1873250 w 3492500"/>
              <a:gd name="connsiteY110" fmla="*/ 1124913 h 1436063"/>
              <a:gd name="connsiteX111" fmla="*/ 1949450 w 3492500"/>
              <a:gd name="connsiteY111" fmla="*/ 1105863 h 1436063"/>
              <a:gd name="connsiteX112" fmla="*/ 1987550 w 3492500"/>
              <a:gd name="connsiteY112" fmla="*/ 1080463 h 1436063"/>
              <a:gd name="connsiteX113" fmla="*/ 2032000 w 3492500"/>
              <a:gd name="connsiteY113" fmla="*/ 1067763 h 1436063"/>
              <a:gd name="connsiteX114" fmla="*/ 2070100 w 3492500"/>
              <a:gd name="connsiteY114" fmla="*/ 1055063 h 1436063"/>
              <a:gd name="connsiteX115" fmla="*/ 2089150 w 3492500"/>
              <a:gd name="connsiteY115" fmla="*/ 1048713 h 1436063"/>
              <a:gd name="connsiteX116" fmla="*/ 2114550 w 3492500"/>
              <a:gd name="connsiteY116" fmla="*/ 1042363 h 1436063"/>
              <a:gd name="connsiteX117" fmla="*/ 2146300 w 3492500"/>
              <a:gd name="connsiteY117" fmla="*/ 1036013 h 1436063"/>
              <a:gd name="connsiteX118" fmla="*/ 2184400 w 3492500"/>
              <a:gd name="connsiteY118" fmla="*/ 1023313 h 1436063"/>
              <a:gd name="connsiteX119" fmla="*/ 2222500 w 3492500"/>
              <a:gd name="connsiteY119" fmla="*/ 1004263 h 1436063"/>
              <a:gd name="connsiteX120" fmla="*/ 2286000 w 3492500"/>
              <a:gd name="connsiteY120" fmla="*/ 991563 h 1436063"/>
              <a:gd name="connsiteX121" fmla="*/ 2311400 w 3492500"/>
              <a:gd name="connsiteY121" fmla="*/ 985213 h 1436063"/>
              <a:gd name="connsiteX122" fmla="*/ 2349500 w 3492500"/>
              <a:gd name="connsiteY122" fmla="*/ 978863 h 1436063"/>
              <a:gd name="connsiteX123" fmla="*/ 2374900 w 3492500"/>
              <a:gd name="connsiteY123" fmla="*/ 972513 h 1436063"/>
              <a:gd name="connsiteX124" fmla="*/ 2432050 w 3492500"/>
              <a:gd name="connsiteY124" fmla="*/ 966163 h 1436063"/>
              <a:gd name="connsiteX125" fmla="*/ 2603500 w 3492500"/>
              <a:gd name="connsiteY125" fmla="*/ 953463 h 1436063"/>
              <a:gd name="connsiteX126" fmla="*/ 2635250 w 3492500"/>
              <a:gd name="connsiteY126" fmla="*/ 947113 h 1436063"/>
              <a:gd name="connsiteX127" fmla="*/ 2686050 w 3492500"/>
              <a:gd name="connsiteY127" fmla="*/ 928063 h 1436063"/>
              <a:gd name="connsiteX128" fmla="*/ 2711450 w 3492500"/>
              <a:gd name="connsiteY128" fmla="*/ 921713 h 1436063"/>
              <a:gd name="connsiteX129" fmla="*/ 2730500 w 3492500"/>
              <a:gd name="connsiteY129" fmla="*/ 915363 h 1436063"/>
              <a:gd name="connsiteX130" fmla="*/ 2774950 w 3492500"/>
              <a:gd name="connsiteY130" fmla="*/ 909013 h 1436063"/>
              <a:gd name="connsiteX131" fmla="*/ 2800350 w 3492500"/>
              <a:gd name="connsiteY131" fmla="*/ 902663 h 1436063"/>
              <a:gd name="connsiteX132" fmla="*/ 2889250 w 3492500"/>
              <a:gd name="connsiteY132" fmla="*/ 889963 h 1436063"/>
              <a:gd name="connsiteX133" fmla="*/ 2959100 w 3492500"/>
              <a:gd name="connsiteY133" fmla="*/ 877263 h 1436063"/>
              <a:gd name="connsiteX134" fmla="*/ 3225800 w 3492500"/>
              <a:gd name="connsiteY134" fmla="*/ 883613 h 1436063"/>
              <a:gd name="connsiteX135" fmla="*/ 3403600 w 3492500"/>
              <a:gd name="connsiteY135" fmla="*/ 883613 h 1436063"/>
              <a:gd name="connsiteX136" fmla="*/ 3429000 w 3492500"/>
              <a:gd name="connsiteY136" fmla="*/ 877263 h 1436063"/>
              <a:gd name="connsiteX137" fmla="*/ 3460750 w 3492500"/>
              <a:gd name="connsiteY137" fmla="*/ 870913 h 1436063"/>
              <a:gd name="connsiteX138" fmla="*/ 3448050 w 3492500"/>
              <a:gd name="connsiteY138" fmla="*/ 813763 h 1436063"/>
              <a:gd name="connsiteX139" fmla="*/ 3435350 w 3492500"/>
              <a:gd name="connsiteY139" fmla="*/ 737563 h 1436063"/>
              <a:gd name="connsiteX140" fmla="*/ 3435350 w 3492500"/>
              <a:gd name="connsiteY140" fmla="*/ 439113 h 1436063"/>
              <a:gd name="connsiteX141" fmla="*/ 3441700 w 3492500"/>
              <a:gd name="connsiteY141" fmla="*/ 420063 h 1436063"/>
              <a:gd name="connsiteX142" fmla="*/ 3448050 w 3492500"/>
              <a:gd name="connsiteY142" fmla="*/ 394663 h 1436063"/>
              <a:gd name="connsiteX143" fmla="*/ 3454400 w 3492500"/>
              <a:gd name="connsiteY143" fmla="*/ 375613 h 1436063"/>
              <a:gd name="connsiteX144" fmla="*/ 3460750 w 3492500"/>
              <a:gd name="connsiteY144" fmla="*/ 337513 h 1436063"/>
              <a:gd name="connsiteX145" fmla="*/ 3467100 w 3492500"/>
              <a:gd name="connsiteY145" fmla="*/ 312113 h 1436063"/>
              <a:gd name="connsiteX146" fmla="*/ 3479800 w 3492500"/>
              <a:gd name="connsiteY146" fmla="*/ 248613 h 1436063"/>
              <a:gd name="connsiteX147" fmla="*/ 3492500 w 3492500"/>
              <a:gd name="connsiteY147" fmla="*/ 216863 h 1436063"/>
              <a:gd name="connsiteX148" fmla="*/ 3486150 w 3492500"/>
              <a:gd name="connsiteY148" fmla="*/ 45413 h 1436063"/>
              <a:gd name="connsiteX149" fmla="*/ 3473450 w 3492500"/>
              <a:gd name="connsiteY149" fmla="*/ 26363 h 1436063"/>
              <a:gd name="connsiteX150" fmla="*/ 3390900 w 3492500"/>
              <a:gd name="connsiteY150" fmla="*/ 963 h 143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492500" h="1436063">
                <a:moveTo>
                  <a:pt x="3390900" y="963"/>
                </a:moveTo>
                <a:cubicBezTo>
                  <a:pt x="3364442" y="-2212"/>
                  <a:pt x="3339841" y="3123"/>
                  <a:pt x="3314700" y="7313"/>
                </a:cubicBezTo>
                <a:cubicBezTo>
                  <a:pt x="3301495" y="9514"/>
                  <a:pt x="3276600" y="20013"/>
                  <a:pt x="3276600" y="20013"/>
                </a:cubicBezTo>
                <a:lnTo>
                  <a:pt x="3003550" y="13663"/>
                </a:lnTo>
                <a:cubicBezTo>
                  <a:pt x="2986498" y="12994"/>
                  <a:pt x="2969811" y="7692"/>
                  <a:pt x="2952750" y="7313"/>
                </a:cubicBezTo>
                <a:cubicBezTo>
                  <a:pt x="2779213" y="3457"/>
                  <a:pt x="2605617" y="3080"/>
                  <a:pt x="2432050" y="963"/>
                </a:cubicBezTo>
                <a:cubicBezTo>
                  <a:pt x="2366433" y="3080"/>
                  <a:pt x="2300636" y="2007"/>
                  <a:pt x="2235200" y="7313"/>
                </a:cubicBezTo>
                <a:cubicBezTo>
                  <a:pt x="2221857" y="8395"/>
                  <a:pt x="2209800" y="15780"/>
                  <a:pt x="2197100" y="20013"/>
                </a:cubicBezTo>
                <a:lnTo>
                  <a:pt x="2178050" y="26363"/>
                </a:lnTo>
                <a:cubicBezTo>
                  <a:pt x="2171700" y="28480"/>
                  <a:pt x="2165642" y="31883"/>
                  <a:pt x="2159000" y="32713"/>
                </a:cubicBezTo>
                <a:cubicBezTo>
                  <a:pt x="2097308" y="40424"/>
                  <a:pt x="2052080" y="43568"/>
                  <a:pt x="1993900" y="58113"/>
                </a:cubicBezTo>
                <a:cubicBezTo>
                  <a:pt x="1985433" y="60230"/>
                  <a:pt x="1976859" y="61955"/>
                  <a:pt x="1968500" y="64463"/>
                </a:cubicBezTo>
                <a:cubicBezTo>
                  <a:pt x="1955678" y="68310"/>
                  <a:pt x="1943387" y="73916"/>
                  <a:pt x="1930400" y="77163"/>
                </a:cubicBezTo>
                <a:cubicBezTo>
                  <a:pt x="1921933" y="79280"/>
                  <a:pt x="1913359" y="81005"/>
                  <a:pt x="1905000" y="83513"/>
                </a:cubicBezTo>
                <a:cubicBezTo>
                  <a:pt x="1892178" y="87360"/>
                  <a:pt x="1879600" y="91980"/>
                  <a:pt x="1866900" y="96213"/>
                </a:cubicBezTo>
                <a:cubicBezTo>
                  <a:pt x="1860550" y="98330"/>
                  <a:pt x="1854344" y="100940"/>
                  <a:pt x="1847850" y="102563"/>
                </a:cubicBezTo>
                <a:cubicBezTo>
                  <a:pt x="1839383" y="104680"/>
                  <a:pt x="1830841" y="106515"/>
                  <a:pt x="1822450" y="108913"/>
                </a:cubicBezTo>
                <a:cubicBezTo>
                  <a:pt x="1816014" y="110752"/>
                  <a:pt x="1809934" y="113811"/>
                  <a:pt x="1803400" y="115263"/>
                </a:cubicBezTo>
                <a:cubicBezTo>
                  <a:pt x="1790831" y="118056"/>
                  <a:pt x="1777791" y="118490"/>
                  <a:pt x="1765300" y="121613"/>
                </a:cubicBezTo>
                <a:cubicBezTo>
                  <a:pt x="1752313" y="124860"/>
                  <a:pt x="1739900" y="130080"/>
                  <a:pt x="1727200" y="134313"/>
                </a:cubicBezTo>
                <a:lnTo>
                  <a:pt x="1631950" y="166063"/>
                </a:lnTo>
                <a:lnTo>
                  <a:pt x="1612900" y="172413"/>
                </a:lnTo>
                <a:cubicBezTo>
                  <a:pt x="1606550" y="174530"/>
                  <a:pt x="1600344" y="177140"/>
                  <a:pt x="1593850" y="178763"/>
                </a:cubicBezTo>
                <a:cubicBezTo>
                  <a:pt x="1585383" y="180880"/>
                  <a:pt x="1576841" y="182715"/>
                  <a:pt x="1568450" y="185113"/>
                </a:cubicBezTo>
                <a:cubicBezTo>
                  <a:pt x="1562014" y="186952"/>
                  <a:pt x="1555934" y="190011"/>
                  <a:pt x="1549400" y="191463"/>
                </a:cubicBezTo>
                <a:cubicBezTo>
                  <a:pt x="1536831" y="194256"/>
                  <a:pt x="1523968" y="195510"/>
                  <a:pt x="1511300" y="197813"/>
                </a:cubicBezTo>
                <a:cubicBezTo>
                  <a:pt x="1500681" y="199744"/>
                  <a:pt x="1490169" y="202232"/>
                  <a:pt x="1479550" y="204163"/>
                </a:cubicBezTo>
                <a:cubicBezTo>
                  <a:pt x="1466882" y="206466"/>
                  <a:pt x="1453941" y="207390"/>
                  <a:pt x="1441450" y="210513"/>
                </a:cubicBezTo>
                <a:cubicBezTo>
                  <a:pt x="1428463" y="213760"/>
                  <a:pt x="1416050" y="218980"/>
                  <a:pt x="1403350" y="223213"/>
                </a:cubicBezTo>
                <a:lnTo>
                  <a:pt x="1384300" y="229563"/>
                </a:lnTo>
                <a:lnTo>
                  <a:pt x="1327150" y="248613"/>
                </a:lnTo>
                <a:cubicBezTo>
                  <a:pt x="1320800" y="250730"/>
                  <a:pt x="1313669" y="251250"/>
                  <a:pt x="1308100" y="254963"/>
                </a:cubicBezTo>
                <a:cubicBezTo>
                  <a:pt x="1295400" y="263430"/>
                  <a:pt x="1284480" y="275536"/>
                  <a:pt x="1270000" y="280363"/>
                </a:cubicBezTo>
                <a:lnTo>
                  <a:pt x="1231900" y="293063"/>
                </a:lnTo>
                <a:cubicBezTo>
                  <a:pt x="1225550" y="295180"/>
                  <a:pt x="1218419" y="295700"/>
                  <a:pt x="1212850" y="299413"/>
                </a:cubicBezTo>
                <a:cubicBezTo>
                  <a:pt x="1206500" y="303646"/>
                  <a:pt x="1200946" y="309433"/>
                  <a:pt x="1193800" y="312113"/>
                </a:cubicBezTo>
                <a:cubicBezTo>
                  <a:pt x="1183694" y="315903"/>
                  <a:pt x="1172463" y="315623"/>
                  <a:pt x="1162050" y="318463"/>
                </a:cubicBezTo>
                <a:cubicBezTo>
                  <a:pt x="1149135" y="321985"/>
                  <a:pt x="1136650" y="326930"/>
                  <a:pt x="1123950" y="331163"/>
                </a:cubicBezTo>
                <a:lnTo>
                  <a:pt x="1085850" y="343863"/>
                </a:lnTo>
                <a:cubicBezTo>
                  <a:pt x="1079500" y="345980"/>
                  <a:pt x="1073294" y="348590"/>
                  <a:pt x="1066800" y="350213"/>
                </a:cubicBezTo>
                <a:cubicBezTo>
                  <a:pt x="1028413" y="359810"/>
                  <a:pt x="1049679" y="353803"/>
                  <a:pt x="1003300" y="369263"/>
                </a:cubicBezTo>
                <a:cubicBezTo>
                  <a:pt x="996950" y="371380"/>
                  <a:pt x="989819" y="371900"/>
                  <a:pt x="984250" y="375613"/>
                </a:cubicBezTo>
                <a:cubicBezTo>
                  <a:pt x="977900" y="379846"/>
                  <a:pt x="970904" y="383243"/>
                  <a:pt x="965200" y="388313"/>
                </a:cubicBezTo>
                <a:cubicBezTo>
                  <a:pt x="951776" y="400245"/>
                  <a:pt x="944524" y="422057"/>
                  <a:pt x="927100" y="426413"/>
                </a:cubicBezTo>
                <a:cubicBezTo>
                  <a:pt x="918633" y="428530"/>
                  <a:pt x="910059" y="430255"/>
                  <a:pt x="901700" y="432763"/>
                </a:cubicBezTo>
                <a:cubicBezTo>
                  <a:pt x="888878" y="436610"/>
                  <a:pt x="876300" y="441230"/>
                  <a:pt x="863600" y="445463"/>
                </a:cubicBezTo>
                <a:lnTo>
                  <a:pt x="825500" y="458163"/>
                </a:lnTo>
                <a:lnTo>
                  <a:pt x="806450" y="464513"/>
                </a:lnTo>
                <a:cubicBezTo>
                  <a:pt x="800100" y="466630"/>
                  <a:pt x="792969" y="467150"/>
                  <a:pt x="787400" y="470863"/>
                </a:cubicBezTo>
                <a:cubicBezTo>
                  <a:pt x="768268" y="483618"/>
                  <a:pt x="765508" y="486595"/>
                  <a:pt x="742950" y="496263"/>
                </a:cubicBezTo>
                <a:cubicBezTo>
                  <a:pt x="717515" y="507164"/>
                  <a:pt x="719290" y="500591"/>
                  <a:pt x="685800" y="508963"/>
                </a:cubicBezTo>
                <a:cubicBezTo>
                  <a:pt x="672813" y="512210"/>
                  <a:pt x="660400" y="517430"/>
                  <a:pt x="647700" y="521663"/>
                </a:cubicBezTo>
                <a:lnTo>
                  <a:pt x="609600" y="534363"/>
                </a:lnTo>
                <a:cubicBezTo>
                  <a:pt x="603250" y="536480"/>
                  <a:pt x="597044" y="539090"/>
                  <a:pt x="590550" y="540713"/>
                </a:cubicBezTo>
                <a:cubicBezTo>
                  <a:pt x="582083" y="542830"/>
                  <a:pt x="573509" y="544555"/>
                  <a:pt x="565150" y="547063"/>
                </a:cubicBezTo>
                <a:cubicBezTo>
                  <a:pt x="552328" y="550910"/>
                  <a:pt x="539750" y="555530"/>
                  <a:pt x="527050" y="559763"/>
                </a:cubicBezTo>
                <a:cubicBezTo>
                  <a:pt x="520700" y="561880"/>
                  <a:pt x="514494" y="564490"/>
                  <a:pt x="508000" y="566113"/>
                </a:cubicBezTo>
                <a:lnTo>
                  <a:pt x="457200" y="578813"/>
                </a:lnTo>
                <a:cubicBezTo>
                  <a:pt x="448733" y="580930"/>
                  <a:pt x="440440" y="583929"/>
                  <a:pt x="431800" y="585163"/>
                </a:cubicBezTo>
                <a:lnTo>
                  <a:pt x="387350" y="591513"/>
                </a:lnTo>
                <a:lnTo>
                  <a:pt x="349250" y="604213"/>
                </a:lnTo>
                <a:cubicBezTo>
                  <a:pt x="342900" y="606330"/>
                  <a:pt x="336694" y="608940"/>
                  <a:pt x="330200" y="610563"/>
                </a:cubicBezTo>
                <a:cubicBezTo>
                  <a:pt x="322062" y="612598"/>
                  <a:pt x="294860" y="618708"/>
                  <a:pt x="285750" y="623263"/>
                </a:cubicBezTo>
                <a:cubicBezTo>
                  <a:pt x="278924" y="626676"/>
                  <a:pt x="273526" y="632550"/>
                  <a:pt x="266700" y="635963"/>
                </a:cubicBezTo>
                <a:cubicBezTo>
                  <a:pt x="260713" y="638956"/>
                  <a:pt x="253637" y="639320"/>
                  <a:pt x="247650" y="642313"/>
                </a:cubicBezTo>
                <a:cubicBezTo>
                  <a:pt x="240824" y="645726"/>
                  <a:pt x="235574" y="651913"/>
                  <a:pt x="228600" y="655013"/>
                </a:cubicBezTo>
                <a:cubicBezTo>
                  <a:pt x="216367" y="660450"/>
                  <a:pt x="203200" y="663480"/>
                  <a:pt x="190500" y="667713"/>
                </a:cubicBezTo>
                <a:cubicBezTo>
                  <a:pt x="121025" y="690871"/>
                  <a:pt x="226258" y="653937"/>
                  <a:pt x="152400" y="686763"/>
                </a:cubicBezTo>
                <a:cubicBezTo>
                  <a:pt x="140167" y="692200"/>
                  <a:pt x="114300" y="699463"/>
                  <a:pt x="114300" y="699463"/>
                </a:cubicBezTo>
                <a:cubicBezTo>
                  <a:pt x="110067" y="705813"/>
                  <a:pt x="106996" y="713117"/>
                  <a:pt x="101600" y="718513"/>
                </a:cubicBezTo>
                <a:cubicBezTo>
                  <a:pt x="92625" y="727488"/>
                  <a:pt x="67111" y="738933"/>
                  <a:pt x="57150" y="743913"/>
                </a:cubicBezTo>
                <a:cubicBezTo>
                  <a:pt x="55033" y="750263"/>
                  <a:pt x="52639" y="756527"/>
                  <a:pt x="50800" y="762963"/>
                </a:cubicBezTo>
                <a:cubicBezTo>
                  <a:pt x="44822" y="783888"/>
                  <a:pt x="42465" y="798289"/>
                  <a:pt x="38100" y="820113"/>
                </a:cubicBezTo>
                <a:cubicBezTo>
                  <a:pt x="40217" y="832813"/>
                  <a:pt x="44450" y="845338"/>
                  <a:pt x="44450" y="858213"/>
                </a:cubicBezTo>
                <a:cubicBezTo>
                  <a:pt x="44450" y="904828"/>
                  <a:pt x="41307" y="951409"/>
                  <a:pt x="38100" y="997913"/>
                </a:cubicBezTo>
                <a:cubicBezTo>
                  <a:pt x="37139" y="1011851"/>
                  <a:pt x="28009" y="1064811"/>
                  <a:pt x="25400" y="1080463"/>
                </a:cubicBezTo>
                <a:cubicBezTo>
                  <a:pt x="23283" y="1107980"/>
                  <a:pt x="23354" y="1135753"/>
                  <a:pt x="19050" y="1163013"/>
                </a:cubicBezTo>
                <a:cubicBezTo>
                  <a:pt x="16962" y="1176236"/>
                  <a:pt x="6350" y="1201113"/>
                  <a:pt x="6350" y="1201113"/>
                </a:cubicBezTo>
                <a:cubicBezTo>
                  <a:pt x="4233" y="1215930"/>
                  <a:pt x="0" y="1230596"/>
                  <a:pt x="0" y="1245563"/>
                </a:cubicBezTo>
                <a:cubicBezTo>
                  <a:pt x="0" y="1260888"/>
                  <a:pt x="7689" y="1281331"/>
                  <a:pt x="12700" y="1296363"/>
                </a:cubicBezTo>
                <a:cubicBezTo>
                  <a:pt x="20943" y="1354065"/>
                  <a:pt x="14317" y="1326614"/>
                  <a:pt x="31750" y="1378913"/>
                </a:cubicBezTo>
                <a:cubicBezTo>
                  <a:pt x="36915" y="1394407"/>
                  <a:pt x="38490" y="1404703"/>
                  <a:pt x="50800" y="1417013"/>
                </a:cubicBezTo>
                <a:cubicBezTo>
                  <a:pt x="63110" y="1429323"/>
                  <a:pt x="73406" y="1430898"/>
                  <a:pt x="88900" y="1436063"/>
                </a:cubicBezTo>
                <a:cubicBezTo>
                  <a:pt x="152400" y="1433946"/>
                  <a:pt x="215968" y="1433338"/>
                  <a:pt x="279400" y="1429713"/>
                </a:cubicBezTo>
                <a:cubicBezTo>
                  <a:pt x="294926" y="1428826"/>
                  <a:pt x="320718" y="1420179"/>
                  <a:pt x="336550" y="1417013"/>
                </a:cubicBezTo>
                <a:cubicBezTo>
                  <a:pt x="364857" y="1411352"/>
                  <a:pt x="379158" y="1411123"/>
                  <a:pt x="406400" y="1404313"/>
                </a:cubicBezTo>
                <a:cubicBezTo>
                  <a:pt x="440958" y="1395673"/>
                  <a:pt x="410390" y="1397464"/>
                  <a:pt x="457200" y="1391613"/>
                </a:cubicBezTo>
                <a:cubicBezTo>
                  <a:pt x="534860" y="1381905"/>
                  <a:pt x="623900" y="1381676"/>
                  <a:pt x="698500" y="1378913"/>
                </a:cubicBezTo>
                <a:cubicBezTo>
                  <a:pt x="721783" y="1376796"/>
                  <a:pt x="745011" y="1373936"/>
                  <a:pt x="768350" y="1372563"/>
                </a:cubicBezTo>
                <a:cubicBezTo>
                  <a:pt x="816995" y="1369702"/>
                  <a:pt x="865929" y="1371227"/>
                  <a:pt x="914400" y="1366213"/>
                </a:cubicBezTo>
                <a:cubicBezTo>
                  <a:pt x="927716" y="1364835"/>
                  <a:pt x="939800" y="1357746"/>
                  <a:pt x="952500" y="1353513"/>
                </a:cubicBezTo>
                <a:cubicBezTo>
                  <a:pt x="958850" y="1351396"/>
                  <a:pt x="965981" y="1350876"/>
                  <a:pt x="971550" y="1347163"/>
                </a:cubicBezTo>
                <a:cubicBezTo>
                  <a:pt x="977900" y="1342930"/>
                  <a:pt x="983626" y="1337563"/>
                  <a:pt x="990600" y="1334463"/>
                </a:cubicBezTo>
                <a:cubicBezTo>
                  <a:pt x="1002833" y="1329026"/>
                  <a:pt x="1016000" y="1325996"/>
                  <a:pt x="1028700" y="1321763"/>
                </a:cubicBezTo>
                <a:lnTo>
                  <a:pt x="1066800" y="1309063"/>
                </a:lnTo>
                <a:cubicBezTo>
                  <a:pt x="1073150" y="1306946"/>
                  <a:pt x="1079286" y="1304026"/>
                  <a:pt x="1085850" y="1302713"/>
                </a:cubicBezTo>
                <a:cubicBezTo>
                  <a:pt x="1157090" y="1288465"/>
                  <a:pt x="1106822" y="1296930"/>
                  <a:pt x="1238250" y="1290013"/>
                </a:cubicBezTo>
                <a:cubicBezTo>
                  <a:pt x="1255183" y="1287896"/>
                  <a:pt x="1272183" y="1286258"/>
                  <a:pt x="1289050" y="1283663"/>
                </a:cubicBezTo>
                <a:cubicBezTo>
                  <a:pt x="1299717" y="1282022"/>
                  <a:pt x="1310154" y="1279087"/>
                  <a:pt x="1320800" y="1277313"/>
                </a:cubicBezTo>
                <a:cubicBezTo>
                  <a:pt x="1335563" y="1274852"/>
                  <a:pt x="1350433" y="1273080"/>
                  <a:pt x="1365250" y="1270963"/>
                </a:cubicBezTo>
                <a:lnTo>
                  <a:pt x="1403350" y="1258263"/>
                </a:lnTo>
                <a:cubicBezTo>
                  <a:pt x="1422443" y="1251899"/>
                  <a:pt x="1425037" y="1252890"/>
                  <a:pt x="1441450" y="1239213"/>
                </a:cubicBezTo>
                <a:cubicBezTo>
                  <a:pt x="1448349" y="1233464"/>
                  <a:pt x="1453028" y="1225144"/>
                  <a:pt x="1460500" y="1220163"/>
                </a:cubicBezTo>
                <a:cubicBezTo>
                  <a:pt x="1466069" y="1216450"/>
                  <a:pt x="1473563" y="1216806"/>
                  <a:pt x="1479550" y="1213813"/>
                </a:cubicBezTo>
                <a:cubicBezTo>
                  <a:pt x="1486376" y="1210400"/>
                  <a:pt x="1492250" y="1205346"/>
                  <a:pt x="1498600" y="1201113"/>
                </a:cubicBezTo>
                <a:cubicBezTo>
                  <a:pt x="1502833" y="1194763"/>
                  <a:pt x="1504950" y="1186296"/>
                  <a:pt x="1511300" y="1182063"/>
                </a:cubicBezTo>
                <a:cubicBezTo>
                  <a:pt x="1518562" y="1177222"/>
                  <a:pt x="1528341" y="1178221"/>
                  <a:pt x="1536700" y="1175713"/>
                </a:cubicBezTo>
                <a:cubicBezTo>
                  <a:pt x="1549522" y="1171866"/>
                  <a:pt x="1561595" y="1165214"/>
                  <a:pt x="1574800" y="1163013"/>
                </a:cubicBezTo>
                <a:cubicBezTo>
                  <a:pt x="1669906" y="1147162"/>
                  <a:pt x="1625407" y="1153157"/>
                  <a:pt x="1708150" y="1143963"/>
                </a:cubicBezTo>
                <a:cubicBezTo>
                  <a:pt x="1730964" y="1138259"/>
                  <a:pt x="1747184" y="1133487"/>
                  <a:pt x="1771650" y="1131263"/>
                </a:cubicBezTo>
                <a:cubicBezTo>
                  <a:pt x="1805443" y="1128191"/>
                  <a:pt x="1839383" y="1127030"/>
                  <a:pt x="1873250" y="1124913"/>
                </a:cubicBezTo>
                <a:cubicBezTo>
                  <a:pt x="1892294" y="1121739"/>
                  <a:pt x="1932679" y="1117044"/>
                  <a:pt x="1949450" y="1105863"/>
                </a:cubicBezTo>
                <a:cubicBezTo>
                  <a:pt x="1962150" y="1097396"/>
                  <a:pt x="1973070" y="1085290"/>
                  <a:pt x="1987550" y="1080463"/>
                </a:cubicBezTo>
                <a:cubicBezTo>
                  <a:pt x="2051571" y="1059123"/>
                  <a:pt x="1952266" y="1091683"/>
                  <a:pt x="2032000" y="1067763"/>
                </a:cubicBezTo>
                <a:cubicBezTo>
                  <a:pt x="2044822" y="1063916"/>
                  <a:pt x="2057400" y="1059296"/>
                  <a:pt x="2070100" y="1055063"/>
                </a:cubicBezTo>
                <a:cubicBezTo>
                  <a:pt x="2076450" y="1052946"/>
                  <a:pt x="2082656" y="1050336"/>
                  <a:pt x="2089150" y="1048713"/>
                </a:cubicBezTo>
                <a:cubicBezTo>
                  <a:pt x="2097617" y="1046596"/>
                  <a:pt x="2106031" y="1044256"/>
                  <a:pt x="2114550" y="1042363"/>
                </a:cubicBezTo>
                <a:cubicBezTo>
                  <a:pt x="2125086" y="1040022"/>
                  <a:pt x="2135887" y="1038853"/>
                  <a:pt x="2146300" y="1036013"/>
                </a:cubicBezTo>
                <a:cubicBezTo>
                  <a:pt x="2159215" y="1032491"/>
                  <a:pt x="2173261" y="1030739"/>
                  <a:pt x="2184400" y="1023313"/>
                </a:cubicBezTo>
                <a:cubicBezTo>
                  <a:pt x="2205272" y="1009398"/>
                  <a:pt x="2199496" y="1010836"/>
                  <a:pt x="2222500" y="1004263"/>
                </a:cubicBezTo>
                <a:cubicBezTo>
                  <a:pt x="2256915" y="994430"/>
                  <a:pt x="2244419" y="999879"/>
                  <a:pt x="2286000" y="991563"/>
                </a:cubicBezTo>
                <a:cubicBezTo>
                  <a:pt x="2294558" y="989851"/>
                  <a:pt x="2302842" y="986925"/>
                  <a:pt x="2311400" y="985213"/>
                </a:cubicBezTo>
                <a:cubicBezTo>
                  <a:pt x="2324025" y="982688"/>
                  <a:pt x="2336875" y="981388"/>
                  <a:pt x="2349500" y="978863"/>
                </a:cubicBezTo>
                <a:cubicBezTo>
                  <a:pt x="2358058" y="977151"/>
                  <a:pt x="2366274" y="973840"/>
                  <a:pt x="2374900" y="972513"/>
                </a:cubicBezTo>
                <a:cubicBezTo>
                  <a:pt x="2393844" y="969598"/>
                  <a:pt x="2412969" y="967980"/>
                  <a:pt x="2432050" y="966163"/>
                </a:cubicBezTo>
                <a:cubicBezTo>
                  <a:pt x="2494998" y="960168"/>
                  <a:pt x="2538952" y="957766"/>
                  <a:pt x="2603500" y="953463"/>
                </a:cubicBezTo>
                <a:cubicBezTo>
                  <a:pt x="2614083" y="951346"/>
                  <a:pt x="2624779" y="949731"/>
                  <a:pt x="2635250" y="947113"/>
                </a:cubicBezTo>
                <a:cubicBezTo>
                  <a:pt x="2653085" y="942654"/>
                  <a:pt x="2668569" y="933890"/>
                  <a:pt x="2686050" y="928063"/>
                </a:cubicBezTo>
                <a:cubicBezTo>
                  <a:pt x="2694329" y="925303"/>
                  <a:pt x="2703059" y="924111"/>
                  <a:pt x="2711450" y="921713"/>
                </a:cubicBezTo>
                <a:cubicBezTo>
                  <a:pt x="2717886" y="919874"/>
                  <a:pt x="2723936" y="916676"/>
                  <a:pt x="2730500" y="915363"/>
                </a:cubicBezTo>
                <a:cubicBezTo>
                  <a:pt x="2745176" y="912428"/>
                  <a:pt x="2760224" y="911690"/>
                  <a:pt x="2774950" y="909013"/>
                </a:cubicBezTo>
                <a:cubicBezTo>
                  <a:pt x="2783536" y="907452"/>
                  <a:pt x="2791742" y="904098"/>
                  <a:pt x="2800350" y="902663"/>
                </a:cubicBezTo>
                <a:cubicBezTo>
                  <a:pt x="2829877" y="897742"/>
                  <a:pt x="2859897" y="895834"/>
                  <a:pt x="2889250" y="889963"/>
                </a:cubicBezTo>
                <a:cubicBezTo>
                  <a:pt x="2933625" y="881088"/>
                  <a:pt x="2910354" y="885387"/>
                  <a:pt x="2959100" y="877263"/>
                </a:cubicBezTo>
                <a:lnTo>
                  <a:pt x="3225800" y="883613"/>
                </a:lnTo>
                <a:cubicBezTo>
                  <a:pt x="3383844" y="889257"/>
                  <a:pt x="3245556" y="894902"/>
                  <a:pt x="3403600" y="883613"/>
                </a:cubicBezTo>
                <a:cubicBezTo>
                  <a:pt x="3412067" y="881496"/>
                  <a:pt x="3420481" y="879156"/>
                  <a:pt x="3429000" y="877263"/>
                </a:cubicBezTo>
                <a:cubicBezTo>
                  <a:pt x="3439536" y="874922"/>
                  <a:pt x="3454763" y="879893"/>
                  <a:pt x="3460750" y="870913"/>
                </a:cubicBezTo>
                <a:cubicBezTo>
                  <a:pt x="3462521" y="868257"/>
                  <a:pt x="3449067" y="819188"/>
                  <a:pt x="3448050" y="813763"/>
                </a:cubicBezTo>
                <a:cubicBezTo>
                  <a:pt x="3443305" y="788454"/>
                  <a:pt x="3435350" y="737563"/>
                  <a:pt x="3435350" y="737563"/>
                </a:cubicBezTo>
                <a:cubicBezTo>
                  <a:pt x="3427799" y="594095"/>
                  <a:pt x="3424741" y="603551"/>
                  <a:pt x="3435350" y="439113"/>
                </a:cubicBezTo>
                <a:cubicBezTo>
                  <a:pt x="3435781" y="432433"/>
                  <a:pt x="3439861" y="426499"/>
                  <a:pt x="3441700" y="420063"/>
                </a:cubicBezTo>
                <a:cubicBezTo>
                  <a:pt x="3444098" y="411672"/>
                  <a:pt x="3445652" y="403054"/>
                  <a:pt x="3448050" y="394663"/>
                </a:cubicBezTo>
                <a:cubicBezTo>
                  <a:pt x="3449889" y="388227"/>
                  <a:pt x="3452948" y="382147"/>
                  <a:pt x="3454400" y="375613"/>
                </a:cubicBezTo>
                <a:cubicBezTo>
                  <a:pt x="3457193" y="363044"/>
                  <a:pt x="3458225" y="350138"/>
                  <a:pt x="3460750" y="337513"/>
                </a:cubicBezTo>
                <a:cubicBezTo>
                  <a:pt x="3462462" y="328955"/>
                  <a:pt x="3465271" y="320647"/>
                  <a:pt x="3467100" y="312113"/>
                </a:cubicBezTo>
                <a:cubicBezTo>
                  <a:pt x="3471623" y="291006"/>
                  <a:pt x="3471783" y="268655"/>
                  <a:pt x="3479800" y="248613"/>
                </a:cubicBezTo>
                <a:lnTo>
                  <a:pt x="3492500" y="216863"/>
                </a:lnTo>
                <a:cubicBezTo>
                  <a:pt x="3490383" y="159713"/>
                  <a:pt x="3491841" y="102318"/>
                  <a:pt x="3486150" y="45413"/>
                </a:cubicBezTo>
                <a:cubicBezTo>
                  <a:pt x="3485391" y="37819"/>
                  <a:pt x="3480076" y="30149"/>
                  <a:pt x="3473450" y="26363"/>
                </a:cubicBezTo>
                <a:cubicBezTo>
                  <a:pt x="3460885" y="19183"/>
                  <a:pt x="3417358" y="4138"/>
                  <a:pt x="3390900" y="963"/>
                </a:cubicBezTo>
                <a:close/>
              </a:path>
            </a:pathLst>
          </a:cu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Verdana"/>
              <a:ea typeface="新細明體"/>
              <a:cs typeface="+mn-cs"/>
            </a:endParaRPr>
          </a:p>
        </p:txBody>
      </p:sp>
    </p:spTree>
    <p:extLst>
      <p:ext uri="{BB962C8B-B14F-4D97-AF65-F5344CB8AC3E}">
        <p14:creationId xmlns:p14="http://schemas.microsoft.com/office/powerpoint/2010/main" val="412063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a:extLst>
              <a:ext uri="{FF2B5EF4-FFF2-40B4-BE49-F238E27FC236}">
                <a16:creationId xmlns:a16="http://schemas.microsoft.com/office/drawing/2014/main" xmlns="" id="{F479E931-C6D6-448B-AEA4-613688FE17F2}"/>
              </a:ext>
            </a:extLst>
          </p:cNvPr>
          <p:cNvSpPr>
            <a:spLocks noGrp="1" noChangeArrowheads="1"/>
          </p:cNvSpPr>
          <p:nvPr>
            <p:ph type="title" idx="4294967295"/>
          </p:nvPr>
        </p:nvSpPr>
        <p:spPr>
          <a:xfrm>
            <a:off x="419100" y="620713"/>
            <a:ext cx="5881688" cy="639762"/>
          </a:xfrm>
        </p:spPr>
        <p:txBody>
          <a:bodyPr/>
          <a:lstStyle/>
          <a:p>
            <a:r>
              <a:rPr lang="zh-TW" altLang="en-US" sz="4000" b="1" dirty="0">
                <a:solidFill>
                  <a:srgbClr val="002060"/>
                </a:solidFill>
                <a:latin typeface="標楷體" panose="03000509000000000000" pitchFamily="65" charset="-120"/>
                <a:ea typeface="標楷體" panose="03000509000000000000" pitchFamily="65" charset="-120"/>
              </a:rPr>
              <a:t>肥胖對身體健康的影響</a:t>
            </a:r>
          </a:p>
        </p:txBody>
      </p:sp>
      <p:sp>
        <p:nvSpPr>
          <p:cNvPr id="6" name="內容版面配置區 2">
            <a:extLst>
              <a:ext uri="{FF2B5EF4-FFF2-40B4-BE49-F238E27FC236}">
                <a16:creationId xmlns:a16="http://schemas.microsoft.com/office/drawing/2014/main" xmlns="" id="{0B17CEF0-4CBF-408A-9E59-64E3AF4C7EA3}"/>
              </a:ext>
            </a:extLst>
          </p:cNvPr>
          <p:cNvSpPr txBox="1">
            <a:spLocks/>
          </p:cNvSpPr>
          <p:nvPr/>
        </p:nvSpPr>
        <p:spPr bwMode="auto">
          <a:xfrm>
            <a:off x="1115616" y="1916832"/>
            <a:ext cx="7128791" cy="4176464"/>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心血管</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 </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高血壓、高血脂</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、冠心病、中風</a:t>
            </a:r>
            <a:endParaRPr kumimoji="1" lang="en-US" altLang="zh-TW"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生殖代謝</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多囊性卵巢症、性腺機能減退、</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第二型糖尿病</a:t>
            </a:r>
            <a:endPar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呼吸系統</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呼吸中止、氣喘</a:t>
            </a:r>
            <a:endParaRPr kumimoji="1" lang="en-US" altLang="zh-TW"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腸道系統</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脂肪肝、肝硬化、大腸癌</a:t>
            </a:r>
            <a:endParaRPr kumimoji="1" lang="en-US" altLang="zh-TW"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腎臟系統</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蛋白尿、腎絲球硬化症</a:t>
            </a:r>
            <a:endParaRPr kumimoji="1" lang="en-US" altLang="zh-TW"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69900" marR="0" lvl="0" indent="-469900" algn="l" defTabSz="914400" rtl="0" eaLnBrk="0" fontAlgn="base" latinLnBrk="0" hangingPunct="0">
              <a:lnSpc>
                <a:spcPct val="200000"/>
              </a:lnSpc>
              <a:spcBef>
                <a:spcPct val="20000"/>
              </a:spcBef>
              <a:spcAft>
                <a:spcPct val="0"/>
              </a:spcAft>
              <a:buClr>
                <a:srgbClr val="CC0000"/>
              </a:buClr>
              <a:buSzTx/>
              <a:buFont typeface="Wingdings" panose="05000000000000000000" pitchFamily="2" charset="2"/>
              <a:buChar char="o"/>
              <a:tabLst/>
              <a:defRPr/>
            </a:pPr>
            <a:r>
              <a:rPr kumimoji="1" lang="zh-TW" altLang="en-US"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肌肉骨骼</a:t>
            </a:r>
            <a:r>
              <a:rPr kumimoji="1" lang="en-US" altLang="zh-TW" sz="2000" b="1" i="0" u="sng"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關節病變、骨折</a:t>
            </a:r>
          </a:p>
        </p:txBody>
      </p:sp>
    </p:spTree>
    <p:extLst>
      <p:ext uri="{BB962C8B-B14F-4D97-AF65-F5344CB8AC3E}">
        <p14:creationId xmlns:p14="http://schemas.microsoft.com/office/powerpoint/2010/main" val="132995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H:\花蓮慈濟醫院_兒童社區\國中小學衛教\衛教海報檔\38720_6530439815DSC08393.JPG">
            <a:extLst>
              <a:ext uri="{FF2B5EF4-FFF2-40B4-BE49-F238E27FC236}">
                <a16:creationId xmlns:a16="http://schemas.microsoft.com/office/drawing/2014/main" xmlns="" id="{8AD48399-B216-4AE2-B4E1-FCA68C4FE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4000" cy="882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爆炸 1 2">
            <a:extLst>
              <a:ext uri="{FF2B5EF4-FFF2-40B4-BE49-F238E27FC236}">
                <a16:creationId xmlns:a16="http://schemas.microsoft.com/office/drawing/2014/main" xmlns="" id="{7C3A92EE-03D4-404F-8344-78B39E04D4AB}"/>
              </a:ext>
            </a:extLst>
          </p:cNvPr>
          <p:cNvSpPr/>
          <p:nvPr/>
        </p:nvSpPr>
        <p:spPr>
          <a:xfrm>
            <a:off x="2466975" y="2416175"/>
            <a:ext cx="6677025" cy="3995738"/>
          </a:xfrm>
          <a:prstGeom prst="irregularSeal1">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肥胖讓青春期提前</a:t>
            </a:r>
          </a:p>
        </p:txBody>
      </p:sp>
    </p:spTree>
    <p:extLst>
      <p:ext uri="{BB962C8B-B14F-4D97-AF65-F5344CB8AC3E}">
        <p14:creationId xmlns:p14="http://schemas.microsoft.com/office/powerpoint/2010/main" val="6918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3B155-E4D9-451C-9B12-D7A4B6DBC443}"/>
              </a:ext>
            </a:extLst>
          </p:cNvPr>
          <p:cNvSpPr>
            <a:spLocks noGrp="1"/>
          </p:cNvSpPr>
          <p:nvPr>
            <p:ph type="title" idx="4294967295"/>
          </p:nvPr>
        </p:nvSpPr>
        <p:spPr>
          <a:xfrm>
            <a:off x="892175" y="130175"/>
            <a:ext cx="7352233" cy="1562100"/>
          </a:xfrm>
        </p:spPr>
        <p:txBody>
          <a:bodyPr>
            <a:noAutofit/>
          </a:bodyPr>
          <a:lstStyle/>
          <a:p>
            <a:pPr>
              <a:spcBef>
                <a:spcPts val="0"/>
              </a:spcBef>
              <a:defRPr/>
            </a:pPr>
            <a:r>
              <a:rPr lang="zh-TW" altLang="en-US" sz="4800" dirty="0">
                <a:solidFill>
                  <a:srgbClr val="04617B"/>
                </a:solidFill>
                <a:latin typeface="標楷體" panose="03000509000000000000" pitchFamily="65" charset="-120"/>
                <a:ea typeface="標楷體" panose="03000509000000000000" pitchFamily="65" charset="-120"/>
                <a:cs typeface="+mn-cs"/>
              </a:rPr>
              <a:t>青少年時期的生理變化</a:t>
            </a:r>
            <a:r>
              <a:rPr lang="en-US" altLang="zh-TW" sz="4800" dirty="0">
                <a:solidFill>
                  <a:srgbClr val="04617B"/>
                </a:solidFill>
                <a:latin typeface="標楷體" panose="03000509000000000000" pitchFamily="65" charset="-120"/>
                <a:ea typeface="標楷體" panose="03000509000000000000" pitchFamily="65" charset="-120"/>
                <a:cs typeface="+mn-cs"/>
              </a:rPr>
              <a:t/>
            </a:r>
            <a:br>
              <a:rPr lang="en-US" altLang="zh-TW" sz="4800" dirty="0">
                <a:solidFill>
                  <a:srgbClr val="04617B"/>
                </a:solidFill>
                <a:latin typeface="標楷體" panose="03000509000000000000" pitchFamily="65" charset="-120"/>
                <a:ea typeface="標楷體" panose="03000509000000000000" pitchFamily="65" charset="-120"/>
                <a:cs typeface="+mn-cs"/>
              </a:rPr>
            </a:br>
            <a:r>
              <a:rPr lang="zh-TW" altLang="en-US" sz="4800" dirty="0">
                <a:solidFill>
                  <a:srgbClr val="04617B"/>
                </a:solidFill>
                <a:latin typeface="標楷體" panose="03000509000000000000" pitchFamily="65" charset="-120"/>
                <a:ea typeface="標楷體" panose="03000509000000000000" pitchFamily="65" charset="-120"/>
                <a:cs typeface="+mn-cs"/>
              </a:rPr>
              <a:t>          </a:t>
            </a:r>
            <a:r>
              <a:rPr lang="zh-TW" altLang="en-US" sz="4800" b="1" dirty="0">
                <a:solidFill>
                  <a:srgbClr val="FF0000"/>
                </a:solidFill>
                <a:latin typeface="標楷體" panose="03000509000000000000" pitchFamily="65" charset="-120"/>
                <a:ea typeface="標楷體" panose="03000509000000000000" pitchFamily="65" charset="-120"/>
                <a:cs typeface="+mn-cs"/>
              </a:rPr>
              <a:t>青春期</a:t>
            </a:r>
            <a:endParaRPr lang="en-US" sz="4800" b="1" dirty="0">
              <a:solidFill>
                <a:srgbClr val="FF0000"/>
              </a:solidFill>
              <a:latin typeface="標楷體" panose="03000509000000000000" pitchFamily="65" charset="-120"/>
              <a:ea typeface="標楷體" panose="03000509000000000000" pitchFamily="65" charset="-120"/>
            </a:endParaRPr>
          </a:p>
        </p:txBody>
      </p:sp>
      <p:sp>
        <p:nvSpPr>
          <p:cNvPr id="5" name="Content Placeholder 4">
            <a:extLst>
              <a:ext uri="{FF2B5EF4-FFF2-40B4-BE49-F238E27FC236}">
                <a16:creationId xmlns:a16="http://schemas.microsoft.com/office/drawing/2014/main" xmlns="" id="{0EBCAF48-FC4E-4509-ACE0-6430879028E5}"/>
              </a:ext>
            </a:extLst>
          </p:cNvPr>
          <p:cNvSpPr>
            <a:spLocks noGrp="1"/>
          </p:cNvSpPr>
          <p:nvPr>
            <p:ph sz="quarter" idx="4294967295"/>
          </p:nvPr>
        </p:nvSpPr>
        <p:spPr>
          <a:xfrm>
            <a:off x="0" y="2174875"/>
            <a:ext cx="4040188" cy="3951288"/>
          </a:xfrm>
        </p:spPr>
        <p:txBody>
          <a:bodyPr/>
          <a:lstStyle/>
          <a:p>
            <a:pPr marL="0" indent="0">
              <a:buFont typeface="Arial" panose="020B0604020202020204" pitchFamily="34" charset="0"/>
              <a:buNone/>
              <a:defRPr/>
            </a:pPr>
            <a:endParaRPr lang="en-US" sz="2800" dirty="0"/>
          </a:p>
          <a:p>
            <a:pPr marL="0" indent="0">
              <a:buFont typeface="Arial" panose="020B0604020202020204" pitchFamily="34" charset="0"/>
              <a:buNone/>
              <a:defRPr/>
            </a:pPr>
            <a:endParaRPr lang="en-US" sz="2800" dirty="0"/>
          </a:p>
          <a:p>
            <a:pPr marL="0" indent="0">
              <a:buFont typeface="Arial" panose="020B0604020202020204" pitchFamily="34" charset="0"/>
              <a:buNone/>
              <a:defRPr/>
            </a:pPr>
            <a:endParaRPr lang="en-US" sz="2800" dirty="0"/>
          </a:p>
          <a:p>
            <a:pPr marL="0" indent="0">
              <a:buFont typeface="Arial" panose="020B0604020202020204" pitchFamily="34" charset="0"/>
              <a:buNone/>
              <a:defRPr/>
            </a:pPr>
            <a:endParaRPr lang="en-US" sz="2800" dirty="0"/>
          </a:p>
          <a:p>
            <a:pPr marL="0" indent="0">
              <a:buFont typeface="Arial" panose="020B0604020202020204" pitchFamily="34" charset="0"/>
              <a:buNone/>
              <a:defRPr/>
            </a:pPr>
            <a:endParaRPr lang="en-US" sz="2800" dirty="0"/>
          </a:p>
          <a:p>
            <a:pPr>
              <a:defRPr/>
            </a:pPr>
            <a:endParaRPr lang="en-US" dirty="0"/>
          </a:p>
        </p:txBody>
      </p:sp>
      <p:pic>
        <p:nvPicPr>
          <p:cNvPr id="16388" name="Picture 4">
            <a:extLst>
              <a:ext uri="{FF2B5EF4-FFF2-40B4-BE49-F238E27FC236}">
                <a16:creationId xmlns:a16="http://schemas.microsoft.com/office/drawing/2014/main" xmlns="" id="{EC6F7F6B-C2A1-4DED-8B2C-6868C22D5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692275"/>
            <a:ext cx="8205788"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a:extLst>
              <a:ext uri="{FF2B5EF4-FFF2-40B4-BE49-F238E27FC236}">
                <a16:creationId xmlns:a16="http://schemas.microsoft.com/office/drawing/2014/main" xmlns="" id="{D9D08927-75D2-48C9-B44F-18DBBD40A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4284663"/>
            <a:ext cx="8035925" cy="24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文字方塊 2">
            <a:extLst>
              <a:ext uri="{FF2B5EF4-FFF2-40B4-BE49-F238E27FC236}">
                <a16:creationId xmlns:a16="http://schemas.microsoft.com/office/drawing/2014/main" xmlns="" id="{6C4DD996-F493-4AD3-A1E1-228341F10017}"/>
              </a:ext>
            </a:extLst>
          </p:cNvPr>
          <p:cNvSpPr txBox="1">
            <a:spLocks noChangeArrowheads="1"/>
          </p:cNvSpPr>
          <p:nvPr/>
        </p:nvSpPr>
        <p:spPr bwMode="auto">
          <a:xfrm>
            <a:off x="1600200" y="3765550"/>
            <a:ext cx="3127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8</a:t>
            </a:r>
            <a:endParaRPr kumimoji="0" lang="zh-TW" altLang="en-US" sz="2000" b="1" i="0" u="none" strike="noStrike" kern="120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28457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4">
            <a:extLst>
              <a:ext uri="{FF2B5EF4-FFF2-40B4-BE49-F238E27FC236}">
                <a16:creationId xmlns:a16="http://schemas.microsoft.com/office/drawing/2014/main" xmlns="" id="{60D3D0C3-222D-4F70-9BC8-7CD070989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8" y="2895600"/>
            <a:ext cx="64246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圖片 5">
            <a:extLst>
              <a:ext uri="{FF2B5EF4-FFF2-40B4-BE49-F238E27FC236}">
                <a16:creationId xmlns:a16="http://schemas.microsoft.com/office/drawing/2014/main" xmlns="" id="{9CC1AC06-CB38-4CD6-9B47-5519C415B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1154113"/>
            <a:ext cx="60229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xmlns="" id="{90E9AB2F-3151-4ED3-AA9F-E2F9D3DF9B82}"/>
              </a:ext>
            </a:extLst>
          </p:cNvPr>
          <p:cNvCxnSpPr/>
          <p:nvPr/>
        </p:nvCxnSpPr>
        <p:spPr>
          <a:xfrm>
            <a:off x="7010400" y="-76200"/>
            <a:ext cx="0" cy="7543800"/>
          </a:xfrm>
          <a:prstGeom prst="line">
            <a:avLst/>
          </a:prstGeom>
          <a:noFill/>
          <a:ln w="57150" cap="flat" cmpd="sng" algn="ctr">
            <a:solidFill>
              <a:srgbClr val="2D2D8A"/>
            </a:solidFill>
            <a:prstDash val="solid"/>
          </a:ln>
          <a:effectLst>
            <a:outerShdw blurRad="40000" dist="20000" dir="5400000" rotWithShape="0">
              <a:srgbClr val="000000">
                <a:alpha val="38000"/>
              </a:srgbClr>
            </a:outerShdw>
          </a:effectLst>
        </p:spPr>
      </p:cxnSp>
      <p:sp>
        <p:nvSpPr>
          <p:cNvPr id="17413" name="矩形 9">
            <a:extLst>
              <a:ext uri="{FF2B5EF4-FFF2-40B4-BE49-F238E27FC236}">
                <a16:creationId xmlns:a16="http://schemas.microsoft.com/office/drawing/2014/main" xmlns="" id="{0780AA3D-F993-4750-914D-008B2EB86C5F}"/>
              </a:ext>
            </a:extLst>
          </p:cNvPr>
          <p:cNvSpPr>
            <a:spLocks noChangeArrowheads="1"/>
          </p:cNvSpPr>
          <p:nvPr/>
        </p:nvSpPr>
        <p:spPr bwMode="auto">
          <a:xfrm>
            <a:off x="3592513" y="6096000"/>
            <a:ext cx="11080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男生</a:t>
            </a:r>
          </a:p>
        </p:txBody>
      </p:sp>
      <p:sp>
        <p:nvSpPr>
          <p:cNvPr id="17414" name="矩形 10">
            <a:extLst>
              <a:ext uri="{FF2B5EF4-FFF2-40B4-BE49-F238E27FC236}">
                <a16:creationId xmlns:a16="http://schemas.microsoft.com/office/drawing/2014/main" xmlns="" id="{E7B62B39-5D66-49A7-A982-03593CD5D758}"/>
              </a:ext>
            </a:extLst>
          </p:cNvPr>
          <p:cNvSpPr>
            <a:spLocks noChangeArrowheads="1"/>
          </p:cNvSpPr>
          <p:nvPr/>
        </p:nvSpPr>
        <p:spPr bwMode="auto">
          <a:xfrm>
            <a:off x="3683000" y="2571750"/>
            <a:ext cx="1108075" cy="647700"/>
          </a:xfrm>
          <a:prstGeom prst="rect">
            <a:avLst/>
          </a:prstGeom>
          <a:solidFill>
            <a:schemeClr val="bg1"/>
          </a:solidFill>
          <a:ln w="9525">
            <a:solidFill>
              <a:srgbClr val="FF0000"/>
            </a:solidFill>
            <a:miter lim="800000"/>
            <a:headEnd/>
            <a:tailEnd/>
          </a:ln>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女生</a:t>
            </a:r>
          </a:p>
        </p:txBody>
      </p:sp>
      <p:sp>
        <p:nvSpPr>
          <p:cNvPr id="17415" name="文字方塊 18">
            <a:extLst>
              <a:ext uri="{FF2B5EF4-FFF2-40B4-BE49-F238E27FC236}">
                <a16:creationId xmlns:a16="http://schemas.microsoft.com/office/drawing/2014/main" xmlns="" id="{AAE54627-52E7-4D1A-A27C-AC0FE2B54FBC}"/>
              </a:ext>
            </a:extLst>
          </p:cNvPr>
          <p:cNvSpPr txBox="1">
            <a:spLocks noChangeArrowheads="1"/>
          </p:cNvSpPr>
          <p:nvPr/>
        </p:nvSpPr>
        <p:spPr bwMode="auto">
          <a:xfrm>
            <a:off x="797591" y="1738263"/>
            <a:ext cx="18261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女生</a:t>
            </a:r>
            <a:endParaRPr kumimoji="0" lang="en-US" altLang="zh-TW"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長到</a:t>
            </a:r>
            <a:r>
              <a:rPr kumimoji="0" lang="en-US" altLang="zh-TW"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16</a:t>
            </a: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歲</a:t>
            </a:r>
          </a:p>
        </p:txBody>
      </p:sp>
      <p:sp>
        <p:nvSpPr>
          <p:cNvPr id="17416" name="矩形 19">
            <a:extLst>
              <a:ext uri="{FF2B5EF4-FFF2-40B4-BE49-F238E27FC236}">
                <a16:creationId xmlns:a16="http://schemas.microsoft.com/office/drawing/2014/main" xmlns="" id="{AA3938BF-5CAB-4B1E-BD8C-DBDD13C0D244}"/>
              </a:ext>
            </a:extLst>
          </p:cNvPr>
          <p:cNvSpPr>
            <a:spLocks noChangeArrowheads="1"/>
          </p:cNvSpPr>
          <p:nvPr/>
        </p:nvSpPr>
        <p:spPr bwMode="auto">
          <a:xfrm>
            <a:off x="797590" y="4218682"/>
            <a:ext cx="18261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男生</a:t>
            </a:r>
            <a:endParaRPr kumimoji="0" lang="en-US" altLang="zh-TW"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長到</a:t>
            </a:r>
            <a:r>
              <a:rPr kumimoji="0" lang="en-US" altLang="zh-TW"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17</a:t>
            </a:r>
            <a:r>
              <a:rPr kumimoji="0" lang="zh-TW" altLang="en-US" sz="3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歲</a:t>
            </a:r>
          </a:p>
        </p:txBody>
      </p:sp>
    </p:spTree>
    <p:extLst>
      <p:ext uri="{BB962C8B-B14F-4D97-AF65-F5344CB8AC3E}">
        <p14:creationId xmlns:p14="http://schemas.microsoft.com/office/powerpoint/2010/main" val="123707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A85D4-4695-40DD-AC22-FD4BD2CF18FB}"/>
              </a:ext>
            </a:extLst>
          </p:cNvPr>
          <p:cNvSpPr>
            <a:spLocks noGrp="1"/>
          </p:cNvSpPr>
          <p:nvPr>
            <p:ph type="title"/>
          </p:nvPr>
        </p:nvSpPr>
        <p:spPr>
          <a:xfrm>
            <a:off x="0" y="23813"/>
            <a:ext cx="9144000" cy="973137"/>
          </a:xfrm>
          <a:solidFill>
            <a:schemeClr val="accent1">
              <a:lumMod val="40000"/>
              <a:lumOff val="60000"/>
            </a:schemeClr>
          </a:solidFill>
        </p:spPr>
        <p:txBody>
          <a:bodyPr>
            <a:normAutofit/>
          </a:bodyPr>
          <a:lstStyle/>
          <a:p>
            <a:pPr algn="ctr">
              <a:spcBef>
                <a:spcPts val="0"/>
              </a:spcBef>
              <a:defRPr/>
            </a:pPr>
            <a:r>
              <a:rPr lang="zh-TW" altLang="en-US" sz="4000" b="1" dirty="0">
                <a:solidFill>
                  <a:srgbClr val="FF0000"/>
                </a:solidFill>
                <a:latin typeface="標楷體" panose="03000509000000000000" pitchFamily="65" charset="-120"/>
                <a:ea typeface="標楷體" panose="03000509000000000000" pitchFamily="65" charset="-120"/>
                <a:cs typeface="+mn-cs"/>
              </a:rPr>
              <a:t>生殖器</a:t>
            </a:r>
            <a:r>
              <a:rPr lang="en-US" altLang="zh-TW" sz="4000" b="1" dirty="0">
                <a:solidFill>
                  <a:srgbClr val="FF0000"/>
                </a:solidFill>
                <a:latin typeface="標楷體" panose="03000509000000000000" pitchFamily="65" charset="-120"/>
                <a:ea typeface="標楷體" panose="03000509000000000000" pitchFamily="65" charset="-120"/>
                <a:cs typeface="+mn-cs"/>
              </a:rPr>
              <a:t>/</a:t>
            </a:r>
            <a:r>
              <a:rPr lang="zh-TW" altLang="en-US" sz="4000" b="1" dirty="0">
                <a:solidFill>
                  <a:srgbClr val="FF0000"/>
                </a:solidFill>
                <a:latin typeface="標楷體" panose="03000509000000000000" pitchFamily="65" charset="-120"/>
                <a:ea typeface="標楷體" panose="03000509000000000000" pitchFamily="65" charset="-120"/>
                <a:cs typeface="+mn-cs"/>
              </a:rPr>
              <a:t>陰毛</a:t>
            </a:r>
            <a:r>
              <a:rPr lang="en-US" sz="4000" b="1" dirty="0">
                <a:solidFill>
                  <a:srgbClr val="FF0000"/>
                </a:solidFill>
                <a:latin typeface="標楷體" panose="03000509000000000000" pitchFamily="65" charset="-120"/>
                <a:ea typeface="標楷體" panose="03000509000000000000" pitchFamily="65" charset="-120"/>
                <a:cs typeface="+mn-cs"/>
              </a:rPr>
              <a:t>      </a:t>
            </a:r>
            <a:r>
              <a:rPr lang="zh-TW" altLang="en-US" sz="4000" b="1" dirty="0">
                <a:solidFill>
                  <a:srgbClr val="FF0000"/>
                </a:solidFill>
                <a:latin typeface="標楷體" panose="03000509000000000000" pitchFamily="65" charset="-120"/>
                <a:ea typeface="標楷體" panose="03000509000000000000" pitchFamily="65" charset="-120"/>
                <a:cs typeface="+mn-cs"/>
              </a:rPr>
              <a:t>身高與第二性徵 </a:t>
            </a:r>
            <a:endParaRPr lang="en-US" sz="4000" b="1" dirty="0">
              <a:solidFill>
                <a:srgbClr val="FF0000"/>
              </a:solidFill>
              <a:latin typeface="標楷體" panose="03000509000000000000" pitchFamily="65" charset="-120"/>
              <a:ea typeface="標楷體" panose="03000509000000000000" pitchFamily="65" charset="-120"/>
            </a:endParaRPr>
          </a:p>
        </p:txBody>
      </p:sp>
      <p:sp>
        <p:nvSpPr>
          <p:cNvPr id="7" name="頁尾版面配置區 6">
            <a:extLst>
              <a:ext uri="{FF2B5EF4-FFF2-40B4-BE49-F238E27FC236}">
                <a16:creationId xmlns:a16="http://schemas.microsoft.com/office/drawing/2014/main" xmlns="" id="{FDC0DA6B-9D68-4254-8413-2DDD850AF610}"/>
              </a:ext>
            </a:extLst>
          </p:cNvPr>
          <p:cNvSpPr>
            <a:spLocks noGrp="1"/>
          </p:cNvSpPr>
          <p:nvPr>
            <p:ph type="ftr" sz="quarter" idx="11"/>
          </p:nvPr>
        </p:nvSpPr>
        <p:spPr>
          <a:xfrm>
            <a:off x="0" y="6415088"/>
            <a:ext cx="33528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617B">
                    <a:shade val="90000"/>
                  </a:srgbClr>
                </a:solidFill>
                <a:effectLst/>
                <a:uLnTx/>
                <a:uFillTx/>
                <a:latin typeface="Verdana"/>
                <a:ea typeface="新細明體" panose="02020500000000000000" pitchFamily="18" charset="-120"/>
                <a:cs typeface="+mn-cs"/>
              </a:rPr>
              <a:t>Adolescent Health and Medicine</a:t>
            </a:r>
          </a:p>
        </p:txBody>
      </p:sp>
      <p:sp>
        <p:nvSpPr>
          <p:cNvPr id="18436" name="投影片編號版面配置區 7">
            <a:extLst>
              <a:ext uri="{FF2B5EF4-FFF2-40B4-BE49-F238E27FC236}">
                <a16:creationId xmlns:a16="http://schemas.microsoft.com/office/drawing/2014/main" xmlns="" id="{02EE1407-5DB1-4C60-BFB1-A5591869A50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4689F8-3AC5-4EB3-B606-E75A72269845}" type="slidenum">
              <a:rPr kumimoji="0" lang="en-US" altLang="zh-TW" sz="1200" b="0" i="0" u="none" strike="noStrike" kern="1200" cap="none" spc="0" normalizeH="0" baseline="0" noProof="0" smtClean="0">
                <a:ln>
                  <a:noFill/>
                </a:ln>
                <a:solidFill>
                  <a:srgbClr val="045C75"/>
                </a:solidFill>
                <a:effectLst/>
                <a:uLnTx/>
                <a:uFillTx/>
                <a:latin typeface="Verdan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TW" sz="1200" b="0" i="0" u="none" strike="noStrike" kern="1200" cap="none" spc="0" normalizeH="0" baseline="0" noProof="0">
              <a:ln>
                <a:noFill/>
              </a:ln>
              <a:solidFill>
                <a:srgbClr val="045C75"/>
              </a:solidFill>
              <a:effectLst/>
              <a:uLnTx/>
              <a:uFillTx/>
              <a:latin typeface="Verdana" panose="020B0604030504040204" pitchFamily="34" charset="0"/>
              <a:ea typeface="新細明體" panose="02020500000000000000" pitchFamily="18" charset="-120"/>
              <a:cs typeface="+mn-cs"/>
            </a:endParaRPr>
          </a:p>
        </p:txBody>
      </p:sp>
      <p:pic>
        <p:nvPicPr>
          <p:cNvPr id="18437" name="圖片 10">
            <a:extLst>
              <a:ext uri="{FF2B5EF4-FFF2-40B4-BE49-F238E27FC236}">
                <a16:creationId xmlns:a16="http://schemas.microsoft.com/office/drawing/2014/main" xmlns="" id="{9628CFB1-595D-45FD-A350-CEC1CD01D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8063"/>
            <a:ext cx="37465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圖片 2">
            <a:extLst>
              <a:ext uri="{FF2B5EF4-FFF2-40B4-BE49-F238E27FC236}">
                <a16:creationId xmlns:a16="http://schemas.microsoft.com/office/drawing/2014/main" xmlns="" id="{8CC6589B-91D4-418A-B37D-F56CA82BC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996950"/>
            <a:ext cx="53213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圖片 3">
            <a:extLst>
              <a:ext uri="{FF2B5EF4-FFF2-40B4-BE49-F238E27FC236}">
                <a16:creationId xmlns:a16="http://schemas.microsoft.com/office/drawing/2014/main" xmlns="" id="{A63C0506-8EB4-49E1-8106-0FA50F798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14636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文字方塊 4">
            <a:extLst>
              <a:ext uri="{FF2B5EF4-FFF2-40B4-BE49-F238E27FC236}">
                <a16:creationId xmlns:a16="http://schemas.microsoft.com/office/drawing/2014/main" xmlns="" id="{6611FC4A-4BA5-4E37-9DB2-ECFA2F33A5B5}"/>
              </a:ext>
            </a:extLst>
          </p:cNvPr>
          <p:cNvSpPr txBox="1">
            <a:spLocks noChangeArrowheads="1"/>
          </p:cNvSpPr>
          <p:nvPr/>
        </p:nvSpPr>
        <p:spPr bwMode="auto">
          <a:xfrm>
            <a:off x="7727950" y="1255713"/>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外生殖器</a:t>
            </a:r>
          </a:p>
        </p:txBody>
      </p:sp>
      <p:sp>
        <p:nvSpPr>
          <p:cNvPr id="18441" name="文字方塊 9">
            <a:extLst>
              <a:ext uri="{FF2B5EF4-FFF2-40B4-BE49-F238E27FC236}">
                <a16:creationId xmlns:a16="http://schemas.microsoft.com/office/drawing/2014/main" xmlns="" id="{8AC0D045-DB16-41BF-BF0E-496530B99220}"/>
              </a:ext>
            </a:extLst>
          </p:cNvPr>
          <p:cNvSpPr txBox="1">
            <a:spLocks noChangeArrowheads="1"/>
          </p:cNvSpPr>
          <p:nvPr/>
        </p:nvSpPr>
        <p:spPr bwMode="auto">
          <a:xfrm>
            <a:off x="8247063" y="19685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陰毛</a:t>
            </a:r>
          </a:p>
        </p:txBody>
      </p:sp>
      <p:sp>
        <p:nvSpPr>
          <p:cNvPr id="18442" name="文字方塊 12">
            <a:extLst>
              <a:ext uri="{FF2B5EF4-FFF2-40B4-BE49-F238E27FC236}">
                <a16:creationId xmlns:a16="http://schemas.microsoft.com/office/drawing/2014/main" xmlns="" id="{EC635002-641A-4BC5-96E2-D600A8799D7D}"/>
              </a:ext>
            </a:extLst>
          </p:cNvPr>
          <p:cNvSpPr txBox="1">
            <a:spLocks noChangeArrowheads="1"/>
          </p:cNvSpPr>
          <p:nvPr/>
        </p:nvSpPr>
        <p:spPr bwMode="auto">
          <a:xfrm>
            <a:off x="7861300" y="2566988"/>
            <a:ext cx="141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外生殖器</a:t>
            </a:r>
          </a:p>
        </p:txBody>
      </p:sp>
      <p:sp>
        <p:nvSpPr>
          <p:cNvPr id="18443" name="文字方塊 13">
            <a:extLst>
              <a:ext uri="{FF2B5EF4-FFF2-40B4-BE49-F238E27FC236}">
                <a16:creationId xmlns:a16="http://schemas.microsoft.com/office/drawing/2014/main" xmlns="" id="{8C8DC0FD-2B17-4DA7-8981-ED9C08448721}"/>
              </a:ext>
            </a:extLst>
          </p:cNvPr>
          <p:cNvSpPr txBox="1">
            <a:spLocks noChangeArrowheads="1"/>
          </p:cNvSpPr>
          <p:nvPr/>
        </p:nvSpPr>
        <p:spPr bwMode="auto">
          <a:xfrm>
            <a:off x="8302625" y="30273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陰毛</a:t>
            </a:r>
          </a:p>
        </p:txBody>
      </p:sp>
      <p:sp>
        <p:nvSpPr>
          <p:cNvPr id="6" name="向下箭號 5">
            <a:extLst>
              <a:ext uri="{FF2B5EF4-FFF2-40B4-BE49-F238E27FC236}">
                <a16:creationId xmlns:a16="http://schemas.microsoft.com/office/drawing/2014/main" xmlns="" id="{08DB3478-FDA0-435F-9FCD-AE030C2F315A}"/>
              </a:ext>
            </a:extLst>
          </p:cNvPr>
          <p:cNvSpPr/>
          <p:nvPr/>
        </p:nvSpPr>
        <p:spPr>
          <a:xfrm>
            <a:off x="8534400" y="1717675"/>
            <a:ext cx="228600" cy="25082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solidFill>
                  <a:srgbClr val="FF0000"/>
                </a:solidFill>
              </a:ln>
              <a:solidFill>
                <a:srgbClr val="FF0000"/>
              </a:solidFill>
              <a:effectLst/>
              <a:uLnTx/>
              <a:uFillTx/>
              <a:latin typeface="Verdana"/>
              <a:ea typeface="新細明體"/>
              <a:cs typeface="+mn-cs"/>
            </a:endParaRPr>
          </a:p>
        </p:txBody>
      </p:sp>
      <p:sp>
        <p:nvSpPr>
          <p:cNvPr id="15" name="向下箭號 14">
            <a:extLst>
              <a:ext uri="{FF2B5EF4-FFF2-40B4-BE49-F238E27FC236}">
                <a16:creationId xmlns:a16="http://schemas.microsoft.com/office/drawing/2014/main" xmlns="" id="{6DF97BD3-B833-4986-8008-CFA1ED6DB3B5}"/>
              </a:ext>
            </a:extLst>
          </p:cNvPr>
          <p:cNvSpPr/>
          <p:nvPr/>
        </p:nvSpPr>
        <p:spPr>
          <a:xfrm>
            <a:off x="8534400" y="2430463"/>
            <a:ext cx="228600" cy="24923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solidFill>
                  <a:srgbClr val="FF0000"/>
                </a:solidFill>
              </a:ln>
              <a:solidFill>
                <a:srgbClr val="FF0000"/>
              </a:solidFill>
              <a:effectLst/>
              <a:uLnTx/>
              <a:uFillTx/>
              <a:latin typeface="Verdana"/>
              <a:ea typeface="新細明體"/>
              <a:cs typeface="+mn-cs"/>
            </a:endParaRPr>
          </a:p>
        </p:txBody>
      </p:sp>
    </p:spTree>
    <p:extLst>
      <p:ext uri="{BB962C8B-B14F-4D97-AF65-F5344CB8AC3E}">
        <p14:creationId xmlns:p14="http://schemas.microsoft.com/office/powerpoint/2010/main" val="3944207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2D2AD-7B99-43A1-A1E5-77962ED2D2BF}"/>
              </a:ext>
            </a:extLst>
          </p:cNvPr>
          <p:cNvSpPr>
            <a:spLocks noGrp="1"/>
          </p:cNvSpPr>
          <p:nvPr>
            <p:ph type="title"/>
          </p:nvPr>
        </p:nvSpPr>
        <p:spPr>
          <a:xfrm>
            <a:off x="0" y="23813"/>
            <a:ext cx="9144000" cy="973137"/>
          </a:xfrm>
          <a:solidFill>
            <a:schemeClr val="accent1">
              <a:lumMod val="40000"/>
              <a:lumOff val="60000"/>
            </a:schemeClr>
          </a:solidFill>
        </p:spPr>
        <p:txBody>
          <a:bodyPr>
            <a:normAutofit/>
          </a:bodyPr>
          <a:lstStyle/>
          <a:p>
            <a:pPr algn="ctr">
              <a:spcBef>
                <a:spcPts val="0"/>
              </a:spcBef>
              <a:defRPr/>
            </a:pPr>
            <a:r>
              <a:rPr lang="zh-TW" altLang="en-US" sz="4000" b="1" dirty="0">
                <a:solidFill>
                  <a:srgbClr val="FF0000"/>
                </a:solidFill>
                <a:latin typeface="標楷體" panose="03000509000000000000" pitchFamily="65" charset="-120"/>
                <a:ea typeface="標楷體" panose="03000509000000000000" pitchFamily="65" charset="-120"/>
                <a:cs typeface="+mn-cs"/>
              </a:rPr>
              <a:t>乳房</a:t>
            </a:r>
            <a:r>
              <a:rPr lang="en-US" altLang="zh-TW" sz="4000" b="1" dirty="0">
                <a:solidFill>
                  <a:srgbClr val="FF0000"/>
                </a:solidFill>
                <a:latin typeface="標楷體" panose="03000509000000000000" pitchFamily="65" charset="-120"/>
                <a:ea typeface="標楷體" panose="03000509000000000000" pitchFamily="65" charset="-120"/>
                <a:cs typeface="+mn-cs"/>
              </a:rPr>
              <a:t>/</a:t>
            </a:r>
            <a:r>
              <a:rPr lang="zh-TW" altLang="en-US" sz="4000" b="1" dirty="0">
                <a:solidFill>
                  <a:srgbClr val="FF0000"/>
                </a:solidFill>
                <a:latin typeface="標楷體" panose="03000509000000000000" pitchFamily="65" charset="-120"/>
                <a:ea typeface="標楷體" panose="03000509000000000000" pitchFamily="65" charset="-120"/>
                <a:cs typeface="+mn-cs"/>
              </a:rPr>
              <a:t>陰毛      身高與第二性徵 </a:t>
            </a:r>
            <a:endParaRPr lang="en-US" sz="4000" b="1" dirty="0">
              <a:solidFill>
                <a:srgbClr val="FF0000"/>
              </a:solidFill>
              <a:latin typeface="標楷體" panose="03000509000000000000" pitchFamily="65" charset="-120"/>
              <a:ea typeface="標楷體" panose="03000509000000000000" pitchFamily="65" charset="-120"/>
            </a:endParaRPr>
          </a:p>
        </p:txBody>
      </p:sp>
      <p:sp>
        <p:nvSpPr>
          <p:cNvPr id="7" name="頁尾版面配置區 6">
            <a:extLst>
              <a:ext uri="{FF2B5EF4-FFF2-40B4-BE49-F238E27FC236}">
                <a16:creationId xmlns:a16="http://schemas.microsoft.com/office/drawing/2014/main" xmlns="" id="{1A04D864-DCDB-4669-A00A-1403A32EC516}"/>
              </a:ext>
            </a:extLst>
          </p:cNvPr>
          <p:cNvSpPr>
            <a:spLocks noGrp="1"/>
          </p:cNvSpPr>
          <p:nvPr>
            <p:ph type="ftr" sz="quarter" idx="11"/>
          </p:nvPr>
        </p:nvSpPr>
        <p:spPr>
          <a:xfrm>
            <a:off x="0" y="6415088"/>
            <a:ext cx="33528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617B">
                    <a:shade val="90000"/>
                  </a:srgbClr>
                </a:solidFill>
                <a:effectLst/>
                <a:uLnTx/>
                <a:uFillTx/>
                <a:latin typeface="Verdana"/>
                <a:ea typeface="新細明體" panose="02020500000000000000" pitchFamily="18" charset="-120"/>
                <a:cs typeface="+mn-cs"/>
              </a:rPr>
              <a:t>Adolescent Health and Medicine</a:t>
            </a:r>
          </a:p>
        </p:txBody>
      </p:sp>
      <p:sp>
        <p:nvSpPr>
          <p:cNvPr id="19460" name="投影片編號版面配置區 7">
            <a:extLst>
              <a:ext uri="{FF2B5EF4-FFF2-40B4-BE49-F238E27FC236}">
                <a16:creationId xmlns:a16="http://schemas.microsoft.com/office/drawing/2014/main" xmlns="" id="{4D26E176-1CDB-4435-B071-F557FB34BF9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9E3CE-1715-4DC9-8697-9B49EA77E53A}" type="slidenum">
              <a:rPr kumimoji="0" lang="en-US" altLang="zh-TW" sz="1200" b="0" i="0" u="none" strike="noStrike" kern="1200" cap="none" spc="0" normalizeH="0" baseline="0" noProof="0" smtClean="0">
                <a:ln>
                  <a:noFill/>
                </a:ln>
                <a:solidFill>
                  <a:srgbClr val="045C75"/>
                </a:solidFill>
                <a:effectLst/>
                <a:uLnTx/>
                <a:uFillTx/>
                <a:latin typeface="Verdan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TW" sz="1200" b="0" i="0" u="none" strike="noStrike" kern="1200" cap="none" spc="0" normalizeH="0" baseline="0" noProof="0">
              <a:ln>
                <a:noFill/>
              </a:ln>
              <a:solidFill>
                <a:srgbClr val="045C75"/>
              </a:solidFill>
              <a:effectLst/>
              <a:uLnTx/>
              <a:uFillTx/>
              <a:latin typeface="Verdana" panose="020B0604030504040204" pitchFamily="34" charset="0"/>
              <a:ea typeface="新細明體" panose="02020500000000000000" pitchFamily="18" charset="-120"/>
              <a:cs typeface="+mn-cs"/>
            </a:endParaRPr>
          </a:p>
        </p:txBody>
      </p:sp>
      <p:pic>
        <p:nvPicPr>
          <p:cNvPr id="19461" name="圖片 11">
            <a:extLst>
              <a:ext uri="{FF2B5EF4-FFF2-40B4-BE49-F238E27FC236}">
                <a16:creationId xmlns:a16="http://schemas.microsoft.com/office/drawing/2014/main" xmlns="" id="{041A9454-F691-4EA9-A665-632A86F56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6788"/>
            <a:ext cx="41148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圖片 2">
            <a:extLst>
              <a:ext uri="{FF2B5EF4-FFF2-40B4-BE49-F238E27FC236}">
                <a16:creationId xmlns:a16="http://schemas.microsoft.com/office/drawing/2014/main" xmlns="" id="{C0BDB55D-8A62-419C-B2B2-149401170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96950"/>
            <a:ext cx="50292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圖片 3">
            <a:extLst>
              <a:ext uri="{FF2B5EF4-FFF2-40B4-BE49-F238E27FC236}">
                <a16:creationId xmlns:a16="http://schemas.microsoft.com/office/drawing/2014/main" xmlns="" id="{1F45D62D-52A2-4376-9AA7-1C654B75F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14636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文字方塊 8">
            <a:extLst>
              <a:ext uri="{FF2B5EF4-FFF2-40B4-BE49-F238E27FC236}">
                <a16:creationId xmlns:a16="http://schemas.microsoft.com/office/drawing/2014/main" xmlns="" id="{CC7B1528-878F-476E-8B6D-9FF9FE84D18F}"/>
              </a:ext>
            </a:extLst>
          </p:cNvPr>
          <p:cNvSpPr txBox="1">
            <a:spLocks noChangeArrowheads="1"/>
          </p:cNvSpPr>
          <p:nvPr/>
        </p:nvSpPr>
        <p:spPr bwMode="auto">
          <a:xfrm>
            <a:off x="7772400" y="11207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乳房</a:t>
            </a:r>
          </a:p>
        </p:txBody>
      </p:sp>
      <p:sp>
        <p:nvSpPr>
          <p:cNvPr id="19465" name="文字方塊 9">
            <a:extLst>
              <a:ext uri="{FF2B5EF4-FFF2-40B4-BE49-F238E27FC236}">
                <a16:creationId xmlns:a16="http://schemas.microsoft.com/office/drawing/2014/main" xmlns="" id="{2060A09F-B4E3-456F-8F28-3F33EBB80EC4}"/>
              </a:ext>
            </a:extLst>
          </p:cNvPr>
          <p:cNvSpPr txBox="1">
            <a:spLocks noChangeArrowheads="1"/>
          </p:cNvSpPr>
          <p:nvPr/>
        </p:nvSpPr>
        <p:spPr bwMode="auto">
          <a:xfrm>
            <a:off x="7840663" y="1997075"/>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陰毛</a:t>
            </a:r>
          </a:p>
        </p:txBody>
      </p:sp>
      <p:sp>
        <p:nvSpPr>
          <p:cNvPr id="19466" name="文字方塊 12">
            <a:extLst>
              <a:ext uri="{FF2B5EF4-FFF2-40B4-BE49-F238E27FC236}">
                <a16:creationId xmlns:a16="http://schemas.microsoft.com/office/drawing/2014/main" xmlns="" id="{883300BA-39C2-4E46-8E28-5569FEE7EA6B}"/>
              </a:ext>
            </a:extLst>
          </p:cNvPr>
          <p:cNvSpPr txBox="1">
            <a:spLocks noChangeArrowheads="1"/>
          </p:cNvSpPr>
          <p:nvPr/>
        </p:nvSpPr>
        <p:spPr bwMode="auto">
          <a:xfrm>
            <a:off x="7829550" y="26336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初經</a:t>
            </a:r>
          </a:p>
        </p:txBody>
      </p:sp>
      <p:sp>
        <p:nvSpPr>
          <p:cNvPr id="19467" name="文字方塊 13">
            <a:extLst>
              <a:ext uri="{FF2B5EF4-FFF2-40B4-BE49-F238E27FC236}">
                <a16:creationId xmlns:a16="http://schemas.microsoft.com/office/drawing/2014/main" xmlns="" id="{F17BC011-C829-4F3A-B042-56021942D91C}"/>
              </a:ext>
            </a:extLst>
          </p:cNvPr>
          <p:cNvSpPr txBox="1">
            <a:spLocks noChangeArrowheads="1"/>
          </p:cNvSpPr>
          <p:nvPr/>
        </p:nvSpPr>
        <p:spPr bwMode="auto">
          <a:xfrm>
            <a:off x="7505700" y="3560763"/>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乳房</a:t>
            </a:r>
          </a:p>
        </p:txBody>
      </p:sp>
      <p:sp>
        <p:nvSpPr>
          <p:cNvPr id="19468" name="文字方塊 14">
            <a:extLst>
              <a:ext uri="{FF2B5EF4-FFF2-40B4-BE49-F238E27FC236}">
                <a16:creationId xmlns:a16="http://schemas.microsoft.com/office/drawing/2014/main" xmlns="" id="{7973B9BF-4544-426A-801C-694F9CB05F41}"/>
              </a:ext>
            </a:extLst>
          </p:cNvPr>
          <p:cNvSpPr txBox="1">
            <a:spLocks noChangeArrowheads="1"/>
          </p:cNvSpPr>
          <p:nvPr/>
        </p:nvSpPr>
        <p:spPr bwMode="auto">
          <a:xfrm>
            <a:off x="8229600" y="35607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陰毛</a:t>
            </a:r>
          </a:p>
        </p:txBody>
      </p:sp>
      <p:sp>
        <p:nvSpPr>
          <p:cNvPr id="16" name="向下箭號 15">
            <a:extLst>
              <a:ext uri="{FF2B5EF4-FFF2-40B4-BE49-F238E27FC236}">
                <a16:creationId xmlns:a16="http://schemas.microsoft.com/office/drawing/2014/main" xmlns="" id="{5BF8ABE3-589C-41E0-B108-E0405ED1C79D}"/>
              </a:ext>
            </a:extLst>
          </p:cNvPr>
          <p:cNvSpPr/>
          <p:nvPr/>
        </p:nvSpPr>
        <p:spPr>
          <a:xfrm>
            <a:off x="8058150" y="1689100"/>
            <a:ext cx="228600" cy="25082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solidFill>
                  <a:srgbClr val="FF0000"/>
                </a:solidFill>
              </a:ln>
              <a:solidFill>
                <a:srgbClr val="FF0000"/>
              </a:solidFill>
              <a:effectLst/>
              <a:uLnTx/>
              <a:uFillTx/>
              <a:latin typeface="Verdana"/>
              <a:ea typeface="新細明體"/>
              <a:cs typeface="+mn-cs"/>
            </a:endParaRPr>
          </a:p>
        </p:txBody>
      </p:sp>
      <p:sp>
        <p:nvSpPr>
          <p:cNvPr id="17" name="向下箭號 16">
            <a:extLst>
              <a:ext uri="{FF2B5EF4-FFF2-40B4-BE49-F238E27FC236}">
                <a16:creationId xmlns:a16="http://schemas.microsoft.com/office/drawing/2014/main" xmlns="" id="{9FE7695D-4DE8-4A8F-8DC5-6B98BD0CF994}"/>
              </a:ext>
            </a:extLst>
          </p:cNvPr>
          <p:cNvSpPr/>
          <p:nvPr/>
        </p:nvSpPr>
        <p:spPr>
          <a:xfrm>
            <a:off x="8077200" y="2462213"/>
            <a:ext cx="228600" cy="24923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solidFill>
                  <a:srgbClr val="FF0000"/>
                </a:solidFill>
              </a:ln>
              <a:solidFill>
                <a:srgbClr val="FF0000"/>
              </a:solidFill>
              <a:effectLst/>
              <a:uLnTx/>
              <a:uFillTx/>
              <a:latin typeface="Verdana"/>
              <a:ea typeface="新細明體"/>
              <a:cs typeface="+mn-cs"/>
            </a:endParaRPr>
          </a:p>
        </p:txBody>
      </p:sp>
      <p:sp>
        <p:nvSpPr>
          <p:cNvPr id="18" name="向下箭號 17">
            <a:extLst>
              <a:ext uri="{FF2B5EF4-FFF2-40B4-BE49-F238E27FC236}">
                <a16:creationId xmlns:a16="http://schemas.microsoft.com/office/drawing/2014/main" xmlns="" id="{31C2D272-3D4C-4FFE-BA0C-59BB27AC65BB}"/>
              </a:ext>
            </a:extLst>
          </p:cNvPr>
          <p:cNvSpPr/>
          <p:nvPr/>
        </p:nvSpPr>
        <p:spPr>
          <a:xfrm>
            <a:off x="8077200" y="3167063"/>
            <a:ext cx="228600" cy="24923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solidFill>
                  <a:srgbClr val="FF0000"/>
                </a:solidFill>
              </a:ln>
              <a:solidFill>
                <a:srgbClr val="FF0000"/>
              </a:solidFill>
              <a:effectLst/>
              <a:uLnTx/>
              <a:uFillTx/>
              <a:latin typeface="Verdana"/>
              <a:ea typeface="新細明體"/>
              <a:cs typeface="+mn-cs"/>
            </a:endParaRPr>
          </a:p>
        </p:txBody>
      </p:sp>
    </p:spTree>
    <p:extLst>
      <p:ext uri="{BB962C8B-B14F-4D97-AF65-F5344CB8AC3E}">
        <p14:creationId xmlns:p14="http://schemas.microsoft.com/office/powerpoint/2010/main" val="340206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xmlns="" id="{19FF5223-D7F2-4793-838B-6A9FB3BE5C74}"/>
              </a:ext>
            </a:extLst>
          </p:cNvPr>
          <p:cNvSpPr>
            <a:spLocks noGrp="1" noChangeArrowheads="1"/>
          </p:cNvSpPr>
          <p:nvPr>
            <p:ph type="title"/>
          </p:nvPr>
        </p:nvSpPr>
        <p:spPr>
          <a:xfrm>
            <a:off x="533400" y="188913"/>
            <a:ext cx="8001000" cy="1216025"/>
          </a:xfrm>
        </p:spPr>
        <p:txBody>
          <a:bodyPr/>
          <a:lstStyle/>
          <a:p>
            <a:pPr algn="ctr" eaLnBrk="1" hangingPunct="1"/>
            <a:r>
              <a:rPr lang="zh-TW" altLang="en-US" sz="5400">
                <a:solidFill>
                  <a:srgbClr val="000066"/>
                </a:solidFill>
                <a:ea typeface="標楷體" panose="03000509000000000000" pitchFamily="65" charset="-120"/>
              </a:rPr>
              <a:t>花蓮學童</a:t>
            </a:r>
            <a:r>
              <a:rPr lang="zh-TW" altLang="en-US" sz="5400">
                <a:solidFill>
                  <a:srgbClr val="FF0000"/>
                </a:solidFill>
                <a:ea typeface="標楷體" panose="03000509000000000000" pitchFamily="65" charset="-120"/>
              </a:rPr>
              <a:t>常見健康議題</a:t>
            </a:r>
          </a:p>
        </p:txBody>
      </p:sp>
      <p:sp>
        <p:nvSpPr>
          <p:cNvPr id="7171" name="內容版面配置區 1">
            <a:extLst>
              <a:ext uri="{FF2B5EF4-FFF2-40B4-BE49-F238E27FC236}">
                <a16:creationId xmlns:a16="http://schemas.microsoft.com/office/drawing/2014/main" xmlns="" id="{E626A42E-49F5-49C9-B157-EEBB8D6E8A2B}"/>
              </a:ext>
            </a:extLst>
          </p:cNvPr>
          <p:cNvSpPr>
            <a:spLocks noGrp="1" noChangeArrowheads="1"/>
          </p:cNvSpPr>
          <p:nvPr>
            <p:ph idx="1"/>
          </p:nvPr>
        </p:nvSpPr>
        <p:spPr>
          <a:xfrm>
            <a:off x="568325" y="1752600"/>
            <a:ext cx="8001000" cy="4968875"/>
          </a:xfrm>
        </p:spPr>
        <p:txBody>
          <a:bodyPr/>
          <a:lstStyle/>
          <a:p>
            <a:pPr>
              <a:defRPr/>
            </a:pPr>
            <a:r>
              <a:rPr lang="en-US" altLang="zh-TW" sz="3200" dirty="0" err="1">
                <a:latin typeface="標楷體" panose="03000509000000000000" pitchFamily="65" charset="-120"/>
                <a:ea typeface="標楷體" panose="03000509000000000000" pitchFamily="65" charset="-120"/>
              </a:rPr>
              <a:t>牙科異常</a:t>
            </a:r>
            <a:r>
              <a:rPr lang="zh-TW" altLang="en-US" sz="3200" dirty="0">
                <a:latin typeface="標楷體" panose="03000509000000000000" pitchFamily="65" charset="-120"/>
                <a:ea typeface="標楷體" panose="03000509000000000000" pitchFamily="65" charset="-120"/>
              </a:rPr>
              <a:t> </a:t>
            </a:r>
            <a:r>
              <a:rPr lang="en-US" altLang="zh-TW" sz="3200" dirty="0">
                <a:latin typeface="標楷體" panose="03000509000000000000" pitchFamily="65" charset="-120"/>
                <a:ea typeface="標楷體" panose="03000509000000000000" pitchFamily="65" charset="-120"/>
              </a:rPr>
              <a:t>(68.32%)</a:t>
            </a:r>
          </a:p>
          <a:p>
            <a:pPr>
              <a:defRPr/>
            </a:pPr>
            <a:r>
              <a:rPr lang="en-US" altLang="zh-TW" sz="3200" dirty="0">
                <a:highlight>
                  <a:srgbClr val="FFFF00"/>
                </a:highlight>
                <a:latin typeface="標楷體" panose="03000509000000000000" pitchFamily="65" charset="-120"/>
                <a:ea typeface="標楷體" panose="03000509000000000000" pitchFamily="65" charset="-120"/>
              </a:rPr>
              <a:t>體</a:t>
            </a:r>
            <a:r>
              <a:rPr lang="zh-TW" altLang="en-US" sz="3200" dirty="0">
                <a:highlight>
                  <a:srgbClr val="FFFF00"/>
                </a:highlight>
                <a:latin typeface="標楷體" panose="03000509000000000000" pitchFamily="65" charset="-120"/>
                <a:ea typeface="標楷體" panose="03000509000000000000" pitchFamily="65" charset="-120"/>
              </a:rPr>
              <a:t>位評值不佳 </a:t>
            </a:r>
            <a:r>
              <a:rPr lang="en-US" altLang="zh-TW" sz="3200" dirty="0">
                <a:highlight>
                  <a:srgbClr val="FFFF00"/>
                </a:highlight>
                <a:latin typeface="標楷體" panose="03000509000000000000" pitchFamily="65" charset="-120"/>
                <a:ea typeface="標楷體" panose="03000509000000000000" pitchFamily="65" charset="-120"/>
              </a:rPr>
              <a:t>(32.91%)</a:t>
            </a:r>
          </a:p>
          <a:p>
            <a:pPr lvl="1">
              <a:defRPr/>
            </a:pPr>
            <a:r>
              <a:rPr lang="en-US" altLang="zh-TW" sz="3200" dirty="0">
                <a:highlight>
                  <a:srgbClr val="FFFF00"/>
                </a:highlight>
                <a:latin typeface="標楷體" panose="03000509000000000000" pitchFamily="65" charset="-120"/>
                <a:ea typeface="標楷體" panose="03000509000000000000" pitchFamily="65" charset="-120"/>
              </a:rPr>
              <a:t>過</a:t>
            </a:r>
            <a:r>
              <a:rPr lang="zh-TW" altLang="en-US" sz="3200" dirty="0">
                <a:highlight>
                  <a:srgbClr val="FFFF00"/>
                </a:highlight>
                <a:latin typeface="標楷體" panose="03000509000000000000" pitchFamily="65" charset="-120"/>
                <a:ea typeface="標楷體" panose="03000509000000000000" pitchFamily="65" charset="-120"/>
              </a:rPr>
              <a:t>重</a:t>
            </a:r>
            <a:endParaRPr lang="en-US" altLang="zh-TW" sz="3200" dirty="0">
              <a:highlight>
                <a:srgbClr val="FFFF00"/>
              </a:highlight>
              <a:latin typeface="標楷體" panose="03000509000000000000" pitchFamily="65" charset="-120"/>
              <a:ea typeface="標楷體" panose="03000509000000000000" pitchFamily="65" charset="-120"/>
            </a:endParaRPr>
          </a:p>
          <a:p>
            <a:pPr lvl="1">
              <a:defRPr/>
            </a:pPr>
            <a:r>
              <a:rPr lang="zh-TW" altLang="en-US" sz="3200" dirty="0">
                <a:highlight>
                  <a:srgbClr val="FFFF00"/>
                </a:highlight>
                <a:latin typeface="標楷體" panose="03000509000000000000" pitchFamily="65" charset="-120"/>
                <a:ea typeface="標楷體" panose="03000509000000000000" pitchFamily="65" charset="-120"/>
              </a:rPr>
              <a:t>肥</a:t>
            </a:r>
            <a:r>
              <a:rPr lang="en-US" altLang="zh-TW" sz="3200" dirty="0">
                <a:highlight>
                  <a:srgbClr val="FFFF00"/>
                </a:highlight>
                <a:latin typeface="標楷體" panose="03000509000000000000" pitchFamily="65" charset="-120"/>
                <a:ea typeface="標楷體" panose="03000509000000000000" pitchFamily="65" charset="-120"/>
              </a:rPr>
              <a:t>胖</a:t>
            </a:r>
          </a:p>
          <a:p>
            <a:pPr lvl="1">
              <a:defRPr/>
            </a:pPr>
            <a:r>
              <a:rPr lang="en-US" altLang="zh-TW" sz="3200" dirty="0" err="1">
                <a:highlight>
                  <a:srgbClr val="FFFF00"/>
                </a:highlight>
                <a:latin typeface="標楷體" panose="03000509000000000000" pitchFamily="65" charset="-120"/>
                <a:ea typeface="標楷體" panose="03000509000000000000" pitchFamily="65" charset="-120"/>
              </a:rPr>
              <a:t>過瘦</a:t>
            </a:r>
            <a:endParaRPr lang="en-US" altLang="zh-TW" sz="3200" dirty="0">
              <a:highlight>
                <a:srgbClr val="FFFF00"/>
              </a:highlight>
              <a:latin typeface="標楷體" panose="03000509000000000000" pitchFamily="65" charset="-120"/>
              <a:ea typeface="標楷體" panose="03000509000000000000" pitchFamily="65" charset="-120"/>
            </a:endParaRPr>
          </a:p>
          <a:p>
            <a:pPr>
              <a:defRPr/>
            </a:pPr>
            <a:r>
              <a:rPr lang="en-US" altLang="zh-TW" sz="3200" dirty="0" err="1">
                <a:latin typeface="標楷體" panose="03000509000000000000" pitchFamily="65" charset="-120"/>
                <a:ea typeface="標楷體" panose="03000509000000000000" pitchFamily="65" charset="-120"/>
              </a:rPr>
              <a:t>視力不良</a:t>
            </a:r>
            <a:r>
              <a:rPr lang="en-US" altLang="zh-TW" sz="3200" dirty="0">
                <a:latin typeface="標楷體" panose="03000509000000000000" pitchFamily="65" charset="-120"/>
                <a:ea typeface="標楷體" panose="03000509000000000000" pitchFamily="65" charset="-120"/>
              </a:rPr>
              <a:t> (21.29%)</a:t>
            </a:r>
          </a:p>
        </p:txBody>
      </p:sp>
      <p:sp>
        <p:nvSpPr>
          <p:cNvPr id="7172" name="Rectangle 6">
            <a:extLst>
              <a:ext uri="{FF2B5EF4-FFF2-40B4-BE49-F238E27FC236}">
                <a16:creationId xmlns:a16="http://schemas.microsoft.com/office/drawing/2014/main" xmlns="" id="{2A90DD5F-5C41-44AC-8A5D-D801F678800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A532DDC7-6932-4089-A7DC-79C73920B252}" type="slidenum">
              <a:rPr lang="en-US" altLang="zh-TW" smtClean="0">
                <a:latin typeface="Verdana" panose="020B0604030504040204" pitchFamily="34" charset="0"/>
              </a:rPr>
              <a:pPr/>
              <a:t>2</a:t>
            </a:fld>
            <a:endParaRPr lang="en-US" altLang="zh-TW">
              <a:latin typeface="Verdana" panose="020B0604030504040204" pitchFamily="34" charset="0"/>
            </a:endParaRPr>
          </a:p>
        </p:txBody>
      </p:sp>
      <p:pic>
        <p:nvPicPr>
          <p:cNvPr id="7173" name="圖片 3">
            <a:extLst>
              <a:ext uri="{FF2B5EF4-FFF2-40B4-BE49-F238E27FC236}">
                <a16:creationId xmlns:a16="http://schemas.microsoft.com/office/drawing/2014/main" xmlns="" id="{B97B9B84-8993-4BE9-A201-102A4E926A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628775"/>
            <a:ext cx="7810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圖片 4">
            <a:extLst>
              <a:ext uri="{FF2B5EF4-FFF2-40B4-BE49-F238E27FC236}">
                <a16:creationId xmlns:a16="http://schemas.microsoft.com/office/drawing/2014/main" xmlns="" id="{F6D9D4CB-811F-4E8D-9110-A2A1B4FBCF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227263"/>
            <a:ext cx="781051"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圖片 6">
            <a:extLst>
              <a:ext uri="{FF2B5EF4-FFF2-40B4-BE49-F238E27FC236}">
                <a16:creationId xmlns:a16="http://schemas.microsoft.com/office/drawing/2014/main" xmlns="" id="{FFF0B0DD-B6B7-4BEA-AA48-EABB4B51F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81525"/>
            <a:ext cx="781051"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爆炸 1 8">
            <a:extLst>
              <a:ext uri="{FF2B5EF4-FFF2-40B4-BE49-F238E27FC236}">
                <a16:creationId xmlns:a16="http://schemas.microsoft.com/office/drawing/2014/main" xmlns="" id="{AA432033-EC03-48E4-8C1D-301516D99DE3}"/>
              </a:ext>
            </a:extLst>
          </p:cNvPr>
          <p:cNvSpPr>
            <a:spLocks noChangeArrowheads="1"/>
          </p:cNvSpPr>
          <p:nvPr/>
        </p:nvSpPr>
        <p:spPr bwMode="auto">
          <a:xfrm>
            <a:off x="4139951" y="3080172"/>
            <a:ext cx="4992936" cy="3403178"/>
          </a:xfrm>
          <a:prstGeom prst="irregularSeal1">
            <a:avLst/>
          </a:prstGeom>
          <a:solidFill>
            <a:srgbClr val="FFFF00">
              <a:alpha val="23921"/>
            </a:srgbClr>
          </a:solidFill>
          <a:ln w="9525" algn="ctr">
            <a:solidFill>
              <a:schemeClr val="tx1"/>
            </a:solidFill>
            <a:round/>
            <a:headEnd/>
            <a:tailEnd/>
          </a:ln>
        </p:spPr>
        <p:txBody>
          <a:bodyPr wrap="none"/>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endParaRPr lang="en-US" altLang="zh-TW" sz="3200" dirty="0">
              <a:latin typeface="標楷體" panose="03000509000000000000" pitchFamily="65" charset="-120"/>
              <a:ea typeface="標楷體" panose="03000509000000000000" pitchFamily="65" charset="-120"/>
            </a:endParaRPr>
          </a:p>
          <a:p>
            <a:r>
              <a:rPr lang="en-US" altLang="zh-TW" sz="2800" b="1" u="sng" dirty="0">
                <a:solidFill>
                  <a:srgbClr val="C00000"/>
                </a:solidFill>
                <a:latin typeface="標楷體" panose="03000509000000000000" pitchFamily="65" charset="-120"/>
                <a:ea typeface="標楷體" panose="03000509000000000000" pitchFamily="65" charset="-120"/>
              </a:rPr>
              <a:t>98-108</a:t>
            </a:r>
            <a:r>
              <a:rPr lang="zh-TW" altLang="en-US" sz="2800" b="1" u="sng" dirty="0">
                <a:solidFill>
                  <a:srgbClr val="C00000"/>
                </a:solidFill>
                <a:latin typeface="標楷體" panose="03000509000000000000" pitchFamily="65" charset="-120"/>
                <a:ea typeface="標楷體" panose="03000509000000000000" pitchFamily="65" charset="-120"/>
              </a:rPr>
              <a:t>年排名不變</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60648"/>
            <a:ext cx="8229600" cy="1313688"/>
          </a:xfrm>
        </p:spPr>
        <p:txBody>
          <a:bodyPr>
            <a:normAutofit fontScale="90000"/>
          </a:bodyPr>
          <a:lstStyle/>
          <a:p>
            <a:pPr algn="ctr"/>
            <a:r>
              <a:rPr lang="zh-TW" altLang="en-US" sz="4800" dirty="0">
                <a:solidFill>
                  <a:srgbClr val="04617B"/>
                </a:solidFill>
                <a:latin typeface="標楷體" panose="03000509000000000000" pitchFamily="65" charset="-120"/>
                <a:ea typeface="標楷體" panose="03000509000000000000" pitchFamily="65" charset="-120"/>
              </a:rPr>
              <a:t>青少年時期的生理變化</a:t>
            </a:r>
            <a:r>
              <a:rPr lang="en-US" altLang="zh-TW" sz="4800" dirty="0">
                <a:solidFill>
                  <a:srgbClr val="04617B"/>
                </a:solidFill>
                <a:latin typeface="標楷體" panose="03000509000000000000" pitchFamily="65" charset="-120"/>
                <a:ea typeface="標楷體" panose="03000509000000000000" pitchFamily="65" charset="-120"/>
              </a:rPr>
              <a:t/>
            </a:r>
            <a:br>
              <a:rPr lang="en-US" altLang="zh-TW" sz="4800" dirty="0">
                <a:solidFill>
                  <a:srgbClr val="04617B"/>
                </a:solidFill>
                <a:latin typeface="標楷體" panose="03000509000000000000" pitchFamily="65" charset="-120"/>
                <a:ea typeface="標楷體" panose="03000509000000000000" pitchFamily="65" charset="-120"/>
              </a:rPr>
            </a:br>
            <a:r>
              <a:rPr lang="zh-TW" altLang="en-US" sz="4800" b="1" dirty="0">
                <a:solidFill>
                  <a:srgbClr val="FF0000"/>
                </a:solidFill>
                <a:latin typeface="標楷體" panose="03000509000000000000" pitchFamily="65" charset="-120"/>
                <a:ea typeface="標楷體" panose="03000509000000000000" pitchFamily="65" charset="-120"/>
              </a:rPr>
              <a:t>青春期</a:t>
            </a:r>
            <a:r>
              <a:rPr lang="en-US" altLang="zh-TW" sz="4800" b="1" dirty="0">
                <a:solidFill>
                  <a:srgbClr val="FF0000"/>
                </a:solidFill>
                <a:latin typeface="標楷體" panose="03000509000000000000" pitchFamily="65" charset="-120"/>
                <a:ea typeface="標楷體" panose="03000509000000000000" pitchFamily="65" charset="-120"/>
              </a:rPr>
              <a:t>~</a:t>
            </a:r>
            <a:r>
              <a:rPr lang="zh-TW" altLang="en-US" sz="4800" b="1" dirty="0">
                <a:solidFill>
                  <a:srgbClr val="FF0000"/>
                </a:solidFill>
                <a:latin typeface="標楷體" panose="03000509000000000000" pitchFamily="65" charset="-120"/>
                <a:ea typeface="標楷體" panose="03000509000000000000" pitchFamily="65" charset="-120"/>
              </a:rPr>
              <a:t>初經</a:t>
            </a:r>
            <a:endParaRPr lang="zh-TW" altLang="en-US" dirty="0"/>
          </a:p>
        </p:txBody>
      </p:sp>
      <p:sp>
        <p:nvSpPr>
          <p:cNvPr id="3" name="內容版面配置區 2"/>
          <p:cNvSpPr>
            <a:spLocks noGrp="1"/>
          </p:cNvSpPr>
          <p:nvPr>
            <p:ph idx="1"/>
          </p:nvPr>
        </p:nvSpPr>
        <p:spPr>
          <a:xfrm>
            <a:off x="539552" y="1700808"/>
            <a:ext cx="8229600" cy="4389120"/>
          </a:xfrm>
        </p:spPr>
        <p:txBody>
          <a:bodyPr>
            <a:noAutofit/>
          </a:bodyPr>
          <a:lstStyle/>
          <a:p>
            <a:r>
              <a:rPr lang="zh-TW" altLang="en-US" sz="2800" dirty="0">
                <a:latin typeface="標楷體" panose="03000509000000000000" pitchFamily="65" charset="-120"/>
                <a:ea typeface="標楷體" panose="03000509000000000000" pitchFamily="65" charset="-120"/>
              </a:rPr>
              <a:t>初經平均的</a:t>
            </a:r>
            <a:r>
              <a:rPr lang="zh-TW" altLang="en-US" sz="2800" dirty="0">
                <a:solidFill>
                  <a:srgbClr val="FF0000"/>
                </a:solidFill>
                <a:latin typeface="標楷體" panose="03000509000000000000" pitchFamily="65" charset="-120"/>
                <a:ea typeface="標楷體" panose="03000509000000000000" pitchFamily="65" charset="-120"/>
              </a:rPr>
              <a:t>年齡約在</a:t>
            </a:r>
            <a:r>
              <a:rPr lang="en-US" altLang="zh-TW" sz="2800" dirty="0">
                <a:solidFill>
                  <a:srgbClr val="FF0000"/>
                </a:solidFill>
                <a:latin typeface="標楷體" panose="03000509000000000000" pitchFamily="65" charset="-120"/>
                <a:ea typeface="標楷體" panose="03000509000000000000" pitchFamily="65" charset="-120"/>
              </a:rPr>
              <a:t>12.5</a:t>
            </a:r>
            <a:r>
              <a:rPr lang="zh-TW" altLang="en-US" sz="2800" dirty="0">
                <a:solidFill>
                  <a:srgbClr val="FF0000"/>
                </a:solidFill>
                <a:latin typeface="標楷體" panose="03000509000000000000" pitchFamily="65" charset="-120"/>
                <a:ea typeface="標楷體" panose="03000509000000000000" pitchFamily="65" charset="-120"/>
              </a:rPr>
              <a:t>至</a:t>
            </a:r>
            <a:r>
              <a:rPr lang="en-US" altLang="zh-TW" sz="2800" dirty="0">
                <a:solidFill>
                  <a:srgbClr val="FF0000"/>
                </a:solidFill>
                <a:latin typeface="標楷體" panose="03000509000000000000" pitchFamily="65" charset="-120"/>
                <a:ea typeface="標楷體" panose="03000509000000000000" pitchFamily="65" charset="-120"/>
              </a:rPr>
              <a:t>13.5</a:t>
            </a:r>
            <a:r>
              <a:rPr lang="zh-TW" altLang="en-US" sz="2800" dirty="0">
                <a:solidFill>
                  <a:srgbClr val="FF0000"/>
                </a:solidFill>
                <a:latin typeface="標楷體" panose="03000509000000000000" pitchFamily="65" charset="-120"/>
                <a:ea typeface="標楷體" panose="03000509000000000000" pitchFamily="65" charset="-120"/>
              </a:rPr>
              <a:t>歲</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en-US" altLang="zh-TW" sz="2800" dirty="0">
                <a:latin typeface="標楷體" panose="03000509000000000000" pitchFamily="65" charset="-120"/>
                <a:ea typeface="標楷體" panose="03000509000000000000" pitchFamily="65" charset="-120"/>
              </a:rPr>
              <a:t>95</a:t>
            </a:r>
            <a:r>
              <a:rPr lang="zh-TW" altLang="en-US" sz="2800" dirty="0">
                <a:latin typeface="標楷體" panose="03000509000000000000" pitchFamily="65" charset="-120"/>
                <a:ea typeface="標楷體" panose="03000509000000000000" pitchFamily="65" charset="-120"/>
              </a:rPr>
              <a:t>％的女生初經是落在</a:t>
            </a:r>
            <a:r>
              <a:rPr lang="en-US" altLang="zh-TW" sz="2800" dirty="0">
                <a:latin typeface="標楷體" panose="03000509000000000000" pitchFamily="65" charset="-120"/>
                <a:ea typeface="標楷體" panose="03000509000000000000" pitchFamily="65" charset="-120"/>
              </a:rPr>
              <a:t>11</a:t>
            </a:r>
            <a:r>
              <a:rPr lang="zh-TW" altLang="en-US" sz="2800" dirty="0">
                <a:latin typeface="標楷體" panose="03000509000000000000" pitchFamily="65" charset="-120"/>
                <a:ea typeface="標楷體" panose="03000509000000000000" pitchFamily="65" charset="-120"/>
              </a:rPr>
              <a:t>到</a:t>
            </a:r>
            <a:r>
              <a:rPr lang="en-US" altLang="zh-TW" sz="2800" dirty="0">
                <a:latin typeface="標楷體" panose="03000509000000000000" pitchFamily="65" charset="-120"/>
                <a:ea typeface="標楷體" panose="03000509000000000000" pitchFamily="65" charset="-120"/>
              </a:rPr>
              <a:t>15</a:t>
            </a:r>
            <a:r>
              <a:rPr lang="zh-TW" altLang="en-US" sz="2800" dirty="0">
                <a:latin typeface="標楷體" panose="03000509000000000000" pitchFamily="65" charset="-120"/>
                <a:ea typeface="標楷體" panose="03000509000000000000" pitchFamily="65" charset="-120"/>
              </a:rPr>
              <a:t>歲</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初經在</a:t>
            </a:r>
            <a:r>
              <a:rPr lang="zh-TW" altLang="en-US" sz="2800" dirty="0">
                <a:solidFill>
                  <a:srgbClr val="C00000"/>
                </a:solidFill>
                <a:latin typeface="標楷體" panose="03000509000000000000" pitchFamily="65" charset="-120"/>
                <a:ea typeface="標楷體" panose="03000509000000000000" pitchFamily="65" charset="-120"/>
              </a:rPr>
              <a:t>乳房開始發育後二到三年開始</a:t>
            </a:r>
            <a:endParaRPr lang="en-US" altLang="zh-TW" sz="2800" dirty="0">
              <a:solidFill>
                <a:srgbClr val="C00000"/>
              </a:solidFill>
              <a:latin typeface="標楷體" panose="03000509000000000000" pitchFamily="65" charset="-120"/>
              <a:ea typeface="標楷體" panose="03000509000000000000" pitchFamily="65" charset="-120"/>
            </a:endParaRPr>
          </a:p>
          <a:p>
            <a:pPr marL="393192" lvl="1" indent="0">
              <a:buNone/>
            </a:pP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第一年的月經通常為</a:t>
            </a:r>
            <a:r>
              <a:rPr lang="zh-TW" altLang="en-US" sz="2800" dirty="0">
                <a:solidFill>
                  <a:srgbClr val="C00000"/>
                </a:solidFill>
                <a:latin typeface="標楷體" panose="03000509000000000000" pitchFamily="65" charset="-120"/>
                <a:ea typeface="標楷體" panose="03000509000000000000" pitchFamily="65" charset="-120"/>
              </a:rPr>
              <a:t>無排卵性月經</a:t>
            </a:r>
            <a:endParaRPr lang="en-US" altLang="zh-TW" sz="2800" dirty="0">
              <a:solidFill>
                <a:srgbClr val="C00000"/>
              </a:solidFill>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間隔時間</a:t>
            </a:r>
            <a:r>
              <a:rPr lang="zh-TW" altLang="en-US" sz="2800" dirty="0">
                <a:solidFill>
                  <a:srgbClr val="FF0000"/>
                </a:solidFill>
                <a:latin typeface="標楷體" panose="03000509000000000000" pitchFamily="65" charset="-120"/>
                <a:ea typeface="標楷體" panose="03000509000000000000" pitchFamily="65" charset="-120"/>
              </a:rPr>
              <a:t>從</a:t>
            </a:r>
            <a:r>
              <a:rPr lang="en-US" altLang="zh-TW" sz="2800" dirty="0">
                <a:solidFill>
                  <a:srgbClr val="FF0000"/>
                </a:solidFill>
                <a:latin typeface="標楷體" panose="03000509000000000000" pitchFamily="65" charset="-120"/>
                <a:ea typeface="標楷體" panose="03000509000000000000" pitchFamily="65" charset="-120"/>
              </a:rPr>
              <a:t>21</a:t>
            </a:r>
            <a:r>
              <a:rPr lang="zh-TW" altLang="en-US" sz="2800" dirty="0">
                <a:solidFill>
                  <a:srgbClr val="FF0000"/>
                </a:solidFill>
                <a:latin typeface="標楷體" panose="03000509000000000000" pitchFamily="65" charset="-120"/>
                <a:ea typeface="標楷體" panose="03000509000000000000" pitchFamily="65" charset="-120"/>
              </a:rPr>
              <a:t>到</a:t>
            </a:r>
            <a:r>
              <a:rPr lang="en-US" altLang="zh-TW" sz="2800" dirty="0">
                <a:solidFill>
                  <a:srgbClr val="FF0000"/>
                </a:solidFill>
                <a:latin typeface="標楷體" panose="03000509000000000000" pitchFamily="65" charset="-120"/>
                <a:ea typeface="標楷體" panose="03000509000000000000" pitchFamily="65" charset="-120"/>
              </a:rPr>
              <a:t>45</a:t>
            </a:r>
            <a:r>
              <a:rPr lang="zh-TW" altLang="en-US" sz="2800" dirty="0">
                <a:solidFill>
                  <a:srgbClr val="FF0000"/>
                </a:solidFill>
                <a:latin typeface="標楷體" panose="03000509000000000000" pitchFamily="65" charset="-120"/>
                <a:ea typeface="標楷體" panose="03000509000000000000" pitchFamily="65" charset="-120"/>
              </a:rPr>
              <a:t>天不等</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初來時月經為暗紅色、經量也不多</a:t>
            </a:r>
            <a:endParaRPr lang="en-US" altLang="zh-TW" sz="2800" dirty="0">
              <a:latin typeface="標楷體" panose="03000509000000000000" pitchFamily="65" charset="-120"/>
              <a:ea typeface="標楷體" panose="03000509000000000000" pitchFamily="65" charset="-120"/>
            </a:endParaRPr>
          </a:p>
          <a:p>
            <a:pPr lvl="2"/>
            <a:r>
              <a:rPr lang="zh-TW" altLang="en-US" sz="2400" dirty="0">
                <a:latin typeface="標楷體" panose="03000509000000000000" pitchFamily="65" charset="-120"/>
                <a:ea typeface="標楷體" panose="03000509000000000000" pitchFamily="65" charset="-120"/>
              </a:rPr>
              <a:t>此乃因身體的</a:t>
            </a:r>
            <a:r>
              <a:rPr lang="zh-TW" altLang="en-US" sz="2400" dirty="0">
                <a:solidFill>
                  <a:srgbClr val="FF0000"/>
                </a:solidFill>
                <a:latin typeface="標楷體" panose="03000509000000000000" pitchFamily="65" charset="-120"/>
                <a:ea typeface="標楷體" panose="03000509000000000000" pitchFamily="65" charset="-120"/>
              </a:rPr>
              <a:t>內分泌系統尚未完全成熟</a:t>
            </a:r>
            <a:endParaRPr lang="en-US" altLang="zh-TW" sz="2400" dirty="0">
              <a:solidFill>
                <a:srgbClr val="FF0000"/>
              </a:solidFill>
              <a:latin typeface="標楷體" panose="03000509000000000000" pitchFamily="65" charset="-120"/>
              <a:ea typeface="標楷體" panose="03000509000000000000" pitchFamily="65" charset="-120"/>
            </a:endParaRPr>
          </a:p>
          <a:p>
            <a:pPr lvl="2"/>
            <a:r>
              <a:rPr lang="zh-TW" altLang="en-US" sz="2400" dirty="0">
                <a:latin typeface="標楷體" panose="03000509000000000000" pitchFamily="65" charset="-120"/>
                <a:ea typeface="標楷體" panose="03000509000000000000" pitchFamily="65" charset="-120"/>
              </a:rPr>
              <a:t>需等到身體成熟後，才逐漸形成週期性月經</a:t>
            </a:r>
          </a:p>
        </p:txBody>
      </p:sp>
    </p:spTree>
    <p:extLst>
      <p:ext uri="{BB962C8B-B14F-4D97-AF65-F5344CB8AC3E}">
        <p14:creationId xmlns:p14="http://schemas.microsoft.com/office/powerpoint/2010/main" val="1867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B21C665-8757-4003-8EFC-DDEBBF40ACE4}"/>
              </a:ext>
            </a:extLst>
          </p:cNvPr>
          <p:cNvSpPr>
            <a:spLocks noGrp="1"/>
          </p:cNvSpPr>
          <p:nvPr>
            <p:ph type="title"/>
          </p:nvPr>
        </p:nvSpPr>
        <p:spPr>
          <a:xfrm>
            <a:off x="152400" y="152400"/>
            <a:ext cx="4267200" cy="1412875"/>
          </a:xfrm>
          <a:solidFill>
            <a:schemeClr val="bg2">
              <a:lumMod val="90000"/>
            </a:schemeClr>
          </a:solidFill>
        </p:spPr>
        <p:txBody>
          <a:bodyPr>
            <a:normAutofit fontScale="90000"/>
          </a:bodyPr>
          <a:lstStyle/>
          <a:p>
            <a:pPr algn="ctr">
              <a:defRPr/>
            </a:pPr>
            <a:r>
              <a:rPr lang="zh-TW" altLang="en-US" sz="4800" dirty="0">
                <a:latin typeface="標楷體" panose="03000509000000000000" pitchFamily="65" charset="-120"/>
                <a:ea typeface="標楷體" panose="03000509000000000000" pitchFamily="65" charset="-120"/>
              </a:rPr>
              <a:t>我會長多高</a:t>
            </a:r>
            <a:r>
              <a:rPr lang="en-US" altLang="zh-TW" sz="4800" dirty="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 </a:t>
            </a:r>
            <a:r>
              <a:rPr lang="en-US" altLang="zh-TW" sz="4800" dirty="0">
                <a:latin typeface="標楷體" panose="03000509000000000000" pitchFamily="65" charset="-120"/>
                <a:ea typeface="標楷體" panose="03000509000000000000" pitchFamily="65" charset="-120"/>
              </a:rPr>
              <a:t/>
            </a:r>
            <a:br>
              <a:rPr lang="en-US" altLang="zh-TW" sz="4800" dirty="0">
                <a:latin typeface="標楷體" panose="03000509000000000000" pitchFamily="65" charset="-120"/>
                <a:ea typeface="標楷體" panose="03000509000000000000" pitchFamily="65" charset="-120"/>
              </a:rPr>
            </a:br>
            <a:r>
              <a:rPr lang="zh-TW" altLang="en-US" sz="4800" dirty="0">
                <a:latin typeface="標楷體" panose="03000509000000000000" pitchFamily="65" charset="-120"/>
                <a:ea typeface="標楷體" panose="03000509000000000000" pitchFamily="65" charset="-120"/>
              </a:rPr>
              <a:t>很重要嗎</a:t>
            </a:r>
            <a:r>
              <a:rPr lang="en-US" altLang="zh-TW" sz="4800" dirty="0">
                <a:latin typeface="標楷體" panose="03000509000000000000" pitchFamily="65" charset="-120"/>
                <a:ea typeface="標楷體" panose="03000509000000000000" pitchFamily="65" charset="-120"/>
              </a:rPr>
              <a:t>?</a:t>
            </a:r>
            <a:endParaRPr lang="zh-TW" altLang="en-US" sz="4800" dirty="0">
              <a:latin typeface="標楷體" panose="03000509000000000000" pitchFamily="65" charset="-120"/>
              <a:ea typeface="標楷體" panose="03000509000000000000" pitchFamily="65" charset="-120"/>
            </a:endParaRPr>
          </a:p>
        </p:txBody>
      </p:sp>
      <p:pic>
        <p:nvPicPr>
          <p:cNvPr id="20483" name="圖片 4">
            <a:extLst>
              <a:ext uri="{FF2B5EF4-FFF2-40B4-BE49-F238E27FC236}">
                <a16:creationId xmlns:a16="http://schemas.microsoft.com/office/drawing/2014/main" xmlns="" id="{64371150-06D0-4099-BF49-4313054283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755775"/>
            <a:ext cx="41910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圖片 5">
            <a:extLst>
              <a:ext uri="{FF2B5EF4-FFF2-40B4-BE49-F238E27FC236}">
                <a16:creationId xmlns:a16="http://schemas.microsoft.com/office/drawing/2014/main" xmlns="" id="{C1FA7943-7590-4C4F-BECA-D499918A89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0"/>
            <a:ext cx="48006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xmlns="" id="{97B7096C-8CF9-4BA8-B0C6-370657E77C6A}"/>
              </a:ext>
            </a:extLst>
          </p:cNvPr>
          <p:cNvSpPr/>
          <p:nvPr/>
        </p:nvSpPr>
        <p:spPr>
          <a:xfrm>
            <a:off x="755650" y="3549650"/>
            <a:ext cx="3455988" cy="431800"/>
          </a:xfrm>
          <a:prstGeom prst="rect">
            <a:avLst/>
          </a:prstGeom>
          <a:solidFill>
            <a:srgbClr val="FFFF66">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Verdana"/>
              <a:ea typeface="新細明體"/>
              <a:cs typeface="+mn-cs"/>
            </a:endParaRPr>
          </a:p>
        </p:txBody>
      </p:sp>
      <p:pic>
        <p:nvPicPr>
          <p:cNvPr id="20486" name="圖片 3">
            <a:extLst>
              <a:ext uri="{FF2B5EF4-FFF2-40B4-BE49-F238E27FC236}">
                <a16:creationId xmlns:a16="http://schemas.microsoft.com/office/drawing/2014/main" xmlns="" id="{C08B6DD6-10A4-4FDD-AD39-2794AFCACF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013325"/>
            <a:ext cx="3529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882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843EED9-2242-4718-90A1-919A59BB7943}"/>
              </a:ext>
            </a:extLst>
          </p:cNvPr>
          <p:cNvSpPr>
            <a:spLocks noGrp="1"/>
          </p:cNvSpPr>
          <p:nvPr>
            <p:ph type="title"/>
          </p:nvPr>
        </p:nvSpPr>
        <p:spPr>
          <a:xfrm>
            <a:off x="611560" y="304800"/>
            <a:ext cx="7543800" cy="1143000"/>
          </a:xfrm>
          <a:solidFill>
            <a:schemeClr val="bg2">
              <a:lumMod val="90000"/>
            </a:schemeClr>
          </a:solidFill>
        </p:spPr>
        <p:txBody>
          <a:bodyPr>
            <a:normAutofit/>
          </a:bodyPr>
          <a:lstStyle/>
          <a:p>
            <a:pPr algn="ctr">
              <a:defRPr/>
            </a:pPr>
            <a:r>
              <a:rPr lang="zh-TW" altLang="en-US" sz="4800" dirty="0">
                <a:latin typeface="標楷體" panose="03000509000000000000" pitchFamily="65" charset="-120"/>
                <a:ea typeface="標楷體" panose="03000509000000000000" pitchFamily="65" charset="-120"/>
              </a:rPr>
              <a:t>想長高該做的三件事</a:t>
            </a:r>
          </a:p>
        </p:txBody>
      </p:sp>
      <p:sp>
        <p:nvSpPr>
          <p:cNvPr id="13" name="內容版面配置區 12">
            <a:extLst>
              <a:ext uri="{FF2B5EF4-FFF2-40B4-BE49-F238E27FC236}">
                <a16:creationId xmlns:a16="http://schemas.microsoft.com/office/drawing/2014/main" xmlns="" id="{1CE05CE7-8321-48B1-84FD-E71DC0311276}"/>
              </a:ext>
            </a:extLst>
          </p:cNvPr>
          <p:cNvSpPr>
            <a:spLocks noGrp="1"/>
          </p:cNvSpPr>
          <p:nvPr>
            <p:ph sz="half" idx="2"/>
          </p:nvPr>
        </p:nvSpPr>
        <p:spPr>
          <a:xfrm>
            <a:off x="4383460" y="1772816"/>
            <a:ext cx="4343400" cy="4419600"/>
          </a:xfrm>
          <a:ln>
            <a:solidFill>
              <a:schemeClr val="accent1"/>
            </a:solidFill>
          </a:ln>
        </p:spPr>
        <p:txBody>
          <a:bodyPr>
            <a:normAutofit fontScale="92500"/>
          </a:bodyPr>
          <a:lstStyle/>
          <a:p>
            <a:pPr marL="0" indent="0" algn="ctr">
              <a:lnSpc>
                <a:spcPct val="150000"/>
              </a:lnSpc>
              <a:buFont typeface="Wingdings" panose="05000000000000000000" pitchFamily="2" charset="2"/>
              <a:buNone/>
              <a:defRPr/>
            </a:pPr>
            <a:r>
              <a:rPr lang="zh-TW" altLang="en-US" sz="3600" b="1" u="sng" dirty="0">
                <a:latin typeface="新細明體" panose="02020500000000000000" pitchFamily="18" charset="-120"/>
              </a:rPr>
              <a:t>☆</a:t>
            </a:r>
            <a:r>
              <a:rPr lang="zh-TW" altLang="en-US" sz="3600" b="1" u="sng" dirty="0">
                <a:latin typeface="標楷體" panose="03000509000000000000" pitchFamily="65" charset="-120"/>
                <a:ea typeface="標楷體" panose="03000509000000000000" pitchFamily="65" charset="-120"/>
              </a:rPr>
              <a:t>睡眠建議</a:t>
            </a:r>
            <a:r>
              <a:rPr lang="zh-TW" altLang="en-US" sz="3600" b="1" u="sng" dirty="0">
                <a:latin typeface="新細明體" panose="02020500000000000000" pitchFamily="18" charset="-120"/>
              </a:rPr>
              <a:t>☆</a:t>
            </a:r>
            <a:endParaRPr lang="en-US" altLang="zh-TW" sz="3600" b="1" u="sng" dirty="0">
              <a:latin typeface="標楷體" panose="03000509000000000000" pitchFamily="65" charset="-120"/>
              <a:ea typeface="標楷體" panose="03000509000000000000" pitchFamily="65" charset="-120"/>
            </a:endParaRPr>
          </a:p>
          <a:p>
            <a:pPr>
              <a:lnSpc>
                <a:spcPct val="150000"/>
              </a:lnSpc>
              <a:defRPr/>
            </a:pPr>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歲，</a:t>
            </a:r>
            <a:r>
              <a:rPr lang="en-US" altLang="zh-TW" b="1" dirty="0">
                <a:latin typeface="標楷體" panose="03000509000000000000" pitchFamily="65" charset="-120"/>
                <a:ea typeface="標楷體" panose="03000509000000000000" pitchFamily="65" charset="-120"/>
              </a:rPr>
              <a:t>10-14 </a:t>
            </a:r>
            <a:r>
              <a:rPr lang="zh-TW" altLang="en-US" b="1" dirty="0">
                <a:latin typeface="標楷體" panose="03000509000000000000" pitchFamily="65" charset="-120"/>
                <a:ea typeface="標楷體" panose="03000509000000000000" pitchFamily="65" charset="-120"/>
              </a:rPr>
              <a:t>小時含午睡</a:t>
            </a:r>
          </a:p>
          <a:p>
            <a:pPr>
              <a:lnSpc>
                <a:spcPct val="150000"/>
              </a:lnSpc>
              <a:defRPr/>
            </a:pPr>
            <a:r>
              <a:rPr lang="en-US" altLang="zh-TW" b="1" dirty="0">
                <a:latin typeface="標楷體" panose="03000509000000000000" pitchFamily="65" charset="-120"/>
                <a:ea typeface="標楷體" panose="03000509000000000000" pitchFamily="65" charset="-120"/>
              </a:rPr>
              <a:t>3-5</a:t>
            </a:r>
            <a:r>
              <a:rPr lang="zh-TW" altLang="en-US" b="1" dirty="0">
                <a:latin typeface="標楷體" panose="03000509000000000000" pitchFamily="65" charset="-120"/>
                <a:ea typeface="標楷體" panose="03000509000000000000" pitchFamily="65" charset="-120"/>
              </a:rPr>
              <a:t>歲，</a:t>
            </a:r>
            <a:r>
              <a:rPr lang="en-US" altLang="zh-TW" b="1" dirty="0">
                <a:latin typeface="標楷體" panose="03000509000000000000" pitchFamily="65" charset="-120"/>
                <a:ea typeface="標楷體" panose="03000509000000000000" pitchFamily="65" charset="-120"/>
              </a:rPr>
              <a:t>10-13 </a:t>
            </a:r>
            <a:r>
              <a:rPr lang="zh-TW" altLang="en-US" b="1" dirty="0">
                <a:latin typeface="標楷體" panose="03000509000000000000" pitchFamily="65" charset="-120"/>
                <a:ea typeface="標楷體" panose="03000509000000000000" pitchFamily="65" charset="-120"/>
              </a:rPr>
              <a:t>小時</a:t>
            </a:r>
          </a:p>
          <a:p>
            <a:pPr>
              <a:lnSpc>
                <a:spcPct val="150000"/>
              </a:lnSpc>
              <a:defRPr/>
            </a:pPr>
            <a:r>
              <a:rPr lang="en-US" altLang="zh-TW" b="1" u="sng" dirty="0">
                <a:solidFill>
                  <a:srgbClr val="FF0000"/>
                </a:solidFill>
                <a:latin typeface="標楷體" panose="03000509000000000000" pitchFamily="65" charset="-120"/>
                <a:ea typeface="標楷體" panose="03000509000000000000" pitchFamily="65" charset="-120"/>
              </a:rPr>
              <a:t>6-12</a:t>
            </a:r>
            <a:r>
              <a:rPr lang="zh-TW" altLang="en-US" b="1" u="sng" dirty="0">
                <a:solidFill>
                  <a:srgbClr val="FF0000"/>
                </a:solidFill>
                <a:latin typeface="標楷體" panose="03000509000000000000" pitchFamily="65" charset="-120"/>
                <a:ea typeface="標楷體" panose="03000509000000000000" pitchFamily="65" charset="-120"/>
              </a:rPr>
              <a:t>歲，</a:t>
            </a:r>
            <a:r>
              <a:rPr lang="en-US" altLang="zh-TW" b="1" u="sng" dirty="0">
                <a:solidFill>
                  <a:srgbClr val="FF0000"/>
                </a:solidFill>
                <a:latin typeface="標楷體" panose="03000509000000000000" pitchFamily="65" charset="-120"/>
                <a:ea typeface="標楷體" panose="03000509000000000000" pitchFamily="65" charset="-120"/>
              </a:rPr>
              <a:t>9-12 </a:t>
            </a:r>
            <a:r>
              <a:rPr lang="zh-TW" altLang="en-US" b="1" u="sng" dirty="0">
                <a:solidFill>
                  <a:srgbClr val="FF0000"/>
                </a:solidFill>
                <a:latin typeface="標楷體" panose="03000509000000000000" pitchFamily="65" charset="-120"/>
                <a:ea typeface="標楷體" panose="03000509000000000000" pitchFamily="65" charset="-120"/>
              </a:rPr>
              <a:t>小時</a:t>
            </a:r>
          </a:p>
          <a:p>
            <a:pPr>
              <a:lnSpc>
                <a:spcPct val="150000"/>
              </a:lnSpc>
              <a:defRPr/>
            </a:pPr>
            <a:r>
              <a:rPr lang="en-US" altLang="zh-TW" b="1" u="sng" dirty="0">
                <a:solidFill>
                  <a:srgbClr val="FF0000"/>
                </a:solidFill>
                <a:latin typeface="標楷體" panose="03000509000000000000" pitchFamily="65" charset="-120"/>
                <a:ea typeface="標楷體" panose="03000509000000000000" pitchFamily="65" charset="-120"/>
              </a:rPr>
              <a:t>13-18</a:t>
            </a:r>
            <a:r>
              <a:rPr lang="zh-TW" altLang="en-US" b="1" u="sng" dirty="0">
                <a:solidFill>
                  <a:srgbClr val="FF0000"/>
                </a:solidFill>
                <a:latin typeface="標楷體" panose="03000509000000000000" pitchFamily="65" charset="-120"/>
                <a:ea typeface="標楷體" panose="03000509000000000000" pitchFamily="65" charset="-120"/>
              </a:rPr>
              <a:t>歲，</a:t>
            </a:r>
            <a:r>
              <a:rPr lang="en-US" altLang="zh-TW" b="1" u="sng" dirty="0">
                <a:solidFill>
                  <a:srgbClr val="FF0000"/>
                </a:solidFill>
                <a:latin typeface="標楷體" panose="03000509000000000000" pitchFamily="65" charset="-120"/>
                <a:ea typeface="標楷體" panose="03000509000000000000" pitchFamily="65" charset="-120"/>
              </a:rPr>
              <a:t>8-10 </a:t>
            </a:r>
            <a:r>
              <a:rPr lang="zh-TW" altLang="en-US" b="1" u="sng" dirty="0">
                <a:solidFill>
                  <a:srgbClr val="FF0000"/>
                </a:solidFill>
                <a:latin typeface="標楷體" panose="03000509000000000000" pitchFamily="65" charset="-120"/>
                <a:ea typeface="標楷體" panose="03000509000000000000" pitchFamily="65" charset="-120"/>
              </a:rPr>
              <a:t>小時</a:t>
            </a:r>
          </a:p>
          <a:p>
            <a:pPr>
              <a:lnSpc>
                <a:spcPct val="150000"/>
              </a:lnSpc>
              <a:defRPr/>
            </a:pPr>
            <a:r>
              <a:rPr lang="zh-TW" altLang="en-US" b="1" dirty="0">
                <a:latin typeface="標楷體" panose="03000509000000000000" pitchFamily="65" charset="-120"/>
                <a:ea typeface="標楷體" panose="03000509000000000000" pitchFamily="65" charset="-120"/>
              </a:rPr>
              <a:t>成年人，至少</a:t>
            </a:r>
            <a:r>
              <a:rPr lang="en-US" altLang="zh-TW"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小時</a:t>
            </a:r>
          </a:p>
        </p:txBody>
      </p:sp>
      <p:pic>
        <p:nvPicPr>
          <p:cNvPr id="21508" name="圖片 6">
            <a:extLst>
              <a:ext uri="{FF2B5EF4-FFF2-40B4-BE49-F238E27FC236}">
                <a16:creationId xmlns:a16="http://schemas.microsoft.com/office/drawing/2014/main" xmlns="" id="{326E641F-6541-4C02-9CF2-094CE60364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20875"/>
            <a:ext cx="4248150" cy="3489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45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4"/>
            <a:ext cx="9144000" cy="6858000"/>
          </a:xfrm>
          <a:prstGeom prst="rect">
            <a:avLst/>
          </a:prstGeom>
        </p:spPr>
      </p:pic>
      <p:sp>
        <p:nvSpPr>
          <p:cNvPr id="4" name="雲朵形 3">
            <a:extLst>
              <a:ext uri="{FF2B5EF4-FFF2-40B4-BE49-F238E27FC236}">
                <a16:creationId xmlns:a16="http://schemas.microsoft.com/office/drawing/2014/main" xmlns="" id="{5FDB93DD-2BF3-4C35-A04F-EA65FF508DAD}"/>
              </a:ext>
            </a:extLst>
          </p:cNvPr>
          <p:cNvSpPr/>
          <p:nvPr/>
        </p:nvSpPr>
        <p:spPr>
          <a:xfrm>
            <a:off x="3810000" y="152400"/>
            <a:ext cx="5257800" cy="26670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a:solidFill>
                  <a:srgbClr val="C00000"/>
                </a:solidFill>
                <a:latin typeface="標楷體" panose="03000509000000000000" pitchFamily="65" charset="-120"/>
                <a:ea typeface="標楷體" panose="03000509000000000000" pitchFamily="65" charset="-120"/>
              </a:rPr>
              <a:t>營養的重要</a:t>
            </a:r>
          </a:p>
        </p:txBody>
      </p:sp>
    </p:spTree>
    <p:extLst>
      <p:ext uri="{BB962C8B-B14F-4D97-AF65-F5344CB8AC3E}">
        <p14:creationId xmlns:p14="http://schemas.microsoft.com/office/powerpoint/2010/main" val="48861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F7D36F1-E5D1-4BB5-9CFF-B9ECB627EA55}"/>
              </a:ext>
            </a:extLst>
          </p:cNvPr>
          <p:cNvSpPr>
            <a:spLocks noGrp="1"/>
          </p:cNvSpPr>
          <p:nvPr>
            <p:ph type="title"/>
          </p:nvPr>
        </p:nvSpPr>
        <p:spPr>
          <a:xfrm>
            <a:off x="2819400" y="76200"/>
            <a:ext cx="6248400" cy="1237488"/>
          </a:xfrm>
          <a:custGeom>
            <a:avLst/>
            <a:gdLst>
              <a:gd name="connsiteX0" fmla="*/ 0 w 6248400"/>
              <a:gd name="connsiteY0" fmla="*/ 0 h 1237488"/>
              <a:gd name="connsiteX1" fmla="*/ 819235 w 6248400"/>
              <a:gd name="connsiteY1" fmla="*/ 0 h 1237488"/>
              <a:gd name="connsiteX2" fmla="*/ 1326049 w 6248400"/>
              <a:gd name="connsiteY2" fmla="*/ 0 h 1237488"/>
              <a:gd name="connsiteX3" fmla="*/ 2145284 w 6248400"/>
              <a:gd name="connsiteY3" fmla="*/ 0 h 1237488"/>
              <a:gd name="connsiteX4" fmla="*/ 2964519 w 6248400"/>
              <a:gd name="connsiteY4" fmla="*/ 0 h 1237488"/>
              <a:gd name="connsiteX5" fmla="*/ 3783753 w 6248400"/>
              <a:gd name="connsiteY5" fmla="*/ 0 h 1237488"/>
              <a:gd name="connsiteX6" fmla="*/ 4540504 w 6248400"/>
              <a:gd name="connsiteY6" fmla="*/ 0 h 1237488"/>
              <a:gd name="connsiteX7" fmla="*/ 5297255 w 6248400"/>
              <a:gd name="connsiteY7" fmla="*/ 0 h 1237488"/>
              <a:gd name="connsiteX8" fmla="*/ 6248400 w 6248400"/>
              <a:gd name="connsiteY8" fmla="*/ 0 h 1237488"/>
              <a:gd name="connsiteX9" fmla="*/ 6248400 w 6248400"/>
              <a:gd name="connsiteY9" fmla="*/ 631119 h 1237488"/>
              <a:gd name="connsiteX10" fmla="*/ 6248400 w 6248400"/>
              <a:gd name="connsiteY10" fmla="*/ 1237488 h 1237488"/>
              <a:gd name="connsiteX11" fmla="*/ 5491649 w 6248400"/>
              <a:gd name="connsiteY11" fmla="*/ 1237488 h 1237488"/>
              <a:gd name="connsiteX12" fmla="*/ 4922351 w 6248400"/>
              <a:gd name="connsiteY12" fmla="*/ 1237488 h 1237488"/>
              <a:gd name="connsiteX13" fmla="*/ 4353052 w 6248400"/>
              <a:gd name="connsiteY13" fmla="*/ 1237488 h 1237488"/>
              <a:gd name="connsiteX14" fmla="*/ 3596301 w 6248400"/>
              <a:gd name="connsiteY14" fmla="*/ 1237488 h 1237488"/>
              <a:gd name="connsiteX15" fmla="*/ 3089487 w 6248400"/>
              <a:gd name="connsiteY15" fmla="*/ 1237488 h 1237488"/>
              <a:gd name="connsiteX16" fmla="*/ 2332736 w 6248400"/>
              <a:gd name="connsiteY16" fmla="*/ 1237488 h 1237488"/>
              <a:gd name="connsiteX17" fmla="*/ 1575985 w 6248400"/>
              <a:gd name="connsiteY17" fmla="*/ 1237488 h 1237488"/>
              <a:gd name="connsiteX18" fmla="*/ 756751 w 6248400"/>
              <a:gd name="connsiteY18" fmla="*/ 1237488 h 1237488"/>
              <a:gd name="connsiteX19" fmla="*/ 0 w 6248400"/>
              <a:gd name="connsiteY19" fmla="*/ 1237488 h 1237488"/>
              <a:gd name="connsiteX20" fmla="*/ 0 w 6248400"/>
              <a:gd name="connsiteY20" fmla="*/ 631119 h 1237488"/>
              <a:gd name="connsiteX21" fmla="*/ 0 w 6248400"/>
              <a:gd name="connsiteY21" fmla="*/ 0 h 123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48400" h="1237488" fill="none" extrusionOk="0">
                <a:moveTo>
                  <a:pt x="0" y="0"/>
                </a:moveTo>
                <a:cubicBezTo>
                  <a:pt x="345379" y="-1529"/>
                  <a:pt x="597622" y="26872"/>
                  <a:pt x="819235" y="0"/>
                </a:cubicBezTo>
                <a:cubicBezTo>
                  <a:pt x="1040848" y="-26872"/>
                  <a:pt x="1079771" y="-16228"/>
                  <a:pt x="1326049" y="0"/>
                </a:cubicBezTo>
                <a:cubicBezTo>
                  <a:pt x="1572327" y="16228"/>
                  <a:pt x="1900944" y="-7096"/>
                  <a:pt x="2145284" y="0"/>
                </a:cubicBezTo>
                <a:cubicBezTo>
                  <a:pt x="2389625" y="7096"/>
                  <a:pt x="2560060" y="22716"/>
                  <a:pt x="2964519" y="0"/>
                </a:cubicBezTo>
                <a:cubicBezTo>
                  <a:pt x="3368979" y="-22716"/>
                  <a:pt x="3566507" y="-39860"/>
                  <a:pt x="3783753" y="0"/>
                </a:cubicBezTo>
                <a:cubicBezTo>
                  <a:pt x="4000999" y="39860"/>
                  <a:pt x="4247746" y="-30774"/>
                  <a:pt x="4540504" y="0"/>
                </a:cubicBezTo>
                <a:cubicBezTo>
                  <a:pt x="4833262" y="30774"/>
                  <a:pt x="5130299" y="26756"/>
                  <a:pt x="5297255" y="0"/>
                </a:cubicBezTo>
                <a:cubicBezTo>
                  <a:pt x="5464211" y="-26756"/>
                  <a:pt x="5870167" y="-7203"/>
                  <a:pt x="6248400" y="0"/>
                </a:cubicBezTo>
                <a:cubicBezTo>
                  <a:pt x="6220907" y="155444"/>
                  <a:pt x="6225950" y="446016"/>
                  <a:pt x="6248400" y="631119"/>
                </a:cubicBezTo>
                <a:cubicBezTo>
                  <a:pt x="6270850" y="816222"/>
                  <a:pt x="6231562" y="1055883"/>
                  <a:pt x="6248400" y="1237488"/>
                </a:cubicBezTo>
                <a:cubicBezTo>
                  <a:pt x="6058241" y="1272775"/>
                  <a:pt x="5855325" y="1207163"/>
                  <a:pt x="5491649" y="1237488"/>
                </a:cubicBezTo>
                <a:cubicBezTo>
                  <a:pt x="5127973" y="1267813"/>
                  <a:pt x="5170273" y="1249660"/>
                  <a:pt x="4922351" y="1237488"/>
                </a:cubicBezTo>
                <a:cubicBezTo>
                  <a:pt x="4674429" y="1225316"/>
                  <a:pt x="4634408" y="1216639"/>
                  <a:pt x="4353052" y="1237488"/>
                </a:cubicBezTo>
                <a:cubicBezTo>
                  <a:pt x="4071696" y="1258337"/>
                  <a:pt x="3859534" y="1254566"/>
                  <a:pt x="3596301" y="1237488"/>
                </a:cubicBezTo>
                <a:cubicBezTo>
                  <a:pt x="3333068" y="1220410"/>
                  <a:pt x="3236090" y="1258402"/>
                  <a:pt x="3089487" y="1237488"/>
                </a:cubicBezTo>
                <a:cubicBezTo>
                  <a:pt x="2942884" y="1216574"/>
                  <a:pt x="2694756" y="1242948"/>
                  <a:pt x="2332736" y="1237488"/>
                </a:cubicBezTo>
                <a:cubicBezTo>
                  <a:pt x="1970716" y="1232028"/>
                  <a:pt x="1734555" y="1239826"/>
                  <a:pt x="1575985" y="1237488"/>
                </a:cubicBezTo>
                <a:cubicBezTo>
                  <a:pt x="1417415" y="1235150"/>
                  <a:pt x="930376" y="1258728"/>
                  <a:pt x="756751" y="1237488"/>
                </a:cubicBezTo>
                <a:cubicBezTo>
                  <a:pt x="583126" y="1216248"/>
                  <a:pt x="285377" y="1229448"/>
                  <a:pt x="0" y="1237488"/>
                </a:cubicBezTo>
                <a:cubicBezTo>
                  <a:pt x="8590" y="1075089"/>
                  <a:pt x="1615" y="891304"/>
                  <a:pt x="0" y="631119"/>
                </a:cubicBezTo>
                <a:cubicBezTo>
                  <a:pt x="-1615" y="370934"/>
                  <a:pt x="-5549" y="153160"/>
                  <a:pt x="0" y="0"/>
                </a:cubicBezTo>
                <a:close/>
              </a:path>
              <a:path w="6248400" h="1237488" stroke="0" extrusionOk="0">
                <a:moveTo>
                  <a:pt x="0" y="0"/>
                </a:moveTo>
                <a:cubicBezTo>
                  <a:pt x="167038" y="-8337"/>
                  <a:pt x="343445" y="10808"/>
                  <a:pt x="506815" y="0"/>
                </a:cubicBezTo>
                <a:cubicBezTo>
                  <a:pt x="670185" y="-10808"/>
                  <a:pt x="861723" y="-16626"/>
                  <a:pt x="1076113" y="0"/>
                </a:cubicBezTo>
                <a:cubicBezTo>
                  <a:pt x="1290503" y="16626"/>
                  <a:pt x="1446742" y="-11663"/>
                  <a:pt x="1582928" y="0"/>
                </a:cubicBezTo>
                <a:cubicBezTo>
                  <a:pt x="1719115" y="11663"/>
                  <a:pt x="2092407" y="-11899"/>
                  <a:pt x="2277195" y="0"/>
                </a:cubicBezTo>
                <a:cubicBezTo>
                  <a:pt x="2461983" y="11899"/>
                  <a:pt x="2836660" y="-34197"/>
                  <a:pt x="3033945" y="0"/>
                </a:cubicBezTo>
                <a:cubicBezTo>
                  <a:pt x="3231230" y="34197"/>
                  <a:pt x="3418184" y="18811"/>
                  <a:pt x="3665728" y="0"/>
                </a:cubicBezTo>
                <a:cubicBezTo>
                  <a:pt x="3913272" y="-18811"/>
                  <a:pt x="4081744" y="-26633"/>
                  <a:pt x="4484963" y="0"/>
                </a:cubicBezTo>
                <a:cubicBezTo>
                  <a:pt x="4888182" y="26633"/>
                  <a:pt x="5016028" y="-18353"/>
                  <a:pt x="5179229" y="0"/>
                </a:cubicBezTo>
                <a:cubicBezTo>
                  <a:pt x="5342430" y="18353"/>
                  <a:pt x="5894552" y="45245"/>
                  <a:pt x="6248400" y="0"/>
                </a:cubicBezTo>
                <a:cubicBezTo>
                  <a:pt x="6218781" y="139348"/>
                  <a:pt x="6252519" y="470311"/>
                  <a:pt x="6248400" y="631119"/>
                </a:cubicBezTo>
                <a:cubicBezTo>
                  <a:pt x="6244281" y="791927"/>
                  <a:pt x="6237605" y="1057220"/>
                  <a:pt x="6248400" y="1237488"/>
                </a:cubicBezTo>
                <a:cubicBezTo>
                  <a:pt x="6016931" y="1218787"/>
                  <a:pt x="5957057" y="1244380"/>
                  <a:pt x="5741585" y="1237488"/>
                </a:cubicBezTo>
                <a:cubicBezTo>
                  <a:pt x="5526113" y="1230596"/>
                  <a:pt x="5229423" y="1268081"/>
                  <a:pt x="4922351" y="1237488"/>
                </a:cubicBezTo>
                <a:cubicBezTo>
                  <a:pt x="4615279" y="1206895"/>
                  <a:pt x="4578444" y="1239888"/>
                  <a:pt x="4353052" y="1237488"/>
                </a:cubicBezTo>
                <a:cubicBezTo>
                  <a:pt x="4127660" y="1235088"/>
                  <a:pt x="4025019" y="1244337"/>
                  <a:pt x="3721269" y="1237488"/>
                </a:cubicBezTo>
                <a:cubicBezTo>
                  <a:pt x="3417519" y="1230639"/>
                  <a:pt x="3173720" y="1229953"/>
                  <a:pt x="2902035" y="1237488"/>
                </a:cubicBezTo>
                <a:cubicBezTo>
                  <a:pt x="2630350" y="1245023"/>
                  <a:pt x="2472125" y="1273438"/>
                  <a:pt x="2145284" y="1237488"/>
                </a:cubicBezTo>
                <a:cubicBezTo>
                  <a:pt x="1818443" y="1201538"/>
                  <a:pt x="1797046" y="1228217"/>
                  <a:pt x="1513501" y="1237488"/>
                </a:cubicBezTo>
                <a:cubicBezTo>
                  <a:pt x="1229956" y="1246759"/>
                  <a:pt x="1200329" y="1238911"/>
                  <a:pt x="944203" y="1237488"/>
                </a:cubicBezTo>
                <a:cubicBezTo>
                  <a:pt x="688077" y="1236065"/>
                  <a:pt x="426368" y="1238095"/>
                  <a:pt x="0" y="1237488"/>
                </a:cubicBezTo>
                <a:cubicBezTo>
                  <a:pt x="27029" y="1064254"/>
                  <a:pt x="-4780" y="874111"/>
                  <a:pt x="0" y="643494"/>
                </a:cubicBezTo>
                <a:cubicBezTo>
                  <a:pt x="4780" y="412877"/>
                  <a:pt x="-8584" y="211138"/>
                  <a:pt x="0" y="0"/>
                </a:cubicBezTo>
                <a:close/>
              </a:path>
            </a:pathLst>
          </a:custGeom>
          <a:solidFill>
            <a:schemeClr val="bg1"/>
          </a:solidFill>
          <a:ln w="28575">
            <a:solidFill>
              <a:srgbClr val="C00000"/>
            </a:solidFill>
            <a:extLst>
              <a:ext uri="{C807C97D-BFC1-408E-A445-0C87EB9F89A2}">
                <ask:lineSketchStyleProps xmlns:ask="http://schemas.microsoft.com/office/drawing/2018/sketchyshapes" xmlns="" sd="1079527079">
                  <ask:type>
                    <ask:lineSketchFreehand/>
                  </ask:type>
                </ask:lineSketchStyleProps>
              </a:ext>
            </a:extLst>
          </a:ln>
        </p:spPr>
        <p:txBody>
          <a:bodyPr>
            <a:normAutofit/>
          </a:bodyPr>
          <a:lstStyle/>
          <a:p>
            <a:pPr algn="ctr"/>
            <a:r>
              <a:rPr lang="zh-TW" altLang="en-US" dirty="0"/>
              <a:t>關於吃，老師的困擾</a:t>
            </a:r>
            <a:br>
              <a:rPr lang="zh-TW" altLang="en-US" dirty="0"/>
            </a:br>
            <a:r>
              <a:rPr lang="en-US" altLang="zh-TW" sz="2700" dirty="0"/>
              <a:t>2019.01.10 (</a:t>
            </a:r>
            <a:r>
              <a:rPr lang="zh-TW" altLang="en-US" sz="2700" dirty="0"/>
              <a:t>更新 </a:t>
            </a:r>
            <a:r>
              <a:rPr lang="en-US" altLang="zh-TW" sz="2700" dirty="0"/>
              <a:t>2020.03.25)</a:t>
            </a:r>
            <a:endParaRPr lang="zh-TW" altLang="en-US" sz="2700" dirty="0"/>
          </a:p>
        </p:txBody>
      </p:sp>
      <p:sp>
        <p:nvSpPr>
          <p:cNvPr id="3" name="內容版面配置區 2">
            <a:extLst>
              <a:ext uri="{FF2B5EF4-FFF2-40B4-BE49-F238E27FC236}">
                <a16:creationId xmlns:a16="http://schemas.microsoft.com/office/drawing/2014/main" xmlns="" id="{5D70F36E-EE66-49DE-8128-6FEC848F0F2D}"/>
              </a:ext>
            </a:extLst>
          </p:cNvPr>
          <p:cNvSpPr>
            <a:spLocks noGrp="1"/>
          </p:cNvSpPr>
          <p:nvPr>
            <p:ph idx="1"/>
          </p:nvPr>
        </p:nvSpPr>
        <p:spPr>
          <a:xfrm>
            <a:off x="152400" y="1600200"/>
            <a:ext cx="8763000" cy="4389120"/>
          </a:xfrm>
        </p:spPr>
        <p:txBody>
          <a:bodyPr>
            <a:normAutofit lnSpcReduction="10000"/>
          </a:bodyPr>
          <a:lstStyle/>
          <a:p>
            <a:r>
              <a:rPr lang="zh-TW" altLang="en-US" dirty="0">
                <a:latin typeface="標楷體" panose="03000509000000000000" pitchFamily="65" charset="-120"/>
                <a:ea typeface="標楷體" panose="03000509000000000000" pitchFamily="65" charset="-120"/>
              </a:rPr>
              <a:t>只收</a:t>
            </a:r>
            <a:r>
              <a:rPr lang="zh-TW" altLang="en-US" b="1" dirty="0">
                <a:solidFill>
                  <a:srgbClr val="C00000"/>
                </a:solidFill>
                <a:highlight>
                  <a:srgbClr val="FFFF00"/>
                </a:highlight>
                <a:latin typeface="標楷體" panose="03000509000000000000" pitchFamily="65" charset="-120"/>
                <a:ea typeface="標楷體" panose="03000509000000000000" pitchFamily="65" charset="-120"/>
              </a:rPr>
              <a:t>小班以上的孩子，確認他們都一定滿三歲了</a:t>
            </a:r>
            <a:r>
              <a:rPr lang="zh-TW" altLang="en-US" dirty="0">
                <a:latin typeface="標楷體" panose="03000509000000000000" pitchFamily="65" charset="-120"/>
                <a:ea typeface="標楷體" panose="03000509000000000000" pitchFamily="65" charset="-120"/>
              </a:rPr>
              <a:t>，但這幾年實在出現不少讓我們傻眼的情況包括</a:t>
            </a:r>
            <a:endParaRPr lang="en-US" altLang="zh-TW" dirty="0">
              <a:latin typeface="標楷體" panose="03000509000000000000" pitchFamily="65" charset="-120"/>
              <a:ea typeface="標楷體" panose="03000509000000000000" pitchFamily="65" charset="-120"/>
            </a:endParaRPr>
          </a:p>
          <a:p>
            <a:pPr lvl="1"/>
            <a:r>
              <a:rPr lang="zh-TW" altLang="en-US" dirty="0">
                <a:highlight>
                  <a:srgbClr val="FFFF00"/>
                </a:highlight>
                <a:latin typeface="標楷體" panose="03000509000000000000" pitchFamily="65" charset="-120"/>
                <a:ea typeface="標楷體" panose="03000509000000000000" pitchFamily="65" charset="-120"/>
              </a:rPr>
              <a:t>只吃白飯、白麵</a:t>
            </a:r>
            <a:r>
              <a:rPr lang="zh-TW" altLang="en-US" dirty="0">
                <a:latin typeface="標楷體" panose="03000509000000000000" pitchFamily="65" charset="-120"/>
                <a:ea typeface="標楷體" panose="03000509000000000000" pitchFamily="65" charset="-120"/>
              </a:rPr>
              <a:t>，有顏色的都不吃</a:t>
            </a:r>
            <a:endParaRPr lang="en-US" altLang="zh-TW" dirty="0">
              <a:latin typeface="標楷體" panose="03000509000000000000" pitchFamily="65" charset="-120"/>
              <a:ea typeface="標楷體" panose="03000509000000000000" pitchFamily="65" charset="-120"/>
            </a:endParaRPr>
          </a:p>
          <a:p>
            <a:pPr lvl="1"/>
            <a:r>
              <a:rPr lang="zh-TW" altLang="en-US" dirty="0">
                <a:highlight>
                  <a:srgbClr val="FFFF00"/>
                </a:highlight>
                <a:latin typeface="標楷體" panose="03000509000000000000" pitchFamily="65" charset="-120"/>
                <a:ea typeface="標楷體" panose="03000509000000000000" pitchFamily="65" charset="-120"/>
              </a:rPr>
              <a:t>沒有咀嚼的基本能力</a:t>
            </a:r>
            <a:r>
              <a:rPr lang="zh-TW" altLang="en-US" dirty="0">
                <a:latin typeface="標楷體" panose="03000509000000000000" pitchFamily="65" charset="-120"/>
                <a:ea typeface="標楷體" panose="03000509000000000000" pitchFamily="65" charset="-120"/>
              </a:rPr>
              <a:t>，只會用門牙吃東西</a:t>
            </a:r>
            <a:endParaRPr lang="en-US" altLang="zh-TW" dirty="0">
              <a:latin typeface="標楷體" panose="03000509000000000000" pitchFamily="65" charset="-120"/>
              <a:ea typeface="標楷體" panose="03000509000000000000" pitchFamily="65" charset="-120"/>
            </a:endParaRPr>
          </a:p>
          <a:p>
            <a:pPr lvl="1"/>
            <a:r>
              <a:rPr lang="zh-TW" altLang="en-US" dirty="0">
                <a:highlight>
                  <a:srgbClr val="FFFF00"/>
                </a:highlight>
                <a:latin typeface="標楷體" panose="03000509000000000000" pitchFamily="65" charset="-120"/>
                <a:ea typeface="標楷體" panose="03000509000000000000" pitchFamily="65" charset="-120"/>
              </a:rPr>
              <a:t>喝湯時</a:t>
            </a:r>
            <a:r>
              <a:rPr lang="zh-TW" altLang="en-US" dirty="0">
                <a:latin typeface="標楷體" panose="03000509000000000000" pitchFamily="65" charset="-120"/>
                <a:ea typeface="標楷體" panose="03000509000000000000" pitchFamily="65" charset="-120"/>
              </a:rPr>
              <a:t>不會抿住嘴唇，</a:t>
            </a:r>
            <a:r>
              <a:rPr lang="zh-TW" altLang="en-US" dirty="0">
                <a:highlight>
                  <a:srgbClr val="FFFF00"/>
                </a:highlight>
                <a:latin typeface="標楷體" panose="03000509000000000000" pitchFamily="65" charset="-120"/>
                <a:ea typeface="標楷體" panose="03000509000000000000" pitchFamily="65" charset="-120"/>
              </a:rPr>
              <a:t>任由湯汁流出</a:t>
            </a:r>
            <a:endParaRPr lang="en-US" altLang="zh-TW" dirty="0">
              <a:highlight>
                <a:srgbClr val="FFFF00"/>
              </a:highlight>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已經切小塊的肉還是</a:t>
            </a:r>
            <a:r>
              <a:rPr lang="zh-TW" altLang="en-US" dirty="0">
                <a:highlight>
                  <a:srgbClr val="FFFF00"/>
                </a:highlight>
                <a:latin typeface="標楷體" panose="03000509000000000000" pitchFamily="65" charset="-120"/>
                <a:ea typeface="標楷體" panose="03000509000000000000" pitchFamily="65" charset="-120"/>
              </a:rPr>
              <a:t>沒能力吞下，咬爛後又吐出來</a:t>
            </a:r>
            <a:r>
              <a:rPr lang="zh-TW" altLang="en-US" dirty="0">
                <a:latin typeface="標楷體" panose="03000509000000000000" pitchFamily="65" charset="-120"/>
                <a:ea typeface="標楷體" panose="03000509000000000000" pitchFamily="65" charset="-120"/>
              </a:rPr>
              <a:t>還給你</a:t>
            </a:r>
            <a:endParaRPr lang="en-US" altLang="zh-TW" dirty="0">
              <a:latin typeface="標楷體" panose="03000509000000000000" pitchFamily="65" charset="-120"/>
              <a:ea typeface="標楷體" panose="03000509000000000000" pitchFamily="65" charset="-120"/>
            </a:endParaRPr>
          </a:p>
          <a:p>
            <a:pPr lvl="1"/>
            <a:r>
              <a:rPr lang="zh-TW" altLang="en-US" dirty="0">
                <a:highlight>
                  <a:srgbClr val="FFFF00"/>
                </a:highlight>
                <a:latin typeface="標楷體" panose="03000509000000000000" pitchFamily="65" charset="-120"/>
                <a:ea typeface="標楷體" panose="03000509000000000000" pitchFamily="65" charset="-120"/>
              </a:rPr>
              <a:t>不擅使用餐具，習慣用手抓</a:t>
            </a:r>
            <a:r>
              <a:rPr lang="zh-TW" altLang="en-US" dirty="0">
                <a:latin typeface="標楷體" panose="03000509000000000000" pitchFamily="65" charset="-120"/>
                <a:ea typeface="標楷體" panose="03000509000000000000" pitchFamily="65" charset="-120"/>
              </a:rPr>
              <a:t>甚至從嘴裡拉食物出來</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總是</a:t>
            </a:r>
            <a:r>
              <a:rPr lang="zh-TW" altLang="en-US" dirty="0">
                <a:highlight>
                  <a:srgbClr val="FFFF00"/>
                </a:highlight>
                <a:latin typeface="標楷體" panose="03000509000000000000" pitchFamily="65" charset="-120"/>
                <a:ea typeface="標楷體" panose="03000509000000000000" pitchFamily="65" charset="-120"/>
              </a:rPr>
              <a:t>吃得滿桌滿地</a:t>
            </a:r>
            <a:r>
              <a:rPr lang="zh-TW" altLang="en-US" dirty="0">
                <a:latin typeface="標楷體" panose="03000509000000000000" pitchFamily="65" charset="-120"/>
                <a:ea typeface="標楷體" panose="03000509000000000000" pitchFamily="65" charset="-120"/>
              </a:rPr>
              <a:t>都是，更不要說沒有辦法拿好湯匙</a:t>
            </a:r>
            <a:endParaRPr lang="en-US" altLang="zh-TW" dirty="0">
              <a:latin typeface="標楷體" panose="03000509000000000000" pitchFamily="65" charset="-120"/>
              <a:ea typeface="標楷體" panose="03000509000000000000" pitchFamily="65" charset="-120"/>
            </a:endParaRPr>
          </a:p>
          <a:p>
            <a:pPr lvl="1"/>
            <a:r>
              <a:rPr lang="zh-TW" altLang="en-US" sz="2800" b="1" u="sng" dirty="0">
                <a:solidFill>
                  <a:srgbClr val="C00000"/>
                </a:solidFill>
                <a:latin typeface="標楷體" panose="03000509000000000000" pitchFamily="65" charset="-120"/>
                <a:ea typeface="標楷體" panose="03000509000000000000" pitchFamily="65" charset="-120"/>
              </a:rPr>
              <a:t>最會做的動作只有張開嘴巴等餵飯</a:t>
            </a:r>
            <a:endParaRPr lang="zh-TW" altLang="en-US" u="sng" dirty="0">
              <a:latin typeface="標楷體" panose="03000509000000000000" pitchFamily="65" charset="-120"/>
              <a:ea typeface="標楷體" panose="03000509000000000000" pitchFamily="65" charset="-120"/>
            </a:endParaRPr>
          </a:p>
        </p:txBody>
      </p:sp>
      <p:pic>
        <p:nvPicPr>
          <p:cNvPr id="9" name="圖片 8">
            <a:extLst>
              <a:ext uri="{FF2B5EF4-FFF2-40B4-BE49-F238E27FC236}">
                <a16:creationId xmlns:a16="http://schemas.microsoft.com/office/drawing/2014/main" xmlns="" id="{D5E72471-69B6-4749-AEB7-39FC95433755}"/>
              </a:ext>
            </a:extLst>
          </p:cNvPr>
          <p:cNvPicPr>
            <a:picLocks noChangeAspect="1"/>
          </p:cNvPicPr>
          <p:nvPr/>
        </p:nvPicPr>
        <p:blipFill>
          <a:blip r:embed="rId2"/>
          <a:stretch>
            <a:fillRect/>
          </a:stretch>
        </p:blipFill>
        <p:spPr>
          <a:xfrm>
            <a:off x="0" y="76200"/>
            <a:ext cx="2685327" cy="931762"/>
          </a:xfrm>
          <a:prstGeom prst="rect">
            <a:avLst/>
          </a:prstGeom>
        </p:spPr>
      </p:pic>
    </p:spTree>
    <p:extLst>
      <p:ext uri="{BB962C8B-B14F-4D97-AF65-F5344CB8AC3E}">
        <p14:creationId xmlns:p14="http://schemas.microsoft.com/office/powerpoint/2010/main" val="269574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F7D36F1-E5D1-4BB5-9CFF-B9ECB627EA55}"/>
              </a:ext>
            </a:extLst>
          </p:cNvPr>
          <p:cNvSpPr>
            <a:spLocks noGrp="1"/>
          </p:cNvSpPr>
          <p:nvPr>
            <p:ph type="title"/>
          </p:nvPr>
        </p:nvSpPr>
        <p:spPr>
          <a:xfrm>
            <a:off x="2978649" y="140950"/>
            <a:ext cx="6012951" cy="1237488"/>
          </a:xfrm>
          <a:custGeom>
            <a:avLst/>
            <a:gdLst>
              <a:gd name="connsiteX0" fmla="*/ 0 w 6012951"/>
              <a:gd name="connsiteY0" fmla="*/ 0 h 1237488"/>
              <a:gd name="connsiteX1" fmla="*/ 788365 w 6012951"/>
              <a:gd name="connsiteY1" fmla="*/ 0 h 1237488"/>
              <a:gd name="connsiteX2" fmla="*/ 1276082 w 6012951"/>
              <a:gd name="connsiteY2" fmla="*/ 0 h 1237488"/>
              <a:gd name="connsiteX3" fmla="*/ 2064447 w 6012951"/>
              <a:gd name="connsiteY3" fmla="*/ 0 h 1237488"/>
              <a:gd name="connsiteX4" fmla="*/ 2852811 w 6012951"/>
              <a:gd name="connsiteY4" fmla="*/ 0 h 1237488"/>
              <a:gd name="connsiteX5" fmla="*/ 3641176 w 6012951"/>
              <a:gd name="connsiteY5" fmla="*/ 0 h 1237488"/>
              <a:gd name="connsiteX6" fmla="*/ 4369411 w 6012951"/>
              <a:gd name="connsiteY6" fmla="*/ 0 h 1237488"/>
              <a:gd name="connsiteX7" fmla="*/ 5097646 w 6012951"/>
              <a:gd name="connsiteY7" fmla="*/ 0 h 1237488"/>
              <a:gd name="connsiteX8" fmla="*/ 6012951 w 6012951"/>
              <a:gd name="connsiteY8" fmla="*/ 0 h 1237488"/>
              <a:gd name="connsiteX9" fmla="*/ 6012951 w 6012951"/>
              <a:gd name="connsiteY9" fmla="*/ 631119 h 1237488"/>
              <a:gd name="connsiteX10" fmla="*/ 6012951 w 6012951"/>
              <a:gd name="connsiteY10" fmla="*/ 1237488 h 1237488"/>
              <a:gd name="connsiteX11" fmla="*/ 5284716 w 6012951"/>
              <a:gd name="connsiteY11" fmla="*/ 1237488 h 1237488"/>
              <a:gd name="connsiteX12" fmla="*/ 4736869 w 6012951"/>
              <a:gd name="connsiteY12" fmla="*/ 1237488 h 1237488"/>
              <a:gd name="connsiteX13" fmla="*/ 4189023 w 6012951"/>
              <a:gd name="connsiteY13" fmla="*/ 1237488 h 1237488"/>
              <a:gd name="connsiteX14" fmla="*/ 3460787 w 6012951"/>
              <a:gd name="connsiteY14" fmla="*/ 1237488 h 1237488"/>
              <a:gd name="connsiteX15" fmla="*/ 2973070 w 6012951"/>
              <a:gd name="connsiteY15" fmla="*/ 1237488 h 1237488"/>
              <a:gd name="connsiteX16" fmla="*/ 2244835 w 6012951"/>
              <a:gd name="connsiteY16" fmla="*/ 1237488 h 1237488"/>
              <a:gd name="connsiteX17" fmla="*/ 1516600 w 6012951"/>
              <a:gd name="connsiteY17" fmla="*/ 1237488 h 1237488"/>
              <a:gd name="connsiteX18" fmla="*/ 728235 w 6012951"/>
              <a:gd name="connsiteY18" fmla="*/ 1237488 h 1237488"/>
              <a:gd name="connsiteX19" fmla="*/ 0 w 6012951"/>
              <a:gd name="connsiteY19" fmla="*/ 1237488 h 1237488"/>
              <a:gd name="connsiteX20" fmla="*/ 0 w 6012951"/>
              <a:gd name="connsiteY20" fmla="*/ 631119 h 1237488"/>
              <a:gd name="connsiteX21" fmla="*/ 0 w 6012951"/>
              <a:gd name="connsiteY21" fmla="*/ 0 h 123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12951" h="1237488" fill="none" extrusionOk="0">
                <a:moveTo>
                  <a:pt x="0" y="0"/>
                </a:moveTo>
                <a:cubicBezTo>
                  <a:pt x="181136" y="-27852"/>
                  <a:pt x="406709" y="11760"/>
                  <a:pt x="788365" y="0"/>
                </a:cubicBezTo>
                <a:cubicBezTo>
                  <a:pt x="1170022" y="-11760"/>
                  <a:pt x="1071816" y="22132"/>
                  <a:pt x="1276082" y="0"/>
                </a:cubicBezTo>
                <a:cubicBezTo>
                  <a:pt x="1480348" y="-22132"/>
                  <a:pt x="1769127" y="-10684"/>
                  <a:pt x="2064447" y="0"/>
                </a:cubicBezTo>
                <a:cubicBezTo>
                  <a:pt x="2359767" y="10684"/>
                  <a:pt x="2538473" y="-2369"/>
                  <a:pt x="2852811" y="0"/>
                </a:cubicBezTo>
                <a:cubicBezTo>
                  <a:pt x="3167149" y="2369"/>
                  <a:pt x="3331673" y="12305"/>
                  <a:pt x="3641176" y="0"/>
                </a:cubicBezTo>
                <a:cubicBezTo>
                  <a:pt x="3950679" y="-12305"/>
                  <a:pt x="4015926" y="-1227"/>
                  <a:pt x="4369411" y="0"/>
                </a:cubicBezTo>
                <a:cubicBezTo>
                  <a:pt x="4722896" y="1227"/>
                  <a:pt x="4870704" y="14029"/>
                  <a:pt x="5097646" y="0"/>
                </a:cubicBezTo>
                <a:cubicBezTo>
                  <a:pt x="5324588" y="-14029"/>
                  <a:pt x="5773727" y="27864"/>
                  <a:pt x="6012951" y="0"/>
                </a:cubicBezTo>
                <a:cubicBezTo>
                  <a:pt x="5985458" y="155444"/>
                  <a:pt x="5990501" y="446016"/>
                  <a:pt x="6012951" y="631119"/>
                </a:cubicBezTo>
                <a:cubicBezTo>
                  <a:pt x="6035401" y="816222"/>
                  <a:pt x="5996113" y="1055883"/>
                  <a:pt x="6012951" y="1237488"/>
                </a:cubicBezTo>
                <a:cubicBezTo>
                  <a:pt x="5660277" y="1209576"/>
                  <a:pt x="5598640" y="1213906"/>
                  <a:pt x="5284716" y="1237488"/>
                </a:cubicBezTo>
                <a:cubicBezTo>
                  <a:pt x="4970792" y="1261070"/>
                  <a:pt x="4864120" y="1233917"/>
                  <a:pt x="4736869" y="1237488"/>
                </a:cubicBezTo>
                <a:cubicBezTo>
                  <a:pt x="4609618" y="1241059"/>
                  <a:pt x="4369496" y="1237481"/>
                  <a:pt x="4189023" y="1237488"/>
                </a:cubicBezTo>
                <a:cubicBezTo>
                  <a:pt x="4008550" y="1237495"/>
                  <a:pt x="3810238" y="1217615"/>
                  <a:pt x="3460787" y="1237488"/>
                </a:cubicBezTo>
                <a:cubicBezTo>
                  <a:pt x="3111336" y="1257361"/>
                  <a:pt x="3182271" y="1258749"/>
                  <a:pt x="2973070" y="1237488"/>
                </a:cubicBezTo>
                <a:cubicBezTo>
                  <a:pt x="2763869" y="1216227"/>
                  <a:pt x="2513666" y="1251289"/>
                  <a:pt x="2244835" y="1237488"/>
                </a:cubicBezTo>
                <a:cubicBezTo>
                  <a:pt x="1976004" y="1223687"/>
                  <a:pt x="1726274" y="1269450"/>
                  <a:pt x="1516600" y="1237488"/>
                </a:cubicBezTo>
                <a:cubicBezTo>
                  <a:pt x="1306927" y="1205526"/>
                  <a:pt x="974660" y="1223278"/>
                  <a:pt x="728235" y="1237488"/>
                </a:cubicBezTo>
                <a:cubicBezTo>
                  <a:pt x="481810" y="1251698"/>
                  <a:pt x="250335" y="1240936"/>
                  <a:pt x="0" y="1237488"/>
                </a:cubicBezTo>
                <a:cubicBezTo>
                  <a:pt x="8590" y="1075089"/>
                  <a:pt x="1615" y="891304"/>
                  <a:pt x="0" y="631119"/>
                </a:cubicBezTo>
                <a:cubicBezTo>
                  <a:pt x="-1615" y="370934"/>
                  <a:pt x="-5549" y="153160"/>
                  <a:pt x="0" y="0"/>
                </a:cubicBezTo>
                <a:close/>
              </a:path>
              <a:path w="6012951" h="1237488" stroke="0" extrusionOk="0">
                <a:moveTo>
                  <a:pt x="0" y="0"/>
                </a:moveTo>
                <a:cubicBezTo>
                  <a:pt x="166247" y="12899"/>
                  <a:pt x="320509" y="-2812"/>
                  <a:pt x="487717" y="0"/>
                </a:cubicBezTo>
                <a:cubicBezTo>
                  <a:pt x="654925" y="2812"/>
                  <a:pt x="838027" y="-12401"/>
                  <a:pt x="1035564" y="0"/>
                </a:cubicBezTo>
                <a:cubicBezTo>
                  <a:pt x="1233101" y="12401"/>
                  <a:pt x="1299562" y="14304"/>
                  <a:pt x="1523281" y="0"/>
                </a:cubicBezTo>
                <a:cubicBezTo>
                  <a:pt x="1747000" y="-14304"/>
                  <a:pt x="2049800" y="-7317"/>
                  <a:pt x="2191387" y="0"/>
                </a:cubicBezTo>
                <a:cubicBezTo>
                  <a:pt x="2332974" y="7317"/>
                  <a:pt x="2750460" y="-1965"/>
                  <a:pt x="2919622" y="0"/>
                </a:cubicBezTo>
                <a:cubicBezTo>
                  <a:pt x="3088785" y="1965"/>
                  <a:pt x="3260357" y="6486"/>
                  <a:pt x="3527598" y="0"/>
                </a:cubicBezTo>
                <a:cubicBezTo>
                  <a:pt x="3794839" y="-6486"/>
                  <a:pt x="4120254" y="28231"/>
                  <a:pt x="4315963" y="0"/>
                </a:cubicBezTo>
                <a:cubicBezTo>
                  <a:pt x="4511672" y="-28231"/>
                  <a:pt x="4836695" y="-6136"/>
                  <a:pt x="4984068" y="0"/>
                </a:cubicBezTo>
                <a:cubicBezTo>
                  <a:pt x="5131442" y="6136"/>
                  <a:pt x="5555665" y="42377"/>
                  <a:pt x="6012951" y="0"/>
                </a:cubicBezTo>
                <a:cubicBezTo>
                  <a:pt x="5983332" y="139348"/>
                  <a:pt x="6017070" y="470311"/>
                  <a:pt x="6012951" y="631119"/>
                </a:cubicBezTo>
                <a:cubicBezTo>
                  <a:pt x="6008832" y="791927"/>
                  <a:pt x="6002156" y="1057220"/>
                  <a:pt x="6012951" y="1237488"/>
                </a:cubicBezTo>
                <a:cubicBezTo>
                  <a:pt x="5812464" y="1248373"/>
                  <a:pt x="5735444" y="1238816"/>
                  <a:pt x="5525234" y="1237488"/>
                </a:cubicBezTo>
                <a:cubicBezTo>
                  <a:pt x="5315024" y="1236160"/>
                  <a:pt x="4997834" y="1252128"/>
                  <a:pt x="4736869" y="1237488"/>
                </a:cubicBezTo>
                <a:cubicBezTo>
                  <a:pt x="4475905" y="1222848"/>
                  <a:pt x="4334807" y="1220659"/>
                  <a:pt x="4189023" y="1237488"/>
                </a:cubicBezTo>
                <a:cubicBezTo>
                  <a:pt x="4043239" y="1254317"/>
                  <a:pt x="3828349" y="1262433"/>
                  <a:pt x="3581046" y="1237488"/>
                </a:cubicBezTo>
                <a:cubicBezTo>
                  <a:pt x="3333743" y="1212543"/>
                  <a:pt x="3121360" y="1255532"/>
                  <a:pt x="2792682" y="1237488"/>
                </a:cubicBezTo>
                <a:cubicBezTo>
                  <a:pt x="2464004" y="1219444"/>
                  <a:pt x="2238345" y="1202245"/>
                  <a:pt x="2064447" y="1237488"/>
                </a:cubicBezTo>
                <a:cubicBezTo>
                  <a:pt x="1890550" y="1272731"/>
                  <a:pt x="1733066" y="1219693"/>
                  <a:pt x="1456470" y="1237488"/>
                </a:cubicBezTo>
                <a:cubicBezTo>
                  <a:pt x="1179874" y="1255283"/>
                  <a:pt x="1110767" y="1219849"/>
                  <a:pt x="908624" y="1237488"/>
                </a:cubicBezTo>
                <a:cubicBezTo>
                  <a:pt x="706481" y="1255127"/>
                  <a:pt x="417574" y="1247423"/>
                  <a:pt x="0" y="1237488"/>
                </a:cubicBezTo>
                <a:cubicBezTo>
                  <a:pt x="27029" y="1064254"/>
                  <a:pt x="-4780" y="874111"/>
                  <a:pt x="0" y="643494"/>
                </a:cubicBezTo>
                <a:cubicBezTo>
                  <a:pt x="4780" y="412877"/>
                  <a:pt x="-8584" y="211138"/>
                  <a:pt x="0" y="0"/>
                </a:cubicBezTo>
                <a:close/>
              </a:path>
            </a:pathLst>
          </a:custGeom>
          <a:solidFill>
            <a:schemeClr val="bg1"/>
          </a:solidFill>
          <a:ln w="28575">
            <a:solidFill>
              <a:srgbClr val="C00000"/>
            </a:solidFill>
            <a:extLst>
              <a:ext uri="{C807C97D-BFC1-408E-A445-0C87EB9F89A2}">
                <ask:lineSketchStyleProps xmlns:ask="http://schemas.microsoft.com/office/drawing/2018/sketchyshapes" xmlns="" sd="1079527079">
                  <ask:type>
                    <ask:lineSketchFreehand/>
                  </ask:type>
                </ask:lineSketchStyleProps>
              </a:ext>
            </a:extLst>
          </a:ln>
        </p:spPr>
        <p:txBody>
          <a:bodyPr>
            <a:normAutofit/>
          </a:bodyPr>
          <a:lstStyle/>
          <a:p>
            <a:pPr algn="ctr"/>
            <a:r>
              <a:rPr lang="zh-TW" altLang="en-US" dirty="0"/>
              <a:t>關於吃，老師的困擾</a:t>
            </a:r>
            <a:br>
              <a:rPr lang="zh-TW" altLang="en-US" dirty="0"/>
            </a:br>
            <a:r>
              <a:rPr lang="en-US" altLang="zh-TW" sz="2700" dirty="0"/>
              <a:t>2019.01.10 (</a:t>
            </a:r>
            <a:r>
              <a:rPr lang="zh-TW" altLang="en-US" sz="2700" dirty="0"/>
              <a:t>更新 </a:t>
            </a:r>
            <a:r>
              <a:rPr lang="en-US" altLang="zh-TW" sz="2700" dirty="0"/>
              <a:t>2020.03.25)</a:t>
            </a:r>
            <a:endParaRPr lang="zh-TW" altLang="en-US" sz="2700" dirty="0"/>
          </a:p>
        </p:txBody>
      </p:sp>
      <p:sp>
        <p:nvSpPr>
          <p:cNvPr id="3" name="內容版面配置區 2">
            <a:extLst>
              <a:ext uri="{FF2B5EF4-FFF2-40B4-BE49-F238E27FC236}">
                <a16:creationId xmlns:a16="http://schemas.microsoft.com/office/drawing/2014/main" xmlns="" id="{5D70F36E-EE66-49DE-8128-6FEC848F0F2D}"/>
              </a:ext>
            </a:extLst>
          </p:cNvPr>
          <p:cNvSpPr>
            <a:spLocks noGrp="1"/>
          </p:cNvSpPr>
          <p:nvPr>
            <p:ph idx="1"/>
          </p:nvPr>
        </p:nvSpPr>
        <p:spPr>
          <a:xfrm>
            <a:off x="457200" y="1676400"/>
            <a:ext cx="8229600" cy="4389120"/>
          </a:xfrm>
        </p:spPr>
        <p:txBody>
          <a:bodyPr>
            <a:normAutofit lnSpcReduction="10000"/>
          </a:bodyPr>
          <a:lstStyle/>
          <a:p>
            <a:r>
              <a:rPr lang="zh-TW" altLang="en-US" dirty="0">
                <a:latin typeface="標楷體" panose="03000509000000000000" pitchFamily="65" charset="-120"/>
                <a:ea typeface="標楷體" panose="03000509000000000000" pitchFamily="65" charset="-120"/>
              </a:rPr>
              <a:t>這群孩子最</a:t>
            </a:r>
            <a:r>
              <a:rPr lang="zh-TW" altLang="en-US" sz="3200" b="1" dirty="0">
                <a:solidFill>
                  <a:srgbClr val="C00000"/>
                </a:solidFill>
                <a:latin typeface="標楷體" panose="03000509000000000000" pitchFamily="65" charset="-120"/>
                <a:ea typeface="標楷體" panose="03000509000000000000" pitchFamily="65" charset="-120"/>
              </a:rPr>
              <a:t>普遍的特徵</a:t>
            </a:r>
            <a:endParaRPr lang="en-US" altLang="zh-TW" sz="3200" b="1" dirty="0">
              <a:solidFill>
                <a:srgbClr val="C00000"/>
              </a:solidFill>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就是</a:t>
            </a:r>
            <a:r>
              <a:rPr lang="zh-TW" altLang="en-US" sz="3200" dirty="0">
                <a:highlight>
                  <a:srgbClr val="FFFF00"/>
                </a:highlight>
                <a:latin typeface="標楷體" panose="03000509000000000000" pitchFamily="65" charset="-120"/>
                <a:ea typeface="標楷體" panose="03000509000000000000" pitchFamily="65" charset="-120"/>
              </a:rPr>
              <a:t>體重偏輕，生長發展較慢</a:t>
            </a:r>
            <a:endParaRPr lang="en-US" altLang="zh-TW" sz="3200" dirty="0">
              <a:highlight>
                <a:srgbClr val="FFFF00"/>
              </a:highlight>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因此惡性循環，家中更不敢要求</a:t>
            </a:r>
            <a:endParaRPr lang="en-US" altLang="zh-TW" sz="3200" dirty="0">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總是</a:t>
            </a:r>
            <a:r>
              <a:rPr lang="zh-TW" altLang="en-US" sz="3200" dirty="0">
                <a:highlight>
                  <a:srgbClr val="FFFF00"/>
                </a:highlight>
                <a:latin typeface="標楷體" panose="03000509000000000000" pitchFamily="65" charset="-120"/>
                <a:ea typeface="標楷體" panose="03000509000000000000" pitchFamily="65" charset="-120"/>
              </a:rPr>
              <a:t>輕易妥協孩子的挑食、偏食</a:t>
            </a:r>
            <a:endParaRPr lang="en-US" altLang="zh-TW" sz="3200" dirty="0">
              <a:highlight>
                <a:srgbClr val="FFFF00"/>
              </a:highlight>
              <a:latin typeface="標楷體" panose="03000509000000000000" pitchFamily="65" charset="-120"/>
              <a:ea typeface="標楷體" panose="03000509000000000000" pitchFamily="65" charset="-120"/>
            </a:endParaRPr>
          </a:p>
          <a:p>
            <a:pPr lvl="1"/>
            <a:r>
              <a:rPr lang="zh-TW" altLang="en-US" sz="3200" dirty="0">
                <a:latin typeface="標楷體" panose="03000509000000000000" pitchFamily="65" charset="-120"/>
                <a:ea typeface="標楷體" panose="03000509000000000000" pitchFamily="65" charset="-120"/>
              </a:rPr>
              <a:t>不在固定的位子上吃飯、含飯不吞</a:t>
            </a:r>
            <a:endParaRPr lang="en-US" altLang="zh-TW" sz="3200" dirty="0">
              <a:latin typeface="標楷體" panose="03000509000000000000" pitchFamily="65" charset="-120"/>
              <a:ea typeface="標楷體" panose="03000509000000000000" pitchFamily="65" charset="-120"/>
            </a:endParaRPr>
          </a:p>
          <a:p>
            <a:pPr lvl="1"/>
            <a:r>
              <a:rPr lang="zh-TW" altLang="en-US" sz="3200" dirty="0">
                <a:highlight>
                  <a:srgbClr val="FFFF00"/>
                </a:highlight>
                <a:latin typeface="標楷體" panose="03000509000000000000" pitchFamily="65" charset="-120"/>
                <a:ea typeface="標楷體" panose="03000509000000000000" pitchFamily="65" charset="-120"/>
              </a:rPr>
              <a:t>以奶代替正常食物</a:t>
            </a:r>
            <a:r>
              <a:rPr lang="zh-TW" altLang="en-US" sz="3200" dirty="0">
                <a:latin typeface="標楷體" panose="03000509000000000000" pitchFamily="65" charset="-120"/>
                <a:ea typeface="標楷體" panose="03000509000000000000" pitchFamily="65" charset="-120"/>
              </a:rPr>
              <a:t>等等</a:t>
            </a:r>
            <a:endParaRPr lang="en-US" altLang="zh-TW" sz="3200" dirty="0">
              <a:latin typeface="標楷體" panose="03000509000000000000" pitchFamily="65" charset="-120"/>
              <a:ea typeface="標楷體" panose="03000509000000000000" pitchFamily="65" charset="-120"/>
            </a:endParaRPr>
          </a:p>
          <a:p>
            <a:pPr marL="393192" lvl="1" indent="0">
              <a:buNone/>
            </a:pPr>
            <a:endParaRPr lang="en-US" altLang="zh-TW" dirty="0">
              <a:latin typeface="標楷體" panose="03000509000000000000" pitchFamily="65" charset="-120"/>
              <a:ea typeface="標楷體" panose="03000509000000000000" pitchFamily="65" charset="-120"/>
            </a:endParaRPr>
          </a:p>
          <a:p>
            <a:pPr marL="393192" lvl="1" indent="0" algn="ctr">
              <a:buNone/>
            </a:pPr>
            <a:r>
              <a:rPr lang="zh-TW" altLang="en-US" sz="3200" u="sng" dirty="0">
                <a:solidFill>
                  <a:srgbClr val="C00000"/>
                </a:solidFill>
                <a:highlight>
                  <a:srgbClr val="FFFF00"/>
                </a:highlight>
                <a:latin typeface="標楷體" panose="03000509000000000000" pitchFamily="65" charset="-120"/>
                <a:ea typeface="標楷體" panose="03000509000000000000" pitchFamily="65" charset="-120"/>
              </a:rPr>
              <a:t>對老師而言這才是真正的長期抗戰。</a:t>
            </a:r>
          </a:p>
        </p:txBody>
      </p:sp>
      <p:pic>
        <p:nvPicPr>
          <p:cNvPr id="5" name="圖片 4">
            <a:extLst>
              <a:ext uri="{FF2B5EF4-FFF2-40B4-BE49-F238E27FC236}">
                <a16:creationId xmlns:a16="http://schemas.microsoft.com/office/drawing/2014/main" xmlns="" id="{908A2FD2-67AC-4299-8B90-9674292DF69C}"/>
              </a:ext>
            </a:extLst>
          </p:cNvPr>
          <p:cNvPicPr>
            <a:picLocks noChangeAspect="1"/>
          </p:cNvPicPr>
          <p:nvPr/>
        </p:nvPicPr>
        <p:blipFill>
          <a:blip r:embed="rId2"/>
          <a:stretch>
            <a:fillRect/>
          </a:stretch>
        </p:blipFill>
        <p:spPr>
          <a:xfrm>
            <a:off x="152400" y="153804"/>
            <a:ext cx="2688569" cy="926672"/>
          </a:xfrm>
          <a:prstGeom prst="rect">
            <a:avLst/>
          </a:prstGeom>
        </p:spPr>
      </p:pic>
    </p:spTree>
    <p:extLst>
      <p:ext uri="{BB962C8B-B14F-4D97-AF65-F5344CB8AC3E}">
        <p14:creationId xmlns:p14="http://schemas.microsoft.com/office/powerpoint/2010/main" val="213914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37AAB99-A882-4EFA-B20E-B907B79F2422}"/>
              </a:ext>
            </a:extLst>
          </p:cNvPr>
          <p:cNvSpPr>
            <a:spLocks noGrp="1"/>
          </p:cNvSpPr>
          <p:nvPr>
            <p:ph type="title"/>
          </p:nvPr>
        </p:nvSpPr>
        <p:spPr>
          <a:xfrm>
            <a:off x="179512" y="758256"/>
            <a:ext cx="8579296" cy="741990"/>
          </a:xfrm>
          <a:solidFill>
            <a:schemeClr val="bg1"/>
          </a:solidFill>
          <a:ln>
            <a:solidFill>
              <a:srgbClr val="C00000"/>
            </a:solidFill>
          </a:ln>
        </p:spPr>
        <p:txBody>
          <a:bodyPr>
            <a:normAutofit/>
          </a:bodyPr>
          <a:lstStyle/>
          <a:p>
            <a:r>
              <a:rPr lang="zh-TW" altLang="en-US" sz="3600" dirty="0">
                <a:latin typeface="標楷體" panose="03000509000000000000" pitchFamily="65" charset="-120"/>
                <a:ea typeface="標楷體" panose="03000509000000000000" pitchFamily="65" charset="-120"/>
              </a:rPr>
              <a:t>培養兒童正確飲食習慣最關鍵時間為何？</a:t>
            </a:r>
          </a:p>
        </p:txBody>
      </p:sp>
      <p:sp>
        <p:nvSpPr>
          <p:cNvPr id="3" name="內容版面配置區 2">
            <a:extLst>
              <a:ext uri="{FF2B5EF4-FFF2-40B4-BE49-F238E27FC236}">
                <a16:creationId xmlns:a16="http://schemas.microsoft.com/office/drawing/2014/main" xmlns="" id="{971BD5F8-DC34-42DE-B9AF-4D2554F74952}"/>
              </a:ext>
            </a:extLst>
          </p:cNvPr>
          <p:cNvSpPr>
            <a:spLocks noGrp="1"/>
          </p:cNvSpPr>
          <p:nvPr>
            <p:ph idx="1"/>
          </p:nvPr>
        </p:nvSpPr>
        <p:spPr/>
        <p:txBody>
          <a:bodyPr/>
          <a:lstStyle/>
          <a:p>
            <a:r>
              <a:rPr lang="en-US" altLang="zh-TW" b="1" dirty="0">
                <a:solidFill>
                  <a:srgbClr val="C00000"/>
                </a:solidFill>
                <a:latin typeface="標楷體" panose="03000509000000000000" pitchFamily="65" charset="-120"/>
                <a:ea typeface="標楷體" panose="03000509000000000000" pitchFamily="65" charset="-120"/>
              </a:rPr>
              <a:t>【</a:t>
            </a:r>
            <a:r>
              <a:rPr lang="zh-TW" altLang="en-US" b="1" dirty="0">
                <a:solidFill>
                  <a:srgbClr val="C00000"/>
                </a:solidFill>
                <a:latin typeface="標楷體" panose="03000509000000000000" pitchFamily="65" charset="-120"/>
                <a:ea typeface="標楷體" panose="03000509000000000000" pitchFamily="65" charset="-120"/>
              </a:rPr>
              <a:t>研究證據</a:t>
            </a:r>
            <a:r>
              <a:rPr lang="en-US" altLang="zh-TW" b="1" dirty="0">
                <a:solidFill>
                  <a:srgbClr val="C00000"/>
                </a:solidFill>
                <a:latin typeface="標楷體" panose="03000509000000000000" pitchFamily="65" charset="-120"/>
                <a:ea typeface="標楷體" panose="03000509000000000000" pitchFamily="65" charset="-120"/>
              </a:rPr>
              <a:t>】</a:t>
            </a:r>
          </a:p>
          <a:p>
            <a:pPr marL="0" indent="0">
              <a:buNone/>
            </a:pPr>
            <a:r>
              <a:rPr lang="en-US" altLang="zh-TW" b="1" dirty="0">
                <a:solidFill>
                  <a:srgbClr val="C00000"/>
                </a:solidFill>
                <a:highlight>
                  <a:srgbClr val="FFFF00"/>
                </a:highlight>
                <a:latin typeface="標楷體" panose="03000509000000000000" pitchFamily="65" charset="-120"/>
                <a:ea typeface="標楷體" panose="03000509000000000000" pitchFamily="65" charset="-120"/>
              </a:rPr>
              <a:t>3~6</a:t>
            </a:r>
            <a:r>
              <a:rPr lang="zh-TW" altLang="en-US" b="1" dirty="0">
                <a:solidFill>
                  <a:srgbClr val="C00000"/>
                </a:solidFill>
                <a:highlight>
                  <a:srgbClr val="FFFF00"/>
                </a:highlight>
                <a:latin typeface="標楷體" panose="03000509000000000000" pitchFamily="65" charset="-120"/>
                <a:ea typeface="標楷體" panose="03000509000000000000" pitchFamily="65" charset="-120"/>
              </a:rPr>
              <a:t>歲是</a:t>
            </a:r>
            <a:r>
              <a:rPr lang="zh-TW" altLang="en-US" dirty="0">
                <a:highlight>
                  <a:srgbClr val="FFFF00"/>
                </a:highlight>
                <a:latin typeface="標楷體" panose="03000509000000000000" pitchFamily="65" charset="-120"/>
                <a:ea typeface="標楷體" panose="03000509000000000000" pitchFamily="65" charset="-120"/>
              </a:rPr>
              <a:t>黃金階段</a:t>
            </a:r>
            <a:r>
              <a:rPr lang="zh-TW" altLang="en-US" dirty="0">
                <a:latin typeface="標楷體" panose="03000509000000000000" pitchFamily="65" charset="-120"/>
                <a:ea typeface="標楷體" panose="03000509000000000000" pitchFamily="65" charset="-120"/>
              </a:rPr>
              <a:t>，對於兒童</a:t>
            </a:r>
            <a:r>
              <a:rPr lang="zh-TW" altLang="en-US" dirty="0">
                <a:highlight>
                  <a:srgbClr val="FFFF00"/>
                </a:highlight>
                <a:latin typeface="標楷體" panose="03000509000000000000" pitchFamily="65" charset="-120"/>
                <a:ea typeface="標楷體" panose="03000509000000000000" pitchFamily="65" charset="-120"/>
              </a:rPr>
              <a:t>健康影響非常大</a:t>
            </a:r>
            <a:endParaRPr lang="en-US" altLang="zh-TW" dirty="0">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a:p>
            <a:r>
              <a:rPr lang="en-US" altLang="zh-TW" b="1" dirty="0">
                <a:solidFill>
                  <a:srgbClr val="C00000"/>
                </a:solidFill>
                <a:latin typeface="標楷體" panose="03000509000000000000" pitchFamily="65" charset="-120"/>
                <a:ea typeface="標楷體" panose="03000509000000000000" pitchFamily="65" charset="-120"/>
              </a:rPr>
              <a:t>【</a:t>
            </a:r>
            <a:r>
              <a:rPr lang="zh-TW" altLang="en-US" b="1" dirty="0">
                <a:solidFill>
                  <a:srgbClr val="C00000"/>
                </a:solidFill>
                <a:latin typeface="標楷體" panose="03000509000000000000" pitchFamily="65" charset="-120"/>
                <a:ea typeface="標楷體" panose="03000509000000000000" pitchFamily="65" charset="-120"/>
              </a:rPr>
              <a:t>專家認為</a:t>
            </a:r>
            <a:r>
              <a:rPr lang="en-US" altLang="zh-TW" b="1" dirty="0">
                <a:solidFill>
                  <a:srgbClr val="C00000"/>
                </a:solidFill>
                <a:latin typeface="標楷體" panose="03000509000000000000" pitchFamily="65" charset="-120"/>
                <a:ea typeface="標楷體" panose="03000509000000000000" pitchFamily="65" charset="-120"/>
              </a:rPr>
              <a:t>】</a:t>
            </a:r>
          </a:p>
          <a:p>
            <a:r>
              <a:rPr lang="zh-TW" altLang="en-US" b="1" dirty="0">
                <a:solidFill>
                  <a:srgbClr val="C00000"/>
                </a:solidFill>
                <a:highlight>
                  <a:srgbClr val="FFFF00"/>
                </a:highlight>
                <a:latin typeface="標楷體" panose="03000509000000000000" pitchFamily="65" charset="-120"/>
                <a:ea typeface="標楷體" panose="03000509000000000000" pitchFamily="65" charset="-120"/>
              </a:rPr>
              <a:t>家長及老師</a:t>
            </a:r>
            <a:r>
              <a:rPr lang="zh-TW" altLang="en-US" dirty="0">
                <a:latin typeface="標楷體" panose="03000509000000000000" pitchFamily="65" charset="-120"/>
                <a:ea typeface="標楷體" panose="03000509000000000000" pitchFamily="65" charset="-120"/>
              </a:rPr>
              <a:t>必須先有正確飲食的觀念</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包括</a:t>
            </a:r>
            <a:r>
              <a:rPr lang="zh-TW" altLang="en-US" b="1" dirty="0">
                <a:solidFill>
                  <a:srgbClr val="C00000"/>
                </a:solidFill>
                <a:highlight>
                  <a:srgbClr val="FFFF00"/>
                </a:highlight>
                <a:latin typeface="標楷體" panose="03000509000000000000" pitchFamily="65" charset="-120"/>
                <a:ea typeface="標楷體" panose="03000509000000000000" pitchFamily="65" charset="-120"/>
              </a:rPr>
              <a:t>均衡飲食，避免偏食、挑食，減少甜食及含糖飲料攝取。</a:t>
            </a:r>
          </a:p>
        </p:txBody>
      </p:sp>
      <p:pic>
        <p:nvPicPr>
          <p:cNvPr id="9" name="圖片 8">
            <a:extLst>
              <a:ext uri="{FF2B5EF4-FFF2-40B4-BE49-F238E27FC236}">
                <a16:creationId xmlns:a16="http://schemas.microsoft.com/office/drawing/2014/main" xmlns="" id="{BD777A18-893F-4337-BA36-A1DC38760068}"/>
              </a:ext>
            </a:extLst>
          </p:cNvPr>
          <p:cNvPicPr>
            <a:picLocks noChangeAspect="1"/>
          </p:cNvPicPr>
          <p:nvPr/>
        </p:nvPicPr>
        <p:blipFill>
          <a:blip r:embed="rId2"/>
          <a:stretch>
            <a:fillRect/>
          </a:stretch>
        </p:blipFill>
        <p:spPr>
          <a:xfrm>
            <a:off x="1712" y="16267"/>
            <a:ext cx="4570288" cy="741989"/>
          </a:xfrm>
          <a:prstGeom prst="rect">
            <a:avLst/>
          </a:prstGeom>
        </p:spPr>
      </p:pic>
    </p:spTree>
    <p:extLst>
      <p:ext uri="{BB962C8B-B14F-4D97-AF65-F5344CB8AC3E}">
        <p14:creationId xmlns:p14="http://schemas.microsoft.com/office/powerpoint/2010/main" val="20669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37AAB99-A882-4EFA-B20E-B907B79F2422}"/>
              </a:ext>
            </a:extLst>
          </p:cNvPr>
          <p:cNvSpPr>
            <a:spLocks noGrp="1"/>
          </p:cNvSpPr>
          <p:nvPr>
            <p:ph type="title"/>
          </p:nvPr>
        </p:nvSpPr>
        <p:spPr>
          <a:xfrm>
            <a:off x="112872" y="862361"/>
            <a:ext cx="8908732" cy="741989"/>
          </a:xfrm>
          <a:solidFill>
            <a:schemeClr val="bg1"/>
          </a:solidFill>
          <a:ln>
            <a:solidFill>
              <a:srgbClr val="C00000"/>
            </a:solidFill>
          </a:ln>
        </p:spPr>
        <p:txBody>
          <a:bodyPr>
            <a:noAutofit/>
          </a:bodyPr>
          <a:lstStyle/>
          <a:p>
            <a:r>
              <a:rPr lang="zh-TW" altLang="en-US" sz="4400" dirty="0">
                <a:latin typeface="標楷體" panose="03000509000000000000" pitchFamily="65" charset="-120"/>
                <a:ea typeface="標楷體" panose="03000509000000000000" pitchFamily="65" charset="-120"/>
              </a:rPr>
              <a:t>只花</a:t>
            </a:r>
            <a:r>
              <a:rPr lang="en-US" altLang="zh-TW" sz="4400" dirty="0">
                <a:latin typeface="標楷體" panose="03000509000000000000" pitchFamily="65" charset="-120"/>
                <a:ea typeface="標楷體" panose="03000509000000000000" pitchFamily="65" charset="-120"/>
              </a:rPr>
              <a:t>10 </a:t>
            </a:r>
            <a:r>
              <a:rPr lang="zh-TW" altLang="en-US" sz="4400" dirty="0">
                <a:latin typeface="標楷體" panose="03000509000000000000" pitchFamily="65" charset="-120"/>
                <a:ea typeface="標楷體" panose="03000509000000000000" pitchFamily="65" charset="-120"/>
              </a:rPr>
              <a:t>分鐘吃完，跟肥胖有關嗎？</a:t>
            </a:r>
          </a:p>
        </p:txBody>
      </p:sp>
      <p:sp>
        <p:nvSpPr>
          <p:cNvPr id="3" name="內容版面配置區 2">
            <a:extLst>
              <a:ext uri="{FF2B5EF4-FFF2-40B4-BE49-F238E27FC236}">
                <a16:creationId xmlns:a16="http://schemas.microsoft.com/office/drawing/2014/main" xmlns="" id="{7529105A-DD10-4D5F-ABD6-5737FB6478C1}"/>
              </a:ext>
            </a:extLst>
          </p:cNvPr>
          <p:cNvSpPr>
            <a:spLocks noGrp="1"/>
          </p:cNvSpPr>
          <p:nvPr>
            <p:ph idx="1"/>
          </p:nvPr>
        </p:nvSpPr>
        <p:spPr>
          <a:xfrm>
            <a:off x="112872" y="1739362"/>
            <a:ext cx="8779608" cy="5002006"/>
          </a:xfrm>
          <a:ln>
            <a:noFill/>
          </a:ln>
        </p:spPr>
        <p:txBody>
          <a:bodyPr>
            <a:noAutofit/>
          </a:bodyPr>
          <a:lstStyle/>
          <a:p>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研究證據</a:t>
            </a:r>
            <a:r>
              <a:rPr lang="en-US" altLang="zh-TW" sz="2800" dirty="0">
                <a:solidFill>
                  <a:srgbClr val="C00000"/>
                </a:solidFill>
                <a:latin typeface="標楷體" panose="03000509000000000000" pitchFamily="65" charset="-120"/>
                <a:ea typeface="標楷體" panose="03000509000000000000" pitchFamily="65" charset="-120"/>
              </a:rPr>
              <a:t>】</a:t>
            </a:r>
          </a:p>
          <a:p>
            <a:pPr lvl="1"/>
            <a:r>
              <a:rPr lang="zh-TW" altLang="en-US" sz="2400" dirty="0">
                <a:latin typeface="標楷體" panose="03000509000000000000" pitchFamily="65" charset="-120"/>
                <a:ea typeface="標楷體" panose="03000509000000000000" pitchFamily="65" charset="-120"/>
              </a:rPr>
              <a:t>從進食到</a:t>
            </a:r>
            <a:r>
              <a:rPr lang="zh-TW" altLang="en-US" sz="2400" b="1" dirty="0">
                <a:solidFill>
                  <a:srgbClr val="C00000"/>
                </a:solidFill>
                <a:highlight>
                  <a:srgbClr val="FFFF00"/>
                </a:highlight>
                <a:latin typeface="標楷體" panose="03000509000000000000" pitchFamily="65" charset="-120"/>
                <a:ea typeface="標楷體" panose="03000509000000000000" pitchFamily="65" charset="-120"/>
              </a:rPr>
              <a:t>產生飽的感覺大約需要</a:t>
            </a:r>
            <a:r>
              <a:rPr lang="en-US" altLang="zh-TW" sz="2400" b="1" dirty="0">
                <a:solidFill>
                  <a:srgbClr val="C00000"/>
                </a:solidFill>
                <a:highlight>
                  <a:srgbClr val="FFFF00"/>
                </a:highlight>
                <a:latin typeface="標楷體" panose="03000509000000000000" pitchFamily="65" charset="-120"/>
                <a:ea typeface="標楷體" panose="03000509000000000000" pitchFamily="65" charset="-120"/>
              </a:rPr>
              <a:t>20</a:t>
            </a:r>
            <a:r>
              <a:rPr lang="zh-TW" altLang="en-US" sz="2400" b="1" dirty="0">
                <a:solidFill>
                  <a:srgbClr val="C00000"/>
                </a:solidFill>
                <a:highlight>
                  <a:srgbClr val="FFFF00"/>
                </a:highlight>
                <a:latin typeface="標楷體" panose="03000509000000000000" pitchFamily="65" charset="-120"/>
                <a:ea typeface="標楷體" panose="03000509000000000000" pitchFamily="65" charset="-120"/>
              </a:rPr>
              <a:t>分鐘左右</a:t>
            </a:r>
            <a:endParaRPr lang="zh-TW" altLang="en-US" sz="2400" dirty="0">
              <a:latin typeface="標楷體" panose="03000509000000000000" pitchFamily="65" charset="-120"/>
              <a:ea typeface="標楷體" panose="03000509000000000000" pitchFamily="65" charset="-120"/>
            </a:endParaRPr>
          </a:p>
          <a:p>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專家認為</a:t>
            </a:r>
            <a:r>
              <a:rPr lang="en-US" altLang="zh-TW" sz="2800" dirty="0">
                <a:solidFill>
                  <a:srgbClr val="C00000"/>
                </a:solidFill>
                <a:latin typeface="標楷體" panose="03000509000000000000" pitchFamily="65" charset="-120"/>
                <a:ea typeface="標楷體" panose="03000509000000000000" pitchFamily="65" charset="-120"/>
              </a:rPr>
              <a:t>】</a:t>
            </a:r>
          </a:p>
          <a:p>
            <a:pPr lvl="1"/>
            <a:r>
              <a:rPr lang="zh-TW" altLang="en-US" sz="2400" dirty="0">
                <a:highlight>
                  <a:srgbClr val="FFFF00"/>
                </a:highlight>
                <a:latin typeface="標楷體" panose="03000509000000000000" pitchFamily="65" charset="-120"/>
                <a:ea typeface="標楷體" panose="03000509000000000000" pitchFamily="65" charset="-120"/>
              </a:rPr>
              <a:t>未經咀嚼</a:t>
            </a:r>
            <a:r>
              <a:rPr lang="zh-TW" altLang="en-US" sz="2400" dirty="0">
                <a:latin typeface="標楷體" panose="03000509000000000000" pitchFamily="65" charset="-120"/>
                <a:ea typeface="標楷體" panose="03000509000000000000" pitchFamily="65" charset="-120"/>
              </a:rPr>
              <a:t>容易造成</a:t>
            </a:r>
            <a:r>
              <a:rPr lang="zh-TW" altLang="en-US" sz="2400" b="1" dirty="0">
                <a:solidFill>
                  <a:srgbClr val="C00000"/>
                </a:solidFill>
                <a:highlight>
                  <a:srgbClr val="FFFF00"/>
                </a:highlight>
                <a:latin typeface="標楷體" panose="03000509000000000000" pitchFamily="65" charset="-120"/>
                <a:ea typeface="標楷體" panose="03000509000000000000" pitchFamily="65" charset="-120"/>
              </a:rPr>
              <a:t>消化功能的負擔</a:t>
            </a:r>
            <a:r>
              <a:rPr lang="zh-TW" altLang="en-US" sz="2400"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吃</a:t>
            </a:r>
            <a:r>
              <a:rPr lang="zh-TW" altLang="en-US" sz="2400" b="1" dirty="0">
                <a:highlight>
                  <a:srgbClr val="FFFF00"/>
                </a:highlight>
                <a:latin typeface="標楷體" panose="03000509000000000000" pitchFamily="65" charset="-120"/>
                <a:ea typeface="標楷體" panose="03000509000000000000" pitchFamily="65" charset="-120"/>
              </a:rPr>
              <a:t>過量的食物與熱量</a:t>
            </a:r>
            <a:endParaRPr lang="zh-TW" altLang="en-US" sz="2400" dirty="0">
              <a:latin typeface="標楷體" panose="03000509000000000000" pitchFamily="65" charset="-120"/>
              <a:ea typeface="標楷體" panose="03000509000000000000" pitchFamily="65" charset="-120"/>
            </a:endParaRPr>
          </a:p>
          <a:p>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可這麼做</a:t>
            </a:r>
            <a:r>
              <a:rPr lang="en-US" altLang="zh-TW" sz="2800" dirty="0">
                <a:solidFill>
                  <a:srgbClr val="C00000"/>
                </a:solidFill>
                <a:latin typeface="標楷體" panose="03000509000000000000" pitchFamily="65" charset="-120"/>
                <a:ea typeface="標楷體" panose="03000509000000000000" pitchFamily="65" charset="-120"/>
              </a:rPr>
              <a:t>】</a:t>
            </a:r>
          </a:p>
          <a:p>
            <a:pPr lvl="1"/>
            <a:r>
              <a:rPr lang="zh-TW" altLang="en-US" sz="2400" dirty="0">
                <a:latin typeface="標楷體" panose="03000509000000000000" pitchFamily="65" charset="-120"/>
                <a:ea typeface="標楷體" panose="03000509000000000000" pitchFamily="65" charset="-120"/>
              </a:rPr>
              <a:t>盡量多咀嚼，放慢用餐的速度</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用小碗盛裝食物、避免使用湯匙</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用餐中途，休息</a:t>
            </a:r>
            <a:r>
              <a:rPr lang="en-US" altLang="zh-TW" sz="2400" dirty="0">
                <a:latin typeface="標楷體" panose="03000509000000000000" pitchFamily="65" charset="-120"/>
                <a:ea typeface="標楷體" panose="03000509000000000000" pitchFamily="65" charset="-120"/>
              </a:rPr>
              <a:t>3-5</a:t>
            </a:r>
            <a:r>
              <a:rPr lang="zh-TW" altLang="en-US" sz="2400" dirty="0">
                <a:latin typeface="標楷體" panose="03000509000000000000" pitchFamily="65" charset="-120"/>
                <a:ea typeface="標楷體" panose="03000509000000000000" pitchFamily="65" charset="-120"/>
              </a:rPr>
              <a:t>分鐘</a:t>
            </a:r>
          </a:p>
        </p:txBody>
      </p:sp>
      <p:pic>
        <p:nvPicPr>
          <p:cNvPr id="9" name="圖片 8">
            <a:extLst>
              <a:ext uri="{FF2B5EF4-FFF2-40B4-BE49-F238E27FC236}">
                <a16:creationId xmlns:a16="http://schemas.microsoft.com/office/drawing/2014/main" xmlns="" id="{BD777A18-893F-4337-BA36-A1DC38760068}"/>
              </a:ext>
            </a:extLst>
          </p:cNvPr>
          <p:cNvPicPr>
            <a:picLocks noChangeAspect="1"/>
          </p:cNvPicPr>
          <p:nvPr/>
        </p:nvPicPr>
        <p:blipFill>
          <a:blip r:embed="rId2"/>
          <a:stretch>
            <a:fillRect/>
          </a:stretch>
        </p:blipFill>
        <p:spPr>
          <a:xfrm>
            <a:off x="1712" y="16267"/>
            <a:ext cx="4570288" cy="741989"/>
          </a:xfrm>
          <a:prstGeom prst="rect">
            <a:avLst/>
          </a:prstGeom>
        </p:spPr>
      </p:pic>
    </p:spTree>
    <p:extLst>
      <p:ext uri="{BB962C8B-B14F-4D97-AF65-F5344CB8AC3E}">
        <p14:creationId xmlns:p14="http://schemas.microsoft.com/office/powerpoint/2010/main" val="3112197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37AAB99-A882-4EFA-B20E-B907B79F2422}"/>
              </a:ext>
            </a:extLst>
          </p:cNvPr>
          <p:cNvSpPr>
            <a:spLocks noGrp="1"/>
          </p:cNvSpPr>
          <p:nvPr>
            <p:ph type="title"/>
          </p:nvPr>
        </p:nvSpPr>
        <p:spPr>
          <a:xfrm>
            <a:off x="452438" y="781879"/>
            <a:ext cx="8229600" cy="741989"/>
          </a:xfrm>
          <a:solidFill>
            <a:schemeClr val="bg1"/>
          </a:solidFill>
          <a:ln>
            <a:solidFill>
              <a:srgbClr val="C00000"/>
            </a:solidFill>
          </a:ln>
        </p:spPr>
        <p:txBody>
          <a:bodyPr>
            <a:noAutofit/>
          </a:bodyPr>
          <a:lstStyle/>
          <a:p>
            <a:r>
              <a:rPr lang="zh-TW" altLang="en-US" sz="4400" dirty="0">
                <a:latin typeface="標楷體" panose="03000509000000000000" pitchFamily="65" charset="-120"/>
                <a:ea typeface="標楷體" panose="03000509000000000000" pitchFamily="65" charset="-120"/>
              </a:rPr>
              <a:t>兒童在學校中的飲食原則為何？</a:t>
            </a:r>
          </a:p>
        </p:txBody>
      </p:sp>
      <p:sp>
        <p:nvSpPr>
          <p:cNvPr id="3" name="內容版面配置區 2">
            <a:extLst>
              <a:ext uri="{FF2B5EF4-FFF2-40B4-BE49-F238E27FC236}">
                <a16:creationId xmlns:a16="http://schemas.microsoft.com/office/drawing/2014/main" xmlns="" id="{971BD5F8-DC34-42DE-B9AF-4D2554F74952}"/>
              </a:ext>
            </a:extLst>
          </p:cNvPr>
          <p:cNvSpPr>
            <a:spLocks noGrp="1"/>
          </p:cNvSpPr>
          <p:nvPr>
            <p:ph idx="1"/>
          </p:nvPr>
        </p:nvSpPr>
        <p:spPr>
          <a:xfrm>
            <a:off x="452438" y="1752600"/>
            <a:ext cx="8229600" cy="4267200"/>
          </a:xfrm>
        </p:spPr>
        <p:txBody>
          <a:bodyPr>
            <a:normAutofit fontScale="92500" lnSpcReduction="10000"/>
          </a:bodyPr>
          <a:lstStyle/>
          <a:p>
            <a:pPr marL="0" indent="0">
              <a:buNone/>
            </a:pPr>
            <a:r>
              <a:rPr lang="en-US" altLang="zh-TW" b="1" dirty="0">
                <a:solidFill>
                  <a:srgbClr val="C00000"/>
                </a:solidFill>
                <a:latin typeface="標楷體" panose="03000509000000000000" pitchFamily="65" charset="-120"/>
                <a:ea typeface="標楷體" panose="03000509000000000000" pitchFamily="65" charset="-120"/>
              </a:rPr>
              <a:t>【</a:t>
            </a:r>
            <a:r>
              <a:rPr lang="zh-TW" altLang="en-US" b="1" dirty="0">
                <a:solidFill>
                  <a:srgbClr val="C00000"/>
                </a:solidFill>
                <a:latin typeface="標楷體" panose="03000509000000000000" pitchFamily="65" charset="-120"/>
                <a:ea typeface="標楷體" panose="03000509000000000000" pitchFamily="65" charset="-120"/>
              </a:rPr>
              <a:t>專家認為</a:t>
            </a:r>
            <a:r>
              <a:rPr lang="en-US" altLang="zh-TW" b="1" dirty="0">
                <a:solidFill>
                  <a:srgbClr val="C00000"/>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由</a:t>
            </a:r>
            <a:r>
              <a:rPr lang="zh-TW" altLang="en-US" b="1" dirty="0">
                <a:solidFill>
                  <a:srgbClr val="C00000"/>
                </a:solidFill>
                <a:latin typeface="標楷體" panose="03000509000000000000" pitchFamily="65" charset="-120"/>
                <a:ea typeface="標楷體" panose="03000509000000000000" pitchFamily="65" charset="-120"/>
              </a:rPr>
              <a:t>六大食物種類選擇</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蔬菜、水果、全穀雜糧類、乳品類、豆魚蛋肉類、油脂與堅果種子類。</a:t>
            </a:r>
            <a:endParaRPr lang="en-US" altLang="zh-TW" dirty="0">
              <a:latin typeface="標楷體" panose="03000509000000000000" pitchFamily="65" charset="-120"/>
              <a:ea typeface="標楷體" panose="03000509000000000000" pitchFamily="65" charset="-120"/>
            </a:endParaRPr>
          </a:p>
          <a:p>
            <a:r>
              <a:rPr lang="zh-TW" altLang="en-US" b="1" dirty="0">
                <a:solidFill>
                  <a:srgbClr val="C00000"/>
                </a:solidFill>
                <a:latin typeface="標楷體" panose="03000509000000000000" pitchFamily="65" charset="-120"/>
                <a:ea typeface="標楷體" panose="03000509000000000000" pitchFamily="65" charset="-120"/>
              </a:rPr>
              <a:t>增加食物種類</a:t>
            </a:r>
            <a:endParaRPr lang="en-US" altLang="zh-TW" dirty="0">
              <a:latin typeface="標楷體" panose="03000509000000000000" pitchFamily="65" charset="-120"/>
              <a:ea typeface="標楷體" panose="03000509000000000000" pitchFamily="65" charset="-120"/>
            </a:endParaRPr>
          </a:p>
          <a:p>
            <a:r>
              <a:rPr lang="zh-TW" altLang="en-US" b="1" dirty="0">
                <a:solidFill>
                  <a:srgbClr val="C00000"/>
                </a:solidFill>
                <a:latin typeface="標楷體" panose="03000509000000000000" pitchFamily="65" charset="-120"/>
                <a:ea typeface="標楷體" panose="03000509000000000000" pitchFamily="65" charset="-120"/>
              </a:rPr>
              <a:t>避免高度加工及含有高熱量</a:t>
            </a:r>
            <a:r>
              <a:rPr lang="zh-TW" altLang="en-US" dirty="0">
                <a:latin typeface="標楷體" panose="03000509000000000000" pitchFamily="65" charset="-120"/>
                <a:ea typeface="標楷體" panose="03000509000000000000" pitchFamily="65" charset="-120"/>
              </a:rPr>
              <a:t>的食物</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選取</a:t>
            </a:r>
            <a:r>
              <a:rPr lang="zh-TW" altLang="en-US" b="1" dirty="0">
                <a:solidFill>
                  <a:srgbClr val="C00000"/>
                </a:solidFill>
                <a:latin typeface="標楷體" panose="03000509000000000000" pitchFamily="65" charset="-120"/>
                <a:ea typeface="標楷體" panose="03000509000000000000" pitchFamily="65" charset="-120"/>
              </a:rPr>
              <a:t>高水分的新鮮蔬菜及水果</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盡量</a:t>
            </a:r>
            <a:r>
              <a:rPr lang="zh-TW" altLang="en-US" b="1" dirty="0">
                <a:solidFill>
                  <a:srgbClr val="C00000"/>
                </a:solidFill>
                <a:latin typeface="標楷體" panose="03000509000000000000" pitchFamily="65" charset="-120"/>
                <a:ea typeface="標楷體" panose="03000509000000000000" pitchFamily="65" charset="-120"/>
              </a:rPr>
              <a:t>減少額外添加的糖類</a:t>
            </a:r>
            <a:r>
              <a:rPr lang="zh-TW" altLang="en-US" dirty="0">
                <a:latin typeface="標楷體" panose="03000509000000000000" pitchFamily="65" charset="-120"/>
                <a:ea typeface="標楷體" panose="03000509000000000000" pitchFamily="65" charset="-120"/>
              </a:rPr>
              <a:t>（避免手搖杯、含糖飲料、餅乾、糖果等等）</a:t>
            </a:r>
          </a:p>
        </p:txBody>
      </p:sp>
      <p:pic>
        <p:nvPicPr>
          <p:cNvPr id="9" name="圖片 8">
            <a:extLst>
              <a:ext uri="{FF2B5EF4-FFF2-40B4-BE49-F238E27FC236}">
                <a16:creationId xmlns:a16="http://schemas.microsoft.com/office/drawing/2014/main" xmlns="" id="{BD777A18-893F-4337-BA36-A1DC38760068}"/>
              </a:ext>
            </a:extLst>
          </p:cNvPr>
          <p:cNvPicPr>
            <a:picLocks noChangeAspect="1"/>
          </p:cNvPicPr>
          <p:nvPr/>
        </p:nvPicPr>
        <p:blipFill>
          <a:blip r:embed="rId2"/>
          <a:stretch>
            <a:fillRect/>
          </a:stretch>
        </p:blipFill>
        <p:spPr>
          <a:xfrm>
            <a:off x="1712" y="16267"/>
            <a:ext cx="4570288" cy="741989"/>
          </a:xfrm>
          <a:prstGeom prst="rect">
            <a:avLst/>
          </a:prstGeom>
        </p:spPr>
      </p:pic>
    </p:spTree>
    <p:extLst>
      <p:ext uri="{BB962C8B-B14F-4D97-AF65-F5344CB8AC3E}">
        <p14:creationId xmlns:p14="http://schemas.microsoft.com/office/powerpoint/2010/main" val="64756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37AAB99-A882-4EFA-B20E-B907B79F2422}"/>
              </a:ext>
            </a:extLst>
          </p:cNvPr>
          <p:cNvSpPr>
            <a:spLocks noGrp="1"/>
          </p:cNvSpPr>
          <p:nvPr>
            <p:ph type="title"/>
          </p:nvPr>
        </p:nvSpPr>
        <p:spPr>
          <a:xfrm>
            <a:off x="827584" y="758256"/>
            <a:ext cx="7205004" cy="741990"/>
          </a:xfrm>
          <a:solidFill>
            <a:schemeClr val="bg1"/>
          </a:solidFill>
          <a:ln>
            <a:solidFill>
              <a:srgbClr val="C00000"/>
            </a:solidFill>
          </a:ln>
        </p:spPr>
        <p:txBody>
          <a:bodyPr>
            <a:noAutofit/>
          </a:bodyPr>
          <a:lstStyle/>
          <a:p>
            <a:r>
              <a:rPr lang="en-US" altLang="zh-TW" sz="4400" dirty="0">
                <a:latin typeface="標楷體" panose="03000509000000000000" pitchFamily="65" charset="-120"/>
                <a:ea typeface="標楷體" panose="03000509000000000000" pitchFamily="65" charset="-120"/>
              </a:rPr>
              <a:t>7~12</a:t>
            </a:r>
            <a:r>
              <a:rPr lang="zh-TW" altLang="en-US" sz="4400" dirty="0">
                <a:latin typeface="標楷體" panose="03000509000000000000" pitchFamily="65" charset="-120"/>
                <a:ea typeface="標楷體" panose="03000509000000000000" pitchFamily="65" charset="-120"/>
              </a:rPr>
              <a:t>歲飲食與營養建議</a:t>
            </a:r>
          </a:p>
        </p:txBody>
      </p:sp>
      <p:sp>
        <p:nvSpPr>
          <p:cNvPr id="3" name="內容版面配置區 2">
            <a:extLst>
              <a:ext uri="{FF2B5EF4-FFF2-40B4-BE49-F238E27FC236}">
                <a16:creationId xmlns:a16="http://schemas.microsoft.com/office/drawing/2014/main" xmlns="" id="{971BD5F8-DC34-42DE-B9AF-4D2554F74952}"/>
              </a:ext>
            </a:extLst>
          </p:cNvPr>
          <p:cNvSpPr>
            <a:spLocks noGrp="1"/>
          </p:cNvSpPr>
          <p:nvPr>
            <p:ph idx="1"/>
          </p:nvPr>
        </p:nvSpPr>
        <p:spPr>
          <a:xfrm>
            <a:off x="491446" y="1748525"/>
            <a:ext cx="8423953" cy="4389120"/>
          </a:xfrm>
        </p:spPr>
        <p:txBody>
          <a:bodyPr>
            <a:normAutofit/>
          </a:bodyPr>
          <a:lstStyle/>
          <a:p>
            <a:pPr marL="0" indent="0">
              <a:buNone/>
            </a:pPr>
            <a:r>
              <a:rPr lang="en-US" altLang="zh-TW" b="1" dirty="0">
                <a:solidFill>
                  <a:srgbClr val="C00000"/>
                </a:solidFill>
                <a:latin typeface="標楷體" panose="03000509000000000000" pitchFamily="65" charset="-120"/>
                <a:ea typeface="標楷體" panose="03000509000000000000" pitchFamily="65" charset="-120"/>
              </a:rPr>
              <a:t>【</a:t>
            </a:r>
            <a:r>
              <a:rPr lang="zh-TW" altLang="en-US" b="1" dirty="0">
                <a:solidFill>
                  <a:srgbClr val="C00000"/>
                </a:solidFill>
                <a:latin typeface="標楷體" panose="03000509000000000000" pitchFamily="65" charset="-120"/>
                <a:ea typeface="標楷體" panose="03000509000000000000" pitchFamily="65" charset="-120"/>
              </a:rPr>
              <a:t>專家認為</a:t>
            </a:r>
            <a:r>
              <a:rPr lang="en-US" altLang="zh-TW" b="1" dirty="0">
                <a:solidFill>
                  <a:srgbClr val="C00000"/>
                </a:solidFill>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鼓勵均衡攝取</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大類食物。</a:t>
            </a:r>
            <a:endParaRPr lang="en-US" altLang="zh-TW" dirty="0">
              <a:latin typeface="標楷體" panose="03000509000000000000" pitchFamily="65" charset="-120"/>
              <a:ea typeface="標楷體" panose="03000509000000000000" pitchFamily="65" charset="-120"/>
            </a:endParaRPr>
          </a:p>
          <a:p>
            <a:r>
              <a:rPr lang="zh-TW" altLang="en-US" dirty="0">
                <a:highlight>
                  <a:srgbClr val="FFFF00"/>
                </a:highlight>
                <a:latin typeface="標楷體" panose="03000509000000000000" pitchFamily="65" charset="-120"/>
                <a:ea typeface="標楷體" panose="03000509000000000000" pitchFamily="65" charset="-120"/>
              </a:rPr>
              <a:t>避免食用高熱量、低營養價值的食物</a:t>
            </a:r>
            <a:endParaRPr lang="en-US" altLang="zh-TW" dirty="0">
              <a:latin typeface="標楷體" panose="03000509000000000000" pitchFamily="65" charset="-120"/>
              <a:ea typeface="標楷體" panose="03000509000000000000" pitchFamily="65" charset="-120"/>
            </a:endParaRPr>
          </a:p>
          <a:p>
            <a:r>
              <a:rPr lang="zh-TW" altLang="en-US" dirty="0">
                <a:highlight>
                  <a:srgbClr val="FFFF00"/>
                </a:highlight>
                <a:latin typeface="標楷體" panose="03000509000000000000" pitchFamily="65" charset="-120"/>
                <a:ea typeface="標楷體" panose="03000509000000000000" pitchFamily="65" charset="-120"/>
              </a:rPr>
              <a:t>鼓勵直接食用水果，不要以果汁取代</a:t>
            </a:r>
            <a:r>
              <a:rPr lang="zh-TW" altLang="en-US" dirty="0">
                <a:latin typeface="標楷體" panose="03000509000000000000" pitchFamily="65" charset="-120"/>
                <a:ea typeface="標楷體" panose="03000509000000000000" pitchFamily="65" charset="-120"/>
              </a:rPr>
              <a:t>，</a:t>
            </a:r>
            <a:r>
              <a:rPr lang="zh-TW" altLang="en-US" dirty="0">
                <a:highlight>
                  <a:srgbClr val="FFFF00"/>
                </a:highlight>
                <a:latin typeface="標楷體" panose="03000509000000000000" pitchFamily="65" charset="-120"/>
                <a:ea typeface="標楷體" panose="03000509000000000000" pitchFamily="65" charset="-120"/>
              </a:rPr>
              <a:t>補充水分的最佳飲料仍是白開水</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dirty="0">
                <a:highlight>
                  <a:srgbClr val="FFFF00"/>
                </a:highlight>
                <a:latin typeface="標楷體" panose="03000509000000000000" pitchFamily="65" charset="-120"/>
                <a:ea typeface="標楷體" panose="03000509000000000000" pitchFamily="65" charset="-120"/>
              </a:rPr>
              <a:t>鼓勵每天吃早餐</a:t>
            </a:r>
            <a:r>
              <a:rPr lang="zh-TW" altLang="en-US" dirty="0">
                <a:latin typeface="標楷體" panose="03000509000000000000" pitchFamily="65" charset="-120"/>
                <a:ea typeface="標楷體" panose="03000509000000000000" pitchFamily="65" charset="-120"/>
              </a:rPr>
              <a:t>，符合健康飲食</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家人共餐，避免外食。</a:t>
            </a:r>
          </a:p>
        </p:txBody>
      </p:sp>
      <p:pic>
        <p:nvPicPr>
          <p:cNvPr id="9" name="圖片 8">
            <a:extLst>
              <a:ext uri="{FF2B5EF4-FFF2-40B4-BE49-F238E27FC236}">
                <a16:creationId xmlns:a16="http://schemas.microsoft.com/office/drawing/2014/main" xmlns="" id="{BD777A18-893F-4337-BA36-A1DC38760068}"/>
              </a:ext>
            </a:extLst>
          </p:cNvPr>
          <p:cNvPicPr>
            <a:picLocks noChangeAspect="1"/>
          </p:cNvPicPr>
          <p:nvPr/>
        </p:nvPicPr>
        <p:blipFill>
          <a:blip r:embed="rId2"/>
          <a:stretch>
            <a:fillRect/>
          </a:stretch>
        </p:blipFill>
        <p:spPr>
          <a:xfrm>
            <a:off x="1712" y="16267"/>
            <a:ext cx="4570288" cy="741989"/>
          </a:xfrm>
          <a:prstGeom prst="rect">
            <a:avLst/>
          </a:prstGeom>
        </p:spPr>
      </p:pic>
    </p:spTree>
    <p:extLst>
      <p:ext uri="{BB962C8B-B14F-4D97-AF65-F5344CB8AC3E}">
        <p14:creationId xmlns:p14="http://schemas.microsoft.com/office/powerpoint/2010/main" val="199871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編號版面配置區 1">
            <a:extLst>
              <a:ext uri="{FF2B5EF4-FFF2-40B4-BE49-F238E27FC236}">
                <a16:creationId xmlns:a16="http://schemas.microsoft.com/office/drawing/2014/main" xmlns="" id="{6017AAEA-A3A4-4C1E-BB1F-A802C3A2C6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16442518-875B-4EA9-AC45-B1EB5319382A}" type="slidenum">
              <a:rPr lang="en-US" altLang="zh-TW" smtClean="0">
                <a:latin typeface="Verdana" panose="020B0604030504040204" pitchFamily="34" charset="0"/>
              </a:rPr>
              <a:pPr/>
              <a:t>3</a:t>
            </a:fld>
            <a:endParaRPr lang="en-US" altLang="zh-TW">
              <a:latin typeface="Verdana" panose="020B0604030504040204" pitchFamily="34" charset="0"/>
            </a:endParaRPr>
          </a:p>
        </p:txBody>
      </p:sp>
      <p:pic>
        <p:nvPicPr>
          <p:cNvPr id="3" name="圖片 2">
            <a:extLst>
              <a:ext uri="{FF2B5EF4-FFF2-40B4-BE49-F238E27FC236}">
                <a16:creationId xmlns:a16="http://schemas.microsoft.com/office/drawing/2014/main" xmlns="" id="{839F257A-21FE-47AB-8038-CDE38F76A6AF}"/>
              </a:ext>
            </a:extLst>
          </p:cNvPr>
          <p:cNvPicPr>
            <a:picLocks noChangeAspect="1"/>
          </p:cNvPicPr>
          <p:nvPr/>
        </p:nvPicPr>
        <p:blipFill>
          <a:blip r:embed="rId2"/>
          <a:stretch>
            <a:fillRect/>
          </a:stretch>
        </p:blipFill>
        <p:spPr>
          <a:xfrm>
            <a:off x="1770270" y="299914"/>
            <a:ext cx="6906978" cy="1020349"/>
          </a:xfrm>
          <a:prstGeom prst="rect">
            <a:avLst/>
          </a:prstGeom>
        </p:spPr>
      </p:pic>
      <p:pic>
        <p:nvPicPr>
          <p:cNvPr id="5" name="圖片 4">
            <a:extLst>
              <a:ext uri="{FF2B5EF4-FFF2-40B4-BE49-F238E27FC236}">
                <a16:creationId xmlns:a16="http://schemas.microsoft.com/office/drawing/2014/main" xmlns="" id="{84216E57-B8DB-468B-A526-37EAE23D7CF6}"/>
              </a:ext>
            </a:extLst>
          </p:cNvPr>
          <p:cNvPicPr>
            <a:picLocks noChangeAspect="1"/>
          </p:cNvPicPr>
          <p:nvPr/>
        </p:nvPicPr>
        <p:blipFill>
          <a:blip r:embed="rId3"/>
          <a:stretch>
            <a:fillRect/>
          </a:stretch>
        </p:blipFill>
        <p:spPr>
          <a:xfrm>
            <a:off x="9863" y="1483950"/>
            <a:ext cx="9144000" cy="4754451"/>
          </a:xfrm>
          <a:prstGeom prst="rect">
            <a:avLst/>
          </a:prstGeom>
        </p:spPr>
      </p:pic>
      <p:pic>
        <p:nvPicPr>
          <p:cNvPr id="7" name="圖片 6">
            <a:extLst>
              <a:ext uri="{FF2B5EF4-FFF2-40B4-BE49-F238E27FC236}">
                <a16:creationId xmlns:a16="http://schemas.microsoft.com/office/drawing/2014/main" xmlns="" id="{1704EDE7-4B2A-46D2-800C-8AEBE57F4775}"/>
              </a:ext>
            </a:extLst>
          </p:cNvPr>
          <p:cNvPicPr>
            <a:picLocks noChangeAspect="1"/>
          </p:cNvPicPr>
          <p:nvPr/>
        </p:nvPicPr>
        <p:blipFill>
          <a:blip r:embed="rId4"/>
          <a:stretch>
            <a:fillRect/>
          </a:stretch>
        </p:blipFill>
        <p:spPr>
          <a:xfrm>
            <a:off x="3534113" y="1619408"/>
            <a:ext cx="4468755" cy="469433"/>
          </a:xfrm>
          <a:prstGeom prst="rect">
            <a:avLst/>
          </a:prstGeom>
        </p:spPr>
      </p:pic>
      <p:pic>
        <p:nvPicPr>
          <p:cNvPr id="9" name="圖片 8">
            <a:extLst>
              <a:ext uri="{FF2B5EF4-FFF2-40B4-BE49-F238E27FC236}">
                <a16:creationId xmlns:a16="http://schemas.microsoft.com/office/drawing/2014/main" xmlns="" id="{AA4A94FE-1470-4FC5-B275-41FB820438E6}"/>
              </a:ext>
            </a:extLst>
          </p:cNvPr>
          <p:cNvPicPr>
            <a:picLocks noChangeAspect="1"/>
          </p:cNvPicPr>
          <p:nvPr/>
        </p:nvPicPr>
        <p:blipFill>
          <a:blip r:embed="rId5"/>
          <a:stretch>
            <a:fillRect/>
          </a:stretch>
        </p:blipFill>
        <p:spPr>
          <a:xfrm>
            <a:off x="926311" y="2335569"/>
            <a:ext cx="2804488" cy="2118947"/>
          </a:xfrm>
          <a:prstGeom prst="rect">
            <a:avLst/>
          </a:prstGeom>
        </p:spPr>
      </p:pic>
      <p:pic>
        <p:nvPicPr>
          <p:cNvPr id="11" name="圖片 10">
            <a:extLst>
              <a:ext uri="{FF2B5EF4-FFF2-40B4-BE49-F238E27FC236}">
                <a16:creationId xmlns:a16="http://schemas.microsoft.com/office/drawing/2014/main" xmlns="" id="{48647DCD-90DA-43D1-A69E-DDE5D6C45CCC}"/>
              </a:ext>
            </a:extLst>
          </p:cNvPr>
          <p:cNvPicPr>
            <a:picLocks noChangeAspect="1"/>
          </p:cNvPicPr>
          <p:nvPr/>
        </p:nvPicPr>
        <p:blipFill>
          <a:blip r:embed="rId6"/>
          <a:stretch>
            <a:fillRect/>
          </a:stretch>
        </p:blipFill>
        <p:spPr>
          <a:xfrm>
            <a:off x="1795794" y="5164551"/>
            <a:ext cx="597460" cy="823031"/>
          </a:xfrm>
          <a:prstGeom prst="rect">
            <a:avLst/>
          </a:prstGeom>
        </p:spPr>
      </p:pic>
      <p:pic>
        <p:nvPicPr>
          <p:cNvPr id="13" name="圖片 12">
            <a:extLst>
              <a:ext uri="{FF2B5EF4-FFF2-40B4-BE49-F238E27FC236}">
                <a16:creationId xmlns:a16="http://schemas.microsoft.com/office/drawing/2014/main" xmlns="" id="{B2D76FDC-CE66-4A9E-90B7-964418558ECB}"/>
              </a:ext>
            </a:extLst>
          </p:cNvPr>
          <p:cNvPicPr>
            <a:picLocks noChangeAspect="1"/>
          </p:cNvPicPr>
          <p:nvPr/>
        </p:nvPicPr>
        <p:blipFill>
          <a:blip r:embed="rId7"/>
          <a:stretch>
            <a:fillRect/>
          </a:stretch>
        </p:blipFill>
        <p:spPr>
          <a:xfrm>
            <a:off x="4776645" y="4255057"/>
            <a:ext cx="528372" cy="1818988"/>
          </a:xfrm>
          <a:prstGeom prst="rect">
            <a:avLst/>
          </a:prstGeom>
        </p:spPr>
      </p:pic>
      <p:pic>
        <p:nvPicPr>
          <p:cNvPr id="15" name="圖片 14">
            <a:extLst>
              <a:ext uri="{FF2B5EF4-FFF2-40B4-BE49-F238E27FC236}">
                <a16:creationId xmlns:a16="http://schemas.microsoft.com/office/drawing/2014/main" xmlns="" id="{AAB64268-9DF1-4A9D-9A19-DCC3D01858E1}"/>
              </a:ext>
            </a:extLst>
          </p:cNvPr>
          <p:cNvPicPr>
            <a:picLocks noChangeAspect="1"/>
          </p:cNvPicPr>
          <p:nvPr/>
        </p:nvPicPr>
        <p:blipFill>
          <a:blip r:embed="rId8"/>
          <a:stretch>
            <a:fillRect/>
          </a:stretch>
        </p:blipFill>
        <p:spPr>
          <a:xfrm>
            <a:off x="7717371" y="4662537"/>
            <a:ext cx="528372" cy="141150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37AAB99-A882-4EFA-B20E-B907B79F2422}"/>
              </a:ext>
            </a:extLst>
          </p:cNvPr>
          <p:cNvSpPr>
            <a:spLocks noGrp="1"/>
          </p:cNvSpPr>
          <p:nvPr>
            <p:ph type="title"/>
          </p:nvPr>
        </p:nvSpPr>
        <p:spPr>
          <a:xfrm>
            <a:off x="152400" y="817869"/>
            <a:ext cx="8686800" cy="667512"/>
          </a:xfrm>
          <a:solidFill>
            <a:schemeClr val="bg1"/>
          </a:solidFill>
          <a:ln>
            <a:solidFill>
              <a:srgbClr val="C00000"/>
            </a:solidFill>
          </a:ln>
        </p:spPr>
        <p:txBody>
          <a:bodyPr>
            <a:normAutofit/>
          </a:bodyPr>
          <a:lstStyle/>
          <a:p>
            <a:r>
              <a:rPr lang="zh-TW" altLang="en-US" sz="3600" dirty="0">
                <a:latin typeface="標楷體" panose="03000509000000000000" pitchFamily="65" charset="-120"/>
                <a:ea typeface="標楷體" panose="03000509000000000000" pitchFamily="65" charset="-120"/>
              </a:rPr>
              <a:t>如果下午肚子會餓可以吃點心嗎？</a:t>
            </a:r>
          </a:p>
        </p:txBody>
      </p:sp>
      <p:sp>
        <p:nvSpPr>
          <p:cNvPr id="3" name="內容版面配置區 2">
            <a:extLst>
              <a:ext uri="{FF2B5EF4-FFF2-40B4-BE49-F238E27FC236}">
                <a16:creationId xmlns:a16="http://schemas.microsoft.com/office/drawing/2014/main" xmlns="" id="{7529105A-DD10-4D5F-ABD6-5737FB6478C1}"/>
              </a:ext>
            </a:extLst>
          </p:cNvPr>
          <p:cNvSpPr>
            <a:spLocks noGrp="1"/>
          </p:cNvSpPr>
          <p:nvPr>
            <p:ph idx="1"/>
          </p:nvPr>
        </p:nvSpPr>
        <p:spPr>
          <a:ln>
            <a:noFill/>
          </a:ln>
        </p:spPr>
        <p:txBody>
          <a:bodyPr>
            <a:normAutofit lnSpcReduction="10000"/>
          </a:bodyPr>
          <a:lstStyle/>
          <a:p>
            <a:pPr marL="0" indent="0">
              <a:buNone/>
            </a:pPr>
            <a:r>
              <a:rPr lang="en-US" altLang="zh-TW" sz="3000" dirty="0">
                <a:solidFill>
                  <a:srgbClr val="C00000"/>
                </a:solidFill>
                <a:latin typeface="標楷體" panose="03000509000000000000" pitchFamily="65" charset="-120"/>
                <a:ea typeface="標楷體" panose="03000509000000000000" pitchFamily="65" charset="-120"/>
              </a:rPr>
              <a:t>【</a:t>
            </a:r>
            <a:r>
              <a:rPr lang="zh-TW" altLang="en-US" sz="3000" dirty="0">
                <a:solidFill>
                  <a:srgbClr val="C00000"/>
                </a:solidFill>
                <a:latin typeface="標楷體" panose="03000509000000000000" pitchFamily="65" charset="-120"/>
                <a:ea typeface="標楷體" panose="03000509000000000000" pitchFamily="65" charset="-120"/>
              </a:rPr>
              <a:t>研究證據</a:t>
            </a:r>
            <a:r>
              <a:rPr lang="en-US" altLang="zh-TW" sz="3000" dirty="0">
                <a:solidFill>
                  <a:srgbClr val="C00000"/>
                </a:solidFill>
                <a:latin typeface="標楷體" panose="03000509000000000000" pitchFamily="65" charset="-120"/>
                <a:ea typeface="標楷體" panose="03000509000000000000" pitchFamily="65" charset="-120"/>
              </a:rPr>
              <a:t>】</a:t>
            </a:r>
          </a:p>
          <a:p>
            <a:r>
              <a:rPr lang="zh-TW" altLang="en-US" sz="3000" dirty="0">
                <a:latin typeface="標楷體" panose="03000509000000000000" pitchFamily="65" charset="-120"/>
                <a:ea typeface="標楷體" panose="03000509000000000000" pitchFamily="65" charset="-120"/>
              </a:rPr>
              <a:t>點心是指用於補充正餐的不足，且有營養</a:t>
            </a:r>
            <a:endParaRPr lang="en-US" altLang="zh-TW" dirty="0">
              <a:latin typeface="標楷體" panose="03000509000000000000" pitchFamily="65" charset="-120"/>
              <a:ea typeface="標楷體" panose="03000509000000000000" pitchFamily="65" charset="-120"/>
            </a:endParaRPr>
          </a:p>
          <a:p>
            <a:r>
              <a:rPr lang="zh-TW" altLang="en-US" sz="3000" dirty="0">
                <a:latin typeface="標楷體" panose="03000509000000000000" pitchFamily="65" charset="-120"/>
                <a:ea typeface="標楷體" panose="03000509000000000000" pitchFamily="65" charset="-120"/>
              </a:rPr>
              <a:t>長期攝取高熱量的點心，造成過重的問題</a:t>
            </a:r>
            <a:endParaRPr lang="en-US" altLang="zh-TW" sz="3000" dirty="0">
              <a:latin typeface="標楷體" panose="03000509000000000000" pitchFamily="65" charset="-120"/>
              <a:ea typeface="標楷體" panose="03000509000000000000" pitchFamily="65" charset="-120"/>
            </a:endParaRPr>
          </a:p>
          <a:p>
            <a:r>
              <a:rPr lang="zh-TW" altLang="en-US" sz="3000" b="1" dirty="0">
                <a:solidFill>
                  <a:srgbClr val="C00000"/>
                </a:solidFill>
                <a:highlight>
                  <a:srgbClr val="FFFF00"/>
                </a:highlight>
                <a:latin typeface="標楷體" panose="03000509000000000000" pitchFamily="65" charset="-120"/>
                <a:ea typeface="標楷體" panose="03000509000000000000" pitchFamily="65" charset="-120"/>
              </a:rPr>
              <a:t>降低點心頻率與修正點心內容</a:t>
            </a:r>
            <a:endParaRPr lang="zh-TW" altLang="en-US" sz="3000" dirty="0">
              <a:latin typeface="標楷體" panose="03000509000000000000" pitchFamily="65" charset="-120"/>
              <a:ea typeface="標楷體" panose="03000509000000000000" pitchFamily="65" charset="-120"/>
            </a:endParaRPr>
          </a:p>
          <a:p>
            <a:pPr marL="0" indent="0">
              <a:buNone/>
            </a:pPr>
            <a:r>
              <a:rPr lang="en-US" altLang="zh-TW" sz="3000" dirty="0">
                <a:solidFill>
                  <a:srgbClr val="C00000"/>
                </a:solidFill>
                <a:latin typeface="標楷體" panose="03000509000000000000" pitchFamily="65" charset="-120"/>
                <a:ea typeface="標楷體" panose="03000509000000000000" pitchFamily="65" charset="-120"/>
              </a:rPr>
              <a:t>【</a:t>
            </a:r>
            <a:r>
              <a:rPr lang="zh-TW" altLang="en-US" sz="3000" dirty="0">
                <a:solidFill>
                  <a:srgbClr val="C00000"/>
                </a:solidFill>
                <a:latin typeface="標楷體" panose="03000509000000000000" pitchFamily="65" charset="-120"/>
                <a:ea typeface="標楷體" panose="03000509000000000000" pitchFamily="65" charset="-120"/>
              </a:rPr>
              <a:t>可這麼做</a:t>
            </a:r>
            <a:r>
              <a:rPr lang="en-US" altLang="zh-TW" sz="3000" dirty="0">
                <a:solidFill>
                  <a:srgbClr val="C00000"/>
                </a:solidFill>
                <a:latin typeface="標楷體" panose="03000509000000000000" pitchFamily="65" charset="-120"/>
                <a:ea typeface="標楷體" panose="03000509000000000000" pitchFamily="65" charset="-120"/>
              </a:rPr>
              <a:t>】</a:t>
            </a:r>
          </a:p>
          <a:p>
            <a:r>
              <a:rPr lang="zh-TW" altLang="en-US" sz="3000" dirty="0">
                <a:latin typeface="標楷體" panose="03000509000000000000" pitchFamily="65" charset="-120"/>
                <a:ea typeface="標楷體" panose="03000509000000000000" pitchFamily="65" charset="-120"/>
              </a:rPr>
              <a:t>可將</a:t>
            </a:r>
            <a:r>
              <a:rPr lang="zh-TW" altLang="en-US" sz="3000" dirty="0">
                <a:highlight>
                  <a:srgbClr val="FFFF00"/>
                </a:highlight>
                <a:latin typeface="標楷體" panose="03000509000000000000" pitchFamily="65" charset="-120"/>
                <a:ea typeface="標楷體" panose="03000509000000000000" pitchFamily="65" charset="-120"/>
              </a:rPr>
              <a:t>水果份量移至點心時段</a:t>
            </a:r>
            <a:r>
              <a:rPr lang="zh-TW" altLang="en-US" sz="3000" dirty="0">
                <a:latin typeface="標楷體" panose="03000509000000000000" pitchFamily="65" charset="-120"/>
                <a:ea typeface="標楷體" panose="03000509000000000000" pitchFamily="65" charset="-120"/>
              </a:rPr>
              <a:t>食用，或選擇較</a:t>
            </a:r>
            <a:r>
              <a:rPr lang="zh-TW" altLang="en-US" sz="3000" dirty="0">
                <a:highlight>
                  <a:srgbClr val="FFFF00"/>
                </a:highlight>
                <a:latin typeface="標楷體" panose="03000509000000000000" pitchFamily="65" charset="-120"/>
                <a:ea typeface="標楷體" panose="03000509000000000000" pitchFamily="65" charset="-120"/>
              </a:rPr>
              <a:t>有營養成分的食物</a:t>
            </a:r>
            <a:r>
              <a:rPr lang="zh-TW" altLang="en-US" sz="3000" dirty="0">
                <a:latin typeface="標楷體" panose="03000509000000000000" pitchFamily="65" charset="-120"/>
                <a:ea typeface="標楷體" panose="03000509000000000000" pitchFamily="65" charset="-120"/>
              </a:rPr>
              <a:t>，如茶葉蛋、蔬菜棒</a:t>
            </a:r>
            <a:endParaRPr lang="en-US" altLang="zh-TW" sz="3000" dirty="0">
              <a:latin typeface="標楷體" panose="03000509000000000000" pitchFamily="65" charset="-120"/>
              <a:ea typeface="標楷體" panose="03000509000000000000" pitchFamily="65" charset="-120"/>
            </a:endParaRPr>
          </a:p>
          <a:p>
            <a:r>
              <a:rPr lang="zh-TW" altLang="en-US" sz="3000" dirty="0">
                <a:highlight>
                  <a:srgbClr val="FFFF00"/>
                </a:highlight>
                <a:latin typeface="標楷體" panose="03000509000000000000" pitchFamily="65" charset="-120"/>
                <a:ea typeface="標楷體" panose="03000509000000000000" pitchFamily="65" charset="-120"/>
              </a:rPr>
              <a:t>避免在此時段選擇甜食、含糖飲料</a:t>
            </a:r>
            <a:endParaRPr lang="zh-TW" altLang="en-US" dirty="0">
              <a:highlight>
                <a:srgbClr val="FFFF00"/>
              </a:highlight>
              <a:latin typeface="標楷體" panose="03000509000000000000" pitchFamily="65" charset="-120"/>
              <a:ea typeface="標楷體" panose="03000509000000000000" pitchFamily="65" charset="-120"/>
            </a:endParaRPr>
          </a:p>
        </p:txBody>
      </p:sp>
      <p:pic>
        <p:nvPicPr>
          <p:cNvPr id="9" name="圖片 8">
            <a:extLst>
              <a:ext uri="{FF2B5EF4-FFF2-40B4-BE49-F238E27FC236}">
                <a16:creationId xmlns:a16="http://schemas.microsoft.com/office/drawing/2014/main" xmlns="" id="{BD777A18-893F-4337-BA36-A1DC38760068}"/>
              </a:ext>
            </a:extLst>
          </p:cNvPr>
          <p:cNvPicPr>
            <a:picLocks noChangeAspect="1"/>
          </p:cNvPicPr>
          <p:nvPr/>
        </p:nvPicPr>
        <p:blipFill>
          <a:blip r:embed="rId2"/>
          <a:stretch>
            <a:fillRect/>
          </a:stretch>
        </p:blipFill>
        <p:spPr>
          <a:xfrm>
            <a:off x="1712" y="16267"/>
            <a:ext cx="4570288" cy="741989"/>
          </a:xfrm>
          <a:prstGeom prst="rect">
            <a:avLst/>
          </a:prstGeom>
        </p:spPr>
      </p:pic>
    </p:spTree>
    <p:extLst>
      <p:ext uri="{BB962C8B-B14F-4D97-AF65-F5344CB8AC3E}">
        <p14:creationId xmlns:p14="http://schemas.microsoft.com/office/powerpoint/2010/main" val="633626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4">
            <a:extLst>
              <a:ext uri="{FF2B5EF4-FFF2-40B4-BE49-F238E27FC236}">
                <a16:creationId xmlns:a16="http://schemas.microsoft.com/office/drawing/2014/main" xmlns="" id="{66751E8F-7A3D-4517-BA38-944CACB17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974013"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4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xmlns="" id="{8909C42A-2779-4AAF-818F-293E8FA70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91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4">
            <a:extLst>
              <a:ext uri="{FF2B5EF4-FFF2-40B4-BE49-F238E27FC236}">
                <a16:creationId xmlns:a16="http://schemas.microsoft.com/office/drawing/2014/main" xmlns="" id="{253F85E6-85C5-4F88-85D3-CE711BF48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562600"/>
            <a:ext cx="4300538"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972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圖片 3">
            <a:extLst>
              <a:ext uri="{FF2B5EF4-FFF2-40B4-BE49-F238E27FC236}">
                <a16:creationId xmlns:a16="http://schemas.microsoft.com/office/drawing/2014/main" xmlns="" id="{5B80B703-59F8-46B2-92AF-96195A2FE9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802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圖片 4">
            <a:extLst>
              <a:ext uri="{FF2B5EF4-FFF2-40B4-BE49-F238E27FC236}">
                <a16:creationId xmlns:a16="http://schemas.microsoft.com/office/drawing/2014/main" xmlns="" id="{5F5D398C-872B-4B76-B300-C96791F827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365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033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1">
            <a:extLst>
              <a:ext uri="{FF2B5EF4-FFF2-40B4-BE49-F238E27FC236}">
                <a16:creationId xmlns:a16="http://schemas.microsoft.com/office/drawing/2014/main" xmlns="" id="{76D9D6E1-CB40-476F-8A03-9F4045EFD0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7088188"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圖片 2">
            <a:extLst>
              <a:ext uri="{FF2B5EF4-FFF2-40B4-BE49-F238E27FC236}">
                <a16:creationId xmlns:a16="http://schemas.microsoft.com/office/drawing/2014/main" xmlns="" id="{BB762608-4739-49D8-808D-5C523DD42D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085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xmlns="" id="{40DC6213-0BD9-4142-8ACE-065469BDE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463"/>
            <a:ext cx="6540500" cy="721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a:extLst>
              <a:ext uri="{FF2B5EF4-FFF2-40B4-BE49-F238E27FC236}">
                <a16:creationId xmlns:a16="http://schemas.microsoft.com/office/drawing/2014/main" xmlns="" id="{60A63026-51AC-47E1-91CD-AC3D6E3EF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46038"/>
            <a:ext cx="32797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文字方塊 2">
            <a:extLst>
              <a:ext uri="{FF2B5EF4-FFF2-40B4-BE49-F238E27FC236}">
                <a16:creationId xmlns:a16="http://schemas.microsoft.com/office/drawing/2014/main" xmlns="" id="{275BB44C-A423-4A24-869C-66EF2D3159E4}"/>
              </a:ext>
            </a:extLst>
          </p:cNvPr>
          <p:cNvSpPr txBox="1">
            <a:spLocks noChangeArrowheads="1"/>
          </p:cNvSpPr>
          <p:nvPr/>
        </p:nvSpPr>
        <p:spPr bwMode="auto">
          <a:xfrm>
            <a:off x="7105443" y="1106487"/>
            <a:ext cx="1557338" cy="107632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r>
              <a:rPr lang="zh-TW" altLang="en-US" sz="3200" dirty="0">
                <a:solidFill>
                  <a:srgbClr val="FF0000"/>
                </a:solidFill>
                <a:latin typeface="標楷體" panose="03000509000000000000" pitchFamily="65" charset="-120"/>
                <a:ea typeface="標楷體" panose="03000509000000000000" pitchFamily="65" charset="-120"/>
              </a:rPr>
              <a:t>能夠站</a:t>
            </a:r>
            <a:endParaRPr lang="en-US" altLang="zh-TW" sz="3200" dirty="0">
              <a:solidFill>
                <a:srgbClr val="FF0000"/>
              </a:solidFill>
              <a:latin typeface="標楷體" panose="03000509000000000000" pitchFamily="65" charset="-120"/>
              <a:ea typeface="標楷體" panose="03000509000000000000" pitchFamily="65" charset="-120"/>
            </a:endParaRPr>
          </a:p>
          <a:p>
            <a:r>
              <a:rPr lang="zh-TW" altLang="en-US" sz="3200" dirty="0">
                <a:solidFill>
                  <a:srgbClr val="FF0000"/>
                </a:solidFill>
                <a:latin typeface="標楷體" panose="03000509000000000000" pitchFamily="65" charset="-120"/>
                <a:ea typeface="標楷體" panose="03000509000000000000" pitchFamily="65" charset="-120"/>
              </a:rPr>
              <a:t>不要坐</a:t>
            </a:r>
          </a:p>
        </p:txBody>
      </p:sp>
      <p:sp>
        <p:nvSpPr>
          <p:cNvPr id="28677" name="矩形 3">
            <a:extLst>
              <a:ext uri="{FF2B5EF4-FFF2-40B4-BE49-F238E27FC236}">
                <a16:creationId xmlns:a16="http://schemas.microsoft.com/office/drawing/2014/main" xmlns="" id="{4718B88B-8068-4738-8A11-E7B12A09D8CF}"/>
              </a:ext>
            </a:extLst>
          </p:cNvPr>
          <p:cNvSpPr>
            <a:spLocks noChangeArrowheads="1"/>
          </p:cNvSpPr>
          <p:nvPr/>
        </p:nvSpPr>
        <p:spPr bwMode="auto">
          <a:xfrm>
            <a:off x="7152456" y="3083718"/>
            <a:ext cx="1600200" cy="1077913"/>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r>
              <a:rPr lang="zh-TW" altLang="en-US" sz="3200">
                <a:solidFill>
                  <a:srgbClr val="FF0000"/>
                </a:solidFill>
                <a:latin typeface="標楷體" panose="03000509000000000000" pitchFamily="65" charset="-120"/>
                <a:ea typeface="標楷體" panose="03000509000000000000" pitchFamily="65" charset="-120"/>
              </a:rPr>
              <a:t>能夠坐</a:t>
            </a:r>
            <a:endParaRPr lang="en-US" altLang="zh-TW" sz="3200">
              <a:solidFill>
                <a:srgbClr val="FF0000"/>
              </a:solidFill>
              <a:latin typeface="標楷體" panose="03000509000000000000" pitchFamily="65" charset="-120"/>
              <a:ea typeface="標楷體" panose="03000509000000000000" pitchFamily="65" charset="-120"/>
            </a:endParaRPr>
          </a:p>
          <a:p>
            <a:r>
              <a:rPr lang="zh-TW" altLang="en-US" sz="3200">
                <a:solidFill>
                  <a:srgbClr val="FF0000"/>
                </a:solidFill>
                <a:latin typeface="標楷體" panose="03000509000000000000" pitchFamily="65" charset="-120"/>
                <a:ea typeface="標楷體" panose="03000509000000000000" pitchFamily="65" charset="-120"/>
              </a:rPr>
              <a:t>不要躺</a:t>
            </a:r>
          </a:p>
        </p:txBody>
      </p:sp>
      <p:sp>
        <p:nvSpPr>
          <p:cNvPr id="28678" name="矩形 4">
            <a:extLst>
              <a:ext uri="{FF2B5EF4-FFF2-40B4-BE49-F238E27FC236}">
                <a16:creationId xmlns:a16="http://schemas.microsoft.com/office/drawing/2014/main" xmlns="" id="{EFC9FACF-F4E9-44E2-95CE-2BF6BF8ED61B}"/>
              </a:ext>
            </a:extLst>
          </p:cNvPr>
          <p:cNvSpPr>
            <a:spLocks noChangeArrowheads="1"/>
          </p:cNvSpPr>
          <p:nvPr/>
        </p:nvSpPr>
        <p:spPr bwMode="auto">
          <a:xfrm>
            <a:off x="7111999" y="5062537"/>
            <a:ext cx="1600200" cy="1077913"/>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r>
              <a:rPr lang="zh-TW" altLang="en-US" sz="3200" dirty="0">
                <a:solidFill>
                  <a:srgbClr val="FF0000"/>
                </a:solidFill>
                <a:latin typeface="標楷體" panose="03000509000000000000" pitchFamily="65" charset="-120"/>
                <a:ea typeface="標楷體" panose="03000509000000000000" pitchFamily="65" charset="-120"/>
              </a:rPr>
              <a:t>能夠躺</a:t>
            </a:r>
            <a:endParaRPr lang="en-US" altLang="zh-TW" sz="3200" dirty="0">
              <a:solidFill>
                <a:srgbClr val="FF0000"/>
              </a:solidFill>
              <a:latin typeface="標楷體" panose="03000509000000000000" pitchFamily="65" charset="-120"/>
              <a:ea typeface="標楷體" panose="03000509000000000000" pitchFamily="65" charset="-120"/>
            </a:endParaRPr>
          </a:p>
          <a:p>
            <a:r>
              <a:rPr lang="zh-TW" altLang="en-US" sz="3200" dirty="0">
                <a:solidFill>
                  <a:srgbClr val="FF0000"/>
                </a:solidFill>
                <a:latin typeface="標楷體" panose="03000509000000000000" pitchFamily="65" charset="-120"/>
                <a:ea typeface="標楷體" panose="03000509000000000000" pitchFamily="65" charset="-120"/>
              </a:rPr>
              <a:t>不要睡</a:t>
            </a:r>
          </a:p>
        </p:txBody>
      </p:sp>
      <p:sp>
        <p:nvSpPr>
          <p:cNvPr id="6" name="向下箭號 5">
            <a:extLst>
              <a:ext uri="{FF2B5EF4-FFF2-40B4-BE49-F238E27FC236}">
                <a16:creationId xmlns:a16="http://schemas.microsoft.com/office/drawing/2014/main" xmlns="" id="{79D73320-8D76-43C0-8E98-2C7ADF249B01}"/>
              </a:ext>
            </a:extLst>
          </p:cNvPr>
          <p:cNvSpPr/>
          <p:nvPr/>
        </p:nvSpPr>
        <p:spPr>
          <a:xfrm>
            <a:off x="7704724" y="2296320"/>
            <a:ext cx="358775" cy="70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Verdana"/>
            </a:endParaRPr>
          </a:p>
        </p:txBody>
      </p:sp>
      <p:sp>
        <p:nvSpPr>
          <p:cNvPr id="7" name="向下箭號 6">
            <a:extLst>
              <a:ext uri="{FF2B5EF4-FFF2-40B4-BE49-F238E27FC236}">
                <a16:creationId xmlns:a16="http://schemas.microsoft.com/office/drawing/2014/main" xmlns="" id="{CD9FC165-C63E-4500-9AF7-B172D432FDD5}"/>
              </a:ext>
            </a:extLst>
          </p:cNvPr>
          <p:cNvSpPr/>
          <p:nvPr/>
        </p:nvSpPr>
        <p:spPr>
          <a:xfrm>
            <a:off x="7732712" y="4321175"/>
            <a:ext cx="358775" cy="741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Verdana"/>
            </a:endParaRPr>
          </a:p>
        </p:txBody>
      </p:sp>
      <p:pic>
        <p:nvPicPr>
          <p:cNvPr id="28681" name="圖片 7">
            <a:extLst>
              <a:ext uri="{FF2B5EF4-FFF2-40B4-BE49-F238E27FC236}">
                <a16:creationId xmlns:a16="http://schemas.microsoft.com/office/drawing/2014/main" xmlns="" id="{FA08C33B-BEF5-461B-9F4D-EC2C446A61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17463"/>
            <a:ext cx="2336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61D323A4-C0BC-4E4C-AB39-E70B76B4967F}"/>
              </a:ext>
            </a:extLst>
          </p:cNvPr>
          <p:cNvSpPr/>
          <p:nvPr/>
        </p:nvSpPr>
        <p:spPr>
          <a:xfrm>
            <a:off x="609600" y="762000"/>
            <a:ext cx="2438400" cy="457200"/>
          </a:xfrm>
          <a:prstGeom prst="rect">
            <a:avLst/>
          </a:prstGeom>
          <a:solidFill>
            <a:srgbClr val="FFFF66">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Verdana"/>
            </a:endParaRPr>
          </a:p>
        </p:txBody>
      </p:sp>
      <p:pic>
        <p:nvPicPr>
          <p:cNvPr id="28683" name="圖片 8">
            <a:extLst>
              <a:ext uri="{FF2B5EF4-FFF2-40B4-BE49-F238E27FC236}">
                <a16:creationId xmlns:a16="http://schemas.microsoft.com/office/drawing/2014/main" xmlns="" id="{79544A4D-78DF-4340-B383-81F2A24322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87588"/>
            <a:ext cx="55864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圖片 9">
            <a:extLst>
              <a:ext uri="{FF2B5EF4-FFF2-40B4-BE49-F238E27FC236}">
                <a16:creationId xmlns:a16="http://schemas.microsoft.com/office/drawing/2014/main" xmlns="" id="{8C131DFF-F94E-4459-99C3-1C530A546F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867400"/>
            <a:ext cx="4133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圖片 1">
            <a:extLst>
              <a:ext uri="{FF2B5EF4-FFF2-40B4-BE49-F238E27FC236}">
                <a16:creationId xmlns:a16="http://schemas.microsoft.com/office/drawing/2014/main" xmlns="" id="{6C93B87D-8136-45C3-AFA3-A5ADCF3A9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雲朵形 2">
            <a:extLst>
              <a:ext uri="{FF2B5EF4-FFF2-40B4-BE49-F238E27FC236}">
                <a16:creationId xmlns:a16="http://schemas.microsoft.com/office/drawing/2014/main" xmlns="" id="{CAFEC1F9-5E2A-434F-81E3-E5030BF71726}"/>
              </a:ext>
            </a:extLst>
          </p:cNvPr>
          <p:cNvSpPr/>
          <p:nvPr/>
        </p:nvSpPr>
        <p:spPr>
          <a:xfrm>
            <a:off x="2627784" y="188640"/>
            <a:ext cx="5904656" cy="2304256"/>
          </a:xfrm>
          <a:prstGeom prst="cloud">
            <a:avLst/>
          </a:prstGeom>
          <a:no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xmlns="" id="{F638E90C-C4A0-4ECD-8E9C-84A31A305ADA}"/>
              </a:ext>
            </a:extLst>
          </p:cNvPr>
          <p:cNvSpPr txBox="1"/>
          <p:nvPr/>
        </p:nvSpPr>
        <p:spPr>
          <a:xfrm>
            <a:off x="3275856" y="764704"/>
            <a:ext cx="4339650" cy="923330"/>
          </a:xfrm>
          <a:prstGeom prst="rect">
            <a:avLst/>
          </a:prstGeom>
          <a:noFill/>
        </p:spPr>
        <p:txBody>
          <a:bodyPr wrap="none" rtlCol="0">
            <a:spAutoFit/>
          </a:bodyPr>
          <a:lstStyle/>
          <a:p>
            <a:r>
              <a:rPr lang="zh-TW" altLang="en-US" sz="5400" dirty="0">
                <a:solidFill>
                  <a:srgbClr val="FFC000"/>
                </a:solidFill>
                <a:latin typeface="標楷體" panose="03000509000000000000" pitchFamily="65" charset="-120"/>
                <a:ea typeface="標楷體" panose="03000509000000000000" pitchFamily="65" charset="-120"/>
              </a:rPr>
              <a:t>兒童口腔保健</a:t>
            </a:r>
          </a:p>
        </p:txBody>
      </p:sp>
    </p:spTree>
    <p:extLst>
      <p:ext uri="{BB962C8B-B14F-4D97-AF65-F5344CB8AC3E}">
        <p14:creationId xmlns:p14="http://schemas.microsoft.com/office/powerpoint/2010/main" val="1322775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9B6B58A0-9F2A-40C2-ACBC-A9E91B18105B}"/>
              </a:ext>
            </a:extLst>
          </p:cNvPr>
          <p:cNvPicPr>
            <a:picLocks noChangeAspect="1"/>
          </p:cNvPicPr>
          <p:nvPr/>
        </p:nvPicPr>
        <p:blipFill>
          <a:blip r:embed="rId2"/>
          <a:stretch>
            <a:fillRect/>
          </a:stretch>
        </p:blipFill>
        <p:spPr>
          <a:xfrm>
            <a:off x="647700" y="152400"/>
            <a:ext cx="7848600" cy="6248400"/>
          </a:xfrm>
          <a:prstGeom prst="rect">
            <a:avLst/>
          </a:prstGeom>
        </p:spPr>
      </p:pic>
      <p:pic>
        <p:nvPicPr>
          <p:cNvPr id="6" name="圖片 5">
            <a:extLst>
              <a:ext uri="{FF2B5EF4-FFF2-40B4-BE49-F238E27FC236}">
                <a16:creationId xmlns:a16="http://schemas.microsoft.com/office/drawing/2014/main" xmlns="" id="{12992DA1-1D0A-4797-A19D-3D57BEDB4A7C}"/>
              </a:ext>
            </a:extLst>
          </p:cNvPr>
          <p:cNvPicPr>
            <a:picLocks noChangeAspect="1"/>
          </p:cNvPicPr>
          <p:nvPr/>
        </p:nvPicPr>
        <p:blipFill>
          <a:blip r:embed="rId3"/>
          <a:stretch>
            <a:fillRect/>
          </a:stretch>
        </p:blipFill>
        <p:spPr>
          <a:xfrm>
            <a:off x="5943600" y="6574524"/>
            <a:ext cx="3036071" cy="262151"/>
          </a:xfrm>
          <a:prstGeom prst="rect">
            <a:avLst/>
          </a:prstGeom>
        </p:spPr>
      </p:pic>
    </p:spTree>
    <p:extLst>
      <p:ext uri="{BB962C8B-B14F-4D97-AF65-F5344CB8AC3E}">
        <p14:creationId xmlns:p14="http://schemas.microsoft.com/office/powerpoint/2010/main" val="870561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臥室 的圖片&#10;&#10;自動產生的描述">
            <a:extLst>
              <a:ext uri="{FF2B5EF4-FFF2-40B4-BE49-F238E27FC236}">
                <a16:creationId xmlns:a16="http://schemas.microsoft.com/office/drawing/2014/main" xmlns="" id="{1DDB34E6-F637-4304-B05D-DA2144DBC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7268084" cy="4200525"/>
          </a:xfrm>
          <a:prstGeom prst="rect">
            <a:avLst/>
          </a:prstGeom>
        </p:spPr>
      </p:pic>
      <p:sp>
        <p:nvSpPr>
          <p:cNvPr id="4" name="標題 3">
            <a:extLst>
              <a:ext uri="{FF2B5EF4-FFF2-40B4-BE49-F238E27FC236}">
                <a16:creationId xmlns:a16="http://schemas.microsoft.com/office/drawing/2014/main" xmlns="" id="{6DE2208F-3457-4606-96C5-5740AE7065ED}"/>
              </a:ext>
            </a:extLst>
          </p:cNvPr>
          <p:cNvSpPr>
            <a:spLocks noGrp="1"/>
          </p:cNvSpPr>
          <p:nvPr>
            <p:ph type="title"/>
          </p:nvPr>
        </p:nvSpPr>
        <p:spPr>
          <a:xfrm>
            <a:off x="2362200" y="5791200"/>
            <a:ext cx="4953000" cy="381000"/>
          </a:xfrm>
        </p:spPr>
        <p:txBody>
          <a:bodyPr>
            <a:normAutofit fontScale="90000"/>
          </a:bodyPr>
          <a:lstStyle/>
          <a:p>
            <a:r>
              <a:rPr lang="en-US" altLang="zh-TW" sz="2800" u="sng" dirty="0"/>
              <a:t>http://luycpedodentist.blogspot.com</a:t>
            </a:r>
            <a:endParaRPr lang="zh-TW" altLang="en-US" sz="2800" u="sng" dirty="0"/>
          </a:p>
        </p:txBody>
      </p:sp>
    </p:spTree>
    <p:extLst>
      <p:ext uri="{BB962C8B-B14F-4D97-AF65-F5344CB8AC3E}">
        <p14:creationId xmlns:p14="http://schemas.microsoft.com/office/powerpoint/2010/main" val="254709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a:extLst>
              <a:ext uri="{FF2B5EF4-FFF2-40B4-BE49-F238E27FC236}">
                <a16:creationId xmlns:a16="http://schemas.microsoft.com/office/drawing/2014/main" xmlns="" id="{E963E9EA-7E0E-4F5B-99EF-F5A7ED506CFE}"/>
              </a:ext>
            </a:extLst>
          </p:cNvPr>
          <p:cNvSpPr>
            <a:spLocks noGrp="1" noChangeArrowheads="1"/>
          </p:cNvSpPr>
          <p:nvPr>
            <p:ph type="title"/>
          </p:nvPr>
        </p:nvSpPr>
        <p:spPr>
          <a:xfrm>
            <a:off x="1512888" y="201613"/>
            <a:ext cx="5365750" cy="844550"/>
          </a:xfrm>
        </p:spPr>
        <p:txBody>
          <a:bodyPr/>
          <a:lstStyle/>
          <a:p>
            <a:pPr algn="ctr" eaLnBrk="1" hangingPunct="1"/>
            <a:r>
              <a:rPr lang="zh-TW" altLang="en-US" u="sng">
                <a:solidFill>
                  <a:srgbClr val="C00000"/>
                </a:solidFill>
                <a:latin typeface="微軟正黑體" panose="020B0604030504040204" pitchFamily="34" charset="-120"/>
                <a:ea typeface="微軟正黑體" panose="020B0604030504040204" pitchFamily="34" charset="-120"/>
              </a:rPr>
              <a:t>花蓮縣學童</a:t>
            </a:r>
            <a:r>
              <a:rPr lang="zh-TW" altLang="en-US" b="1" u="sng">
                <a:solidFill>
                  <a:srgbClr val="C00000"/>
                </a:solidFill>
                <a:latin typeface="微軟正黑體" panose="020B0604030504040204" pitchFamily="34" charset="-120"/>
                <a:ea typeface="微軟正黑體" panose="020B0604030504040204" pitchFamily="34" charset="-120"/>
              </a:rPr>
              <a:t>過重及肥胖</a:t>
            </a:r>
            <a:r>
              <a:rPr lang="zh-TW" altLang="en-US" u="sng">
                <a:solidFill>
                  <a:srgbClr val="C00000"/>
                </a:solidFill>
                <a:latin typeface="微軟正黑體" panose="020B0604030504040204" pitchFamily="34" charset="-120"/>
                <a:ea typeface="微軟正黑體" panose="020B0604030504040204" pitchFamily="34" charset="-120"/>
              </a:rPr>
              <a:t>地圖</a:t>
            </a:r>
          </a:p>
        </p:txBody>
      </p:sp>
      <p:pic>
        <p:nvPicPr>
          <p:cNvPr id="4" name="圖片 3">
            <a:extLst>
              <a:ext uri="{FF2B5EF4-FFF2-40B4-BE49-F238E27FC236}">
                <a16:creationId xmlns:a16="http://schemas.microsoft.com/office/drawing/2014/main" xmlns="" id="{E2855575-6C44-464F-A1B7-3C69950D8733}"/>
              </a:ext>
            </a:extLst>
          </p:cNvPr>
          <p:cNvPicPr>
            <a:picLocks noChangeAspect="1"/>
          </p:cNvPicPr>
          <p:nvPr/>
        </p:nvPicPr>
        <p:blipFill rotWithShape="1">
          <a:blip r:embed="rId2"/>
          <a:srcRect l="45852" t="26407" r="31790" b="15745"/>
          <a:stretch/>
        </p:blipFill>
        <p:spPr>
          <a:xfrm>
            <a:off x="250825" y="1628775"/>
            <a:ext cx="2698750" cy="394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圖片 4">
            <a:extLst>
              <a:ext uri="{FF2B5EF4-FFF2-40B4-BE49-F238E27FC236}">
                <a16:creationId xmlns:a16="http://schemas.microsoft.com/office/drawing/2014/main" xmlns="" id="{5A306D2D-BAA0-443E-A145-AF084F8AE0C7}"/>
              </a:ext>
            </a:extLst>
          </p:cNvPr>
          <p:cNvPicPr>
            <a:picLocks noChangeAspect="1"/>
          </p:cNvPicPr>
          <p:nvPr/>
        </p:nvPicPr>
        <p:blipFill rotWithShape="1">
          <a:blip r:embed="rId3"/>
          <a:srcRect l="46854" t="26080" r="31105" b="15354"/>
          <a:stretch/>
        </p:blipFill>
        <p:spPr>
          <a:xfrm>
            <a:off x="3148013" y="1628775"/>
            <a:ext cx="2625725" cy="394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a:extLst>
              <a:ext uri="{FF2B5EF4-FFF2-40B4-BE49-F238E27FC236}">
                <a16:creationId xmlns:a16="http://schemas.microsoft.com/office/drawing/2014/main" xmlns="" id="{4927F015-1288-44E5-A1ED-4B1BEA24808D}"/>
              </a:ext>
            </a:extLst>
          </p:cNvPr>
          <p:cNvPicPr>
            <a:picLocks noChangeAspect="1"/>
          </p:cNvPicPr>
          <p:nvPr/>
        </p:nvPicPr>
        <p:blipFill rotWithShape="1">
          <a:blip r:embed="rId4"/>
          <a:srcRect l="46660" t="27144" r="31197" b="14270"/>
          <a:stretch/>
        </p:blipFill>
        <p:spPr>
          <a:xfrm>
            <a:off x="5972175" y="1644650"/>
            <a:ext cx="2633663" cy="394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270" name="文字方塊 6">
            <a:extLst>
              <a:ext uri="{FF2B5EF4-FFF2-40B4-BE49-F238E27FC236}">
                <a16:creationId xmlns:a16="http://schemas.microsoft.com/office/drawing/2014/main" xmlns="" id="{C66C1076-5AF3-4B01-8991-FE7489D8E7AB}"/>
              </a:ext>
            </a:extLst>
          </p:cNvPr>
          <p:cNvSpPr txBox="1">
            <a:spLocks noChangeArrowheads="1"/>
          </p:cNvSpPr>
          <p:nvPr/>
        </p:nvSpPr>
        <p:spPr bwMode="auto">
          <a:xfrm>
            <a:off x="831850" y="1046163"/>
            <a:ext cx="156368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2009</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1271" name="文字方塊 7">
            <a:extLst>
              <a:ext uri="{FF2B5EF4-FFF2-40B4-BE49-F238E27FC236}">
                <a16:creationId xmlns:a16="http://schemas.microsoft.com/office/drawing/2014/main" xmlns="" id="{ABB59030-2C4F-4E8C-B961-34C6526CBCB2}"/>
              </a:ext>
            </a:extLst>
          </p:cNvPr>
          <p:cNvSpPr txBox="1">
            <a:spLocks noChangeArrowheads="1"/>
          </p:cNvSpPr>
          <p:nvPr/>
        </p:nvSpPr>
        <p:spPr bwMode="auto">
          <a:xfrm>
            <a:off x="3351213" y="1033463"/>
            <a:ext cx="16891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2012</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1272" name="文字方塊 8">
            <a:extLst>
              <a:ext uri="{FF2B5EF4-FFF2-40B4-BE49-F238E27FC236}">
                <a16:creationId xmlns:a16="http://schemas.microsoft.com/office/drawing/2014/main" xmlns="" id="{D4B55328-5359-447F-A7C7-D38B1D2F62B5}"/>
              </a:ext>
            </a:extLst>
          </p:cNvPr>
          <p:cNvSpPr txBox="1">
            <a:spLocks noChangeArrowheads="1"/>
          </p:cNvSpPr>
          <p:nvPr/>
        </p:nvSpPr>
        <p:spPr bwMode="auto">
          <a:xfrm>
            <a:off x="6080125" y="1028700"/>
            <a:ext cx="173037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2015</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1273" name="投影片編號版面配置區 9">
            <a:extLst>
              <a:ext uri="{FF2B5EF4-FFF2-40B4-BE49-F238E27FC236}">
                <a16:creationId xmlns:a16="http://schemas.microsoft.com/office/drawing/2014/main" xmlns="" id="{BC882BEF-3D03-4508-A11D-3696597AE3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359C1BA-F21D-4044-8973-D717A2C90340}" type="slidenum">
              <a:rPr kumimoji="0" lang="zh-TW" altLang="en-US" sz="9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685800" rtl="0" eaLnBrk="1" fontAlgn="base" latinLnBrk="0" hangingPunct="1">
                <a:lnSpc>
                  <a:spcPct val="100000"/>
                </a:lnSpc>
                <a:spcBef>
                  <a:spcPct val="0"/>
                </a:spcBef>
                <a:spcAft>
                  <a:spcPct val="0"/>
                </a:spcAft>
                <a:buClrTx/>
                <a:buSzTx/>
                <a:buFontTx/>
                <a:buNone/>
                <a:tabLst/>
                <a:defRPr/>
              </a:pPr>
              <a:t>4</a:t>
            </a:fld>
            <a:endParaRPr kumimoji="0" lang="zh-TW" altLang="en-US" sz="9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
        <p:nvSpPr>
          <p:cNvPr id="3" name="語音泡泡: 矩形 2">
            <a:extLst>
              <a:ext uri="{FF2B5EF4-FFF2-40B4-BE49-F238E27FC236}">
                <a16:creationId xmlns:a16="http://schemas.microsoft.com/office/drawing/2014/main" xmlns="" id="{B5A679FA-F8C3-4AD9-BDA6-BF9AA7771165}"/>
              </a:ext>
            </a:extLst>
          </p:cNvPr>
          <p:cNvSpPr/>
          <p:nvPr/>
        </p:nvSpPr>
        <p:spPr>
          <a:xfrm>
            <a:off x="323850" y="3789363"/>
            <a:ext cx="647700" cy="360362"/>
          </a:xfrm>
          <a:prstGeom prst="wedgeRectCallout">
            <a:avLst>
              <a:gd name="adj1" fmla="val 65882"/>
              <a:gd name="adj2" fmla="val 1319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卓溪</a:t>
            </a:r>
          </a:p>
        </p:txBody>
      </p:sp>
      <p:sp>
        <p:nvSpPr>
          <p:cNvPr id="13" name="語音泡泡: 矩形 12">
            <a:extLst>
              <a:ext uri="{FF2B5EF4-FFF2-40B4-BE49-F238E27FC236}">
                <a16:creationId xmlns:a16="http://schemas.microsoft.com/office/drawing/2014/main" xmlns="" id="{945381D6-5B33-462B-87AC-BEBD281F0522}"/>
              </a:ext>
            </a:extLst>
          </p:cNvPr>
          <p:cNvSpPr/>
          <p:nvPr/>
        </p:nvSpPr>
        <p:spPr>
          <a:xfrm>
            <a:off x="1493838" y="5767388"/>
            <a:ext cx="647700" cy="360362"/>
          </a:xfrm>
          <a:prstGeom prst="wedgeRectCallout">
            <a:avLst>
              <a:gd name="adj1" fmla="val -56107"/>
              <a:gd name="adj2" fmla="val -14583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富里</a:t>
            </a:r>
          </a:p>
        </p:txBody>
      </p:sp>
      <p:sp>
        <p:nvSpPr>
          <p:cNvPr id="14" name="語音泡泡: 矩形 13">
            <a:extLst>
              <a:ext uri="{FF2B5EF4-FFF2-40B4-BE49-F238E27FC236}">
                <a16:creationId xmlns:a16="http://schemas.microsoft.com/office/drawing/2014/main" xmlns="" id="{FEC84078-A9D2-47DC-9193-178DCE592F1E}"/>
              </a:ext>
            </a:extLst>
          </p:cNvPr>
          <p:cNvSpPr/>
          <p:nvPr/>
        </p:nvSpPr>
        <p:spPr>
          <a:xfrm>
            <a:off x="1736725" y="5130800"/>
            <a:ext cx="658813" cy="385763"/>
          </a:xfrm>
          <a:prstGeom prst="wedgeRectCallout">
            <a:avLst>
              <a:gd name="adj1" fmla="val -56107"/>
              <a:gd name="adj2" fmla="val -14583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玉里</a:t>
            </a:r>
          </a:p>
        </p:txBody>
      </p:sp>
      <p:sp>
        <p:nvSpPr>
          <p:cNvPr id="15" name="語音泡泡: 矩形 14">
            <a:extLst>
              <a:ext uri="{FF2B5EF4-FFF2-40B4-BE49-F238E27FC236}">
                <a16:creationId xmlns:a16="http://schemas.microsoft.com/office/drawing/2014/main" xmlns="" id="{8690E215-8EC6-424E-9F92-DEA0F218FF33}"/>
              </a:ext>
            </a:extLst>
          </p:cNvPr>
          <p:cNvSpPr/>
          <p:nvPr/>
        </p:nvSpPr>
        <p:spPr>
          <a:xfrm>
            <a:off x="576263" y="3189288"/>
            <a:ext cx="647700" cy="358775"/>
          </a:xfrm>
          <a:prstGeom prst="wedgeRectCallout">
            <a:avLst>
              <a:gd name="adj1" fmla="val 65882"/>
              <a:gd name="adj2" fmla="val 1319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萬榮</a:t>
            </a:r>
          </a:p>
        </p:txBody>
      </p:sp>
      <p:sp>
        <p:nvSpPr>
          <p:cNvPr id="17" name="語音泡泡: 矩形 16">
            <a:extLst>
              <a:ext uri="{FF2B5EF4-FFF2-40B4-BE49-F238E27FC236}">
                <a16:creationId xmlns:a16="http://schemas.microsoft.com/office/drawing/2014/main" xmlns="" id="{E0921315-84A6-49A8-9860-A213906FF5AF}"/>
              </a:ext>
            </a:extLst>
          </p:cNvPr>
          <p:cNvSpPr/>
          <p:nvPr/>
        </p:nvSpPr>
        <p:spPr>
          <a:xfrm>
            <a:off x="5972175" y="3881438"/>
            <a:ext cx="647700" cy="360362"/>
          </a:xfrm>
          <a:prstGeom prst="wedgeRectCallout">
            <a:avLst>
              <a:gd name="adj1" fmla="val 65882"/>
              <a:gd name="adj2" fmla="val 1319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卓溪</a:t>
            </a:r>
          </a:p>
        </p:txBody>
      </p:sp>
      <p:pic>
        <p:nvPicPr>
          <p:cNvPr id="11279" name="圖片 8">
            <a:extLst>
              <a:ext uri="{FF2B5EF4-FFF2-40B4-BE49-F238E27FC236}">
                <a16:creationId xmlns:a16="http://schemas.microsoft.com/office/drawing/2014/main" xmlns="" id="{EC1F8642-32BC-4D10-8FC0-371B19A00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913" y="3702050"/>
            <a:ext cx="8286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語音泡泡: 矩形 19">
            <a:extLst>
              <a:ext uri="{FF2B5EF4-FFF2-40B4-BE49-F238E27FC236}">
                <a16:creationId xmlns:a16="http://schemas.microsoft.com/office/drawing/2014/main" xmlns="" id="{49D4404C-B140-4532-B35B-82C624C49CA0}"/>
              </a:ext>
            </a:extLst>
          </p:cNvPr>
          <p:cNvSpPr/>
          <p:nvPr/>
        </p:nvSpPr>
        <p:spPr>
          <a:xfrm>
            <a:off x="3163888" y="3119438"/>
            <a:ext cx="647700" cy="360362"/>
          </a:xfrm>
          <a:prstGeom prst="wedgeRectCallout">
            <a:avLst>
              <a:gd name="adj1" fmla="val 86458"/>
              <a:gd name="adj2" fmla="val 8432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萬榮</a:t>
            </a:r>
          </a:p>
        </p:txBody>
      </p:sp>
      <p:sp>
        <p:nvSpPr>
          <p:cNvPr id="21" name="語音泡泡: 矩形 20">
            <a:extLst>
              <a:ext uri="{FF2B5EF4-FFF2-40B4-BE49-F238E27FC236}">
                <a16:creationId xmlns:a16="http://schemas.microsoft.com/office/drawing/2014/main" xmlns="" id="{B0B158D6-3A59-46FE-A19F-432F18CF1800}"/>
              </a:ext>
            </a:extLst>
          </p:cNvPr>
          <p:cNvSpPr/>
          <p:nvPr/>
        </p:nvSpPr>
        <p:spPr>
          <a:xfrm>
            <a:off x="5967413" y="3119438"/>
            <a:ext cx="647700" cy="360362"/>
          </a:xfrm>
          <a:prstGeom prst="wedgeRectCallout">
            <a:avLst>
              <a:gd name="adj1" fmla="val 98216"/>
              <a:gd name="adj2" fmla="val 7109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萬榮</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AD92C3-DB22-403A-874A-F7C120D484A8}"/>
              </a:ext>
            </a:extLst>
          </p:cNvPr>
          <p:cNvSpPr>
            <a:spLocks noGrp="1"/>
          </p:cNvSpPr>
          <p:nvPr>
            <p:ph type="title"/>
          </p:nvPr>
        </p:nvSpPr>
        <p:spPr>
          <a:xfrm>
            <a:off x="532972" y="229382"/>
            <a:ext cx="8001000" cy="1143000"/>
          </a:xfrm>
        </p:spPr>
        <p:txBody>
          <a:bodyPr>
            <a:normAutofit fontScale="90000"/>
          </a:bodyPr>
          <a:lstStyle/>
          <a:p>
            <a:r>
              <a:rPr lang="zh-TW" altLang="en-US" sz="4000" dirty="0">
                <a:latin typeface="標楷體" panose="03000509000000000000" pitchFamily="65" charset="-120"/>
                <a:ea typeface="標楷體" panose="03000509000000000000" pitchFamily="65" charset="-120"/>
              </a:rPr>
              <a:t>「乳牙還會換，何必去治療蛀牙？</a:t>
            </a:r>
            <a:r>
              <a:rPr lang="zh-TW" altLang="en-US" sz="4000" dirty="0"/>
              <a:t>」</a:t>
            </a:r>
          </a:p>
        </p:txBody>
      </p:sp>
      <p:sp>
        <p:nvSpPr>
          <p:cNvPr id="3" name="內容版面配置區 2">
            <a:extLst>
              <a:ext uri="{FF2B5EF4-FFF2-40B4-BE49-F238E27FC236}">
                <a16:creationId xmlns:a16="http://schemas.microsoft.com/office/drawing/2014/main" xmlns="" id="{0042A5FD-FFC1-4167-9230-6EC0FA2F0CE1}"/>
              </a:ext>
            </a:extLst>
          </p:cNvPr>
          <p:cNvSpPr>
            <a:spLocks noGrp="1"/>
          </p:cNvSpPr>
          <p:nvPr>
            <p:ph idx="1"/>
          </p:nvPr>
        </p:nvSpPr>
        <p:spPr>
          <a:xfrm>
            <a:off x="457200" y="1365153"/>
            <a:ext cx="8229600" cy="457200"/>
          </a:xfrm>
        </p:spPr>
        <p:txBody>
          <a:bodyPr>
            <a:noAutofit/>
          </a:bodyPr>
          <a:lstStyle/>
          <a:p>
            <a:pPr marL="0" indent="0" algn="ctr">
              <a:buNone/>
            </a:pPr>
            <a:r>
              <a:rPr lang="zh-TW" altLang="en-US" sz="3200" dirty="0">
                <a:solidFill>
                  <a:srgbClr val="C00000"/>
                </a:solidFill>
                <a:latin typeface="標楷體" panose="03000509000000000000" pitchFamily="65" charset="-120"/>
                <a:ea typeface="標楷體" panose="03000509000000000000" pitchFamily="65" charset="-120"/>
              </a:rPr>
              <a:t>蛀牙從神經跑到骨頭影響恆牙</a:t>
            </a:r>
          </a:p>
        </p:txBody>
      </p:sp>
      <p:pic>
        <p:nvPicPr>
          <p:cNvPr id="5" name="圖片 4" descr="一張含有 螢幕擷取畫面 的圖片&#10;&#10;自動產生的描述">
            <a:extLst>
              <a:ext uri="{FF2B5EF4-FFF2-40B4-BE49-F238E27FC236}">
                <a16:creationId xmlns:a16="http://schemas.microsoft.com/office/drawing/2014/main" xmlns="" id="{AFB51CC1-5A6E-4593-A3BA-9D4E46902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14839"/>
            <a:ext cx="8839200" cy="4251960"/>
          </a:xfrm>
          <a:prstGeom prst="rect">
            <a:avLst/>
          </a:prstGeom>
        </p:spPr>
      </p:pic>
      <p:sp>
        <p:nvSpPr>
          <p:cNvPr id="6" name="文字方塊 5">
            <a:extLst>
              <a:ext uri="{FF2B5EF4-FFF2-40B4-BE49-F238E27FC236}">
                <a16:creationId xmlns:a16="http://schemas.microsoft.com/office/drawing/2014/main" xmlns="" id="{FC414779-1732-48E6-9B4B-66B4034F398C}"/>
              </a:ext>
            </a:extLst>
          </p:cNvPr>
          <p:cNvSpPr txBox="1"/>
          <p:nvPr/>
        </p:nvSpPr>
        <p:spPr>
          <a:xfrm>
            <a:off x="3449451" y="6259286"/>
            <a:ext cx="562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盧育成兒童牙醫 </a:t>
            </a:r>
            <a:r>
              <a:rPr kumimoji="0" lang="en-US" altLang="zh-TW"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http://luycpedodentist.blogspot.com/</a:t>
            </a:r>
            <a:endParaRPr kumimoji="0" lang="zh-TW" altLang="en-US"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Tree>
    <p:extLst>
      <p:ext uri="{BB962C8B-B14F-4D97-AF65-F5344CB8AC3E}">
        <p14:creationId xmlns:p14="http://schemas.microsoft.com/office/powerpoint/2010/main" val="1028154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AD92C3-DB22-403A-874A-F7C120D484A8}"/>
              </a:ext>
            </a:extLst>
          </p:cNvPr>
          <p:cNvSpPr>
            <a:spLocks noGrp="1"/>
          </p:cNvSpPr>
          <p:nvPr>
            <p:ph type="title"/>
          </p:nvPr>
        </p:nvSpPr>
        <p:spPr>
          <a:xfrm>
            <a:off x="532972" y="229382"/>
            <a:ext cx="8001000" cy="1143000"/>
          </a:xfrm>
        </p:spPr>
        <p:txBody>
          <a:bodyPr>
            <a:normAutofit fontScale="90000"/>
          </a:bodyPr>
          <a:lstStyle/>
          <a:p>
            <a:r>
              <a:rPr lang="zh-TW" altLang="en-US" sz="4000" dirty="0">
                <a:latin typeface="標楷體" panose="03000509000000000000" pitchFamily="65" charset="-120"/>
                <a:ea typeface="標楷體" panose="03000509000000000000" pitchFamily="65" charset="-120"/>
              </a:rPr>
              <a:t>「乳牙還會換，何必去治療蛀牙？」</a:t>
            </a:r>
          </a:p>
        </p:txBody>
      </p:sp>
      <p:sp>
        <p:nvSpPr>
          <p:cNvPr id="3" name="內容版面配置區 2">
            <a:extLst>
              <a:ext uri="{FF2B5EF4-FFF2-40B4-BE49-F238E27FC236}">
                <a16:creationId xmlns:a16="http://schemas.microsoft.com/office/drawing/2014/main" xmlns="" id="{0042A5FD-FFC1-4167-9230-6EC0FA2F0CE1}"/>
              </a:ext>
            </a:extLst>
          </p:cNvPr>
          <p:cNvSpPr>
            <a:spLocks noGrp="1"/>
          </p:cNvSpPr>
          <p:nvPr>
            <p:ph idx="1"/>
          </p:nvPr>
        </p:nvSpPr>
        <p:spPr>
          <a:xfrm>
            <a:off x="532972" y="2282732"/>
            <a:ext cx="8229600" cy="3356068"/>
          </a:xfrm>
        </p:spPr>
        <p:txBody>
          <a:bodyPr>
            <a:noAutofit/>
          </a:bodyPr>
          <a:lstStyle/>
          <a:p>
            <a:r>
              <a:rPr lang="zh-TW" altLang="en-US" sz="3200" dirty="0">
                <a:solidFill>
                  <a:srgbClr val="002060"/>
                </a:solidFill>
                <a:latin typeface="標楷體" panose="03000509000000000000" pitchFamily="65" charset="-120"/>
                <a:ea typeface="標楷體" panose="03000509000000000000" pitchFamily="65" charset="-120"/>
              </a:rPr>
              <a:t>恆牙的胚胎在</a:t>
            </a:r>
            <a:r>
              <a:rPr lang="zh-TW" altLang="en-US" sz="3200" b="1" dirty="0">
                <a:solidFill>
                  <a:srgbClr val="C00000"/>
                </a:solidFill>
                <a:latin typeface="標楷體" panose="03000509000000000000" pitchFamily="65" charset="-120"/>
                <a:ea typeface="標楷體" panose="03000509000000000000" pitchFamily="65" charset="-120"/>
              </a:rPr>
              <a:t>骨頭裡慢慢的強化自己</a:t>
            </a:r>
            <a:endParaRPr lang="en-US" altLang="zh-TW" sz="3200" dirty="0">
              <a:solidFill>
                <a:srgbClr val="002060"/>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2060"/>
              </a:solidFill>
              <a:latin typeface="標楷體" panose="03000509000000000000" pitchFamily="65" charset="-120"/>
              <a:ea typeface="標楷體" panose="03000509000000000000" pitchFamily="65" charset="-120"/>
            </a:endParaRPr>
          </a:p>
          <a:p>
            <a:r>
              <a:rPr lang="zh-TW" altLang="en-US" sz="3200" dirty="0">
                <a:solidFill>
                  <a:srgbClr val="002060"/>
                </a:solidFill>
                <a:latin typeface="標楷體" panose="03000509000000000000" pitchFamily="65" charset="-120"/>
                <a:ea typeface="標楷體" panose="03000509000000000000" pitchFamily="65" charset="-120"/>
              </a:rPr>
              <a:t>當蛀牙蛀到神經時，</a:t>
            </a:r>
            <a:r>
              <a:rPr lang="zh-TW" altLang="en-US" sz="3200" b="1" dirty="0">
                <a:solidFill>
                  <a:srgbClr val="C00000"/>
                </a:solidFill>
                <a:latin typeface="標楷體" panose="03000509000000000000" pitchFamily="65" charset="-120"/>
                <a:ea typeface="標楷體" panose="03000509000000000000" pitchFamily="65" charset="-120"/>
              </a:rPr>
              <a:t>細菌就像上了高速公路一樣</a:t>
            </a:r>
            <a:r>
              <a:rPr lang="zh-TW" altLang="en-US" sz="3200" dirty="0">
                <a:solidFill>
                  <a:srgbClr val="002060"/>
                </a:solidFill>
                <a:latin typeface="標楷體" panose="03000509000000000000" pitchFamily="65" charset="-120"/>
                <a:ea typeface="標楷體" panose="03000509000000000000" pitchFamily="65" charset="-120"/>
              </a:rPr>
              <a:t>，就可能</a:t>
            </a:r>
            <a:r>
              <a:rPr lang="zh-TW" altLang="en-US" sz="3200" b="1" dirty="0">
                <a:solidFill>
                  <a:srgbClr val="C00000"/>
                </a:solidFill>
                <a:latin typeface="標楷體" panose="03000509000000000000" pitchFamily="65" charset="-120"/>
                <a:ea typeface="標楷體" panose="03000509000000000000" pitchFamily="65" charset="-120"/>
              </a:rPr>
              <a:t>影響到正在發育的恆牙</a:t>
            </a:r>
            <a:endParaRPr lang="en-US" altLang="zh-TW" sz="3200" b="1" dirty="0">
              <a:solidFill>
                <a:srgbClr val="C00000"/>
              </a:solidFill>
              <a:latin typeface="標楷體" panose="03000509000000000000" pitchFamily="65" charset="-120"/>
              <a:ea typeface="標楷體" panose="03000509000000000000" pitchFamily="65" charset="-120"/>
            </a:endParaRPr>
          </a:p>
          <a:p>
            <a:pPr marL="0" indent="0">
              <a:buNone/>
            </a:pPr>
            <a:r>
              <a:rPr lang="en-US" altLang="zh-TW" sz="3200" b="1" dirty="0">
                <a:solidFill>
                  <a:srgbClr val="C00000"/>
                </a:solidFill>
                <a:latin typeface="標楷體" panose="03000509000000000000" pitchFamily="65" charset="-120"/>
                <a:ea typeface="標楷體" panose="03000509000000000000" pitchFamily="65" charset="-120"/>
              </a:rPr>
              <a:t>                           </a:t>
            </a:r>
            <a:r>
              <a:rPr lang="zh-TW" altLang="en-US" sz="2000" dirty="0">
                <a:solidFill>
                  <a:srgbClr val="002060"/>
                </a:solidFill>
                <a:latin typeface="標楷體" panose="03000509000000000000" pitchFamily="65" charset="-120"/>
                <a:ea typeface="標楷體" panose="03000509000000000000" pitchFamily="65" charset="-120"/>
              </a:rPr>
              <a:t>（</a:t>
            </a:r>
            <a:r>
              <a:rPr lang="en-US" altLang="zh-TW" sz="2000" dirty="0">
                <a:solidFill>
                  <a:srgbClr val="002060"/>
                </a:solidFill>
                <a:latin typeface="標楷體" panose="03000509000000000000" pitchFamily="65" charset="-120"/>
                <a:ea typeface="標楷體" panose="03000509000000000000" pitchFamily="65" charset="-120"/>
              </a:rPr>
              <a:t>2003</a:t>
            </a:r>
            <a:r>
              <a:rPr lang="zh-TW" altLang="en-US" sz="2000" dirty="0">
                <a:solidFill>
                  <a:srgbClr val="002060"/>
                </a:solidFill>
                <a:latin typeface="標楷體" panose="03000509000000000000" pitchFamily="65" charset="-120"/>
                <a:ea typeface="標楷體" panose="03000509000000000000" pitchFamily="65" charset="-120"/>
              </a:rPr>
              <a:t>、</a:t>
            </a:r>
            <a:r>
              <a:rPr lang="en-US" altLang="zh-TW" sz="2000" dirty="0">
                <a:solidFill>
                  <a:srgbClr val="002060"/>
                </a:solidFill>
                <a:latin typeface="標楷體" panose="03000509000000000000" pitchFamily="65" charset="-120"/>
                <a:ea typeface="標楷體" panose="03000509000000000000" pitchFamily="65" charset="-120"/>
              </a:rPr>
              <a:t>2005</a:t>
            </a:r>
            <a:r>
              <a:rPr lang="zh-TW" altLang="en-US" sz="2000" dirty="0">
                <a:solidFill>
                  <a:srgbClr val="002060"/>
                </a:solidFill>
                <a:latin typeface="標楷體" panose="03000509000000000000" pitchFamily="65" charset="-120"/>
                <a:ea typeface="標楷體" panose="03000509000000000000" pitchFamily="65" charset="-120"/>
              </a:rPr>
              <a:t>年研究）</a:t>
            </a:r>
          </a:p>
        </p:txBody>
      </p:sp>
      <p:sp>
        <p:nvSpPr>
          <p:cNvPr id="6" name="文字方塊 5">
            <a:extLst>
              <a:ext uri="{FF2B5EF4-FFF2-40B4-BE49-F238E27FC236}">
                <a16:creationId xmlns:a16="http://schemas.microsoft.com/office/drawing/2014/main" xmlns="" id="{FC414779-1732-48E6-9B4B-66B4034F398C}"/>
              </a:ext>
            </a:extLst>
          </p:cNvPr>
          <p:cNvSpPr txBox="1"/>
          <p:nvPr/>
        </p:nvSpPr>
        <p:spPr>
          <a:xfrm>
            <a:off x="3449451" y="6259286"/>
            <a:ext cx="562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盧育成兒童牙醫 </a:t>
            </a:r>
            <a:r>
              <a:rPr kumimoji="0" lang="en-US" altLang="zh-TW"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http://luycpedodentist.blogspot.com/</a:t>
            </a:r>
            <a:endParaRPr kumimoji="0" lang="zh-TW" altLang="en-US"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Tree>
    <p:extLst>
      <p:ext uri="{BB962C8B-B14F-4D97-AF65-F5344CB8AC3E}">
        <p14:creationId xmlns:p14="http://schemas.microsoft.com/office/powerpoint/2010/main" val="1145370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AD92C3-DB22-403A-874A-F7C120D484A8}"/>
              </a:ext>
            </a:extLst>
          </p:cNvPr>
          <p:cNvSpPr>
            <a:spLocks noGrp="1"/>
          </p:cNvSpPr>
          <p:nvPr>
            <p:ph type="title"/>
          </p:nvPr>
        </p:nvSpPr>
        <p:spPr>
          <a:xfrm>
            <a:off x="452919" y="512521"/>
            <a:ext cx="8229600" cy="1143000"/>
          </a:xfrm>
        </p:spPr>
        <p:txBody>
          <a:bodyPr>
            <a:noAutofit/>
          </a:bodyPr>
          <a:lstStyle/>
          <a:p>
            <a:pPr algn="ctr"/>
            <a:r>
              <a:rPr lang="zh-TW" altLang="en-US" sz="4000" dirty="0">
                <a:latin typeface="標楷體" panose="03000509000000000000" pitchFamily="65" charset="-120"/>
                <a:ea typeface="標楷體" panose="03000509000000000000" pitchFamily="65" charset="-120"/>
              </a:rPr>
              <a:t>如果恆牙有受影響，會怎麼樣呢？</a:t>
            </a:r>
          </a:p>
        </p:txBody>
      </p:sp>
      <p:sp>
        <p:nvSpPr>
          <p:cNvPr id="5" name="文字版面配置區 4">
            <a:extLst>
              <a:ext uri="{FF2B5EF4-FFF2-40B4-BE49-F238E27FC236}">
                <a16:creationId xmlns:a16="http://schemas.microsoft.com/office/drawing/2014/main" xmlns="" id="{3721E49B-3CE6-4C9C-94CC-4A6580FE9E9E}"/>
              </a:ext>
            </a:extLst>
          </p:cNvPr>
          <p:cNvSpPr>
            <a:spLocks noGrp="1"/>
          </p:cNvSpPr>
          <p:nvPr>
            <p:ph type="body" idx="1"/>
          </p:nvPr>
        </p:nvSpPr>
        <p:spPr>
          <a:xfrm>
            <a:off x="407542" y="2099102"/>
            <a:ext cx="4040188" cy="659352"/>
          </a:xfrm>
        </p:spPr>
        <p:txBody>
          <a:bodyPr/>
          <a:lstStyle/>
          <a:p>
            <a:pPr algn="ctr"/>
            <a:r>
              <a:rPr lang="zh-TW" altLang="en-US" sz="3600" u="sng" dirty="0">
                <a:latin typeface="標楷體" panose="03000509000000000000" pitchFamily="65" charset="-120"/>
                <a:ea typeface="標楷體" panose="03000509000000000000" pitchFamily="65" charset="-120"/>
              </a:rPr>
              <a:t>變   白</a:t>
            </a:r>
          </a:p>
        </p:txBody>
      </p:sp>
      <p:sp>
        <p:nvSpPr>
          <p:cNvPr id="7" name="文字版面配置區 6">
            <a:extLst>
              <a:ext uri="{FF2B5EF4-FFF2-40B4-BE49-F238E27FC236}">
                <a16:creationId xmlns:a16="http://schemas.microsoft.com/office/drawing/2014/main" xmlns="" id="{E1CD13BF-06FA-4E9A-87D4-8CC6CFC6D20A}"/>
              </a:ext>
            </a:extLst>
          </p:cNvPr>
          <p:cNvSpPr>
            <a:spLocks noGrp="1"/>
          </p:cNvSpPr>
          <p:nvPr>
            <p:ph type="body" sz="half" idx="3"/>
          </p:nvPr>
        </p:nvSpPr>
        <p:spPr>
          <a:xfrm>
            <a:off x="4711806" y="2084453"/>
            <a:ext cx="4041775" cy="654843"/>
          </a:xfrm>
        </p:spPr>
        <p:txBody>
          <a:bodyPr>
            <a:normAutofit/>
          </a:bodyPr>
          <a:lstStyle/>
          <a:p>
            <a:pPr algn="ctr"/>
            <a:r>
              <a:rPr lang="zh-TW" altLang="en-US" sz="3600" u="sng" dirty="0">
                <a:latin typeface="標楷體" panose="03000509000000000000" pitchFamily="65" charset="-120"/>
                <a:ea typeface="標楷體" panose="03000509000000000000" pitchFamily="65" charset="-120"/>
              </a:rPr>
              <a:t>變   黃</a:t>
            </a:r>
          </a:p>
        </p:txBody>
      </p:sp>
      <p:pic>
        <p:nvPicPr>
          <p:cNvPr id="10" name="內容版面配置區 9" descr="一張含有 食物, 坐, 盤, 桌 的圖片&#10;&#10;自動產生的描述">
            <a:extLst>
              <a:ext uri="{FF2B5EF4-FFF2-40B4-BE49-F238E27FC236}">
                <a16:creationId xmlns:a16="http://schemas.microsoft.com/office/drawing/2014/main" xmlns="" id="{2C8DCA8D-7ACC-4FF6-B8D1-5BAA2DCC63D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07542" y="2801847"/>
            <a:ext cx="4040188" cy="2114365"/>
          </a:xfrm>
        </p:spPr>
      </p:pic>
      <p:pic>
        <p:nvPicPr>
          <p:cNvPr id="12" name="內容版面配置區 11" descr="一張含有 食物, 熱 的圖片&#10;&#10;自動產生的描述">
            <a:extLst>
              <a:ext uri="{FF2B5EF4-FFF2-40B4-BE49-F238E27FC236}">
                <a16:creationId xmlns:a16="http://schemas.microsoft.com/office/drawing/2014/main" xmlns="" id="{38B0606B-214A-4FA8-B8E5-CA0C17DAFFF3}"/>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96272" y="2779901"/>
            <a:ext cx="4041775" cy="2115195"/>
          </a:xfrm>
        </p:spPr>
      </p:pic>
      <p:sp>
        <p:nvSpPr>
          <p:cNvPr id="6" name="文字方塊 5">
            <a:extLst>
              <a:ext uri="{FF2B5EF4-FFF2-40B4-BE49-F238E27FC236}">
                <a16:creationId xmlns:a16="http://schemas.microsoft.com/office/drawing/2014/main" xmlns="" id="{FC414779-1732-48E6-9B4B-66B4034F398C}"/>
              </a:ext>
            </a:extLst>
          </p:cNvPr>
          <p:cNvSpPr txBox="1"/>
          <p:nvPr/>
        </p:nvSpPr>
        <p:spPr>
          <a:xfrm>
            <a:off x="3449451" y="6259286"/>
            <a:ext cx="562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盧育成兒童牙醫 </a:t>
            </a:r>
            <a:r>
              <a:rPr kumimoji="0" lang="en-US" altLang="zh-TW"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http://luycpedodentist.blogspot.com/</a:t>
            </a:r>
            <a:endParaRPr kumimoji="0" lang="zh-TW" altLang="en-US"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xmlns="" id="{B1AF7E56-4814-45E5-BABE-96FFAD536329}"/>
              </a:ext>
            </a:extLst>
          </p:cNvPr>
          <p:cNvSpPr txBox="1"/>
          <p:nvPr/>
        </p:nvSpPr>
        <p:spPr>
          <a:xfrm>
            <a:off x="4808815" y="5184435"/>
            <a:ext cx="3877985" cy="830997"/>
          </a:xfrm>
          <a:custGeom>
            <a:avLst/>
            <a:gdLst>
              <a:gd name="connsiteX0" fmla="*/ 0 w 3877985"/>
              <a:gd name="connsiteY0" fmla="*/ 0 h 830997"/>
              <a:gd name="connsiteX1" fmla="*/ 631558 w 3877985"/>
              <a:gd name="connsiteY1" fmla="*/ 0 h 830997"/>
              <a:gd name="connsiteX2" fmla="*/ 1263115 w 3877985"/>
              <a:gd name="connsiteY2" fmla="*/ 0 h 830997"/>
              <a:gd name="connsiteX3" fmla="*/ 1855893 w 3877985"/>
              <a:gd name="connsiteY3" fmla="*/ 0 h 830997"/>
              <a:gd name="connsiteX4" fmla="*/ 2409891 w 3877985"/>
              <a:gd name="connsiteY4" fmla="*/ 0 h 830997"/>
              <a:gd name="connsiteX5" fmla="*/ 2886329 w 3877985"/>
              <a:gd name="connsiteY5" fmla="*/ 0 h 830997"/>
              <a:gd name="connsiteX6" fmla="*/ 3362767 w 3877985"/>
              <a:gd name="connsiteY6" fmla="*/ 0 h 830997"/>
              <a:gd name="connsiteX7" fmla="*/ 3877985 w 3877985"/>
              <a:gd name="connsiteY7" fmla="*/ 0 h 830997"/>
              <a:gd name="connsiteX8" fmla="*/ 3877985 w 3877985"/>
              <a:gd name="connsiteY8" fmla="*/ 432118 h 830997"/>
              <a:gd name="connsiteX9" fmla="*/ 3877985 w 3877985"/>
              <a:gd name="connsiteY9" fmla="*/ 830997 h 830997"/>
              <a:gd name="connsiteX10" fmla="*/ 3440327 w 3877985"/>
              <a:gd name="connsiteY10" fmla="*/ 830997 h 830997"/>
              <a:gd name="connsiteX11" fmla="*/ 2808769 w 3877985"/>
              <a:gd name="connsiteY11" fmla="*/ 830997 h 830997"/>
              <a:gd name="connsiteX12" fmla="*/ 2332331 w 3877985"/>
              <a:gd name="connsiteY12" fmla="*/ 830997 h 830997"/>
              <a:gd name="connsiteX13" fmla="*/ 1700773 w 3877985"/>
              <a:gd name="connsiteY13" fmla="*/ 830997 h 830997"/>
              <a:gd name="connsiteX14" fmla="*/ 1069216 w 3877985"/>
              <a:gd name="connsiteY14" fmla="*/ 830997 h 830997"/>
              <a:gd name="connsiteX15" fmla="*/ 476438 w 3877985"/>
              <a:gd name="connsiteY15" fmla="*/ 830997 h 830997"/>
              <a:gd name="connsiteX16" fmla="*/ 0 w 3877985"/>
              <a:gd name="connsiteY16" fmla="*/ 830997 h 830997"/>
              <a:gd name="connsiteX17" fmla="*/ 0 w 3877985"/>
              <a:gd name="connsiteY17" fmla="*/ 407189 h 830997"/>
              <a:gd name="connsiteX18" fmla="*/ 0 w 3877985"/>
              <a:gd name="connsiteY1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7985" h="830997" extrusionOk="0">
                <a:moveTo>
                  <a:pt x="0" y="0"/>
                </a:moveTo>
                <a:cubicBezTo>
                  <a:pt x="136209" y="-15896"/>
                  <a:pt x="352147" y="12716"/>
                  <a:pt x="631558" y="0"/>
                </a:cubicBezTo>
                <a:cubicBezTo>
                  <a:pt x="910969" y="-12716"/>
                  <a:pt x="954112" y="65138"/>
                  <a:pt x="1263115" y="0"/>
                </a:cubicBezTo>
                <a:cubicBezTo>
                  <a:pt x="1572118" y="-65138"/>
                  <a:pt x="1627156" y="11874"/>
                  <a:pt x="1855893" y="0"/>
                </a:cubicBezTo>
                <a:cubicBezTo>
                  <a:pt x="2084630" y="-11874"/>
                  <a:pt x="2198019" y="19930"/>
                  <a:pt x="2409891" y="0"/>
                </a:cubicBezTo>
                <a:cubicBezTo>
                  <a:pt x="2621763" y="-19930"/>
                  <a:pt x="2761931" y="45174"/>
                  <a:pt x="2886329" y="0"/>
                </a:cubicBezTo>
                <a:cubicBezTo>
                  <a:pt x="3010727" y="-45174"/>
                  <a:pt x="3224536" y="5826"/>
                  <a:pt x="3362767" y="0"/>
                </a:cubicBezTo>
                <a:cubicBezTo>
                  <a:pt x="3500998" y="-5826"/>
                  <a:pt x="3715799" y="36909"/>
                  <a:pt x="3877985" y="0"/>
                </a:cubicBezTo>
                <a:cubicBezTo>
                  <a:pt x="3880447" y="123496"/>
                  <a:pt x="3835320" y="292729"/>
                  <a:pt x="3877985" y="432118"/>
                </a:cubicBezTo>
                <a:cubicBezTo>
                  <a:pt x="3920650" y="571507"/>
                  <a:pt x="3853345" y="639638"/>
                  <a:pt x="3877985" y="830997"/>
                </a:cubicBezTo>
                <a:cubicBezTo>
                  <a:pt x="3789062" y="851082"/>
                  <a:pt x="3544806" y="791193"/>
                  <a:pt x="3440327" y="830997"/>
                </a:cubicBezTo>
                <a:cubicBezTo>
                  <a:pt x="3335848" y="870801"/>
                  <a:pt x="3115509" y="820517"/>
                  <a:pt x="2808769" y="830997"/>
                </a:cubicBezTo>
                <a:cubicBezTo>
                  <a:pt x="2502029" y="841477"/>
                  <a:pt x="2445100" y="791447"/>
                  <a:pt x="2332331" y="830997"/>
                </a:cubicBezTo>
                <a:cubicBezTo>
                  <a:pt x="2219562" y="870547"/>
                  <a:pt x="2000015" y="767349"/>
                  <a:pt x="1700773" y="830997"/>
                </a:cubicBezTo>
                <a:cubicBezTo>
                  <a:pt x="1401531" y="894645"/>
                  <a:pt x="1352712" y="798940"/>
                  <a:pt x="1069216" y="830997"/>
                </a:cubicBezTo>
                <a:cubicBezTo>
                  <a:pt x="785720" y="863054"/>
                  <a:pt x="661747" y="779321"/>
                  <a:pt x="476438" y="830997"/>
                </a:cubicBezTo>
                <a:cubicBezTo>
                  <a:pt x="291129" y="882673"/>
                  <a:pt x="145518" y="809270"/>
                  <a:pt x="0" y="830997"/>
                </a:cubicBezTo>
                <a:cubicBezTo>
                  <a:pt x="-33278" y="631574"/>
                  <a:pt x="46835" y="583886"/>
                  <a:pt x="0" y="407189"/>
                </a:cubicBezTo>
                <a:cubicBezTo>
                  <a:pt x="-46835" y="230492"/>
                  <a:pt x="16170" y="140397"/>
                  <a:pt x="0" y="0"/>
                </a:cubicBezTo>
                <a:close/>
              </a:path>
            </a:pathLst>
          </a:custGeom>
          <a:noFill/>
          <a:ln>
            <a:solidFill>
              <a:srgbClr val="C00000"/>
            </a:solidFill>
            <a:extLst>
              <a:ext uri="{C807C97D-BFC1-408E-A445-0C87EB9F89A2}">
                <ask:lineSketchStyleProps xmlns:ask="http://schemas.microsoft.com/office/drawing/2018/sketchyshapes" xmlns="" sd="3706926935">
                  <a:prstGeom prst="rect">
                    <a:avLst/>
                  </a:prstGeom>
                  <ask:type>
                    <ask:lineSketchScribble/>
                  </ask:type>
                </ask:lineSketchStyleProps>
              </a:ext>
            </a:extLst>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牙齒在變硬的過程受了影響</a:t>
            </a:r>
            <a:endParaRPr kumimoji="0" lang="en-US" altLang="zh-TW"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變成礦化不良</a:t>
            </a:r>
          </a:p>
        </p:txBody>
      </p:sp>
      <p:sp>
        <p:nvSpPr>
          <p:cNvPr id="14" name="矩形 13">
            <a:extLst>
              <a:ext uri="{FF2B5EF4-FFF2-40B4-BE49-F238E27FC236}">
                <a16:creationId xmlns:a16="http://schemas.microsoft.com/office/drawing/2014/main" xmlns="" id="{8DF7AEE2-5299-4797-908A-87E1ED113D32}"/>
              </a:ext>
            </a:extLst>
          </p:cNvPr>
          <p:cNvSpPr/>
          <p:nvPr/>
        </p:nvSpPr>
        <p:spPr>
          <a:xfrm>
            <a:off x="311627" y="5184435"/>
            <a:ext cx="4185761" cy="461665"/>
          </a:xfrm>
          <a:custGeom>
            <a:avLst/>
            <a:gdLst>
              <a:gd name="connsiteX0" fmla="*/ 0 w 4185761"/>
              <a:gd name="connsiteY0" fmla="*/ 0 h 461665"/>
              <a:gd name="connsiteX1" fmla="*/ 514251 w 4185761"/>
              <a:gd name="connsiteY1" fmla="*/ 0 h 461665"/>
              <a:gd name="connsiteX2" fmla="*/ 986644 w 4185761"/>
              <a:gd name="connsiteY2" fmla="*/ 0 h 461665"/>
              <a:gd name="connsiteX3" fmla="*/ 1626467 w 4185761"/>
              <a:gd name="connsiteY3" fmla="*/ 0 h 461665"/>
              <a:gd name="connsiteX4" fmla="*/ 2308148 w 4185761"/>
              <a:gd name="connsiteY4" fmla="*/ 0 h 461665"/>
              <a:gd name="connsiteX5" fmla="*/ 2989829 w 4185761"/>
              <a:gd name="connsiteY5" fmla="*/ 0 h 461665"/>
              <a:gd name="connsiteX6" fmla="*/ 3462222 w 4185761"/>
              <a:gd name="connsiteY6" fmla="*/ 0 h 461665"/>
              <a:gd name="connsiteX7" fmla="*/ 4185761 w 4185761"/>
              <a:gd name="connsiteY7" fmla="*/ 0 h 461665"/>
              <a:gd name="connsiteX8" fmla="*/ 4185761 w 4185761"/>
              <a:gd name="connsiteY8" fmla="*/ 461665 h 461665"/>
              <a:gd name="connsiteX9" fmla="*/ 3713368 w 4185761"/>
              <a:gd name="connsiteY9" fmla="*/ 461665 h 461665"/>
              <a:gd name="connsiteX10" fmla="*/ 3157260 w 4185761"/>
              <a:gd name="connsiteY10" fmla="*/ 461665 h 461665"/>
              <a:gd name="connsiteX11" fmla="*/ 2559294 w 4185761"/>
              <a:gd name="connsiteY11" fmla="*/ 461665 h 461665"/>
              <a:gd name="connsiteX12" fmla="*/ 2086901 w 4185761"/>
              <a:gd name="connsiteY12" fmla="*/ 461665 h 461665"/>
              <a:gd name="connsiteX13" fmla="*/ 1614508 w 4185761"/>
              <a:gd name="connsiteY13" fmla="*/ 461665 h 461665"/>
              <a:gd name="connsiteX14" fmla="*/ 1016542 w 4185761"/>
              <a:gd name="connsiteY14" fmla="*/ 461665 h 461665"/>
              <a:gd name="connsiteX15" fmla="*/ 544149 w 4185761"/>
              <a:gd name="connsiteY15" fmla="*/ 461665 h 461665"/>
              <a:gd name="connsiteX16" fmla="*/ 0 w 4185761"/>
              <a:gd name="connsiteY16" fmla="*/ 461665 h 461665"/>
              <a:gd name="connsiteX17" fmla="*/ 0 w 4185761"/>
              <a:gd name="connsiteY17"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5761" h="461665" fill="none" extrusionOk="0">
                <a:moveTo>
                  <a:pt x="0" y="0"/>
                </a:moveTo>
                <a:cubicBezTo>
                  <a:pt x="203777" y="-6784"/>
                  <a:pt x="382813" y="52179"/>
                  <a:pt x="514251" y="0"/>
                </a:cubicBezTo>
                <a:cubicBezTo>
                  <a:pt x="645689" y="-52179"/>
                  <a:pt x="795043" y="38272"/>
                  <a:pt x="986644" y="0"/>
                </a:cubicBezTo>
                <a:cubicBezTo>
                  <a:pt x="1178245" y="-38272"/>
                  <a:pt x="1374250" y="31868"/>
                  <a:pt x="1626467" y="0"/>
                </a:cubicBezTo>
                <a:cubicBezTo>
                  <a:pt x="1878684" y="-31868"/>
                  <a:pt x="2116426" y="55465"/>
                  <a:pt x="2308148" y="0"/>
                </a:cubicBezTo>
                <a:cubicBezTo>
                  <a:pt x="2499870" y="-55465"/>
                  <a:pt x="2764897" y="39123"/>
                  <a:pt x="2989829" y="0"/>
                </a:cubicBezTo>
                <a:cubicBezTo>
                  <a:pt x="3214761" y="-39123"/>
                  <a:pt x="3300534" y="55052"/>
                  <a:pt x="3462222" y="0"/>
                </a:cubicBezTo>
                <a:cubicBezTo>
                  <a:pt x="3623910" y="-55052"/>
                  <a:pt x="4020258" y="85548"/>
                  <a:pt x="4185761" y="0"/>
                </a:cubicBezTo>
                <a:cubicBezTo>
                  <a:pt x="4231561" y="166213"/>
                  <a:pt x="4130750" y="270404"/>
                  <a:pt x="4185761" y="461665"/>
                </a:cubicBezTo>
                <a:cubicBezTo>
                  <a:pt x="4088617" y="505363"/>
                  <a:pt x="3917201" y="425964"/>
                  <a:pt x="3713368" y="461665"/>
                </a:cubicBezTo>
                <a:cubicBezTo>
                  <a:pt x="3509535" y="497366"/>
                  <a:pt x="3340393" y="447572"/>
                  <a:pt x="3157260" y="461665"/>
                </a:cubicBezTo>
                <a:cubicBezTo>
                  <a:pt x="2974127" y="475758"/>
                  <a:pt x="2817447" y="434247"/>
                  <a:pt x="2559294" y="461665"/>
                </a:cubicBezTo>
                <a:cubicBezTo>
                  <a:pt x="2301141" y="489083"/>
                  <a:pt x="2293885" y="428562"/>
                  <a:pt x="2086901" y="461665"/>
                </a:cubicBezTo>
                <a:cubicBezTo>
                  <a:pt x="1879917" y="494768"/>
                  <a:pt x="1750624" y="422246"/>
                  <a:pt x="1614508" y="461665"/>
                </a:cubicBezTo>
                <a:cubicBezTo>
                  <a:pt x="1478392" y="501084"/>
                  <a:pt x="1159781" y="415106"/>
                  <a:pt x="1016542" y="461665"/>
                </a:cubicBezTo>
                <a:cubicBezTo>
                  <a:pt x="873303" y="508224"/>
                  <a:pt x="750847" y="452303"/>
                  <a:pt x="544149" y="461665"/>
                </a:cubicBezTo>
                <a:cubicBezTo>
                  <a:pt x="337451" y="471027"/>
                  <a:pt x="246885" y="398351"/>
                  <a:pt x="0" y="461665"/>
                </a:cubicBezTo>
                <a:cubicBezTo>
                  <a:pt x="-10639" y="238812"/>
                  <a:pt x="38626" y="204140"/>
                  <a:pt x="0" y="0"/>
                </a:cubicBezTo>
                <a:close/>
              </a:path>
              <a:path w="4185761" h="461665" stroke="0" extrusionOk="0">
                <a:moveTo>
                  <a:pt x="0" y="0"/>
                </a:moveTo>
                <a:cubicBezTo>
                  <a:pt x="287995" y="-4522"/>
                  <a:pt x="384721" y="20918"/>
                  <a:pt x="681681" y="0"/>
                </a:cubicBezTo>
                <a:cubicBezTo>
                  <a:pt x="978641" y="-20918"/>
                  <a:pt x="991070" y="18386"/>
                  <a:pt x="1237789" y="0"/>
                </a:cubicBezTo>
                <a:cubicBezTo>
                  <a:pt x="1484508" y="-18386"/>
                  <a:pt x="1614933" y="33685"/>
                  <a:pt x="1877613" y="0"/>
                </a:cubicBezTo>
                <a:cubicBezTo>
                  <a:pt x="2140293" y="-33685"/>
                  <a:pt x="2230566" y="44197"/>
                  <a:pt x="2391863" y="0"/>
                </a:cubicBezTo>
                <a:cubicBezTo>
                  <a:pt x="2553160" y="-44197"/>
                  <a:pt x="2837053" y="71314"/>
                  <a:pt x="2989829" y="0"/>
                </a:cubicBezTo>
                <a:cubicBezTo>
                  <a:pt x="3142605" y="-71314"/>
                  <a:pt x="3427222" y="45655"/>
                  <a:pt x="3629653" y="0"/>
                </a:cubicBezTo>
                <a:cubicBezTo>
                  <a:pt x="3832084" y="-45655"/>
                  <a:pt x="4062284" y="35415"/>
                  <a:pt x="4185761" y="0"/>
                </a:cubicBezTo>
                <a:cubicBezTo>
                  <a:pt x="4198644" y="198782"/>
                  <a:pt x="4183649" y="299957"/>
                  <a:pt x="4185761" y="461665"/>
                </a:cubicBezTo>
                <a:cubicBezTo>
                  <a:pt x="4047349" y="474365"/>
                  <a:pt x="3821148" y="452252"/>
                  <a:pt x="3713368" y="461665"/>
                </a:cubicBezTo>
                <a:cubicBezTo>
                  <a:pt x="3605588" y="471078"/>
                  <a:pt x="3331846" y="390419"/>
                  <a:pt x="3115402" y="461665"/>
                </a:cubicBezTo>
                <a:cubicBezTo>
                  <a:pt x="2898958" y="532911"/>
                  <a:pt x="2773553" y="403956"/>
                  <a:pt x="2601151" y="461665"/>
                </a:cubicBezTo>
                <a:cubicBezTo>
                  <a:pt x="2428749" y="519374"/>
                  <a:pt x="2356643" y="436203"/>
                  <a:pt x="2128758" y="461665"/>
                </a:cubicBezTo>
                <a:cubicBezTo>
                  <a:pt x="1900873" y="487127"/>
                  <a:pt x="1815089" y="460260"/>
                  <a:pt x="1656365" y="461665"/>
                </a:cubicBezTo>
                <a:cubicBezTo>
                  <a:pt x="1497641" y="463070"/>
                  <a:pt x="1294581" y="418075"/>
                  <a:pt x="1100257" y="461665"/>
                </a:cubicBezTo>
                <a:cubicBezTo>
                  <a:pt x="905933" y="505255"/>
                  <a:pt x="810637" y="412878"/>
                  <a:pt x="627864" y="461665"/>
                </a:cubicBezTo>
                <a:cubicBezTo>
                  <a:pt x="445091" y="510452"/>
                  <a:pt x="236902" y="395667"/>
                  <a:pt x="0" y="461665"/>
                </a:cubicBezTo>
                <a:cubicBezTo>
                  <a:pt x="-39919" y="297574"/>
                  <a:pt x="14335" y="152099"/>
                  <a:pt x="0" y="0"/>
                </a:cubicBezTo>
                <a:close/>
              </a:path>
            </a:pathLst>
          </a:custGeom>
          <a:ln>
            <a:solidFill>
              <a:srgbClr val="C00000"/>
            </a:solidFill>
            <a:extLst>
              <a:ext uri="{C807C97D-BFC1-408E-A445-0C87EB9F89A2}">
                <ask:lineSketchStyleProps xmlns:ask="http://schemas.microsoft.com/office/drawing/2018/sketchyshapes" xmlns="" sd="1807362556">
                  <a:prstGeom prst="rect">
                    <a:avLst/>
                  </a:prstGeom>
                  <ask:type>
                    <ask:lineSketchScribble/>
                  </ask:type>
                </ask:lineSketchStyleProps>
              </a:ext>
            </a:extLs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像</a:t>
            </a:r>
            <a:r>
              <a:rPr kumimoji="0" lang="zh-TW" altLang="zh-TW"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Times New Roman" panose="02020603050405020304" pitchFamily="18" charset="0"/>
              </a:rPr>
              <a:t>蛀牙的前一步「脫鈣」一樣</a:t>
            </a:r>
            <a:endParaRPr kumimoji="0" lang="zh-TW" altLang="en-US" sz="24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262479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AD92C3-DB22-403A-874A-F7C120D484A8}"/>
              </a:ext>
            </a:extLst>
          </p:cNvPr>
          <p:cNvSpPr>
            <a:spLocks noGrp="1"/>
          </p:cNvSpPr>
          <p:nvPr>
            <p:ph type="title"/>
          </p:nvPr>
        </p:nvSpPr>
        <p:spPr>
          <a:xfrm>
            <a:off x="532972" y="229382"/>
            <a:ext cx="8001000" cy="1143000"/>
          </a:xfrm>
        </p:spPr>
        <p:txBody>
          <a:bodyPr>
            <a:normAutofit/>
          </a:bodyPr>
          <a:lstStyle/>
          <a:p>
            <a:r>
              <a:rPr lang="zh-TW" altLang="en-US" sz="4000" dirty="0">
                <a:latin typeface="標楷體" panose="03000509000000000000" pitchFamily="65" charset="-120"/>
                <a:ea typeface="標楷體" panose="03000509000000000000" pitchFamily="65" charset="-120"/>
              </a:rPr>
              <a:t>「現在有蛀牙 </a:t>
            </a:r>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容易有新蛀牙」</a:t>
            </a:r>
          </a:p>
        </p:txBody>
      </p:sp>
      <p:sp>
        <p:nvSpPr>
          <p:cNvPr id="3" name="內容版面配置區 2">
            <a:extLst>
              <a:ext uri="{FF2B5EF4-FFF2-40B4-BE49-F238E27FC236}">
                <a16:creationId xmlns:a16="http://schemas.microsoft.com/office/drawing/2014/main" xmlns="" id="{0042A5FD-FFC1-4167-9230-6EC0FA2F0CE1}"/>
              </a:ext>
            </a:extLst>
          </p:cNvPr>
          <p:cNvSpPr>
            <a:spLocks noGrp="1"/>
          </p:cNvSpPr>
          <p:nvPr>
            <p:ph idx="1"/>
          </p:nvPr>
        </p:nvSpPr>
        <p:spPr>
          <a:xfrm>
            <a:off x="327489" y="1636904"/>
            <a:ext cx="8229600" cy="4807048"/>
          </a:xfrm>
        </p:spPr>
        <p:txBody>
          <a:bodyPr>
            <a:noAutofit/>
          </a:bodyPr>
          <a:lstStyle/>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沒有養成好習慣的小朋友，不會突然有</a:t>
            </a:r>
            <a:endParaRPr lang="en-US" altLang="zh-TW" sz="3200" b="1" dirty="0">
              <a:solidFill>
                <a:srgbClr val="002060"/>
              </a:solidFill>
              <a:latin typeface="標楷體" panose="03000509000000000000" pitchFamily="65" charset="-120"/>
              <a:ea typeface="標楷體" panose="03000509000000000000" pitchFamily="65" charset="-120"/>
            </a:endParaRPr>
          </a:p>
          <a:p>
            <a:pPr>
              <a:lnSpc>
                <a:spcPct val="150000"/>
              </a:lnSpc>
            </a:pPr>
            <a:r>
              <a:rPr lang="zh-TW" altLang="en-US" sz="3200" dirty="0">
                <a:solidFill>
                  <a:srgbClr val="002060"/>
                </a:solidFill>
                <a:latin typeface="標楷體" panose="03000509000000000000" pitchFamily="65" charset="-120"/>
                <a:ea typeface="標楷體" panose="03000509000000000000" pitchFamily="65" charset="-120"/>
              </a:rPr>
              <a:t>要</a:t>
            </a:r>
            <a:r>
              <a:rPr lang="zh-TW" altLang="en-US" sz="3200" dirty="0">
                <a:solidFill>
                  <a:srgbClr val="002060"/>
                </a:solidFill>
                <a:highlight>
                  <a:srgbClr val="FFFF00"/>
                </a:highlight>
                <a:latin typeface="標楷體" panose="03000509000000000000" pitchFamily="65" charset="-120"/>
                <a:ea typeface="標楷體" panose="03000509000000000000" pitchFamily="65" charset="-120"/>
              </a:rPr>
              <a:t>預防蛀牙，是要練習的</a:t>
            </a:r>
            <a:endParaRPr lang="en-US" altLang="zh-TW" sz="3200" dirty="0">
              <a:solidFill>
                <a:srgbClr val="002060"/>
              </a:solidFill>
              <a:highlight>
                <a:srgbClr val="FFFF00"/>
              </a:highlight>
              <a:latin typeface="標楷體" panose="03000509000000000000" pitchFamily="65" charset="-120"/>
              <a:ea typeface="標楷體" panose="03000509000000000000" pitchFamily="65" charset="-120"/>
            </a:endParaRPr>
          </a:p>
          <a:p>
            <a:pPr>
              <a:lnSpc>
                <a:spcPct val="150000"/>
              </a:lnSpc>
            </a:pPr>
            <a:r>
              <a:rPr lang="zh-TW" altLang="en-US" sz="3200" dirty="0">
                <a:solidFill>
                  <a:srgbClr val="002060"/>
                </a:solidFill>
                <a:highlight>
                  <a:srgbClr val="FFFF00"/>
                </a:highlight>
                <a:latin typeface="標楷體" panose="03000509000000000000" pitchFamily="65" charset="-120"/>
                <a:ea typeface="標楷體" panose="03000509000000000000" pitchFamily="65" charset="-120"/>
              </a:rPr>
              <a:t>舊的蛀牙洞等於細菌的避難所</a:t>
            </a:r>
            <a:endParaRPr lang="en-US" altLang="zh-TW" sz="3200" dirty="0">
              <a:solidFill>
                <a:srgbClr val="002060"/>
              </a:solidFill>
              <a:highlight>
                <a:srgbClr val="FFFF00"/>
              </a:highlight>
              <a:latin typeface="標楷體" panose="03000509000000000000" pitchFamily="65" charset="-120"/>
              <a:ea typeface="標楷體" panose="03000509000000000000" pitchFamily="65" charset="-120"/>
            </a:endParaRPr>
          </a:p>
          <a:p>
            <a:pPr lvl="1">
              <a:lnSpc>
                <a:spcPct val="150000"/>
              </a:lnSpc>
            </a:pPr>
            <a:r>
              <a:rPr lang="zh-TW" altLang="en-US" sz="3000" dirty="0">
                <a:solidFill>
                  <a:srgbClr val="002060"/>
                </a:solidFill>
                <a:highlight>
                  <a:srgbClr val="FFFF00"/>
                </a:highlight>
                <a:latin typeface="標楷體" panose="03000509000000000000" pitchFamily="65" charset="-120"/>
                <a:ea typeface="標楷體" panose="03000509000000000000" pitchFamily="65" charset="-120"/>
              </a:rPr>
              <a:t>嘴巴蛀牙菌濃度很高</a:t>
            </a:r>
            <a:r>
              <a:rPr lang="zh-TW" altLang="en-US" sz="3000" dirty="0">
                <a:solidFill>
                  <a:srgbClr val="002060"/>
                </a:solidFill>
                <a:latin typeface="標楷體" panose="03000509000000000000" pitchFamily="65" charset="-120"/>
                <a:ea typeface="標楷體" panose="03000509000000000000" pitchFamily="65" charset="-120"/>
              </a:rPr>
              <a:t>，新牙就算沒蛀，也容易</a:t>
            </a:r>
            <a:r>
              <a:rPr lang="zh-TW" altLang="en-US" sz="3000" dirty="0">
                <a:solidFill>
                  <a:srgbClr val="002060"/>
                </a:solidFill>
                <a:highlight>
                  <a:srgbClr val="FFFF00"/>
                </a:highlight>
                <a:latin typeface="標楷體" panose="03000509000000000000" pitchFamily="65" charset="-120"/>
                <a:ea typeface="標楷體" panose="03000509000000000000" pitchFamily="65" charset="-120"/>
              </a:rPr>
              <a:t>被乳牙的細菌傳染</a:t>
            </a:r>
            <a:r>
              <a:rPr lang="en-US" altLang="zh-TW" sz="3000" dirty="0">
                <a:solidFill>
                  <a:srgbClr val="002060"/>
                </a:solidFill>
                <a:highlight>
                  <a:srgbClr val="FFFF00"/>
                </a:highlight>
                <a:latin typeface="標楷體" panose="03000509000000000000" pitchFamily="65" charset="-120"/>
                <a:ea typeface="標楷體" panose="03000509000000000000" pitchFamily="65" charset="-120"/>
              </a:rPr>
              <a:t>，</a:t>
            </a:r>
            <a:r>
              <a:rPr lang="zh-TW" altLang="en-US" sz="3200" dirty="0">
                <a:solidFill>
                  <a:srgbClr val="002060"/>
                </a:solidFill>
                <a:latin typeface="標楷體" panose="03000509000000000000" pitchFamily="65" charset="-120"/>
                <a:ea typeface="標楷體" panose="03000509000000000000" pitchFamily="65" charset="-120"/>
              </a:rPr>
              <a:t>向</a:t>
            </a:r>
            <a:r>
              <a:rPr lang="zh-TW" altLang="en-US" sz="3200" b="1" dirty="0">
                <a:solidFill>
                  <a:srgbClr val="C00000"/>
                </a:solidFill>
                <a:latin typeface="標楷體" panose="03000509000000000000" pitchFamily="65" charset="-120"/>
                <a:ea typeface="標楷體" panose="03000509000000000000" pitchFamily="65" charset="-120"/>
              </a:rPr>
              <a:t>剛長出來的恆牙</a:t>
            </a:r>
            <a:endParaRPr lang="en-US" altLang="zh-TW" sz="3200" b="1" dirty="0">
              <a:solidFill>
                <a:srgbClr val="C00000"/>
              </a:solidFill>
              <a:latin typeface="標楷體" panose="03000509000000000000" pitchFamily="65" charset="-120"/>
              <a:ea typeface="標楷體" panose="03000509000000000000" pitchFamily="65" charset="-120"/>
            </a:endParaRPr>
          </a:p>
          <a:p>
            <a:endParaRPr lang="zh-TW" altLang="en-US" sz="3200" dirty="0">
              <a:solidFill>
                <a:srgbClr val="002060"/>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xmlns="" id="{FC414779-1732-48E6-9B4B-66B4034F398C}"/>
              </a:ext>
            </a:extLst>
          </p:cNvPr>
          <p:cNvSpPr txBox="1"/>
          <p:nvPr/>
        </p:nvSpPr>
        <p:spPr>
          <a:xfrm>
            <a:off x="3449451" y="6259286"/>
            <a:ext cx="562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盧育成兒童牙醫 </a:t>
            </a:r>
            <a:r>
              <a:rPr kumimoji="0" lang="en-US" altLang="zh-TW"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http://luycpedodentist.blogspot.com/</a:t>
            </a:r>
            <a:endParaRPr kumimoji="0" lang="zh-TW" altLang="en-US"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Tree>
    <p:extLst>
      <p:ext uri="{BB962C8B-B14F-4D97-AF65-F5344CB8AC3E}">
        <p14:creationId xmlns:p14="http://schemas.microsoft.com/office/powerpoint/2010/main" val="1884663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AD92C3-DB22-403A-874A-F7C120D484A8}"/>
              </a:ext>
            </a:extLst>
          </p:cNvPr>
          <p:cNvSpPr>
            <a:spLocks noGrp="1"/>
          </p:cNvSpPr>
          <p:nvPr>
            <p:ph type="title"/>
          </p:nvPr>
        </p:nvSpPr>
        <p:spPr>
          <a:xfrm>
            <a:off x="1485686" y="685800"/>
            <a:ext cx="6172628" cy="1143000"/>
          </a:xfrm>
        </p:spPr>
        <p:txBody>
          <a:bodyPr>
            <a:normAutofit fontScale="90000"/>
          </a:bodyPr>
          <a:lstStyle/>
          <a:p>
            <a:pPr algn="ctr"/>
            <a:r>
              <a:rPr lang="zh-TW" altLang="en-US" sz="4000" dirty="0"/>
              <a:t>「隔了 </a:t>
            </a:r>
            <a:r>
              <a:rPr lang="en-US" altLang="zh-TW" sz="4000" dirty="0"/>
              <a:t>6 </a:t>
            </a:r>
            <a:r>
              <a:rPr lang="zh-TW" altLang="en-US" sz="4000" dirty="0"/>
              <a:t>年才會放榜的考試」</a:t>
            </a:r>
            <a:r>
              <a:rPr lang="en-US" altLang="zh-TW" sz="4000" dirty="0"/>
              <a:t/>
            </a:r>
            <a:br>
              <a:rPr lang="en-US" altLang="zh-TW" sz="4000" dirty="0"/>
            </a:br>
            <a:r>
              <a:rPr lang="zh-TW" altLang="en-US" sz="4000" b="1" dirty="0">
                <a:solidFill>
                  <a:srgbClr val="C00000"/>
                </a:solidFill>
                <a:highlight>
                  <a:srgbClr val="FFFF00"/>
                </a:highlight>
              </a:rPr>
              <a:t>拿孩子的牙齒賭一把</a:t>
            </a:r>
            <a:r>
              <a:rPr lang="en-US" altLang="zh-TW" sz="4000" b="1" dirty="0">
                <a:solidFill>
                  <a:srgbClr val="C00000"/>
                </a:solidFill>
                <a:highlight>
                  <a:srgbClr val="FFFF00"/>
                </a:highlight>
              </a:rPr>
              <a:t>?</a:t>
            </a:r>
            <a:endParaRPr lang="zh-TW" altLang="en-US" sz="4000" b="1" dirty="0">
              <a:solidFill>
                <a:srgbClr val="C00000"/>
              </a:solidFill>
              <a:highlight>
                <a:srgbClr val="FFFF00"/>
              </a:highlight>
            </a:endParaRPr>
          </a:p>
        </p:txBody>
      </p:sp>
      <p:sp>
        <p:nvSpPr>
          <p:cNvPr id="3" name="內容版面配置區 2">
            <a:extLst>
              <a:ext uri="{FF2B5EF4-FFF2-40B4-BE49-F238E27FC236}">
                <a16:creationId xmlns:a16="http://schemas.microsoft.com/office/drawing/2014/main" xmlns="" id="{0042A5FD-FFC1-4167-9230-6EC0FA2F0CE1}"/>
              </a:ext>
            </a:extLst>
          </p:cNvPr>
          <p:cNvSpPr>
            <a:spLocks noGrp="1"/>
          </p:cNvSpPr>
          <p:nvPr>
            <p:ph idx="1"/>
          </p:nvPr>
        </p:nvSpPr>
        <p:spPr>
          <a:xfrm>
            <a:off x="457200" y="1981200"/>
            <a:ext cx="8229600" cy="3892648"/>
          </a:xfrm>
        </p:spPr>
        <p:txBody>
          <a:bodyPr>
            <a:noAutofit/>
          </a:bodyPr>
          <a:lstStyle/>
          <a:p>
            <a:r>
              <a:rPr lang="zh-TW" altLang="en-US" sz="3200" b="1" dirty="0">
                <a:solidFill>
                  <a:srgbClr val="C00000"/>
                </a:solidFill>
                <a:latin typeface="標楷體" panose="03000509000000000000" pitchFamily="65" charset="-120"/>
                <a:ea typeface="標楷體" panose="03000509000000000000" pitchFamily="65" charset="-120"/>
              </a:rPr>
              <a:t>恆牙真正長出來之前，我們無法提早知道</a:t>
            </a:r>
            <a:r>
              <a:rPr lang="zh-TW" altLang="en-US" sz="3200" dirty="0">
                <a:solidFill>
                  <a:srgbClr val="002060"/>
                </a:solidFill>
                <a:latin typeface="標楷體" panose="03000509000000000000" pitchFamily="65" charset="-120"/>
                <a:ea typeface="標楷體" panose="03000509000000000000" pitchFamily="65" charset="-120"/>
              </a:rPr>
              <a:t>有無被乳牙的蛀牙影響</a:t>
            </a:r>
          </a:p>
          <a:p>
            <a:pPr marL="0" indent="0">
              <a:buNone/>
            </a:pPr>
            <a:endParaRPr lang="en-US" altLang="zh-TW" sz="3200" dirty="0">
              <a:solidFill>
                <a:srgbClr val="002060"/>
              </a:solidFill>
              <a:latin typeface="標楷體" panose="03000509000000000000" pitchFamily="65" charset="-120"/>
              <a:ea typeface="標楷體" panose="03000509000000000000" pitchFamily="65" charset="-120"/>
            </a:endParaRPr>
          </a:p>
          <a:p>
            <a:pPr marL="0" indent="0" algn="ctr">
              <a:buNone/>
            </a:pPr>
            <a:r>
              <a:rPr lang="zh-TW" altLang="en-US" sz="3200" dirty="0">
                <a:solidFill>
                  <a:srgbClr val="002060"/>
                </a:solidFill>
                <a:latin typeface="標楷體" panose="03000509000000000000" pitchFamily="65" charset="-120"/>
                <a:ea typeface="標楷體" panose="03000509000000000000" pitchFamily="65" charset="-120"/>
              </a:rPr>
              <a:t>認真對待這場</a:t>
            </a:r>
            <a:r>
              <a:rPr lang="zh-TW" altLang="en-US" sz="3200" b="1" dirty="0">
                <a:solidFill>
                  <a:srgbClr val="C00000"/>
                </a:solidFill>
                <a:latin typeface="標楷體" panose="03000509000000000000" pitchFamily="65" charset="-120"/>
                <a:ea typeface="標楷體" panose="03000509000000000000" pitchFamily="65" charset="-120"/>
              </a:rPr>
              <a:t>持續</a:t>
            </a:r>
            <a:r>
              <a:rPr lang="en-US" altLang="zh-TW" sz="3200" b="1" dirty="0">
                <a:solidFill>
                  <a:srgbClr val="C00000"/>
                </a:solidFill>
                <a:latin typeface="標楷體" panose="03000509000000000000" pitchFamily="65" charset="-120"/>
                <a:ea typeface="標楷體" panose="03000509000000000000" pitchFamily="65" charset="-120"/>
              </a:rPr>
              <a:t>6-12</a:t>
            </a:r>
            <a:r>
              <a:rPr lang="zh-TW" altLang="en-US" sz="3200" b="1" dirty="0">
                <a:solidFill>
                  <a:srgbClr val="C00000"/>
                </a:solidFill>
                <a:latin typeface="標楷體" panose="03000509000000000000" pitchFamily="65" charset="-120"/>
                <a:ea typeface="標楷體" panose="03000509000000000000" pitchFamily="65" charset="-120"/>
              </a:rPr>
              <a:t>年</a:t>
            </a:r>
            <a:r>
              <a:rPr lang="zh-TW" altLang="en-US" sz="3200" dirty="0">
                <a:solidFill>
                  <a:srgbClr val="002060"/>
                </a:solidFill>
                <a:latin typeface="標楷體" panose="03000509000000000000" pitchFamily="65" charset="-120"/>
                <a:ea typeface="標楷體" panose="03000509000000000000" pitchFamily="65" charset="-120"/>
              </a:rPr>
              <a:t>的考試嗎？</a:t>
            </a:r>
            <a:endParaRPr lang="en-US" altLang="zh-TW" sz="3200" dirty="0">
              <a:solidFill>
                <a:srgbClr val="002060"/>
              </a:solidFill>
              <a:latin typeface="標楷體" panose="03000509000000000000" pitchFamily="65" charset="-120"/>
              <a:ea typeface="標楷體" panose="03000509000000000000" pitchFamily="65" charset="-120"/>
            </a:endParaRPr>
          </a:p>
          <a:p>
            <a:pPr marL="0" indent="0" algn="ctr">
              <a:buNone/>
            </a:pPr>
            <a:r>
              <a:rPr lang="zh-TW" altLang="en-US" sz="3200" dirty="0">
                <a:solidFill>
                  <a:srgbClr val="002060"/>
                </a:solidFill>
                <a:latin typeface="標楷體" panose="03000509000000000000" pitchFamily="65" charset="-120"/>
                <a:ea typeface="標楷體" panose="03000509000000000000" pitchFamily="65" charset="-120"/>
              </a:rPr>
              <a:t>或者</a:t>
            </a:r>
            <a:endParaRPr lang="en-US" altLang="zh-TW" sz="3200" dirty="0">
              <a:solidFill>
                <a:srgbClr val="002060"/>
              </a:solidFill>
              <a:latin typeface="標楷體" panose="03000509000000000000" pitchFamily="65" charset="-120"/>
              <a:ea typeface="標楷體" panose="03000509000000000000" pitchFamily="65" charset="-120"/>
            </a:endParaRPr>
          </a:p>
          <a:p>
            <a:pPr marL="0" indent="0" algn="ctr">
              <a:buNone/>
            </a:pPr>
            <a:r>
              <a:rPr lang="zh-TW" altLang="en-US" sz="3200" dirty="0">
                <a:solidFill>
                  <a:srgbClr val="C00000"/>
                </a:solidFill>
                <a:latin typeface="標楷體" panose="03000509000000000000" pitchFamily="65" charset="-120"/>
                <a:ea typeface="標楷體" panose="03000509000000000000" pitchFamily="65" charset="-120"/>
              </a:rPr>
              <a:t>相信</a:t>
            </a:r>
            <a:r>
              <a:rPr lang="zh-TW" altLang="en-US" sz="3200" b="1" dirty="0">
                <a:solidFill>
                  <a:srgbClr val="C00000"/>
                </a:solidFill>
                <a:latin typeface="標楷體" panose="03000509000000000000" pitchFamily="65" charset="-120"/>
                <a:ea typeface="標楷體" panose="03000509000000000000" pitchFamily="65" charset="-120"/>
              </a:rPr>
              <a:t>「乳牙還會換，不用治療」</a:t>
            </a:r>
            <a:r>
              <a:rPr lang="zh-TW" altLang="en-US" sz="3200" dirty="0">
                <a:solidFill>
                  <a:srgbClr val="C00000"/>
                </a:solidFill>
                <a:latin typeface="標楷體" panose="03000509000000000000" pitchFamily="65" charset="-120"/>
                <a:ea typeface="標楷體" panose="03000509000000000000" pitchFamily="65" charset="-120"/>
              </a:rPr>
              <a:t>？</a:t>
            </a:r>
          </a:p>
          <a:p>
            <a:endParaRPr lang="zh-TW" altLang="en-US" sz="3200" dirty="0">
              <a:solidFill>
                <a:srgbClr val="002060"/>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xmlns="" id="{FC414779-1732-48E6-9B4B-66B4034F398C}"/>
              </a:ext>
            </a:extLst>
          </p:cNvPr>
          <p:cNvSpPr txBox="1"/>
          <p:nvPr/>
        </p:nvSpPr>
        <p:spPr>
          <a:xfrm>
            <a:off x="3449451" y="6259286"/>
            <a:ext cx="5628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盧育成兒童牙醫 </a:t>
            </a:r>
            <a:r>
              <a:rPr kumimoji="0" lang="en-US" altLang="zh-TW"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http://luycpedodentist.blogspot.com/</a:t>
            </a:r>
            <a:endParaRPr kumimoji="0" lang="zh-TW" altLang="en-US" sz="1800" b="0" i="0" u="sng"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4" name="矩形 3">
            <a:extLst>
              <a:ext uri="{FF2B5EF4-FFF2-40B4-BE49-F238E27FC236}">
                <a16:creationId xmlns:a16="http://schemas.microsoft.com/office/drawing/2014/main" xmlns="" id="{F7ABC023-8FC0-443C-945C-10314EB39FF3}"/>
              </a:ext>
            </a:extLst>
          </p:cNvPr>
          <p:cNvSpPr/>
          <p:nvPr/>
        </p:nvSpPr>
        <p:spPr>
          <a:xfrm>
            <a:off x="1295400" y="3581400"/>
            <a:ext cx="6553200" cy="1981200"/>
          </a:xfrm>
          <a:custGeom>
            <a:avLst/>
            <a:gdLst>
              <a:gd name="connsiteX0" fmla="*/ 0 w 6553200"/>
              <a:gd name="connsiteY0" fmla="*/ 0 h 1981200"/>
              <a:gd name="connsiteX1" fmla="*/ 720852 w 6553200"/>
              <a:gd name="connsiteY1" fmla="*/ 0 h 1981200"/>
              <a:gd name="connsiteX2" fmla="*/ 1179576 w 6553200"/>
              <a:gd name="connsiteY2" fmla="*/ 0 h 1981200"/>
              <a:gd name="connsiteX3" fmla="*/ 1965960 w 6553200"/>
              <a:gd name="connsiteY3" fmla="*/ 0 h 1981200"/>
              <a:gd name="connsiteX4" fmla="*/ 2686812 w 6553200"/>
              <a:gd name="connsiteY4" fmla="*/ 0 h 1981200"/>
              <a:gd name="connsiteX5" fmla="*/ 3407664 w 6553200"/>
              <a:gd name="connsiteY5" fmla="*/ 0 h 1981200"/>
              <a:gd name="connsiteX6" fmla="*/ 4128516 w 6553200"/>
              <a:gd name="connsiteY6" fmla="*/ 0 h 1981200"/>
              <a:gd name="connsiteX7" fmla="*/ 4652772 w 6553200"/>
              <a:gd name="connsiteY7" fmla="*/ 0 h 1981200"/>
              <a:gd name="connsiteX8" fmla="*/ 5308092 w 6553200"/>
              <a:gd name="connsiteY8" fmla="*/ 0 h 1981200"/>
              <a:gd name="connsiteX9" fmla="*/ 6553200 w 6553200"/>
              <a:gd name="connsiteY9" fmla="*/ 0 h 1981200"/>
              <a:gd name="connsiteX10" fmla="*/ 6553200 w 6553200"/>
              <a:gd name="connsiteY10" fmla="*/ 640588 h 1981200"/>
              <a:gd name="connsiteX11" fmla="*/ 6553200 w 6553200"/>
              <a:gd name="connsiteY11" fmla="*/ 1261364 h 1981200"/>
              <a:gd name="connsiteX12" fmla="*/ 6553200 w 6553200"/>
              <a:gd name="connsiteY12" fmla="*/ 1981200 h 1981200"/>
              <a:gd name="connsiteX13" fmla="*/ 5832348 w 6553200"/>
              <a:gd name="connsiteY13" fmla="*/ 1981200 h 1981200"/>
              <a:gd name="connsiteX14" fmla="*/ 5308092 w 6553200"/>
              <a:gd name="connsiteY14" fmla="*/ 1981200 h 1981200"/>
              <a:gd name="connsiteX15" fmla="*/ 4652772 w 6553200"/>
              <a:gd name="connsiteY15" fmla="*/ 1981200 h 1981200"/>
              <a:gd name="connsiteX16" fmla="*/ 4062984 w 6553200"/>
              <a:gd name="connsiteY16" fmla="*/ 1981200 h 1981200"/>
              <a:gd name="connsiteX17" fmla="*/ 3538728 w 6553200"/>
              <a:gd name="connsiteY17" fmla="*/ 1981200 h 1981200"/>
              <a:gd name="connsiteX18" fmla="*/ 2817876 w 6553200"/>
              <a:gd name="connsiteY18" fmla="*/ 1981200 h 1981200"/>
              <a:gd name="connsiteX19" fmla="*/ 2228088 w 6553200"/>
              <a:gd name="connsiteY19" fmla="*/ 1981200 h 1981200"/>
              <a:gd name="connsiteX20" fmla="*/ 1572768 w 6553200"/>
              <a:gd name="connsiteY20" fmla="*/ 1981200 h 1981200"/>
              <a:gd name="connsiteX21" fmla="*/ 786384 w 6553200"/>
              <a:gd name="connsiteY21" fmla="*/ 1981200 h 1981200"/>
              <a:gd name="connsiteX22" fmla="*/ 0 w 6553200"/>
              <a:gd name="connsiteY22" fmla="*/ 1981200 h 1981200"/>
              <a:gd name="connsiteX23" fmla="*/ 0 w 6553200"/>
              <a:gd name="connsiteY23" fmla="*/ 1340612 h 1981200"/>
              <a:gd name="connsiteX24" fmla="*/ 0 w 6553200"/>
              <a:gd name="connsiteY24" fmla="*/ 680212 h 1981200"/>
              <a:gd name="connsiteX25" fmla="*/ 0 w 6553200"/>
              <a:gd name="connsiteY25"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3200" h="1981200" extrusionOk="0">
                <a:moveTo>
                  <a:pt x="0" y="0"/>
                </a:moveTo>
                <a:cubicBezTo>
                  <a:pt x="217060" y="23581"/>
                  <a:pt x="458021" y="6669"/>
                  <a:pt x="720852" y="0"/>
                </a:cubicBezTo>
                <a:cubicBezTo>
                  <a:pt x="983683" y="-6669"/>
                  <a:pt x="1018293" y="-6835"/>
                  <a:pt x="1179576" y="0"/>
                </a:cubicBezTo>
                <a:cubicBezTo>
                  <a:pt x="1340859" y="6835"/>
                  <a:pt x="1609083" y="7706"/>
                  <a:pt x="1965960" y="0"/>
                </a:cubicBezTo>
                <a:cubicBezTo>
                  <a:pt x="2322837" y="-7706"/>
                  <a:pt x="2369560" y="12921"/>
                  <a:pt x="2686812" y="0"/>
                </a:cubicBezTo>
                <a:cubicBezTo>
                  <a:pt x="3004064" y="-12921"/>
                  <a:pt x="3158633" y="-26936"/>
                  <a:pt x="3407664" y="0"/>
                </a:cubicBezTo>
                <a:cubicBezTo>
                  <a:pt x="3656695" y="26936"/>
                  <a:pt x="3883375" y="-12056"/>
                  <a:pt x="4128516" y="0"/>
                </a:cubicBezTo>
                <a:cubicBezTo>
                  <a:pt x="4373657" y="12056"/>
                  <a:pt x="4440583" y="-24983"/>
                  <a:pt x="4652772" y="0"/>
                </a:cubicBezTo>
                <a:cubicBezTo>
                  <a:pt x="4864961" y="24983"/>
                  <a:pt x="5141641" y="7578"/>
                  <a:pt x="5308092" y="0"/>
                </a:cubicBezTo>
                <a:cubicBezTo>
                  <a:pt x="5474543" y="-7578"/>
                  <a:pt x="6181688" y="28254"/>
                  <a:pt x="6553200" y="0"/>
                </a:cubicBezTo>
                <a:cubicBezTo>
                  <a:pt x="6551995" y="138357"/>
                  <a:pt x="6546241" y="378233"/>
                  <a:pt x="6553200" y="640588"/>
                </a:cubicBezTo>
                <a:cubicBezTo>
                  <a:pt x="6560159" y="902943"/>
                  <a:pt x="6536952" y="1012436"/>
                  <a:pt x="6553200" y="1261364"/>
                </a:cubicBezTo>
                <a:cubicBezTo>
                  <a:pt x="6569448" y="1510292"/>
                  <a:pt x="6569151" y="1710138"/>
                  <a:pt x="6553200" y="1981200"/>
                </a:cubicBezTo>
                <a:cubicBezTo>
                  <a:pt x="6195030" y="1955883"/>
                  <a:pt x="6177425" y="1954527"/>
                  <a:pt x="5832348" y="1981200"/>
                </a:cubicBezTo>
                <a:cubicBezTo>
                  <a:pt x="5487271" y="2007873"/>
                  <a:pt x="5563675" y="1982906"/>
                  <a:pt x="5308092" y="1981200"/>
                </a:cubicBezTo>
                <a:cubicBezTo>
                  <a:pt x="5052509" y="1979494"/>
                  <a:pt x="4931268" y="2006123"/>
                  <a:pt x="4652772" y="1981200"/>
                </a:cubicBezTo>
                <a:cubicBezTo>
                  <a:pt x="4374276" y="1956277"/>
                  <a:pt x="4202447" y="1986131"/>
                  <a:pt x="4062984" y="1981200"/>
                </a:cubicBezTo>
                <a:cubicBezTo>
                  <a:pt x="3923521" y="1976269"/>
                  <a:pt x="3772859" y="1989190"/>
                  <a:pt x="3538728" y="1981200"/>
                </a:cubicBezTo>
                <a:cubicBezTo>
                  <a:pt x="3304597" y="1973210"/>
                  <a:pt x="3129261" y="2011695"/>
                  <a:pt x="2817876" y="1981200"/>
                </a:cubicBezTo>
                <a:cubicBezTo>
                  <a:pt x="2506491" y="1950705"/>
                  <a:pt x="2491630" y="1954094"/>
                  <a:pt x="2228088" y="1981200"/>
                </a:cubicBezTo>
                <a:cubicBezTo>
                  <a:pt x="1964546" y="2008306"/>
                  <a:pt x="1863020" y="1961662"/>
                  <a:pt x="1572768" y="1981200"/>
                </a:cubicBezTo>
                <a:cubicBezTo>
                  <a:pt x="1282516" y="2000738"/>
                  <a:pt x="1150886" y="2015764"/>
                  <a:pt x="786384" y="1981200"/>
                </a:cubicBezTo>
                <a:cubicBezTo>
                  <a:pt x="421882" y="1946636"/>
                  <a:pt x="224372" y="1967318"/>
                  <a:pt x="0" y="1981200"/>
                </a:cubicBezTo>
                <a:cubicBezTo>
                  <a:pt x="24921" y="1709228"/>
                  <a:pt x="-6556" y="1540921"/>
                  <a:pt x="0" y="1340612"/>
                </a:cubicBezTo>
                <a:cubicBezTo>
                  <a:pt x="6556" y="1140303"/>
                  <a:pt x="-29393" y="913593"/>
                  <a:pt x="0" y="680212"/>
                </a:cubicBezTo>
                <a:cubicBezTo>
                  <a:pt x="29393" y="446831"/>
                  <a:pt x="12949" y="260447"/>
                  <a:pt x="0" y="0"/>
                </a:cubicBezTo>
                <a:close/>
              </a:path>
            </a:pathLst>
          </a:custGeom>
          <a:noFill/>
          <a:ln>
            <a:solidFill>
              <a:srgbClr val="C00000"/>
            </a:solidFill>
            <a:extLst>
              <a:ext uri="{C807C97D-BFC1-408E-A445-0C87EB9F89A2}">
                <ask:lineSketchStyleProps xmlns:ask="http://schemas.microsoft.com/office/drawing/2018/sketchyshapes" xmlns="" sd="412556484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Tree>
    <p:extLst>
      <p:ext uri="{BB962C8B-B14F-4D97-AF65-F5344CB8AC3E}">
        <p14:creationId xmlns:p14="http://schemas.microsoft.com/office/powerpoint/2010/main" val="1733313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533400" y="609600"/>
            <a:ext cx="2514600" cy="1143000"/>
          </a:xfrm>
        </p:spPr>
        <p:txBody>
          <a:bodyPr>
            <a:normAutofit fontScale="90000"/>
          </a:bodyPr>
          <a:lstStyle/>
          <a:p>
            <a:r>
              <a:rPr lang="zh-TW" altLang="en-US" sz="4800" b="1" u="sng" dirty="0">
                <a:solidFill>
                  <a:srgbClr val="C00000"/>
                </a:solidFill>
                <a:latin typeface="標楷體" panose="03000509000000000000" pitchFamily="65" charset="-120"/>
                <a:ea typeface="標楷體" panose="03000509000000000000" pitchFamily="65" charset="-120"/>
              </a:rPr>
              <a:t>二要二不</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541106" y="1981200"/>
            <a:ext cx="8229600" cy="4495800"/>
          </a:xfrm>
        </p:spPr>
        <p:txBody>
          <a:bodyPr>
            <a:noAutofit/>
          </a:bodyPr>
          <a:lstStyle/>
          <a:p>
            <a:pPr>
              <a:lnSpc>
                <a:spcPct val="150000"/>
              </a:lnSpc>
            </a:pPr>
            <a:r>
              <a:rPr lang="zh-TW" altLang="en-US" sz="2400" dirty="0">
                <a:latin typeface="標楷體" panose="03000509000000000000" pitchFamily="65" charset="-120"/>
                <a:ea typeface="標楷體" panose="03000509000000000000" pitchFamily="65" charset="-120"/>
              </a:rPr>
              <a:t>一要： </a:t>
            </a:r>
            <a:r>
              <a:rPr lang="zh-TW" altLang="en-US" sz="2800" b="1" dirty="0">
                <a:solidFill>
                  <a:srgbClr val="C00000"/>
                </a:solidFill>
                <a:latin typeface="標楷體" panose="03000509000000000000" pitchFamily="65" charset="-120"/>
                <a:ea typeface="標楷體" panose="03000509000000000000" pitchFamily="65" charset="-120"/>
              </a:rPr>
              <a:t>睡前一定要刷牙</a:t>
            </a:r>
            <a:r>
              <a:rPr lang="zh-TW" altLang="en-US" sz="2400" dirty="0">
                <a:latin typeface="標楷體" panose="03000509000000000000" pitchFamily="65" charset="-120"/>
                <a:ea typeface="標楷體" panose="03000509000000000000" pitchFamily="65" charset="-120"/>
              </a:rPr>
              <a:t>，一天至少刷兩次</a:t>
            </a:r>
          </a:p>
          <a:p>
            <a:pPr>
              <a:lnSpc>
                <a:spcPct val="150000"/>
              </a:lnSpc>
            </a:pPr>
            <a:r>
              <a:rPr lang="zh-TW" altLang="en-US" sz="2400" dirty="0">
                <a:latin typeface="標楷體" panose="03000509000000000000" pitchFamily="65" charset="-120"/>
                <a:ea typeface="標楷體" panose="03000509000000000000" pitchFamily="65" charset="-120"/>
              </a:rPr>
              <a:t>二要： </a:t>
            </a:r>
            <a:r>
              <a:rPr lang="zh-TW" altLang="en-US" sz="2800" b="1" dirty="0">
                <a:solidFill>
                  <a:srgbClr val="C00000"/>
                </a:solidFill>
                <a:latin typeface="標楷體" panose="03000509000000000000" pitchFamily="65" charset="-120"/>
                <a:ea typeface="標楷體" panose="03000509000000000000" pitchFamily="65" charset="-120"/>
              </a:rPr>
              <a:t>要有「氟」</a:t>
            </a:r>
            <a:r>
              <a:rPr lang="zh-TW" altLang="en-US" sz="2400" dirty="0">
                <a:latin typeface="標楷體" panose="03000509000000000000" pitchFamily="65" charset="-120"/>
                <a:ea typeface="標楷體" panose="03000509000000000000" pitchFamily="65" charset="-120"/>
              </a:rPr>
              <a:t>，含氟牙膏、每半年塗氟及口腔檢查</a:t>
            </a:r>
            <a:endParaRPr lang="en-US" altLang="zh-TW" sz="2400" dirty="0">
              <a:latin typeface="標楷體" panose="03000509000000000000" pitchFamily="65" charset="-120"/>
              <a:ea typeface="標楷體" panose="03000509000000000000" pitchFamily="65" charset="-120"/>
            </a:endParaRPr>
          </a:p>
          <a:p>
            <a:pPr marL="0" indent="0">
              <a:lnSpc>
                <a:spcPct val="150000"/>
              </a:lnSpc>
              <a:buNone/>
            </a:pP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p>
            <a:pPr>
              <a:lnSpc>
                <a:spcPct val="150000"/>
              </a:lnSpc>
            </a:pPr>
            <a:r>
              <a:rPr lang="zh-TW" altLang="en-US" sz="2400" dirty="0">
                <a:latin typeface="標楷體" panose="03000509000000000000" pitchFamily="65" charset="-120"/>
                <a:ea typeface="標楷體" panose="03000509000000000000" pitchFamily="65" charset="-120"/>
              </a:rPr>
              <a:t>一不：</a:t>
            </a:r>
            <a:r>
              <a:rPr lang="zh-TW" altLang="en-US" sz="2400" b="1" dirty="0">
                <a:solidFill>
                  <a:srgbClr val="C00000"/>
                </a:solidFill>
                <a:latin typeface="標楷體" panose="03000509000000000000" pitchFamily="65" charset="-120"/>
                <a:ea typeface="標楷體" panose="03000509000000000000" pitchFamily="65" charset="-120"/>
              </a:rPr>
              <a:t>不要傷害牙齒</a:t>
            </a:r>
            <a:endParaRPr lang="en-US" altLang="zh-TW" sz="2400" b="1" dirty="0">
              <a:solidFill>
                <a:srgbClr val="C00000"/>
              </a:solidFill>
              <a:latin typeface="標楷體" panose="03000509000000000000" pitchFamily="65" charset="-120"/>
              <a:ea typeface="標楷體" panose="03000509000000000000" pitchFamily="65" charset="-120"/>
            </a:endParaRPr>
          </a:p>
          <a:p>
            <a:pPr lvl="1">
              <a:lnSpc>
                <a:spcPct val="150000"/>
              </a:lnSpc>
            </a:pPr>
            <a:r>
              <a:rPr lang="zh-TW" altLang="en-US" dirty="0">
                <a:latin typeface="標楷體" panose="03000509000000000000" pitchFamily="65" charset="-120"/>
                <a:ea typeface="標楷體" panose="03000509000000000000" pitchFamily="65" charset="-120"/>
              </a:rPr>
              <a:t>少甜食，多漱口，不要含著奶瓶</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母乳入睡。</a:t>
            </a:r>
          </a:p>
          <a:p>
            <a:pPr>
              <a:lnSpc>
                <a:spcPct val="150000"/>
              </a:lnSpc>
            </a:pPr>
            <a:r>
              <a:rPr lang="zh-TW" altLang="en-US" sz="2400" dirty="0">
                <a:latin typeface="標楷體" panose="03000509000000000000" pitchFamily="65" charset="-120"/>
                <a:ea typeface="標楷體" panose="03000509000000000000" pitchFamily="65" charset="-120"/>
              </a:rPr>
              <a:t>二不：</a:t>
            </a:r>
            <a:r>
              <a:rPr lang="zh-TW" altLang="en-US" sz="2400" b="1" dirty="0">
                <a:solidFill>
                  <a:srgbClr val="C00000"/>
                </a:solidFill>
                <a:latin typeface="標楷體" panose="03000509000000000000" pitchFamily="65" charset="-120"/>
                <a:ea typeface="標楷體" panose="03000509000000000000" pitchFamily="65" charset="-120"/>
              </a:rPr>
              <a:t>不要以口餵食</a:t>
            </a:r>
            <a:endParaRPr lang="en-US" altLang="zh-TW" sz="2400" b="1" dirty="0">
              <a:solidFill>
                <a:srgbClr val="C00000"/>
              </a:solidFill>
              <a:latin typeface="標楷體" panose="03000509000000000000" pitchFamily="65" charset="-120"/>
              <a:ea typeface="標楷體" panose="03000509000000000000" pitchFamily="65" charset="-120"/>
            </a:endParaRPr>
          </a:p>
          <a:p>
            <a:pPr lvl="1">
              <a:lnSpc>
                <a:spcPct val="150000"/>
              </a:lnSpc>
            </a:pPr>
            <a:r>
              <a:rPr lang="zh-TW" altLang="en-US" dirty="0">
                <a:latin typeface="標楷體" panose="03000509000000000000" pitchFamily="65" charset="-120"/>
                <a:ea typeface="標楷體" panose="03000509000000000000" pitchFamily="65" charset="-120"/>
              </a:rPr>
              <a:t>家長們自己咀嚼過的食物，不要再餵食寶寶。</a:t>
            </a:r>
            <a:endParaRPr lang="zh-TW" altLang="en-US" dirty="0"/>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505200" y="747445"/>
            <a:ext cx="5499069" cy="1365622"/>
          </a:xfrm>
          <a:prstGeom prst="rect">
            <a:avLst/>
          </a:prstGeom>
        </p:spPr>
      </p:pic>
      <p:pic>
        <p:nvPicPr>
          <p:cNvPr id="5" name="圖片 4">
            <a:extLst>
              <a:ext uri="{FF2B5EF4-FFF2-40B4-BE49-F238E27FC236}">
                <a16:creationId xmlns:a16="http://schemas.microsoft.com/office/drawing/2014/main" xmlns="" id="{4E53AAAA-830E-4A10-8D28-EEE419E68CFA}"/>
              </a:ext>
            </a:extLst>
          </p:cNvPr>
          <p:cNvPicPr>
            <a:picLocks noChangeAspect="1"/>
          </p:cNvPicPr>
          <p:nvPr/>
        </p:nvPicPr>
        <p:blipFill>
          <a:blip r:embed="rId3"/>
          <a:stretch>
            <a:fillRect/>
          </a:stretch>
        </p:blipFill>
        <p:spPr>
          <a:xfrm>
            <a:off x="5968198" y="6571476"/>
            <a:ext cx="3036071" cy="268247"/>
          </a:xfrm>
          <a:prstGeom prst="rect">
            <a:avLst/>
          </a:prstGeom>
        </p:spPr>
      </p:pic>
    </p:spTree>
    <p:extLst>
      <p:ext uri="{BB962C8B-B14F-4D97-AF65-F5344CB8AC3E}">
        <p14:creationId xmlns:p14="http://schemas.microsoft.com/office/powerpoint/2010/main" val="2574717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685800" y="592777"/>
            <a:ext cx="2514600" cy="1143000"/>
          </a:xfrm>
        </p:spPr>
        <p:txBody>
          <a:bodyPr>
            <a:normAutofit/>
          </a:bodyPr>
          <a:lstStyle/>
          <a:p>
            <a:r>
              <a:rPr lang="en-US" altLang="zh-TW" b="1" u="sng" dirty="0">
                <a:solidFill>
                  <a:srgbClr val="C00000"/>
                </a:solidFill>
                <a:latin typeface="標楷體" panose="03000509000000000000" pitchFamily="65" charset="-120"/>
                <a:ea typeface="標楷體" panose="03000509000000000000" pitchFamily="65" charset="-120"/>
              </a:rPr>
              <a:t>6-12</a:t>
            </a:r>
            <a:r>
              <a:rPr lang="zh-TW" altLang="en-US" b="1" u="sng" dirty="0">
                <a:solidFill>
                  <a:srgbClr val="C00000"/>
                </a:solidFill>
                <a:latin typeface="標楷體" panose="03000509000000000000" pitchFamily="65" charset="-120"/>
                <a:ea typeface="標楷體" panose="03000509000000000000" pitchFamily="65" charset="-120"/>
              </a:rPr>
              <a:t>個月</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533400" y="2131903"/>
            <a:ext cx="8229600" cy="3887897"/>
          </a:xfrm>
        </p:spPr>
        <p:txBody>
          <a:bodyPr/>
          <a:lstStyle/>
          <a:p>
            <a:pPr>
              <a:lnSpc>
                <a:spcPct val="150000"/>
              </a:lnSpc>
            </a:pPr>
            <a:r>
              <a:rPr lang="zh-TW" altLang="en-US" sz="2800" dirty="0">
                <a:latin typeface="標楷體" panose="03000509000000000000" pitchFamily="65" charset="-120"/>
                <a:ea typeface="標楷體" panose="03000509000000000000" pitchFamily="65" charset="-120"/>
              </a:rPr>
              <a:t>喝完母奶，</a:t>
            </a:r>
            <a:r>
              <a:rPr lang="zh-TW" altLang="en-US" sz="2800" b="1" dirty="0">
                <a:solidFill>
                  <a:srgbClr val="C00000"/>
                </a:solidFill>
                <a:latin typeface="標楷體" panose="03000509000000000000" pitchFamily="65" charset="-120"/>
                <a:ea typeface="標楷體" panose="03000509000000000000" pitchFamily="65" charset="-120"/>
              </a:rPr>
              <a:t>用紗布清潔</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口腔、牙齦、舌頭及牙齒</a:t>
            </a:r>
            <a:r>
              <a:rPr lang="en-US" altLang="zh-TW" sz="2800" dirty="0">
                <a:latin typeface="標楷體" panose="03000509000000000000" pitchFamily="65" charset="-120"/>
                <a:ea typeface="標楷體" panose="03000509000000000000" pitchFamily="65" charset="-120"/>
              </a:rPr>
              <a:t>)</a:t>
            </a: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不要</a:t>
            </a:r>
            <a:r>
              <a:rPr lang="zh-TW" altLang="en-US" sz="2800" dirty="0">
                <a:latin typeface="標楷體" panose="03000509000000000000" pitchFamily="65" charset="-120"/>
                <a:ea typeface="標楷體" panose="03000509000000000000" pitchFamily="65" charset="-120"/>
              </a:rPr>
              <a:t>讓寶寶</a:t>
            </a:r>
            <a:r>
              <a:rPr lang="zh-TW" altLang="en-US" sz="2800" b="1" dirty="0">
                <a:solidFill>
                  <a:srgbClr val="C00000"/>
                </a:solidFill>
                <a:latin typeface="標楷體" panose="03000509000000000000" pitchFamily="65" charset="-120"/>
                <a:ea typeface="標楷體" panose="03000509000000000000" pitchFamily="65" charset="-120"/>
              </a:rPr>
              <a:t>含奶瓶或乳頭睡覺</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避免含糖飲料</a:t>
            </a:r>
            <a:r>
              <a:rPr lang="zh-TW" altLang="en-US" sz="2800" dirty="0">
                <a:latin typeface="標楷體" panose="03000509000000000000" pitchFamily="65" charset="-120"/>
                <a:ea typeface="標楷體" panose="03000509000000000000" pitchFamily="65" charset="-120"/>
              </a:rPr>
              <a:t>、添加物或果汁</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第</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顆牙齒後，</a:t>
            </a:r>
            <a:r>
              <a:rPr lang="zh-TW" altLang="en-US" sz="2800" b="1" dirty="0">
                <a:solidFill>
                  <a:srgbClr val="C00000"/>
                </a:solidFill>
                <a:latin typeface="標楷體" panose="03000509000000000000" pitchFamily="65" charset="-120"/>
                <a:ea typeface="標楷體" panose="03000509000000000000" pitchFamily="65" charset="-120"/>
              </a:rPr>
              <a:t>減少夜奶頻率</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第</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顆牙至</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歲間看牙醫，</a:t>
            </a:r>
            <a:r>
              <a:rPr lang="zh-TW" altLang="en-US" sz="2800" b="1" dirty="0">
                <a:solidFill>
                  <a:srgbClr val="C00000"/>
                </a:solidFill>
                <a:latin typeface="標楷體" panose="03000509000000000000" pitchFamily="65" charset="-120"/>
                <a:ea typeface="標楷體" panose="03000509000000000000" pitchFamily="65" charset="-120"/>
              </a:rPr>
              <a:t>每半年牙齒塗氟</a:t>
            </a:r>
            <a:endParaRPr lang="en-US" altLang="zh-TW" sz="2800" b="1" dirty="0">
              <a:solidFill>
                <a:srgbClr val="C00000"/>
              </a:solidFill>
              <a:latin typeface="標楷體" panose="03000509000000000000" pitchFamily="65" charset="-120"/>
              <a:ea typeface="標楷體" panose="03000509000000000000" pitchFamily="65" charset="-120"/>
            </a:endParaRPr>
          </a:p>
          <a:p>
            <a:endParaRPr lang="zh-TW" altLang="en-US" dirty="0"/>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352800" y="762000"/>
            <a:ext cx="5499069" cy="1365622"/>
          </a:xfrm>
          <a:prstGeom prst="rect">
            <a:avLst/>
          </a:prstGeom>
        </p:spPr>
      </p:pic>
      <p:pic>
        <p:nvPicPr>
          <p:cNvPr id="5" name="圖片 4">
            <a:extLst>
              <a:ext uri="{FF2B5EF4-FFF2-40B4-BE49-F238E27FC236}">
                <a16:creationId xmlns:a16="http://schemas.microsoft.com/office/drawing/2014/main" xmlns="" id="{3423A64A-EA01-4BB8-877D-874FDA404CA3}"/>
              </a:ext>
            </a:extLst>
          </p:cNvPr>
          <p:cNvPicPr>
            <a:picLocks noChangeAspect="1"/>
          </p:cNvPicPr>
          <p:nvPr/>
        </p:nvPicPr>
        <p:blipFill>
          <a:blip r:embed="rId3"/>
          <a:stretch>
            <a:fillRect/>
          </a:stretch>
        </p:blipFill>
        <p:spPr>
          <a:xfrm>
            <a:off x="5943600" y="6477000"/>
            <a:ext cx="3036071" cy="268247"/>
          </a:xfrm>
          <a:prstGeom prst="rect">
            <a:avLst/>
          </a:prstGeom>
        </p:spPr>
      </p:pic>
    </p:spTree>
    <p:extLst>
      <p:ext uri="{BB962C8B-B14F-4D97-AF65-F5344CB8AC3E}">
        <p14:creationId xmlns:p14="http://schemas.microsoft.com/office/powerpoint/2010/main" val="951754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685800" y="592777"/>
            <a:ext cx="2133600" cy="1143000"/>
          </a:xfrm>
        </p:spPr>
        <p:txBody>
          <a:bodyPr>
            <a:normAutofit/>
          </a:bodyPr>
          <a:lstStyle/>
          <a:p>
            <a:r>
              <a:rPr lang="en-US" altLang="zh-TW" b="1" u="sng" dirty="0">
                <a:solidFill>
                  <a:srgbClr val="C00000"/>
                </a:solidFill>
                <a:latin typeface="標楷體" panose="03000509000000000000" pitchFamily="65" charset="-120"/>
                <a:ea typeface="標楷體" panose="03000509000000000000" pitchFamily="65" charset="-120"/>
              </a:rPr>
              <a:t>1-3</a:t>
            </a:r>
            <a:r>
              <a:rPr lang="zh-TW" altLang="en-US" b="1" u="sng" dirty="0">
                <a:solidFill>
                  <a:srgbClr val="C00000"/>
                </a:solidFill>
                <a:latin typeface="標楷體" panose="03000509000000000000" pitchFamily="65" charset="-120"/>
                <a:ea typeface="標楷體" panose="03000509000000000000" pitchFamily="65" charset="-120"/>
              </a:rPr>
              <a:t> 歲</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533400" y="2131903"/>
            <a:ext cx="8229600" cy="4389120"/>
          </a:xfrm>
        </p:spPr>
        <p:txBody>
          <a:bodyPr/>
          <a:lstStyle/>
          <a:p>
            <a:pPr>
              <a:lnSpc>
                <a:spcPct val="150000"/>
              </a:lnSpc>
            </a:pPr>
            <a:r>
              <a:rPr lang="zh-TW" altLang="en-US" sz="2800" dirty="0">
                <a:latin typeface="標楷體" panose="03000509000000000000" pitchFamily="65" charset="-120"/>
                <a:ea typeface="標楷體" panose="03000509000000000000" pitchFamily="65" charset="-120"/>
              </a:rPr>
              <a:t>養成使用杯子喝水，</a:t>
            </a:r>
            <a:r>
              <a:rPr lang="zh-TW" altLang="en-US" sz="2800" b="1" dirty="0">
                <a:solidFill>
                  <a:srgbClr val="C00000"/>
                </a:solidFill>
                <a:latin typeface="標楷體" panose="03000509000000000000" pitchFamily="65" charset="-120"/>
                <a:ea typeface="標楷體" panose="03000509000000000000" pitchFamily="65" charset="-120"/>
              </a:rPr>
              <a:t>戒奶瓶</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避免含糖飲料</a:t>
            </a:r>
            <a:r>
              <a:rPr lang="zh-TW" altLang="en-US" sz="2800" dirty="0">
                <a:latin typeface="標楷體" panose="03000509000000000000" pitchFamily="65" charset="-120"/>
                <a:ea typeface="標楷體" panose="03000509000000000000" pitchFamily="65" charset="-120"/>
              </a:rPr>
              <a:t>、添加物或果汁</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乳牙緊密相鄰，開始使用</a:t>
            </a:r>
            <a:r>
              <a:rPr lang="zh-TW" altLang="en-US" sz="2800" b="1" dirty="0">
                <a:solidFill>
                  <a:srgbClr val="C00000"/>
                </a:solidFill>
                <a:latin typeface="標楷體" panose="03000509000000000000" pitchFamily="65" charset="-120"/>
                <a:ea typeface="標楷體" panose="03000509000000000000" pitchFamily="65" charset="-120"/>
              </a:rPr>
              <a:t>牙線</a:t>
            </a:r>
            <a:r>
              <a:rPr lang="en-US" altLang="zh-TW" sz="2800" b="1" dirty="0">
                <a:solidFill>
                  <a:srgbClr val="C00000"/>
                </a:solidFill>
                <a:latin typeface="標楷體" panose="03000509000000000000" pitchFamily="65" charset="-120"/>
                <a:ea typeface="標楷體" panose="03000509000000000000" pitchFamily="65" charset="-120"/>
              </a:rPr>
              <a:t>(</a:t>
            </a:r>
            <a:r>
              <a:rPr lang="zh-TW" altLang="en-US" sz="2800" b="1" dirty="0">
                <a:solidFill>
                  <a:srgbClr val="C00000"/>
                </a:solidFill>
                <a:latin typeface="標楷體" panose="03000509000000000000" pitchFamily="65" charset="-120"/>
                <a:ea typeface="標楷體" panose="03000509000000000000" pitchFamily="65" charset="-120"/>
              </a:rPr>
              <a:t>棒</a:t>
            </a:r>
            <a:r>
              <a:rPr lang="en-US" altLang="zh-TW" sz="2800" b="1" dirty="0">
                <a:solidFill>
                  <a:srgbClr val="C00000"/>
                </a:solidFill>
                <a:latin typeface="標楷體" panose="03000509000000000000" pitchFamily="65" charset="-120"/>
                <a:ea typeface="標楷體" panose="03000509000000000000" pitchFamily="65" charset="-120"/>
              </a:rPr>
              <a:t>)</a:t>
            </a: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含氟量</a:t>
            </a:r>
            <a:r>
              <a:rPr lang="en-US" altLang="zh-TW" sz="2800" b="1" dirty="0">
                <a:solidFill>
                  <a:srgbClr val="C00000"/>
                </a:solidFill>
                <a:latin typeface="標楷體" panose="03000509000000000000" pitchFamily="65" charset="-120"/>
                <a:ea typeface="標楷體" panose="03000509000000000000" pitchFamily="65" charset="-120"/>
              </a:rPr>
              <a:t>1,000ppm</a:t>
            </a:r>
            <a:r>
              <a:rPr lang="zh-TW" altLang="en-US" sz="2800" b="1" dirty="0">
                <a:solidFill>
                  <a:srgbClr val="C00000"/>
                </a:solidFill>
                <a:latin typeface="標楷體" panose="03000509000000000000" pitchFamily="65" charset="-120"/>
                <a:ea typeface="標楷體" panose="03000509000000000000" pitchFamily="65" charset="-120"/>
              </a:rPr>
              <a:t>以上</a:t>
            </a:r>
            <a:r>
              <a:rPr lang="zh-TW" altLang="en-US" sz="2800" dirty="0">
                <a:latin typeface="標楷體" panose="03000509000000000000" pitchFamily="65" charset="-120"/>
                <a:ea typeface="標楷體" panose="03000509000000000000" pitchFamily="65" charset="-120"/>
              </a:rPr>
              <a:t>含氟牙膏</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每半年接受一次</a:t>
            </a:r>
            <a:r>
              <a:rPr lang="zh-TW" altLang="en-US" sz="2800" b="1" dirty="0">
                <a:solidFill>
                  <a:srgbClr val="C00000"/>
                </a:solidFill>
                <a:latin typeface="標楷體" panose="03000509000000000000" pitchFamily="65" charset="-120"/>
                <a:ea typeface="標楷體" panose="03000509000000000000" pitchFamily="65" charset="-120"/>
              </a:rPr>
              <a:t>塗氟及口腔檢查</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endParaRPr lang="zh-TW" altLang="en-US" dirty="0"/>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352800" y="762000"/>
            <a:ext cx="5499069" cy="1365622"/>
          </a:xfrm>
          <a:prstGeom prst="rect">
            <a:avLst/>
          </a:prstGeom>
        </p:spPr>
      </p:pic>
      <p:pic>
        <p:nvPicPr>
          <p:cNvPr id="6" name="圖片 5">
            <a:extLst>
              <a:ext uri="{FF2B5EF4-FFF2-40B4-BE49-F238E27FC236}">
                <a16:creationId xmlns:a16="http://schemas.microsoft.com/office/drawing/2014/main" xmlns="" id="{B73975E0-292A-4ADE-91EE-49688A8E4591}"/>
              </a:ext>
            </a:extLst>
          </p:cNvPr>
          <p:cNvPicPr>
            <a:picLocks noChangeAspect="1"/>
          </p:cNvPicPr>
          <p:nvPr/>
        </p:nvPicPr>
        <p:blipFill>
          <a:blip r:embed="rId3"/>
          <a:stretch>
            <a:fillRect/>
          </a:stretch>
        </p:blipFill>
        <p:spPr>
          <a:xfrm>
            <a:off x="5943600" y="6518454"/>
            <a:ext cx="3036071" cy="268247"/>
          </a:xfrm>
          <a:prstGeom prst="rect">
            <a:avLst/>
          </a:prstGeom>
        </p:spPr>
      </p:pic>
    </p:spTree>
    <p:extLst>
      <p:ext uri="{BB962C8B-B14F-4D97-AF65-F5344CB8AC3E}">
        <p14:creationId xmlns:p14="http://schemas.microsoft.com/office/powerpoint/2010/main" val="3578643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685800" y="592777"/>
            <a:ext cx="2133600" cy="1143000"/>
          </a:xfrm>
        </p:spPr>
        <p:txBody>
          <a:bodyPr>
            <a:normAutofit/>
          </a:bodyPr>
          <a:lstStyle/>
          <a:p>
            <a:r>
              <a:rPr lang="en-US" altLang="zh-TW" b="1" u="sng" dirty="0">
                <a:solidFill>
                  <a:srgbClr val="C00000"/>
                </a:solidFill>
                <a:latin typeface="標楷體" panose="03000509000000000000" pitchFamily="65" charset="-120"/>
                <a:ea typeface="標楷體" panose="03000509000000000000" pitchFamily="65" charset="-120"/>
              </a:rPr>
              <a:t>3-6</a:t>
            </a:r>
            <a:r>
              <a:rPr lang="zh-TW" altLang="en-US" b="1" u="sng" dirty="0">
                <a:solidFill>
                  <a:srgbClr val="C00000"/>
                </a:solidFill>
                <a:latin typeface="標楷體" panose="03000509000000000000" pitchFamily="65" charset="-120"/>
                <a:ea typeface="標楷體" panose="03000509000000000000" pitchFamily="65" charset="-120"/>
              </a:rPr>
              <a:t>歲</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533400" y="2131903"/>
            <a:ext cx="8229600" cy="4389120"/>
          </a:xfrm>
        </p:spPr>
        <p:txBody>
          <a:bodyPr>
            <a:normAutofit/>
          </a:bodyPr>
          <a:lstStyle/>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教導、監督</a:t>
            </a:r>
            <a:r>
              <a:rPr lang="zh-TW" altLang="en-US" sz="2800" dirty="0">
                <a:latin typeface="標楷體" panose="03000509000000000000" pitchFamily="65" charset="-120"/>
                <a:ea typeface="標楷體" panose="03000509000000000000" pitchFamily="65" charset="-120"/>
              </a:rPr>
              <a:t>幼兒刷牙及牙線（棒）使用</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睡覺前照護者仍必須</a:t>
            </a:r>
            <a:r>
              <a:rPr lang="zh-TW" altLang="en-US" sz="2800" b="1" dirty="0">
                <a:solidFill>
                  <a:srgbClr val="C00000"/>
                </a:solidFill>
                <a:latin typeface="標楷體" panose="03000509000000000000" pitchFamily="65" charset="-120"/>
                <a:ea typeface="標楷體" panose="03000509000000000000" pitchFamily="65" charset="-120"/>
              </a:rPr>
              <a:t>親自幫兒童清潔牙齒</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恆牙第一大臼齒</a:t>
            </a:r>
            <a:r>
              <a:rPr lang="zh-TW" altLang="en-US" sz="2800" dirty="0">
                <a:latin typeface="標楷體" panose="03000509000000000000" pitchFamily="65" charset="-120"/>
                <a:ea typeface="標楷體" panose="03000509000000000000" pitchFamily="65" charset="-120"/>
              </a:rPr>
              <a:t>長出後，就要接受</a:t>
            </a:r>
            <a:r>
              <a:rPr lang="zh-TW" altLang="en-US" sz="2800" b="1" dirty="0">
                <a:solidFill>
                  <a:srgbClr val="C00000"/>
                </a:solidFill>
                <a:latin typeface="標楷體" panose="03000509000000000000" pitchFamily="65" charset="-120"/>
                <a:ea typeface="標楷體" panose="03000509000000000000" pitchFamily="65" charset="-120"/>
              </a:rPr>
              <a:t>窩溝封填</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含氟量</a:t>
            </a:r>
            <a:r>
              <a:rPr lang="en-US" altLang="zh-TW" sz="2800" b="1" dirty="0">
                <a:solidFill>
                  <a:srgbClr val="C00000"/>
                </a:solidFill>
                <a:latin typeface="標楷體" panose="03000509000000000000" pitchFamily="65" charset="-120"/>
                <a:ea typeface="標楷體" panose="03000509000000000000" pitchFamily="65" charset="-120"/>
              </a:rPr>
              <a:t>1,000ppm</a:t>
            </a:r>
            <a:r>
              <a:rPr lang="zh-TW" altLang="en-US" sz="2800" b="1" dirty="0">
                <a:solidFill>
                  <a:srgbClr val="C00000"/>
                </a:solidFill>
                <a:latin typeface="標楷體" panose="03000509000000000000" pitchFamily="65" charset="-120"/>
                <a:ea typeface="標楷體" panose="03000509000000000000" pitchFamily="65" charset="-120"/>
              </a:rPr>
              <a:t>以上</a:t>
            </a:r>
            <a:r>
              <a:rPr lang="zh-TW" altLang="en-US" sz="2800" dirty="0">
                <a:latin typeface="標楷體" panose="03000509000000000000" pitchFamily="65" charset="-120"/>
                <a:ea typeface="標楷體" panose="03000509000000000000" pitchFamily="65" charset="-120"/>
              </a:rPr>
              <a:t>含氟牙膏</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每半年接受一次</a:t>
            </a:r>
            <a:r>
              <a:rPr lang="zh-TW" altLang="en-US" sz="2800" b="1" dirty="0">
                <a:solidFill>
                  <a:srgbClr val="C00000"/>
                </a:solidFill>
                <a:latin typeface="標楷體" panose="03000509000000000000" pitchFamily="65" charset="-120"/>
                <a:ea typeface="標楷體" panose="03000509000000000000" pitchFamily="65" charset="-120"/>
              </a:rPr>
              <a:t>塗氟及口腔檢查</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endParaRPr lang="zh-TW" altLang="en-US" dirty="0"/>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352800" y="762000"/>
            <a:ext cx="5499069" cy="1365622"/>
          </a:xfrm>
          <a:prstGeom prst="rect">
            <a:avLst/>
          </a:prstGeom>
        </p:spPr>
      </p:pic>
      <p:pic>
        <p:nvPicPr>
          <p:cNvPr id="5" name="圖片 4">
            <a:extLst>
              <a:ext uri="{FF2B5EF4-FFF2-40B4-BE49-F238E27FC236}">
                <a16:creationId xmlns:a16="http://schemas.microsoft.com/office/drawing/2014/main" xmlns="" id="{AA4D0AC8-5246-49B4-89D7-9600D393D63A}"/>
              </a:ext>
            </a:extLst>
          </p:cNvPr>
          <p:cNvPicPr>
            <a:picLocks noChangeAspect="1"/>
          </p:cNvPicPr>
          <p:nvPr/>
        </p:nvPicPr>
        <p:blipFill>
          <a:blip r:embed="rId3"/>
          <a:stretch>
            <a:fillRect/>
          </a:stretch>
        </p:blipFill>
        <p:spPr>
          <a:xfrm>
            <a:off x="5943600" y="6574524"/>
            <a:ext cx="3036071" cy="262151"/>
          </a:xfrm>
          <a:prstGeom prst="rect">
            <a:avLst/>
          </a:prstGeom>
        </p:spPr>
      </p:pic>
    </p:spTree>
    <p:extLst>
      <p:ext uri="{BB962C8B-B14F-4D97-AF65-F5344CB8AC3E}">
        <p14:creationId xmlns:p14="http://schemas.microsoft.com/office/powerpoint/2010/main" val="141834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685800" y="1676400"/>
            <a:ext cx="4114800" cy="1143000"/>
          </a:xfrm>
        </p:spPr>
        <p:txBody>
          <a:bodyPr>
            <a:normAutofit/>
          </a:bodyPr>
          <a:lstStyle/>
          <a:p>
            <a:r>
              <a:rPr lang="zh-TW" altLang="en-US" b="1" u="sng" dirty="0">
                <a:solidFill>
                  <a:srgbClr val="C00000"/>
                </a:solidFill>
                <a:latin typeface="標楷體" panose="03000509000000000000" pitchFamily="65" charset="-120"/>
                <a:ea typeface="標楷體" panose="03000509000000000000" pitchFamily="65" charset="-120"/>
              </a:rPr>
              <a:t>牙刷的使用方法</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535969" y="2916179"/>
            <a:ext cx="8229600" cy="3278297"/>
          </a:xfrm>
        </p:spPr>
        <p:txBody>
          <a:bodyPr>
            <a:normAutofit/>
          </a:bodyPr>
          <a:lstStyle/>
          <a:p>
            <a:pPr>
              <a:lnSpc>
                <a:spcPct val="150000"/>
              </a:lnSpc>
            </a:pPr>
            <a:r>
              <a:rPr lang="zh-TW" altLang="en-US" sz="2800" dirty="0">
                <a:latin typeface="標楷體" panose="03000509000000000000" pitchFamily="65" charset="-120"/>
                <a:ea typeface="標楷體" panose="03000509000000000000" pitchFamily="65" charset="-120"/>
              </a:rPr>
              <a:t>選擇</a:t>
            </a:r>
            <a:r>
              <a:rPr lang="zh-TW" altLang="en-US" sz="2800" b="1" dirty="0">
                <a:solidFill>
                  <a:srgbClr val="C00000"/>
                </a:solidFill>
                <a:latin typeface="標楷體" panose="03000509000000000000" pitchFamily="65" charset="-120"/>
                <a:ea typeface="標楷體" panose="03000509000000000000" pitchFamily="65" charset="-120"/>
              </a:rPr>
              <a:t>軟毛小頭</a:t>
            </a:r>
            <a:r>
              <a:rPr lang="zh-TW" altLang="en-US" sz="2800" dirty="0">
                <a:latin typeface="標楷體" panose="03000509000000000000" pitchFamily="65" charset="-120"/>
                <a:ea typeface="標楷體" panose="03000509000000000000" pitchFamily="65" charset="-120"/>
              </a:rPr>
              <a:t>的牙刷，且</a:t>
            </a:r>
            <a:r>
              <a:rPr lang="zh-TW" altLang="en-US" sz="2800" b="1" dirty="0">
                <a:solidFill>
                  <a:srgbClr val="C00000"/>
                </a:solidFill>
                <a:latin typeface="標楷體" panose="03000509000000000000" pitchFamily="65" charset="-120"/>
                <a:ea typeface="標楷體" panose="03000509000000000000" pitchFamily="65" charset="-120"/>
              </a:rPr>
              <a:t>每</a:t>
            </a:r>
            <a:r>
              <a:rPr lang="en-US" altLang="zh-TW" sz="2800" b="1" dirty="0">
                <a:solidFill>
                  <a:srgbClr val="C00000"/>
                </a:solidFill>
                <a:latin typeface="標楷體" panose="03000509000000000000" pitchFamily="65" charset="-120"/>
                <a:ea typeface="標楷體" panose="03000509000000000000" pitchFamily="65" charset="-120"/>
              </a:rPr>
              <a:t>3-6</a:t>
            </a:r>
            <a:r>
              <a:rPr lang="zh-TW" altLang="en-US" sz="2800" b="1" dirty="0">
                <a:solidFill>
                  <a:srgbClr val="C00000"/>
                </a:solidFill>
                <a:latin typeface="標楷體" panose="03000509000000000000" pitchFamily="65" charset="-120"/>
                <a:ea typeface="標楷體" panose="03000509000000000000" pitchFamily="65" charset="-120"/>
              </a:rPr>
              <a:t>個月更換</a:t>
            </a: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次</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刷毛</a:t>
            </a:r>
            <a:r>
              <a:rPr lang="zh-TW" altLang="en-US" sz="2800" b="1" dirty="0">
                <a:solidFill>
                  <a:srgbClr val="C00000"/>
                </a:solidFill>
                <a:latin typeface="標楷體" panose="03000509000000000000" pitchFamily="65" charset="-120"/>
                <a:ea typeface="標楷體" panose="03000509000000000000" pitchFamily="65" charset="-120"/>
              </a:rPr>
              <a:t>朝牙齦約</a:t>
            </a:r>
            <a:r>
              <a:rPr lang="en-US" altLang="zh-TW" sz="2800" b="1" dirty="0">
                <a:solidFill>
                  <a:srgbClr val="C00000"/>
                </a:solidFill>
                <a:latin typeface="標楷體" panose="03000509000000000000" pitchFamily="65" charset="-120"/>
                <a:ea typeface="標楷體" panose="03000509000000000000" pitchFamily="65" charset="-120"/>
              </a:rPr>
              <a:t>45</a:t>
            </a:r>
            <a:r>
              <a:rPr lang="zh-TW" altLang="en-US" sz="2800" b="1" dirty="0">
                <a:solidFill>
                  <a:srgbClr val="C00000"/>
                </a:solidFill>
                <a:latin typeface="標楷體" panose="03000509000000000000" pitchFamily="65" charset="-120"/>
                <a:ea typeface="標楷體" panose="03000509000000000000" pitchFamily="65" charset="-120"/>
              </a:rPr>
              <a:t>度</a:t>
            </a:r>
            <a:r>
              <a:rPr lang="zh-TW" altLang="en-US" sz="2800" dirty="0">
                <a:latin typeface="標楷體" panose="03000509000000000000" pitchFamily="65" charset="-120"/>
                <a:ea typeface="標楷體" panose="03000509000000000000" pitchFamily="65" charset="-120"/>
              </a:rPr>
              <a:t>，且要同時</a:t>
            </a:r>
            <a:r>
              <a:rPr lang="zh-TW" altLang="en-US" sz="2800" b="1" dirty="0">
                <a:solidFill>
                  <a:srgbClr val="C00000"/>
                </a:solidFill>
                <a:latin typeface="標楷體" panose="03000509000000000000" pitchFamily="65" charset="-120"/>
                <a:ea typeface="標楷體" panose="03000509000000000000" pitchFamily="65" charset="-120"/>
              </a:rPr>
              <a:t>涵蓋牙齒與牙齦</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每次以</a:t>
            </a:r>
            <a:r>
              <a:rPr lang="en-US" altLang="zh-TW" sz="2800" b="1" dirty="0">
                <a:solidFill>
                  <a:srgbClr val="C00000"/>
                </a:solidFill>
                <a:latin typeface="標楷體" panose="03000509000000000000" pitchFamily="65" charset="-120"/>
                <a:ea typeface="標楷體" panose="03000509000000000000" pitchFamily="65" charset="-120"/>
              </a:rPr>
              <a:t>2</a:t>
            </a:r>
            <a:r>
              <a:rPr lang="zh-TW" altLang="en-US" sz="2800" b="1" dirty="0">
                <a:solidFill>
                  <a:srgbClr val="C00000"/>
                </a:solidFill>
                <a:latin typeface="標楷體" panose="03000509000000000000" pitchFamily="65" charset="-120"/>
                <a:ea typeface="標楷體" panose="03000509000000000000" pitchFamily="65" charset="-120"/>
              </a:rPr>
              <a:t>顆牙齒為單位</a:t>
            </a:r>
            <a:r>
              <a:rPr lang="zh-TW" altLang="en-US" sz="2800" dirty="0">
                <a:latin typeface="標楷體" panose="03000509000000000000" pitchFamily="65" charset="-120"/>
                <a:ea typeface="標楷體" panose="03000509000000000000" pitchFamily="65" charset="-120"/>
              </a:rPr>
              <a:t>來回輕刷</a:t>
            </a:r>
            <a:r>
              <a:rPr lang="zh-TW" altLang="en-US" sz="2800" b="1" dirty="0">
                <a:solidFill>
                  <a:srgbClr val="C00000"/>
                </a:solidFill>
                <a:latin typeface="標楷體" panose="03000509000000000000" pitchFamily="65" charset="-120"/>
                <a:ea typeface="標楷體" panose="03000509000000000000" pitchFamily="65" charset="-120"/>
              </a:rPr>
              <a:t>至少</a:t>
            </a:r>
            <a:r>
              <a:rPr lang="en-US" altLang="zh-TW" sz="2800" b="1" dirty="0">
                <a:solidFill>
                  <a:srgbClr val="C00000"/>
                </a:solidFill>
                <a:latin typeface="標楷體" panose="03000509000000000000" pitchFamily="65" charset="-120"/>
                <a:ea typeface="標楷體" panose="03000509000000000000" pitchFamily="65" charset="-120"/>
              </a:rPr>
              <a:t>10</a:t>
            </a:r>
            <a:r>
              <a:rPr lang="zh-TW" altLang="en-US" sz="2800" b="1" dirty="0">
                <a:solidFill>
                  <a:srgbClr val="C00000"/>
                </a:solidFill>
                <a:latin typeface="標楷體" panose="03000509000000000000" pitchFamily="65" charset="-120"/>
                <a:ea typeface="標楷體" panose="03000509000000000000" pitchFamily="65" charset="-120"/>
              </a:rPr>
              <a:t>次</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b="1" u="sng" dirty="0">
                <a:solidFill>
                  <a:srgbClr val="C00000"/>
                </a:solidFill>
                <a:latin typeface="標楷體" panose="03000509000000000000" pitchFamily="65" charset="-120"/>
                <a:ea typeface="標楷體" panose="03000509000000000000" pitchFamily="65" charset="-120"/>
              </a:rPr>
              <a:t>頰側面→咬合面→舌側面</a:t>
            </a:r>
            <a:endParaRPr lang="en-US" altLang="zh-TW" sz="2800" b="1" u="sng" dirty="0">
              <a:solidFill>
                <a:srgbClr val="C00000"/>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644931" y="685800"/>
            <a:ext cx="5499069" cy="1365622"/>
          </a:xfrm>
          <a:prstGeom prst="rect">
            <a:avLst/>
          </a:prstGeom>
        </p:spPr>
      </p:pic>
      <p:pic>
        <p:nvPicPr>
          <p:cNvPr id="5" name="圖片 4">
            <a:extLst>
              <a:ext uri="{FF2B5EF4-FFF2-40B4-BE49-F238E27FC236}">
                <a16:creationId xmlns:a16="http://schemas.microsoft.com/office/drawing/2014/main" xmlns="" id="{DFB161AB-2A6E-4053-9419-F78DD8CFFA5A}"/>
              </a:ext>
            </a:extLst>
          </p:cNvPr>
          <p:cNvPicPr>
            <a:picLocks noChangeAspect="1"/>
          </p:cNvPicPr>
          <p:nvPr/>
        </p:nvPicPr>
        <p:blipFill>
          <a:blip r:embed="rId3"/>
          <a:stretch>
            <a:fillRect/>
          </a:stretch>
        </p:blipFill>
        <p:spPr>
          <a:xfrm>
            <a:off x="5943600" y="6574524"/>
            <a:ext cx="3036071" cy="262151"/>
          </a:xfrm>
          <a:prstGeom prst="rect">
            <a:avLst/>
          </a:prstGeom>
        </p:spPr>
      </p:pic>
    </p:spTree>
    <p:extLst>
      <p:ext uri="{BB962C8B-B14F-4D97-AF65-F5344CB8AC3E}">
        <p14:creationId xmlns:p14="http://schemas.microsoft.com/office/powerpoint/2010/main" val="3804299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8E4C6A98-8D69-43AB-AA49-4AA5E4EF9C10}"/>
              </a:ext>
            </a:extLst>
          </p:cNvPr>
          <p:cNvPicPr>
            <a:picLocks noChangeAspect="1"/>
          </p:cNvPicPr>
          <p:nvPr/>
        </p:nvPicPr>
        <p:blipFill rotWithShape="1">
          <a:blip r:embed="rId2"/>
          <a:srcRect l="47722" t="26313" r="29794" b="15327"/>
          <a:stretch/>
        </p:blipFill>
        <p:spPr>
          <a:xfrm>
            <a:off x="241300" y="1435100"/>
            <a:ext cx="2909888" cy="4221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圖片 4">
            <a:extLst>
              <a:ext uri="{FF2B5EF4-FFF2-40B4-BE49-F238E27FC236}">
                <a16:creationId xmlns:a16="http://schemas.microsoft.com/office/drawing/2014/main" xmlns="" id="{0D0B7183-0231-479E-8299-CCA7D6D8B18C}"/>
              </a:ext>
            </a:extLst>
          </p:cNvPr>
          <p:cNvPicPr>
            <a:picLocks noChangeAspect="1"/>
          </p:cNvPicPr>
          <p:nvPr/>
        </p:nvPicPr>
        <p:blipFill rotWithShape="1">
          <a:blip r:embed="rId3"/>
          <a:srcRect l="46442" t="25659" r="29062" b="15209"/>
          <a:stretch/>
        </p:blipFill>
        <p:spPr>
          <a:xfrm>
            <a:off x="3017838" y="1427163"/>
            <a:ext cx="3108325" cy="421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a:extLst>
              <a:ext uri="{FF2B5EF4-FFF2-40B4-BE49-F238E27FC236}">
                <a16:creationId xmlns:a16="http://schemas.microsoft.com/office/drawing/2014/main" xmlns="" id="{889B7EEF-03D9-4E34-B310-AB2CC7E53466}"/>
              </a:ext>
            </a:extLst>
          </p:cNvPr>
          <p:cNvPicPr>
            <a:picLocks noChangeAspect="1"/>
          </p:cNvPicPr>
          <p:nvPr/>
        </p:nvPicPr>
        <p:blipFill rotWithShape="1">
          <a:blip r:embed="rId4"/>
          <a:srcRect l="48327" t="26829" r="27836" b="14317"/>
          <a:stretch/>
        </p:blipFill>
        <p:spPr>
          <a:xfrm>
            <a:off x="6081713" y="1427163"/>
            <a:ext cx="3021012" cy="4192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293" name="標題 1">
            <a:extLst>
              <a:ext uri="{FF2B5EF4-FFF2-40B4-BE49-F238E27FC236}">
                <a16:creationId xmlns:a16="http://schemas.microsoft.com/office/drawing/2014/main" xmlns="" id="{D6C39D13-FDFC-43E2-AA39-3CCCFD5711ED}"/>
              </a:ext>
            </a:extLst>
          </p:cNvPr>
          <p:cNvSpPr>
            <a:spLocks noGrp="1" noChangeArrowheads="1"/>
          </p:cNvSpPr>
          <p:nvPr>
            <p:ph type="title"/>
          </p:nvPr>
        </p:nvSpPr>
        <p:spPr>
          <a:xfrm>
            <a:off x="2195513" y="136525"/>
            <a:ext cx="4475162" cy="762000"/>
          </a:xfrm>
        </p:spPr>
        <p:txBody>
          <a:bodyPr/>
          <a:lstStyle/>
          <a:p>
            <a:pPr eaLnBrk="1" hangingPunct="1"/>
            <a:r>
              <a:rPr lang="zh-TW" altLang="en-US" u="sng">
                <a:solidFill>
                  <a:srgbClr val="C00000"/>
                </a:solidFill>
                <a:latin typeface="微軟正黑體" panose="020B0604030504040204" pitchFamily="34" charset="-120"/>
                <a:ea typeface="微軟正黑體" panose="020B0604030504040204" pitchFamily="34" charset="-120"/>
              </a:rPr>
              <a:t>花蓮縣學童</a:t>
            </a:r>
            <a:r>
              <a:rPr lang="zh-TW" altLang="en-US" b="1" u="sng">
                <a:solidFill>
                  <a:srgbClr val="C00000"/>
                </a:solidFill>
                <a:latin typeface="微軟正黑體" panose="020B0604030504040204" pitchFamily="34" charset="-120"/>
                <a:ea typeface="微軟正黑體" panose="020B0604030504040204" pitchFamily="34" charset="-120"/>
              </a:rPr>
              <a:t>肥胖</a:t>
            </a:r>
            <a:r>
              <a:rPr lang="zh-TW" altLang="en-US" u="sng">
                <a:solidFill>
                  <a:srgbClr val="C00000"/>
                </a:solidFill>
                <a:latin typeface="微軟正黑體" panose="020B0604030504040204" pitchFamily="34" charset="-120"/>
                <a:ea typeface="微軟正黑體" panose="020B0604030504040204" pitchFamily="34" charset="-120"/>
              </a:rPr>
              <a:t>地圖</a:t>
            </a:r>
            <a:endParaRPr lang="zh-TW" altLang="en-US">
              <a:latin typeface="微軟正黑體" panose="020B0604030504040204" pitchFamily="34" charset="-120"/>
              <a:ea typeface="微軟正黑體" panose="020B0604030504040204" pitchFamily="34" charset="-120"/>
            </a:endParaRPr>
          </a:p>
        </p:txBody>
      </p:sp>
      <p:sp>
        <p:nvSpPr>
          <p:cNvPr id="12294" name="文字方塊 1">
            <a:extLst>
              <a:ext uri="{FF2B5EF4-FFF2-40B4-BE49-F238E27FC236}">
                <a16:creationId xmlns:a16="http://schemas.microsoft.com/office/drawing/2014/main" xmlns="" id="{C62F5C03-85B3-46D1-8F29-EE061729EDC6}"/>
              </a:ext>
            </a:extLst>
          </p:cNvPr>
          <p:cNvSpPr txBox="1">
            <a:spLocks noChangeArrowheads="1"/>
          </p:cNvSpPr>
          <p:nvPr/>
        </p:nvSpPr>
        <p:spPr bwMode="auto">
          <a:xfrm>
            <a:off x="646113" y="814388"/>
            <a:ext cx="1655762"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2009</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2295" name="文字方塊 7">
            <a:extLst>
              <a:ext uri="{FF2B5EF4-FFF2-40B4-BE49-F238E27FC236}">
                <a16:creationId xmlns:a16="http://schemas.microsoft.com/office/drawing/2014/main" xmlns="" id="{70298984-8832-4D99-AFD5-C1855E95E0BB}"/>
              </a:ext>
            </a:extLst>
          </p:cNvPr>
          <p:cNvSpPr txBox="1">
            <a:spLocks noChangeArrowheads="1"/>
          </p:cNvSpPr>
          <p:nvPr/>
        </p:nvSpPr>
        <p:spPr bwMode="auto">
          <a:xfrm>
            <a:off x="3594100" y="869950"/>
            <a:ext cx="19558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2012</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2296" name="文字方塊 8">
            <a:extLst>
              <a:ext uri="{FF2B5EF4-FFF2-40B4-BE49-F238E27FC236}">
                <a16:creationId xmlns:a16="http://schemas.microsoft.com/office/drawing/2014/main" xmlns="" id="{A3CDC7AC-DE40-417F-A79D-D0F92C71088E}"/>
              </a:ext>
            </a:extLst>
          </p:cNvPr>
          <p:cNvSpPr txBox="1">
            <a:spLocks noChangeArrowheads="1"/>
          </p:cNvSpPr>
          <p:nvPr/>
        </p:nvSpPr>
        <p:spPr bwMode="auto">
          <a:xfrm>
            <a:off x="6457950" y="841375"/>
            <a:ext cx="1776413"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2015</a:t>
            </a:r>
            <a:r>
              <a:rPr kumimoji="0"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p>
        </p:txBody>
      </p:sp>
      <p:sp>
        <p:nvSpPr>
          <p:cNvPr id="12297" name="投影片編號版面配置區 2">
            <a:extLst>
              <a:ext uri="{FF2B5EF4-FFF2-40B4-BE49-F238E27FC236}">
                <a16:creationId xmlns:a16="http://schemas.microsoft.com/office/drawing/2014/main" xmlns="" id="{EB2CFEDB-280B-403D-A753-CFC792AC8E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3EBB7740-C76D-4C2F-989A-4DB970E05A0F}" type="slidenum">
              <a:rPr kumimoji="0" lang="zh-TW" altLang="en-US" sz="9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685800" rtl="0" eaLnBrk="1" fontAlgn="base" latinLnBrk="0" hangingPunct="1">
                <a:lnSpc>
                  <a:spcPct val="100000"/>
                </a:lnSpc>
                <a:spcBef>
                  <a:spcPct val="0"/>
                </a:spcBef>
                <a:spcAft>
                  <a:spcPct val="0"/>
                </a:spcAft>
                <a:buClrTx/>
                <a:buSzTx/>
                <a:buFontTx/>
                <a:buNone/>
                <a:tabLst/>
                <a:defRPr/>
              </a:pPr>
              <a:t>5</a:t>
            </a:fld>
            <a:endParaRPr kumimoji="0" lang="zh-TW" altLang="en-US" sz="9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
        <p:nvSpPr>
          <p:cNvPr id="12298" name="矩形 9">
            <a:extLst>
              <a:ext uri="{FF2B5EF4-FFF2-40B4-BE49-F238E27FC236}">
                <a16:creationId xmlns:a16="http://schemas.microsoft.com/office/drawing/2014/main" xmlns="" id="{3727809E-C838-4DF9-94D0-7847C7B19A65}"/>
              </a:ext>
            </a:extLst>
          </p:cNvPr>
          <p:cNvSpPr>
            <a:spLocks noChangeArrowheads="1"/>
          </p:cNvSpPr>
          <p:nvPr/>
        </p:nvSpPr>
        <p:spPr bwMode="auto">
          <a:xfrm>
            <a:off x="1484313" y="5778500"/>
            <a:ext cx="6265862" cy="954088"/>
          </a:xfrm>
          <a:prstGeom prst="rect">
            <a:avLst/>
          </a:prstGeom>
          <a:solidFill>
            <a:schemeClr val="bg1"/>
          </a:solidFill>
          <a:ln w="9525">
            <a:solidFill>
              <a:srgbClr val="FF0000"/>
            </a:solidFill>
            <a:miter lim="800000"/>
            <a:headEnd/>
            <a:tailEnd/>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新細明體" panose="02020500000000000000" pitchFamily="18" charset="-12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TW" altLang="en-US" sz="2800" b="1" i="0" u="sng"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rPr>
              <a:t>花蓮市、吉安鄉 </a:t>
            </a:r>
            <a:r>
              <a:rPr kumimoji="0" lang="en-US" altLang="zh-TW"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13%-15%</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zh-TW" altLang="en-US" sz="2800" b="1" i="0" u="sng"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rPr>
              <a:t>萬榮鄉</a:t>
            </a:r>
            <a:r>
              <a:rPr kumimoji="0" lang="zh-TW" altLang="en-US"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增幅擴大</a:t>
            </a:r>
            <a:r>
              <a:rPr kumimoji="0" lang="en-US" altLang="zh-TW"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0" lang="zh-TW" altLang="en-US" sz="2800" b="1" i="0" u="sng"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rPr>
              <a:t>卓溪鄉</a:t>
            </a:r>
            <a:r>
              <a:rPr kumimoji="0" lang="zh-TW" altLang="en-US"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三年位居冠軍</a:t>
            </a:r>
            <a:endParaRPr kumimoji="0" lang="en-US" altLang="zh-TW"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1" name="語音泡泡: 矩形 10">
            <a:extLst>
              <a:ext uri="{FF2B5EF4-FFF2-40B4-BE49-F238E27FC236}">
                <a16:creationId xmlns:a16="http://schemas.microsoft.com/office/drawing/2014/main" xmlns="" id="{B5B7B110-A373-46B0-8294-DA94105C0760}"/>
              </a:ext>
            </a:extLst>
          </p:cNvPr>
          <p:cNvSpPr/>
          <p:nvPr/>
        </p:nvSpPr>
        <p:spPr>
          <a:xfrm>
            <a:off x="6457950" y="3186113"/>
            <a:ext cx="647700" cy="358775"/>
          </a:xfrm>
          <a:prstGeom prst="wedgeRectCallout">
            <a:avLst>
              <a:gd name="adj1" fmla="val 65882"/>
              <a:gd name="adj2" fmla="val 1319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萬榮</a:t>
            </a:r>
          </a:p>
        </p:txBody>
      </p:sp>
      <p:sp>
        <p:nvSpPr>
          <p:cNvPr id="12" name="語音泡泡: 矩形 11">
            <a:extLst>
              <a:ext uri="{FF2B5EF4-FFF2-40B4-BE49-F238E27FC236}">
                <a16:creationId xmlns:a16="http://schemas.microsoft.com/office/drawing/2014/main" xmlns="" id="{38044C8D-48BC-4E0F-A209-E2A800D49C82}"/>
              </a:ext>
            </a:extLst>
          </p:cNvPr>
          <p:cNvSpPr/>
          <p:nvPr/>
        </p:nvSpPr>
        <p:spPr>
          <a:xfrm>
            <a:off x="241300" y="3716338"/>
            <a:ext cx="647700" cy="360362"/>
          </a:xfrm>
          <a:prstGeom prst="wedgeRectCallout">
            <a:avLst>
              <a:gd name="adj1" fmla="val 65882"/>
              <a:gd name="adj2" fmla="val 1319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卓溪</a:t>
            </a:r>
          </a:p>
        </p:txBody>
      </p:sp>
      <p:sp>
        <p:nvSpPr>
          <p:cNvPr id="13" name="語音泡泡: 矩形 12">
            <a:extLst>
              <a:ext uri="{FF2B5EF4-FFF2-40B4-BE49-F238E27FC236}">
                <a16:creationId xmlns:a16="http://schemas.microsoft.com/office/drawing/2014/main" xmlns="" id="{BF8F7B9A-7445-4782-8955-AE12A1A3792E}"/>
              </a:ext>
            </a:extLst>
          </p:cNvPr>
          <p:cNvSpPr/>
          <p:nvPr/>
        </p:nvSpPr>
        <p:spPr>
          <a:xfrm>
            <a:off x="6081713" y="5251450"/>
            <a:ext cx="647700" cy="358775"/>
          </a:xfrm>
          <a:prstGeom prst="wedgeRectCallout">
            <a:avLst>
              <a:gd name="adj1" fmla="val 37957"/>
              <a:gd name="adj2" fmla="val -19610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卓溪</a:t>
            </a:r>
          </a:p>
        </p:txBody>
      </p:sp>
      <p:sp>
        <p:nvSpPr>
          <p:cNvPr id="14" name="語音泡泡: 矩形 13">
            <a:extLst>
              <a:ext uri="{FF2B5EF4-FFF2-40B4-BE49-F238E27FC236}">
                <a16:creationId xmlns:a16="http://schemas.microsoft.com/office/drawing/2014/main" xmlns="" id="{4FED02FB-CA20-4615-9983-A30706FFE41C}"/>
              </a:ext>
            </a:extLst>
          </p:cNvPr>
          <p:cNvSpPr/>
          <p:nvPr/>
        </p:nvSpPr>
        <p:spPr>
          <a:xfrm>
            <a:off x="3017838" y="5205413"/>
            <a:ext cx="647700" cy="358775"/>
          </a:xfrm>
          <a:prstGeom prst="wedgeRectCallout">
            <a:avLst>
              <a:gd name="adj1" fmla="val 51185"/>
              <a:gd name="adj2" fmla="val -1405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srgbClr val="002060"/>
                </a:solidFill>
                <a:effectLst/>
                <a:uLnTx/>
                <a:uFillTx/>
                <a:latin typeface="標楷體" panose="03000509000000000000" pitchFamily="65" charset="-120"/>
                <a:ea typeface="標楷體" panose="03000509000000000000" pitchFamily="65" charset="-120"/>
                <a:cs typeface="+mn-cs"/>
              </a:rPr>
              <a:t>卓溪</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A54E5E-090A-42B3-AC35-2B08E7BFC54A}"/>
              </a:ext>
            </a:extLst>
          </p:cNvPr>
          <p:cNvSpPr>
            <a:spLocks noGrp="1"/>
          </p:cNvSpPr>
          <p:nvPr>
            <p:ph type="title"/>
          </p:nvPr>
        </p:nvSpPr>
        <p:spPr>
          <a:xfrm>
            <a:off x="572785" y="1380612"/>
            <a:ext cx="4114800" cy="1143000"/>
          </a:xfrm>
        </p:spPr>
        <p:txBody>
          <a:bodyPr>
            <a:normAutofit/>
          </a:bodyPr>
          <a:lstStyle/>
          <a:p>
            <a:r>
              <a:rPr lang="zh-TW" altLang="en-US" b="1" u="sng" dirty="0">
                <a:solidFill>
                  <a:srgbClr val="C00000"/>
                </a:solidFill>
                <a:latin typeface="標楷體" panose="03000509000000000000" pitchFamily="65" charset="-120"/>
                <a:ea typeface="標楷體" panose="03000509000000000000" pitchFamily="65" charset="-120"/>
              </a:rPr>
              <a:t>牙線的使用方法</a:t>
            </a:r>
          </a:p>
        </p:txBody>
      </p:sp>
      <p:sp>
        <p:nvSpPr>
          <p:cNvPr id="3" name="內容版面配置區 2">
            <a:extLst>
              <a:ext uri="{FF2B5EF4-FFF2-40B4-BE49-F238E27FC236}">
                <a16:creationId xmlns:a16="http://schemas.microsoft.com/office/drawing/2014/main" xmlns="" id="{F64D45C6-1B2B-4BAC-BF17-06B9EE2050BB}"/>
              </a:ext>
            </a:extLst>
          </p:cNvPr>
          <p:cNvSpPr>
            <a:spLocks noGrp="1"/>
          </p:cNvSpPr>
          <p:nvPr>
            <p:ph idx="1"/>
          </p:nvPr>
        </p:nvSpPr>
        <p:spPr>
          <a:xfrm>
            <a:off x="496585" y="2743200"/>
            <a:ext cx="4191000" cy="3626342"/>
          </a:xfrm>
        </p:spPr>
        <p:txBody>
          <a:bodyPr>
            <a:normAutofit fontScale="92500"/>
          </a:bodyPr>
          <a:lstStyle/>
          <a:p>
            <a:pPr>
              <a:lnSpc>
                <a:spcPct val="150000"/>
              </a:lnSpc>
            </a:pPr>
            <a:r>
              <a:rPr lang="zh-TW" altLang="en-US" sz="2800" dirty="0">
                <a:latin typeface="標楷體" panose="03000509000000000000" pitchFamily="65" charset="-120"/>
                <a:ea typeface="標楷體" panose="03000509000000000000" pitchFamily="65" charset="-120"/>
              </a:rPr>
              <a:t>輔助牙刷，去除牙縫中的</a:t>
            </a:r>
            <a:r>
              <a:rPr lang="zh-TW" altLang="en-US" sz="2800" b="1" dirty="0">
                <a:solidFill>
                  <a:srgbClr val="C00000"/>
                </a:solidFill>
                <a:latin typeface="標楷體" panose="03000509000000000000" pitchFamily="65" charset="-120"/>
                <a:ea typeface="標楷體" panose="03000509000000000000" pitchFamily="65" charset="-120"/>
              </a:rPr>
              <a:t>食物殘渣與牙菌斑</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當孩子</a:t>
            </a:r>
            <a:r>
              <a:rPr lang="zh-TW" altLang="en-US" sz="2800" b="1" dirty="0">
                <a:solidFill>
                  <a:srgbClr val="C00000"/>
                </a:solidFill>
                <a:latin typeface="標楷體" panose="03000509000000000000" pitchFamily="65" charset="-120"/>
                <a:ea typeface="標楷體" panose="03000509000000000000" pitchFamily="65" charset="-120"/>
              </a:rPr>
              <a:t>長出較多顆乳牙</a:t>
            </a:r>
            <a:r>
              <a:rPr lang="zh-TW" altLang="en-US" sz="2800" dirty="0">
                <a:latin typeface="標楷體" panose="03000509000000000000" pitchFamily="65" charset="-120"/>
                <a:ea typeface="標楷體" panose="03000509000000000000" pitchFamily="65" charset="-120"/>
              </a:rPr>
              <a:t>時，最好能夠每天</a:t>
            </a:r>
            <a:r>
              <a:rPr lang="zh-TW" altLang="en-US" sz="2800" b="1" dirty="0">
                <a:solidFill>
                  <a:srgbClr val="C00000"/>
                </a:solidFill>
                <a:latin typeface="標楷體" panose="03000509000000000000" pitchFamily="65" charset="-120"/>
                <a:ea typeface="標楷體" panose="03000509000000000000" pitchFamily="65" charset="-120"/>
              </a:rPr>
              <a:t>至少使用</a:t>
            </a:r>
            <a:r>
              <a:rPr lang="en-US" altLang="zh-TW" sz="2800" b="1" dirty="0">
                <a:solidFill>
                  <a:srgbClr val="C00000"/>
                </a:solidFill>
                <a:latin typeface="標楷體" panose="03000509000000000000" pitchFamily="65" charset="-120"/>
                <a:ea typeface="標楷體" panose="03000509000000000000" pitchFamily="65" charset="-120"/>
              </a:rPr>
              <a:t>1</a:t>
            </a:r>
            <a:r>
              <a:rPr lang="zh-TW" altLang="en-US" sz="2800" b="1" dirty="0">
                <a:solidFill>
                  <a:srgbClr val="C00000"/>
                </a:solidFill>
                <a:latin typeface="標楷體" panose="03000509000000000000" pitchFamily="65" charset="-120"/>
                <a:ea typeface="標楷體" panose="03000509000000000000" pitchFamily="65" charset="-120"/>
              </a:rPr>
              <a:t>次牙線</a:t>
            </a:r>
            <a:r>
              <a:rPr lang="zh-TW" altLang="en-US" sz="2800" dirty="0">
                <a:latin typeface="標楷體" panose="03000509000000000000" pitchFamily="65" charset="-120"/>
                <a:ea typeface="標楷體" panose="03000509000000000000" pitchFamily="65" charset="-120"/>
              </a:rPr>
              <a:t>清潔齒列</a:t>
            </a:r>
            <a:endParaRPr lang="en-US" altLang="zh-TW" sz="2800" b="1" dirty="0">
              <a:solidFill>
                <a:srgbClr val="C00000"/>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xmlns="" id="{6F2797E7-A521-4C53-A20D-E54B61143B0F}"/>
              </a:ext>
            </a:extLst>
          </p:cNvPr>
          <p:cNvPicPr>
            <a:picLocks noChangeAspect="1"/>
          </p:cNvPicPr>
          <p:nvPr/>
        </p:nvPicPr>
        <p:blipFill>
          <a:blip r:embed="rId2"/>
          <a:stretch>
            <a:fillRect/>
          </a:stretch>
        </p:blipFill>
        <p:spPr>
          <a:xfrm>
            <a:off x="3498867" y="697801"/>
            <a:ext cx="5499069" cy="1365622"/>
          </a:xfrm>
          <a:prstGeom prst="rect">
            <a:avLst/>
          </a:prstGeom>
        </p:spPr>
      </p:pic>
      <p:pic>
        <p:nvPicPr>
          <p:cNvPr id="9" name="圖片 8">
            <a:extLst>
              <a:ext uri="{FF2B5EF4-FFF2-40B4-BE49-F238E27FC236}">
                <a16:creationId xmlns:a16="http://schemas.microsoft.com/office/drawing/2014/main" xmlns="" id="{6B5AABDE-CFFE-4C48-8AB1-2CB5747D4437}"/>
              </a:ext>
            </a:extLst>
          </p:cNvPr>
          <p:cNvPicPr>
            <a:picLocks noChangeAspect="1"/>
          </p:cNvPicPr>
          <p:nvPr/>
        </p:nvPicPr>
        <p:blipFill>
          <a:blip r:embed="rId3"/>
          <a:stretch>
            <a:fillRect/>
          </a:stretch>
        </p:blipFill>
        <p:spPr>
          <a:xfrm>
            <a:off x="4876800" y="2667000"/>
            <a:ext cx="4121136" cy="3626342"/>
          </a:xfrm>
          <a:prstGeom prst="rect">
            <a:avLst/>
          </a:prstGeom>
        </p:spPr>
      </p:pic>
      <p:pic>
        <p:nvPicPr>
          <p:cNvPr id="6" name="圖片 5">
            <a:extLst>
              <a:ext uri="{FF2B5EF4-FFF2-40B4-BE49-F238E27FC236}">
                <a16:creationId xmlns:a16="http://schemas.microsoft.com/office/drawing/2014/main" xmlns="" id="{81A08961-B550-4A5B-B51F-D13A6B2A36E5}"/>
              </a:ext>
            </a:extLst>
          </p:cNvPr>
          <p:cNvPicPr>
            <a:picLocks noChangeAspect="1"/>
          </p:cNvPicPr>
          <p:nvPr/>
        </p:nvPicPr>
        <p:blipFill>
          <a:blip r:embed="rId4"/>
          <a:stretch>
            <a:fillRect/>
          </a:stretch>
        </p:blipFill>
        <p:spPr>
          <a:xfrm>
            <a:off x="5943600" y="6574524"/>
            <a:ext cx="3036071" cy="262151"/>
          </a:xfrm>
          <a:prstGeom prst="rect">
            <a:avLst/>
          </a:prstGeom>
        </p:spPr>
      </p:pic>
    </p:spTree>
    <p:extLst>
      <p:ext uri="{BB962C8B-B14F-4D97-AF65-F5344CB8AC3E}">
        <p14:creationId xmlns:p14="http://schemas.microsoft.com/office/powerpoint/2010/main" val="203994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雲朵形 2">
            <a:extLst>
              <a:ext uri="{FF2B5EF4-FFF2-40B4-BE49-F238E27FC236}">
                <a16:creationId xmlns:a16="http://schemas.microsoft.com/office/drawing/2014/main" xmlns="" id="{D6B3B5ED-7A97-4DB2-B6EC-E998F445CA56}"/>
              </a:ext>
            </a:extLst>
          </p:cNvPr>
          <p:cNvSpPr/>
          <p:nvPr/>
        </p:nvSpPr>
        <p:spPr>
          <a:xfrm>
            <a:off x="2627784" y="188640"/>
            <a:ext cx="5904656" cy="2304256"/>
          </a:xfrm>
          <a:prstGeom prst="cloud">
            <a:avLst/>
          </a:prstGeom>
          <a:no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5" name="矩形 4">
            <a:extLst>
              <a:ext uri="{FF2B5EF4-FFF2-40B4-BE49-F238E27FC236}">
                <a16:creationId xmlns:a16="http://schemas.microsoft.com/office/drawing/2014/main" xmlns="" id="{2B79EE2E-D8B8-475C-882B-D953C5896D45}"/>
              </a:ext>
            </a:extLst>
          </p:cNvPr>
          <p:cNvSpPr/>
          <p:nvPr/>
        </p:nvSpPr>
        <p:spPr>
          <a:xfrm>
            <a:off x="3491880" y="879103"/>
            <a:ext cx="437812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0" u="none" strike="noStrike" kern="0" cap="none" spc="50" normalizeH="0" baseline="0" noProof="0" dirty="0">
                <a:ln w="9525" cmpd="sng">
                  <a:solidFill>
                    <a:srgbClr val="0F6FC6"/>
                  </a:solidFill>
                  <a:prstDash val="solid"/>
                </a:ln>
                <a:solidFill>
                  <a:srgbClr val="70AD47">
                    <a:tint val="1000"/>
                  </a:srgbClr>
                </a:solidFill>
                <a:effectLst>
                  <a:glow rad="38100">
                    <a:srgbClr val="0F6FC6">
                      <a:alpha val="40000"/>
                    </a:srgbClr>
                  </a:glow>
                </a:effectLst>
                <a:uLnTx/>
                <a:uFillTx/>
                <a:latin typeface="標楷體" panose="03000509000000000000" pitchFamily="65" charset="-120"/>
                <a:ea typeface="標楷體" panose="03000509000000000000" pitchFamily="65" charset="-120"/>
                <a:cs typeface="+mn-cs"/>
              </a:rPr>
              <a:t>特別的青少年</a:t>
            </a:r>
            <a:endParaRPr kumimoji="0" lang="zh-TW" altLang="en-US" sz="5400" b="1" i="0" u="none" strike="noStrike" kern="1200" cap="none" spc="50" normalizeH="0" baseline="0" noProof="0" dirty="0">
              <a:ln w="9525" cmpd="sng">
                <a:solidFill>
                  <a:srgbClr val="0F6FC6"/>
                </a:solidFill>
                <a:prstDash val="solid"/>
              </a:ln>
              <a:solidFill>
                <a:srgbClr val="70AD47">
                  <a:tint val="1000"/>
                </a:srgbClr>
              </a:solidFill>
              <a:effectLst>
                <a:glow rad="38100">
                  <a:srgbClr val="0F6FC6">
                    <a:alpha val="40000"/>
                  </a:srgbClr>
                </a:glow>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777029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321"/>
            <a:ext cx="8458200" cy="896112"/>
          </a:xfrm>
        </p:spPr>
        <p:txBody>
          <a:bodyPr>
            <a:noAutofit/>
          </a:bodyPr>
          <a:lstStyle/>
          <a:p>
            <a:r>
              <a:rPr lang="zh-TW" altLang="en-US" sz="6000" b="1" i="1" dirty="0">
                <a:solidFill>
                  <a:srgbClr val="C00000"/>
                </a:solidFill>
                <a:latin typeface="標楷體" panose="03000509000000000000" pitchFamily="65" charset="-120"/>
                <a:ea typeface="標楷體" panose="03000509000000000000" pitchFamily="65" charset="-120"/>
              </a:rPr>
              <a:t>為何青少年時期很特別</a:t>
            </a:r>
            <a:r>
              <a:rPr lang="en-US" sz="6000" b="1" i="1" dirty="0">
                <a:solidFill>
                  <a:srgbClr val="C00000"/>
                </a:solidFill>
                <a:latin typeface="標楷體" panose="03000509000000000000" pitchFamily="65" charset="-120"/>
                <a:ea typeface="標楷體" panose="03000509000000000000" pitchFamily="65" charset="-120"/>
              </a:rPr>
              <a:t>?</a:t>
            </a:r>
          </a:p>
        </p:txBody>
      </p:sp>
      <p:pic>
        <p:nvPicPr>
          <p:cNvPr id="1198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710543"/>
            <a:ext cx="25908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1816009"/>
            <a:ext cx="55245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337" y="4097383"/>
            <a:ext cx="5524500" cy="253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5837" y="4584586"/>
            <a:ext cx="3078163"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197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639" y="4207439"/>
            <a:ext cx="1919076" cy="1919076"/>
          </a:xfrm>
          <a:prstGeom prst="rect">
            <a:avLst/>
          </a:prstGeom>
        </p:spPr>
      </p:pic>
      <p:sp>
        <p:nvSpPr>
          <p:cNvPr id="11" name="TextBox 10"/>
          <p:cNvSpPr txBox="1"/>
          <p:nvPr/>
        </p:nvSpPr>
        <p:spPr>
          <a:xfrm>
            <a:off x="31531" y="1700913"/>
            <a:ext cx="3276599" cy="830997"/>
          </a:xfrm>
          <a:prstGeom prst="rect">
            <a:avLst/>
          </a:prstGeom>
          <a:solidFill>
            <a:schemeClr val="bg1"/>
          </a:solidFill>
          <a:ln>
            <a:solidFill>
              <a:srgbClr val="FF0000"/>
            </a:solidFill>
          </a:ln>
        </p:spPr>
        <p:txBody>
          <a:bodyPr wrap="square" rtlCol="0">
            <a:spAutoFit/>
          </a:bodyPr>
          <a:lstStyle/>
          <a:p>
            <a:r>
              <a:rPr lang="zh-TW" altLang="en-US" sz="4800" b="1" dirty="0">
                <a:solidFill>
                  <a:srgbClr val="FF0000"/>
                </a:solidFill>
                <a:latin typeface="標楷體" panose="03000509000000000000" pitchFamily="65" charset="-120"/>
                <a:ea typeface="標楷體" panose="03000509000000000000" pitchFamily="65" charset="-120"/>
              </a:rPr>
              <a:t>照顧與保護</a:t>
            </a:r>
            <a:endParaRPr lang="en-AU" sz="4800" b="1" dirty="0">
              <a:solidFill>
                <a:srgbClr val="FF0000"/>
              </a:solidFill>
              <a:latin typeface="標楷體" panose="03000509000000000000" pitchFamily="65" charset="-120"/>
              <a:ea typeface="標楷體" panose="03000509000000000000" pitchFamily="65" charset="-120"/>
            </a:endParaRPr>
          </a:p>
        </p:txBody>
      </p:sp>
      <p:sp>
        <p:nvSpPr>
          <p:cNvPr id="12" name="TextBox 11"/>
          <p:cNvSpPr txBox="1"/>
          <p:nvPr/>
        </p:nvSpPr>
        <p:spPr>
          <a:xfrm>
            <a:off x="5844025" y="3965325"/>
            <a:ext cx="3262432" cy="830997"/>
          </a:xfrm>
          <a:prstGeom prst="rect">
            <a:avLst/>
          </a:prstGeom>
          <a:solidFill>
            <a:schemeClr val="bg1"/>
          </a:solidFill>
          <a:ln>
            <a:solidFill>
              <a:schemeClr val="tx1"/>
            </a:solidFill>
          </a:ln>
        </p:spPr>
        <p:txBody>
          <a:bodyPr wrap="none" rtlCol="0">
            <a:spAutoFit/>
          </a:bodyPr>
          <a:lstStyle/>
          <a:p>
            <a:r>
              <a:rPr lang="zh-TW" altLang="en-US" sz="4800" b="1" dirty="0">
                <a:solidFill>
                  <a:srgbClr val="FF0000"/>
                </a:solidFill>
                <a:latin typeface="標楷體" panose="03000509000000000000" pitchFamily="65" charset="-120"/>
                <a:ea typeface="標楷體" panose="03000509000000000000" pitchFamily="65" charset="-120"/>
              </a:rPr>
              <a:t>吸引與增能</a:t>
            </a:r>
            <a:endParaRPr lang="en-AU" sz="4800" b="1" dirty="0">
              <a:solidFill>
                <a:srgbClr val="FF0000"/>
              </a:solidFill>
              <a:latin typeface="標楷體" panose="03000509000000000000" pitchFamily="65" charset="-120"/>
              <a:ea typeface="標楷體" panose="03000509000000000000" pitchFamily="65" charset="-120"/>
            </a:endParaRPr>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069" t="11888" b="13226"/>
          <a:stretch/>
        </p:blipFill>
        <p:spPr bwMode="auto">
          <a:xfrm>
            <a:off x="-83458" y="2531910"/>
            <a:ext cx="3425677" cy="38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760" r="7620"/>
          <a:stretch/>
        </p:blipFill>
        <p:spPr bwMode="auto">
          <a:xfrm>
            <a:off x="4802792" y="-16555"/>
            <a:ext cx="4343836" cy="39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6"/>
          <a:stretch>
            <a:fillRect/>
          </a:stretch>
        </p:blipFill>
        <p:spPr>
          <a:xfrm>
            <a:off x="5878184" y="5910637"/>
            <a:ext cx="3265816" cy="511849"/>
          </a:xfrm>
          <a:prstGeom prst="rect">
            <a:avLst/>
          </a:prstGeom>
        </p:spPr>
      </p:pic>
      <p:pic>
        <p:nvPicPr>
          <p:cNvPr id="10" name="Picture 12"/>
          <p:cNvPicPr>
            <a:picLocks noChangeAspect="1"/>
          </p:cNvPicPr>
          <p:nvPr/>
        </p:nvPicPr>
        <p:blipFill rotWithShape="1">
          <a:blip r:embed="rId7" cstate="screen">
            <a:extLst>
              <a:ext uri="{28A0092B-C50C-407E-A947-70E740481C1C}">
                <a14:useLocalDpi xmlns:a14="http://schemas.microsoft.com/office/drawing/2010/main"/>
              </a:ext>
            </a:extLst>
          </a:blip>
          <a:srcRect t="17782" b="16137"/>
          <a:stretch/>
        </p:blipFill>
        <p:spPr>
          <a:xfrm>
            <a:off x="-73646" y="6445126"/>
            <a:ext cx="9217646" cy="412874"/>
          </a:xfrm>
          <a:prstGeom prst="rect">
            <a:avLst/>
          </a:prstGeom>
        </p:spPr>
      </p:pic>
    </p:spTree>
    <p:extLst>
      <p:ext uri="{BB962C8B-B14F-4D97-AF65-F5344CB8AC3E}">
        <p14:creationId xmlns:p14="http://schemas.microsoft.com/office/powerpoint/2010/main" val="126201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s://tse1.mm.bing.net/th?&amp;id=OIP.M0567eecbcff77e37fbb3f8cd861415b8o0&amp;w=206&amp;h=299&amp;c=0&amp;pid=1.9&amp;rs=0&amp;p=0&amp;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 y="990600"/>
            <a:ext cx="3347545" cy="4858817"/>
          </a:xfrm>
          <a:prstGeom prst="rect">
            <a:avLst/>
          </a:prstGeom>
          <a:noFill/>
          <a:extLst>
            <a:ext uri="{909E8E84-426E-40DD-AFC4-6F175D3DCCD1}">
              <a14:hiddenFill xmlns:a14="http://schemas.microsoft.com/office/drawing/2010/main">
                <a:solidFill>
                  <a:srgbClr val="FFFFFF"/>
                </a:solidFill>
              </a14:hiddenFill>
            </a:ext>
          </a:extLst>
        </p:spPr>
      </p:pic>
      <p:pic>
        <p:nvPicPr>
          <p:cNvPr id="115720" name="Picture 8" descr="https://tse1.mm.bing.net/th?&amp;id=OIP.M5651d6dcff1cdeda70637491ca2ea16ao0&amp;w=300&amp;h=239&amp;c=0&amp;pid=1.9&amp;rs=0&amp;p=0&amp;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986" y="1400946"/>
            <a:ext cx="5583855" cy="4448471"/>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4"/>
          <a:stretch>
            <a:fillRect/>
          </a:stretch>
        </p:blipFill>
        <p:spPr>
          <a:xfrm>
            <a:off x="6324600" y="6445411"/>
            <a:ext cx="2819400" cy="441883"/>
          </a:xfrm>
          <a:prstGeom prst="rect">
            <a:avLst/>
          </a:prstGeom>
        </p:spPr>
      </p:pic>
      <p:sp>
        <p:nvSpPr>
          <p:cNvPr id="6" name="Title 1"/>
          <p:cNvSpPr txBox="1">
            <a:spLocks/>
          </p:cNvSpPr>
          <p:nvPr/>
        </p:nvSpPr>
        <p:spPr>
          <a:xfrm>
            <a:off x="3525986" y="1400946"/>
            <a:ext cx="3276600" cy="704088"/>
          </a:xfrm>
          <a:prstGeom prst="rect">
            <a:avLst/>
          </a:prstGeom>
          <a:solidFill>
            <a:schemeClr val="bg1"/>
          </a:solidFill>
        </p:spPr>
        <p:txBody>
          <a:bodyPr vert="horz" lIns="0" tIns="45720" rIns="0" bIns="0" anchor="b">
            <a:normAutofit fontScale="90000" lnSpcReduction="1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zh-TW" altLang="en-US" dirty="0">
                <a:solidFill>
                  <a:srgbClr val="C00000"/>
                </a:solidFill>
                <a:latin typeface="標楷體" panose="03000509000000000000" pitchFamily="65" charset="-120"/>
                <a:ea typeface="標楷體" panose="03000509000000000000" pitchFamily="65" charset="-120"/>
              </a:rPr>
              <a:t>越野車手</a:t>
            </a:r>
            <a:endParaRPr lang="en-AU" dirty="0">
              <a:solidFill>
                <a:srgbClr val="C0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5"/>
          <a:stretch>
            <a:fillRect/>
          </a:stretch>
        </p:blipFill>
        <p:spPr>
          <a:xfrm>
            <a:off x="-274635" y="820575"/>
            <a:ext cx="3627434" cy="1213209"/>
          </a:xfrm>
          <a:prstGeom prst="rect">
            <a:avLst/>
          </a:prstGeom>
        </p:spPr>
      </p:pic>
    </p:spTree>
    <p:extLst>
      <p:ext uri="{BB962C8B-B14F-4D97-AF65-F5344CB8AC3E}">
        <p14:creationId xmlns:p14="http://schemas.microsoft.com/office/powerpoint/2010/main" val="141726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7504" y="376542"/>
            <a:ext cx="7996249" cy="1839204"/>
          </a:xfrm>
        </p:spPr>
        <p:txBody>
          <a:bodyPr>
            <a:noAutofit/>
          </a:bodyPr>
          <a:lstStyle/>
          <a:p>
            <a:r>
              <a:rPr lang="zh-TW" altLang="en-US" sz="5400" b="1" dirty="0">
                <a:solidFill>
                  <a:srgbClr val="002060"/>
                </a:solidFill>
                <a:latin typeface="標楷體" panose="03000509000000000000" pitchFamily="65" charset="-120"/>
                <a:ea typeface="標楷體" panose="03000509000000000000" pitchFamily="65" charset="-120"/>
              </a:rPr>
              <a:t>生理上的新觀念</a:t>
            </a:r>
            <a:br>
              <a:rPr lang="zh-TW" altLang="en-US" sz="5400" b="1" dirty="0">
                <a:solidFill>
                  <a:srgbClr val="002060"/>
                </a:solidFill>
                <a:latin typeface="標楷體" panose="03000509000000000000" pitchFamily="65" charset="-120"/>
                <a:ea typeface="標楷體" panose="03000509000000000000" pitchFamily="65" charset="-120"/>
              </a:rPr>
            </a:br>
            <a:endParaRPr lang="en-AU" sz="5400" b="1" dirty="0">
              <a:solidFill>
                <a:srgbClr val="002060"/>
              </a:solidFill>
              <a:latin typeface="標楷體" panose="03000509000000000000" pitchFamily="65" charset="-120"/>
              <a:ea typeface="標楷體" panose="03000509000000000000" pitchFamily="65" charset="-120"/>
            </a:endParaRPr>
          </a:p>
        </p:txBody>
      </p:sp>
      <p:sp>
        <p:nvSpPr>
          <p:cNvPr id="10" name="Content Placeholder 9"/>
          <p:cNvSpPr>
            <a:spLocks noGrp="1"/>
          </p:cNvSpPr>
          <p:nvPr>
            <p:ph idx="1"/>
          </p:nvPr>
        </p:nvSpPr>
        <p:spPr>
          <a:xfrm>
            <a:off x="341784" y="1863780"/>
            <a:ext cx="8460432" cy="2448272"/>
          </a:xfrm>
        </p:spPr>
        <p:txBody>
          <a:bodyPr/>
          <a:lstStyle/>
          <a:p>
            <a:r>
              <a:rPr lang="zh-TW" altLang="en-US" sz="3600" dirty="0">
                <a:solidFill>
                  <a:srgbClr val="C00000"/>
                </a:solidFill>
                <a:latin typeface="標楷體" panose="03000509000000000000" pitchFamily="65" charset="-120"/>
                <a:ea typeface="標楷體" panose="03000509000000000000" pitchFamily="65" charset="-120"/>
              </a:rPr>
              <a:t>人類發展上很重要的時期</a:t>
            </a:r>
            <a:endParaRPr lang="en-AU" sz="3600" dirty="0">
              <a:solidFill>
                <a:srgbClr val="C00000"/>
              </a:solidFill>
              <a:latin typeface="標楷體" panose="03000509000000000000" pitchFamily="65" charset="-120"/>
              <a:ea typeface="標楷體" panose="03000509000000000000" pitchFamily="65" charset="-120"/>
            </a:endParaRPr>
          </a:p>
          <a:p>
            <a:r>
              <a:rPr lang="zh-TW" altLang="en-US" sz="3600" dirty="0">
                <a:solidFill>
                  <a:srgbClr val="C00000"/>
                </a:solidFill>
                <a:latin typeface="標楷體" panose="03000509000000000000" pitchFamily="65" charset="-120"/>
                <a:ea typeface="標楷體" panose="03000509000000000000" pitchFamily="65" charset="-120"/>
              </a:rPr>
              <a:t>在生理、學習及行為有不同的價值</a:t>
            </a:r>
            <a:endParaRPr lang="en-AU" sz="3600" dirty="0">
              <a:solidFill>
                <a:srgbClr val="C00000"/>
              </a:solidFill>
              <a:latin typeface="標楷體" panose="03000509000000000000" pitchFamily="65" charset="-120"/>
              <a:ea typeface="標楷體" panose="03000509000000000000" pitchFamily="65" charset="-120"/>
            </a:endParaRPr>
          </a:p>
          <a:p>
            <a:pPr lvl="1"/>
            <a:r>
              <a:rPr lang="zh-TW" altLang="en-US" sz="3200" dirty="0">
                <a:solidFill>
                  <a:srgbClr val="0070C0"/>
                </a:solidFill>
                <a:latin typeface="標楷體" panose="03000509000000000000" pitchFamily="65" charset="-120"/>
                <a:ea typeface="標楷體" panose="03000509000000000000" pitchFamily="65" charset="-120"/>
              </a:rPr>
              <a:t>賀爾蒙的成熟</a:t>
            </a:r>
            <a:r>
              <a:rPr lang="en-US" altLang="zh-TW" sz="3200" dirty="0">
                <a:solidFill>
                  <a:srgbClr val="0070C0"/>
                </a:solidFill>
                <a:latin typeface="標楷體" panose="03000509000000000000" pitchFamily="65" charset="-120"/>
                <a:ea typeface="標楷體" panose="03000509000000000000" pitchFamily="65" charset="-120"/>
              </a:rPr>
              <a:t>〜</a:t>
            </a:r>
            <a:r>
              <a:rPr lang="zh-TW" altLang="en-US" sz="3200" dirty="0">
                <a:solidFill>
                  <a:srgbClr val="0070C0"/>
                </a:solidFill>
                <a:latin typeface="標楷體" panose="03000509000000000000" pitchFamily="65" charset="-120"/>
                <a:ea typeface="標楷體" panose="03000509000000000000" pitchFamily="65" charset="-120"/>
              </a:rPr>
              <a:t>青春期</a:t>
            </a:r>
            <a:endParaRPr lang="en-AU" dirty="0">
              <a:latin typeface="標楷體" panose="03000509000000000000" pitchFamily="65" charset="-120"/>
              <a:ea typeface="標楷體" panose="03000509000000000000" pitchFamily="65" charset="-120"/>
            </a:endParaRPr>
          </a:p>
          <a:p>
            <a:pPr lvl="1"/>
            <a:r>
              <a:rPr lang="zh-TW" altLang="en-US" sz="3200" dirty="0">
                <a:solidFill>
                  <a:srgbClr val="0070C0"/>
                </a:solidFill>
                <a:latin typeface="標楷體" panose="03000509000000000000" pitchFamily="65" charset="-120"/>
                <a:ea typeface="標楷體" panose="03000509000000000000" pitchFamily="65" charset="-120"/>
              </a:rPr>
              <a:t>腦部的成熟</a:t>
            </a:r>
            <a:r>
              <a:rPr lang="en-US" altLang="zh-TW" sz="3200" dirty="0">
                <a:solidFill>
                  <a:srgbClr val="0070C0"/>
                </a:solidFill>
                <a:latin typeface="標楷體" panose="03000509000000000000" pitchFamily="65" charset="-120"/>
                <a:ea typeface="標楷體" panose="03000509000000000000" pitchFamily="65" charset="-120"/>
              </a:rPr>
              <a:t>〜</a:t>
            </a:r>
            <a:r>
              <a:rPr lang="zh-TW" altLang="en-US" sz="3200" dirty="0">
                <a:solidFill>
                  <a:srgbClr val="0070C0"/>
                </a:solidFill>
                <a:latin typeface="標楷體" panose="03000509000000000000" pitchFamily="65" charset="-120"/>
                <a:ea typeface="標楷體" panose="03000509000000000000" pitchFamily="65" charset="-120"/>
              </a:rPr>
              <a:t>認知與情感</a:t>
            </a:r>
            <a:endParaRPr lang="en-AU" sz="3200" dirty="0">
              <a:solidFill>
                <a:srgbClr val="0070C0"/>
              </a:solidFill>
              <a:latin typeface="標楷體" panose="03000509000000000000" pitchFamily="65" charset="-120"/>
              <a:ea typeface="標楷體" panose="03000509000000000000" pitchFamily="65" charset="-120"/>
            </a:endParaRPr>
          </a:p>
          <a:p>
            <a:pPr lvl="1">
              <a:buNone/>
            </a:pPr>
            <a:r>
              <a:rPr lang="en-AU" dirty="0"/>
              <a:t> </a:t>
            </a:r>
          </a:p>
          <a:p>
            <a:pPr lvl="1"/>
            <a:endParaRPr lang="en-AU" dirty="0"/>
          </a:p>
          <a:p>
            <a:pPr lvl="1"/>
            <a:endParaRPr lang="en-AU" dirty="0"/>
          </a:p>
        </p:txBody>
      </p:sp>
      <p:pic>
        <p:nvPicPr>
          <p:cNvPr id="22" name="Picture 4" descr="http://rsrc.psychologytoday.com/files/imagecache/article-inline-half/blogs/34554/2010/09/47643-35209.jpg"/>
          <p:cNvPicPr>
            <a:picLocks noChangeAspect="1" noChangeArrowheads="1"/>
          </p:cNvPicPr>
          <p:nvPr/>
        </p:nvPicPr>
        <p:blipFill>
          <a:blip r:embed="rId3" cstate="print"/>
          <a:srcRect/>
          <a:stretch>
            <a:fillRect/>
          </a:stretch>
        </p:blipFill>
        <p:spPr bwMode="auto">
          <a:xfrm>
            <a:off x="2483768" y="4941168"/>
            <a:ext cx="1257169" cy="1656184"/>
          </a:xfrm>
          <a:prstGeom prst="rect">
            <a:avLst/>
          </a:prstGeom>
          <a:noFill/>
        </p:spPr>
      </p:pic>
      <p:pic>
        <p:nvPicPr>
          <p:cNvPr id="12" name="Picture 8" descr="http://121clicks.com/wp-content/uploads/2011/10/documentary_photography4.jpg"/>
          <p:cNvPicPr>
            <a:picLocks noChangeAspect="1" noChangeArrowheads="1"/>
          </p:cNvPicPr>
          <p:nvPr/>
        </p:nvPicPr>
        <p:blipFill>
          <a:blip r:embed="rId4" cstate="print"/>
          <a:srcRect/>
          <a:stretch>
            <a:fillRect/>
          </a:stretch>
        </p:blipFill>
        <p:spPr bwMode="auto">
          <a:xfrm>
            <a:off x="804485" y="4941168"/>
            <a:ext cx="4127555" cy="2376264"/>
          </a:xfrm>
          <a:prstGeom prst="rect">
            <a:avLst/>
          </a:prstGeom>
          <a:noFill/>
        </p:spPr>
      </p:pic>
      <p:pic>
        <p:nvPicPr>
          <p:cNvPr id="13" name="Picture 4" descr="http://rsrc.psychologytoday.com/files/imagecache/article-inline-half/blogs/34554/2010/09/47643-35209.jpg"/>
          <p:cNvPicPr>
            <a:picLocks noChangeAspect="1" noChangeArrowheads="1"/>
          </p:cNvPicPr>
          <p:nvPr/>
        </p:nvPicPr>
        <p:blipFill>
          <a:blip r:embed="rId3" cstate="print"/>
          <a:srcRect/>
          <a:stretch>
            <a:fillRect/>
          </a:stretch>
        </p:blipFill>
        <p:spPr bwMode="auto">
          <a:xfrm>
            <a:off x="2495587" y="4954225"/>
            <a:ext cx="1257169" cy="1656184"/>
          </a:xfrm>
          <a:prstGeom prst="rect">
            <a:avLst/>
          </a:prstGeom>
          <a:noFill/>
        </p:spPr>
      </p:pic>
      <p:pic>
        <p:nvPicPr>
          <p:cNvPr id="2" name="Picture 2" descr="http://t1.gstatic.com/images?q=tbn:ANd9GcSdF_fJzNDK6Qsf9yXXLek1lq3TPAnEMLoKz6Vq0gTMt8PtcvSyjKBNwQ">
            <a:hlinkClick r:id="rId5"/>
          </p:cNvPr>
          <p:cNvPicPr>
            <a:picLocks noChangeAspect="1" noChangeArrowheads="1"/>
          </p:cNvPicPr>
          <p:nvPr/>
        </p:nvPicPr>
        <p:blipFill>
          <a:blip r:embed="rId6" cstate="print"/>
          <a:srcRect/>
          <a:stretch>
            <a:fillRect/>
          </a:stretch>
        </p:blipFill>
        <p:spPr bwMode="auto">
          <a:xfrm>
            <a:off x="3707904" y="4941168"/>
            <a:ext cx="1584176" cy="1626992"/>
          </a:xfrm>
          <a:prstGeom prst="rect">
            <a:avLst/>
          </a:prstGeom>
          <a:noFill/>
        </p:spPr>
      </p:pic>
      <p:pic>
        <p:nvPicPr>
          <p:cNvPr id="11" name="Picture 4" descr="http://rsrc.psychologytoday.com/files/imagecache/article-inline-half/blogs/34554/2010/09/47643-35209.jpg"/>
          <p:cNvPicPr>
            <a:picLocks noChangeAspect="1" noChangeArrowheads="1"/>
          </p:cNvPicPr>
          <p:nvPr/>
        </p:nvPicPr>
        <p:blipFill>
          <a:blip r:embed="rId3" cstate="print"/>
          <a:srcRect/>
          <a:stretch>
            <a:fillRect/>
          </a:stretch>
        </p:blipFill>
        <p:spPr bwMode="auto">
          <a:xfrm>
            <a:off x="0" y="4941168"/>
            <a:ext cx="1257169" cy="1656184"/>
          </a:xfrm>
          <a:prstGeom prst="rect">
            <a:avLst/>
          </a:prstGeom>
          <a:noFill/>
        </p:spPr>
      </p:pic>
      <p:pic>
        <p:nvPicPr>
          <p:cNvPr id="14" name="Picture 3"/>
          <p:cNvPicPr>
            <a:picLocks noChangeAspect="1" noChangeArrowheads="1"/>
          </p:cNvPicPr>
          <p:nvPr/>
        </p:nvPicPr>
        <p:blipFill>
          <a:blip r:embed="rId7" cstate="print"/>
          <a:srcRect/>
          <a:stretch>
            <a:fillRect/>
          </a:stretch>
        </p:blipFill>
        <p:spPr bwMode="auto">
          <a:xfrm>
            <a:off x="5565711" y="4941168"/>
            <a:ext cx="3686809" cy="2448272"/>
          </a:xfrm>
          <a:prstGeom prst="rect">
            <a:avLst/>
          </a:prstGeom>
          <a:noFill/>
          <a:ln w="9525">
            <a:noFill/>
            <a:miter lim="800000"/>
            <a:headEnd/>
            <a:tailEnd/>
          </a:ln>
        </p:spPr>
      </p:pic>
      <p:pic>
        <p:nvPicPr>
          <p:cNvPr id="23" name="Picture 4" descr="http://rsrc.psychologytoday.com/files/imagecache/article-inline-half/blogs/34554/2010/09/47643-35209.jpg"/>
          <p:cNvPicPr>
            <a:picLocks noChangeAspect="1" noChangeArrowheads="1"/>
          </p:cNvPicPr>
          <p:nvPr/>
        </p:nvPicPr>
        <p:blipFill>
          <a:blip r:embed="rId3" cstate="print"/>
          <a:srcRect/>
          <a:stretch>
            <a:fillRect/>
          </a:stretch>
        </p:blipFill>
        <p:spPr bwMode="auto">
          <a:xfrm>
            <a:off x="5187039" y="4941168"/>
            <a:ext cx="1257169" cy="1656184"/>
          </a:xfrm>
          <a:prstGeom prst="rect">
            <a:avLst/>
          </a:prstGeom>
          <a:noFill/>
        </p:spPr>
      </p:pic>
      <p:pic>
        <p:nvPicPr>
          <p:cNvPr id="26" name="Picture 4" descr="http://rsrc.psychologytoday.com/files/imagecache/article-inline-half/blogs/34554/2010/09/47643-35209.jpg"/>
          <p:cNvPicPr>
            <a:picLocks noChangeAspect="1" noChangeArrowheads="1"/>
          </p:cNvPicPr>
          <p:nvPr/>
        </p:nvPicPr>
        <p:blipFill>
          <a:blip r:embed="rId3" cstate="print"/>
          <a:srcRect/>
          <a:stretch>
            <a:fillRect/>
          </a:stretch>
        </p:blipFill>
        <p:spPr bwMode="auto">
          <a:xfrm>
            <a:off x="7851335" y="4941168"/>
            <a:ext cx="1257169" cy="1656184"/>
          </a:xfrm>
          <a:prstGeom prst="rect">
            <a:avLst/>
          </a:prstGeom>
          <a:noFill/>
        </p:spPr>
      </p:pic>
      <p:sp>
        <p:nvSpPr>
          <p:cNvPr id="15" name="Rectangle 14"/>
          <p:cNvSpPr/>
          <p:nvPr/>
        </p:nvSpPr>
        <p:spPr>
          <a:xfrm>
            <a:off x="-108520" y="6597352"/>
            <a:ext cx="964907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9108504" y="4653136"/>
            <a:ext cx="576064" cy="220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圖片 3">
            <a:extLst>
              <a:ext uri="{FF2B5EF4-FFF2-40B4-BE49-F238E27FC236}">
                <a16:creationId xmlns:a16="http://schemas.microsoft.com/office/drawing/2014/main" xmlns="" id="{DD6BC4EE-9E24-4D35-A90C-970FDF6314B4}"/>
              </a:ext>
            </a:extLst>
          </p:cNvPr>
          <p:cNvPicPr>
            <a:picLocks noChangeAspect="1"/>
          </p:cNvPicPr>
          <p:nvPr/>
        </p:nvPicPr>
        <p:blipFill>
          <a:blip r:embed="rId8"/>
          <a:stretch>
            <a:fillRect/>
          </a:stretch>
        </p:blipFill>
        <p:spPr>
          <a:xfrm>
            <a:off x="5137130" y="548680"/>
            <a:ext cx="3927472" cy="1008112"/>
          </a:xfrm>
          <a:custGeom>
            <a:avLst/>
            <a:gdLst>
              <a:gd name="connsiteX0" fmla="*/ 0 w 3927472"/>
              <a:gd name="connsiteY0" fmla="*/ 0 h 1008112"/>
              <a:gd name="connsiteX1" fmla="*/ 693853 w 3927472"/>
              <a:gd name="connsiteY1" fmla="*/ 0 h 1008112"/>
              <a:gd name="connsiteX2" fmla="*/ 1269883 w 3927472"/>
              <a:gd name="connsiteY2" fmla="*/ 0 h 1008112"/>
              <a:gd name="connsiteX3" fmla="*/ 1885187 w 3927472"/>
              <a:gd name="connsiteY3" fmla="*/ 0 h 1008112"/>
              <a:gd name="connsiteX4" fmla="*/ 2618315 w 3927472"/>
              <a:gd name="connsiteY4" fmla="*/ 0 h 1008112"/>
              <a:gd name="connsiteX5" fmla="*/ 3272893 w 3927472"/>
              <a:gd name="connsiteY5" fmla="*/ 0 h 1008112"/>
              <a:gd name="connsiteX6" fmla="*/ 3927472 w 3927472"/>
              <a:gd name="connsiteY6" fmla="*/ 0 h 1008112"/>
              <a:gd name="connsiteX7" fmla="*/ 3927472 w 3927472"/>
              <a:gd name="connsiteY7" fmla="*/ 493975 h 1008112"/>
              <a:gd name="connsiteX8" fmla="*/ 3927472 w 3927472"/>
              <a:gd name="connsiteY8" fmla="*/ 1008112 h 1008112"/>
              <a:gd name="connsiteX9" fmla="*/ 3351443 w 3927472"/>
              <a:gd name="connsiteY9" fmla="*/ 1008112 h 1008112"/>
              <a:gd name="connsiteX10" fmla="*/ 2775414 w 3927472"/>
              <a:gd name="connsiteY10" fmla="*/ 1008112 h 1008112"/>
              <a:gd name="connsiteX11" fmla="*/ 2238659 w 3927472"/>
              <a:gd name="connsiteY11" fmla="*/ 1008112 h 1008112"/>
              <a:gd name="connsiteX12" fmla="*/ 1623355 w 3927472"/>
              <a:gd name="connsiteY12" fmla="*/ 1008112 h 1008112"/>
              <a:gd name="connsiteX13" fmla="*/ 1047326 w 3927472"/>
              <a:gd name="connsiteY13" fmla="*/ 1008112 h 1008112"/>
              <a:gd name="connsiteX14" fmla="*/ 0 w 3927472"/>
              <a:gd name="connsiteY14" fmla="*/ 1008112 h 1008112"/>
              <a:gd name="connsiteX15" fmla="*/ 0 w 3927472"/>
              <a:gd name="connsiteY15" fmla="*/ 504056 h 1008112"/>
              <a:gd name="connsiteX16" fmla="*/ 0 w 3927472"/>
              <a:gd name="connsiteY16" fmla="*/ 0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7472" h="1008112" fill="none" extrusionOk="0">
                <a:moveTo>
                  <a:pt x="0" y="0"/>
                </a:moveTo>
                <a:cubicBezTo>
                  <a:pt x="227297" y="19421"/>
                  <a:pt x="354970" y="16585"/>
                  <a:pt x="693853" y="0"/>
                </a:cubicBezTo>
                <a:cubicBezTo>
                  <a:pt x="1032736" y="-16585"/>
                  <a:pt x="1061175" y="-14478"/>
                  <a:pt x="1269883" y="0"/>
                </a:cubicBezTo>
                <a:cubicBezTo>
                  <a:pt x="1478591" y="14478"/>
                  <a:pt x="1704851" y="-10559"/>
                  <a:pt x="1885187" y="0"/>
                </a:cubicBezTo>
                <a:cubicBezTo>
                  <a:pt x="2065523" y="10559"/>
                  <a:pt x="2317861" y="-33955"/>
                  <a:pt x="2618315" y="0"/>
                </a:cubicBezTo>
                <a:cubicBezTo>
                  <a:pt x="2918769" y="33955"/>
                  <a:pt x="3127796" y="1886"/>
                  <a:pt x="3272893" y="0"/>
                </a:cubicBezTo>
                <a:cubicBezTo>
                  <a:pt x="3417990" y="-1886"/>
                  <a:pt x="3609706" y="-11074"/>
                  <a:pt x="3927472" y="0"/>
                </a:cubicBezTo>
                <a:cubicBezTo>
                  <a:pt x="3921421" y="156373"/>
                  <a:pt x="3948744" y="291017"/>
                  <a:pt x="3927472" y="493975"/>
                </a:cubicBezTo>
                <a:cubicBezTo>
                  <a:pt x="3906200" y="696934"/>
                  <a:pt x="3917907" y="895116"/>
                  <a:pt x="3927472" y="1008112"/>
                </a:cubicBezTo>
                <a:cubicBezTo>
                  <a:pt x="3735474" y="990813"/>
                  <a:pt x="3623022" y="1018169"/>
                  <a:pt x="3351443" y="1008112"/>
                </a:cubicBezTo>
                <a:cubicBezTo>
                  <a:pt x="3079864" y="998055"/>
                  <a:pt x="2899463" y="1035398"/>
                  <a:pt x="2775414" y="1008112"/>
                </a:cubicBezTo>
                <a:cubicBezTo>
                  <a:pt x="2651365" y="980826"/>
                  <a:pt x="2496794" y="1031994"/>
                  <a:pt x="2238659" y="1008112"/>
                </a:cubicBezTo>
                <a:cubicBezTo>
                  <a:pt x="1980524" y="984230"/>
                  <a:pt x="1923101" y="990253"/>
                  <a:pt x="1623355" y="1008112"/>
                </a:cubicBezTo>
                <a:cubicBezTo>
                  <a:pt x="1323609" y="1025971"/>
                  <a:pt x="1164501" y="989005"/>
                  <a:pt x="1047326" y="1008112"/>
                </a:cubicBezTo>
                <a:cubicBezTo>
                  <a:pt x="930151" y="1027219"/>
                  <a:pt x="448062" y="1046625"/>
                  <a:pt x="0" y="1008112"/>
                </a:cubicBezTo>
                <a:cubicBezTo>
                  <a:pt x="10587" y="786277"/>
                  <a:pt x="25020" y="629501"/>
                  <a:pt x="0" y="504056"/>
                </a:cubicBezTo>
                <a:cubicBezTo>
                  <a:pt x="-25020" y="378611"/>
                  <a:pt x="-21556" y="174106"/>
                  <a:pt x="0" y="0"/>
                </a:cubicBezTo>
                <a:close/>
              </a:path>
              <a:path w="3927472" h="1008112" stroke="0" extrusionOk="0">
                <a:moveTo>
                  <a:pt x="0" y="0"/>
                </a:moveTo>
                <a:cubicBezTo>
                  <a:pt x="259751" y="-29413"/>
                  <a:pt x="460066" y="26649"/>
                  <a:pt x="733128" y="0"/>
                </a:cubicBezTo>
                <a:cubicBezTo>
                  <a:pt x="1006190" y="-26649"/>
                  <a:pt x="1164592" y="15738"/>
                  <a:pt x="1309157" y="0"/>
                </a:cubicBezTo>
                <a:cubicBezTo>
                  <a:pt x="1453722" y="-15738"/>
                  <a:pt x="1798489" y="-23806"/>
                  <a:pt x="1924461" y="0"/>
                </a:cubicBezTo>
                <a:cubicBezTo>
                  <a:pt x="2050433" y="23806"/>
                  <a:pt x="2229615" y="-3627"/>
                  <a:pt x="2500491" y="0"/>
                </a:cubicBezTo>
                <a:cubicBezTo>
                  <a:pt x="2771367" y="3627"/>
                  <a:pt x="2815138" y="-19325"/>
                  <a:pt x="3037245" y="0"/>
                </a:cubicBezTo>
                <a:cubicBezTo>
                  <a:pt x="3259352" y="19325"/>
                  <a:pt x="3507987" y="30501"/>
                  <a:pt x="3927472" y="0"/>
                </a:cubicBezTo>
                <a:cubicBezTo>
                  <a:pt x="3907751" y="115527"/>
                  <a:pt x="3948534" y="297417"/>
                  <a:pt x="3927472" y="473813"/>
                </a:cubicBezTo>
                <a:cubicBezTo>
                  <a:pt x="3906410" y="650209"/>
                  <a:pt x="3904042" y="773387"/>
                  <a:pt x="3927472" y="1008112"/>
                </a:cubicBezTo>
                <a:cubicBezTo>
                  <a:pt x="3602613" y="995205"/>
                  <a:pt x="3572386" y="999256"/>
                  <a:pt x="3272893" y="1008112"/>
                </a:cubicBezTo>
                <a:cubicBezTo>
                  <a:pt x="2973400" y="1016968"/>
                  <a:pt x="2891864" y="995916"/>
                  <a:pt x="2657589" y="1008112"/>
                </a:cubicBezTo>
                <a:cubicBezTo>
                  <a:pt x="2423314" y="1020308"/>
                  <a:pt x="2264027" y="1032468"/>
                  <a:pt x="2120835" y="1008112"/>
                </a:cubicBezTo>
                <a:cubicBezTo>
                  <a:pt x="1977643" y="983756"/>
                  <a:pt x="1726544" y="997361"/>
                  <a:pt x="1466256" y="1008112"/>
                </a:cubicBezTo>
                <a:cubicBezTo>
                  <a:pt x="1205968" y="1018863"/>
                  <a:pt x="1099740" y="1017216"/>
                  <a:pt x="929502" y="1008112"/>
                </a:cubicBezTo>
                <a:cubicBezTo>
                  <a:pt x="759264" y="999008"/>
                  <a:pt x="464383" y="997280"/>
                  <a:pt x="0" y="1008112"/>
                </a:cubicBezTo>
                <a:cubicBezTo>
                  <a:pt x="4571" y="816181"/>
                  <a:pt x="16022" y="714929"/>
                  <a:pt x="0" y="483894"/>
                </a:cubicBezTo>
                <a:cubicBezTo>
                  <a:pt x="-16022" y="252859"/>
                  <a:pt x="-21658" y="16418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pic>
    </p:spTree>
    <p:extLst>
      <p:ext uri="{BB962C8B-B14F-4D97-AF65-F5344CB8AC3E}">
        <p14:creationId xmlns:p14="http://schemas.microsoft.com/office/powerpoint/2010/main" val="1740301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55776" y="0"/>
            <a:ext cx="11521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12290" name="Picture 2" descr="2012 Catalog">
            <a:hlinkClick r:id="rId3"/>
          </p:cNvPr>
          <p:cNvPicPr>
            <a:picLocks noChangeAspect="1" noChangeArrowheads="1"/>
          </p:cNvPicPr>
          <p:nvPr/>
        </p:nvPicPr>
        <p:blipFill>
          <a:blip r:embed="rId4" cstate="print"/>
          <a:srcRect/>
          <a:stretch>
            <a:fillRect/>
          </a:stretch>
        </p:blipFill>
        <p:spPr bwMode="auto">
          <a:xfrm>
            <a:off x="3743325" y="-7878763"/>
            <a:ext cx="3438525" cy="3381375"/>
          </a:xfrm>
          <a:prstGeom prst="rect">
            <a:avLst/>
          </a:prstGeom>
          <a:noFill/>
        </p:spPr>
      </p:pic>
      <p:pic>
        <p:nvPicPr>
          <p:cNvPr id="12" name="Picture 4" descr="mental-health-1-33"/>
          <p:cNvPicPr>
            <a:picLocks noChangeAspect="1" noChangeArrowheads="1"/>
          </p:cNvPicPr>
          <p:nvPr/>
        </p:nvPicPr>
        <p:blipFill rotWithShape="1">
          <a:blip r:embed="rId5" cstate="print"/>
          <a:srcRect b="6434"/>
          <a:stretch/>
        </p:blipFill>
        <p:spPr bwMode="auto">
          <a:xfrm>
            <a:off x="0" y="0"/>
            <a:ext cx="2664296" cy="2492896"/>
          </a:xfrm>
          <a:prstGeom prst="rect">
            <a:avLst/>
          </a:prstGeom>
          <a:noFill/>
          <a:ln w="9525">
            <a:noFill/>
            <a:miter lim="800000"/>
            <a:headEnd/>
            <a:tailEnd/>
          </a:ln>
        </p:spPr>
      </p:pic>
      <p:pic>
        <p:nvPicPr>
          <p:cNvPr id="22" name="Picture 6" descr="http://www.tobacco-news.net/wp-content/uploads/2012/03/school-students-smoke.jpg"/>
          <p:cNvPicPr>
            <a:picLocks noChangeAspect="1" noChangeArrowheads="1"/>
          </p:cNvPicPr>
          <p:nvPr/>
        </p:nvPicPr>
        <p:blipFill rotWithShape="1">
          <a:blip r:embed="rId6" cstate="print"/>
          <a:srcRect l="15767"/>
          <a:stretch/>
        </p:blipFill>
        <p:spPr bwMode="auto">
          <a:xfrm>
            <a:off x="2625504" y="-13011"/>
            <a:ext cx="3197705" cy="2518918"/>
          </a:xfrm>
          <a:prstGeom prst="rect">
            <a:avLst/>
          </a:prstGeom>
          <a:noFill/>
        </p:spPr>
      </p:pic>
      <p:pic>
        <p:nvPicPr>
          <p:cNvPr id="14" name="Picture 13"/>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rcRect l="9057" t="14796" r="263" b="18833"/>
          <a:stretch/>
        </p:blipFill>
        <p:spPr>
          <a:xfrm>
            <a:off x="0" y="2923582"/>
            <a:ext cx="9200937" cy="3797182"/>
          </a:xfrm>
          <a:prstGeom prst="rect">
            <a:avLst/>
          </a:prstGeom>
        </p:spPr>
      </p:pic>
      <p:pic>
        <p:nvPicPr>
          <p:cNvPr id="21" name="Picture 20" descr="Children of the Revolution"/>
          <p:cNvPicPr>
            <a:picLocks noChangeAspect="1" noChangeArrowheads="1"/>
          </p:cNvPicPr>
          <p:nvPr/>
        </p:nvPicPr>
        <p:blipFill rotWithShape="1">
          <a:blip r:embed="rId9" cstate="print"/>
          <a:srcRect l="12006" r="-605"/>
          <a:stretch/>
        </p:blipFill>
        <p:spPr bwMode="auto">
          <a:xfrm>
            <a:off x="5481352" y="-33944"/>
            <a:ext cx="3719585" cy="2518918"/>
          </a:xfrm>
          <a:prstGeom prst="rect">
            <a:avLst/>
          </a:prstGeom>
          <a:noFill/>
        </p:spPr>
      </p:pic>
      <p:sp>
        <p:nvSpPr>
          <p:cNvPr id="17" name="Oval Callout 16"/>
          <p:cNvSpPr/>
          <p:nvPr/>
        </p:nvSpPr>
        <p:spPr>
          <a:xfrm>
            <a:off x="0" y="2460684"/>
            <a:ext cx="4992347" cy="1940885"/>
          </a:xfrm>
          <a:prstGeom prst="wedgeEllipseCallout">
            <a:avLst>
              <a:gd name="adj1" fmla="val 26475"/>
              <a:gd name="adj2" fmla="val -94572"/>
            </a:avLst>
          </a:prstGeom>
          <a:solidFill>
            <a:srgbClr val="FF5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9600" i="1" dirty="0">
                <a:solidFill>
                  <a:prstClr val="white"/>
                </a:solidFill>
                <a:latin typeface="標楷體" panose="03000509000000000000" pitchFamily="65" charset="-120"/>
                <a:ea typeface="標楷體" panose="03000509000000000000" pitchFamily="65" charset="-120"/>
              </a:rPr>
              <a:t>危險</a:t>
            </a:r>
            <a:endParaRPr lang="en-AU" sz="9600" i="1" dirty="0">
              <a:solidFill>
                <a:prstClr val="white"/>
              </a:solidFill>
              <a:latin typeface="標楷體" panose="03000509000000000000" pitchFamily="65" charset="-120"/>
              <a:ea typeface="標楷體" panose="03000509000000000000" pitchFamily="65" charset="-120"/>
            </a:endParaRPr>
          </a:p>
        </p:txBody>
      </p:sp>
      <p:sp>
        <p:nvSpPr>
          <p:cNvPr id="23" name="Oval Callout 22"/>
          <p:cNvSpPr/>
          <p:nvPr/>
        </p:nvSpPr>
        <p:spPr>
          <a:xfrm>
            <a:off x="7548122" y="3581400"/>
            <a:ext cx="1595877" cy="1030239"/>
          </a:xfrm>
          <a:prstGeom prst="wedgeEllipseCallout">
            <a:avLst>
              <a:gd name="adj1" fmla="val -80395"/>
              <a:gd name="adj2" fmla="val 101878"/>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i="1" dirty="0">
                <a:solidFill>
                  <a:prstClr val="white"/>
                </a:solidFill>
                <a:latin typeface="微軟正黑體" panose="020B0604030504040204" pitchFamily="34" charset="-120"/>
                <a:ea typeface="微軟正黑體" panose="020B0604030504040204" pitchFamily="34" charset="-120"/>
              </a:rPr>
              <a:t>機會</a:t>
            </a:r>
            <a:endParaRPr lang="en-AU" sz="3200" b="1" i="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68885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497521" y="2961007"/>
            <a:ext cx="1995728" cy="323165"/>
          </a:xfrm>
          <a:prstGeom prst="rect">
            <a:avLst/>
          </a:prstGeom>
          <a:noFill/>
        </p:spPr>
        <p:txBody>
          <a:bodyPr wrap="square" rtlCol="0">
            <a:spAutoFit/>
          </a:bodyPr>
          <a:lstStyle/>
          <a:p>
            <a:r>
              <a:rPr lang="en-AU" sz="1500" b="1" dirty="0">
                <a:solidFill>
                  <a:prstClr val="white"/>
                </a:solidFill>
                <a:latin typeface="Calibri" panose="020F0502020204030204"/>
              </a:rPr>
              <a:t>The pubertal cascade</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17782" b="16137"/>
          <a:stretch/>
        </p:blipFill>
        <p:spPr>
          <a:xfrm>
            <a:off x="-73647" y="6445130"/>
            <a:ext cx="9217646" cy="412874"/>
          </a:xfrm>
          <a:prstGeom prst="rect">
            <a:avLst/>
          </a:prstGeom>
        </p:spPr>
      </p:pic>
      <p:sp>
        <p:nvSpPr>
          <p:cNvPr id="10" name="TextBox 9"/>
          <p:cNvSpPr txBox="1"/>
          <p:nvPr/>
        </p:nvSpPr>
        <p:spPr>
          <a:xfrm>
            <a:off x="419100" y="237765"/>
            <a:ext cx="8305800" cy="769441"/>
          </a:xfrm>
          <a:prstGeom prst="rect">
            <a:avLst/>
          </a:prstGeom>
          <a:noFill/>
        </p:spPr>
        <p:txBody>
          <a:bodyPr wrap="square" rtlCol="0">
            <a:spAutoFit/>
          </a:bodyPr>
          <a:lstStyle/>
          <a:p>
            <a:pPr algn="ctr"/>
            <a:r>
              <a:rPr lang="zh-TW" altLang="en-US" sz="4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青少年神經系統發育</a:t>
            </a:r>
            <a:endParaRPr lang="en-US" sz="4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2" name="圖片 11"/>
          <p:cNvPicPr>
            <a:picLocks noChangeAspect="1"/>
          </p:cNvPicPr>
          <p:nvPr/>
        </p:nvPicPr>
        <p:blipFill>
          <a:blip r:embed="rId4"/>
          <a:stretch>
            <a:fillRect/>
          </a:stretch>
        </p:blipFill>
        <p:spPr>
          <a:xfrm>
            <a:off x="5408818" y="5884249"/>
            <a:ext cx="3735181" cy="560881"/>
          </a:xfrm>
          <a:prstGeom prst="rect">
            <a:avLst/>
          </a:prstGeom>
        </p:spPr>
      </p:pic>
      <p:pic>
        <p:nvPicPr>
          <p:cNvPr id="11" name="圖片 10"/>
          <p:cNvPicPr>
            <a:picLocks noChangeAspect="1"/>
          </p:cNvPicPr>
          <p:nvPr/>
        </p:nvPicPr>
        <p:blipFill>
          <a:blip r:embed="rId5"/>
          <a:stretch>
            <a:fillRect/>
          </a:stretch>
        </p:blipFill>
        <p:spPr>
          <a:xfrm>
            <a:off x="0" y="1096829"/>
            <a:ext cx="9144000" cy="5067860"/>
          </a:xfrm>
          <a:prstGeom prst="rect">
            <a:avLst/>
          </a:prstGeom>
        </p:spPr>
      </p:pic>
      <p:sp>
        <p:nvSpPr>
          <p:cNvPr id="15" name="文字方塊 14"/>
          <p:cNvSpPr txBox="1"/>
          <p:nvPr/>
        </p:nvSpPr>
        <p:spPr>
          <a:xfrm>
            <a:off x="6477000" y="2296847"/>
            <a:ext cx="1447800" cy="830997"/>
          </a:xfrm>
          <a:prstGeom prst="rect">
            <a:avLst/>
          </a:prstGeom>
          <a:solidFill>
            <a:schemeClr val="bg1"/>
          </a:solidFill>
        </p:spPr>
        <p:txBody>
          <a:bodyPr wrap="square" rtlCol="0">
            <a:spAutoFit/>
          </a:bodyPr>
          <a:lstStyle/>
          <a:p>
            <a:r>
              <a:rPr lang="zh-TW" altLang="en-US" sz="2400" b="1" dirty="0">
                <a:solidFill>
                  <a:srgbClr val="002060"/>
                </a:solidFill>
                <a:latin typeface="標楷體" panose="03000509000000000000" pitchFamily="65" charset="-120"/>
                <a:ea typeface="標楷體" panose="03000509000000000000" pitchFamily="65" charset="-120"/>
              </a:rPr>
              <a:t>計畫未來 </a:t>
            </a:r>
            <a:endParaRPr lang="en-US" altLang="zh-TW" sz="2400" b="1" dirty="0">
              <a:solidFill>
                <a:srgbClr val="002060"/>
              </a:solidFill>
              <a:latin typeface="標楷體" panose="03000509000000000000" pitchFamily="65" charset="-120"/>
              <a:ea typeface="標楷體" panose="03000509000000000000" pitchFamily="65" charset="-120"/>
            </a:endParaRPr>
          </a:p>
          <a:p>
            <a:r>
              <a:rPr lang="zh-TW" altLang="en-US" sz="2400" b="1" dirty="0">
                <a:solidFill>
                  <a:srgbClr val="002060"/>
                </a:solidFill>
                <a:latin typeface="標楷體" panose="03000509000000000000" pitchFamily="65" charset="-120"/>
                <a:ea typeface="標楷體" panose="03000509000000000000" pitchFamily="65" charset="-120"/>
              </a:rPr>
              <a:t>衝動控制</a:t>
            </a:r>
          </a:p>
        </p:txBody>
      </p:sp>
      <p:sp>
        <p:nvSpPr>
          <p:cNvPr id="16" name="矩形 15"/>
          <p:cNvSpPr/>
          <p:nvPr/>
        </p:nvSpPr>
        <p:spPr>
          <a:xfrm>
            <a:off x="4015029" y="3704955"/>
            <a:ext cx="800219" cy="830997"/>
          </a:xfrm>
          <a:prstGeom prst="rect">
            <a:avLst/>
          </a:prstGeom>
          <a:solidFill>
            <a:schemeClr val="bg1"/>
          </a:solidFill>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情緒</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回饋</a:t>
            </a:r>
          </a:p>
        </p:txBody>
      </p:sp>
      <p:sp>
        <p:nvSpPr>
          <p:cNvPr id="17" name="文字方塊 16"/>
          <p:cNvSpPr txBox="1"/>
          <p:nvPr/>
        </p:nvSpPr>
        <p:spPr>
          <a:xfrm>
            <a:off x="609600" y="2296847"/>
            <a:ext cx="492443" cy="2308324"/>
          </a:xfrm>
          <a:prstGeom prst="rect">
            <a:avLst/>
          </a:prstGeom>
          <a:solidFill>
            <a:srgbClr val="B2B2B2"/>
          </a:solidFill>
        </p:spPr>
        <p:txBody>
          <a:bodyPr wrap="none" rtlCol="0">
            <a:spAutoFit/>
          </a:bodyPr>
          <a:lstStyle/>
          <a:p>
            <a:r>
              <a:rPr lang="zh-TW" altLang="en-US" sz="2400" b="1" dirty="0">
                <a:solidFill>
                  <a:prstClr val="white"/>
                </a:solidFill>
                <a:latin typeface="標楷體" panose="03000509000000000000" pitchFamily="65" charset="-120"/>
                <a:ea typeface="標楷體" panose="03000509000000000000" pitchFamily="65" charset="-120"/>
              </a:rPr>
              <a:t>青</a:t>
            </a:r>
            <a:endParaRPr lang="en-US" altLang="zh-TW" sz="2400" b="1" dirty="0">
              <a:solidFill>
                <a:prstClr val="white"/>
              </a:solidFill>
              <a:latin typeface="標楷體" panose="03000509000000000000" pitchFamily="65" charset="-120"/>
              <a:ea typeface="標楷體" panose="03000509000000000000" pitchFamily="65" charset="-120"/>
            </a:endParaRPr>
          </a:p>
          <a:p>
            <a:endParaRPr lang="en-US" altLang="zh-TW" sz="2400" b="1" dirty="0">
              <a:solidFill>
                <a:prstClr val="white"/>
              </a:solidFill>
              <a:latin typeface="標楷體" panose="03000509000000000000" pitchFamily="65" charset="-120"/>
              <a:ea typeface="標楷體" panose="03000509000000000000" pitchFamily="65" charset="-120"/>
            </a:endParaRPr>
          </a:p>
          <a:p>
            <a:r>
              <a:rPr lang="zh-TW" altLang="en-US" sz="2400" b="1" dirty="0">
                <a:solidFill>
                  <a:prstClr val="white"/>
                </a:solidFill>
                <a:latin typeface="標楷體" panose="03000509000000000000" pitchFamily="65" charset="-120"/>
                <a:ea typeface="標楷體" panose="03000509000000000000" pitchFamily="65" charset="-120"/>
              </a:rPr>
              <a:t>春</a:t>
            </a:r>
            <a:endParaRPr lang="en-US" altLang="zh-TW" sz="2400" b="1" dirty="0">
              <a:solidFill>
                <a:prstClr val="white"/>
              </a:solidFill>
              <a:latin typeface="標楷體" panose="03000509000000000000" pitchFamily="65" charset="-120"/>
              <a:ea typeface="標楷體" panose="03000509000000000000" pitchFamily="65" charset="-120"/>
            </a:endParaRPr>
          </a:p>
          <a:p>
            <a:endParaRPr lang="en-US" altLang="zh-TW" sz="2400" b="1" dirty="0">
              <a:solidFill>
                <a:prstClr val="white"/>
              </a:solidFill>
              <a:latin typeface="標楷體" panose="03000509000000000000" pitchFamily="65" charset="-120"/>
              <a:ea typeface="標楷體" panose="03000509000000000000" pitchFamily="65" charset="-120"/>
            </a:endParaRPr>
          </a:p>
          <a:p>
            <a:r>
              <a:rPr lang="zh-TW" altLang="en-US" sz="2400" b="1" dirty="0">
                <a:solidFill>
                  <a:prstClr val="white"/>
                </a:solidFill>
                <a:latin typeface="標楷體" panose="03000509000000000000" pitchFamily="65" charset="-120"/>
                <a:ea typeface="標楷體" panose="03000509000000000000" pitchFamily="65" charset="-120"/>
              </a:rPr>
              <a:t>期</a:t>
            </a:r>
            <a:endParaRPr lang="en-US" altLang="zh-TW" sz="2400" b="1" dirty="0">
              <a:solidFill>
                <a:prstClr val="white"/>
              </a:solidFill>
              <a:latin typeface="標楷體" panose="03000509000000000000" pitchFamily="65" charset="-120"/>
              <a:ea typeface="標楷體" panose="03000509000000000000" pitchFamily="65" charset="-120"/>
            </a:endParaRPr>
          </a:p>
          <a:p>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 name="文字方塊 1"/>
          <p:cNvSpPr txBox="1"/>
          <p:nvPr/>
        </p:nvSpPr>
        <p:spPr>
          <a:xfrm>
            <a:off x="2209800" y="1136433"/>
            <a:ext cx="5186035" cy="400110"/>
          </a:xfrm>
          <a:prstGeom prst="rect">
            <a:avLst/>
          </a:prstGeom>
          <a:solidFill>
            <a:srgbClr val="009999"/>
          </a:solidFill>
        </p:spPr>
        <p:txBody>
          <a:bodyPr wrap="none" rtlCol="0">
            <a:spAutoFit/>
          </a:bodyPr>
          <a:lstStyle/>
          <a:p>
            <a:r>
              <a:rPr lang="zh-TW" altLang="en-US" sz="2000" b="1" dirty="0">
                <a:solidFill>
                  <a:prstClr val="white"/>
                </a:solidFill>
                <a:latin typeface="標楷體" panose="03000509000000000000" pitchFamily="65" charset="-120"/>
                <a:ea typeface="標楷體" panose="03000509000000000000" pitchFamily="65" charset="-120"/>
              </a:rPr>
              <a:t>環境影響因素</a:t>
            </a:r>
            <a:r>
              <a:rPr lang="en-US" altLang="zh-TW" sz="2000" b="1" dirty="0">
                <a:solidFill>
                  <a:prstClr val="white"/>
                </a:solidFill>
                <a:latin typeface="標楷體" panose="03000509000000000000" pitchFamily="65" charset="-120"/>
                <a:ea typeface="標楷體" panose="03000509000000000000" pitchFamily="65" charset="-120"/>
              </a:rPr>
              <a:t>:</a:t>
            </a:r>
            <a:r>
              <a:rPr lang="zh-TW" altLang="en-US" sz="2000" b="1" dirty="0">
                <a:solidFill>
                  <a:prstClr val="white"/>
                </a:solidFill>
                <a:latin typeface="標楷體" panose="03000509000000000000" pitchFamily="65" charset="-120"/>
                <a:ea typeface="標楷體" panose="03000509000000000000" pitchFamily="65" charset="-120"/>
              </a:rPr>
              <a:t>營養</a:t>
            </a:r>
            <a:r>
              <a:rPr lang="zh-TW" altLang="en-US" sz="2000" b="1" dirty="0">
                <a:solidFill>
                  <a:prstClr val="white"/>
                </a:solidFill>
                <a:latin typeface="新細明體" panose="02020500000000000000" pitchFamily="18" charset="-120"/>
              </a:rPr>
              <a:t>、</a:t>
            </a:r>
            <a:r>
              <a:rPr lang="zh-TW" altLang="en-US" sz="2000" b="1" dirty="0">
                <a:solidFill>
                  <a:prstClr val="white"/>
                </a:solidFill>
                <a:latin typeface="標楷體" panose="03000509000000000000" pitchFamily="65" charset="-120"/>
                <a:ea typeface="標楷體" panose="03000509000000000000" pitchFamily="65" charset="-120"/>
              </a:rPr>
              <a:t>生理</a:t>
            </a:r>
            <a:r>
              <a:rPr lang="zh-TW" altLang="en-US" sz="2000" b="1" dirty="0">
                <a:solidFill>
                  <a:prstClr val="white"/>
                </a:solidFill>
                <a:latin typeface="新細明體" panose="02020500000000000000" pitchFamily="18" charset="-120"/>
              </a:rPr>
              <a:t>、</a:t>
            </a:r>
            <a:r>
              <a:rPr lang="zh-TW" altLang="en-US" sz="2000" b="1" dirty="0">
                <a:solidFill>
                  <a:prstClr val="white"/>
                </a:solidFill>
                <a:latin typeface="標楷體" panose="03000509000000000000" pitchFamily="65" charset="-120"/>
                <a:ea typeface="標楷體" panose="03000509000000000000" pitchFamily="65" charset="-120"/>
              </a:rPr>
              <a:t>社會</a:t>
            </a:r>
            <a:r>
              <a:rPr lang="zh-TW" altLang="en-US" sz="2000" b="1" dirty="0">
                <a:solidFill>
                  <a:prstClr val="white"/>
                </a:solidFill>
                <a:latin typeface="新細明體" panose="02020500000000000000" pitchFamily="18" charset="-120"/>
              </a:rPr>
              <a:t>、</a:t>
            </a:r>
            <a:r>
              <a:rPr lang="zh-TW" altLang="en-US" sz="2000" b="1" dirty="0">
                <a:solidFill>
                  <a:prstClr val="white"/>
                </a:solidFill>
                <a:latin typeface="標楷體" panose="03000509000000000000" pitchFamily="65" charset="-120"/>
                <a:ea typeface="標楷體" panose="03000509000000000000" pitchFamily="65" charset="-120"/>
              </a:rPr>
              <a:t>民族文化</a:t>
            </a:r>
          </a:p>
        </p:txBody>
      </p:sp>
      <p:sp>
        <p:nvSpPr>
          <p:cNvPr id="4" name="矩形 3"/>
          <p:cNvSpPr/>
          <p:nvPr/>
        </p:nvSpPr>
        <p:spPr>
          <a:xfrm>
            <a:off x="3308909" y="1783441"/>
            <a:ext cx="2678581" cy="461665"/>
          </a:xfrm>
          <a:prstGeom prst="rect">
            <a:avLst/>
          </a:prstGeom>
          <a:solidFill>
            <a:srgbClr val="33CC33"/>
          </a:solidFill>
        </p:spPr>
        <p:txBody>
          <a:bodyPr wrap="square">
            <a:spAutoFit/>
          </a:bodyPr>
          <a:lstStyle/>
          <a:p>
            <a:r>
              <a:rPr lang="zh-TW" altLang="en-US" sz="2400" b="1" dirty="0">
                <a:solidFill>
                  <a:prstClr val="white"/>
                </a:solidFill>
                <a:latin typeface="標楷體" panose="03000509000000000000" pitchFamily="65" charset="-120"/>
                <a:ea typeface="標楷體" panose="03000509000000000000" pitchFamily="65" charset="-120"/>
              </a:rPr>
              <a:t>影響</a:t>
            </a:r>
            <a:r>
              <a:rPr lang="zh-TW" altLang="en-US" sz="2200" b="1" dirty="0">
                <a:solidFill>
                  <a:prstClr val="white"/>
                </a:solidFill>
                <a:latin typeface="標楷體" panose="03000509000000000000" pitchFamily="65" charset="-120"/>
                <a:ea typeface="標楷體" panose="03000509000000000000" pitchFamily="65" charset="-120"/>
              </a:rPr>
              <a:t>因素</a:t>
            </a:r>
            <a:r>
              <a:rPr lang="zh-TW" altLang="en-US" sz="2400" b="1" dirty="0">
                <a:solidFill>
                  <a:prstClr val="white"/>
                </a:solidFill>
                <a:latin typeface="標楷體" panose="03000509000000000000" pitchFamily="65" charset="-120"/>
                <a:ea typeface="標楷體" panose="03000509000000000000" pitchFamily="65" charset="-120"/>
              </a:rPr>
              <a:t>交互形塑</a:t>
            </a:r>
          </a:p>
        </p:txBody>
      </p:sp>
      <p:sp>
        <p:nvSpPr>
          <p:cNvPr id="5" name="矩形 4"/>
          <p:cNvSpPr/>
          <p:nvPr/>
        </p:nvSpPr>
        <p:spPr>
          <a:xfrm>
            <a:off x="457200" y="5197637"/>
            <a:ext cx="8382000" cy="430887"/>
          </a:xfrm>
          <a:prstGeom prst="rect">
            <a:avLst/>
          </a:prstGeom>
          <a:solidFill>
            <a:srgbClr val="0070C0"/>
          </a:solidFill>
        </p:spPr>
        <p:txBody>
          <a:bodyPr wrap="square">
            <a:spAutoFit/>
          </a:bodyPr>
          <a:lstStyle/>
          <a:p>
            <a:r>
              <a:rPr lang="zh-TW" altLang="en-US" sz="2000" b="1" dirty="0">
                <a:solidFill>
                  <a:prstClr val="white"/>
                </a:solidFill>
                <a:latin typeface="標楷體" panose="03000509000000000000" pitchFamily="65" charset="-120"/>
                <a:ea typeface="標楷體" panose="03000509000000000000" pitchFamily="65" charset="-120"/>
              </a:rPr>
              <a:t>              </a:t>
            </a:r>
            <a:r>
              <a:rPr lang="zh-TW" altLang="en-US" sz="2200" b="1" dirty="0">
                <a:solidFill>
                  <a:prstClr val="white"/>
                </a:solidFill>
                <a:latin typeface="標楷體" panose="03000509000000000000" pitchFamily="65" charset="-120"/>
                <a:ea typeface="標楷體" panose="03000509000000000000" pitchFamily="65" charset="-120"/>
              </a:rPr>
              <a:t>高層次認知能力、社會、情緒調節能力   </a:t>
            </a:r>
          </a:p>
        </p:txBody>
      </p:sp>
    </p:spTree>
    <p:extLst>
      <p:ext uri="{BB962C8B-B14F-4D97-AF65-F5344CB8AC3E}">
        <p14:creationId xmlns:p14="http://schemas.microsoft.com/office/powerpoint/2010/main" val="151006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38"/>
            <a:ext cx="9144000" cy="6858000"/>
          </a:xfrm>
          <a:prstGeom prst="rect">
            <a:avLst/>
          </a:prstGeom>
        </p:spPr>
      </p:pic>
      <p:sp>
        <p:nvSpPr>
          <p:cNvPr id="3" name="雲朵形 2"/>
          <p:cNvSpPr/>
          <p:nvPr/>
        </p:nvSpPr>
        <p:spPr>
          <a:xfrm>
            <a:off x="0" y="0"/>
            <a:ext cx="6629400" cy="3581400"/>
          </a:xfrm>
          <a:prstGeom prst="cloud">
            <a:avLst/>
          </a:prstGeom>
          <a:solidFill>
            <a:srgbClr val="FFFFFF">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TW" sz="5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a:xfrm>
            <a:off x="914042" y="711368"/>
            <a:ext cx="4801315" cy="1015663"/>
          </a:xfrm>
          <a:prstGeom prst="rect">
            <a:avLst/>
          </a:prstGeom>
          <a:noFill/>
        </p:spPr>
        <p:txBody>
          <a:bodyPr wrap="none" lIns="91440" tIns="45720" rIns="91440" bIns="45720">
            <a:spAutoFit/>
          </a:bodyPr>
          <a:lstStyle/>
          <a:p>
            <a:pPr algn="ctr"/>
            <a:r>
              <a:rPr lang="zh-TW" altLang="en-US" sz="6000" b="1" dirty="0">
                <a:ln w="12700">
                  <a:solidFill>
                    <a:srgbClr val="0F6FC6"/>
                  </a:solidFill>
                  <a:prstDash val="solid"/>
                </a:ln>
                <a:pattFill prst="pct50">
                  <a:fgClr>
                    <a:srgbClr val="0F6FC6"/>
                  </a:fgClr>
                  <a:bgClr>
                    <a:srgbClr val="0F6FC6">
                      <a:lumMod val="20000"/>
                      <a:lumOff val="80000"/>
                    </a:srgbClr>
                  </a:bgClr>
                </a:pattFill>
                <a:effectLst>
                  <a:outerShdw dist="38100" dir="2640000" algn="bl" rotWithShape="0">
                    <a:srgbClr val="0F6FC6"/>
                  </a:outerShdw>
                </a:effectLst>
                <a:latin typeface="微軟正黑體" panose="020B0604030504040204" pitchFamily="34" charset="-120"/>
                <a:ea typeface="微軟正黑體" panose="020B0604030504040204" pitchFamily="34" charset="-120"/>
              </a:rPr>
              <a:t>青少年時期的</a:t>
            </a:r>
            <a:endParaRPr lang="zh-TW" altLang="en-US" sz="6000" b="1" dirty="0">
              <a:ln w="12700">
                <a:solidFill>
                  <a:srgbClr val="0F6FC6"/>
                </a:solidFill>
                <a:prstDash val="solid"/>
              </a:ln>
              <a:pattFill prst="pct50">
                <a:fgClr>
                  <a:srgbClr val="0F6FC6"/>
                </a:fgClr>
                <a:bgClr>
                  <a:srgbClr val="0F6FC6">
                    <a:lumMod val="20000"/>
                    <a:lumOff val="80000"/>
                  </a:srgbClr>
                </a:bgClr>
              </a:pattFill>
              <a:effectLst>
                <a:outerShdw dist="38100" dir="2640000" algn="bl" rotWithShape="0">
                  <a:srgbClr val="0F6FC6"/>
                </a:outerShdw>
              </a:effectLst>
            </a:endParaRPr>
          </a:p>
        </p:txBody>
      </p:sp>
      <p:sp>
        <p:nvSpPr>
          <p:cNvPr id="5" name="矩形 4"/>
          <p:cNvSpPr/>
          <p:nvPr/>
        </p:nvSpPr>
        <p:spPr>
          <a:xfrm>
            <a:off x="377282" y="1832467"/>
            <a:ext cx="4031873" cy="1015663"/>
          </a:xfrm>
          <a:prstGeom prst="rect">
            <a:avLst/>
          </a:prstGeom>
          <a:noFill/>
        </p:spPr>
        <p:txBody>
          <a:bodyPr wrap="none" lIns="91440" tIns="45720" rIns="91440" bIns="45720">
            <a:spAutoFit/>
          </a:bodyPr>
          <a:lstStyle/>
          <a:p>
            <a:pPr algn="ctr"/>
            <a:r>
              <a:rPr lang="zh-TW" altLang="en-US" sz="6000" b="1" dirty="0">
                <a:ln w="12700">
                  <a:solidFill>
                    <a:srgbClr val="0F6FC6"/>
                  </a:solidFill>
                  <a:prstDash val="solid"/>
                </a:ln>
                <a:solidFill>
                  <a:srgbClr val="C00000"/>
                </a:solidFill>
                <a:effectLst>
                  <a:outerShdw dist="38100" dir="2640000" algn="bl" rotWithShape="0">
                    <a:srgbClr val="0F6FC6"/>
                  </a:outerShdw>
                </a:effectLst>
                <a:latin typeface="微軟正黑體" panose="020B0604030504040204" pitchFamily="34" charset="-120"/>
                <a:ea typeface="微軟正黑體" panose="020B0604030504040204" pitchFamily="34" charset="-120"/>
              </a:rPr>
              <a:t>心理社會化</a:t>
            </a:r>
            <a:endParaRPr lang="zh-TW" altLang="en-US" sz="6000" b="1" dirty="0">
              <a:ln w="12700">
                <a:solidFill>
                  <a:srgbClr val="0F6FC6"/>
                </a:solidFill>
                <a:prstDash val="solid"/>
              </a:ln>
              <a:solidFill>
                <a:srgbClr val="C00000"/>
              </a:solidFill>
              <a:effectLst>
                <a:outerShdw dist="38100" dir="2640000" algn="bl" rotWithShape="0">
                  <a:srgbClr val="0F6FC6"/>
                </a:outerShdw>
              </a:effectLst>
            </a:endParaRPr>
          </a:p>
        </p:txBody>
      </p:sp>
      <p:sp>
        <p:nvSpPr>
          <p:cNvPr id="7" name="矩形 6"/>
          <p:cNvSpPr/>
          <p:nvPr/>
        </p:nvSpPr>
        <p:spPr>
          <a:xfrm>
            <a:off x="1524000" y="3784936"/>
            <a:ext cx="6401158" cy="1015663"/>
          </a:xfrm>
          <a:prstGeom prst="rect">
            <a:avLst/>
          </a:prstGeom>
          <a:solidFill>
            <a:srgbClr val="FFFFFF"/>
          </a:solidFill>
        </p:spPr>
        <p:txBody>
          <a:bodyPr wrap="square">
            <a:spAutoFit/>
          </a:bodyPr>
          <a:lstStyle/>
          <a:p>
            <a:r>
              <a:rPr lang="zh-TW" altLang="en-US" sz="6000" b="1" u="sng" dirty="0">
                <a:solidFill>
                  <a:srgbClr val="0070C0"/>
                </a:solidFill>
                <a:latin typeface="標楷體" panose="03000509000000000000" pitchFamily="65" charset="-120"/>
                <a:ea typeface="標楷體" panose="03000509000000000000" pitchFamily="65" charset="-120"/>
              </a:rPr>
              <a:t>尋找</a:t>
            </a:r>
            <a:r>
              <a:rPr lang="zh-TW" altLang="en-US" sz="6000" b="1" u="sng" dirty="0">
                <a:solidFill>
                  <a:srgbClr val="FF0000"/>
                </a:solidFill>
                <a:latin typeface="標楷體" panose="03000509000000000000" pitchFamily="65" charset="-120"/>
                <a:ea typeface="標楷體" panose="03000509000000000000" pitchFamily="65" charset="-120"/>
              </a:rPr>
              <a:t>自我</a:t>
            </a:r>
            <a:r>
              <a:rPr lang="zh-TW" altLang="en-US" sz="6000" b="1" u="sng" dirty="0">
                <a:solidFill>
                  <a:srgbClr val="0070C0"/>
                </a:solidFill>
                <a:latin typeface="標楷體" panose="03000509000000000000" pitchFamily="65" charset="-120"/>
                <a:ea typeface="標楷體" panose="03000509000000000000" pitchFamily="65" charset="-120"/>
              </a:rPr>
              <a:t>與</a:t>
            </a:r>
            <a:r>
              <a:rPr lang="zh-TW" altLang="en-US" sz="6000" b="1" u="sng" dirty="0">
                <a:solidFill>
                  <a:srgbClr val="FF0000"/>
                </a:solidFill>
                <a:latin typeface="標楷體" panose="03000509000000000000" pitchFamily="65" charset="-120"/>
                <a:ea typeface="標楷體" panose="03000509000000000000" pitchFamily="65" charset="-120"/>
              </a:rPr>
              <a:t>歸屬感</a:t>
            </a:r>
          </a:p>
        </p:txBody>
      </p:sp>
    </p:spTree>
    <p:extLst>
      <p:ext uri="{BB962C8B-B14F-4D97-AF65-F5344CB8AC3E}">
        <p14:creationId xmlns:p14="http://schemas.microsoft.com/office/powerpoint/2010/main" val="1262132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body" idx="1"/>
          </p:nvPr>
        </p:nvSpPr>
        <p:spPr>
          <a:xfrm>
            <a:off x="971600" y="1844824"/>
            <a:ext cx="7391400" cy="4495800"/>
          </a:xfrm>
          <a:ln>
            <a:noFill/>
          </a:ln>
        </p:spPr>
        <p:txBody>
          <a:bodyPr>
            <a:normAutofit/>
          </a:bodyPr>
          <a:lstStyle/>
          <a:p>
            <a:pPr>
              <a:lnSpc>
                <a:spcPct val="150000"/>
              </a:lnSpc>
            </a:pPr>
            <a:r>
              <a:rPr lang="zh-TW" altLang="en-US" sz="3600" dirty="0">
                <a:solidFill>
                  <a:srgbClr val="C00000"/>
                </a:solidFill>
                <a:latin typeface="標楷體" panose="03000509000000000000" pitchFamily="65" charset="-120"/>
                <a:ea typeface="標楷體" panose="03000509000000000000" pitchFamily="65" charset="-120"/>
              </a:rPr>
              <a:t>成為一個獨立個體的過程</a:t>
            </a:r>
            <a:endParaRPr lang="en-US" sz="3600"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600" dirty="0">
                <a:solidFill>
                  <a:srgbClr val="C00000"/>
                </a:solidFill>
                <a:latin typeface="標楷體" panose="03000509000000000000" pitchFamily="65" charset="-120"/>
                <a:ea typeface="標楷體" panose="03000509000000000000" pitchFamily="65" charset="-120"/>
              </a:rPr>
              <a:t>採納同伴的價值觀及生活方式</a:t>
            </a:r>
            <a:endParaRPr lang="en-US" sz="3600"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600" dirty="0">
                <a:solidFill>
                  <a:srgbClr val="C00000"/>
                </a:solidFill>
                <a:latin typeface="標楷體" panose="03000509000000000000" pitchFamily="65" charset="-120"/>
                <a:ea typeface="標楷體" panose="03000509000000000000" pitchFamily="65" charset="-120"/>
              </a:rPr>
              <a:t>更在意外表及被接受</a:t>
            </a:r>
            <a:endParaRPr lang="en-US" sz="3600"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600" dirty="0">
                <a:solidFill>
                  <a:srgbClr val="C00000"/>
                </a:solidFill>
                <a:latin typeface="標楷體" panose="03000509000000000000" pitchFamily="65" charset="-120"/>
                <a:ea typeface="標楷體" panose="03000509000000000000" pitchFamily="65" charset="-120"/>
              </a:rPr>
              <a:t>建構自我、</a:t>
            </a:r>
            <a:r>
              <a:rPr lang="zh-TW" altLang="en-US" sz="3600" u="sng" dirty="0">
                <a:solidFill>
                  <a:srgbClr val="C00000"/>
                </a:solidFill>
                <a:latin typeface="標楷體" panose="03000509000000000000" pitchFamily="65" charset="-120"/>
                <a:ea typeface="標楷體" panose="03000509000000000000" pitchFamily="65" charset="-120"/>
              </a:rPr>
              <a:t>性別</a:t>
            </a:r>
            <a:r>
              <a:rPr lang="zh-TW" altLang="en-US" sz="3600" dirty="0">
                <a:solidFill>
                  <a:srgbClr val="C00000"/>
                </a:solidFill>
                <a:latin typeface="標楷體" panose="03000509000000000000" pitchFamily="65" charset="-120"/>
                <a:ea typeface="標楷體" panose="03000509000000000000" pitchFamily="65" charset="-120"/>
              </a:rPr>
              <a:t>及專業價值觀</a:t>
            </a:r>
            <a:endParaRPr lang="en-US" sz="3600" dirty="0">
              <a:solidFill>
                <a:srgbClr val="C00000"/>
              </a:solidFill>
              <a:latin typeface="標楷體" panose="03000509000000000000" pitchFamily="65" charset="-120"/>
              <a:ea typeface="標楷體" panose="03000509000000000000" pitchFamily="65" charset="-120"/>
            </a:endParaRPr>
          </a:p>
        </p:txBody>
      </p:sp>
      <p:sp>
        <p:nvSpPr>
          <p:cNvPr id="270339" name="Rectangle 3"/>
          <p:cNvSpPr>
            <a:spLocks noChangeArrowheads="1"/>
          </p:cNvSpPr>
          <p:nvPr/>
        </p:nvSpPr>
        <p:spPr bwMode="auto">
          <a:xfrm>
            <a:off x="1094282" y="228600"/>
            <a:ext cx="7363918" cy="1066800"/>
          </a:xfrm>
          <a:prstGeom prst="rect">
            <a:avLst/>
          </a:prstGeom>
          <a:solidFill>
            <a:schemeClr val="accent1">
              <a:lumMod val="40000"/>
              <a:lumOff val="60000"/>
            </a:schemeClr>
          </a:solidFill>
          <a:ln w="9525">
            <a:noFill/>
            <a:miter lim="800000"/>
            <a:headEnd/>
            <a:tailEnd/>
          </a:ln>
          <a:effectLst/>
        </p:spPr>
        <p:txBody>
          <a:bodyPr anchor="ctr"/>
          <a:lstStyle/>
          <a:p>
            <a:pPr algn="ctr"/>
            <a:r>
              <a:rPr lang="zh-TW" altLang="en-US" sz="5400" dirty="0">
                <a:solidFill>
                  <a:srgbClr val="04617B"/>
                </a:solidFill>
                <a:latin typeface="標楷體" panose="03000509000000000000" pitchFamily="65" charset="-120"/>
                <a:ea typeface="標楷體" panose="03000509000000000000" pitchFamily="65" charset="-120"/>
              </a:rPr>
              <a:t>青少年時期的任務</a:t>
            </a:r>
            <a:endParaRPr lang="en-US" sz="5400" dirty="0">
              <a:solidFill>
                <a:srgbClr val="04617B"/>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5046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a:extLst>
              <a:ext uri="{FF2B5EF4-FFF2-40B4-BE49-F238E27FC236}">
                <a16:creationId xmlns:a16="http://schemas.microsoft.com/office/drawing/2014/main" xmlns="" id="{F843276D-5F25-4E4D-A90F-2781E1932CDD}"/>
              </a:ext>
            </a:extLst>
          </p:cNvPr>
          <p:cNvSpPr>
            <a:spLocks noGrp="1" noChangeArrowheads="1"/>
          </p:cNvSpPr>
          <p:nvPr>
            <p:ph type="title" idx="4294967295"/>
          </p:nvPr>
        </p:nvSpPr>
        <p:spPr>
          <a:xfrm>
            <a:off x="1143000" y="180944"/>
            <a:ext cx="6448425" cy="631825"/>
          </a:xfrm>
          <a:custGeom>
            <a:avLst/>
            <a:gdLst>
              <a:gd name="connsiteX0" fmla="*/ 0 w 6448425"/>
              <a:gd name="connsiteY0" fmla="*/ 0 h 631825"/>
              <a:gd name="connsiteX1" fmla="*/ 580358 w 6448425"/>
              <a:gd name="connsiteY1" fmla="*/ 0 h 631825"/>
              <a:gd name="connsiteX2" fmla="*/ 1031748 w 6448425"/>
              <a:gd name="connsiteY2" fmla="*/ 0 h 631825"/>
              <a:gd name="connsiteX3" fmla="*/ 1483138 w 6448425"/>
              <a:gd name="connsiteY3" fmla="*/ 0 h 631825"/>
              <a:gd name="connsiteX4" fmla="*/ 1999012 w 6448425"/>
              <a:gd name="connsiteY4" fmla="*/ 0 h 631825"/>
              <a:gd name="connsiteX5" fmla="*/ 2643854 w 6448425"/>
              <a:gd name="connsiteY5" fmla="*/ 0 h 631825"/>
              <a:gd name="connsiteX6" fmla="*/ 3159728 w 6448425"/>
              <a:gd name="connsiteY6" fmla="*/ 0 h 631825"/>
              <a:gd name="connsiteX7" fmla="*/ 3611118 w 6448425"/>
              <a:gd name="connsiteY7" fmla="*/ 0 h 631825"/>
              <a:gd name="connsiteX8" fmla="*/ 4384929 w 6448425"/>
              <a:gd name="connsiteY8" fmla="*/ 0 h 631825"/>
              <a:gd name="connsiteX9" fmla="*/ 4836319 w 6448425"/>
              <a:gd name="connsiteY9" fmla="*/ 0 h 631825"/>
              <a:gd name="connsiteX10" fmla="*/ 5352193 w 6448425"/>
              <a:gd name="connsiteY10" fmla="*/ 0 h 631825"/>
              <a:gd name="connsiteX11" fmla="*/ 5803582 w 6448425"/>
              <a:gd name="connsiteY11" fmla="*/ 0 h 631825"/>
              <a:gd name="connsiteX12" fmla="*/ 6448425 w 6448425"/>
              <a:gd name="connsiteY12" fmla="*/ 0 h 631825"/>
              <a:gd name="connsiteX13" fmla="*/ 6448425 w 6448425"/>
              <a:gd name="connsiteY13" fmla="*/ 631825 h 631825"/>
              <a:gd name="connsiteX14" fmla="*/ 5803583 w 6448425"/>
              <a:gd name="connsiteY14" fmla="*/ 631825 h 631825"/>
              <a:gd name="connsiteX15" fmla="*/ 5287709 w 6448425"/>
              <a:gd name="connsiteY15" fmla="*/ 631825 h 631825"/>
              <a:gd name="connsiteX16" fmla="*/ 4578382 w 6448425"/>
              <a:gd name="connsiteY16" fmla="*/ 631825 h 631825"/>
              <a:gd name="connsiteX17" fmla="*/ 3869055 w 6448425"/>
              <a:gd name="connsiteY17" fmla="*/ 631825 h 631825"/>
              <a:gd name="connsiteX18" fmla="*/ 3417665 w 6448425"/>
              <a:gd name="connsiteY18" fmla="*/ 631825 h 631825"/>
              <a:gd name="connsiteX19" fmla="*/ 2837307 w 6448425"/>
              <a:gd name="connsiteY19" fmla="*/ 631825 h 631825"/>
              <a:gd name="connsiteX20" fmla="*/ 2321433 w 6448425"/>
              <a:gd name="connsiteY20" fmla="*/ 631825 h 631825"/>
              <a:gd name="connsiteX21" fmla="*/ 1870043 w 6448425"/>
              <a:gd name="connsiteY21" fmla="*/ 631825 h 631825"/>
              <a:gd name="connsiteX22" fmla="*/ 1289685 w 6448425"/>
              <a:gd name="connsiteY22" fmla="*/ 631825 h 631825"/>
              <a:gd name="connsiteX23" fmla="*/ 773811 w 6448425"/>
              <a:gd name="connsiteY23" fmla="*/ 631825 h 631825"/>
              <a:gd name="connsiteX24" fmla="*/ 0 w 6448425"/>
              <a:gd name="connsiteY24" fmla="*/ 631825 h 631825"/>
              <a:gd name="connsiteX25" fmla="*/ 0 w 6448425"/>
              <a:gd name="connsiteY25" fmla="*/ 0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48425" h="631825" fill="none" extrusionOk="0">
                <a:moveTo>
                  <a:pt x="0" y="0"/>
                </a:moveTo>
                <a:cubicBezTo>
                  <a:pt x="231712" y="-26901"/>
                  <a:pt x="433638" y="21235"/>
                  <a:pt x="580358" y="0"/>
                </a:cubicBezTo>
                <a:cubicBezTo>
                  <a:pt x="727078" y="-21235"/>
                  <a:pt x="839317" y="20623"/>
                  <a:pt x="1031748" y="0"/>
                </a:cubicBezTo>
                <a:cubicBezTo>
                  <a:pt x="1224179" y="-20623"/>
                  <a:pt x="1307261" y="16608"/>
                  <a:pt x="1483138" y="0"/>
                </a:cubicBezTo>
                <a:cubicBezTo>
                  <a:pt x="1659015" y="-16608"/>
                  <a:pt x="1868225" y="13624"/>
                  <a:pt x="1999012" y="0"/>
                </a:cubicBezTo>
                <a:cubicBezTo>
                  <a:pt x="2129799" y="-13624"/>
                  <a:pt x="2392007" y="-2441"/>
                  <a:pt x="2643854" y="0"/>
                </a:cubicBezTo>
                <a:cubicBezTo>
                  <a:pt x="2895701" y="2441"/>
                  <a:pt x="3053784" y="-25529"/>
                  <a:pt x="3159728" y="0"/>
                </a:cubicBezTo>
                <a:cubicBezTo>
                  <a:pt x="3265672" y="25529"/>
                  <a:pt x="3484635" y="10425"/>
                  <a:pt x="3611118" y="0"/>
                </a:cubicBezTo>
                <a:cubicBezTo>
                  <a:pt x="3737601" y="-10425"/>
                  <a:pt x="4153860" y="5832"/>
                  <a:pt x="4384929" y="0"/>
                </a:cubicBezTo>
                <a:cubicBezTo>
                  <a:pt x="4615998" y="-5832"/>
                  <a:pt x="4725719" y="-2432"/>
                  <a:pt x="4836319" y="0"/>
                </a:cubicBezTo>
                <a:cubicBezTo>
                  <a:pt x="4946919" y="2432"/>
                  <a:pt x="5165595" y="-1558"/>
                  <a:pt x="5352193" y="0"/>
                </a:cubicBezTo>
                <a:cubicBezTo>
                  <a:pt x="5538791" y="1558"/>
                  <a:pt x="5630245" y="7116"/>
                  <a:pt x="5803582" y="0"/>
                </a:cubicBezTo>
                <a:cubicBezTo>
                  <a:pt x="5976919" y="-7116"/>
                  <a:pt x="6234624" y="-28109"/>
                  <a:pt x="6448425" y="0"/>
                </a:cubicBezTo>
                <a:cubicBezTo>
                  <a:pt x="6453188" y="295626"/>
                  <a:pt x="6464915" y="474661"/>
                  <a:pt x="6448425" y="631825"/>
                </a:cubicBezTo>
                <a:cubicBezTo>
                  <a:pt x="6232668" y="614511"/>
                  <a:pt x="6055412" y="652722"/>
                  <a:pt x="5803583" y="631825"/>
                </a:cubicBezTo>
                <a:cubicBezTo>
                  <a:pt x="5551754" y="610928"/>
                  <a:pt x="5493380" y="647806"/>
                  <a:pt x="5287709" y="631825"/>
                </a:cubicBezTo>
                <a:cubicBezTo>
                  <a:pt x="5082038" y="615844"/>
                  <a:pt x="4880331" y="643114"/>
                  <a:pt x="4578382" y="631825"/>
                </a:cubicBezTo>
                <a:cubicBezTo>
                  <a:pt x="4276433" y="620536"/>
                  <a:pt x="4138205" y="661771"/>
                  <a:pt x="3869055" y="631825"/>
                </a:cubicBezTo>
                <a:cubicBezTo>
                  <a:pt x="3599905" y="601879"/>
                  <a:pt x="3575534" y="617791"/>
                  <a:pt x="3417665" y="631825"/>
                </a:cubicBezTo>
                <a:cubicBezTo>
                  <a:pt x="3259796" y="645860"/>
                  <a:pt x="3073703" y="613017"/>
                  <a:pt x="2837307" y="631825"/>
                </a:cubicBezTo>
                <a:cubicBezTo>
                  <a:pt x="2600911" y="650633"/>
                  <a:pt x="2509117" y="620752"/>
                  <a:pt x="2321433" y="631825"/>
                </a:cubicBezTo>
                <a:cubicBezTo>
                  <a:pt x="2133749" y="642898"/>
                  <a:pt x="2087633" y="649565"/>
                  <a:pt x="1870043" y="631825"/>
                </a:cubicBezTo>
                <a:cubicBezTo>
                  <a:pt x="1652453" y="614086"/>
                  <a:pt x="1525736" y="632290"/>
                  <a:pt x="1289685" y="631825"/>
                </a:cubicBezTo>
                <a:cubicBezTo>
                  <a:pt x="1053634" y="631360"/>
                  <a:pt x="960489" y="613608"/>
                  <a:pt x="773811" y="631825"/>
                </a:cubicBezTo>
                <a:cubicBezTo>
                  <a:pt x="587133" y="650042"/>
                  <a:pt x="174632" y="602675"/>
                  <a:pt x="0" y="631825"/>
                </a:cubicBezTo>
                <a:cubicBezTo>
                  <a:pt x="9823" y="419378"/>
                  <a:pt x="10402" y="208179"/>
                  <a:pt x="0" y="0"/>
                </a:cubicBezTo>
                <a:close/>
              </a:path>
              <a:path w="6448425" h="631825" stroke="0" extrusionOk="0">
                <a:moveTo>
                  <a:pt x="0" y="0"/>
                </a:moveTo>
                <a:cubicBezTo>
                  <a:pt x="167965" y="-20142"/>
                  <a:pt x="407610" y="-25529"/>
                  <a:pt x="644843" y="0"/>
                </a:cubicBezTo>
                <a:cubicBezTo>
                  <a:pt x="882076" y="25529"/>
                  <a:pt x="1191586" y="-17984"/>
                  <a:pt x="1354169" y="0"/>
                </a:cubicBezTo>
                <a:cubicBezTo>
                  <a:pt x="1516752" y="17984"/>
                  <a:pt x="1773030" y="21884"/>
                  <a:pt x="1999012" y="0"/>
                </a:cubicBezTo>
                <a:cubicBezTo>
                  <a:pt x="2224994" y="-21884"/>
                  <a:pt x="2339813" y="-18543"/>
                  <a:pt x="2450402" y="0"/>
                </a:cubicBezTo>
                <a:cubicBezTo>
                  <a:pt x="2560991" y="18543"/>
                  <a:pt x="2757350" y="-3711"/>
                  <a:pt x="2966276" y="0"/>
                </a:cubicBezTo>
                <a:cubicBezTo>
                  <a:pt x="3175202" y="3711"/>
                  <a:pt x="3503800" y="-32203"/>
                  <a:pt x="3675602" y="0"/>
                </a:cubicBezTo>
                <a:cubicBezTo>
                  <a:pt x="3847404" y="32203"/>
                  <a:pt x="4071258" y="17296"/>
                  <a:pt x="4320445" y="0"/>
                </a:cubicBezTo>
                <a:cubicBezTo>
                  <a:pt x="4569632" y="-17296"/>
                  <a:pt x="4781635" y="-17722"/>
                  <a:pt x="4965287" y="0"/>
                </a:cubicBezTo>
                <a:cubicBezTo>
                  <a:pt x="5148939" y="17722"/>
                  <a:pt x="5296020" y="-7322"/>
                  <a:pt x="5481161" y="0"/>
                </a:cubicBezTo>
                <a:cubicBezTo>
                  <a:pt x="5666302" y="7322"/>
                  <a:pt x="6243614" y="-32099"/>
                  <a:pt x="6448425" y="0"/>
                </a:cubicBezTo>
                <a:cubicBezTo>
                  <a:pt x="6462670" y="254950"/>
                  <a:pt x="6464588" y="470483"/>
                  <a:pt x="6448425" y="631825"/>
                </a:cubicBezTo>
                <a:cubicBezTo>
                  <a:pt x="6326916" y="615445"/>
                  <a:pt x="6121343" y="635464"/>
                  <a:pt x="5932551" y="631825"/>
                </a:cubicBezTo>
                <a:cubicBezTo>
                  <a:pt x="5743759" y="628186"/>
                  <a:pt x="5579537" y="625167"/>
                  <a:pt x="5481161" y="631825"/>
                </a:cubicBezTo>
                <a:cubicBezTo>
                  <a:pt x="5382785" y="638484"/>
                  <a:pt x="5198072" y="647559"/>
                  <a:pt x="5029772" y="631825"/>
                </a:cubicBezTo>
                <a:cubicBezTo>
                  <a:pt x="4861472" y="616091"/>
                  <a:pt x="4738293" y="629896"/>
                  <a:pt x="4578382" y="631825"/>
                </a:cubicBezTo>
                <a:cubicBezTo>
                  <a:pt x="4418471" y="633755"/>
                  <a:pt x="4171036" y="665260"/>
                  <a:pt x="3804571" y="631825"/>
                </a:cubicBezTo>
                <a:cubicBezTo>
                  <a:pt x="3438106" y="598390"/>
                  <a:pt x="3459010" y="655092"/>
                  <a:pt x="3288697" y="631825"/>
                </a:cubicBezTo>
                <a:cubicBezTo>
                  <a:pt x="3118384" y="608558"/>
                  <a:pt x="2922060" y="665580"/>
                  <a:pt x="2579370" y="631825"/>
                </a:cubicBezTo>
                <a:cubicBezTo>
                  <a:pt x="2236680" y="598070"/>
                  <a:pt x="2237060" y="632345"/>
                  <a:pt x="1934527" y="631825"/>
                </a:cubicBezTo>
                <a:cubicBezTo>
                  <a:pt x="1631994" y="631305"/>
                  <a:pt x="1630815" y="617989"/>
                  <a:pt x="1354169" y="631825"/>
                </a:cubicBezTo>
                <a:cubicBezTo>
                  <a:pt x="1077523" y="645661"/>
                  <a:pt x="827967" y="633232"/>
                  <a:pt x="580358" y="631825"/>
                </a:cubicBezTo>
                <a:cubicBezTo>
                  <a:pt x="332749" y="630418"/>
                  <a:pt x="153567" y="635305"/>
                  <a:pt x="0" y="631825"/>
                </a:cubicBezTo>
                <a:cubicBezTo>
                  <a:pt x="-8718" y="450273"/>
                  <a:pt x="-1803" y="269402"/>
                  <a:pt x="0" y="0"/>
                </a:cubicBezTo>
                <a:close/>
              </a:path>
            </a:pathLst>
          </a:custGeom>
          <a:solidFill>
            <a:schemeClr val="bg1"/>
          </a:solidFill>
          <a:ln w="28575">
            <a:solidFill>
              <a:srgbClr val="C00000"/>
            </a:solidFill>
            <a:extLst>
              <a:ext uri="{C807C97D-BFC1-408E-A445-0C87EB9F89A2}">
                <ask:lineSketchStyleProps xmlns:ask="http://schemas.microsoft.com/office/drawing/2018/sketchyshapes" xmlns="" sd="2759077764">
                  <ask:type>
                    <ask:lineSketchFreehand/>
                  </ask:type>
                </ask:lineSketchStyleProps>
              </a:ext>
            </a:extLst>
          </a:ln>
        </p:spPr>
        <p:txBody>
          <a:bodyPr>
            <a:noAutofit/>
          </a:bodyPr>
          <a:lstStyle/>
          <a:p>
            <a:r>
              <a:rPr lang="zh-TW" altLang="en-US" sz="4400" dirty="0">
                <a:solidFill>
                  <a:srgbClr val="002060"/>
                </a:solidFill>
                <a:latin typeface="標楷體" panose="03000509000000000000" pitchFamily="65" charset="-120"/>
                <a:ea typeface="標楷體" panose="03000509000000000000" pitchFamily="65" charset="-120"/>
              </a:rPr>
              <a:t>各年齡層影響肥胖的因素</a:t>
            </a:r>
          </a:p>
        </p:txBody>
      </p:sp>
      <p:sp>
        <p:nvSpPr>
          <p:cNvPr id="16387" name="內容版面配置區 2">
            <a:extLst>
              <a:ext uri="{FF2B5EF4-FFF2-40B4-BE49-F238E27FC236}">
                <a16:creationId xmlns:a16="http://schemas.microsoft.com/office/drawing/2014/main" xmlns="" id="{08E374F7-7916-49D0-AF9E-53CE2925D2D3}"/>
              </a:ext>
            </a:extLst>
          </p:cNvPr>
          <p:cNvSpPr>
            <a:spLocks noGrp="1" noChangeArrowheads="1"/>
          </p:cNvSpPr>
          <p:nvPr>
            <p:ph idx="4294967295"/>
          </p:nvPr>
        </p:nvSpPr>
        <p:spPr>
          <a:xfrm>
            <a:off x="739775" y="1279641"/>
            <a:ext cx="7664450" cy="4683125"/>
          </a:xfrm>
        </p:spPr>
        <p:txBody>
          <a:bodyPr>
            <a:normAutofit fontScale="92500" lnSpcReduction="10000"/>
          </a:bodyPr>
          <a:lstStyle/>
          <a:p>
            <a:pPr>
              <a:lnSpc>
                <a:spcPct val="150000"/>
              </a:lnSpc>
            </a:pPr>
            <a:r>
              <a:rPr lang="zh-TW" altLang="en-US" sz="3200" u="sng" dirty="0">
                <a:latin typeface="標楷體" panose="03000509000000000000" pitchFamily="65" charset="-120"/>
                <a:ea typeface="標楷體" panose="03000509000000000000" pitchFamily="65" charset="-120"/>
              </a:rPr>
              <a:t>學齡前兒童</a:t>
            </a:r>
            <a:endParaRPr lang="en-US" altLang="zh-TW" sz="3200" u="sng" dirty="0">
              <a:latin typeface="標楷體" panose="03000509000000000000" pitchFamily="65" charset="-120"/>
              <a:ea typeface="標楷體" panose="03000509000000000000" pitchFamily="65" charset="-120"/>
            </a:endParaRPr>
          </a:p>
          <a:p>
            <a:pPr lvl="1">
              <a:lnSpc>
                <a:spcPct val="150000"/>
              </a:lnSpc>
            </a:pPr>
            <a:r>
              <a:rPr lang="zh-TW" altLang="en-US" sz="2600" dirty="0">
                <a:latin typeface="標楷體" panose="03000509000000000000" pitchFamily="65" charset="-120"/>
                <a:ea typeface="標楷體" panose="03000509000000000000" pitchFamily="65" charset="-120"/>
              </a:rPr>
              <a:t>母親妊娠糖尿病、抽菸</a:t>
            </a:r>
            <a:endParaRPr lang="en-US" altLang="zh-TW" sz="2600" dirty="0">
              <a:latin typeface="標楷體" panose="03000509000000000000" pitchFamily="65" charset="-120"/>
              <a:ea typeface="標楷體" panose="03000509000000000000" pitchFamily="65" charset="-120"/>
            </a:endParaRPr>
          </a:p>
          <a:p>
            <a:pPr lvl="1">
              <a:lnSpc>
                <a:spcPct val="150000"/>
              </a:lnSpc>
            </a:pPr>
            <a:r>
              <a:rPr lang="zh-TW" altLang="en-US" sz="2600" dirty="0">
                <a:latin typeface="標楷體" panose="03000509000000000000" pitchFamily="65" charset="-120"/>
                <a:ea typeface="標楷體" panose="03000509000000000000" pitchFamily="65" charset="-120"/>
              </a:rPr>
              <a:t>嬰兒期快速成長、睡眠短</a:t>
            </a:r>
            <a:endParaRPr lang="en-US" altLang="zh-TW" sz="2600" dirty="0">
              <a:latin typeface="標楷體" panose="03000509000000000000" pitchFamily="65" charset="-120"/>
              <a:ea typeface="標楷體" panose="03000509000000000000" pitchFamily="65" charset="-120"/>
            </a:endParaRPr>
          </a:p>
          <a:p>
            <a:pPr>
              <a:lnSpc>
                <a:spcPct val="150000"/>
              </a:lnSpc>
            </a:pPr>
            <a:r>
              <a:rPr lang="zh-TW" altLang="en-US" sz="3200" u="sng" dirty="0">
                <a:latin typeface="標楷體" panose="03000509000000000000" pitchFamily="65" charset="-120"/>
                <a:ea typeface="標楷體" panose="03000509000000000000" pitchFamily="65" charset="-120"/>
              </a:rPr>
              <a:t>學齡期</a:t>
            </a:r>
            <a:endParaRPr lang="en-US" altLang="zh-TW" sz="3200" u="sng" dirty="0">
              <a:latin typeface="標楷體" panose="03000509000000000000" pitchFamily="65" charset="-120"/>
              <a:ea typeface="標楷體" panose="03000509000000000000" pitchFamily="65" charset="-120"/>
            </a:endParaRPr>
          </a:p>
          <a:p>
            <a:pPr lvl="1">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學校及家庭提供健康的飲食及體能活動</a:t>
            </a:r>
            <a:endParaRPr lang="en-US" altLang="zh-TW" sz="28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u="sng" dirty="0">
                <a:latin typeface="標楷體" panose="03000509000000000000" pitchFamily="65" charset="-120"/>
                <a:ea typeface="標楷體" panose="03000509000000000000" pitchFamily="65" charset="-120"/>
              </a:rPr>
              <a:t>青少年期</a:t>
            </a:r>
            <a:endParaRPr lang="en-US" altLang="zh-TW" sz="3200" u="sng" dirty="0">
              <a:latin typeface="標楷體" panose="03000509000000000000" pitchFamily="65" charset="-120"/>
              <a:ea typeface="標楷體" panose="03000509000000000000" pitchFamily="65" charset="-120"/>
            </a:endParaRPr>
          </a:p>
          <a:p>
            <a:pPr lvl="1">
              <a:lnSpc>
                <a:spcPct val="150000"/>
              </a:lnSpc>
            </a:pPr>
            <a:r>
              <a:rPr lang="zh-TW" altLang="en-US" sz="2800" b="1" dirty="0">
                <a:solidFill>
                  <a:srgbClr val="C00000"/>
                </a:solidFill>
                <a:latin typeface="標楷體" panose="03000509000000000000" pitchFamily="65" charset="-120"/>
                <a:ea typeface="標楷體" panose="03000509000000000000" pitchFamily="65" charset="-120"/>
              </a:rPr>
              <a:t>飲食、體能活動、睡眠</a:t>
            </a:r>
          </a:p>
        </p:txBody>
      </p:sp>
      <p:pic>
        <p:nvPicPr>
          <p:cNvPr id="16388" name="圖片 3">
            <a:extLst>
              <a:ext uri="{FF2B5EF4-FFF2-40B4-BE49-F238E27FC236}">
                <a16:creationId xmlns:a16="http://schemas.microsoft.com/office/drawing/2014/main" xmlns="" id="{8438F867-B12B-4651-AC3C-BEF62F175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6253194"/>
            <a:ext cx="21621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Content Placeholder 6"/>
          <p:cNvSpPr>
            <a:spLocks noGrp="1"/>
          </p:cNvSpPr>
          <p:nvPr>
            <p:ph sz="quarter" idx="4"/>
          </p:nvPr>
        </p:nvSpPr>
        <p:spPr>
          <a:xfrm>
            <a:off x="1115616" y="1700808"/>
            <a:ext cx="7053943" cy="4419600"/>
          </a:xfrm>
          <a:ln>
            <a:solidFill>
              <a:schemeClr val="accent1"/>
            </a:solidFill>
          </a:ln>
        </p:spPr>
        <p:txBody>
          <a:bodyPr>
            <a:normAutofit fontScale="92500" lnSpcReduction="20000"/>
          </a:bodyPr>
          <a:lstStyle/>
          <a:p>
            <a:pPr lvl="0">
              <a:lnSpc>
                <a:spcPct val="150000"/>
              </a:lnSpc>
              <a:buClr>
                <a:srgbClr val="0BD0D9"/>
              </a:buClr>
            </a:pPr>
            <a:r>
              <a:rPr lang="zh-TW" altLang="en-US" sz="3600" dirty="0">
                <a:solidFill>
                  <a:srgbClr val="C00000"/>
                </a:solidFill>
                <a:latin typeface="標楷體" panose="03000509000000000000" pitchFamily="65" charset="-120"/>
                <a:ea typeface="標楷體" panose="03000509000000000000" pitchFamily="65" charset="-120"/>
              </a:rPr>
              <a:t>自我中心的思考</a:t>
            </a:r>
            <a:endParaRPr lang="en-US" sz="3600"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600" dirty="0">
                <a:solidFill>
                  <a:srgbClr val="C00000"/>
                </a:solidFill>
                <a:latin typeface="標楷體" panose="03000509000000000000" pitchFamily="65" charset="-120"/>
                <a:ea typeface="標楷體" panose="03000509000000000000" pitchFamily="65" charset="-120"/>
              </a:rPr>
              <a:t>服從群體規範</a:t>
            </a:r>
            <a:endParaRPr lang="en-US" sz="3600"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600" dirty="0">
                <a:solidFill>
                  <a:srgbClr val="C00000"/>
                </a:solidFill>
                <a:latin typeface="標楷體" panose="03000509000000000000" pitchFamily="65" charset="-120"/>
                <a:ea typeface="標楷體" panose="03000509000000000000" pitchFamily="65" charset="-120"/>
              </a:rPr>
              <a:t>尋求</a:t>
            </a:r>
            <a:r>
              <a:rPr lang="zh-TW" altLang="en-US" sz="5200" b="1" u="sng" dirty="0">
                <a:solidFill>
                  <a:srgbClr val="C00000"/>
                </a:solidFill>
                <a:latin typeface="標楷體" panose="03000509000000000000" pitchFamily="65" charset="-120"/>
                <a:ea typeface="標楷體" panose="03000509000000000000" pitchFamily="65" charset="-120"/>
              </a:rPr>
              <a:t>獨立自主</a:t>
            </a:r>
            <a:r>
              <a:rPr lang="zh-TW" altLang="en-US" sz="3600" dirty="0">
                <a:solidFill>
                  <a:srgbClr val="C00000"/>
                </a:solidFill>
                <a:latin typeface="標楷體" panose="03000509000000000000" pitchFamily="65" charset="-120"/>
                <a:ea typeface="標楷體" panose="03000509000000000000" pitchFamily="65" charset="-120"/>
              </a:rPr>
              <a:t>的過程</a:t>
            </a:r>
            <a:endParaRPr lang="en-US" sz="3600"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600" dirty="0">
                <a:solidFill>
                  <a:srgbClr val="C00000"/>
                </a:solidFill>
                <a:latin typeface="標楷體" panose="03000509000000000000" pitchFamily="65" charset="-120"/>
                <a:ea typeface="標楷體" panose="03000509000000000000" pitchFamily="65" charset="-120"/>
              </a:rPr>
              <a:t>尋求</a:t>
            </a:r>
            <a:r>
              <a:rPr lang="zh-TW" altLang="en-US" sz="5200" b="1" u="sng" dirty="0">
                <a:solidFill>
                  <a:srgbClr val="C00000"/>
                </a:solidFill>
                <a:latin typeface="標楷體" panose="03000509000000000000" pitchFamily="65" charset="-120"/>
                <a:ea typeface="標楷體" panose="03000509000000000000" pitchFamily="65" charset="-120"/>
              </a:rPr>
              <a:t>同儕關係</a:t>
            </a:r>
            <a:endParaRPr lang="en-US" sz="5200" b="1" u="sng"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600" dirty="0">
                <a:solidFill>
                  <a:srgbClr val="C00000"/>
                </a:solidFill>
                <a:latin typeface="標楷體" panose="03000509000000000000" pitchFamily="65" charset="-120"/>
                <a:ea typeface="標楷體" panose="03000509000000000000" pitchFamily="65" charset="-120"/>
              </a:rPr>
              <a:t>情緒波動</a:t>
            </a:r>
            <a:endParaRPr lang="en-US" sz="3600" dirty="0">
              <a:solidFill>
                <a:srgbClr val="C00000"/>
              </a:solidFill>
              <a:latin typeface="標楷體" panose="03000509000000000000" pitchFamily="65" charset="-120"/>
              <a:ea typeface="標楷體" panose="03000509000000000000" pitchFamily="65" charset="-120"/>
            </a:endParaRPr>
          </a:p>
        </p:txBody>
      </p:sp>
      <p:sp>
        <p:nvSpPr>
          <p:cNvPr id="269315" name="Rectangle 3"/>
          <p:cNvSpPr>
            <a:spLocks noChangeArrowheads="1"/>
          </p:cNvSpPr>
          <p:nvPr/>
        </p:nvSpPr>
        <p:spPr bwMode="auto">
          <a:xfrm>
            <a:off x="383472" y="296091"/>
            <a:ext cx="8042071" cy="914400"/>
          </a:xfrm>
          <a:prstGeom prst="rect">
            <a:avLst/>
          </a:prstGeom>
          <a:solidFill>
            <a:schemeClr val="accent1">
              <a:lumMod val="40000"/>
              <a:lumOff val="60000"/>
            </a:schemeClr>
          </a:solidFill>
          <a:ln w="9525">
            <a:noFill/>
            <a:miter lim="800000"/>
            <a:headEnd/>
            <a:tailEnd/>
          </a:ln>
          <a:effectLst/>
        </p:spPr>
        <p:txBody>
          <a:bodyPr anchor="ctr"/>
          <a:lstStyle/>
          <a:p>
            <a:pPr algn="ctr"/>
            <a:r>
              <a:rPr lang="zh-TW" altLang="en-US" sz="4800" dirty="0">
                <a:solidFill>
                  <a:srgbClr val="04617B"/>
                </a:solidFill>
                <a:latin typeface="標楷體" panose="03000509000000000000" pitchFamily="65" charset="-120"/>
                <a:ea typeface="標楷體" panose="03000509000000000000" pitchFamily="65" charset="-120"/>
              </a:rPr>
              <a:t>青少年</a:t>
            </a:r>
            <a:r>
              <a:rPr lang="en-US" altLang="zh-TW" sz="4800" dirty="0">
                <a:solidFill>
                  <a:srgbClr val="04617B"/>
                </a:solidFill>
                <a:latin typeface="標楷體" panose="03000509000000000000" pitchFamily="65" charset="-120"/>
                <a:ea typeface="標楷體" panose="03000509000000000000" pitchFamily="65" charset="-120"/>
              </a:rPr>
              <a:t>~</a:t>
            </a:r>
            <a:r>
              <a:rPr lang="zh-TW" altLang="en-US" sz="4800" dirty="0">
                <a:solidFill>
                  <a:srgbClr val="04617B"/>
                </a:solidFill>
                <a:latin typeface="標楷體" panose="03000509000000000000" pitchFamily="65" charset="-120"/>
                <a:ea typeface="標楷體" panose="03000509000000000000" pitchFamily="65" charset="-120"/>
              </a:rPr>
              <a:t>早期</a:t>
            </a:r>
            <a:r>
              <a:rPr lang="en-US" sz="4800" dirty="0">
                <a:solidFill>
                  <a:srgbClr val="04617B"/>
                </a:solidFill>
                <a:latin typeface="標楷體" panose="03000509000000000000" pitchFamily="65" charset="-120"/>
                <a:ea typeface="標楷體" panose="03000509000000000000" pitchFamily="65" charset="-120"/>
              </a:rPr>
              <a:t>(11-14</a:t>
            </a:r>
            <a:r>
              <a:rPr lang="zh-TW" altLang="en-US" sz="4800" dirty="0">
                <a:solidFill>
                  <a:srgbClr val="04617B"/>
                </a:solidFill>
                <a:latin typeface="標楷體" panose="03000509000000000000" pitchFamily="65" charset="-120"/>
                <a:ea typeface="標楷體" panose="03000509000000000000" pitchFamily="65" charset="-120"/>
              </a:rPr>
              <a:t>歲</a:t>
            </a:r>
            <a:r>
              <a:rPr lang="en-US" sz="4800" dirty="0">
                <a:solidFill>
                  <a:srgbClr val="04617B"/>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833811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sz="half" idx="1"/>
          </p:nvPr>
        </p:nvSpPr>
        <p:spPr>
          <a:xfrm>
            <a:off x="245346" y="1844824"/>
            <a:ext cx="4114801" cy="4320480"/>
          </a:xfrm>
          <a:ln>
            <a:solidFill>
              <a:srgbClr val="00B0F0"/>
            </a:solidFill>
          </a:ln>
        </p:spPr>
        <p:txBody>
          <a:bodyPr>
            <a:noAutofit/>
          </a:bodyPr>
          <a:lstStyle/>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具體</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自我</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到抽象思考</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群體</a:t>
            </a:r>
            <a:r>
              <a:rPr lang="en-US" altLang="zh-TW" sz="3200" b="1" dirty="0">
                <a:solidFill>
                  <a:srgbClr val="C00000"/>
                </a:solidFill>
                <a:latin typeface="標楷體" panose="03000509000000000000" pitchFamily="65" charset="-120"/>
                <a:ea typeface="標楷體" panose="03000509000000000000" pitchFamily="65" charset="-120"/>
              </a:rPr>
              <a:t>)</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關注哲學和社會問題</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4800" b="1" u="sng" dirty="0">
                <a:solidFill>
                  <a:srgbClr val="C00000"/>
                </a:solidFill>
                <a:latin typeface="標楷體" panose="03000509000000000000" pitchFamily="65" charset="-120"/>
                <a:ea typeface="標楷體" panose="03000509000000000000" pitchFamily="65" charset="-120"/>
              </a:rPr>
              <a:t>自我中心</a:t>
            </a:r>
            <a:endParaRPr lang="en-US" altLang="zh-TW" sz="4800" b="1" u="sng" dirty="0">
              <a:solidFill>
                <a:srgbClr val="C00000"/>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sz="half" idx="2"/>
          </p:nvPr>
        </p:nvSpPr>
        <p:spPr>
          <a:xfrm>
            <a:off x="4447253" y="1844824"/>
            <a:ext cx="4419600" cy="4320480"/>
          </a:xfrm>
          <a:ln>
            <a:solidFill>
              <a:srgbClr val="00B0F0"/>
            </a:solidFill>
          </a:ln>
        </p:spPr>
        <p:txBody>
          <a:bodyPr/>
          <a:lstStyle/>
          <a:p>
            <a:pPr lvl="0">
              <a:lnSpc>
                <a:spcPct val="150000"/>
              </a:lnSpc>
              <a:buClr>
                <a:srgbClr val="0BD0D9"/>
              </a:buClr>
            </a:pPr>
            <a:r>
              <a:rPr lang="zh-TW" altLang="en-US" sz="3200" b="1" dirty="0">
                <a:solidFill>
                  <a:srgbClr val="C00000"/>
                </a:solidFill>
                <a:latin typeface="標楷體" panose="03000509000000000000" pitchFamily="65" charset="-120"/>
                <a:ea typeface="標楷體" panose="03000509000000000000" pitchFamily="65" charset="-120"/>
              </a:rPr>
              <a:t>體認到對未來的影響</a:t>
            </a:r>
          </a:p>
          <a:p>
            <a:pPr lvl="0">
              <a:lnSpc>
                <a:spcPct val="150000"/>
              </a:lnSpc>
              <a:buClr>
                <a:srgbClr val="0BD0D9"/>
              </a:buClr>
            </a:pPr>
            <a:r>
              <a:rPr lang="zh-TW" altLang="en-US" sz="4800" b="1" u="sng" dirty="0">
                <a:solidFill>
                  <a:srgbClr val="C00000"/>
                </a:solidFill>
                <a:latin typeface="標楷體" panose="03000509000000000000" pitchFamily="65" charset="-120"/>
                <a:ea typeface="標楷體" panose="03000509000000000000" pitchFamily="65" charset="-120"/>
              </a:rPr>
              <a:t>脫離父母</a:t>
            </a:r>
            <a:r>
              <a:rPr lang="zh-TW" altLang="en-US" sz="3200" b="1" dirty="0">
                <a:solidFill>
                  <a:srgbClr val="C00000"/>
                </a:solidFill>
                <a:latin typeface="標楷體" panose="03000509000000000000" pitchFamily="65" charset="-120"/>
                <a:ea typeface="標楷體" panose="03000509000000000000" pitchFamily="65" charset="-120"/>
              </a:rPr>
              <a:t>的影響</a:t>
            </a:r>
            <a:endParaRPr lang="en-US" altLang="zh-TW" sz="3200" b="1"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200" b="1" dirty="0">
                <a:solidFill>
                  <a:srgbClr val="C00000"/>
                </a:solidFill>
                <a:latin typeface="標楷體" panose="03000509000000000000" pitchFamily="65" charset="-120"/>
                <a:ea typeface="標楷體" panose="03000509000000000000" pitchFamily="65" charset="-120"/>
              </a:rPr>
              <a:t>強化和同儕的連結</a:t>
            </a:r>
            <a:endParaRPr lang="en-US" altLang="zh-TW" sz="3200" b="1" dirty="0">
              <a:solidFill>
                <a:srgbClr val="C00000"/>
              </a:solidFill>
              <a:latin typeface="標楷體" panose="03000509000000000000" pitchFamily="65" charset="-120"/>
              <a:ea typeface="標楷體" panose="03000509000000000000" pitchFamily="65" charset="-120"/>
            </a:endParaRPr>
          </a:p>
          <a:p>
            <a:pPr lvl="0">
              <a:lnSpc>
                <a:spcPct val="150000"/>
              </a:lnSpc>
              <a:buClr>
                <a:srgbClr val="0BD0D9"/>
              </a:buClr>
            </a:pPr>
            <a:r>
              <a:rPr lang="zh-TW" altLang="en-US" sz="3200" b="1" dirty="0">
                <a:solidFill>
                  <a:srgbClr val="C00000"/>
                </a:solidFill>
                <a:latin typeface="標楷體" panose="03000509000000000000" pitchFamily="65" charset="-120"/>
                <a:ea typeface="標楷體" panose="03000509000000000000" pitchFamily="65" charset="-120"/>
              </a:rPr>
              <a:t>內省及感到不足</a:t>
            </a:r>
            <a:endParaRPr lang="en-US" altLang="zh-TW" sz="3200" b="1" dirty="0">
              <a:solidFill>
                <a:srgbClr val="C00000"/>
              </a:solidFill>
              <a:latin typeface="標楷體" panose="03000509000000000000" pitchFamily="65" charset="-120"/>
              <a:ea typeface="標楷體" panose="03000509000000000000" pitchFamily="65" charset="-120"/>
            </a:endParaRPr>
          </a:p>
        </p:txBody>
      </p:sp>
      <p:sp>
        <p:nvSpPr>
          <p:cNvPr id="271363" name="Rectangle 3"/>
          <p:cNvSpPr>
            <a:spLocks noChangeArrowheads="1"/>
          </p:cNvSpPr>
          <p:nvPr/>
        </p:nvSpPr>
        <p:spPr bwMode="auto">
          <a:xfrm>
            <a:off x="457200" y="304800"/>
            <a:ext cx="8229600" cy="838200"/>
          </a:xfrm>
          <a:prstGeom prst="rect">
            <a:avLst/>
          </a:prstGeom>
          <a:solidFill>
            <a:schemeClr val="accent1">
              <a:lumMod val="40000"/>
              <a:lumOff val="60000"/>
            </a:schemeClr>
          </a:solidFill>
          <a:ln w="9525">
            <a:noFill/>
            <a:miter lim="800000"/>
            <a:headEnd/>
            <a:tailEnd/>
          </a:ln>
          <a:effectLst/>
        </p:spPr>
        <p:txBody>
          <a:bodyPr anchor="ctr"/>
          <a:lstStyle/>
          <a:p>
            <a:pPr algn="ctr"/>
            <a:r>
              <a:rPr lang="zh-TW" altLang="en-US" sz="4800" dirty="0">
                <a:solidFill>
                  <a:srgbClr val="04617B"/>
                </a:solidFill>
                <a:latin typeface="標楷體" panose="03000509000000000000" pitchFamily="65" charset="-120"/>
                <a:ea typeface="標楷體" panose="03000509000000000000" pitchFamily="65" charset="-120"/>
              </a:rPr>
              <a:t>青少年</a:t>
            </a:r>
            <a:r>
              <a:rPr lang="en-US" altLang="zh-TW" sz="4800" dirty="0">
                <a:solidFill>
                  <a:srgbClr val="04617B"/>
                </a:solidFill>
                <a:latin typeface="標楷體" panose="03000509000000000000" pitchFamily="65" charset="-120"/>
                <a:ea typeface="標楷體" panose="03000509000000000000" pitchFamily="65" charset="-120"/>
              </a:rPr>
              <a:t>~</a:t>
            </a:r>
            <a:r>
              <a:rPr lang="zh-TW" altLang="en-US" sz="4800" dirty="0">
                <a:solidFill>
                  <a:srgbClr val="04617B"/>
                </a:solidFill>
                <a:latin typeface="標楷體" panose="03000509000000000000" pitchFamily="65" charset="-120"/>
                <a:ea typeface="標楷體" panose="03000509000000000000" pitchFamily="65" charset="-120"/>
              </a:rPr>
              <a:t>中期</a:t>
            </a:r>
            <a:r>
              <a:rPr lang="en-US" sz="4800" dirty="0">
                <a:solidFill>
                  <a:srgbClr val="04617B"/>
                </a:solidFill>
                <a:latin typeface="標楷體" panose="03000509000000000000" pitchFamily="65" charset="-120"/>
                <a:ea typeface="標楷體" panose="03000509000000000000" pitchFamily="65" charset="-120"/>
              </a:rPr>
              <a:t>(14-17</a:t>
            </a:r>
            <a:r>
              <a:rPr lang="zh-TW" altLang="en-US" sz="4800" dirty="0">
                <a:solidFill>
                  <a:srgbClr val="04617B"/>
                </a:solidFill>
                <a:latin typeface="標楷體" panose="03000509000000000000" pitchFamily="65" charset="-120"/>
                <a:ea typeface="標楷體" panose="03000509000000000000" pitchFamily="65" charset="-120"/>
              </a:rPr>
              <a:t>歲</a:t>
            </a:r>
            <a:r>
              <a:rPr lang="en-US" sz="4800" dirty="0">
                <a:solidFill>
                  <a:srgbClr val="04617B"/>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780244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6" name="Rectangle 2"/>
          <p:cNvSpPr>
            <a:spLocks noGrp="1" noChangeArrowheads="1"/>
          </p:cNvSpPr>
          <p:nvPr>
            <p:ph sz="half" idx="1"/>
          </p:nvPr>
        </p:nvSpPr>
        <p:spPr>
          <a:xfrm>
            <a:off x="174700" y="1714500"/>
            <a:ext cx="4191000" cy="4450804"/>
          </a:xfrm>
          <a:ln>
            <a:solidFill>
              <a:srgbClr val="00B0F0"/>
            </a:solidFill>
          </a:ln>
        </p:spPr>
        <p:txBody>
          <a:bodyPr>
            <a:noAutofit/>
          </a:bodyPr>
          <a:lstStyle/>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生理發育完成</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抽象思考成熟</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能考慮長期目標</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4800" b="1" u="sng" dirty="0">
                <a:solidFill>
                  <a:srgbClr val="C00000"/>
                </a:solidFill>
                <a:latin typeface="標楷體" panose="03000509000000000000" pitchFamily="65" charset="-120"/>
                <a:ea typeface="標楷體" panose="03000509000000000000" pitchFamily="65" charset="-120"/>
              </a:rPr>
              <a:t>自我認同</a:t>
            </a:r>
            <a:r>
              <a:rPr lang="zh-TW" altLang="en-US" sz="3200" b="1" dirty="0">
                <a:solidFill>
                  <a:srgbClr val="C00000"/>
                </a:solidFill>
                <a:latin typeface="標楷體" panose="03000509000000000000" pitchFamily="65" charset="-120"/>
                <a:ea typeface="標楷體" panose="03000509000000000000" pitchFamily="65" charset="-120"/>
              </a:rPr>
              <a:t>完成</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情緒更穩定</a:t>
            </a:r>
            <a:endParaRPr lang="en-US" sz="3200" b="1" dirty="0">
              <a:solidFill>
                <a:srgbClr val="C00000"/>
              </a:solidFill>
              <a:latin typeface="標楷體" panose="03000509000000000000" pitchFamily="65" charset="-120"/>
              <a:ea typeface="標楷體" panose="03000509000000000000" pitchFamily="65" charset="-120"/>
            </a:endParaRPr>
          </a:p>
        </p:txBody>
      </p:sp>
      <p:sp>
        <p:nvSpPr>
          <p:cNvPr id="3" name="Content Placeholder 2"/>
          <p:cNvSpPr>
            <a:spLocks noGrp="1"/>
          </p:cNvSpPr>
          <p:nvPr>
            <p:ph sz="half" idx="2"/>
          </p:nvPr>
        </p:nvSpPr>
        <p:spPr>
          <a:xfrm>
            <a:off x="4572000" y="1714500"/>
            <a:ext cx="4378693" cy="4450804"/>
          </a:xfrm>
          <a:ln>
            <a:solidFill>
              <a:srgbClr val="00B0F0"/>
            </a:solidFill>
          </a:ln>
        </p:spPr>
        <p:txBody>
          <a:bodyPr>
            <a:noAutofit/>
          </a:bodyPr>
          <a:lstStyle/>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從家庭獨立出來</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衝突減少</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群體關係降溫</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有利於個別關係的展開</a:t>
            </a:r>
            <a:endParaRPr lang="en-US"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嘗試</a:t>
            </a:r>
            <a:r>
              <a:rPr lang="zh-TW" altLang="en-US" sz="4800" b="1" u="sng" dirty="0">
                <a:solidFill>
                  <a:srgbClr val="C00000"/>
                </a:solidFill>
                <a:latin typeface="標楷體" panose="03000509000000000000" pitchFamily="65" charset="-120"/>
                <a:ea typeface="標楷體" panose="03000509000000000000" pitchFamily="65" charset="-120"/>
              </a:rPr>
              <a:t>親密關係</a:t>
            </a:r>
            <a:endParaRPr lang="en-US" sz="4800" b="1" u="sng" dirty="0">
              <a:solidFill>
                <a:srgbClr val="C00000"/>
              </a:solidFill>
              <a:latin typeface="標楷體" panose="03000509000000000000" pitchFamily="65" charset="-120"/>
              <a:ea typeface="標楷體" panose="03000509000000000000" pitchFamily="65" charset="-120"/>
            </a:endParaRPr>
          </a:p>
        </p:txBody>
      </p:sp>
      <p:sp>
        <p:nvSpPr>
          <p:cNvPr id="272387" name="Rectangle 3"/>
          <p:cNvSpPr>
            <a:spLocks noChangeArrowheads="1"/>
          </p:cNvSpPr>
          <p:nvPr/>
        </p:nvSpPr>
        <p:spPr bwMode="auto">
          <a:xfrm>
            <a:off x="914400" y="304800"/>
            <a:ext cx="7620000" cy="762000"/>
          </a:xfrm>
          <a:prstGeom prst="rect">
            <a:avLst/>
          </a:prstGeom>
          <a:solidFill>
            <a:schemeClr val="accent1">
              <a:lumMod val="40000"/>
              <a:lumOff val="60000"/>
            </a:schemeClr>
          </a:solidFill>
          <a:ln w="9525">
            <a:noFill/>
            <a:miter lim="800000"/>
            <a:headEnd/>
            <a:tailEnd/>
          </a:ln>
          <a:effectLst/>
        </p:spPr>
        <p:txBody>
          <a:bodyPr anchor="ctr"/>
          <a:lstStyle/>
          <a:p>
            <a:pPr algn="ctr"/>
            <a:r>
              <a:rPr lang="zh-TW" altLang="en-US" sz="4800" dirty="0">
                <a:solidFill>
                  <a:srgbClr val="04617B"/>
                </a:solidFill>
                <a:latin typeface="標楷體" panose="03000509000000000000" pitchFamily="65" charset="-120"/>
                <a:ea typeface="標楷體" panose="03000509000000000000" pitchFamily="65" charset="-120"/>
              </a:rPr>
              <a:t>青少年</a:t>
            </a:r>
            <a:r>
              <a:rPr lang="en-US" altLang="zh-TW" sz="4800" dirty="0">
                <a:solidFill>
                  <a:srgbClr val="04617B"/>
                </a:solidFill>
                <a:latin typeface="標楷體" panose="03000509000000000000" pitchFamily="65" charset="-120"/>
                <a:ea typeface="標楷體" panose="03000509000000000000" pitchFamily="65" charset="-120"/>
              </a:rPr>
              <a:t>~</a:t>
            </a:r>
            <a:r>
              <a:rPr lang="zh-TW" altLang="en-US" sz="4800" dirty="0">
                <a:solidFill>
                  <a:srgbClr val="04617B"/>
                </a:solidFill>
                <a:latin typeface="標楷體" panose="03000509000000000000" pitchFamily="65" charset="-120"/>
                <a:ea typeface="標楷體" panose="03000509000000000000" pitchFamily="65" charset="-120"/>
              </a:rPr>
              <a:t>晚期</a:t>
            </a:r>
            <a:r>
              <a:rPr lang="en-US" sz="4800" dirty="0">
                <a:solidFill>
                  <a:srgbClr val="04617B"/>
                </a:solidFill>
                <a:latin typeface="標楷體" panose="03000509000000000000" pitchFamily="65" charset="-120"/>
                <a:ea typeface="標楷體" panose="03000509000000000000" pitchFamily="65" charset="-120"/>
              </a:rPr>
              <a:t> (17-20</a:t>
            </a:r>
            <a:r>
              <a:rPr lang="zh-TW" altLang="en-US" sz="4800" dirty="0">
                <a:solidFill>
                  <a:srgbClr val="04617B"/>
                </a:solidFill>
                <a:latin typeface="標楷體" panose="03000509000000000000" pitchFamily="65" charset="-120"/>
                <a:ea typeface="標楷體" panose="03000509000000000000" pitchFamily="65" charset="-120"/>
              </a:rPr>
              <a:t>歲</a:t>
            </a:r>
            <a:r>
              <a:rPr lang="en-US" sz="4800" dirty="0">
                <a:solidFill>
                  <a:srgbClr val="04617B"/>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544868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1230" y="0"/>
            <a:ext cx="9175230" cy="6629400"/>
          </a:xfrm>
          <a:prstGeom prst="rect">
            <a:avLst/>
          </a:prstGeom>
        </p:spPr>
      </p:pic>
      <p:sp>
        <p:nvSpPr>
          <p:cNvPr id="3" name="頁尾版面配置區 2"/>
          <p:cNvSpPr>
            <a:spLocks noGrp="1"/>
          </p:cNvSpPr>
          <p:nvPr>
            <p:ph type="ftr" sz="quarter" idx="11"/>
          </p:nvPr>
        </p:nvSpPr>
        <p:spPr>
          <a:xfrm>
            <a:off x="9832" y="6446837"/>
            <a:ext cx="3352800" cy="365125"/>
          </a:xfrm>
        </p:spPr>
        <p:txBody>
          <a:bodyPr/>
          <a:lstStyle/>
          <a:p>
            <a:r>
              <a:rPr lang="en-US" dirty="0">
                <a:solidFill>
                  <a:srgbClr val="04617B">
                    <a:shade val="90000"/>
                  </a:srgbClr>
                </a:solidFill>
              </a:rPr>
              <a:t>Adolescent Health and Medicine</a:t>
            </a:r>
          </a:p>
        </p:txBody>
      </p:sp>
      <p:sp>
        <p:nvSpPr>
          <p:cNvPr id="4" name="投影片編號版面配置區 3"/>
          <p:cNvSpPr>
            <a:spLocks noGrp="1"/>
          </p:cNvSpPr>
          <p:nvPr>
            <p:ph type="sldNum" sz="quarter" idx="12"/>
          </p:nvPr>
        </p:nvSpPr>
        <p:spPr/>
        <p:txBody>
          <a:bodyPr/>
          <a:lstStyle/>
          <a:p>
            <a:fld id="{4A3CB541-5166-48DD-BC8B-8EC18D1C9BE6}" type="slidenum">
              <a:rPr lang="en-US" smtClean="0">
                <a:solidFill>
                  <a:srgbClr val="04617B">
                    <a:shade val="90000"/>
                  </a:srgbClr>
                </a:solidFill>
              </a:rPr>
              <a:pPr/>
              <a:t>63</a:t>
            </a:fld>
            <a:endParaRPr lang="en-US">
              <a:solidFill>
                <a:srgbClr val="04617B">
                  <a:shade val="90000"/>
                </a:srgbClr>
              </a:solidFill>
            </a:endParaRPr>
          </a:p>
        </p:txBody>
      </p:sp>
      <p:sp>
        <p:nvSpPr>
          <p:cNvPr id="5" name="文字方塊 4"/>
          <p:cNvSpPr txBox="1"/>
          <p:nvPr/>
        </p:nvSpPr>
        <p:spPr>
          <a:xfrm>
            <a:off x="6047363" y="3733800"/>
            <a:ext cx="1877437" cy="461665"/>
          </a:xfrm>
          <a:prstGeom prst="rect">
            <a:avLst/>
          </a:prstGeom>
          <a:solidFill>
            <a:srgbClr val="7030A0"/>
          </a:solidFill>
        </p:spPr>
        <p:txBody>
          <a:bodyPr wrap="none" rtlCol="0">
            <a:spAutoFit/>
          </a:bodyPr>
          <a:lstStyle/>
          <a:p>
            <a:r>
              <a:rPr lang="en-US" altLang="zh-TW" sz="2400" b="1" dirty="0">
                <a:solidFill>
                  <a:schemeClr val="bg1"/>
                </a:solidFill>
                <a:latin typeface="標楷體" panose="03000509000000000000" pitchFamily="65" charset="-120"/>
                <a:ea typeface="標楷體" panose="03000509000000000000" pitchFamily="65" charset="-120"/>
              </a:rPr>
              <a:t>(</a:t>
            </a:r>
            <a:r>
              <a:rPr lang="zh-TW" altLang="en-US" sz="2400" b="1" dirty="0">
                <a:solidFill>
                  <a:schemeClr val="bg1"/>
                </a:solidFill>
                <a:latin typeface="標楷體" panose="03000509000000000000" pitchFamily="65" charset="-120"/>
                <a:ea typeface="標楷體" panose="03000509000000000000" pitchFamily="65" charset="-120"/>
              </a:rPr>
              <a:t>生理性別）</a:t>
            </a:r>
          </a:p>
        </p:txBody>
      </p:sp>
      <p:sp>
        <p:nvSpPr>
          <p:cNvPr id="6" name="文字方塊 5"/>
          <p:cNvSpPr txBox="1"/>
          <p:nvPr/>
        </p:nvSpPr>
        <p:spPr>
          <a:xfrm>
            <a:off x="5976830" y="1056738"/>
            <a:ext cx="2018501" cy="492443"/>
          </a:xfrm>
          <a:prstGeom prst="rect">
            <a:avLst/>
          </a:prstGeom>
          <a:solidFill>
            <a:srgbClr val="FFFFFF"/>
          </a:solidFill>
        </p:spPr>
        <p:txBody>
          <a:bodyPr wrap="none" rtlCol="0">
            <a:spAutoFit/>
          </a:bodyPr>
          <a:lstStyle/>
          <a:p>
            <a:pPr lvl="0">
              <a:spcBef>
                <a:spcPct val="20000"/>
              </a:spcBef>
              <a:buClr>
                <a:srgbClr val="0BD0D9"/>
              </a:buClr>
              <a:buSzPct val="95000"/>
            </a:pPr>
            <a:r>
              <a:rPr lang="en-US" altLang="zh-TW" sz="2600" b="1" dirty="0">
                <a:solidFill>
                  <a:srgbClr val="C00000"/>
                </a:solidFill>
                <a:latin typeface="標楷體" panose="03000509000000000000" pitchFamily="65" charset="-120"/>
                <a:ea typeface="標楷體" panose="03000509000000000000" pitchFamily="65" charset="-120"/>
              </a:rPr>
              <a:t>(</a:t>
            </a:r>
            <a:r>
              <a:rPr lang="zh-TW" altLang="en-US" sz="2600" b="1" dirty="0">
                <a:solidFill>
                  <a:srgbClr val="C00000"/>
                </a:solidFill>
                <a:latin typeface="標楷體" panose="03000509000000000000" pitchFamily="65" charset="-120"/>
                <a:ea typeface="標楷體" panose="03000509000000000000" pitchFamily="65" charset="-120"/>
              </a:rPr>
              <a:t>自我認同）</a:t>
            </a:r>
          </a:p>
        </p:txBody>
      </p:sp>
      <p:sp>
        <p:nvSpPr>
          <p:cNvPr id="7" name="文字方塊 6"/>
          <p:cNvSpPr txBox="1"/>
          <p:nvPr/>
        </p:nvSpPr>
        <p:spPr>
          <a:xfrm>
            <a:off x="5835765" y="2344309"/>
            <a:ext cx="2159566" cy="523220"/>
          </a:xfrm>
          <a:prstGeom prst="rect">
            <a:avLst/>
          </a:prstGeom>
          <a:solidFill>
            <a:srgbClr val="FFFFFF"/>
          </a:solidFill>
        </p:spPr>
        <p:txBody>
          <a:bodyPr wrap="none" rtlCol="0">
            <a:spAutoFit/>
          </a:bodyPr>
          <a:lstStyle/>
          <a:p>
            <a:pPr lvl="0">
              <a:spcBef>
                <a:spcPct val="20000"/>
              </a:spcBef>
              <a:buClr>
                <a:srgbClr val="0BD0D9"/>
              </a:buClr>
              <a:buSzPct val="95000"/>
            </a:pPr>
            <a:r>
              <a:rPr lang="en-US" altLang="zh-TW" sz="2800" dirty="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anose="03000509000000000000" pitchFamily="65" charset="-120"/>
                <a:ea typeface="標楷體" panose="03000509000000000000" pitchFamily="65" charset="-120"/>
              </a:rPr>
              <a:t>外在表達）</a:t>
            </a:r>
          </a:p>
        </p:txBody>
      </p:sp>
      <p:sp>
        <p:nvSpPr>
          <p:cNvPr id="8" name="文字方塊 7"/>
          <p:cNvSpPr txBox="1"/>
          <p:nvPr/>
        </p:nvSpPr>
        <p:spPr>
          <a:xfrm>
            <a:off x="5846510" y="5014297"/>
            <a:ext cx="1860435" cy="523220"/>
          </a:xfrm>
          <a:prstGeom prst="rect">
            <a:avLst/>
          </a:prstGeom>
          <a:solidFill>
            <a:srgbClr val="FFFFFF"/>
          </a:solidFill>
        </p:spPr>
        <p:txBody>
          <a:bodyPr wrap="square" rtlCol="0">
            <a:spAutoFit/>
          </a:bodyPr>
          <a:lstStyle/>
          <a:p>
            <a:pPr lvl="0">
              <a:spcBef>
                <a:spcPct val="20000"/>
              </a:spcBef>
              <a:buClr>
                <a:srgbClr val="0BD0D9"/>
              </a:buClr>
              <a:buSzPct val="95000"/>
            </a:pPr>
            <a:r>
              <a:rPr lang="en-US" altLang="zh-TW" sz="2800" dirty="0">
                <a:solidFill>
                  <a:srgbClr val="C00000"/>
                </a:solidFill>
                <a:latin typeface="標楷體" panose="03000509000000000000" pitchFamily="65" charset="-120"/>
                <a:ea typeface="標楷體" panose="03000509000000000000" pitchFamily="65" charset="-120"/>
              </a:rPr>
              <a:t>(</a:t>
            </a:r>
            <a:r>
              <a:rPr lang="zh-TW" altLang="en-US" sz="2800" dirty="0">
                <a:solidFill>
                  <a:srgbClr val="C00000"/>
                </a:solidFill>
                <a:latin typeface="標楷體" panose="03000509000000000000" pitchFamily="65" charset="-120"/>
                <a:ea typeface="標楷體" panose="03000509000000000000" pitchFamily="65" charset="-120"/>
              </a:rPr>
              <a:t>性向）</a:t>
            </a:r>
          </a:p>
        </p:txBody>
      </p:sp>
      <p:pic>
        <p:nvPicPr>
          <p:cNvPr id="9" name="圖片 8"/>
          <p:cNvPicPr>
            <a:picLocks noChangeAspect="1"/>
          </p:cNvPicPr>
          <p:nvPr/>
        </p:nvPicPr>
        <p:blipFill>
          <a:blip r:embed="rId3"/>
          <a:stretch>
            <a:fillRect/>
          </a:stretch>
        </p:blipFill>
        <p:spPr>
          <a:xfrm>
            <a:off x="3291668" y="1056738"/>
            <a:ext cx="1524001" cy="619662"/>
          </a:xfrm>
          <a:prstGeom prst="rect">
            <a:avLst/>
          </a:prstGeom>
        </p:spPr>
      </p:pic>
      <p:pic>
        <p:nvPicPr>
          <p:cNvPr id="10" name="圖片 9"/>
          <p:cNvPicPr>
            <a:picLocks noChangeAspect="1"/>
          </p:cNvPicPr>
          <p:nvPr/>
        </p:nvPicPr>
        <p:blipFill>
          <a:blip r:embed="rId4"/>
          <a:stretch>
            <a:fillRect/>
          </a:stretch>
        </p:blipFill>
        <p:spPr>
          <a:xfrm>
            <a:off x="3239210" y="2456926"/>
            <a:ext cx="1447886" cy="552424"/>
          </a:xfrm>
          <a:prstGeom prst="rect">
            <a:avLst/>
          </a:prstGeom>
        </p:spPr>
      </p:pic>
      <p:pic>
        <p:nvPicPr>
          <p:cNvPr id="11" name="圖片 10"/>
          <p:cNvPicPr>
            <a:picLocks noChangeAspect="1"/>
          </p:cNvPicPr>
          <p:nvPr/>
        </p:nvPicPr>
        <p:blipFill>
          <a:blip r:embed="rId5"/>
          <a:stretch>
            <a:fillRect/>
          </a:stretch>
        </p:blipFill>
        <p:spPr>
          <a:xfrm>
            <a:off x="3146653" y="4556438"/>
            <a:ext cx="1633000" cy="510312"/>
          </a:xfrm>
          <a:prstGeom prst="rect">
            <a:avLst/>
          </a:prstGeom>
        </p:spPr>
      </p:pic>
      <p:pic>
        <p:nvPicPr>
          <p:cNvPr id="12" name="圖片 11"/>
          <p:cNvPicPr>
            <a:picLocks noChangeAspect="1"/>
          </p:cNvPicPr>
          <p:nvPr/>
        </p:nvPicPr>
        <p:blipFill>
          <a:blip r:embed="rId6"/>
          <a:stretch>
            <a:fillRect/>
          </a:stretch>
        </p:blipFill>
        <p:spPr>
          <a:xfrm>
            <a:off x="-66036" y="3964632"/>
            <a:ext cx="1844602" cy="583497"/>
          </a:xfrm>
          <a:prstGeom prst="rect">
            <a:avLst/>
          </a:prstGeom>
        </p:spPr>
      </p:pic>
    </p:spTree>
    <p:extLst>
      <p:ext uri="{BB962C8B-B14F-4D97-AF65-F5344CB8AC3E}">
        <p14:creationId xmlns:p14="http://schemas.microsoft.com/office/powerpoint/2010/main" val="1485249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 y="0"/>
            <a:ext cx="9144000" cy="6858000"/>
          </a:xfrm>
          <a:prstGeom prst="rect">
            <a:avLst/>
          </a:prstGeom>
          <a:ln>
            <a:solidFill>
              <a:srgbClr val="FFC000"/>
            </a:solidFill>
          </a:ln>
        </p:spPr>
      </p:pic>
      <p:sp>
        <p:nvSpPr>
          <p:cNvPr id="3" name="雲朵形 2"/>
          <p:cNvSpPr/>
          <p:nvPr/>
        </p:nvSpPr>
        <p:spPr>
          <a:xfrm>
            <a:off x="107504" y="94330"/>
            <a:ext cx="5053572" cy="2840360"/>
          </a:xfrm>
          <a:prstGeom prst="cloud">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800" b="1" dirty="0">
              <a:solidFill>
                <a:srgbClr val="C00000"/>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xmlns="" id="{E9CF0D03-C0F3-451D-8D6C-2CEB679CB66E}"/>
              </a:ext>
            </a:extLst>
          </p:cNvPr>
          <p:cNvSpPr/>
          <p:nvPr/>
        </p:nvSpPr>
        <p:spPr>
          <a:xfrm>
            <a:off x="797950" y="659649"/>
            <a:ext cx="3672679" cy="1754326"/>
          </a:xfrm>
          <a:prstGeom prst="rect">
            <a:avLst/>
          </a:prstGeom>
          <a:noFill/>
        </p:spPr>
        <p:txBody>
          <a:bodyPr wrap="square" lIns="91440" tIns="45720" rIns="91440" bIns="45720">
            <a:spAutoFit/>
          </a:bodyPr>
          <a:lstStyle/>
          <a:p>
            <a:pPr algn="ctr"/>
            <a:r>
              <a:rPr lang="zh-TW" altLang="en-US" sz="5400" b="1" cap="none" spc="50" dirty="0">
                <a:ln w="9525" cmpd="sng">
                  <a:solidFill>
                    <a:schemeClr val="accent1"/>
                  </a:solidFill>
                  <a:prstDash val="solid"/>
                </a:ln>
                <a:solidFill>
                  <a:srgbClr val="FFC000"/>
                </a:solidFill>
                <a:effectLst>
                  <a:glow rad="38100">
                    <a:schemeClr val="accent1">
                      <a:alpha val="40000"/>
                    </a:schemeClr>
                  </a:glow>
                </a:effectLst>
                <a:latin typeface="標楷體" panose="03000509000000000000" pitchFamily="65" charset="-120"/>
                <a:ea typeface="標楷體" panose="03000509000000000000" pitchFamily="65" charset="-120"/>
              </a:rPr>
              <a:t>性教育需要教什麼</a:t>
            </a:r>
            <a:r>
              <a:rPr lang="en-US" altLang="zh-TW" sz="5400" b="1" cap="none" spc="50" dirty="0">
                <a:ln w="9525" cmpd="sng">
                  <a:solidFill>
                    <a:schemeClr val="accent1"/>
                  </a:solidFill>
                  <a:prstDash val="solid"/>
                </a:ln>
                <a:solidFill>
                  <a:srgbClr val="FFC000"/>
                </a:solidFill>
                <a:effectLst>
                  <a:glow rad="38100">
                    <a:schemeClr val="accent1">
                      <a:alpha val="40000"/>
                    </a:schemeClr>
                  </a:glow>
                </a:effectLst>
                <a:latin typeface="標楷體" panose="03000509000000000000" pitchFamily="65" charset="-120"/>
                <a:ea typeface="標楷體" panose="03000509000000000000" pitchFamily="65" charset="-120"/>
              </a:rPr>
              <a:t>??</a:t>
            </a:r>
            <a:endParaRPr lang="zh-TW" altLang="en-US" sz="5400" b="1" cap="none" spc="50" dirty="0">
              <a:ln w="9525" cmpd="sng">
                <a:solidFill>
                  <a:schemeClr val="accent1"/>
                </a:solidFill>
                <a:prstDash val="solid"/>
              </a:ln>
              <a:solidFill>
                <a:srgbClr val="FFC000"/>
              </a:solidFill>
              <a:effectLst>
                <a:glow rad="38100">
                  <a:schemeClr val="accent1">
                    <a:alpha val="40000"/>
                  </a:schemeClr>
                </a:glow>
              </a:effectLst>
            </a:endParaRPr>
          </a:p>
        </p:txBody>
      </p:sp>
    </p:spTree>
    <p:extLst>
      <p:ext uri="{BB962C8B-B14F-4D97-AF65-F5344CB8AC3E}">
        <p14:creationId xmlns:p14="http://schemas.microsoft.com/office/powerpoint/2010/main" val="1025834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188640"/>
            <a:ext cx="8229600" cy="1143000"/>
          </a:xfrm>
        </p:spPr>
        <p:txBody>
          <a:bodyPr>
            <a:normAutofit fontScale="90000"/>
          </a:bodyPr>
          <a:lstStyle/>
          <a:p>
            <a:pPr algn="ctr" fontAlgn="auto">
              <a:spcAft>
                <a:spcPts val="0"/>
              </a:spcAft>
              <a:defRPr/>
            </a:pPr>
            <a:r>
              <a:rPr lang="zh-TW" altLang="en-US" sz="5300" b="0" dirty="0">
                <a:latin typeface="Arial" charset="0"/>
                <a:ea typeface="標楷體" pitchFamily="65" charset="-120"/>
              </a:rPr>
              <a:t>性知識</a:t>
            </a:r>
            <a:r>
              <a:rPr lang="zh-TW" altLang="en-US" sz="5400" dirty="0">
                <a:solidFill>
                  <a:srgbClr val="002060"/>
                </a:solidFill>
                <a:latin typeface="Arial" charset="0"/>
                <a:ea typeface="標楷體" pitchFamily="65" charset="-120"/>
              </a:rPr>
              <a:t/>
            </a:r>
            <a:br>
              <a:rPr lang="zh-TW" altLang="en-US" sz="5400" dirty="0">
                <a:solidFill>
                  <a:srgbClr val="002060"/>
                </a:solidFill>
                <a:latin typeface="Arial" charset="0"/>
                <a:ea typeface="標楷體" pitchFamily="65" charset="-120"/>
              </a:rPr>
            </a:br>
            <a:r>
              <a:rPr lang="en-US" altLang="zh-TW" sz="2700" b="0" dirty="0">
                <a:effectLst/>
                <a:latin typeface="標楷體" panose="03000509000000000000" pitchFamily="65" charset="-120"/>
                <a:ea typeface="標楷體" panose="03000509000000000000" pitchFamily="65" charset="-120"/>
                <a:cs typeface="Times New Roman" pitchFamily="18" charset="0"/>
              </a:rPr>
              <a:t>2000</a:t>
            </a:r>
            <a:r>
              <a:rPr lang="zh-TW" altLang="en-US" sz="2700" b="0" dirty="0">
                <a:effectLst/>
                <a:latin typeface="標楷體" panose="03000509000000000000" pitchFamily="65" charset="-120"/>
                <a:ea typeface="標楷體" panose="03000509000000000000" pitchFamily="65" charset="-120"/>
                <a:cs typeface="Times New Roman" pitchFamily="18" charset="0"/>
              </a:rPr>
              <a:t>年台灣地區高中、高職及五專男、女性在校學生調查</a:t>
            </a:r>
          </a:p>
        </p:txBody>
      </p:sp>
      <p:graphicFrame>
        <p:nvGraphicFramePr>
          <p:cNvPr id="8" name="Group 34"/>
          <p:cNvGraphicFramePr>
            <a:graphicFrameLocks/>
          </p:cNvGraphicFramePr>
          <p:nvPr/>
        </p:nvGraphicFramePr>
        <p:xfrm>
          <a:off x="228601" y="1484784"/>
          <a:ext cx="8686798" cy="5029200"/>
        </p:xfrm>
        <a:graphic>
          <a:graphicData uri="http://schemas.openxmlformats.org/drawingml/2006/table">
            <a:tbl>
              <a:tblPr/>
              <a:tblGrid>
                <a:gridCol w="6629399">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1066799">
                  <a:extLst>
                    <a:ext uri="{9D8B030D-6E8A-4147-A177-3AD203B41FA5}">
                      <a16:colId xmlns:a16="http://schemas.microsoft.com/office/drawing/2014/main" xmlns="" val="20002"/>
                    </a:ext>
                  </a:extLst>
                </a:gridCol>
              </a:tblGrid>
              <a:tr h="1009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chemeClr val="bg1"/>
                          </a:solidFill>
                          <a:effectLst/>
                          <a:latin typeface="標楷體" pitchFamily="65" charset="-120"/>
                          <a:ea typeface="標楷體" pitchFamily="65" charset="-120"/>
                        </a:rPr>
                        <a:t>項    目</a:t>
                      </a:r>
                    </a:p>
                  </a:txBody>
                  <a:tcPr marL="84412" marR="84412"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chemeClr val="bg1"/>
                          </a:solidFill>
                          <a:effectLst/>
                          <a:latin typeface="Arial" pitchFamily="34" charset="0"/>
                          <a:ea typeface="標楷體" pitchFamily="65" charset="-120"/>
                        </a:rPr>
                        <a:t>男</a:t>
                      </a:r>
                    </a:p>
                  </a:txBody>
                  <a:tcPr marL="84412" marR="844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chemeClr val="bg1"/>
                          </a:solidFill>
                          <a:effectLst/>
                          <a:latin typeface="Arial" pitchFamily="34" charset="0"/>
                          <a:ea typeface="標楷體" pitchFamily="65" charset="-120"/>
                        </a:rPr>
                        <a:t>女</a:t>
                      </a:r>
                    </a:p>
                  </a:txBody>
                  <a:tcPr marL="84412" marR="84412"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10073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a:ln>
                            <a:noFill/>
                          </a:ln>
                          <a:solidFill>
                            <a:schemeClr val="tx1">
                              <a:lumMod val="75000"/>
                              <a:lumOff val="25000"/>
                            </a:schemeClr>
                          </a:solidFill>
                          <a:effectLst/>
                          <a:latin typeface="標楷體" pitchFamily="65" charset="-120"/>
                          <a:ea typeface="標楷體" pitchFamily="65" charset="-120"/>
                        </a:rPr>
                        <a:t>學校教師沒教過有關墮胎壞處及避孕方法</a:t>
                      </a:r>
                    </a:p>
                  </a:txBody>
                  <a:tcPr marL="84412" marR="84412"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1/3</a:t>
                      </a:r>
                    </a:p>
                  </a:txBody>
                  <a:tcPr marL="84412" marR="844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1/4</a:t>
                      </a:r>
                    </a:p>
                  </a:txBody>
                  <a:tcPr marL="84412" marR="84412"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1"/>
                  </a:ext>
                </a:extLst>
              </a:tr>
              <a:tr h="9925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a:ln>
                            <a:noFill/>
                          </a:ln>
                          <a:solidFill>
                            <a:schemeClr val="tx1">
                              <a:lumMod val="75000"/>
                              <a:lumOff val="25000"/>
                            </a:schemeClr>
                          </a:solidFill>
                          <a:effectLst/>
                          <a:latin typeface="Arial" pitchFamily="34" charset="0"/>
                          <a:ea typeface="標楷體" pitchFamily="65" charset="-120"/>
                        </a:rPr>
                        <a:t>不知女生生理期何時容易受孕</a:t>
                      </a:r>
                    </a:p>
                  </a:txBody>
                  <a:tcPr marL="84412" marR="84412"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70%</a:t>
                      </a:r>
                    </a:p>
                  </a:txBody>
                  <a:tcPr marL="84412" marR="844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50%</a:t>
                      </a:r>
                    </a:p>
                  </a:txBody>
                  <a:tcPr marL="84412" marR="84412"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2"/>
                  </a:ext>
                </a:extLst>
              </a:tr>
              <a:tr h="1009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a:ln>
                            <a:noFill/>
                          </a:ln>
                          <a:solidFill>
                            <a:schemeClr val="tx1">
                              <a:lumMod val="75000"/>
                              <a:lumOff val="25000"/>
                            </a:schemeClr>
                          </a:solidFill>
                          <a:effectLst/>
                          <a:latin typeface="Arial" pitchFamily="34" charset="0"/>
                          <a:ea typeface="標楷體" pitchFamily="65" charset="-120"/>
                        </a:rPr>
                        <a:t>不清楚</a:t>
                      </a:r>
                      <a:r>
                        <a:rPr kumimoji="1" lang="zh-TW" altLang="en-US" sz="28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精蟲在女性體內可活存</a:t>
                      </a:r>
                      <a:r>
                        <a:rPr kumimoji="1" lang="en-US" altLang="zh-TW" sz="28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2-3</a:t>
                      </a:r>
                      <a:r>
                        <a:rPr kumimoji="1" lang="zh-TW" altLang="en-US" sz="28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天</a:t>
                      </a:r>
                    </a:p>
                  </a:txBody>
                  <a:tcPr marL="84412" marR="84412"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35%</a:t>
                      </a:r>
                    </a:p>
                  </a:txBody>
                  <a:tcPr marL="84412" marR="844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36.4%</a:t>
                      </a:r>
                    </a:p>
                  </a:txBody>
                  <a:tcPr marL="84412" marR="84412"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3"/>
                  </a:ext>
                </a:extLst>
              </a:tr>
              <a:tr h="1009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a:ln>
                            <a:noFill/>
                          </a:ln>
                          <a:solidFill>
                            <a:schemeClr val="tx1">
                              <a:lumMod val="75000"/>
                              <a:lumOff val="25000"/>
                            </a:schemeClr>
                          </a:solidFill>
                          <a:effectLst/>
                          <a:latin typeface="Arial" pitchFamily="34" charset="0"/>
                          <a:ea typeface="標楷體" pitchFamily="65" charset="-120"/>
                        </a:rPr>
                        <a:t>不清楚口服避孕藥之使用方法</a:t>
                      </a:r>
                    </a:p>
                  </a:txBody>
                  <a:tcPr marL="84412" marR="84412"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70%</a:t>
                      </a:r>
                    </a:p>
                  </a:txBody>
                  <a:tcPr marL="84412" marR="844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a:ln>
                            <a:noFill/>
                          </a:ln>
                          <a:solidFill>
                            <a:schemeClr val="tx1">
                              <a:lumMod val="75000"/>
                              <a:lumOff val="25000"/>
                            </a:schemeClr>
                          </a:solidFill>
                          <a:effectLst/>
                          <a:latin typeface="Times New Roman" pitchFamily="18" charset="0"/>
                          <a:ea typeface="標楷體" pitchFamily="65" charset="-120"/>
                        </a:rPr>
                        <a:t>60%</a:t>
                      </a:r>
                    </a:p>
                  </a:txBody>
                  <a:tcPr marL="84412" marR="84412"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436619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4"/>
          <p:cNvGraphicFramePr>
            <a:graphicFrameLocks/>
          </p:cNvGraphicFramePr>
          <p:nvPr/>
        </p:nvGraphicFramePr>
        <p:xfrm>
          <a:off x="533400" y="1524001"/>
          <a:ext cx="8193374" cy="5138737"/>
        </p:xfrm>
        <a:graphic>
          <a:graphicData uri="http://schemas.openxmlformats.org/drawingml/2006/table">
            <a:tbl>
              <a:tblPr firstRow="1" bandRow="1">
                <a:tableStyleId>{5C22544A-7EE6-4342-B048-85BDC9FD1C3A}</a:tableStyleId>
              </a:tblPr>
              <a:tblGrid>
                <a:gridCol w="5488766">
                  <a:extLst>
                    <a:ext uri="{9D8B030D-6E8A-4147-A177-3AD203B41FA5}">
                      <a16:colId xmlns:a16="http://schemas.microsoft.com/office/drawing/2014/main" xmlns="" val="20000"/>
                    </a:ext>
                  </a:extLst>
                </a:gridCol>
                <a:gridCol w="1475602">
                  <a:extLst>
                    <a:ext uri="{9D8B030D-6E8A-4147-A177-3AD203B41FA5}">
                      <a16:colId xmlns:a16="http://schemas.microsoft.com/office/drawing/2014/main" xmlns="" val="20001"/>
                    </a:ext>
                  </a:extLst>
                </a:gridCol>
                <a:gridCol w="1229006">
                  <a:extLst>
                    <a:ext uri="{9D8B030D-6E8A-4147-A177-3AD203B41FA5}">
                      <a16:colId xmlns:a16="http://schemas.microsoft.com/office/drawing/2014/main" xmlns="" val="20002"/>
                    </a:ext>
                  </a:extLst>
                </a:gridCol>
              </a:tblGrid>
              <a:tr h="433791">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行    為</a:t>
                      </a:r>
                    </a:p>
                  </a:txBody>
                  <a:tcPr marT="45723" marB="45723" anchor="ctr">
                    <a:solidFill>
                      <a:schemeClr val="accent2"/>
                    </a:solidFill>
                  </a:tcPr>
                </a:tc>
                <a:tc gridSpan="2">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百分比敘述</a:t>
                      </a:r>
                    </a:p>
                  </a:txBody>
                  <a:tcPr marT="45723" marB="45723" anchor="ctr">
                    <a:solidFill>
                      <a:schemeClr val="accent2"/>
                    </a:solidFill>
                  </a:tcPr>
                </a:tc>
                <a:tc hMerge="1">
                  <a:txBody>
                    <a:bodyPr/>
                    <a:lstStyle/>
                    <a:p>
                      <a:endParaRPr lang="zh-TW" altLang="en-US"/>
                    </a:p>
                  </a:txBody>
                  <a:tcPr/>
                </a:tc>
                <a:extLst>
                  <a:ext uri="{0D108BD9-81ED-4DB2-BD59-A6C34878D82A}">
                    <a16:rowId xmlns:a16="http://schemas.microsoft.com/office/drawing/2014/main" xmlns="" val="10000"/>
                  </a:ext>
                </a:extLst>
              </a:tr>
              <a:tr h="700736">
                <a:tc>
                  <a:txBody>
                    <a:bodyPr/>
                    <a:lstStyle/>
                    <a:p>
                      <a:pPr marL="285750" indent="-285750" algn="l">
                        <a:buFont typeface="Wingdings" panose="05000000000000000000" pitchFamily="2" charset="2"/>
                        <a:buChar char="l"/>
                      </a:pPr>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每天或經常連續看電視、玩電腦或打電動</a:t>
                      </a:r>
                    </a:p>
                  </a:txBody>
                  <a:tcPr marT="45723" marB="45723" anchor="ctr">
                    <a:lnB w="12700" cap="flat" cmpd="sng" algn="ctr">
                      <a:solidFill>
                        <a:schemeClr val="accent1">
                          <a:lumMod val="60000"/>
                          <a:lumOff val="40000"/>
                        </a:schemeClr>
                      </a:solidFill>
                      <a:prstDash val="solid"/>
                      <a:round/>
                      <a:headEnd type="none" w="med" len="med"/>
                      <a:tailEnd type="none" w="med" len="med"/>
                    </a:lnB>
                  </a:tcPr>
                </a:tc>
                <a:tc gridSpan="2">
                  <a:txBody>
                    <a:bodyPr/>
                    <a:lstStyle/>
                    <a:p>
                      <a:pPr algn="ctr"/>
                      <a:r>
                        <a:rPr lang="zh-TW" altLang="en-US" sz="1800" b="0"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約</a:t>
                      </a:r>
                      <a:r>
                        <a:rPr lang="zh-TW" altLang="en-US" sz="18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80% </a:t>
                      </a:r>
                      <a:r>
                        <a:rPr lang="zh-TW" altLang="en-US" sz="1800" b="0"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的學生</a:t>
                      </a:r>
                      <a:endParaRPr lang="en-US" altLang="zh-TW" sz="1800" b="0"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18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花</a:t>
                      </a:r>
                      <a:r>
                        <a:rPr lang="en-US" altLang="zh-TW" sz="18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8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小時以上</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B w="12700" cap="flat" cmpd="sng" algn="ctr">
                      <a:solidFill>
                        <a:schemeClr val="accent1">
                          <a:lumMod val="60000"/>
                          <a:lumOff val="4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1"/>
                  </a:ext>
                </a:extLst>
              </a:tr>
              <a:tr h="400421">
                <a:tc rowSpan="2">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曾接觸</a:t>
                      </a:r>
                      <a:r>
                        <a:rPr lang="zh-TW" altLang="en-US" sz="2400" b="1" u="none"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色情平面媒體</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調查）</a:t>
                      </a:r>
                    </a:p>
                  </a:txBody>
                  <a:tcPr marT="45723" marB="45723" anchor="ct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(N=2942)</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tLang="zh-TW" sz="18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86.8%</a:t>
                      </a:r>
                      <a:endParaRPr lang="zh-TW" altLang="en-US" sz="1800"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400421">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(N=2290)</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altLang="zh-TW" sz="18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64.4%</a:t>
                      </a:r>
                      <a:endParaRPr lang="zh-TW" altLang="en-US" sz="1800"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3"/>
                  </a:ext>
                </a:extLst>
              </a:tr>
              <a:tr h="400421">
                <a:tc rowSpan="2">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曾接觸</a:t>
                      </a:r>
                      <a:r>
                        <a:rPr lang="zh-TW" altLang="en-US" sz="2400" b="1" u="none"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色情網站</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2011</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調查）</a:t>
                      </a:r>
                    </a:p>
                  </a:txBody>
                  <a:tcPr marT="45723" marB="45723" anchor="ct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EFCFCC"/>
                    </a:solidFill>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(N=2718)</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tLang="zh-TW" sz="18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85.0%</a:t>
                      </a:r>
                      <a:endParaRPr lang="zh-TW" altLang="en-US" sz="1800"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4"/>
                  </a:ext>
                </a:extLst>
              </a:tr>
              <a:tr h="400421">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(N=2254)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en-US" altLang="zh-TW" sz="18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33.6%</a:t>
                      </a:r>
                      <a:endParaRPr lang="zh-TW" altLang="en-US" sz="1800"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5"/>
                  </a:ext>
                </a:extLst>
              </a:tr>
              <a:tr h="400421">
                <a:tc rowSpan="2">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曾</a:t>
                      </a:r>
                      <a:r>
                        <a:rPr lang="zh-TW" altLang="en-US" sz="2400" b="1" u="none"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網路交友</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2011</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調查）</a:t>
                      </a:r>
                    </a:p>
                  </a:txBody>
                  <a:tcPr marT="45723" marB="45723" anchor="ct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(N=2681)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55.5%</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r h="400421">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(N=2234)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55.4%</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7"/>
                  </a:ext>
                </a:extLst>
              </a:tr>
              <a:tr h="400421">
                <a:tc rowSpan="2">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自述</a:t>
                      </a:r>
                      <a:r>
                        <a:rPr lang="zh-TW" altLang="en-US" sz="2400" b="1" u="none"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有與異性接吻經驗</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2011</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調查）</a:t>
                      </a:r>
                    </a:p>
                  </a:txBody>
                  <a:tcPr marT="45723" marB="45723" anchor="ct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EFCFCC"/>
                    </a:solidFill>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(N=2721)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40.0%</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8"/>
                  </a:ext>
                </a:extLst>
              </a:tr>
              <a:tr h="400421">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(N=2252)</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41.8%</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0009"/>
                  </a:ext>
                </a:extLst>
              </a:tr>
              <a:tr h="400421">
                <a:tc rowSpan="2">
                  <a:txBody>
                    <a:bodyPr/>
                    <a:lstStyle/>
                    <a:p>
                      <a:pPr marL="285750" indent="-285750" algn="l" defTabSz="457200" rtl="0" eaLnBrk="1" latinLnBrk="0" hangingPunct="1">
                        <a:buFont typeface="Wingdings" panose="05000000000000000000" pitchFamily="2" charset="2"/>
                        <a:buChar char="l"/>
                      </a:pP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曾有</a:t>
                      </a:r>
                      <a:r>
                        <a:rPr lang="zh-TW" altLang="en-US" sz="2400" b="1" u="none" kern="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性交行為者</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400" u="none"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調查）</a:t>
                      </a:r>
                    </a:p>
                  </a:txBody>
                  <a:tcPr marT="45723" marB="45723" anchor="ctr">
                    <a:lnT w="12700" cap="flat" cmpd="sng" algn="ctr">
                      <a:solidFill>
                        <a:schemeClr val="accent1">
                          <a:lumMod val="60000"/>
                          <a:lumOff val="40000"/>
                        </a:schemeClr>
                      </a:solidFill>
                      <a:prstDash val="solid"/>
                      <a:round/>
                      <a:headEnd type="none" w="med" len="med"/>
                      <a:tailEnd type="none" w="med" len="med"/>
                    </a:lnT>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(N=2847)</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13.1%</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10"/>
                  </a:ext>
                </a:extLst>
              </a:tr>
              <a:tr h="400421">
                <a:tc vMerge="1">
                  <a:txBody>
                    <a:bodyPr/>
                    <a:lstStyle/>
                    <a:p>
                      <a:endParaRPr lang="zh-TW" altLang="en-US"/>
                    </a:p>
                  </a:txBody>
                  <a:tcPr/>
                </a:tc>
                <a:tc>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(N=2235)</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ctr" rtl="0" eaLnBrk="1" latinLnBrk="0" hangingPunct="1"/>
                      <a:r>
                        <a:rPr kumimoji="0" lang="en-US" altLang="zh-TW"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14.6%</a:t>
                      </a:r>
                      <a:endParaRPr kumimoji="0" lang="zh-TW" altLang="en-US" sz="1800" b="1" u="none"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11"/>
                  </a:ext>
                </a:extLst>
              </a:tr>
            </a:tbl>
          </a:graphicData>
        </a:graphic>
      </p:graphicFrame>
      <p:sp>
        <p:nvSpPr>
          <p:cNvPr id="2" name="標題 1"/>
          <p:cNvSpPr>
            <a:spLocks noGrp="1"/>
          </p:cNvSpPr>
          <p:nvPr>
            <p:ph type="title"/>
          </p:nvPr>
        </p:nvSpPr>
        <p:spPr>
          <a:xfrm>
            <a:off x="395535" y="304800"/>
            <a:ext cx="8367465" cy="1143000"/>
          </a:xfrm>
        </p:spPr>
        <p:txBody>
          <a:bodyPr>
            <a:noAutofit/>
          </a:bodyPr>
          <a:lstStyle/>
          <a:p>
            <a:pPr algn="ctr" fontAlgn="auto">
              <a:spcAft>
                <a:spcPts val="0"/>
              </a:spcAft>
              <a:defRPr/>
            </a:pPr>
            <a:r>
              <a:rPr lang="zh-TW" altLang="en-US" sz="4800" b="0" dirty="0">
                <a:latin typeface="標楷體" panose="03000509000000000000" pitchFamily="65" charset="-120"/>
                <a:ea typeface="標楷體" panose="03000509000000000000" pitchFamily="65" charset="-120"/>
              </a:rPr>
              <a:t>國、高中生健康行為調查 </a:t>
            </a:r>
            <a:r>
              <a:rPr lang="en-US" altLang="zh-TW" sz="4800" b="0" dirty="0">
                <a:latin typeface="標楷體" panose="03000509000000000000" pitchFamily="65" charset="-120"/>
                <a:ea typeface="標楷體" panose="03000509000000000000" pitchFamily="65" charset="-120"/>
              </a:rPr>
              <a:t/>
            </a:r>
            <a:br>
              <a:rPr lang="en-US" altLang="zh-TW" sz="4800" b="0" dirty="0">
                <a:latin typeface="標楷體" panose="03000509000000000000" pitchFamily="65" charset="-120"/>
                <a:ea typeface="標楷體" panose="03000509000000000000" pitchFamily="65" charset="-120"/>
              </a:rPr>
            </a:br>
            <a:r>
              <a:rPr lang="en-US" altLang="zh-TW" sz="2400" b="0" dirty="0">
                <a:latin typeface="標楷體" panose="03000509000000000000" pitchFamily="65" charset="-120"/>
                <a:ea typeface="標楷體" panose="03000509000000000000" pitchFamily="65" charset="-120"/>
              </a:rPr>
              <a:t> (2011-2013</a:t>
            </a:r>
            <a:r>
              <a:rPr lang="zh-TW" altLang="en-US" sz="2400" b="0" dirty="0">
                <a:latin typeface="標楷體" panose="03000509000000000000" pitchFamily="65" charset="-120"/>
                <a:ea typeface="標楷體" panose="03000509000000000000" pitchFamily="65" charset="-120"/>
              </a:rPr>
              <a:t>，過去一星期內</a:t>
            </a:r>
            <a:r>
              <a:rPr lang="en-US" altLang="zh-TW" sz="2400" b="0" dirty="0">
                <a:latin typeface="標楷體" panose="03000509000000000000" pitchFamily="65" charset="-120"/>
                <a:ea typeface="標楷體" panose="03000509000000000000" pitchFamily="65" charset="-120"/>
              </a:rPr>
              <a:t>)</a:t>
            </a:r>
            <a:endParaRPr lang="zh-TW" altLang="en-US" sz="2400" b="0" dirty="0">
              <a:effectLst/>
              <a:latin typeface="標楷體" panose="03000509000000000000" pitchFamily="65" charset="-120"/>
              <a:ea typeface="標楷體" panose="03000509000000000000" pitchFamily="65" charset="-120"/>
            </a:endParaRPr>
          </a:p>
        </p:txBody>
      </p:sp>
      <p:sp>
        <p:nvSpPr>
          <p:cNvPr id="7" name="矩形 6"/>
          <p:cNvSpPr/>
          <p:nvPr/>
        </p:nvSpPr>
        <p:spPr>
          <a:xfrm>
            <a:off x="554037" y="5067300"/>
            <a:ext cx="8208963" cy="159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spTree>
    <p:extLst>
      <p:ext uri="{BB962C8B-B14F-4D97-AF65-F5344CB8AC3E}">
        <p14:creationId xmlns:p14="http://schemas.microsoft.com/office/powerpoint/2010/main" val="3741991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txBox="1">
            <a:spLocks noChangeArrowheads="1"/>
          </p:cNvSpPr>
          <p:nvPr/>
        </p:nvSpPr>
        <p:spPr bwMode="auto">
          <a:xfrm>
            <a:off x="454819" y="5262700"/>
            <a:ext cx="8234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buClr>
                <a:srgbClr val="002060"/>
              </a:buClr>
              <a:buFont typeface="Wingdings" panose="05000000000000000000" pitchFamily="2" charset="2"/>
              <a:buChar char="n"/>
            </a:pPr>
            <a:r>
              <a:rPr lang="zh-TW" altLang="en-US" sz="24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青少年愛滋病患感染者及所占比例逐年增加；</a:t>
            </a:r>
            <a:r>
              <a:rPr lang="en-US" altLang="zh-TW" sz="24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98%</a:t>
            </a:r>
            <a:r>
              <a:rPr lang="zh-TW" altLang="en-US" sz="24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的感染者是經由性行為傳染</a:t>
            </a:r>
            <a:endParaRPr lang="en-US" altLang="zh-TW" sz="24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標題 1"/>
          <p:cNvSpPr>
            <a:spLocks noGrp="1"/>
          </p:cNvSpPr>
          <p:nvPr>
            <p:ph type="title"/>
          </p:nvPr>
        </p:nvSpPr>
        <p:spPr>
          <a:xfrm>
            <a:off x="494675" y="113727"/>
            <a:ext cx="8229600" cy="1143000"/>
          </a:xfrm>
        </p:spPr>
        <p:txBody>
          <a:bodyPr/>
          <a:lstStyle/>
          <a:p>
            <a:pPr fontAlgn="auto">
              <a:spcAft>
                <a:spcPts val="0"/>
              </a:spcAft>
              <a:defRPr/>
            </a:pPr>
            <a:r>
              <a:rPr lang="en-US" altLang="zh-TW" sz="4800" b="0" dirty="0">
                <a:solidFill>
                  <a:srgbClr val="002060"/>
                </a:solidFill>
                <a:latin typeface="Times New Roman" pitchFamily="18" charset="0"/>
                <a:ea typeface="標楷體" pitchFamily="65" charset="-120"/>
                <a:cs typeface="Times New Roman" pitchFamily="18" charset="0"/>
              </a:rPr>
              <a:t>10-19</a:t>
            </a:r>
            <a:r>
              <a:rPr lang="zh-TW" altLang="en-US" sz="4800" b="0" dirty="0">
                <a:solidFill>
                  <a:srgbClr val="002060"/>
                </a:solidFill>
                <a:latin typeface="Times New Roman" pitchFamily="18" charset="0"/>
                <a:ea typeface="標楷體" pitchFamily="65" charset="-120"/>
                <a:cs typeface="Times New Roman" pitchFamily="18" charset="0"/>
              </a:rPr>
              <a:t>歲靑少年感染</a:t>
            </a:r>
            <a:r>
              <a:rPr lang="en-US" altLang="zh-TW" sz="4800" b="0" dirty="0">
                <a:solidFill>
                  <a:srgbClr val="002060"/>
                </a:solidFill>
                <a:latin typeface="Times New Roman" pitchFamily="18" charset="0"/>
                <a:ea typeface="標楷體" pitchFamily="65" charset="-120"/>
                <a:cs typeface="Times New Roman" pitchFamily="18" charset="0"/>
              </a:rPr>
              <a:t>HIV</a:t>
            </a:r>
            <a:r>
              <a:rPr lang="zh-TW" altLang="en-US" sz="4800" b="0" dirty="0">
                <a:solidFill>
                  <a:srgbClr val="002060"/>
                </a:solidFill>
                <a:latin typeface="Times New Roman" pitchFamily="18" charset="0"/>
                <a:ea typeface="標楷體" pitchFamily="65" charset="-120"/>
                <a:cs typeface="Times New Roman" pitchFamily="18" charset="0"/>
              </a:rPr>
              <a:t>趨勢</a:t>
            </a:r>
            <a:endParaRPr lang="zh-TW" altLang="en-US" sz="4800" b="0" dirty="0">
              <a:solidFill>
                <a:srgbClr val="002060"/>
              </a:solidFill>
            </a:endParaRPr>
          </a:p>
        </p:txBody>
      </p:sp>
      <p:graphicFrame>
        <p:nvGraphicFramePr>
          <p:cNvPr id="11268" name="內容版面配置區 3"/>
          <p:cNvGraphicFramePr>
            <a:graphicFrameLocks/>
          </p:cNvGraphicFramePr>
          <p:nvPr/>
        </p:nvGraphicFramePr>
        <p:xfrm>
          <a:off x="304800" y="1524000"/>
          <a:ext cx="8610600" cy="3768725"/>
        </p:xfrm>
        <a:graphic>
          <a:graphicData uri="http://schemas.openxmlformats.org/presentationml/2006/ole">
            <mc:AlternateContent xmlns:mc="http://schemas.openxmlformats.org/markup-compatibility/2006">
              <mc:Choice xmlns:v="urn:schemas-microsoft-com:vml" Requires="v">
                <p:oleObj spid="_x0000_s6161" r:id="rId3" imgW="8230313" imgH="3487214" progId="Excel.Chart.8">
                  <p:embed/>
                </p:oleObj>
              </mc:Choice>
              <mc:Fallback>
                <p:oleObj r:id="rId3" imgW="8230313" imgH="3487214" progId="Excel.Chart.8">
                  <p:embed/>
                  <p:pic>
                    <p:nvPicPr>
                      <p:cNvPr id="11268" name="內容版面配置區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8610600" cy="3768725"/>
                      </a:xfrm>
                      <a:prstGeom prst="rect">
                        <a:avLst/>
                      </a:prstGeom>
                      <a:noFill/>
                    </p:spPr>
                  </p:pic>
                </p:oleObj>
              </mc:Fallback>
            </mc:AlternateContent>
          </a:graphicData>
        </a:graphic>
      </p:graphicFrame>
    </p:spTree>
    <p:extLst>
      <p:ext uri="{BB962C8B-B14F-4D97-AF65-F5344CB8AC3E}">
        <p14:creationId xmlns:p14="http://schemas.microsoft.com/office/powerpoint/2010/main" val="96896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95600" y="0"/>
            <a:ext cx="6248400" cy="733743"/>
          </a:xfrm>
          <a:solidFill>
            <a:schemeClr val="bg1"/>
          </a:solidFill>
          <a:ln>
            <a:solidFill>
              <a:srgbClr val="00B0F0"/>
            </a:solidFill>
          </a:ln>
        </p:spPr>
        <p:txBody>
          <a:bodyPr>
            <a:normAutofit fontScale="90000"/>
          </a:bodyPr>
          <a:lstStyle/>
          <a:p>
            <a:pPr fontAlgn="auto">
              <a:spcAft>
                <a:spcPts val="0"/>
              </a:spcAft>
              <a:defRPr/>
            </a:pPr>
            <a:r>
              <a:rPr lang="zh-TW" altLang="en-US" sz="4800" b="0" dirty="0">
                <a:ea typeface="標楷體" pitchFamily="65" charset="-120"/>
              </a:rPr>
              <a:t>青少年婚前性行為</a:t>
            </a:r>
            <a:r>
              <a:rPr lang="zh-TW" altLang="en-US" sz="4800" b="0" dirty="0"/>
              <a:t>、</a:t>
            </a:r>
            <a:r>
              <a:rPr lang="zh-TW" altLang="en-US" sz="4800" b="0" dirty="0">
                <a:ea typeface="標楷體" pitchFamily="65" charset="-120"/>
              </a:rPr>
              <a:t>態度</a:t>
            </a:r>
            <a:endParaRPr lang="zh-TW" altLang="en-US" sz="4800" b="0" dirty="0"/>
          </a:p>
        </p:txBody>
      </p:sp>
      <p:pic>
        <p:nvPicPr>
          <p:cNvPr id="4" name="圖片 3"/>
          <p:cNvPicPr>
            <a:picLocks noChangeAspect="1"/>
          </p:cNvPicPr>
          <p:nvPr/>
        </p:nvPicPr>
        <p:blipFill>
          <a:blip r:embed="rId2"/>
          <a:stretch>
            <a:fillRect/>
          </a:stretch>
        </p:blipFill>
        <p:spPr>
          <a:xfrm>
            <a:off x="0" y="914400"/>
            <a:ext cx="9144000" cy="5943600"/>
          </a:xfrm>
          <a:prstGeom prst="rect">
            <a:avLst/>
          </a:prstGeom>
        </p:spPr>
      </p:pic>
    </p:spTree>
    <p:extLst>
      <p:ext uri="{BB962C8B-B14F-4D97-AF65-F5344CB8AC3E}">
        <p14:creationId xmlns:p14="http://schemas.microsoft.com/office/powerpoint/2010/main" val="3117601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AF1EC0E-B641-4BA0-9B6B-9236B7551E05}"/>
              </a:ext>
            </a:extLst>
          </p:cNvPr>
          <p:cNvSpPr>
            <a:spLocks noGrp="1"/>
          </p:cNvSpPr>
          <p:nvPr>
            <p:ph type="title"/>
          </p:nvPr>
        </p:nvSpPr>
        <p:spPr>
          <a:xfrm>
            <a:off x="231099" y="332656"/>
            <a:ext cx="8681802" cy="882352"/>
          </a:xfrm>
          <a:solidFill>
            <a:schemeClr val="bg2"/>
          </a:solidFill>
        </p:spPr>
        <p:txBody>
          <a:bodyPr>
            <a:normAutofit fontScale="90000"/>
          </a:bodyPr>
          <a:lstStyle/>
          <a:p>
            <a:pPr algn="ctr"/>
            <a:r>
              <a:rPr lang="zh-TW" altLang="en-US" sz="5400" dirty="0">
                <a:solidFill>
                  <a:srgbClr val="C00000"/>
                </a:solidFill>
              </a:rPr>
              <a:t>青少女懷孕在花蓮</a:t>
            </a:r>
          </a:p>
        </p:txBody>
      </p:sp>
      <p:pic>
        <p:nvPicPr>
          <p:cNvPr id="5" name="內容版面配置區 4">
            <a:extLst>
              <a:ext uri="{FF2B5EF4-FFF2-40B4-BE49-F238E27FC236}">
                <a16:creationId xmlns:a16="http://schemas.microsoft.com/office/drawing/2014/main" xmlns="" id="{EECDEAC0-DAB0-414D-9B95-F3771AC2F0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340768"/>
            <a:ext cx="7548798" cy="5099632"/>
          </a:xfrm>
        </p:spPr>
      </p:pic>
      <p:pic>
        <p:nvPicPr>
          <p:cNvPr id="3" name="圖片 2"/>
          <p:cNvPicPr>
            <a:picLocks noChangeAspect="1"/>
          </p:cNvPicPr>
          <p:nvPr/>
        </p:nvPicPr>
        <p:blipFill>
          <a:blip r:embed="rId3"/>
          <a:stretch>
            <a:fillRect/>
          </a:stretch>
        </p:blipFill>
        <p:spPr>
          <a:xfrm>
            <a:off x="6271714" y="6248400"/>
            <a:ext cx="2899768" cy="590862"/>
          </a:xfrm>
          <a:prstGeom prst="rect">
            <a:avLst/>
          </a:prstGeom>
        </p:spPr>
      </p:pic>
    </p:spTree>
    <p:extLst>
      <p:ext uri="{BB962C8B-B14F-4D97-AF65-F5344CB8AC3E}">
        <p14:creationId xmlns:p14="http://schemas.microsoft.com/office/powerpoint/2010/main" val="212903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xmlns="" id="{BADF1BEB-C379-4468-B4E0-5DB8C90F835D}"/>
              </a:ext>
            </a:extLst>
          </p:cNvPr>
          <p:cNvSpPr>
            <a:spLocks noGrp="1"/>
          </p:cNvSpPr>
          <p:nvPr>
            <p:ph type="sldNum" sz="quarter" idx="12"/>
          </p:nvPr>
        </p:nvSpPr>
        <p:spPr/>
        <p:txBody>
          <a:bodyPr/>
          <a:lstStyle/>
          <a:p>
            <a:pPr>
              <a:defRPr/>
            </a:pPr>
            <a:fld id="{724DD110-0ED6-43CB-97DD-7C481CBC6CE2}" type="slidenum">
              <a:rPr lang="en-US" altLang="zh-TW" smtClean="0"/>
              <a:pPr>
                <a:defRPr/>
              </a:pPr>
              <a:t>7</a:t>
            </a:fld>
            <a:endParaRPr lang="en-US" altLang="zh-TW"/>
          </a:p>
        </p:txBody>
      </p:sp>
      <p:pic>
        <p:nvPicPr>
          <p:cNvPr id="7" name="圖片 6">
            <a:extLst>
              <a:ext uri="{FF2B5EF4-FFF2-40B4-BE49-F238E27FC236}">
                <a16:creationId xmlns:a16="http://schemas.microsoft.com/office/drawing/2014/main" xmlns="" id="{04AFDBEE-D2B6-4E28-A8CA-C67022A2ACBC}"/>
              </a:ext>
            </a:extLst>
          </p:cNvPr>
          <p:cNvPicPr>
            <a:picLocks noChangeAspect="1"/>
          </p:cNvPicPr>
          <p:nvPr/>
        </p:nvPicPr>
        <p:blipFill>
          <a:blip r:embed="rId2"/>
          <a:stretch>
            <a:fillRect/>
          </a:stretch>
        </p:blipFill>
        <p:spPr>
          <a:xfrm>
            <a:off x="415378" y="260647"/>
            <a:ext cx="8416245" cy="5984577"/>
          </a:xfrm>
          <a:prstGeom prst="rect">
            <a:avLst/>
          </a:prstGeom>
        </p:spPr>
      </p:pic>
      <p:pic>
        <p:nvPicPr>
          <p:cNvPr id="8" name="圖片 7">
            <a:extLst>
              <a:ext uri="{FF2B5EF4-FFF2-40B4-BE49-F238E27FC236}">
                <a16:creationId xmlns:a16="http://schemas.microsoft.com/office/drawing/2014/main" xmlns="" id="{C0044429-21A5-40C7-9BA0-EB0A2BF6701B}"/>
              </a:ext>
            </a:extLst>
          </p:cNvPr>
          <p:cNvPicPr>
            <a:picLocks noChangeAspect="1"/>
          </p:cNvPicPr>
          <p:nvPr/>
        </p:nvPicPr>
        <p:blipFill>
          <a:blip r:embed="rId3"/>
          <a:stretch>
            <a:fillRect/>
          </a:stretch>
        </p:blipFill>
        <p:spPr>
          <a:xfrm>
            <a:off x="312377" y="263619"/>
            <a:ext cx="4443234" cy="1347333"/>
          </a:xfrm>
          <a:prstGeom prst="rect">
            <a:avLst/>
          </a:prstGeom>
        </p:spPr>
      </p:pic>
    </p:spTree>
    <p:extLst>
      <p:ext uri="{BB962C8B-B14F-4D97-AF65-F5344CB8AC3E}">
        <p14:creationId xmlns:p14="http://schemas.microsoft.com/office/powerpoint/2010/main" val="3828335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3400" y="0"/>
            <a:ext cx="8229600" cy="1143000"/>
          </a:xfrm>
          <a:solidFill>
            <a:schemeClr val="accent2">
              <a:lumMod val="20000"/>
              <a:lumOff val="80000"/>
            </a:schemeClr>
          </a:solidFill>
        </p:spPr>
        <p:txBody>
          <a:bodyPr>
            <a:normAutofit/>
          </a:bodyPr>
          <a:lstStyle/>
          <a:p>
            <a:pPr>
              <a:defRPr/>
            </a:pPr>
            <a:r>
              <a:rPr lang="zh-TW" altLang="en-US" sz="4800" dirty="0">
                <a:latin typeface="標楷體" panose="03000509000000000000" pitchFamily="65" charset="-120"/>
                <a:ea typeface="標楷體" panose="03000509000000000000" pitchFamily="65" charset="-120"/>
              </a:rPr>
              <a:t>世界</a:t>
            </a:r>
            <a:r>
              <a:rPr lang="en-US" altLang="zh-TW" sz="4800" dirty="0">
                <a:latin typeface="標楷體" panose="03000509000000000000" pitchFamily="65" charset="-120"/>
                <a:ea typeface="標楷體" panose="03000509000000000000" pitchFamily="65" charset="-120"/>
              </a:rPr>
              <a:t>15-19</a:t>
            </a:r>
            <a:r>
              <a:rPr lang="zh-TW" altLang="en-US" sz="4800" dirty="0">
                <a:latin typeface="標楷體" panose="03000509000000000000" pitchFamily="65" charset="-120"/>
                <a:ea typeface="標楷體" panose="03000509000000000000" pitchFamily="65" charset="-120"/>
              </a:rPr>
              <a:t>歲青少女生產統計</a:t>
            </a:r>
            <a:endParaRPr lang="zh-TW" altLang="en-US" sz="4800" b="0" dirty="0"/>
          </a:p>
        </p:txBody>
      </p:sp>
      <p:sp>
        <p:nvSpPr>
          <p:cNvPr id="5" name="內容版面配置區 4"/>
          <p:cNvSpPr>
            <a:spLocks noGrp="1"/>
          </p:cNvSpPr>
          <p:nvPr>
            <p:ph idx="1"/>
          </p:nvPr>
        </p:nvSpPr>
        <p:spPr>
          <a:xfrm>
            <a:off x="563406" y="1731416"/>
            <a:ext cx="8229600" cy="4621292"/>
          </a:xfrm>
        </p:spPr>
        <p:txBody>
          <a:bodyPr>
            <a:normAutofit fontScale="77500" lnSpcReduction="20000"/>
          </a:bodyPr>
          <a:lstStyle/>
          <a:p>
            <a:r>
              <a:rPr lang="zh-TW" altLang="en-US" sz="2800" dirty="0">
                <a:latin typeface="標楷體" panose="03000509000000000000" pitchFamily="65" charset="-120"/>
                <a:ea typeface="標楷體" panose="03000509000000000000" pitchFamily="65" charset="-120"/>
              </a:rPr>
              <a:t>生育率</a:t>
            </a:r>
            <a:endParaRPr lang="en-US" altLang="zh-TW" sz="2800" dirty="0">
              <a:latin typeface="標楷體" panose="03000509000000000000" pitchFamily="65" charset="-120"/>
              <a:ea typeface="標楷體" panose="03000509000000000000" pitchFamily="65" charset="-120"/>
            </a:endParaRPr>
          </a:p>
          <a:p>
            <a:pPr lvl="1"/>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1990, 65/1000</a:t>
            </a:r>
          </a:p>
          <a:p>
            <a:pPr lvl="1"/>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2015, 47/1000</a:t>
            </a:r>
            <a:endParaRPr lang="en-US" altLang="zh-TW" sz="2800" dirty="0"/>
          </a:p>
          <a:p>
            <a:r>
              <a:rPr lang="zh-TW" altLang="en-US" sz="2800" dirty="0">
                <a:latin typeface="標楷體" panose="03000509000000000000" pitchFamily="65" charset="-120"/>
                <a:ea typeface="標楷體" panose="03000509000000000000" pitchFamily="65" charset="-120"/>
              </a:rPr>
              <a:t>地域差別性</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西非</a:t>
            </a:r>
            <a:endParaRPr lang="en-US" altLang="zh-TW" sz="2800" dirty="0">
              <a:latin typeface="標楷體" panose="03000509000000000000" pitchFamily="65" charset="-120"/>
              <a:ea typeface="標楷體" panose="03000509000000000000" pitchFamily="65" charset="-120"/>
            </a:endParaRPr>
          </a:p>
          <a:p>
            <a:pPr lvl="2"/>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115/1000</a:t>
            </a:r>
          </a:p>
          <a:p>
            <a:pPr lvl="1"/>
            <a:r>
              <a:rPr lang="zh-TW" altLang="en-US" sz="2800" dirty="0">
                <a:latin typeface="標楷體" panose="03000509000000000000" pitchFamily="65" charset="-120"/>
                <a:ea typeface="標楷體" panose="03000509000000000000" pitchFamily="65" charset="-120"/>
              </a:rPr>
              <a:t>拉丁美洲與加勒比海群島</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2"/>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64/1000</a:t>
            </a:r>
          </a:p>
          <a:p>
            <a:pPr lvl="1"/>
            <a:r>
              <a:rPr lang="zh-TW" altLang="en-US" sz="2800" dirty="0">
                <a:latin typeface="標楷體" panose="03000509000000000000" pitchFamily="65" charset="-120"/>
                <a:ea typeface="標楷體" panose="03000509000000000000" pitchFamily="65" charset="-120"/>
              </a:rPr>
              <a:t>東南亞</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2"/>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45/1000</a:t>
            </a:r>
          </a:p>
          <a:p>
            <a:pPr lvl="1"/>
            <a:r>
              <a:rPr lang="zh-TW" altLang="en-US" sz="2800" dirty="0">
                <a:latin typeface="標楷體" panose="03000509000000000000" pitchFamily="65" charset="-120"/>
                <a:ea typeface="標楷體" panose="03000509000000000000" pitchFamily="65" charset="-120"/>
              </a:rPr>
              <a:t>東亞</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2"/>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7/1000</a:t>
            </a:r>
          </a:p>
          <a:p>
            <a:pPr marL="0" indent="0">
              <a:buNone/>
            </a:pPr>
            <a:endParaRPr lang="zh-TW" altLang="en-US" dirty="0"/>
          </a:p>
        </p:txBody>
      </p:sp>
      <p:sp>
        <p:nvSpPr>
          <p:cNvPr id="7" name="文字方塊 6"/>
          <p:cNvSpPr txBox="1"/>
          <p:nvPr/>
        </p:nvSpPr>
        <p:spPr>
          <a:xfrm>
            <a:off x="3124200" y="6145292"/>
            <a:ext cx="5813194" cy="523220"/>
          </a:xfrm>
          <a:prstGeom prst="rect">
            <a:avLst/>
          </a:prstGeom>
          <a:noFill/>
        </p:spPr>
        <p:txBody>
          <a:bodyPr wrap="none" rtlCol="0">
            <a:spAutoFit/>
          </a:bodyPr>
          <a:lstStyle/>
          <a:p>
            <a:r>
              <a:rPr lang="en-US" altLang="zh-TW" sz="1400" dirty="0">
                <a:solidFill>
                  <a:prstClr val="black"/>
                </a:solidFill>
              </a:rPr>
              <a:t>UN DESA, World Population Prospects: The 2017 Revision, DVD Edition.</a:t>
            </a:r>
          </a:p>
          <a:p>
            <a:r>
              <a:rPr lang="en-US" altLang="zh-TW" sz="1400" dirty="0">
                <a:solidFill>
                  <a:prstClr val="black"/>
                </a:solidFill>
              </a:rPr>
              <a:t>UN DESA, SDG Indicators: Global Database.2017</a:t>
            </a:r>
            <a:endParaRPr lang="zh-TW" altLang="en-US" sz="1400" dirty="0">
              <a:solidFill>
                <a:prstClr val="black"/>
              </a:solidFill>
            </a:endParaRPr>
          </a:p>
        </p:txBody>
      </p:sp>
      <p:sp>
        <p:nvSpPr>
          <p:cNvPr id="8" name="文字方塊 7"/>
          <p:cNvSpPr txBox="1"/>
          <p:nvPr/>
        </p:nvSpPr>
        <p:spPr>
          <a:xfrm>
            <a:off x="5305786" y="1335059"/>
            <a:ext cx="3487220" cy="4524315"/>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en-US" altLang="zh-TW" sz="2400" b="1" u="sng"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2018 </a:t>
            </a:r>
            <a:r>
              <a:rPr lang="zh-TW" altLang="en-US" sz="2400" b="1" u="sng"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內政部戶政司</a:t>
            </a:r>
            <a:endParaRPr lang="en-US" altLang="zh-TW" sz="2400" b="1" u="sng"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24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3200" b="1" dirty="0">
                <a:solidFill>
                  <a:srgbClr val="0070C0"/>
                </a:solidFill>
                <a:latin typeface="標楷體" panose="03000509000000000000" pitchFamily="65" charset="-120"/>
                <a:ea typeface="標楷體" panose="03000509000000000000" pitchFamily="65" charset="-120"/>
                <a:cs typeface="Times New Roman" panose="02020603050405020304" pitchFamily="18" charset="0"/>
              </a:rPr>
              <a:t>台灣</a:t>
            </a:r>
            <a:r>
              <a:rPr lang="en-US" altLang="zh-TW" sz="3200" b="1" dirty="0">
                <a:solidFill>
                  <a:srgbClr val="0070C0"/>
                </a:solidFill>
                <a:latin typeface="標楷體" panose="03000509000000000000" pitchFamily="65" charset="-120"/>
                <a:ea typeface="標楷體" panose="03000509000000000000" pitchFamily="65" charset="-120"/>
                <a:cs typeface="Times New Roman" panose="02020603050405020304" pitchFamily="18" charset="0"/>
              </a:rPr>
              <a:t>, 4/1000</a:t>
            </a:r>
          </a:p>
          <a:p>
            <a:pPr>
              <a:lnSpc>
                <a:spcPct val="150000"/>
              </a:lnSpc>
            </a:pPr>
            <a:r>
              <a:rPr lang="zh-TW" altLang="en-US"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花蓮縣</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11/1000 (1</a:t>
            </a:r>
            <a:r>
              <a:rPr lang="en-US" altLang="zh-TW" sz="2400" b="1" u="sng" baseline="300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st</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pPr>
            <a:r>
              <a:rPr lang="zh-TW" altLang="en-US"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台東縣</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9/1000 (2</a:t>
            </a:r>
            <a:r>
              <a:rPr lang="en-US" altLang="zh-TW" sz="2400" b="1" u="sng" baseline="300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nd</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pPr>
            <a:r>
              <a:rPr lang="zh-TW" altLang="en-US" sz="24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南投縣</a:t>
            </a:r>
            <a:r>
              <a:rPr lang="en-US" altLang="zh-TW" sz="24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8/1000</a:t>
            </a:r>
          </a:p>
          <a:p>
            <a:pPr>
              <a:lnSpc>
                <a:spcPct val="150000"/>
              </a:lnSpc>
            </a:pPr>
            <a:r>
              <a:rPr lang="zh-TW" altLang="en-US" sz="24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苗栗縣</a:t>
            </a:r>
            <a:r>
              <a:rPr lang="en-US" altLang="zh-TW" sz="24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6/1000</a:t>
            </a:r>
          </a:p>
          <a:p>
            <a:pPr>
              <a:lnSpc>
                <a:spcPct val="150000"/>
              </a:lnSpc>
            </a:pPr>
            <a:r>
              <a:rPr lang="zh-TW" altLang="en-US"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彰化縣</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5/1000</a:t>
            </a:r>
          </a:p>
          <a:p>
            <a:pPr>
              <a:lnSpc>
                <a:spcPct val="150000"/>
              </a:lnSpc>
            </a:pPr>
            <a:r>
              <a:rPr lang="zh-TW" altLang="en-US"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台中市</a:t>
            </a:r>
            <a:r>
              <a:rPr lang="en-US" altLang="zh-TW" sz="2400" b="1" u="sng"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4/1000</a:t>
            </a:r>
          </a:p>
        </p:txBody>
      </p:sp>
    </p:spTree>
    <p:extLst>
      <p:ext uri="{BB962C8B-B14F-4D97-AF65-F5344CB8AC3E}">
        <p14:creationId xmlns:p14="http://schemas.microsoft.com/office/powerpoint/2010/main" val="1731762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04456"/>
            <a:ext cx="6248400" cy="733743"/>
          </a:xfrm>
          <a:solidFill>
            <a:schemeClr val="bg1"/>
          </a:solidFill>
          <a:ln>
            <a:solidFill>
              <a:srgbClr val="00B0F0"/>
            </a:solidFill>
          </a:ln>
        </p:spPr>
        <p:txBody>
          <a:bodyPr>
            <a:normAutofit fontScale="90000"/>
          </a:bodyPr>
          <a:lstStyle/>
          <a:p>
            <a:pPr fontAlgn="auto">
              <a:spcAft>
                <a:spcPts val="0"/>
              </a:spcAft>
              <a:defRPr/>
            </a:pPr>
            <a:r>
              <a:rPr lang="zh-TW" altLang="en-US" sz="4800" b="0" dirty="0">
                <a:ea typeface="標楷體" pitchFamily="65" charset="-120"/>
              </a:rPr>
              <a:t>青少年婚前性行為</a:t>
            </a:r>
            <a:r>
              <a:rPr lang="zh-TW" altLang="en-US" sz="4800" b="0" dirty="0"/>
              <a:t>、</a:t>
            </a:r>
            <a:r>
              <a:rPr lang="zh-TW" altLang="en-US" sz="4800" b="0" dirty="0">
                <a:ea typeface="標楷體" pitchFamily="65" charset="-120"/>
              </a:rPr>
              <a:t>態度</a:t>
            </a:r>
            <a:endParaRPr lang="zh-TW" altLang="en-US" sz="4800" b="0" dirty="0"/>
          </a:p>
        </p:txBody>
      </p:sp>
      <p:pic>
        <p:nvPicPr>
          <p:cNvPr id="3" name="圖片 2"/>
          <p:cNvPicPr>
            <a:picLocks noChangeAspect="1"/>
          </p:cNvPicPr>
          <p:nvPr/>
        </p:nvPicPr>
        <p:blipFill>
          <a:blip r:embed="rId2"/>
          <a:stretch>
            <a:fillRect/>
          </a:stretch>
        </p:blipFill>
        <p:spPr>
          <a:xfrm>
            <a:off x="0" y="980728"/>
            <a:ext cx="9144000" cy="5888514"/>
          </a:xfrm>
          <a:prstGeom prst="rect">
            <a:avLst/>
          </a:prstGeom>
        </p:spPr>
      </p:pic>
    </p:spTree>
    <p:extLst>
      <p:ext uri="{BB962C8B-B14F-4D97-AF65-F5344CB8AC3E}">
        <p14:creationId xmlns:p14="http://schemas.microsoft.com/office/powerpoint/2010/main" val="2251729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9144000" cy="6858000"/>
          </a:xfrm>
          <a:prstGeom prst="rect">
            <a:avLst/>
          </a:prstGeom>
        </p:spPr>
      </p:pic>
      <p:sp>
        <p:nvSpPr>
          <p:cNvPr id="3" name="文字方塊 2"/>
          <p:cNvSpPr txBox="1"/>
          <p:nvPr/>
        </p:nvSpPr>
        <p:spPr>
          <a:xfrm flipH="1">
            <a:off x="533399" y="685800"/>
            <a:ext cx="1173481" cy="584775"/>
          </a:xfrm>
          <a:prstGeom prst="rect">
            <a:avLst/>
          </a:prstGeom>
          <a:solidFill>
            <a:srgbClr val="FFC000"/>
          </a:solidFill>
        </p:spPr>
        <p:txBody>
          <a:bodyPr wrap="square" rtlCol="0">
            <a:spAutoFit/>
          </a:bodyPr>
          <a:lstStyle/>
          <a:p>
            <a:r>
              <a:rPr lang="en-US" altLang="zh-TW" sz="3200" b="1" u="sng" dirty="0">
                <a:solidFill>
                  <a:srgbClr val="FF0000"/>
                </a:solidFill>
                <a:latin typeface="標楷體" panose="03000509000000000000" pitchFamily="65" charset="-120"/>
                <a:ea typeface="標楷體" panose="03000509000000000000" pitchFamily="65" charset="-120"/>
              </a:rPr>
              <a:t>&lt; 1%</a:t>
            </a:r>
            <a:endParaRPr lang="zh-TW" altLang="en-US" sz="3200" b="1" u="sng" dirty="0">
              <a:solidFill>
                <a:srgbClr val="FF0000"/>
              </a:solidFill>
              <a:latin typeface="標楷體" panose="03000509000000000000" pitchFamily="65" charset="-120"/>
              <a:ea typeface="標楷體" panose="03000509000000000000" pitchFamily="65" charset="-120"/>
            </a:endParaRPr>
          </a:p>
        </p:txBody>
      </p:sp>
      <p:sp>
        <p:nvSpPr>
          <p:cNvPr id="4" name="矩形 3"/>
          <p:cNvSpPr/>
          <p:nvPr/>
        </p:nvSpPr>
        <p:spPr>
          <a:xfrm>
            <a:off x="533399" y="2789964"/>
            <a:ext cx="1005403" cy="584775"/>
          </a:xfrm>
          <a:prstGeom prst="rect">
            <a:avLst/>
          </a:prstGeom>
          <a:solidFill>
            <a:srgbClr val="00FF00"/>
          </a:solidFill>
        </p:spPr>
        <p:txBody>
          <a:bodyPr wrap="none">
            <a:spAutoFit/>
          </a:bodyPr>
          <a:lstStyle/>
          <a:p>
            <a:pPr lvl="0"/>
            <a:r>
              <a:rPr lang="en-US" altLang="zh-TW" sz="3200" b="1" u="sng" dirty="0">
                <a:solidFill>
                  <a:srgbClr val="FF0000"/>
                </a:solidFill>
                <a:latin typeface="標楷體" panose="03000509000000000000" pitchFamily="65" charset="-120"/>
                <a:ea typeface="標楷體" panose="03000509000000000000" pitchFamily="65" charset="-120"/>
              </a:rPr>
              <a:t>6-9%</a:t>
            </a:r>
            <a:endParaRPr lang="zh-TW" altLang="en-US" sz="3200" b="1" u="sng" dirty="0">
              <a:solidFill>
                <a:srgbClr val="FF0000"/>
              </a:solidFill>
              <a:latin typeface="標楷體" panose="03000509000000000000" pitchFamily="65" charset="-120"/>
              <a:ea typeface="標楷體" panose="03000509000000000000" pitchFamily="65" charset="-120"/>
            </a:endParaRPr>
          </a:p>
        </p:txBody>
      </p:sp>
      <p:sp>
        <p:nvSpPr>
          <p:cNvPr id="5" name="矩形 4"/>
          <p:cNvSpPr/>
          <p:nvPr/>
        </p:nvSpPr>
        <p:spPr>
          <a:xfrm>
            <a:off x="533399" y="4894129"/>
            <a:ext cx="1415772" cy="584775"/>
          </a:xfrm>
          <a:prstGeom prst="rect">
            <a:avLst/>
          </a:prstGeom>
          <a:solidFill>
            <a:srgbClr val="00B0F0"/>
          </a:solidFill>
        </p:spPr>
        <p:txBody>
          <a:bodyPr wrap="none">
            <a:spAutoFit/>
          </a:bodyPr>
          <a:lstStyle/>
          <a:p>
            <a:pPr lvl="0"/>
            <a:r>
              <a:rPr lang="en-US" altLang="zh-TW" sz="3200" b="1" u="sng" dirty="0">
                <a:solidFill>
                  <a:srgbClr val="FF0000"/>
                </a:solidFill>
                <a:latin typeface="標楷體" panose="03000509000000000000" pitchFamily="65" charset="-120"/>
                <a:ea typeface="標楷體" panose="03000509000000000000" pitchFamily="65" charset="-120"/>
              </a:rPr>
              <a:t>12-24%</a:t>
            </a:r>
            <a:endParaRPr lang="zh-TW" altLang="en-US" sz="32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2586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3446" y="304800"/>
            <a:ext cx="8229600" cy="990600"/>
          </a:xfrm>
        </p:spPr>
        <p:txBody>
          <a:bodyPr>
            <a:normAutofit fontScale="90000"/>
          </a:bodyPr>
          <a:lstStyle/>
          <a:p>
            <a:pPr algn="ctr"/>
            <a:r>
              <a:rPr lang="zh-TW" altLang="en-US" sz="6000" b="1" dirty="0">
                <a:latin typeface="標楷體" panose="03000509000000000000" pitchFamily="65" charset="-120"/>
                <a:ea typeface="標楷體" panose="03000509000000000000" pitchFamily="65" charset="-120"/>
              </a:rPr>
              <a:t>性行為</a:t>
            </a:r>
            <a:r>
              <a:rPr lang="en-US" altLang="zh-TW" sz="6000" b="1" dirty="0">
                <a:latin typeface="標楷體" panose="03000509000000000000" pitchFamily="65" charset="-120"/>
                <a:ea typeface="標楷體" panose="03000509000000000000" pitchFamily="65" charset="-120"/>
              </a:rPr>
              <a:t>~</a:t>
            </a:r>
            <a:r>
              <a:rPr lang="zh-TW" altLang="en-US" sz="6000" b="1" dirty="0">
                <a:latin typeface="標楷體" panose="03000509000000000000" pitchFamily="65" charset="-120"/>
                <a:ea typeface="標楷體" panose="03000509000000000000" pitchFamily="65" charset="-120"/>
              </a:rPr>
              <a:t>小小叮嚀</a:t>
            </a:r>
          </a:p>
        </p:txBody>
      </p:sp>
      <p:sp>
        <p:nvSpPr>
          <p:cNvPr id="3" name="內容版面配置區 2"/>
          <p:cNvSpPr>
            <a:spLocks noGrp="1"/>
          </p:cNvSpPr>
          <p:nvPr>
            <p:ph idx="1"/>
          </p:nvPr>
        </p:nvSpPr>
        <p:spPr>
          <a:xfrm>
            <a:off x="457200" y="1600200"/>
            <a:ext cx="8458200" cy="4953000"/>
          </a:xfrm>
        </p:spPr>
        <p:txBody>
          <a:bodyPr>
            <a:normAutofit/>
          </a:bodyPr>
          <a:lstStyle/>
          <a:p>
            <a:pPr>
              <a:lnSpc>
                <a:spcPct val="160000"/>
              </a:lnSpc>
            </a:pPr>
            <a:r>
              <a:rPr lang="zh-TW" altLang="en-US" sz="3200" dirty="0">
                <a:solidFill>
                  <a:srgbClr val="FF0000"/>
                </a:solidFill>
                <a:latin typeface="標楷體" panose="03000509000000000000" pitchFamily="65" charset="-120"/>
                <a:ea typeface="標楷體" panose="03000509000000000000" pitchFamily="65" charset="-120"/>
              </a:rPr>
              <a:t>喜歡對方，不需要用性行為來證明</a:t>
            </a:r>
            <a:endParaRPr lang="en-US" altLang="zh-TW" sz="3200" dirty="0">
              <a:solidFill>
                <a:srgbClr val="FF0000"/>
              </a:solidFill>
              <a:latin typeface="標楷體" panose="03000509000000000000" pitchFamily="65" charset="-120"/>
              <a:ea typeface="標楷體" panose="03000509000000000000" pitchFamily="65" charset="-120"/>
            </a:endParaRPr>
          </a:p>
          <a:p>
            <a:pPr>
              <a:lnSpc>
                <a:spcPct val="160000"/>
              </a:lnSpc>
            </a:pPr>
            <a:r>
              <a:rPr lang="zh-TW" altLang="en-US" sz="3200" dirty="0">
                <a:latin typeface="標楷體" panose="03000509000000000000" pitchFamily="65" charset="-120"/>
                <a:ea typeface="標楷體" panose="03000509000000000000" pitchFamily="65" charset="-120"/>
              </a:rPr>
              <a:t>請全程使用保險套</a:t>
            </a:r>
            <a:r>
              <a:rPr lang="en-US" altLang="zh-TW" sz="3200" dirty="0">
                <a:latin typeface="標楷體" panose="03000509000000000000" pitchFamily="65" charset="-120"/>
                <a:ea typeface="標楷體" panose="03000509000000000000" pitchFamily="65" charset="-120"/>
              </a:rPr>
              <a:t>!!!</a:t>
            </a:r>
          </a:p>
          <a:p>
            <a:pPr>
              <a:lnSpc>
                <a:spcPct val="160000"/>
              </a:lnSpc>
            </a:pPr>
            <a:r>
              <a:rPr lang="zh-TW" altLang="en-US" sz="3200" dirty="0">
                <a:solidFill>
                  <a:srgbClr val="FF0000"/>
                </a:solidFill>
                <a:latin typeface="標楷體" panose="03000509000000000000" pitchFamily="65" charset="-120"/>
                <a:ea typeface="標楷體" panose="03000509000000000000" pitchFamily="65" charset="-120"/>
              </a:rPr>
              <a:t>知道避孕方法，並不代表要去發生性行為</a:t>
            </a:r>
            <a:endParaRPr lang="en-US" altLang="zh-TW" sz="3200" dirty="0">
              <a:solidFill>
                <a:srgbClr val="FF0000"/>
              </a:solidFill>
              <a:latin typeface="標楷體" panose="03000509000000000000" pitchFamily="65" charset="-120"/>
              <a:ea typeface="標楷體" panose="03000509000000000000" pitchFamily="65" charset="-120"/>
            </a:endParaRPr>
          </a:p>
          <a:p>
            <a:pPr>
              <a:lnSpc>
                <a:spcPct val="160000"/>
              </a:lnSpc>
            </a:pPr>
            <a:r>
              <a:rPr lang="zh-TW" altLang="en-US" sz="3200" dirty="0">
                <a:solidFill>
                  <a:srgbClr val="FF0000"/>
                </a:solidFill>
                <a:latin typeface="標楷體" panose="03000509000000000000" pitchFamily="65" charset="-120"/>
                <a:ea typeface="標楷體" panose="03000509000000000000" pitchFamily="65" charset="-120"/>
              </a:rPr>
              <a:t>有發生性行為的衝動時</a:t>
            </a:r>
            <a:r>
              <a:rPr lang="zh-TW" altLang="en-US" sz="3200" dirty="0">
                <a:latin typeface="標楷體" panose="03000509000000000000" pitchFamily="65" charset="-120"/>
                <a:ea typeface="標楷體" panose="03000509000000000000" pitchFamily="65" charset="-120"/>
              </a:rPr>
              <a:t>，先想想意外是否自己能承擔</a:t>
            </a:r>
            <a:r>
              <a:rPr lang="en-US" altLang="zh-TW" sz="32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274241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6" y="4575798"/>
            <a:ext cx="2019801"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275" y="40702"/>
            <a:ext cx="5238125" cy="24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5837" y="4575799"/>
            <a:ext cx="3078163" cy="228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雲朵形 4"/>
          <p:cNvSpPr/>
          <p:nvPr/>
        </p:nvSpPr>
        <p:spPr>
          <a:xfrm>
            <a:off x="838200" y="2528827"/>
            <a:ext cx="7065365" cy="1970342"/>
          </a:xfrm>
          <a:prstGeom prst="cloud">
            <a:avLst/>
          </a:prstGeom>
          <a:solidFill>
            <a:srgbClr val="DBF5F9">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solidFill>
                  <a:srgbClr val="FF0000"/>
                </a:solidFill>
                <a:latin typeface="標楷體" panose="03000509000000000000" pitchFamily="65" charset="-120"/>
                <a:ea typeface="標楷體" panose="03000509000000000000" pitchFamily="65" charset="-120"/>
              </a:rPr>
              <a:t>青少年時期真的很特別</a:t>
            </a:r>
            <a:r>
              <a:rPr lang="en-US" altLang="zh-TW" sz="4800" b="1" dirty="0">
                <a:solidFill>
                  <a:srgbClr val="FF0000"/>
                </a:solidFill>
                <a:latin typeface="標楷體" panose="03000509000000000000" pitchFamily="65" charset="-120"/>
                <a:ea typeface="標楷體" panose="03000509000000000000" pitchFamily="65" charset="-120"/>
              </a:rPr>
              <a:t>!!</a:t>
            </a:r>
            <a:endParaRPr lang="zh-TW" altLang="en-US" sz="4800" b="1"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5"/>
          <a:stretch>
            <a:fillRect/>
          </a:stretch>
        </p:blipFill>
        <p:spPr>
          <a:xfrm>
            <a:off x="1143000" y="4575798"/>
            <a:ext cx="5523455" cy="2290947"/>
          </a:xfrm>
          <a:prstGeom prst="rect">
            <a:avLst/>
          </a:prstGeom>
        </p:spPr>
      </p:pic>
    </p:spTree>
    <p:extLst>
      <p:ext uri="{BB962C8B-B14F-4D97-AF65-F5344CB8AC3E}">
        <p14:creationId xmlns:p14="http://schemas.microsoft.com/office/powerpoint/2010/main" val="2179421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639" y="4207439"/>
            <a:ext cx="1919076" cy="1919076"/>
          </a:xfrm>
          <a:prstGeom prst="rect">
            <a:avLst/>
          </a:prstGeom>
        </p:spPr>
      </p:pic>
      <p:sp>
        <p:nvSpPr>
          <p:cNvPr id="11" name="TextBox 10"/>
          <p:cNvSpPr txBox="1"/>
          <p:nvPr/>
        </p:nvSpPr>
        <p:spPr>
          <a:xfrm>
            <a:off x="31531" y="1700913"/>
            <a:ext cx="3276599" cy="830997"/>
          </a:xfrm>
          <a:prstGeom prst="rect">
            <a:avLst/>
          </a:prstGeom>
          <a:solidFill>
            <a:schemeClr val="bg1"/>
          </a:solidFill>
          <a:ln>
            <a:solidFill>
              <a:srgbClr val="FF0000"/>
            </a:solidFill>
          </a:ln>
        </p:spPr>
        <p:txBody>
          <a:bodyPr wrap="square" rtlCol="0">
            <a:spAutoFit/>
          </a:bodyPr>
          <a:lstStyle/>
          <a:p>
            <a:r>
              <a:rPr lang="zh-TW" altLang="en-US" sz="4800" b="1" dirty="0">
                <a:solidFill>
                  <a:srgbClr val="FF0000"/>
                </a:solidFill>
                <a:latin typeface="標楷體" panose="03000509000000000000" pitchFamily="65" charset="-120"/>
                <a:ea typeface="標楷體" panose="03000509000000000000" pitchFamily="65" charset="-120"/>
              </a:rPr>
              <a:t>照顧與保護</a:t>
            </a:r>
            <a:endParaRPr lang="en-AU" sz="4800" b="1" dirty="0">
              <a:solidFill>
                <a:srgbClr val="FF0000"/>
              </a:solidFill>
              <a:latin typeface="標楷體" panose="03000509000000000000" pitchFamily="65" charset="-120"/>
              <a:ea typeface="標楷體" panose="03000509000000000000" pitchFamily="65" charset="-120"/>
            </a:endParaRPr>
          </a:p>
        </p:txBody>
      </p:sp>
      <p:sp>
        <p:nvSpPr>
          <p:cNvPr id="12" name="TextBox 11"/>
          <p:cNvSpPr txBox="1"/>
          <p:nvPr/>
        </p:nvSpPr>
        <p:spPr>
          <a:xfrm>
            <a:off x="5844025" y="3965325"/>
            <a:ext cx="3262432" cy="830997"/>
          </a:xfrm>
          <a:prstGeom prst="rect">
            <a:avLst/>
          </a:prstGeom>
          <a:solidFill>
            <a:schemeClr val="bg1"/>
          </a:solidFill>
          <a:ln>
            <a:solidFill>
              <a:schemeClr val="tx1"/>
            </a:solidFill>
          </a:ln>
        </p:spPr>
        <p:txBody>
          <a:bodyPr wrap="none" rtlCol="0">
            <a:spAutoFit/>
          </a:bodyPr>
          <a:lstStyle/>
          <a:p>
            <a:r>
              <a:rPr lang="zh-TW" altLang="en-US" sz="4800" b="1" dirty="0">
                <a:solidFill>
                  <a:srgbClr val="FF0000"/>
                </a:solidFill>
                <a:latin typeface="標楷體" panose="03000509000000000000" pitchFamily="65" charset="-120"/>
                <a:ea typeface="標楷體" panose="03000509000000000000" pitchFamily="65" charset="-120"/>
              </a:rPr>
              <a:t>吸引與增能</a:t>
            </a:r>
            <a:endParaRPr lang="en-AU" sz="4800" b="1" dirty="0">
              <a:solidFill>
                <a:srgbClr val="FF0000"/>
              </a:solidFill>
              <a:latin typeface="標楷體" panose="03000509000000000000" pitchFamily="65" charset="-120"/>
              <a:ea typeface="標楷體" panose="03000509000000000000" pitchFamily="65" charset="-120"/>
            </a:endParaRPr>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069" t="11888" b="13226"/>
          <a:stretch/>
        </p:blipFill>
        <p:spPr bwMode="auto">
          <a:xfrm>
            <a:off x="-83458" y="2531910"/>
            <a:ext cx="3425677" cy="38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760" r="7620"/>
          <a:stretch/>
        </p:blipFill>
        <p:spPr bwMode="auto">
          <a:xfrm>
            <a:off x="4802792" y="-16555"/>
            <a:ext cx="4343836" cy="39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6"/>
          <a:stretch>
            <a:fillRect/>
          </a:stretch>
        </p:blipFill>
        <p:spPr>
          <a:xfrm>
            <a:off x="5878184" y="5910637"/>
            <a:ext cx="3265816" cy="511849"/>
          </a:xfrm>
          <a:prstGeom prst="rect">
            <a:avLst/>
          </a:prstGeom>
        </p:spPr>
      </p:pic>
      <p:pic>
        <p:nvPicPr>
          <p:cNvPr id="10" name="Picture 12"/>
          <p:cNvPicPr>
            <a:picLocks noChangeAspect="1"/>
          </p:cNvPicPr>
          <p:nvPr/>
        </p:nvPicPr>
        <p:blipFill rotWithShape="1">
          <a:blip r:embed="rId7" cstate="screen">
            <a:extLst>
              <a:ext uri="{28A0092B-C50C-407E-A947-70E740481C1C}">
                <a14:useLocalDpi xmlns:a14="http://schemas.microsoft.com/office/drawing/2010/main"/>
              </a:ext>
            </a:extLst>
          </a:blip>
          <a:srcRect t="17782" b="16137"/>
          <a:stretch/>
        </p:blipFill>
        <p:spPr>
          <a:xfrm>
            <a:off x="-73646" y="6445126"/>
            <a:ext cx="9217646" cy="412874"/>
          </a:xfrm>
          <a:prstGeom prst="rect">
            <a:avLst/>
          </a:prstGeom>
        </p:spPr>
      </p:pic>
      <p:sp>
        <p:nvSpPr>
          <p:cNvPr id="2" name="十字形 1"/>
          <p:cNvSpPr/>
          <p:nvPr/>
        </p:nvSpPr>
        <p:spPr>
          <a:xfrm rot="2512349">
            <a:off x="-87154" y="1561991"/>
            <a:ext cx="3513968" cy="3308424"/>
          </a:xfrm>
          <a:prstGeom prst="plus">
            <a:avLst>
              <a:gd name="adj" fmla="val 35619"/>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462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chemeClr val="accent3"/>
          </a:solidFill>
        </p:spPr>
        <p:txBody>
          <a:bodyPr>
            <a:normAutofit/>
          </a:bodyPr>
          <a:lstStyle/>
          <a:p>
            <a:pPr algn="ctr"/>
            <a:r>
              <a:rPr lang="en-US" dirty="0"/>
              <a:t>Take Home Message</a:t>
            </a:r>
          </a:p>
        </p:txBody>
      </p:sp>
      <p:sp>
        <p:nvSpPr>
          <p:cNvPr id="3" name="內容版面配置區 2"/>
          <p:cNvSpPr>
            <a:spLocks noGrp="1"/>
          </p:cNvSpPr>
          <p:nvPr>
            <p:ph idx="1"/>
          </p:nvPr>
        </p:nvSpPr>
        <p:spPr>
          <a:xfrm>
            <a:off x="457200" y="1752600"/>
            <a:ext cx="8229600" cy="4572000"/>
          </a:xfrm>
        </p:spPr>
        <p:txBody>
          <a:bodyPr>
            <a:normAutofit fontScale="92500" lnSpcReduction="10000"/>
          </a:bodyPr>
          <a:lstStyle/>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當父母是最大的修行</a:t>
            </a:r>
            <a:endParaRPr lang="en-US" altLang="zh-TW" sz="3200" b="1" dirty="0">
              <a:solidFill>
                <a:srgbClr val="C00000"/>
              </a:solidFill>
              <a:latin typeface="標楷體" panose="03000509000000000000" pitchFamily="65" charset="-120"/>
              <a:ea typeface="標楷體" panose="03000509000000000000" pitchFamily="65" charset="-12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家家有本難念的經</a:t>
            </a:r>
            <a:endParaRPr lang="en-US" altLang="zh-TW" sz="3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父母是 </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4800" b="1" u="sng" dirty="0">
                <a:solidFill>
                  <a:srgbClr val="C00000"/>
                </a:solidFill>
                <a:latin typeface="標楷體" panose="03000509000000000000" pitchFamily="65" charset="-120"/>
                <a:ea typeface="標楷體" panose="03000509000000000000" pitchFamily="65" charset="-120"/>
              </a:rPr>
              <a:t>學習放手</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的過程</a:t>
            </a:r>
            <a:endParaRPr lang="en-US" altLang="zh-TW" sz="3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孩子學習的是 </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4800" b="1" u="sng" dirty="0">
                <a:solidFill>
                  <a:srgbClr val="C00000"/>
                </a:solidFill>
                <a:latin typeface="標楷體" panose="03000509000000000000" pitchFamily="65" charset="-120"/>
                <a:ea typeface="標楷體" panose="03000509000000000000" pitchFamily="65" charset="-120"/>
              </a:rPr>
              <a:t>放下執著</a:t>
            </a:r>
            <a:r>
              <a:rPr lang="en-US" altLang="zh-TW" sz="3200" b="1" dirty="0">
                <a:solidFill>
                  <a:srgbClr val="C00000"/>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的過程</a:t>
            </a:r>
            <a:endParaRPr lang="en-US" altLang="zh-TW" sz="3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r>
              <a:rPr lang="zh-TW" altLang="en-US" sz="3200" b="1" dirty="0">
                <a:solidFill>
                  <a:srgbClr val="C00000"/>
                </a:solidFill>
                <a:latin typeface="標楷體" panose="03000509000000000000" pitchFamily="65" charset="-120"/>
                <a:ea typeface="標楷體" panose="03000509000000000000" pitchFamily="65" charset="-120"/>
              </a:rPr>
              <a:t>保持溝通管道的暢通</a:t>
            </a:r>
            <a:endParaRPr lang="en-US" altLang="zh-TW" sz="3200" b="1" dirty="0">
              <a:solidFill>
                <a:srgbClr val="C00000"/>
              </a:solidFill>
              <a:latin typeface="標楷體" panose="03000509000000000000" pitchFamily="65" charset="-120"/>
              <a:ea typeface="標楷體" panose="03000509000000000000" pitchFamily="65" charset="-120"/>
            </a:endParaRPr>
          </a:p>
          <a:p>
            <a:pPr marL="0" indent="0">
              <a:buNone/>
            </a:pPr>
            <a:endParaRPr lang="en-US" altLang="zh-TW" sz="3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764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Tzu Chi tal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8" y="0"/>
            <a:ext cx="91611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頁尾版面配置區 2"/>
          <p:cNvSpPr>
            <a:spLocks noGrp="1"/>
          </p:cNvSpPr>
          <p:nvPr>
            <p:ph type="ftr" sz="quarter" idx="11"/>
          </p:nvPr>
        </p:nvSpPr>
        <p:spPr/>
        <p:txBody>
          <a:bodyPr/>
          <a:lstStyle/>
          <a:p>
            <a:r>
              <a:rPr lang="en-US"/>
              <a:t>Adolescent Health and Medicine</a:t>
            </a:r>
          </a:p>
        </p:txBody>
      </p:sp>
      <p:sp>
        <p:nvSpPr>
          <p:cNvPr id="4" name="投影片編號版面配置區 3"/>
          <p:cNvSpPr>
            <a:spLocks noGrp="1"/>
          </p:cNvSpPr>
          <p:nvPr>
            <p:ph type="sldNum" sz="quarter" idx="12"/>
          </p:nvPr>
        </p:nvSpPr>
        <p:spPr/>
        <p:txBody>
          <a:bodyPr/>
          <a:lstStyle/>
          <a:p>
            <a:fld id="{4A3CB541-5166-48DD-BC8B-8EC18D1C9BE6}" type="slidenum">
              <a:rPr lang="en-US" smtClean="0"/>
              <a:pPr/>
              <a:t>77</a:t>
            </a:fld>
            <a:endParaRPr lang="en-US"/>
          </a:p>
        </p:txBody>
      </p:sp>
    </p:spTree>
    <p:extLst>
      <p:ext uri="{BB962C8B-B14F-4D97-AF65-F5344CB8AC3E}">
        <p14:creationId xmlns:p14="http://schemas.microsoft.com/office/powerpoint/2010/main" val="1081423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4">
            <a:extLst>
              <a:ext uri="{FF2B5EF4-FFF2-40B4-BE49-F238E27FC236}">
                <a16:creationId xmlns:a16="http://schemas.microsoft.com/office/drawing/2014/main" xmlns="" id="{92C9B65E-8E5F-4DAE-812E-1BCB6C6A0C04}"/>
              </a:ext>
            </a:extLst>
          </p:cNvPr>
          <p:cNvSpPr>
            <a:spLocks noGrp="1" noChangeArrowheads="1"/>
          </p:cNvSpPr>
          <p:nvPr>
            <p:ph type="ctrTitle"/>
          </p:nvPr>
        </p:nvSpPr>
        <p:spPr>
          <a:xfrm>
            <a:off x="468313" y="1989138"/>
            <a:ext cx="7772400" cy="1803400"/>
          </a:xfrm>
        </p:spPr>
        <p:txBody>
          <a:bodyPr/>
          <a:lstStyle/>
          <a:p>
            <a:pPr algn="ctr"/>
            <a:r>
              <a:rPr lang="zh-TW" altLang="en-US"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感謝您的聆聽</a:t>
            </a:r>
            <a:r>
              <a:rPr lang="en-US" altLang="zh-TW"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br>
              <a:rPr lang="en-US" altLang="zh-TW"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br>
            <a:r>
              <a:rPr lang="en-US" altLang="zh-TW"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br>
            <a:r>
              <a:rPr lang="zh-TW" altLang="en-US"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歡迎提問</a:t>
            </a:r>
            <a:r>
              <a:rPr lang="en-US" altLang="zh-TW"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a:t>
            </a:r>
            <a:endParaRPr lang="zh-TW" altLang="en-US" sz="5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32771" name="投影片編號版面配置區 3">
            <a:extLst>
              <a:ext uri="{FF2B5EF4-FFF2-40B4-BE49-F238E27FC236}">
                <a16:creationId xmlns:a16="http://schemas.microsoft.com/office/drawing/2014/main" xmlns="" id="{5A86DFA6-AE85-46E4-AAFD-0B22DF1561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新細明體" panose="02020500000000000000" pitchFamily="18" charset="-120"/>
              </a:defRPr>
            </a:lvl1pPr>
            <a:lvl2pPr marL="742950" indent="-285750">
              <a:defRPr>
                <a:solidFill>
                  <a:schemeClr val="tx1"/>
                </a:solidFill>
                <a:latin typeface="Arial" panose="020B0604020202020204" pitchFamily="34" charset="0"/>
                <a:ea typeface="新細明體" panose="02020500000000000000" pitchFamily="18" charset="-120"/>
              </a:defRPr>
            </a:lvl2pPr>
            <a:lvl3pPr marL="1143000" indent="-228600">
              <a:defRPr>
                <a:solidFill>
                  <a:schemeClr val="tx1"/>
                </a:solidFill>
                <a:latin typeface="Arial" panose="020B0604020202020204" pitchFamily="34" charset="0"/>
                <a:ea typeface="新細明體" panose="02020500000000000000" pitchFamily="18" charset="-120"/>
              </a:defRPr>
            </a:lvl3pPr>
            <a:lvl4pPr marL="1600200" indent="-228600">
              <a:defRPr>
                <a:solidFill>
                  <a:schemeClr val="tx1"/>
                </a:solidFill>
                <a:latin typeface="Arial" panose="020B0604020202020204" pitchFamily="34" charset="0"/>
                <a:ea typeface="新細明體" panose="02020500000000000000" pitchFamily="18" charset="-120"/>
              </a:defRPr>
            </a:lvl4pPr>
            <a:lvl5pPr marL="2057400" indent="-22860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fld id="{BFAF60F7-5383-456B-9C4E-49CB3E20158A}" type="slidenum">
              <a:rPr lang="en-US" altLang="zh-TW" smtClean="0">
                <a:latin typeface="Verdana" panose="020B0604030504040204" pitchFamily="34" charset="0"/>
              </a:rPr>
              <a:pPr/>
              <a:t>78</a:t>
            </a:fld>
            <a:endParaRPr lang="en-US" altLang="zh-TW">
              <a:latin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xmlns="" id="{BADF1BEB-C379-4468-B4E0-5DB8C90F835D}"/>
              </a:ext>
            </a:extLst>
          </p:cNvPr>
          <p:cNvSpPr>
            <a:spLocks noGrp="1"/>
          </p:cNvSpPr>
          <p:nvPr>
            <p:ph type="sldNum" sz="quarter" idx="12"/>
          </p:nvPr>
        </p:nvSpPr>
        <p:spPr/>
        <p:txBody>
          <a:bodyPr/>
          <a:lstStyle/>
          <a:p>
            <a:pPr>
              <a:defRPr/>
            </a:pPr>
            <a:fld id="{724DD110-0ED6-43CB-97DD-7C481CBC6CE2}" type="slidenum">
              <a:rPr lang="en-US" altLang="zh-TW" smtClean="0"/>
              <a:pPr>
                <a:defRPr/>
              </a:pPr>
              <a:t>8</a:t>
            </a:fld>
            <a:endParaRPr lang="en-US" altLang="zh-TW"/>
          </a:p>
        </p:txBody>
      </p:sp>
      <p:pic>
        <p:nvPicPr>
          <p:cNvPr id="11" name="圖片 10">
            <a:extLst>
              <a:ext uri="{FF2B5EF4-FFF2-40B4-BE49-F238E27FC236}">
                <a16:creationId xmlns:a16="http://schemas.microsoft.com/office/drawing/2014/main" xmlns="" id="{A1080A92-C054-46FF-A617-C3E93AEEF617}"/>
              </a:ext>
            </a:extLst>
          </p:cNvPr>
          <p:cNvPicPr>
            <a:picLocks noChangeAspect="1"/>
          </p:cNvPicPr>
          <p:nvPr/>
        </p:nvPicPr>
        <p:blipFill>
          <a:blip r:embed="rId2"/>
          <a:stretch>
            <a:fillRect/>
          </a:stretch>
        </p:blipFill>
        <p:spPr>
          <a:xfrm>
            <a:off x="404227" y="116632"/>
            <a:ext cx="4443234" cy="1347333"/>
          </a:xfrm>
          <a:prstGeom prst="rect">
            <a:avLst/>
          </a:prstGeom>
        </p:spPr>
      </p:pic>
      <p:pic>
        <p:nvPicPr>
          <p:cNvPr id="5" name="圖片 4">
            <a:extLst>
              <a:ext uri="{FF2B5EF4-FFF2-40B4-BE49-F238E27FC236}">
                <a16:creationId xmlns:a16="http://schemas.microsoft.com/office/drawing/2014/main" xmlns="" id="{13FEBF96-9BAE-4D2C-8208-40A5436A4FD4}"/>
              </a:ext>
            </a:extLst>
          </p:cNvPr>
          <p:cNvPicPr>
            <a:picLocks noChangeAspect="1"/>
          </p:cNvPicPr>
          <p:nvPr/>
        </p:nvPicPr>
        <p:blipFill>
          <a:blip r:embed="rId3"/>
          <a:stretch>
            <a:fillRect/>
          </a:stretch>
        </p:blipFill>
        <p:spPr>
          <a:xfrm>
            <a:off x="5049967" y="300569"/>
            <a:ext cx="3723155" cy="979457"/>
          </a:xfrm>
          <a:prstGeom prst="rect">
            <a:avLst/>
          </a:prstGeom>
        </p:spPr>
      </p:pic>
      <p:pic>
        <p:nvPicPr>
          <p:cNvPr id="7" name="圖片 6">
            <a:extLst>
              <a:ext uri="{FF2B5EF4-FFF2-40B4-BE49-F238E27FC236}">
                <a16:creationId xmlns:a16="http://schemas.microsoft.com/office/drawing/2014/main" xmlns="" id="{7D67C936-30C2-4146-8CCD-5FA31095F8D3}"/>
              </a:ext>
            </a:extLst>
          </p:cNvPr>
          <p:cNvPicPr>
            <a:picLocks noChangeAspect="1"/>
          </p:cNvPicPr>
          <p:nvPr/>
        </p:nvPicPr>
        <p:blipFill>
          <a:blip r:embed="rId4"/>
          <a:stretch>
            <a:fillRect/>
          </a:stretch>
        </p:blipFill>
        <p:spPr>
          <a:xfrm>
            <a:off x="323528" y="1444359"/>
            <a:ext cx="8449594" cy="4800866"/>
          </a:xfrm>
          <a:prstGeom prst="rect">
            <a:avLst/>
          </a:prstGeom>
        </p:spPr>
      </p:pic>
    </p:spTree>
    <p:extLst>
      <p:ext uri="{BB962C8B-B14F-4D97-AF65-F5344CB8AC3E}">
        <p14:creationId xmlns:p14="http://schemas.microsoft.com/office/powerpoint/2010/main" val="3276185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82B2040-F338-4064-82E8-B0B212E6E9F1}"/>
              </a:ext>
            </a:extLst>
          </p:cNvPr>
          <p:cNvSpPr>
            <a:spLocks noGrp="1"/>
          </p:cNvSpPr>
          <p:nvPr>
            <p:ph type="title"/>
          </p:nvPr>
        </p:nvSpPr>
        <p:spPr>
          <a:xfrm>
            <a:off x="574675" y="620688"/>
            <a:ext cx="8001000" cy="682625"/>
          </a:xfrm>
        </p:spPr>
        <p:txBody>
          <a:bodyPr/>
          <a:lstStyle/>
          <a:p>
            <a:r>
              <a:rPr lang="zh-TW" altLang="en-US" sz="4800" dirty="0">
                <a:solidFill>
                  <a:srgbClr val="002060"/>
                </a:solidFill>
                <a:latin typeface="標楷體" panose="03000509000000000000" pitchFamily="65" charset="-120"/>
                <a:ea typeface="標楷體" panose="03000509000000000000" pitchFamily="65" charset="-120"/>
              </a:rPr>
              <a:t>小小的改變，大大的進步</a:t>
            </a:r>
          </a:p>
        </p:txBody>
      </p:sp>
      <p:sp>
        <p:nvSpPr>
          <p:cNvPr id="3" name="內容版面配置區 2">
            <a:extLst>
              <a:ext uri="{FF2B5EF4-FFF2-40B4-BE49-F238E27FC236}">
                <a16:creationId xmlns:a16="http://schemas.microsoft.com/office/drawing/2014/main" xmlns="" id="{AB090DE1-C632-43ED-8E5E-EB9E3B04D5FF}"/>
              </a:ext>
            </a:extLst>
          </p:cNvPr>
          <p:cNvSpPr>
            <a:spLocks noGrp="1"/>
          </p:cNvSpPr>
          <p:nvPr>
            <p:ph idx="1"/>
          </p:nvPr>
        </p:nvSpPr>
        <p:spPr>
          <a:xfrm>
            <a:off x="566738" y="1752599"/>
            <a:ext cx="8001000" cy="4124673"/>
          </a:xfrm>
        </p:spPr>
        <p:txBody>
          <a:bodyPr/>
          <a:lstStyle/>
          <a:p>
            <a:r>
              <a:rPr lang="zh-TW" altLang="en-US" sz="3200" b="1" u="sng" dirty="0">
                <a:solidFill>
                  <a:srgbClr val="C00000"/>
                </a:solidFill>
                <a:latin typeface="標楷體" panose="03000509000000000000" pitchFamily="65" charset="-120"/>
                <a:ea typeface="標楷體" panose="03000509000000000000" pitchFamily="65" charset="-120"/>
              </a:rPr>
              <a:t>五個關鍵策略</a:t>
            </a:r>
            <a:endParaRPr lang="en-US" altLang="zh-TW" sz="3200" b="1" u="sng" dirty="0">
              <a:solidFill>
                <a:srgbClr val="C00000"/>
              </a:solidFill>
              <a:latin typeface="標楷體" panose="03000509000000000000" pitchFamily="65" charset="-120"/>
              <a:ea typeface="標楷體" panose="03000509000000000000" pitchFamily="65" charset="-120"/>
            </a:endParaRPr>
          </a:p>
          <a:p>
            <a:pPr lvl="2"/>
            <a:r>
              <a:rPr lang="zh-TW" altLang="en-US" sz="3200" dirty="0">
                <a:highlight>
                  <a:srgbClr val="FFFF00"/>
                </a:highlight>
                <a:latin typeface="標楷體" panose="03000509000000000000" pitchFamily="65" charset="-120"/>
                <a:ea typeface="標楷體" panose="03000509000000000000" pitchFamily="65" charset="-120"/>
              </a:rPr>
              <a:t>不用食物來解決行為問題</a:t>
            </a:r>
            <a:endParaRPr lang="en-US" altLang="zh-TW" sz="3200" dirty="0">
              <a:highlight>
                <a:srgbClr val="FFFF00"/>
              </a:highlight>
              <a:latin typeface="標楷體" panose="03000509000000000000" pitchFamily="65" charset="-120"/>
              <a:ea typeface="標楷體" panose="03000509000000000000" pitchFamily="65" charset="-120"/>
            </a:endParaRPr>
          </a:p>
          <a:p>
            <a:pPr lvl="2"/>
            <a:r>
              <a:rPr lang="zh-TW" altLang="en-US" sz="3200" dirty="0">
                <a:highlight>
                  <a:srgbClr val="FFFF00"/>
                </a:highlight>
                <a:latin typeface="標楷體" panose="03000509000000000000" pitchFamily="65" charset="-120"/>
                <a:ea typeface="標楷體" panose="03000509000000000000" pitchFamily="65" charset="-120"/>
              </a:rPr>
              <a:t>確定健康習慣的內在動力</a:t>
            </a:r>
            <a:endParaRPr lang="en-US" altLang="zh-TW" sz="3200" dirty="0">
              <a:highlight>
                <a:srgbClr val="FFFF00"/>
              </a:highlight>
              <a:latin typeface="標楷體" panose="03000509000000000000" pitchFamily="65" charset="-120"/>
              <a:ea typeface="標楷體" panose="03000509000000000000" pitchFamily="65" charset="-120"/>
            </a:endParaRPr>
          </a:p>
          <a:p>
            <a:pPr lvl="2"/>
            <a:r>
              <a:rPr lang="zh-TW" altLang="en-US" sz="3200" dirty="0">
                <a:highlight>
                  <a:srgbClr val="FFFF00"/>
                </a:highlight>
                <a:latin typeface="標楷體" panose="03000509000000000000" pitchFamily="65" charset="-120"/>
                <a:ea typeface="標楷體" panose="03000509000000000000" pitchFamily="65" charset="-120"/>
              </a:rPr>
              <a:t>餵食策略</a:t>
            </a:r>
            <a:endParaRPr lang="en-US" altLang="zh-TW" sz="3200" dirty="0">
              <a:highlight>
                <a:srgbClr val="FFFF00"/>
              </a:highlight>
              <a:latin typeface="標楷體" panose="03000509000000000000" pitchFamily="65" charset="-120"/>
              <a:ea typeface="標楷體" panose="03000509000000000000" pitchFamily="65" charset="-120"/>
            </a:endParaRPr>
          </a:p>
          <a:p>
            <a:pPr lvl="2"/>
            <a:r>
              <a:rPr lang="zh-TW" altLang="en-US" sz="3200" dirty="0">
                <a:highlight>
                  <a:srgbClr val="FFFF00"/>
                </a:highlight>
                <a:latin typeface="標楷體" panose="03000509000000000000" pitchFamily="65" charset="-120"/>
                <a:ea typeface="標楷體" panose="03000509000000000000" pitchFamily="65" charset="-120"/>
              </a:rPr>
              <a:t>對體重有正確認識</a:t>
            </a:r>
            <a:endParaRPr lang="en-US" altLang="zh-TW" sz="3200" dirty="0">
              <a:highlight>
                <a:srgbClr val="FFFF00"/>
              </a:highlight>
              <a:latin typeface="標楷體" panose="03000509000000000000" pitchFamily="65" charset="-120"/>
              <a:ea typeface="標楷體" panose="03000509000000000000" pitchFamily="65" charset="-120"/>
            </a:endParaRPr>
          </a:p>
          <a:p>
            <a:pPr lvl="2"/>
            <a:r>
              <a:rPr lang="zh-TW" altLang="en-US" sz="3200" dirty="0">
                <a:highlight>
                  <a:srgbClr val="FFFF00"/>
                </a:highlight>
                <a:latin typeface="標楷體" panose="03000509000000000000" pitchFamily="65" charset="-120"/>
                <a:ea typeface="標楷體" panose="03000509000000000000" pitchFamily="65" charset="-120"/>
              </a:rPr>
              <a:t>給零食的策略</a:t>
            </a:r>
          </a:p>
        </p:txBody>
      </p:sp>
      <p:sp>
        <p:nvSpPr>
          <p:cNvPr id="4" name="投影片編號版面配置區 3">
            <a:extLst>
              <a:ext uri="{FF2B5EF4-FFF2-40B4-BE49-F238E27FC236}">
                <a16:creationId xmlns:a16="http://schemas.microsoft.com/office/drawing/2014/main" xmlns="" id="{4E9C9E1F-071E-4B93-9D44-414B46EF025C}"/>
              </a:ext>
            </a:extLst>
          </p:cNvPr>
          <p:cNvSpPr>
            <a:spLocks noGrp="1"/>
          </p:cNvSpPr>
          <p:nvPr>
            <p:ph type="sldNum" sz="quarter" idx="12"/>
          </p:nvPr>
        </p:nvSpPr>
        <p:spPr/>
        <p:txBody>
          <a:bodyPr/>
          <a:lstStyle/>
          <a:p>
            <a:pPr>
              <a:defRPr/>
            </a:pPr>
            <a:fld id="{19805051-9C7D-4A9E-86BC-7DF2BBDF2D48}" type="slidenum">
              <a:rPr lang="en-US" altLang="zh-TW" smtClean="0"/>
              <a:pPr>
                <a:defRPr/>
              </a:pPr>
              <a:t>9</a:t>
            </a:fld>
            <a:endParaRPr lang="en-US" altLang="zh-TW"/>
          </a:p>
        </p:txBody>
      </p:sp>
    </p:spTree>
    <p:extLst>
      <p:ext uri="{BB962C8B-B14F-4D97-AF65-F5344CB8AC3E}">
        <p14:creationId xmlns:p14="http://schemas.microsoft.com/office/powerpoint/2010/main" val="24796460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18825</TotalTime>
  <Words>2721</Words>
  <Application>Microsoft Office PowerPoint</Application>
  <PresentationFormat>如螢幕大小 (4:3)</PresentationFormat>
  <Paragraphs>427</Paragraphs>
  <Slides>78</Slides>
  <Notes>5</Notes>
  <HiddenSlides>0</HiddenSlides>
  <MMClips>0</MMClips>
  <ScaleCrop>false</ScaleCrop>
  <HeadingPairs>
    <vt:vector size="6" baseType="variant">
      <vt:variant>
        <vt:lpstr>佈景主題</vt:lpstr>
      </vt:variant>
      <vt:variant>
        <vt:i4>4</vt:i4>
      </vt:variant>
      <vt:variant>
        <vt:lpstr>內嵌 OLE 伺服程式</vt:lpstr>
      </vt:variant>
      <vt:variant>
        <vt:i4>1</vt:i4>
      </vt:variant>
      <vt:variant>
        <vt:lpstr>投影片標題</vt:lpstr>
      </vt:variant>
      <vt:variant>
        <vt:i4>78</vt:i4>
      </vt:variant>
    </vt:vector>
  </HeadingPairs>
  <TitlesOfParts>
    <vt:vector size="83" baseType="lpstr">
      <vt:lpstr>Profile</vt:lpstr>
      <vt:lpstr>1_Office 佈景主題</vt:lpstr>
      <vt:lpstr>1_Profile</vt:lpstr>
      <vt:lpstr>Flow</vt:lpstr>
      <vt:lpstr>Microsoft Excel 圖表</vt:lpstr>
      <vt:lpstr>為孩子的健康           我們能多做什麼?</vt:lpstr>
      <vt:lpstr>花蓮學童常見健康議題</vt:lpstr>
      <vt:lpstr>PowerPoint 簡報</vt:lpstr>
      <vt:lpstr>花蓮縣學童過重及肥胖地圖</vt:lpstr>
      <vt:lpstr>花蓮縣學童肥胖地圖</vt:lpstr>
      <vt:lpstr>各年齡層影響肥胖的因素</vt:lpstr>
      <vt:lpstr>PowerPoint 簡報</vt:lpstr>
      <vt:lpstr>PowerPoint 簡報</vt:lpstr>
      <vt:lpstr>小小的改變，大大的進步</vt:lpstr>
      <vt:lpstr>PowerPoint 簡報</vt:lpstr>
      <vt:lpstr>為何要分體位?</vt:lpstr>
      <vt:lpstr>PowerPoint 簡報</vt:lpstr>
      <vt:lpstr>PowerPoint 簡報</vt:lpstr>
      <vt:lpstr>肥胖對身體健康的影響</vt:lpstr>
      <vt:lpstr>PowerPoint 簡報</vt:lpstr>
      <vt:lpstr>青少年時期的生理變化           青春期</vt:lpstr>
      <vt:lpstr>PowerPoint 簡報</vt:lpstr>
      <vt:lpstr>生殖器/陰毛      身高與第二性徵 </vt:lpstr>
      <vt:lpstr>乳房/陰毛      身高與第二性徵 </vt:lpstr>
      <vt:lpstr>青少年時期的生理變化 青春期~初經</vt:lpstr>
      <vt:lpstr>我會長多高?  很重要嗎?</vt:lpstr>
      <vt:lpstr>想長高該做的三件事</vt:lpstr>
      <vt:lpstr>PowerPoint 簡報</vt:lpstr>
      <vt:lpstr>關於吃，老師的困擾 2019.01.10 (更新 2020.03.25)</vt:lpstr>
      <vt:lpstr>關於吃，老師的困擾 2019.01.10 (更新 2020.03.25)</vt:lpstr>
      <vt:lpstr>培養兒童正確飲食習慣最關鍵時間為何？</vt:lpstr>
      <vt:lpstr>只花10 分鐘吃完，跟肥胖有關嗎？</vt:lpstr>
      <vt:lpstr>兒童在學校中的飲食原則為何？</vt:lpstr>
      <vt:lpstr>7~12歲飲食與營養建議</vt:lpstr>
      <vt:lpstr>如果下午肚子會餓可以吃點心嗎？</vt:lpstr>
      <vt:lpstr>PowerPoint 簡報</vt:lpstr>
      <vt:lpstr>PowerPoint 簡報</vt:lpstr>
      <vt:lpstr>PowerPoint 簡報</vt:lpstr>
      <vt:lpstr>PowerPoint 簡報</vt:lpstr>
      <vt:lpstr>PowerPoint 簡報</vt:lpstr>
      <vt:lpstr>PowerPoint 簡報</vt:lpstr>
      <vt:lpstr>PowerPoint 簡報</vt:lpstr>
      <vt:lpstr>PowerPoint 簡報</vt:lpstr>
      <vt:lpstr>http://luycpedodentist.blogspot.com</vt:lpstr>
      <vt:lpstr>「乳牙還會換，何必去治療蛀牙？」</vt:lpstr>
      <vt:lpstr>「乳牙還會換，何必去治療蛀牙？」</vt:lpstr>
      <vt:lpstr>如果恆牙有受影響，會怎麼樣呢？</vt:lpstr>
      <vt:lpstr>「現在有蛀牙 = 容易有新蛀牙」</vt:lpstr>
      <vt:lpstr>「隔了 6 年才會放榜的考試」 拿孩子的牙齒賭一把?</vt:lpstr>
      <vt:lpstr>二要二不</vt:lpstr>
      <vt:lpstr>6-12個月</vt:lpstr>
      <vt:lpstr>1-3 歲</vt:lpstr>
      <vt:lpstr>3-6歲</vt:lpstr>
      <vt:lpstr>牙刷的使用方法</vt:lpstr>
      <vt:lpstr>牙線的使用方法</vt:lpstr>
      <vt:lpstr>PowerPoint 簡報</vt:lpstr>
      <vt:lpstr>為何青少年時期很特別?</vt:lpstr>
      <vt:lpstr>PowerPoint 簡報</vt:lpstr>
      <vt:lpstr>PowerPoint 簡報</vt:lpstr>
      <vt:lpstr>生理上的新觀念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性知識 2000年台灣地區高中、高職及五專男、女性在校學生調查</vt:lpstr>
      <vt:lpstr>國、高中生健康行為調查   (2011-2013，過去一星期內)</vt:lpstr>
      <vt:lpstr>10-19歲靑少年感染HIV趨勢</vt:lpstr>
      <vt:lpstr>青少年婚前性行為、態度</vt:lpstr>
      <vt:lpstr>青少女懷孕在花蓮</vt:lpstr>
      <vt:lpstr>世界15-19歲青少女生產統計</vt:lpstr>
      <vt:lpstr>青少年婚前性行為、態度</vt:lpstr>
      <vt:lpstr>PowerPoint 簡報</vt:lpstr>
      <vt:lpstr>性行為~小小叮嚀</vt:lpstr>
      <vt:lpstr>PowerPoint 簡報</vt:lpstr>
      <vt:lpstr>PowerPoint 簡報</vt:lpstr>
      <vt:lpstr>Take Home Message</vt:lpstr>
      <vt:lpstr>PowerPoint 簡報</vt:lpstr>
      <vt:lpstr>感謝您的聆聽!!  歡迎提問 ?</vt:lpstr>
    </vt:vector>
  </TitlesOfParts>
  <Company>ntuh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Congenital megacystis</dc:title>
  <dc:creator>konuser</dc:creator>
  <cp:lastModifiedBy>USER</cp:lastModifiedBy>
  <cp:revision>803</cp:revision>
  <cp:lastPrinted>2001-10-07T23:41:54Z</cp:lastPrinted>
  <dcterms:created xsi:type="dcterms:W3CDTF">2001-10-07T08:31:39Z</dcterms:created>
  <dcterms:modified xsi:type="dcterms:W3CDTF">2020-12-01T01:57:38Z</dcterms:modified>
</cp:coreProperties>
</file>