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86" r:id="rId4"/>
    <p:sldId id="300" r:id="rId5"/>
    <p:sldId id="301" r:id="rId6"/>
    <p:sldId id="297" r:id="rId7"/>
    <p:sldId id="298" r:id="rId8"/>
    <p:sldId id="295" r:id="rId9"/>
    <p:sldId id="299" r:id="rId10"/>
    <p:sldId id="260" r:id="rId11"/>
    <p:sldId id="285" r:id="rId12"/>
    <p:sldId id="284" r:id="rId13"/>
    <p:sldId id="287" r:id="rId14"/>
    <p:sldId id="273" r:id="rId15"/>
    <p:sldId id="262" r:id="rId16"/>
    <p:sldId id="294" r:id="rId17"/>
    <p:sldId id="272" r:id="rId18"/>
    <p:sldId id="278" r:id="rId19"/>
    <p:sldId id="288" r:id="rId20"/>
    <p:sldId id="275" r:id="rId21"/>
    <p:sldId id="265" r:id="rId22"/>
    <p:sldId id="293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A93E23"/>
    <a:srgbClr val="FFEFCC"/>
    <a:srgbClr val="F2FDF7"/>
    <a:srgbClr val="FF0080"/>
    <a:srgbClr val="5DB07D"/>
    <a:srgbClr val="72D89A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980" autoAdjust="0"/>
  </p:normalViewPr>
  <p:slideViewPr>
    <p:cSldViewPr snapToObjects="1">
      <p:cViewPr>
        <p:scale>
          <a:sx n="89" d="100"/>
          <a:sy n="89" d="100"/>
        </p:scale>
        <p:origin x="-760" y="-48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01C63-FA22-437A-B807-51A446AF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A57-DE24-4D06-A80F-BAA3757A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C4AA-7B3D-4938-A59F-820378FD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6D39-E045-48FD-9F69-D59216799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302-E51D-403C-BF63-140A89192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D02-B698-452A-B072-62540C27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220-A2F3-4923-A1AB-CDEAABB15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1C6-685A-481B-A6CD-440A55F33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F27-B1CF-4C84-8FCE-C427A583A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D905-DD88-4739-9A10-1ADE8824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FBBF-3B6F-4495-B655-E40EED916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FAC81F-7DDE-4DCB-BE31-17B383D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microsoft.com/office/2007/relationships/hdphoto" Target="../media/hdphoto1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microsoft.com/office/2007/relationships/hdphoto" Target="../media/hdphoto1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說明懶人包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Text Box 90"/>
          <p:cNvSpPr txBox="1">
            <a:spLocks noChangeArrowheads="1"/>
          </p:cNvSpPr>
          <p:nvPr/>
        </p:nvSpPr>
        <p:spPr bwMode="auto">
          <a:xfrm>
            <a:off x="2591780" y="4725144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日施測</a:t>
            </a:r>
            <a:endParaRPr lang="en-US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" b="99327" l="0" r="96977">
                        <a14:foregroundMark x1="50882" y1="35690" x2="51889" y2="47475"/>
                        <a14:foregroundMark x1="69521" y1="39731" x2="69521" y2="53535"/>
                        <a14:foregroundMark x1="58438" y1="65320" x2="34005" y2="98653"/>
                        <a14:foregroundMark x1="15869" y1="59259" x2="84383" y2="97980"/>
                        <a14:foregroundMark x1="16625" y1="60606" x2="36776" y2="94949"/>
                        <a14:foregroundMark x1="15365" y1="61279" x2="12846" y2="96970"/>
                        <a14:foregroundMark x1="13602" y1="81481" x2="48615" y2="97306"/>
                        <a14:foregroundMark x1="43829" y1="82492" x2="82620" y2="97980"/>
                        <a14:foregroundMark x1="49622" y1="79461" x2="48363" y2="96296"/>
                        <a14:foregroundMark x1="64736" y1="90236" x2="66499" y2="96296"/>
                        <a14:foregroundMark x1="63728" y1="43434" x2="71285" y2="49158"/>
                        <a14:foregroundMark x1="26952" y1="53535" x2="14861" y2="59259"/>
                        <a14:foregroundMark x1="45088" y1="83165" x2="45088" y2="99327"/>
                        <a14:foregroundMark x1="26952" y1="53872" x2="37280" y2="54545"/>
                        <a14:foregroundMark x1="15365" y1="80135" x2="27960" y2="77778"/>
                        <a14:foregroundMark x1="50882" y1="80808" x2="63476" y2="89562"/>
                        <a14:foregroundMark x1="57683" y1="63973" x2="68766" y2="85522"/>
                        <a14:foregroundMark x1="50882" y1="67003" x2="56171" y2="80808"/>
                        <a14:foregroundMark x1="52393" y1="66667" x2="49118" y2="77104"/>
                        <a14:foregroundMark x1="51889" y1="66667" x2="47859" y2="77104"/>
                        <a14:foregroundMark x1="50630" y1="67003" x2="50630" y2="67003"/>
                        <a14:foregroundMark x1="51889" y1="63636" x2="51889" y2="63636"/>
                        <a14:foregroundMark x1="56675" y1="70034" x2="55919" y2="77778"/>
                        <a14:foregroundMark x1="56171" y1="71380" x2="56171" y2="71380"/>
                        <a14:foregroundMark x1="61209" y1="65320" x2="61713" y2="81481"/>
                        <a14:foregroundMark x1="62972" y1="65993" x2="64736" y2="86195"/>
                        <a14:foregroundMark x1="66499" y1="67003" x2="66499" y2="83838"/>
                        <a14:foregroundMark x1="69270" y1="67677" x2="69270" y2="86869"/>
                        <a14:foregroundMark x1="70529" y1="69360" x2="71033" y2="84848"/>
                        <a14:foregroundMark x1="72292" y1="71717" x2="73300" y2="83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84" y="4221088"/>
            <a:ext cx="3241026" cy="2424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24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40709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/>
                <a:gridCol w="1886297"/>
                <a:gridCol w="4374486"/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kern="100" dirty="0" smtClean="0">
                          <a:effectLst/>
                          <a:latin typeface="新細明體"/>
                          <a:ea typeface="新細明體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en-US" altLang="zh-TW" sz="2000" b="1" kern="100" dirty="0" smtClean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63549"/>
            <a:ext cx="817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1580" y="1013122"/>
            <a:ext cx="7981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國英數考試時間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分鐘、閱讀素養考試時間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44763"/>
              </p:ext>
            </p:extLst>
          </p:nvPr>
        </p:nvGraphicFramePr>
        <p:xfrm>
          <a:off x="359531" y="1520788"/>
          <a:ext cx="8413984" cy="50866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1617"/>
                <a:gridCol w="1754913"/>
                <a:gridCol w="4487454"/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:0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:05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69099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1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68580" marR="68580" marT="0" marB="0" anchor="ctr"/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</a:t>
                      </a:r>
                      <a:r>
                        <a:rPr 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</a:t>
                      </a:r>
                      <a:r>
                        <a:rPr 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施測後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05212"/>
              </p:ext>
            </p:extLst>
          </p:nvPr>
        </p:nvGraphicFramePr>
        <p:xfrm>
          <a:off x="395536" y="1005891"/>
          <a:ext cx="8244916" cy="54124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32148"/>
                <a:gridCol w="1260140"/>
                <a:gridCol w="1476164"/>
                <a:gridCol w="2664296"/>
                <a:gridCol w="1512168"/>
              </a:tblGrid>
              <a:tr h="6138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2526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9/14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將試卷彌封箱送回所屬試務中心學校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4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P.7-8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於處務公告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公告參考答案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28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</a:t>
                      </a:r>
                      <a:r>
                        <a:rPr lang="en-US" altLang="zh-TW" sz="23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-10/8</a:t>
                      </a:r>
                      <a:endParaRPr lang="zh-TW" altLang="en-US" sz="23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10:00-16:00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國小低年級手寫卷親自複查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P.12</a:t>
                      </a:r>
                    </a:p>
                  </a:txBody>
                  <a:tcPr anchor="ctr"/>
                </a:tc>
              </a:tr>
              <a:tr h="13948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9/29-10/8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</a:t>
                      </a:r>
                      <a:endParaRPr lang="en-US" altLang="zh-TW" sz="2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隨時</a:t>
                      </a:r>
                      <a:endParaRPr lang="zh-TW" altLang="en-US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線上複查</a:t>
                      </a:r>
                      <a:endParaRPr lang="en-US" altLang="zh-TW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010"/>
            <a:ext cx="9182100" cy="63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7650" y="116632"/>
            <a:ext cx="716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試務監察人員   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259138" y="1448780"/>
            <a:ext cx="730930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95536" y="11967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538" y="1465910"/>
            <a:ext cx="1188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45806" y="1542854"/>
            <a:ext cx="7020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第一節施測說明前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到達指定學校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420800" y="2743200"/>
            <a:ext cx="714764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58194" y="25254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13230" y="4185084"/>
            <a:ext cx="716690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3587" y="3933056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5577" y="2775287"/>
            <a:ext cx="1080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臂章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646326" y="2884073"/>
            <a:ext cx="68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請佩戴臂章會同指定學校人員進行試卷開箱、試務監察作業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5577" y="4182365"/>
            <a:ext cx="11521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巡視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697704" y="4282392"/>
            <a:ext cx="705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2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5" l="1000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4907246"/>
            <a:ext cx="2564324" cy="19189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851115" y="5166631"/>
            <a:ext cx="5398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請大家於校內多加宣導，保持教室門暢通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436261" y="5870696"/>
            <a:ext cx="615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試務監察人員分配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表請參考施測說明</a:t>
            </a:r>
            <a:r>
              <a:rPr lang="en-US" altLang="zh-TW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P.19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81431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63" y="1834284"/>
            <a:ext cx="6750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經學校正式請假手續者，不得缺考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遲到者一律參與考試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達當節施測結束時間不得繳卷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27448" y="357301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學生於播放聽力測驗後才抵達考場，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另安排考場供該生聽力考試。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006826" y="1992561"/>
            <a:ext cx="7168448" cy="1338828"/>
            <a:chOff x="1472004" y="2060848"/>
            <a:chExt cx="7168448" cy="1338828"/>
          </a:xfrm>
        </p:grpSpPr>
        <p:sp>
          <p:nvSpPr>
            <p:cNvPr id="2" name="文字方塊 1"/>
            <p:cNvSpPr txBox="1"/>
            <p:nvPr/>
          </p:nvSpPr>
          <p:spPr>
            <a:xfrm>
              <a:off x="1472004" y="2060848"/>
              <a:ext cx="716844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單一選擇題，</a:t>
              </a: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2B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鉛筆畫卡。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選項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endPara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040" y="2461192"/>
              <a:ext cx="5287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163" y="4761148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學科除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攜入試場以外，其餘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7327" y="2946669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6301" y="3825044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89" l="984" r="9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2">
            <a:off x="4049430" y="5374467"/>
            <a:ext cx="1267968" cy="1267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66" b="98734" l="2888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367">
            <a:off x="6271466" y="5463743"/>
            <a:ext cx="1795050" cy="1023891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3981170" y="5319610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6552220" y="5410271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7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可使用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相使用，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使用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科目使用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卡，請在科目欄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位更正科目名稱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、更正班級座號</a:t>
            </a:r>
            <a:endParaRPr lang="zh-TW" altLang="en-US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4/19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轉入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之學生，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</a:t>
            </a: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0398" y="3059906"/>
            <a:ext cx="744605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5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zh-TW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智能障礙學生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或多重障礙伴隨智能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礙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須考試，</a:t>
            </a:r>
            <a:r>
              <a:rPr lang="zh-TW" altLang="zh-TW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成績不列統計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，其他障礙學生須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，成績列統計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7711" y="2105854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集中式特教班」不應試、不列成績統計。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各科測驗說明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528" y="2852936"/>
            <a:ext cx="860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各科施測資訊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身心障礙學生應考服務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後續相關施測訊息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，可參考處務公告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【74842】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3000" l="9867" r="89867">
                        <a14:foregroundMark x1="50400" y1="16333" x2="50400" y2="16333"/>
                        <a14:foregroundMark x1="53600" y1="18000" x2="54933" y2="17000"/>
                        <a14:foregroundMark x1="56800" y1="16000" x2="56800" y2="16000"/>
                        <a14:foregroundMark x1="55467" y1="14667" x2="55467" y2="14667"/>
                        <a14:foregroundMark x1="53600" y1="15000" x2="53600" y2="15000"/>
                        <a14:foregroundMark x1="52000" y1="16333" x2="52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4684" r="22082" b="4742"/>
          <a:stretch/>
        </p:blipFill>
        <p:spPr>
          <a:xfrm>
            <a:off x="6442842" y="3862449"/>
            <a:ext cx="2538443" cy="29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4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46863" y="1244024"/>
            <a:ext cx="736177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名單：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處務公告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【74842】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，除國中七年級重新填報，其餘年級依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月、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月申請辦理。</a:t>
            </a:r>
            <a:endParaRPr lang="en-US" altLang="zh-TW" sz="25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另闢試場之試卷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袋已另成袋，答案卡請學校在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5/4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領回後，另抽取。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人工報讀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學校自行安排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電腦軟體報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英聽除外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請在施測前先安裝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NVDA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軟體，並測試語音報讀正常運作。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(P11)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國中、小英語聽力報讀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，請於各另闢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試場使用播放器實施。   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350" y="116632"/>
            <a:ext cx="844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學生應考服務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89778" l="714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63" y="5324131"/>
            <a:ext cx="1500220" cy="15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試卷彌封說明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87307" y="3096017"/>
            <a:ext cx="654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、二年級國語文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封袋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年級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分開裝箱彌封。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24676" y="4703567"/>
            <a:ext cx="67327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各校當日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考完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試於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，請將彌封箱送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回所屬試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務中心學校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371600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倘若監考老師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未附答案卡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彌封袋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，請將答案卡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置入原試卷袋進行彌封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、簽名，再送回教務處。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02594" y="3946010"/>
            <a:ext cx="638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如果彌封箱不足，可用空箱彌封並貼彌封單核章 </a:t>
            </a:r>
            <a:r>
              <a:rPr lang="en-US" altLang="zh-TW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8667" y1="22000" x2="61667" y2="29333"/>
                        <a14:foregroundMark x1="80000" y1="38667" x2="70333" y2="42333"/>
                        <a14:foregroundMark x1="74000" y1="57000" x2="870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76" y="3826470"/>
            <a:ext cx="693527" cy="693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0" y="4617133"/>
            <a:ext cx="2240868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" y="509606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5" b="93776" l="2807" r="93684">
                        <a14:foregroundMark x1="16491" y1="41079" x2="16491" y2="55187"/>
                        <a14:foregroundMark x1="50877" y1="28631" x2="8421" y2="16183"/>
                        <a14:foregroundMark x1="14386" y1="37759" x2="54035" y2="29046"/>
                        <a14:foregroundMark x1="9474" y1="16183" x2="51930" y2="7469"/>
                        <a14:foregroundMark x1="51930" y1="9129" x2="55439" y2="29876"/>
                        <a14:foregroundMark x1="8421" y1="18257" x2="11930" y2="36515"/>
                        <a14:foregroundMark x1="10175" y1="29461" x2="12982" y2="36515"/>
                        <a14:foregroundMark x1="11579" y1="34440" x2="11579" y2="38589"/>
                        <a14:foregroundMark x1="12281" y1="38589" x2="20351" y2="38174"/>
                        <a14:foregroundMark x1="76842" y1="22822" x2="77193" y2="32365"/>
                        <a14:foregroundMark x1="83860" y1="24481" x2="77895" y2="36100"/>
                        <a14:foregroundMark x1="83860" y1="45643" x2="80000" y2="73444"/>
                        <a14:foregroundMark x1="60702" y1="69295" x2="78947" y2="71369"/>
                        <a14:foregroundMark x1="51930" y1="68465" x2="45965" y2="83817"/>
                        <a14:foregroundMark x1="9474" y1="52282" x2="17544" y2="55187"/>
                        <a14:foregroundMark x1="17193" y1="58091" x2="12632" y2="67635"/>
                        <a14:foregroundMark x1="12281" y1="66805" x2="16140" y2="89212"/>
                        <a14:foregroundMark x1="16140" y1="89212" x2="49474" y2="87552"/>
                        <a14:foregroundMark x1="17895" y1="40664" x2="42105" y2="74274"/>
                        <a14:foregroundMark x1="31228" y1="60581" x2="29474" y2="61411"/>
                        <a14:foregroundMark x1="28421" y1="58091" x2="15088" y2="77593"/>
                        <a14:foregroundMark x1="32982" y1="63485" x2="33333" y2="89212"/>
                        <a14:backgroundMark x1="19649" y1="38174" x2="40351" y2="3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51370"/>
            <a:ext cx="2714625" cy="22955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6" t="24422" r="29797" b="42405"/>
          <a:stretch/>
        </p:blipFill>
        <p:spPr>
          <a:xfrm>
            <a:off x="582888" y="1185745"/>
            <a:ext cx="2321284" cy="278824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62323" r="78231"/>
          <a:stretch/>
        </p:blipFill>
        <p:spPr>
          <a:xfrm>
            <a:off x="3501048" y="1185745"/>
            <a:ext cx="2180003" cy="28839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7" t="61478" r="4848" b="1"/>
          <a:stretch/>
        </p:blipFill>
        <p:spPr>
          <a:xfrm>
            <a:off x="6300192" y="1145160"/>
            <a:ext cx="2267995" cy="2869412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3501048" y="4473116"/>
            <a:ext cx="5067139" cy="1368152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067944" y="4741693"/>
            <a:ext cx="417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有任何狀況，請試務監察人員紀錄於巡場紀錄表中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9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2910691" y="226318"/>
            <a:ext cx="435102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6" y="2600908"/>
            <a:ext cx="7128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-9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請重新進行線上填報。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測驗時間：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64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2086" y="152636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答案卡使用說明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72086" y="980728"/>
            <a:ext cx="8584390" cy="4968552"/>
          </a:xfrm>
          <a:prstGeom prst="roundRect">
            <a:avLst/>
          </a:prstGeom>
          <a:solidFill>
            <a:srgbClr val="FFEFCC"/>
          </a:solidFill>
          <a:ln>
            <a:solidFill>
              <a:srgbClr val="FFE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2432" y="1705454"/>
            <a:ext cx="77440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3200" b="1" dirty="0" smtClean="0">
                <a:latin typeface="新細明體"/>
                <a:ea typeface="新細明體"/>
              </a:rPr>
              <a:t>：</a:t>
            </a:r>
            <a:endParaRPr lang="en-US" altLang="zh-TW" sz="3200" b="1" dirty="0" smtClean="0">
              <a:latin typeface="新細明體"/>
              <a:ea typeface="新細明體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小二升小三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，請學校自行將小二答案卡拆開後，依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升至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學年度三年級的班級分裝，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小四升小五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同前述做法。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400" b="1" dirty="0" smtClean="0">
                <a:solidFill>
                  <a:srgbClr val="800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小二升小三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800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小四升小五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無重新編班，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將原本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卡給升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使用，小四升小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五亦同前述做法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小六學生已畢業，答案卡得由學校自行規畫使用。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6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2086" y="152636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答案卡使用說明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50699" y="1234564"/>
            <a:ext cx="8584390" cy="5076564"/>
          </a:xfrm>
          <a:prstGeom prst="roundRect">
            <a:avLst/>
          </a:prstGeom>
          <a:solidFill>
            <a:srgbClr val="FFEFCC"/>
          </a:solidFill>
          <a:ln>
            <a:solidFill>
              <a:srgbClr val="FFE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3063" y="1876955"/>
            <a:ext cx="76759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3200" b="1" dirty="0" smtClean="0">
                <a:latin typeface="新細明體"/>
                <a:ea typeface="新細明體"/>
              </a:rPr>
              <a:t>：</a:t>
            </a:r>
            <a:endParaRPr lang="en-US" altLang="zh-TW" sz="3200" b="1" dirty="0" smtClean="0">
              <a:latin typeface="新細明體"/>
              <a:ea typeface="新細明體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國七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升國八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，請學校自行將原本國七答案卡給升上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國八的學生使用，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國八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升國九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亦同前述做法。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國九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學生已畢業，答案卡得由學校自行規畫使用。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2086" y="0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施測對象與施測科目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1574" r="1218" b="1165"/>
          <a:stretch/>
        </p:blipFill>
        <p:spPr>
          <a:xfrm>
            <a:off x="289682" y="597942"/>
            <a:ext cx="7085007" cy="61465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516750" y="1705454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小二升小三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，請學校自行將小二答案卡拆開後，依升至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學年度三年級的班級分裝，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小四升小五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亦同前述做法。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2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76704" y="188640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施測對象與施測科目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/>
          <a:stretch/>
        </p:blipFill>
        <p:spPr>
          <a:xfrm>
            <a:off x="239812" y="1082059"/>
            <a:ext cx="8544655" cy="53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20814"/>
            <a:ext cx="493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施測前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45878"/>
              </p:ext>
            </p:extLst>
          </p:nvPr>
        </p:nvGraphicFramePr>
        <p:xfrm>
          <a:off x="101262" y="620689"/>
          <a:ext cx="8827176" cy="60869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225"/>
                <a:gridCol w="1349132"/>
                <a:gridCol w="1403157"/>
                <a:gridCol w="2700300"/>
                <a:gridCol w="1948362"/>
              </a:tblGrid>
              <a:tr h="448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80797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8/20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學生學籍資料更新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4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8/20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七年級身心障礙學生應考服務申請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線上填報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0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8/30-9/30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學生個人特質量表線上問卷填寫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填答時間</a:t>
                      </a:r>
                      <a:endParaRPr lang="en-US" altLang="zh-TW" sz="2400" b="1" kern="120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797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</a:t>
                      </a:r>
                      <a:r>
                        <a:rPr lang="en-US" altLang="zh-TW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endParaRPr lang="zh-TW" altLang="en-US" sz="23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9:00-</a:t>
                      </a:r>
                    </a:p>
                    <a:p>
                      <a:pPr algn="ctr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七年級答案卡領取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479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9/13</a:t>
                      </a:r>
                      <a:r>
                        <a:rPr lang="en-US" altLang="zh-TW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中午前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試務中心學校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專車載運試卷至</a:t>
                      </a:r>
                      <a:endParaRPr lang="en-US" altLang="zh-TW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中心學校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P.7</a:t>
                      </a: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P.13</a:t>
                      </a:r>
                      <a:endParaRPr lang="zh-TW" altLang="en-US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361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5/13(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13:30-15:00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各校至所屬試務中心學校領取試卷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P.6</a:t>
                      </a: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08692" y="116632"/>
            <a:ext cx="231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試卷領取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5" y="0"/>
            <a:ext cx="4980015" cy="6858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47650" y="908720"/>
            <a:ext cx="3640274" cy="5439693"/>
          </a:xfrm>
          <a:prstGeom prst="roundRect">
            <a:avLst/>
          </a:prstGeom>
          <a:solidFill>
            <a:srgbClr val="FFEFCC"/>
          </a:solidFill>
          <a:ln>
            <a:solidFill>
              <a:srgbClr val="FFE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95536" y="115145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務中心學校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日中午前將試卷送達各試務中心學校、專車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分間將試卷自各試務中心學校運回教育處。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5536" y="29609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註記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＊學校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試卷由專車送達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學校自行將答案卡送回所屬中心學校。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98019" y="450912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分至所屬中心學校領取試卷，並於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分前將試卷彌封箱送回所屬試務中心學校。</a:t>
            </a:r>
          </a:p>
        </p:txBody>
      </p:sp>
    </p:spTree>
    <p:extLst>
      <p:ext uri="{BB962C8B-B14F-4D97-AF65-F5344CB8AC3E}">
        <p14:creationId xmlns:p14="http://schemas.microsoft.com/office/powerpoint/2010/main" val="41971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19695</TotalTime>
  <Words>1653</Words>
  <Application>Microsoft Office PowerPoint</Application>
  <PresentationFormat>如螢幕大小 (4:3)</PresentationFormat>
  <Paragraphs>265</Paragraphs>
  <Slides>22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USER</cp:lastModifiedBy>
  <cp:revision>311</cp:revision>
  <cp:lastPrinted>2021-06-03T08:45:33Z</cp:lastPrinted>
  <dcterms:modified xsi:type="dcterms:W3CDTF">2021-06-11T02:47:07Z</dcterms:modified>
</cp:coreProperties>
</file>