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94" r:id="rId4"/>
    <p:sldId id="295" r:id="rId5"/>
    <p:sldId id="258" r:id="rId6"/>
    <p:sldId id="291" r:id="rId7"/>
    <p:sldId id="259" r:id="rId8"/>
    <p:sldId id="292" r:id="rId9"/>
    <p:sldId id="260" r:id="rId10"/>
    <p:sldId id="293" r:id="rId11"/>
    <p:sldId id="278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7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541"/>
    <a:srgbClr val="9B2B0D"/>
    <a:srgbClr val="260F00"/>
    <a:srgbClr val="002C42"/>
    <a:srgbClr val="008DD0"/>
    <a:srgbClr val="BB2B1D"/>
    <a:srgbClr val="FFCC00"/>
    <a:srgbClr val="C9B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9" autoAdjust="0"/>
    <p:restoredTop sz="62770" autoAdjust="0"/>
  </p:normalViewPr>
  <p:slideViewPr>
    <p:cSldViewPr showGuides="1">
      <p:cViewPr varScale="1">
        <p:scale>
          <a:sx n="46" d="100"/>
          <a:sy n="46" d="100"/>
        </p:scale>
        <p:origin x="2076" y="48"/>
      </p:cViewPr>
      <p:guideLst>
        <p:guide orient="horz" pos="757"/>
        <p:guide pos="2880"/>
        <p:guide orient="horz" pos="10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C637-C887-41E9-943C-6C56A753EF00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577C-09A4-4D93-AAE3-428FE892DE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87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aMRUvB0jP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6%9E%9C%E6%B1%81" TargetMode="External"/><Relationship Id="rId3" Type="http://schemas.openxmlformats.org/officeDocument/2006/relationships/hyperlink" Target="https://zh.wikipedia.org/wiki/%E9%9F%8C%E6%80%A7_(%E7%A7%91%E5%AD%B8)" TargetMode="External"/><Relationship Id="rId7" Type="http://schemas.openxmlformats.org/officeDocument/2006/relationships/hyperlink" Target="https://zh.wikipedia.org/wiki/%E6%B1%BD%E6%B0%B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zh.wikipedia.org/wiki/%E9%B9%BC" TargetMode="External"/><Relationship Id="rId5" Type="http://schemas.openxmlformats.org/officeDocument/2006/relationships/hyperlink" Target="https://zh.wikipedia.org/wiki/%E9%85%B8" TargetMode="External"/><Relationship Id="rId4" Type="http://schemas.openxmlformats.org/officeDocument/2006/relationships/hyperlink" Target="https://zh.wikipedia.org/wiki/%E8%B3%AA%E9%87%8F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T6QquuOcI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PJAganzqKo&amp;list=LLouQuHcK0KPK03TWpg4CvZ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577C-09A4-4D93-AAE3-428FE892DE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648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https://www.youtube.com/watch?v=oaMRUvB0jPA</a:t>
            </a:r>
            <a:endParaRPr lang="en-US" altLang="zh-TW" dirty="0" smtClean="0"/>
          </a:p>
          <a:p>
            <a:r>
              <a:rPr lang="zh-TW" altLang="en-US" dirty="0" smtClean="0"/>
              <a:t>所以寶特瓶要好好回收</a:t>
            </a:r>
            <a:endParaRPr lang="en-US" altLang="zh-TW" dirty="0" smtClean="0"/>
          </a:p>
          <a:p>
            <a:r>
              <a:rPr lang="zh-TW" altLang="en-US" dirty="0" smtClean="0"/>
              <a:t>讓他們可以再創新生命喔</a:t>
            </a:r>
            <a:r>
              <a:rPr lang="en-US" altLang="zh-TW" dirty="0" smtClean="0"/>
              <a:t>~</a:t>
            </a:r>
          </a:p>
          <a:p>
            <a:r>
              <a:rPr lang="zh-TW" altLang="en-US" dirty="0" smtClean="0"/>
              <a:t>但我們能自己攜帶環保杯的話，少用寶特瓶是更好的選擇喔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577C-09A4-4D93-AAE3-428FE892DE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24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同學</a:t>
            </a:r>
            <a:r>
              <a:rPr lang="zh-TW" altLang="en-US" dirty="0" smtClean="0"/>
              <a:t>們對於寶特瓶的認識有多少</a:t>
            </a:r>
            <a:r>
              <a:rPr lang="zh-TW" altLang="en-US" dirty="0" smtClean="0"/>
              <a:t>呢</a:t>
            </a:r>
            <a:r>
              <a:rPr lang="zh-TW" altLang="en-US" dirty="0" smtClean="0"/>
              <a:t>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577C-09A4-4D93-AAE3-428FE892DE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42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寶特瓶是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1967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年開始被製造出來盛裝碳酸飲料，具有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韌性 (科學)"/>
              </a:rPr>
              <a:t>韌性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佳、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質量"/>
              </a:rPr>
              <a:t>質量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輕、不透氣、耐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酸"/>
              </a:rPr>
              <a:t>酸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鹼"/>
              </a:rPr>
              <a:t>鹼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等特點。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我們很常在便利商店買水、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汽水"/>
              </a:rPr>
              <a:t>汽水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果汁"/>
              </a:rPr>
              <a:t>果汁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、碳酸飲料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等很多品種的飲料都是使用寶特瓶盛裝。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而寶特瓶因為耐熱性低，所以只能拿寶特瓶裝冰的或是冷的飲料，一定不能拿它去裝熱的飲料喔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577C-09A4-4D93-AAE3-428FE892DE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06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而我們知道了寶特瓶是從</a:t>
            </a:r>
            <a:r>
              <a:rPr lang="en-US" altLang="zh-TW" dirty="0" smtClean="0"/>
              <a:t>1967</a:t>
            </a:r>
            <a:r>
              <a:rPr lang="zh-TW" altLang="en-US" dirty="0" smtClean="0"/>
              <a:t>年被製造出來的，但它是用什麼原料製成的呢？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577C-09A4-4D93-AAE3-428FE892DE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8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寶特瓶的原料是石油中的</a:t>
            </a:r>
            <a:r>
              <a:rPr lang="en-US" altLang="zh-TW" dirty="0" smtClean="0"/>
              <a:t>PET</a:t>
            </a:r>
            <a:r>
              <a:rPr lang="zh-TW" altLang="en-US" dirty="0" smtClean="0"/>
              <a:t>，也就是「聚對苯二甲酸乙二酯」為原料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製造過程中使用</a:t>
            </a:r>
            <a:r>
              <a:rPr lang="zh-TW" altLang="en-US" dirty="0" smtClean="0"/>
              <a:t>機器</a:t>
            </a:r>
            <a:r>
              <a:rPr lang="zh-TW" altLang="en-US" dirty="0" smtClean="0"/>
              <a:t>利用凝固的</a:t>
            </a:r>
            <a:r>
              <a:rPr lang="en-US" altLang="zh-TW" dirty="0" smtClean="0"/>
              <a:t>PET</a:t>
            </a:r>
            <a:r>
              <a:rPr lang="zh-TW" altLang="en-US" dirty="0" smtClean="0"/>
              <a:t>在空氣在裡面</a:t>
            </a:r>
            <a:r>
              <a:rPr lang="zh-TW" altLang="en-US" dirty="0" smtClean="0"/>
              <a:t>吹空氣，最後冷卻形成寶特瓶的不同形狀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因此</a:t>
            </a:r>
            <a:r>
              <a:rPr lang="en-US" altLang="zh-TW" dirty="0" smtClean="0"/>
              <a:t>PET</a:t>
            </a:r>
            <a:r>
              <a:rPr lang="zh-TW" altLang="en-US" dirty="0" smtClean="0"/>
              <a:t>是我們常用來代替寶特瓶的代名詞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577C-09A4-4D93-AAE3-428FE892DE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72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現在市售的飲料大部份是以寶特瓶盛裝</a:t>
            </a:r>
            <a:r>
              <a:rPr lang="zh-TW" altLang="en-US" dirty="0" smtClean="0"/>
              <a:t>的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但那喝</a:t>
            </a:r>
            <a:r>
              <a:rPr lang="zh-TW" altLang="en-US" dirty="0" smtClean="0"/>
              <a:t>完飲料後到底要怎麼處理才是正確的呢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有</a:t>
            </a:r>
            <a:r>
              <a:rPr lang="zh-TW" altLang="en-US" dirty="0" smtClean="0"/>
              <a:t>沒有同學</a:t>
            </a:r>
            <a:r>
              <a:rPr lang="zh-TW" altLang="en-US" dirty="0" smtClean="0"/>
              <a:t>可以和我們分享呢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577C-09A4-4D93-AAE3-428FE892DE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89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hlinkClick r:id="rId3"/>
              </a:rPr>
              <a:t>https://www.youtube.com/watch?v=kT6QquuOcIk</a:t>
            </a:r>
            <a:endParaRPr lang="en-US" altLang="zh-TW" dirty="0" smtClean="0"/>
          </a:p>
          <a:p>
            <a:r>
              <a:rPr lang="zh-TW" altLang="en-US" dirty="0" smtClean="0"/>
              <a:t>寶特瓶為塑膠類，故屬於回收類，而分細項的來看，塑膠又有分為</a:t>
            </a:r>
            <a:r>
              <a:rPr lang="en-US" altLang="zh-TW" dirty="0" smtClean="0"/>
              <a:t>7</a:t>
            </a:r>
            <a:r>
              <a:rPr lang="zh-TW" altLang="en-US" dirty="0" smtClean="0"/>
              <a:t>類，寶特瓶就是第一類</a:t>
            </a:r>
            <a:r>
              <a:rPr lang="en-US" altLang="zh-TW" dirty="0" smtClean="0"/>
              <a:t>PET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我們</a:t>
            </a:r>
            <a:r>
              <a:rPr lang="zh-TW" altLang="en-US" dirty="0" smtClean="0"/>
              <a:t>來</a:t>
            </a:r>
            <a:r>
              <a:rPr lang="zh-TW" altLang="en-US" dirty="0" smtClean="0"/>
              <a:t>看一段寶特瓶要</a:t>
            </a:r>
            <a:r>
              <a:rPr lang="zh-TW" altLang="en-US" dirty="0" smtClean="0"/>
              <a:t>怎麼回收</a:t>
            </a:r>
            <a:r>
              <a:rPr lang="zh-TW" altLang="en-US" dirty="0" smtClean="0"/>
              <a:t>才最正確呢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看完影片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同學們還記得在寶特瓶回收的時候是哪三個步驟呢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所以同學們要記得瓶蓋也是可以回收的喔，不要再讓牠們分開了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回收寶特瓶三步驟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簡單沖洗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壓扁空瓶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栓回瓶蓋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577C-09A4-4D93-AAE3-428FE892DE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78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那我們遵守那三個步驟後，寶特瓶回收後會去那裡呢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同學們有沒有</a:t>
            </a:r>
            <a:r>
              <a:rPr lang="zh-TW" altLang="en-US" dirty="0" smtClean="0"/>
              <a:t>人可以和我們分享呢</a:t>
            </a:r>
            <a:r>
              <a:rPr lang="en-US" altLang="zh-TW" dirty="0" smtClean="0"/>
              <a:t>?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577C-09A4-4D93-AAE3-428FE892DE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25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hlinkClick r:id="rId3"/>
              </a:rPr>
              <a:t>https://www.youtube.com/watch?v=OPJAganzqKo&amp;list=LLouQuHcK0KPK03TWpg4CvZA</a:t>
            </a:r>
            <a:endParaRPr lang="zh-TW" altLang="en-US" dirty="0" smtClean="0"/>
          </a:p>
          <a:p>
            <a:r>
              <a:rPr lang="zh-TW" altLang="en-US" dirty="0" smtClean="0"/>
              <a:t>其實寶特瓶回收後有好多道的工作要做，但如果我們可以記住剛剛回收的三步驟，會減少很多阿姨叔叔的工作喔</a:t>
            </a:r>
            <a:r>
              <a:rPr lang="en-US" altLang="zh-TW" dirty="0" smtClean="0"/>
              <a:t>~</a:t>
            </a:r>
          </a:p>
          <a:p>
            <a:r>
              <a:rPr lang="zh-TW" altLang="en-US" dirty="0" smtClean="0"/>
              <a:t>清洗乾淨的寶特瓶之後會用成碎片再變成塑膠粒，塑膠粒可以再重新做成</a:t>
            </a:r>
            <a:r>
              <a:rPr lang="zh-TW" altLang="en-US" dirty="0" smtClean="0"/>
              <a:t>再生</a:t>
            </a:r>
            <a:r>
              <a:rPr lang="zh-TW" altLang="en-US" dirty="0" smtClean="0"/>
              <a:t>的</a:t>
            </a:r>
            <a:r>
              <a:rPr lang="zh-TW" altLang="en-US" dirty="0" smtClean="0"/>
              <a:t>環保瓶或是</a:t>
            </a:r>
            <a:r>
              <a:rPr lang="zh-TW" altLang="en-US" dirty="0" smtClean="0"/>
              <a:t>再生包裝，塑膠粒還可以做成再生環保紗，並做成新衣服喔</a:t>
            </a:r>
            <a:r>
              <a:rPr lang="en-US" altLang="zh-TW" dirty="0" smtClean="0"/>
              <a:t>~</a:t>
            </a:r>
          </a:p>
          <a:p>
            <a:r>
              <a:rPr lang="zh-TW" altLang="en-US" dirty="0" smtClean="0"/>
              <a:t>那我們來看一個小影片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577C-09A4-4D93-AAE3-428FE892DE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99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180"/>
            <a:ext cx="6858000" cy="23883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1563"/>
            <a:ext cx="6858000" cy="16557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92498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4180"/>
            <a:ext cx="7886700" cy="132756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131"/>
            <a:ext cx="7886700" cy="43510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328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4179"/>
            <a:ext cx="1971675" cy="58120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4179"/>
            <a:ext cx="5762625" cy="58120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770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4180"/>
            <a:ext cx="7886700" cy="132756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131"/>
            <a:ext cx="7886700" cy="435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6824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10795"/>
            <a:ext cx="7886700" cy="285203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90349"/>
            <a:ext cx="7886700" cy="1499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05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4180"/>
            <a:ext cx="7886700" cy="132756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131"/>
            <a:ext cx="3867150" cy="435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131"/>
            <a:ext cx="3867150" cy="435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1877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4180"/>
            <a:ext cx="7886700" cy="132756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52"/>
            <a:ext cx="3868737" cy="823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4790"/>
            <a:ext cx="3868737" cy="368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52"/>
            <a:ext cx="3887788" cy="823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4790"/>
            <a:ext cx="3887788" cy="3684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2379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4180"/>
            <a:ext cx="7886700" cy="132756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799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341"/>
            <a:ext cx="2949575" cy="160069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6672"/>
            <a:ext cx="4629150" cy="487407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8035"/>
            <a:ext cx="2949575" cy="3811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450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341"/>
            <a:ext cx="2949575" cy="160069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6672"/>
            <a:ext cx="4629150" cy="4874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8035"/>
            <a:ext cx="2949575" cy="3811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8526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21.png"/><Relationship Id="rId14" Type="http://schemas.openxmlformats.org/officeDocument/2006/relationships/hyperlink" Target="https://www.youtube.com/watch?v=OPJAganzqKo&amp;list=LLouQuHcK0KPK03TWpg4CvZ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kT6QquuOcI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577021"/>
            <a:ext cx="9144000" cy="1280979"/>
          </a:xfrm>
          <a:prstGeom prst="rect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597870" y="2453987"/>
            <a:ext cx="4654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 smtClean="0">
                <a:solidFill>
                  <a:srgbClr val="EF65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寶特瓶歷險記</a:t>
            </a:r>
            <a:endParaRPr lang="en-US" altLang="zh-CN" sz="5400" b="1" dirty="0">
              <a:solidFill>
                <a:srgbClr val="EF654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416630" y="1093215"/>
            <a:ext cx="4364037" cy="4895244"/>
            <a:chOff x="416630" y="1093215"/>
            <a:chExt cx="4364037" cy="4895244"/>
          </a:xfrm>
        </p:grpSpPr>
        <p:pic>
          <p:nvPicPr>
            <p:cNvPr id="2052" name="Picture 4" descr="卡通遨游太空汇报模板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30" y="1093215"/>
              <a:ext cx="4364037" cy="4895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pic\32e6150b-69db-419d-b7e0-6383827791e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37049" r="609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84" r="35999"/>
            <a:stretch/>
          </p:blipFill>
          <p:spPr bwMode="auto">
            <a:xfrm rot="1895233">
              <a:off x="942391" y="1982895"/>
              <a:ext cx="1805249" cy="3352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圓角矩形 26"/>
          <p:cNvSpPr/>
          <p:nvPr/>
        </p:nvSpPr>
        <p:spPr>
          <a:xfrm>
            <a:off x="4605761" y="3893209"/>
            <a:ext cx="4440521" cy="292016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59471" y="3893209"/>
            <a:ext cx="4440521" cy="292016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231775" y="817374"/>
            <a:ext cx="3423124" cy="18967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7324" y="355710"/>
            <a:ext cx="3317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回收後的寶特瓶去哪了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5" name="Picture 2" descr="D:\pic\32e6150b-69db-419d-b7e0-6383827791e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049" r="60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4" r="35999"/>
          <a:stretch/>
        </p:blipFill>
        <p:spPr bwMode="auto">
          <a:xfrm rot="1895233">
            <a:off x="3613235" y="216427"/>
            <a:ext cx="388452" cy="6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5" y="1700808"/>
            <a:ext cx="1800200" cy="1800200"/>
          </a:xfrm>
          <a:prstGeom prst="rect">
            <a:avLst/>
          </a:prstGeom>
        </p:spPr>
      </p:pic>
      <p:pic>
        <p:nvPicPr>
          <p:cNvPr id="2050" name="Picture 2" descr="C:\Users\E1515\Downloads\shi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90" y="4512686"/>
            <a:ext cx="2149110" cy="214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1515\Downloads\t-shir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08" y="4420650"/>
            <a:ext cx="2241146" cy="224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1515\Downloads\spool-of-threa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615">
            <a:off x="6447497" y="1211080"/>
            <a:ext cx="1494551" cy="149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213536" y="5290072"/>
            <a:ext cx="2052841" cy="1403978"/>
            <a:chOff x="160449" y="5084277"/>
            <a:chExt cx="2847165" cy="1585083"/>
          </a:xfrm>
        </p:grpSpPr>
        <p:pic>
          <p:nvPicPr>
            <p:cNvPr id="2055" name="Picture 7" descr="C:\Users\E1515\Downloads\plastic-bottle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94226">
              <a:off x="160449" y="5084277"/>
              <a:ext cx="1434351" cy="1424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E1515\Downloads\detergen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032" y="5143778"/>
              <a:ext cx="1525582" cy="1525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群組 6"/>
          <p:cNvGrpSpPr/>
          <p:nvPr/>
        </p:nvGrpSpPr>
        <p:grpSpPr>
          <a:xfrm>
            <a:off x="4248824" y="1424369"/>
            <a:ext cx="1134556" cy="1022261"/>
            <a:chOff x="3851920" y="2216920"/>
            <a:chExt cx="825302" cy="836226"/>
          </a:xfrm>
        </p:grpSpPr>
        <p:sp>
          <p:nvSpPr>
            <p:cNvPr id="6" name="圓柱 5"/>
            <p:cNvSpPr/>
            <p:nvPr/>
          </p:nvSpPr>
          <p:spPr>
            <a:xfrm rot="20947102">
              <a:off x="4162663" y="2216920"/>
              <a:ext cx="216024" cy="28912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圓柱 13"/>
            <p:cNvSpPr/>
            <p:nvPr/>
          </p:nvSpPr>
          <p:spPr>
            <a:xfrm>
              <a:off x="3851920" y="2348880"/>
              <a:ext cx="216024" cy="28912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圓柱 14"/>
            <p:cNvSpPr/>
            <p:nvPr/>
          </p:nvSpPr>
          <p:spPr>
            <a:xfrm rot="1060526">
              <a:off x="4461198" y="2446859"/>
              <a:ext cx="216024" cy="28912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柱 15"/>
            <p:cNvSpPr/>
            <p:nvPr/>
          </p:nvSpPr>
          <p:spPr>
            <a:xfrm rot="579187">
              <a:off x="3990754" y="2747931"/>
              <a:ext cx="216024" cy="28912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圓柱 16"/>
            <p:cNvSpPr/>
            <p:nvPr/>
          </p:nvSpPr>
          <p:spPr>
            <a:xfrm rot="20081317">
              <a:off x="4270354" y="2815662"/>
              <a:ext cx="206304" cy="23748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058" name="Picture 10" descr="C:\Users\E1515\Downloads\right-arrow-outlin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06" y="1358645"/>
            <a:ext cx="1209071" cy="120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E1515\Downloads\right-arrow-outlin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3148" flipV="1">
            <a:off x="3470574" y="2468591"/>
            <a:ext cx="1209071" cy="120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E1515\Downloads\3d-forward-arrow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6631">
            <a:off x="7542159" y="2789883"/>
            <a:ext cx="1056087" cy="10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Users\E1515\Downloads\right-arrow-outlin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71" y="1493098"/>
            <a:ext cx="968292" cy="9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E1515\Downloads\3d-forward-arrow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53369" flipH="1">
            <a:off x="5992093" y="2768895"/>
            <a:ext cx="1056087" cy="10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90" y="161939"/>
            <a:ext cx="722157" cy="722157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139952" y="836712"/>
            <a:ext cx="137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聚酯粒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37323" y="1105580"/>
            <a:ext cx="2218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寶特瓶回收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406376" y="721822"/>
            <a:ext cx="230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再生環保紗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23528" y="4479503"/>
            <a:ext cx="1906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再生環保瓶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60" name="Picture 12" descr="C:\Users\E1515\Downloads\recycled-ba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26" y="5342774"/>
            <a:ext cx="1275115" cy="127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字方塊 33"/>
          <p:cNvSpPr txBox="1"/>
          <p:nvPr/>
        </p:nvSpPr>
        <p:spPr>
          <a:xfrm>
            <a:off x="2620954" y="4437112"/>
            <a:ext cx="159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再生包裝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406376" y="3955912"/>
            <a:ext cx="159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新衣服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03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5675693"/>
            <a:ext cx="9144000" cy="1280979"/>
          </a:xfrm>
          <a:prstGeom prst="rect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5603" name="Picture 3" descr="卡通遨游太空汇报模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4" y="982436"/>
            <a:ext cx="4364037" cy="489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434360" y="2780928"/>
            <a:ext cx="393231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rgbClr val="EF65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寶特瓶好</a:t>
            </a:r>
            <a:r>
              <a:rPr lang="zh-TW" altLang="en-US" sz="4400" b="1" dirty="0">
                <a:solidFill>
                  <a:srgbClr val="EF65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回收</a:t>
            </a:r>
            <a:endParaRPr lang="en-US" altLang="zh-TW" sz="4400" b="1" dirty="0" smtClean="0">
              <a:solidFill>
                <a:srgbClr val="EF654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4400" b="1" dirty="0" smtClean="0">
              <a:solidFill>
                <a:srgbClr val="EF654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rgbClr val="EF65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再</a:t>
            </a:r>
            <a:r>
              <a:rPr lang="zh-TW" altLang="en-US" sz="4400" b="1" dirty="0">
                <a:solidFill>
                  <a:srgbClr val="EF65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創新生命</a:t>
            </a:r>
            <a:endParaRPr lang="en-US" altLang="zh-CN" sz="4400" b="1" dirty="0">
              <a:solidFill>
                <a:srgbClr val="EF654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D:\pic\32e6150b-69db-419d-b7e0-6383827791e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7049" r="60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4" r="35999"/>
          <a:stretch/>
        </p:blipFill>
        <p:spPr bwMode="auto">
          <a:xfrm rot="1895233">
            <a:off x="563712" y="1968780"/>
            <a:ext cx="1805249" cy="33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92696"/>
            <a:ext cx="1809716" cy="1809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auto">
          <a:xfrm>
            <a:off x="2830514" y="758000"/>
            <a:ext cx="517525" cy="264666"/>
          </a:xfrm>
          <a:custGeom>
            <a:avLst/>
            <a:gdLst>
              <a:gd name="T0" fmla="*/ 159 w 162"/>
              <a:gd name="T1" fmla="*/ 62 h 62"/>
              <a:gd name="T2" fmla="*/ 161 w 162"/>
              <a:gd name="T3" fmla="*/ 54 h 62"/>
              <a:gd name="T4" fmla="*/ 137 w 162"/>
              <a:gd name="T5" fmla="*/ 26 h 62"/>
              <a:gd name="T6" fmla="*/ 121 w 162"/>
              <a:gd name="T7" fmla="*/ 30 h 62"/>
              <a:gd name="T8" fmla="*/ 121 w 162"/>
              <a:gd name="T9" fmla="*/ 28 h 62"/>
              <a:gd name="T10" fmla="*/ 121 w 162"/>
              <a:gd name="T11" fmla="*/ 27 h 62"/>
              <a:gd name="T12" fmla="*/ 121 w 162"/>
              <a:gd name="T13" fmla="*/ 22 h 62"/>
              <a:gd name="T14" fmla="*/ 119 w 162"/>
              <a:gd name="T15" fmla="*/ 16 h 62"/>
              <a:gd name="T16" fmla="*/ 118 w 162"/>
              <a:gd name="T17" fmla="*/ 15 h 62"/>
              <a:gd name="T18" fmla="*/ 118 w 162"/>
              <a:gd name="T19" fmla="*/ 15 h 62"/>
              <a:gd name="T20" fmla="*/ 118 w 162"/>
              <a:gd name="T21" fmla="*/ 15 h 62"/>
              <a:gd name="T22" fmla="*/ 115 w 162"/>
              <a:gd name="T23" fmla="*/ 9 h 62"/>
              <a:gd name="T24" fmla="*/ 109 w 162"/>
              <a:gd name="T25" fmla="*/ 5 h 62"/>
              <a:gd name="T26" fmla="*/ 97 w 162"/>
              <a:gd name="T27" fmla="*/ 0 h 62"/>
              <a:gd name="T28" fmla="*/ 83 w 162"/>
              <a:gd name="T29" fmla="*/ 3 h 62"/>
              <a:gd name="T30" fmla="*/ 73 w 162"/>
              <a:gd name="T31" fmla="*/ 12 h 62"/>
              <a:gd name="T32" fmla="*/ 70 w 162"/>
              <a:gd name="T33" fmla="*/ 18 h 62"/>
              <a:gd name="T34" fmla="*/ 69 w 162"/>
              <a:gd name="T35" fmla="*/ 24 h 62"/>
              <a:gd name="T36" fmla="*/ 58 w 162"/>
              <a:gd name="T37" fmla="*/ 21 h 62"/>
              <a:gd name="T38" fmla="*/ 52 w 162"/>
              <a:gd name="T39" fmla="*/ 21 h 62"/>
              <a:gd name="T40" fmla="*/ 41 w 162"/>
              <a:gd name="T41" fmla="*/ 26 h 62"/>
              <a:gd name="T42" fmla="*/ 33 w 162"/>
              <a:gd name="T43" fmla="*/ 43 h 62"/>
              <a:gd name="T44" fmla="*/ 32 w 162"/>
              <a:gd name="T45" fmla="*/ 43 h 62"/>
              <a:gd name="T46" fmla="*/ 32 w 162"/>
              <a:gd name="T47" fmla="*/ 43 h 62"/>
              <a:gd name="T48" fmla="*/ 32 w 162"/>
              <a:gd name="T49" fmla="*/ 43 h 62"/>
              <a:gd name="T50" fmla="*/ 1 w 162"/>
              <a:gd name="T51" fmla="*/ 59 h 62"/>
              <a:gd name="T52" fmla="*/ 0 w 162"/>
              <a:gd name="T53" fmla="*/ 62 h 62"/>
              <a:gd name="T54" fmla="*/ 159 w 162"/>
              <a:gd name="T5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2" h="62">
                <a:moveTo>
                  <a:pt x="159" y="62"/>
                </a:moveTo>
                <a:cubicBezTo>
                  <a:pt x="160" y="59"/>
                  <a:pt x="161" y="57"/>
                  <a:pt x="161" y="54"/>
                </a:cubicBezTo>
                <a:cubicBezTo>
                  <a:pt x="162" y="40"/>
                  <a:pt x="151" y="26"/>
                  <a:pt x="137" y="26"/>
                </a:cubicBezTo>
                <a:cubicBezTo>
                  <a:pt x="131" y="26"/>
                  <a:pt x="125" y="27"/>
                  <a:pt x="121" y="30"/>
                </a:cubicBezTo>
                <a:cubicBezTo>
                  <a:pt x="121" y="30"/>
                  <a:pt x="121" y="29"/>
                  <a:pt x="121" y="28"/>
                </a:cubicBezTo>
                <a:cubicBezTo>
                  <a:pt x="121" y="28"/>
                  <a:pt x="121" y="27"/>
                  <a:pt x="121" y="27"/>
                </a:cubicBezTo>
                <a:cubicBezTo>
                  <a:pt x="121" y="25"/>
                  <a:pt x="121" y="24"/>
                  <a:pt x="121" y="22"/>
                </a:cubicBezTo>
                <a:cubicBezTo>
                  <a:pt x="120" y="20"/>
                  <a:pt x="120" y="18"/>
                  <a:pt x="119" y="16"/>
                </a:cubicBezTo>
                <a:cubicBezTo>
                  <a:pt x="119" y="16"/>
                  <a:pt x="119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3"/>
                  <a:pt x="117" y="12"/>
                  <a:pt x="115" y="9"/>
                </a:cubicBezTo>
                <a:cubicBezTo>
                  <a:pt x="113" y="7"/>
                  <a:pt x="111" y="6"/>
                  <a:pt x="109" y="5"/>
                </a:cubicBezTo>
                <a:cubicBezTo>
                  <a:pt x="106" y="2"/>
                  <a:pt x="101" y="1"/>
                  <a:pt x="97" y="0"/>
                </a:cubicBezTo>
                <a:cubicBezTo>
                  <a:pt x="92" y="0"/>
                  <a:pt x="88" y="1"/>
                  <a:pt x="83" y="3"/>
                </a:cubicBezTo>
                <a:cubicBezTo>
                  <a:pt x="79" y="5"/>
                  <a:pt x="76" y="8"/>
                  <a:pt x="73" y="12"/>
                </a:cubicBezTo>
                <a:cubicBezTo>
                  <a:pt x="72" y="14"/>
                  <a:pt x="71" y="16"/>
                  <a:pt x="70" y="18"/>
                </a:cubicBezTo>
                <a:cubicBezTo>
                  <a:pt x="69" y="20"/>
                  <a:pt x="69" y="22"/>
                  <a:pt x="69" y="24"/>
                </a:cubicBezTo>
                <a:cubicBezTo>
                  <a:pt x="66" y="22"/>
                  <a:pt x="62" y="21"/>
                  <a:pt x="58" y="21"/>
                </a:cubicBezTo>
                <a:cubicBezTo>
                  <a:pt x="56" y="21"/>
                  <a:pt x="54" y="21"/>
                  <a:pt x="52" y="21"/>
                </a:cubicBezTo>
                <a:cubicBezTo>
                  <a:pt x="48" y="22"/>
                  <a:pt x="44" y="24"/>
                  <a:pt x="41" y="26"/>
                </a:cubicBezTo>
                <a:cubicBezTo>
                  <a:pt x="36" y="31"/>
                  <a:pt x="33" y="36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0" y="43"/>
                  <a:pt x="28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20" y="41"/>
                  <a:pt x="6" y="45"/>
                  <a:pt x="1" y="59"/>
                </a:cubicBezTo>
                <a:cubicBezTo>
                  <a:pt x="1" y="60"/>
                  <a:pt x="1" y="61"/>
                  <a:pt x="0" y="62"/>
                </a:cubicBezTo>
                <a:lnTo>
                  <a:pt x="159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-468313" y="1681153"/>
            <a:ext cx="1581151" cy="802465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2071689" y="5284831"/>
            <a:ext cx="865187" cy="438286"/>
          </a:xfrm>
          <a:custGeom>
            <a:avLst/>
            <a:gdLst>
              <a:gd name="T0" fmla="*/ 266 w 271"/>
              <a:gd name="T1" fmla="*/ 103 h 103"/>
              <a:gd name="T2" fmla="*/ 269 w 271"/>
              <a:gd name="T3" fmla="*/ 90 h 103"/>
              <a:gd name="T4" fmla="*/ 229 w 271"/>
              <a:gd name="T5" fmla="*/ 43 h 103"/>
              <a:gd name="T6" fmla="*/ 202 w 271"/>
              <a:gd name="T7" fmla="*/ 51 h 103"/>
              <a:gd name="T8" fmla="*/ 202 w 271"/>
              <a:gd name="T9" fmla="*/ 48 h 103"/>
              <a:gd name="T10" fmla="*/ 202 w 271"/>
              <a:gd name="T11" fmla="*/ 45 h 103"/>
              <a:gd name="T12" fmla="*/ 202 w 271"/>
              <a:gd name="T13" fmla="*/ 37 h 103"/>
              <a:gd name="T14" fmla="*/ 199 w 271"/>
              <a:gd name="T15" fmla="*/ 27 h 103"/>
              <a:gd name="T16" fmla="*/ 198 w 271"/>
              <a:gd name="T17" fmla="*/ 25 h 103"/>
              <a:gd name="T18" fmla="*/ 198 w 271"/>
              <a:gd name="T19" fmla="*/ 25 h 103"/>
              <a:gd name="T20" fmla="*/ 198 w 271"/>
              <a:gd name="T21" fmla="*/ 25 h 103"/>
              <a:gd name="T22" fmla="*/ 191 w 271"/>
              <a:gd name="T23" fmla="*/ 15 h 103"/>
              <a:gd name="T24" fmla="*/ 183 w 271"/>
              <a:gd name="T25" fmla="*/ 8 h 103"/>
              <a:gd name="T26" fmla="*/ 162 w 271"/>
              <a:gd name="T27" fmla="*/ 1 h 103"/>
              <a:gd name="T28" fmla="*/ 139 w 271"/>
              <a:gd name="T29" fmla="*/ 5 h 103"/>
              <a:gd name="T30" fmla="*/ 122 w 271"/>
              <a:gd name="T31" fmla="*/ 20 h 103"/>
              <a:gd name="T32" fmla="*/ 117 w 271"/>
              <a:gd name="T33" fmla="*/ 30 h 103"/>
              <a:gd name="T34" fmla="*/ 115 w 271"/>
              <a:gd name="T35" fmla="*/ 40 h 103"/>
              <a:gd name="T36" fmla="*/ 97 w 271"/>
              <a:gd name="T37" fmla="*/ 35 h 103"/>
              <a:gd name="T38" fmla="*/ 87 w 271"/>
              <a:gd name="T39" fmla="*/ 35 h 103"/>
              <a:gd name="T40" fmla="*/ 68 w 271"/>
              <a:gd name="T41" fmla="*/ 45 h 103"/>
              <a:gd name="T42" fmla="*/ 54 w 271"/>
              <a:gd name="T43" fmla="*/ 72 h 103"/>
              <a:gd name="T44" fmla="*/ 54 w 271"/>
              <a:gd name="T45" fmla="*/ 72 h 103"/>
              <a:gd name="T46" fmla="*/ 53 w 271"/>
              <a:gd name="T47" fmla="*/ 73 h 103"/>
              <a:gd name="T48" fmla="*/ 53 w 271"/>
              <a:gd name="T49" fmla="*/ 73 h 103"/>
              <a:gd name="T50" fmla="*/ 1 w 271"/>
              <a:gd name="T51" fmla="*/ 98 h 103"/>
              <a:gd name="T52" fmla="*/ 0 w 271"/>
              <a:gd name="T53" fmla="*/ 103 h 103"/>
              <a:gd name="T54" fmla="*/ 266 w 271"/>
              <a:gd name="T5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1" h="103">
                <a:moveTo>
                  <a:pt x="266" y="103"/>
                </a:moveTo>
                <a:cubicBezTo>
                  <a:pt x="268" y="99"/>
                  <a:pt x="269" y="95"/>
                  <a:pt x="269" y="90"/>
                </a:cubicBezTo>
                <a:cubicBezTo>
                  <a:pt x="271" y="68"/>
                  <a:pt x="253" y="43"/>
                  <a:pt x="229" y="43"/>
                </a:cubicBezTo>
                <a:cubicBezTo>
                  <a:pt x="219" y="43"/>
                  <a:pt x="210" y="46"/>
                  <a:pt x="202" y="51"/>
                </a:cubicBezTo>
                <a:cubicBezTo>
                  <a:pt x="202" y="50"/>
                  <a:pt x="202" y="49"/>
                  <a:pt x="202" y="48"/>
                </a:cubicBezTo>
                <a:cubicBezTo>
                  <a:pt x="202" y="47"/>
                  <a:pt x="202" y="46"/>
                  <a:pt x="202" y="45"/>
                </a:cubicBezTo>
                <a:cubicBezTo>
                  <a:pt x="203" y="43"/>
                  <a:pt x="202" y="40"/>
                  <a:pt x="202" y="37"/>
                </a:cubicBezTo>
                <a:cubicBezTo>
                  <a:pt x="201" y="33"/>
                  <a:pt x="200" y="30"/>
                  <a:pt x="199" y="27"/>
                </a:cubicBezTo>
                <a:cubicBezTo>
                  <a:pt x="198" y="26"/>
                  <a:pt x="198" y="26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7" y="23"/>
                  <a:pt x="195" y="20"/>
                  <a:pt x="191" y="15"/>
                </a:cubicBezTo>
                <a:cubicBezTo>
                  <a:pt x="189" y="12"/>
                  <a:pt x="186" y="10"/>
                  <a:pt x="183" y="8"/>
                </a:cubicBezTo>
                <a:cubicBezTo>
                  <a:pt x="176" y="4"/>
                  <a:pt x="169" y="1"/>
                  <a:pt x="162" y="1"/>
                </a:cubicBezTo>
                <a:cubicBezTo>
                  <a:pt x="154" y="0"/>
                  <a:pt x="146" y="2"/>
                  <a:pt x="139" y="5"/>
                </a:cubicBezTo>
                <a:cubicBezTo>
                  <a:pt x="132" y="9"/>
                  <a:pt x="126" y="14"/>
                  <a:pt x="122" y="20"/>
                </a:cubicBezTo>
                <a:cubicBezTo>
                  <a:pt x="120" y="23"/>
                  <a:pt x="119" y="27"/>
                  <a:pt x="117" y="30"/>
                </a:cubicBezTo>
                <a:cubicBezTo>
                  <a:pt x="116" y="33"/>
                  <a:pt x="115" y="37"/>
                  <a:pt x="115" y="40"/>
                </a:cubicBezTo>
                <a:cubicBezTo>
                  <a:pt x="109" y="37"/>
                  <a:pt x="104" y="35"/>
                  <a:pt x="97" y="35"/>
                </a:cubicBezTo>
                <a:cubicBezTo>
                  <a:pt x="94" y="35"/>
                  <a:pt x="90" y="35"/>
                  <a:pt x="87" y="35"/>
                </a:cubicBezTo>
                <a:cubicBezTo>
                  <a:pt x="80" y="37"/>
                  <a:pt x="73" y="40"/>
                  <a:pt x="68" y="45"/>
                </a:cubicBezTo>
                <a:cubicBezTo>
                  <a:pt x="60" y="51"/>
                  <a:pt x="55" y="61"/>
                  <a:pt x="54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0" y="72"/>
                  <a:pt x="47" y="71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33" y="68"/>
                  <a:pt x="9" y="75"/>
                  <a:pt x="1" y="98"/>
                </a:cubicBezTo>
                <a:cubicBezTo>
                  <a:pt x="1" y="100"/>
                  <a:pt x="0" y="102"/>
                  <a:pt x="0" y="103"/>
                </a:cubicBezTo>
                <a:lnTo>
                  <a:pt x="266" y="1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493714" y="715655"/>
            <a:ext cx="287337" cy="379001"/>
            <a:chOff x="223" y="203"/>
            <a:chExt cx="213" cy="211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 rot="631247">
            <a:off x="1706563" y="1431308"/>
            <a:ext cx="203200" cy="262548"/>
            <a:chOff x="223" y="203"/>
            <a:chExt cx="213" cy="211"/>
          </a:xfrm>
        </p:grpSpPr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>
            <a:grpSpLocks/>
          </p:cNvGrpSpPr>
          <p:nvPr/>
        </p:nvGrpSpPr>
        <p:grpSpPr bwMode="auto">
          <a:xfrm rot="631247">
            <a:off x="3167064" y="3574036"/>
            <a:ext cx="276225" cy="355710"/>
            <a:chOff x="223" y="203"/>
            <a:chExt cx="213" cy="211"/>
          </a:xfrm>
        </p:grpSpPr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92" name="Group 20"/>
          <p:cNvGrpSpPr>
            <a:grpSpLocks/>
          </p:cNvGrpSpPr>
          <p:nvPr/>
        </p:nvGrpSpPr>
        <p:grpSpPr bwMode="auto">
          <a:xfrm rot="631247">
            <a:off x="539750" y="4581880"/>
            <a:ext cx="203200" cy="262548"/>
            <a:chOff x="223" y="203"/>
            <a:chExt cx="213" cy="211"/>
          </a:xfrm>
        </p:grpSpPr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3923928" y="489101"/>
            <a:ext cx="15121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5400" b="1" dirty="0">
                <a:solidFill>
                  <a:srgbClr val="EF654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endParaRPr lang="en-US" altLang="zh-CN" sz="5400" b="1" dirty="0">
              <a:solidFill>
                <a:srgbClr val="EF654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3851920" y="1628800"/>
            <a:ext cx="6477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4544070" y="1772777"/>
            <a:ext cx="0" cy="65213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3851920" y="2806030"/>
            <a:ext cx="6477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4544070" y="2950007"/>
            <a:ext cx="0" cy="65213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3851920" y="4008668"/>
            <a:ext cx="6477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4544070" y="4152645"/>
            <a:ext cx="0" cy="65213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" name="Picture 2" descr="D:\pic\32e6150b-69db-419d-b7e0-6383827791e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049" r="60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4" r="35999"/>
          <a:stretch/>
        </p:blipFill>
        <p:spPr bwMode="auto">
          <a:xfrm rot="1895233">
            <a:off x="1370547" y="1659516"/>
            <a:ext cx="1805249" cy="33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747765" y="2905780"/>
            <a:ext cx="280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寶特瓶從哪裡來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4717626" y="4077072"/>
            <a:ext cx="3738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寶特瓶要怎麼處理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4717626" y="5354052"/>
            <a:ext cx="410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回收後的寶特瓶去哪了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sp>
        <p:nvSpPr>
          <p:cNvPr id="36" name="Rectangle 50"/>
          <p:cNvSpPr>
            <a:spLocks noChangeArrowheads="1"/>
          </p:cNvSpPr>
          <p:nvPr/>
        </p:nvSpPr>
        <p:spPr bwMode="auto">
          <a:xfrm>
            <a:off x="3851920" y="5232804"/>
            <a:ext cx="6477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 dirty="0" smtClean="0">
                <a:solidFill>
                  <a:schemeClr val="bg1"/>
                </a:solidFill>
              </a:rPr>
              <a:t>04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4544070" y="5376781"/>
            <a:ext cx="0" cy="65213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4768303" y="1753652"/>
            <a:ext cx="410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寶特瓶自我介紹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568450" y="2360812"/>
            <a:ext cx="1600200" cy="2134259"/>
          </a:xfrm>
          <a:prstGeom prst="ellipse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100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67372"/>
            <a:ext cx="1784350" cy="5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906166" y="3068960"/>
            <a:ext cx="1009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>
            <a:off x="2897188" y="3087052"/>
            <a:ext cx="412750" cy="211732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1406525" y="2496322"/>
            <a:ext cx="177800" cy="232905"/>
            <a:chOff x="223" y="203"/>
            <a:chExt cx="213" cy="211"/>
          </a:xfrm>
        </p:grpSpPr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12" name="Freeform 16"/>
          <p:cNvSpPr>
            <a:spLocks/>
          </p:cNvSpPr>
          <p:nvPr/>
        </p:nvSpPr>
        <p:spPr bwMode="auto">
          <a:xfrm>
            <a:off x="2151063" y="2678411"/>
            <a:ext cx="342900" cy="173620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13" name="Group 17"/>
          <p:cNvGrpSpPr>
            <a:grpSpLocks/>
          </p:cNvGrpSpPr>
          <p:nvPr/>
        </p:nvGrpSpPr>
        <p:grpSpPr bwMode="auto">
          <a:xfrm flipV="1">
            <a:off x="2849564" y="3641790"/>
            <a:ext cx="130175" cy="169386"/>
            <a:chOff x="223" y="203"/>
            <a:chExt cx="213" cy="211"/>
          </a:xfrm>
        </p:grpSpPr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3347864" y="3081154"/>
            <a:ext cx="515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寶特瓶自我介紹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D:\pic\32e6150b-69db-419d-b7e0-6383827791e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7049" r="60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4" r="35999"/>
          <a:stretch/>
        </p:blipFill>
        <p:spPr bwMode="auto">
          <a:xfrm rot="1895233" flipH="1">
            <a:off x="2604226" y="1782116"/>
            <a:ext cx="805269" cy="132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31775" y="836342"/>
            <a:ext cx="2499794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7324" y="355710"/>
            <a:ext cx="2394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寶特瓶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自我介紹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5" name="Picture 2" descr="D:\pic\32e6150b-69db-419d-b7e0-6383827791e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049" r="60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4" r="35999"/>
          <a:stretch/>
        </p:blipFill>
        <p:spPr bwMode="auto">
          <a:xfrm>
            <a:off x="1314270" y="2086885"/>
            <a:ext cx="1805249" cy="33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肘形接點 7"/>
          <p:cNvCxnSpPr/>
          <p:nvPr/>
        </p:nvCxnSpPr>
        <p:spPr>
          <a:xfrm flipV="1">
            <a:off x="2410968" y="2086885"/>
            <a:ext cx="2499444" cy="428580"/>
          </a:xfrm>
          <a:prstGeom prst="bentConnector3">
            <a:avLst>
              <a:gd name="adj1" fmla="val -303"/>
            </a:avLst>
          </a:prstGeom>
          <a:ln>
            <a:solidFill>
              <a:srgbClr val="EF6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接點 8"/>
          <p:cNvCxnSpPr/>
          <p:nvPr/>
        </p:nvCxnSpPr>
        <p:spPr>
          <a:xfrm flipV="1">
            <a:off x="2584528" y="4342020"/>
            <a:ext cx="4651768" cy="311116"/>
          </a:xfrm>
          <a:prstGeom prst="bentConnector3">
            <a:avLst>
              <a:gd name="adj1" fmla="val 20234"/>
            </a:avLst>
          </a:prstGeom>
          <a:ln>
            <a:solidFill>
              <a:srgbClr val="EF6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接點 9"/>
          <p:cNvCxnSpPr/>
          <p:nvPr/>
        </p:nvCxnSpPr>
        <p:spPr>
          <a:xfrm flipV="1">
            <a:off x="2555776" y="4941168"/>
            <a:ext cx="5256400" cy="288032"/>
          </a:xfrm>
          <a:prstGeom prst="bentConnector3">
            <a:avLst>
              <a:gd name="adj1" fmla="val 22415"/>
            </a:avLst>
          </a:prstGeom>
          <a:ln>
            <a:solidFill>
              <a:srgbClr val="EF6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2272006" y="1502110"/>
            <a:ext cx="28760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姓名：寶特瓶</a:t>
            </a:r>
            <a:endParaRPr lang="zh-TW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421114" y="3287886"/>
            <a:ext cx="503931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特性：</a:t>
            </a:r>
            <a:endParaRPr lang="en-US" altLang="zh-TW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很常</a:t>
            </a:r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出現在公共</a:t>
            </a:r>
            <a:r>
              <a:rPr lang="zh-TW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場合</a:t>
            </a:r>
            <a:endParaRPr lang="zh-TW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629095" y="4428401"/>
            <a:ext cx="44134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個性：只愛冰，不愛熱</a:t>
            </a:r>
            <a:endParaRPr lang="zh-TW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pic>
        <p:nvPicPr>
          <p:cNvPr id="39" name="Picture 2" descr="D:\pic\32e6150b-69db-419d-b7e0-6383827791e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7049" r="60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4" r="35999"/>
          <a:stretch/>
        </p:blipFill>
        <p:spPr bwMode="auto">
          <a:xfrm rot="1895233">
            <a:off x="2694041" y="216427"/>
            <a:ext cx="388452" cy="6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1515\Downloads\ey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581" y="2515464"/>
            <a:ext cx="709595" cy="70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E1515\Downloads\ey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42" y="2515463"/>
            <a:ext cx="709595" cy="70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1515\Downloads\mout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4717" y="3120745"/>
            <a:ext cx="576251" cy="5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肘形接點 21"/>
          <p:cNvCxnSpPr/>
          <p:nvPr/>
        </p:nvCxnSpPr>
        <p:spPr>
          <a:xfrm flipV="1">
            <a:off x="2572207" y="2637702"/>
            <a:ext cx="3223928" cy="682030"/>
          </a:xfrm>
          <a:prstGeom prst="bentConnector3">
            <a:avLst>
              <a:gd name="adj1" fmla="val 16674"/>
            </a:avLst>
          </a:prstGeom>
          <a:ln>
            <a:solidFill>
              <a:srgbClr val="EF6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3047510" y="2086885"/>
            <a:ext cx="27486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生日</a:t>
            </a:r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r>
              <a:rPr lang="en-US" altLang="zh-TW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 1967</a:t>
            </a:r>
            <a:r>
              <a:rPr lang="zh-TW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年</a:t>
            </a:r>
            <a:endParaRPr lang="zh-TW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cxnSp>
        <p:nvCxnSpPr>
          <p:cNvPr id="25" name="肘形接點 24"/>
          <p:cNvCxnSpPr/>
          <p:nvPr/>
        </p:nvCxnSpPr>
        <p:spPr>
          <a:xfrm flipV="1">
            <a:off x="2572207" y="3225058"/>
            <a:ext cx="2669583" cy="607442"/>
          </a:xfrm>
          <a:prstGeom prst="bentConnector3">
            <a:avLst>
              <a:gd name="adj1" fmla="val 29021"/>
            </a:avLst>
          </a:prstGeom>
          <a:ln>
            <a:solidFill>
              <a:srgbClr val="EF6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3335543" y="2662949"/>
            <a:ext cx="190624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質</a:t>
            </a:r>
            <a:r>
              <a:rPr lang="zh-TW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量</a:t>
            </a:r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r>
              <a:rPr lang="zh-TW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輕</a:t>
            </a:r>
            <a:endParaRPr lang="zh-TW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  <p:cxnSp>
        <p:nvCxnSpPr>
          <p:cNvPr id="21" name="肘形接點 20"/>
          <p:cNvCxnSpPr/>
          <p:nvPr/>
        </p:nvCxnSpPr>
        <p:spPr>
          <a:xfrm>
            <a:off x="2352548" y="5375725"/>
            <a:ext cx="6251900" cy="861587"/>
          </a:xfrm>
          <a:prstGeom prst="bentConnector3">
            <a:avLst>
              <a:gd name="adj1" fmla="val 454"/>
            </a:avLst>
          </a:prstGeom>
          <a:ln>
            <a:solidFill>
              <a:srgbClr val="EF6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2352548" y="5652537"/>
            <a:ext cx="65650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朋友</a:t>
            </a:r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：</a:t>
            </a:r>
            <a:r>
              <a:rPr lang="zh-TW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水、汽水、果汁</a:t>
            </a:r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</a:rPr>
              <a:t>碳酸飲料</a:t>
            </a:r>
            <a:endParaRPr lang="zh-TW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51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568450" y="2360812"/>
            <a:ext cx="1600200" cy="2134259"/>
          </a:xfrm>
          <a:prstGeom prst="ellipse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100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67372"/>
            <a:ext cx="1784350" cy="5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906166" y="3068960"/>
            <a:ext cx="1009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0</a:t>
            </a:r>
            <a:r>
              <a:rPr lang="en-US" altLang="zh-TW" sz="4800" dirty="0" smtClean="0">
                <a:solidFill>
                  <a:schemeClr val="bg1"/>
                </a:solidFill>
              </a:rPr>
              <a:t>2</a:t>
            </a:r>
            <a:endParaRPr lang="en-US" altLang="zh-CN" sz="4800" dirty="0">
              <a:solidFill>
                <a:schemeClr val="bg1"/>
              </a:solidFill>
            </a:endParaRPr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>
            <a:off x="2897188" y="3087052"/>
            <a:ext cx="412750" cy="211732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9" name="Group 13"/>
          <p:cNvGrpSpPr>
            <a:grpSpLocks/>
          </p:cNvGrpSpPr>
          <p:nvPr/>
        </p:nvGrpSpPr>
        <p:grpSpPr bwMode="auto">
          <a:xfrm>
            <a:off x="1406525" y="2496322"/>
            <a:ext cx="177800" cy="232905"/>
            <a:chOff x="223" y="203"/>
            <a:chExt cx="213" cy="211"/>
          </a:xfrm>
        </p:grpSpPr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12" name="Freeform 16"/>
          <p:cNvSpPr>
            <a:spLocks/>
          </p:cNvSpPr>
          <p:nvPr/>
        </p:nvSpPr>
        <p:spPr bwMode="auto">
          <a:xfrm>
            <a:off x="2151063" y="2678411"/>
            <a:ext cx="342900" cy="173620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13" name="Group 17"/>
          <p:cNvGrpSpPr>
            <a:grpSpLocks/>
          </p:cNvGrpSpPr>
          <p:nvPr/>
        </p:nvGrpSpPr>
        <p:grpSpPr bwMode="auto">
          <a:xfrm flipV="1">
            <a:off x="2849564" y="3641790"/>
            <a:ext cx="130175" cy="169386"/>
            <a:chOff x="223" y="203"/>
            <a:chExt cx="213" cy="211"/>
          </a:xfrm>
        </p:grpSpPr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3347864" y="3081154"/>
            <a:ext cx="515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寶特瓶從哪裡來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D:\pic\32e6150b-69db-419d-b7e0-6383827791e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7049" r="60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4" r="35999"/>
          <a:stretch/>
        </p:blipFill>
        <p:spPr bwMode="auto">
          <a:xfrm rot="1895233" flipH="1">
            <a:off x="2604226" y="1782116"/>
            <a:ext cx="805269" cy="132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31775" y="836342"/>
            <a:ext cx="2499794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7324" y="355710"/>
            <a:ext cx="2394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寶特瓶從哪裡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2050" name="Picture 2" descr="C:\Users\E1515\Downloads\mining-indust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66" y="1208394"/>
            <a:ext cx="4173102" cy="56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1515\Downloads\g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32" y="5013176"/>
            <a:ext cx="1830892" cy="183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1515\Downloads\oi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49" y="5527552"/>
            <a:ext cx="1305314" cy="13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4621921" y="370752"/>
            <a:ext cx="4652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寶特瓶是由石油中的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PET</a:t>
            </a:r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材質製成的，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故寶特瓶的分類為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PET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2" descr="D:\pic\32e6150b-69db-419d-b7e0-6383827791e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7049" r="60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4" r="35999"/>
          <a:stretch/>
        </p:blipFill>
        <p:spPr bwMode="auto">
          <a:xfrm rot="1895233">
            <a:off x="2694041" y="216427"/>
            <a:ext cx="388452" cy="6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E1515\Downloads\conveyo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13" y="1711073"/>
            <a:ext cx="2736187" cy="273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1515\Downloads\robotic-ar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906" y="1934060"/>
            <a:ext cx="2306674" cy="23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1568450" y="2360812"/>
            <a:ext cx="1600200" cy="2134259"/>
          </a:xfrm>
          <a:prstGeom prst="ellipse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Picture 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67372"/>
            <a:ext cx="1784350" cy="5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Freeform 7"/>
          <p:cNvSpPr>
            <a:spLocks/>
          </p:cNvSpPr>
          <p:nvPr/>
        </p:nvSpPr>
        <p:spPr bwMode="auto">
          <a:xfrm>
            <a:off x="2897188" y="3087052"/>
            <a:ext cx="412750" cy="211732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406525" y="2496322"/>
            <a:ext cx="177800" cy="232905"/>
            <a:chOff x="223" y="203"/>
            <a:chExt cx="213" cy="211"/>
          </a:xfrm>
        </p:grpSpPr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31" name="Freeform 11"/>
          <p:cNvSpPr>
            <a:spLocks/>
          </p:cNvSpPr>
          <p:nvPr/>
        </p:nvSpPr>
        <p:spPr bwMode="auto">
          <a:xfrm>
            <a:off x="2151063" y="2678411"/>
            <a:ext cx="342900" cy="173620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32" name="Group 12"/>
          <p:cNvGrpSpPr>
            <a:grpSpLocks/>
          </p:cNvGrpSpPr>
          <p:nvPr/>
        </p:nvGrpSpPr>
        <p:grpSpPr bwMode="auto">
          <a:xfrm flipV="1">
            <a:off x="2849564" y="3641790"/>
            <a:ext cx="130175" cy="169386"/>
            <a:chOff x="223" y="203"/>
            <a:chExt cx="213" cy="211"/>
          </a:xfrm>
        </p:grpSpPr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5" name="Picture 2" descr="D:\pic\32e6150b-69db-419d-b7e0-6383827791e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7049" r="60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4" r="35999"/>
          <a:stretch/>
        </p:blipFill>
        <p:spPr bwMode="auto">
          <a:xfrm rot="1895233" flipH="1">
            <a:off x="2604226" y="1782116"/>
            <a:ext cx="805269" cy="132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906166" y="3068960"/>
            <a:ext cx="1009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TW" sz="4800" dirty="0" smtClean="0">
                <a:solidFill>
                  <a:schemeClr val="bg1"/>
                </a:solidFill>
              </a:rPr>
              <a:t>0</a:t>
            </a:r>
            <a:r>
              <a:rPr lang="en-US" altLang="zh-TW" sz="4800" dirty="0">
                <a:solidFill>
                  <a:schemeClr val="bg1"/>
                </a:solidFill>
              </a:rPr>
              <a:t>3</a:t>
            </a:r>
            <a:endParaRPr lang="en-US" altLang="zh-CN" sz="4800" dirty="0">
              <a:solidFill>
                <a:schemeClr val="bg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347864" y="3081154"/>
            <a:ext cx="515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寶特瓶要怎麼處理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231775" y="817375"/>
            <a:ext cx="2933080" cy="18967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7324" y="355710"/>
            <a:ext cx="27020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寶特瓶要怎麼處理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5" name="Picture 2" descr="D:\pic\32e6150b-69db-419d-b7e0-6383827791e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7049" r="60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4" r="35999"/>
          <a:stretch/>
        </p:blipFill>
        <p:spPr bwMode="auto">
          <a:xfrm rot="1895233">
            <a:off x="3054081" y="216427"/>
            <a:ext cx="388452" cy="6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189757" y="2348880"/>
            <a:ext cx="5067895" cy="2808312"/>
            <a:chOff x="2912999" y="1376746"/>
            <a:chExt cx="5918354" cy="3314278"/>
          </a:xfrm>
        </p:grpSpPr>
        <p:pic>
          <p:nvPicPr>
            <p:cNvPr id="1026" name="Picture 2" descr="D:\pic\數字回收標章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999" y="1376746"/>
              <a:ext cx="5918354" cy="33142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橢圓 7"/>
            <p:cNvSpPr/>
            <p:nvPr/>
          </p:nvSpPr>
          <p:spPr>
            <a:xfrm>
              <a:off x="3779912" y="1404703"/>
              <a:ext cx="1296144" cy="162918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62150"/>
            <a:ext cx="4695850" cy="469585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4932040" y="355710"/>
            <a:ext cx="3968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寶特瓶為台灣環保標章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PET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原料製作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故需要丟置塑膠類或資源回收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</a:p>
        </p:txBody>
      </p:sp>
      <p:pic>
        <p:nvPicPr>
          <p:cNvPr id="11" name="圖片 10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8" y="5613776"/>
            <a:ext cx="839559" cy="8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1568450" y="2360812"/>
            <a:ext cx="1600200" cy="2134259"/>
          </a:xfrm>
          <a:prstGeom prst="ellipse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47" name="Picture 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67372"/>
            <a:ext cx="1784350" cy="5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Freeform 6"/>
          <p:cNvSpPr>
            <a:spLocks/>
          </p:cNvSpPr>
          <p:nvPr/>
        </p:nvSpPr>
        <p:spPr bwMode="auto">
          <a:xfrm>
            <a:off x="2897188" y="3087052"/>
            <a:ext cx="412750" cy="211732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1406525" y="2496322"/>
            <a:ext cx="177800" cy="232905"/>
            <a:chOff x="223" y="203"/>
            <a:chExt cx="213" cy="211"/>
          </a:xfrm>
        </p:grpSpPr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4" name="Freeform 10"/>
          <p:cNvSpPr>
            <a:spLocks/>
          </p:cNvSpPr>
          <p:nvPr/>
        </p:nvSpPr>
        <p:spPr bwMode="auto">
          <a:xfrm>
            <a:off x="2151063" y="2678411"/>
            <a:ext cx="342900" cy="173620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 flipV="1">
            <a:off x="2849564" y="3641790"/>
            <a:ext cx="130175" cy="169386"/>
            <a:chOff x="223" y="203"/>
            <a:chExt cx="213" cy="211"/>
          </a:xfrm>
        </p:grpSpPr>
        <p:sp>
          <p:nvSpPr>
            <p:cNvPr id="6156" name="Freeform 12"/>
            <p:cNvSpPr>
              <a:spLocks/>
            </p:cNvSpPr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06166" y="3068960"/>
            <a:ext cx="1009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0</a:t>
            </a:r>
            <a:r>
              <a:rPr lang="en-US" altLang="zh-TW" sz="4800" dirty="0">
                <a:solidFill>
                  <a:schemeClr val="bg1"/>
                </a:solidFill>
              </a:rPr>
              <a:t>4</a:t>
            </a:r>
            <a:endParaRPr lang="en-US" altLang="zh-TW" sz="4800" dirty="0" smtClean="0">
              <a:solidFill>
                <a:schemeClr val="bg1"/>
              </a:solidFill>
            </a:endParaRPr>
          </a:p>
        </p:txBody>
      </p:sp>
      <p:pic>
        <p:nvPicPr>
          <p:cNvPr id="17" name="Picture 2" descr="D:\pic\32e6150b-69db-419d-b7e0-6383827791e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7049" r="60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84" r="35999"/>
          <a:stretch/>
        </p:blipFill>
        <p:spPr bwMode="auto">
          <a:xfrm rot="1895233" flipH="1">
            <a:off x="2604226" y="1782116"/>
            <a:ext cx="805269" cy="132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3347864" y="3081154"/>
            <a:ext cx="5745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回收後的寶特瓶去哪了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606</Words>
  <Application>Microsoft Office PowerPoint</Application>
  <PresentationFormat>如螢幕大小 (4:3)</PresentationFormat>
  <Paragraphs>84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宋体</vt:lpstr>
      <vt:lpstr>微軟正黑體</vt:lpstr>
      <vt:lpstr>新細明體</vt:lpstr>
      <vt:lpstr>Arial</vt:lpstr>
      <vt:lpstr>Calibri</vt:lpstr>
      <vt:lpstr>Times New Roman</vt:lpstr>
      <vt:lpstr>默认设计模板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寶特瓶歷險記</dc:title>
  <dc:creator>Tiffany Lu</dc:creator>
  <cp:lastModifiedBy>Clio</cp:lastModifiedBy>
  <cp:revision>82</cp:revision>
  <dcterms:created xsi:type="dcterms:W3CDTF">2015-07-19T05:26:05Z</dcterms:created>
  <dcterms:modified xsi:type="dcterms:W3CDTF">2019-08-29T04:12:38Z</dcterms:modified>
  <cp:category>循環經濟</cp:category>
</cp:coreProperties>
</file>