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1" r:id="rId3"/>
    <p:sldId id="286" r:id="rId4"/>
    <p:sldId id="318" r:id="rId5"/>
    <p:sldId id="319" r:id="rId6"/>
    <p:sldId id="323" r:id="rId7"/>
    <p:sldId id="320" r:id="rId8"/>
    <p:sldId id="321" r:id="rId9"/>
    <p:sldId id="322" r:id="rId10"/>
    <p:sldId id="324" r:id="rId11"/>
    <p:sldId id="325" r:id="rId12"/>
    <p:sldId id="326" r:id="rId13"/>
    <p:sldId id="327" r:id="rId14"/>
    <p:sldId id="260" r:id="rId15"/>
    <p:sldId id="328" r:id="rId16"/>
    <p:sldId id="329" r:id="rId17"/>
    <p:sldId id="330" r:id="rId18"/>
    <p:sldId id="272" r:id="rId19"/>
    <p:sldId id="278" r:id="rId20"/>
    <p:sldId id="331" r:id="rId21"/>
    <p:sldId id="332" r:id="rId22"/>
    <p:sldId id="333" r:id="rId23"/>
    <p:sldId id="310" r:id="rId24"/>
    <p:sldId id="311" r:id="rId25"/>
    <p:sldId id="339" r:id="rId26"/>
    <p:sldId id="334" r:id="rId27"/>
    <p:sldId id="335" r:id="rId28"/>
    <p:sldId id="312" r:id="rId29"/>
    <p:sldId id="313" r:id="rId30"/>
    <p:sldId id="314" r:id="rId31"/>
    <p:sldId id="315" r:id="rId32"/>
    <p:sldId id="317" r:id="rId33"/>
    <p:sldId id="337" r:id="rId34"/>
    <p:sldId id="338" r:id="rId35"/>
    <p:sldId id="307" r:id="rId36"/>
    <p:sldId id="308" r:id="rId37"/>
    <p:sldId id="304" r:id="rId38"/>
    <p:sldId id="305" r:id="rId39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5759">
          <p15:clr>
            <a:srgbClr val="A4A3A4"/>
          </p15:clr>
        </p15:guide>
        <p15:guide id="9">
          <p15:clr>
            <a:srgbClr val="A4A3A4"/>
          </p15:clr>
        </p15:guide>
        <p15:guide id="10" pos="2160">
          <p15:clr>
            <a:srgbClr val="A4A3A4"/>
          </p15:clr>
        </p15:guide>
        <p15:guide id="11" pos="3600">
          <p15:clr>
            <a:srgbClr val="A4A3A4"/>
          </p15:clr>
        </p15:guide>
        <p15:guide id="12" pos="1440">
          <p15:clr>
            <a:srgbClr val="A4A3A4"/>
          </p15:clr>
        </p15:guide>
        <p15:guide id="13" pos="4320">
          <p15:clr>
            <a:srgbClr val="A4A3A4"/>
          </p15:clr>
        </p15:guide>
        <p15:guide id="14" pos="2880">
          <p15:clr>
            <a:srgbClr val="A4A3A4"/>
          </p15:clr>
        </p15:guide>
        <p15:guide id="15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FF0080"/>
    <a:srgbClr val="800040"/>
    <a:srgbClr val="A93E23"/>
    <a:srgbClr val="F2FDF7"/>
    <a:srgbClr val="5DB07D"/>
    <a:srgbClr val="72D89A"/>
    <a:srgbClr val="FFE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9" autoAdjust="0"/>
    <p:restoredTop sz="92980" autoAdjust="0"/>
  </p:normalViewPr>
  <p:slideViewPr>
    <p:cSldViewPr snapToObjects="1">
      <p:cViewPr varScale="1">
        <p:scale>
          <a:sx n="105" d="100"/>
          <a:sy n="105" d="100"/>
        </p:scale>
        <p:origin x="312" y="108"/>
      </p:cViewPr>
      <p:guideLst>
        <p:guide orient="horz" pos="4319"/>
        <p:guide orient="horz"/>
        <p:guide orient="horz" pos="720"/>
        <p:guide orient="horz" pos="1440"/>
        <p:guide orient="horz" pos="2160"/>
        <p:guide orient="horz" pos="2880"/>
        <p:guide orient="horz" pos="3600"/>
        <p:guide pos="5759"/>
        <p:guide/>
        <p:guide pos="2160"/>
        <p:guide pos="3600"/>
        <p:guide pos="1440"/>
        <p:guide pos="4320"/>
        <p:guide pos="2880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8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8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AE17D1-6888-423B-A03B-3B8598341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7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033B1B-F520-4725-9905-BC847D385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7D91D7-4A62-4E40-B8CC-3DF6EB736D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8453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681384-68F0-4002-8128-1F72627494B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539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966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003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75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6832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36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E01C63-FA22-437A-B807-51A446AFD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70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EA57-DE24-4D06-A80F-BAA3757A1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9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C4AA-7B3D-4938-A59F-820378FD8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7C90-C2D6-4CF9-B3AE-370FF8CB7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5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F4B5-11A1-4DEE-946E-E64AF68F6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6D39-E045-48FD-9F69-D59216799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A302-E51D-403C-BF63-140A89192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0D02-B698-452A-B072-62540C270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5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8220-A2F3-4923-A1AB-CDEAABB15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5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81C6-685A-481B-A6CD-440A55F33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FF27-B1CF-4C84-8FCE-C427A583A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D905-DD88-4739-9A10-1ADE88241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FBBF-3B6F-4495-B655-E40EED916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8FAC81F-7DDE-4DCB-BE31-17B383DCB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8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8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9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aaassessment.ntcu.edu.tw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85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9"/>
          <p:cNvSpPr txBox="1">
            <a:spLocks noChangeArrowheads="1"/>
          </p:cNvSpPr>
          <p:nvPr/>
        </p:nvSpPr>
        <p:spPr bwMode="auto">
          <a:xfrm>
            <a:off x="975767" y="1988839"/>
            <a:ext cx="72305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      基本學習能力檢核      說明會議</a:t>
            </a:r>
            <a:endParaRPr lang="en-US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9" b="100000" l="9778" r="89778">
                        <a14:foregroundMark x1="37778" y1="32444" x2="40889" y2="35556"/>
                        <a14:foregroundMark x1="52000" y1="34222" x2="56444" y2="39556"/>
                        <a14:foregroundMark x1="32000" y1="47556" x2="28889" y2="50667"/>
                        <a14:backgroundMark x1="54667" y1="88000" x2="76000" y2="89333"/>
                        <a14:backgroundMark x1="56889" y1="90222" x2="71111" y2="8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69" y="4557797"/>
            <a:ext cx="2143125" cy="214312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AB4DBA0-6F21-4C08-A6C6-A376120957D5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51B8B4-EB9F-4F9F-9BB9-E73F4E26E1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4CAB5C-1C2F-4B33-9692-B30FF1D07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A5BFC9B-F921-40B7-8908-97ED77628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7610"/>
            <a:ext cx="9144000" cy="54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20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FC53D8D-6FF0-4B34-87A6-B0D39B495EE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594732B-E30A-4EDB-9DD7-608FC53031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85C3E84-C0DC-4229-AA75-6A46078C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C5CB63C-D172-46F2-AB62-CEAF45BC5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937"/>
            <a:ext cx="9144000" cy="50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4D3C7C-D100-4AAE-B562-941057CA01A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1891830-46C2-4A50-8B59-9F1EB7627DD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9F2F85-EEC3-460B-A545-D8771E86D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865C846-C5EA-4A8D-83A5-4A31CF831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302"/>
            <a:ext cx="9144000" cy="49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E466A1-24EA-48EF-A0B2-EE2EC2A60EF7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27E76CB-146B-485D-BA3B-8B45215E97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6C9CC9A-0C1B-49DD-8163-F4F24BF3B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6A8723D-5409-4646-9FE8-F565AEAF3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7958"/>
            <a:ext cx="9144000" cy="498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7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137315"/>
            <a:ext cx="8846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p.4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424387"/>
              </p:ext>
            </p:extLst>
          </p:nvPr>
        </p:nvGraphicFramePr>
        <p:xfrm>
          <a:off x="190465" y="1371600"/>
          <a:ext cx="8712968" cy="54444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52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4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0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8712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 學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46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6045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閱讀素養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000" b="1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</a:t>
                      </a:r>
                      <a:r>
                        <a:rPr lang="zh-TW" sz="2000" b="1" kern="100" dirty="0">
                          <a:effectLst/>
                          <a:highlight>
                            <a:srgbClr val="FFFF00"/>
                          </a:highligh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4972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r>
                        <a:rPr lang="zh-TW" altLang="en-US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lang="en-US" altLang="zh-TW" sz="20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聽力、閱讀</a:t>
                      </a:r>
                      <a:r>
                        <a:rPr lang="en-US" alt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46288" marR="4628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90465" y="916838"/>
            <a:ext cx="3636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每科考試時間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28600" y="116632"/>
            <a:ext cx="733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學生遲到</a:t>
            </a:r>
          </a:p>
        </p:txBody>
      </p:sp>
      <p:sp>
        <p:nvSpPr>
          <p:cNvPr id="4" name="矩形 3"/>
          <p:cNvSpPr/>
          <p:nvPr/>
        </p:nvSpPr>
        <p:spPr>
          <a:xfrm>
            <a:off x="1400025" y="1265872"/>
            <a:ext cx="67501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非經學校正式請假手續者，不得缺考；</a:t>
            </a:r>
            <a:b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考試遲到者一律</a:t>
            </a:r>
            <a:r>
              <a:rPr lang="zh-TW" altLang="zh-TW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r>
              <a:rPr lang="zh-TW" altLang="zh-TW" sz="40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b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未達當節施測結束時間不得繳卷。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425574" y="2872444"/>
            <a:ext cx="63367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倘學生於播放聽力測驗後才抵達考場，則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另安排考場供該生聽力考試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22" b="96000" l="5510" r="94215">
                        <a14:foregroundMark x1="14325" y1="48222" x2="14325" y2="48222"/>
                        <a14:foregroundMark x1="24518" y1="36000" x2="36639" y2="18444"/>
                        <a14:foregroundMark x1="25344" y1="27556" x2="35262" y2="20000"/>
                        <a14:foregroundMark x1="37466" y1="20222" x2="55923" y2="19111"/>
                        <a14:foregroundMark x1="55647" y1="19111" x2="69697" y2="31778"/>
                        <a14:foregroundMark x1="67769" y1="40222" x2="63361" y2="44000"/>
                        <a14:foregroundMark x1="62259" y1="44000" x2="53719" y2="50889"/>
                        <a14:foregroundMark x1="26171" y1="34667" x2="24242" y2="42444"/>
                        <a14:foregroundMark x1="23691" y1="42222" x2="29477" y2="48889"/>
                        <a14:foregroundMark x1="27824" y1="33556" x2="60055" y2="44000"/>
                        <a14:foregroundMark x1="40220" y1="41111" x2="40771" y2="48667"/>
                        <a14:foregroundMark x1="46281" y1="20000" x2="53444" y2="33556"/>
                        <a14:foregroundMark x1="61433" y1="26667" x2="61157" y2="36222"/>
                        <a14:foregroundMark x1="76860" y1="58000" x2="79063" y2="63778"/>
                        <a14:foregroundMark x1="45730" y1="79778" x2="32231" y2="89111"/>
                        <a14:foregroundMark x1="27548" y1="84444" x2="36364" y2="88444"/>
                        <a14:foregroundMark x1="53719" y1="81333" x2="57851" y2="82444"/>
                        <a14:foregroundMark x1="66116" y1="80000" x2="73003" y2="84889"/>
                        <a14:foregroundMark x1="53719" y1="9333" x2="52066" y2="12667"/>
                        <a14:foregroundMark x1="67493" y1="9333" x2="65840" y2="12222"/>
                        <a14:foregroundMark x1="79063" y1="18000" x2="72727" y2="19778"/>
                        <a14:foregroundMark x1="85399" y1="27333" x2="79614" y2="27556"/>
                        <a14:foregroundMark x1="81818" y1="37111" x2="75758" y2="35111"/>
                        <a14:foregroundMark x1="39118" y1="53556" x2="43802" y2="62444"/>
                        <a14:foregroundMark x1="43802" y1="53333" x2="44353" y2="5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96" y="4509120"/>
            <a:ext cx="1897003" cy="23516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213" r="89941">
                        <a14:foregroundMark x1="15976" y1="46444" x2="14201" y2="51111"/>
                        <a14:foregroundMark x1="76331" y1="58667" x2="79882" y2="63111"/>
                        <a14:foregroundMark x1="66272" y1="77778" x2="68935" y2="80222"/>
                        <a14:foregroundMark x1="29586" y1="82889" x2="34320" y2="86667"/>
                        <a14:foregroundMark x1="49112" y1="20667" x2="44675" y2="55333"/>
                        <a14:foregroundMark x1="26036" y1="42222" x2="68935" y2="43111"/>
                        <a14:foregroundMark x1="73964" y1="28889" x2="80473" y2="29778"/>
                        <a14:foregroundMark x1="74852" y1="22667" x2="78994" y2="20889"/>
                        <a14:foregroundMark x1="66272" y1="18000" x2="69527" y2="14222"/>
                        <a14:foregroundMark x1="55030" y1="16000" x2="58580" y2="10444"/>
                        <a14:foregroundMark x1="44675" y1="16000" x2="46450" y2="10667"/>
                        <a14:foregroundMark x1="54438" y1="21111" x2="72189" y2="34444"/>
                        <a14:foregroundMark x1="22485" y1="29778" x2="8284" y2="42222"/>
                        <a14:foregroundMark x1="6213" y1="42222" x2="6213" y2="42222"/>
                        <a14:foregroundMark x1="18343" y1="48667" x2="16864" y2="52889"/>
                        <a14:foregroundMark x1="70414" y1="34222" x2="66272" y2="41111"/>
                        <a14:foregroundMark x1="68639" y1="36222" x2="83728" y2="49778"/>
                        <a14:foregroundMark x1="35503" y1="23556" x2="41420" y2="2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5" y="4509119"/>
            <a:ext cx="1747314" cy="2326305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B109455-C3C6-44C7-AB10-E07D9210468E}"/>
              </a:ext>
            </a:extLst>
          </p:cNvPr>
          <p:cNvSpPr txBox="1"/>
          <p:nvPr/>
        </p:nvSpPr>
        <p:spPr>
          <a:xfrm>
            <a:off x="1471118" y="417635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應考結束，若有學生未到，請在該生的答案卡上劃記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缺考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8880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10" y="642412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006826" y="1992561"/>
            <a:ext cx="7168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單一選擇題，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2B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鉛筆畫卡。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選項為國小為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</a:p>
        </p:txBody>
      </p:sp>
      <p:sp>
        <p:nvSpPr>
          <p:cNvPr id="4" name="矩形 3"/>
          <p:cNvSpPr/>
          <p:nvPr/>
        </p:nvSpPr>
        <p:spPr>
          <a:xfrm>
            <a:off x="1010914" y="4778723"/>
            <a:ext cx="81009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數學科除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量角器、計算機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不得攜入試場以外，其餘工具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可帶入試場。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4407" y="3025913"/>
            <a:ext cx="7516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英語文閱讀與聽力題本裝訂在同一份試題本上；第一部分為聽力測驗、第二部分為閱讀測驗。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先進行聽力測驗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1001738" y="3861896"/>
            <a:ext cx="735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國小一、二年級國語文，請學生務必在題本第一頁上寫上自己的</a:t>
            </a:r>
            <a:r>
              <a:rPr lang="zh-TW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班級、座號、姓名</a:t>
            </a:r>
            <a:r>
              <a:rPr lang="zh-TW" altLang="en-US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，並直接作答在題本上。</a:t>
            </a:r>
            <a:endParaRPr lang="en-US" altLang="zh-TW" sz="2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1E42C69E-56B8-4BAC-A11F-D63F139D3CEC}"/>
              </a:ext>
            </a:extLst>
          </p:cNvPr>
          <p:cNvGrpSpPr/>
          <p:nvPr/>
        </p:nvGrpSpPr>
        <p:grpSpPr>
          <a:xfrm>
            <a:off x="3981170" y="5319610"/>
            <a:ext cx="1404487" cy="1322825"/>
            <a:chOff x="3981170" y="5319610"/>
            <a:chExt cx="1404487" cy="1322825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689" l="984" r="973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4462">
              <a:off x="4049430" y="5374467"/>
              <a:ext cx="1267968" cy="1267968"/>
            </a:xfrm>
            <a:prstGeom prst="rect">
              <a:avLst/>
            </a:prstGeom>
          </p:spPr>
        </p:pic>
        <p:sp>
          <p:nvSpPr>
            <p:cNvPr id="11" name="乘號 10"/>
            <p:cNvSpPr/>
            <p:nvPr/>
          </p:nvSpPr>
          <p:spPr>
            <a:xfrm>
              <a:off x="3981170" y="5319610"/>
              <a:ext cx="1404487" cy="1312155"/>
            </a:xfrm>
            <a:prstGeom prst="mathMultiply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3C61F7DA-663B-451D-AF6E-5D9D87D3161B}"/>
              </a:ext>
            </a:extLst>
          </p:cNvPr>
          <p:cNvGrpSpPr/>
          <p:nvPr/>
        </p:nvGrpSpPr>
        <p:grpSpPr>
          <a:xfrm>
            <a:off x="6271466" y="5410271"/>
            <a:ext cx="1795050" cy="1312155"/>
            <a:chOff x="6271466" y="5410271"/>
            <a:chExt cx="1795050" cy="1312155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66" b="98734" l="2888" r="981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05367">
              <a:off x="6271466" y="5463743"/>
              <a:ext cx="1795050" cy="1023891"/>
            </a:xfrm>
            <a:prstGeom prst="rect">
              <a:avLst/>
            </a:prstGeom>
          </p:spPr>
        </p:pic>
        <p:sp>
          <p:nvSpPr>
            <p:cNvPr id="16" name="乘號 15"/>
            <p:cNvSpPr/>
            <p:nvPr/>
          </p:nvSpPr>
          <p:spPr>
            <a:xfrm>
              <a:off x="6552220" y="5410271"/>
              <a:ext cx="1404487" cy="1312155"/>
            </a:xfrm>
            <a:prstGeom prst="mathMultiply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76113D4-F7B9-4D33-A1EE-B4AC8347B27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11654" y="2515128"/>
            <a:ext cx="990600" cy="314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0" t="11877" r="4809" b="10639"/>
          <a:stretch/>
        </p:blipFill>
        <p:spPr bwMode="auto">
          <a:xfrm>
            <a:off x="1238486" y="692696"/>
            <a:ext cx="6552728" cy="60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8100392" y="1551983"/>
            <a:ext cx="684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參考施測說明第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34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F44F122D-8C81-44C7-BFC1-B860462A5655}"/>
              </a:ext>
            </a:extLst>
          </p:cNvPr>
          <p:cNvGrpSpPr/>
          <p:nvPr/>
        </p:nvGrpSpPr>
        <p:grpSpPr>
          <a:xfrm>
            <a:off x="1352786" y="1497468"/>
            <a:ext cx="6279553" cy="652491"/>
            <a:chOff x="1352786" y="1497468"/>
            <a:chExt cx="6279553" cy="65249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7BD5A434-A3C1-4F1E-927F-B992AF69E49E}"/>
                </a:ext>
              </a:extLst>
            </p:cNvPr>
            <p:cNvSpPr/>
            <p:nvPr/>
          </p:nvSpPr>
          <p:spPr>
            <a:xfrm>
              <a:off x="4130400" y="1497468"/>
              <a:ext cx="3501939" cy="29742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E833DB8-BB61-4247-88A3-8F042F7BB782}"/>
                </a:ext>
              </a:extLst>
            </p:cNvPr>
            <p:cNvSpPr/>
            <p:nvPr/>
          </p:nvSpPr>
          <p:spPr>
            <a:xfrm>
              <a:off x="1352786" y="1890120"/>
              <a:ext cx="469943" cy="259839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7" name="橢圓 6">
            <a:extLst>
              <a:ext uri="{FF2B5EF4-FFF2-40B4-BE49-F238E27FC236}">
                <a16:creationId xmlns:a16="http://schemas.microsoft.com/office/drawing/2014/main" id="{477557F6-08AB-410C-B8FE-F02AD3E5822E}"/>
              </a:ext>
            </a:extLst>
          </p:cNvPr>
          <p:cNvSpPr/>
          <p:nvPr/>
        </p:nvSpPr>
        <p:spPr>
          <a:xfrm>
            <a:off x="1822729" y="5013176"/>
            <a:ext cx="517023" cy="468052"/>
          </a:xfrm>
          <a:prstGeom prst="ellipse">
            <a:avLst/>
          </a:prstGeom>
          <a:noFill/>
          <a:ln w="5715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4D18C6C8-87A6-4EAE-ACC4-4B713C8DEBA8}"/>
              </a:ext>
            </a:extLst>
          </p:cNvPr>
          <p:cNvSpPr/>
          <p:nvPr/>
        </p:nvSpPr>
        <p:spPr>
          <a:xfrm>
            <a:off x="1338217" y="2929800"/>
            <a:ext cx="517023" cy="468052"/>
          </a:xfrm>
          <a:prstGeom prst="ellipse">
            <a:avLst/>
          </a:prstGeom>
          <a:noFill/>
          <a:ln w="5715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E530B323-2D21-4065-88FD-1998FCC0B643}"/>
              </a:ext>
            </a:extLst>
          </p:cNvPr>
          <p:cNvSpPr/>
          <p:nvPr/>
        </p:nvSpPr>
        <p:spPr>
          <a:xfrm>
            <a:off x="1289340" y="4646273"/>
            <a:ext cx="517023" cy="468052"/>
          </a:xfrm>
          <a:prstGeom prst="ellipse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FDA2064-20AB-4453-993A-C0B0C6ECFFF9}"/>
              </a:ext>
            </a:extLst>
          </p:cNvPr>
          <p:cNvSpPr txBox="1"/>
          <p:nvPr/>
        </p:nvSpPr>
        <p:spPr>
          <a:xfrm>
            <a:off x="1562500" y="242961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chemeClr val="tx2"/>
                </a:solidFill>
              </a:rPr>
              <a:t>正確</a:t>
            </a:r>
          </a:p>
        </p:txBody>
      </p:sp>
    </p:spTree>
    <p:extLst>
      <p:ext uri="{BB962C8B-B14F-4D97-AF65-F5344CB8AC3E}">
        <p14:creationId xmlns:p14="http://schemas.microsoft.com/office/powerpoint/2010/main" val="156939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003648" y="-17614"/>
            <a:ext cx="4800600" cy="7000876"/>
            <a:chOff x="2003648" y="-17614"/>
            <a:chExt cx="4800600" cy="700087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648" y="-17614"/>
              <a:ext cx="4800600" cy="700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4031940" y="584684"/>
              <a:ext cx="720080" cy="556828"/>
              <a:chOff x="4031940" y="584684"/>
              <a:chExt cx="720080" cy="556828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4499992" y="728700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4067944" y="8811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4031940" y="10335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4535996" y="584684"/>
                <a:ext cx="216024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6" name="矩形圖說文字 5"/>
          <p:cNvSpPr/>
          <p:nvPr/>
        </p:nvSpPr>
        <p:spPr>
          <a:xfrm>
            <a:off x="6804247" y="82557"/>
            <a:ext cx="2334351" cy="4390559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、學生應試，請學生確認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自己的答案卡資訊是否正確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、如有誤，請學生直接在錯誤地方更正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-72516" y="589546"/>
            <a:ext cx="2052228" cy="1656184"/>
          </a:xfrm>
          <a:prstGeom prst="wedgeEllipseCallout">
            <a:avLst>
              <a:gd name="adj1" fmla="val 85524"/>
              <a:gd name="adj2" fmla="val -32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7" name="橢圓形圖說文字 6"/>
          <p:cNvSpPr/>
          <p:nvPr/>
        </p:nvSpPr>
        <p:spPr>
          <a:xfrm>
            <a:off x="12180" y="4689140"/>
            <a:ext cx="2052228" cy="1656184"/>
          </a:xfrm>
          <a:prstGeom prst="wedgeEllipseCallout">
            <a:avLst>
              <a:gd name="adj1" fmla="val 129033"/>
              <a:gd name="adj2" fmla="val 6645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8" name="橢圓形圖說文字 7"/>
          <p:cNvSpPr/>
          <p:nvPr/>
        </p:nvSpPr>
        <p:spPr>
          <a:xfrm rot="21175503">
            <a:off x="6997591" y="5053780"/>
            <a:ext cx="2052228" cy="1656184"/>
          </a:xfrm>
          <a:prstGeom prst="wedgeEllipseCallout">
            <a:avLst>
              <a:gd name="adj1" fmla="val -56282"/>
              <a:gd name="adj2" fmla="val -9053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</a:p>
        </p:txBody>
      </p:sp>
      <p:sp>
        <p:nvSpPr>
          <p:cNvPr id="15" name="矩形 14"/>
          <p:cNvSpPr/>
          <p:nvPr/>
        </p:nvSpPr>
        <p:spPr>
          <a:xfrm>
            <a:off x="2807804" y="219053"/>
            <a:ext cx="324036" cy="144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2759782" y="160256"/>
            <a:ext cx="4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endParaRPr lang="zh-TW" altLang="en-US" sz="11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ABC27F4-B905-4C2C-80A4-C5E34A482A59}"/>
              </a:ext>
            </a:extLst>
          </p:cNvPr>
          <p:cNvSpPr txBox="1"/>
          <p:nvPr/>
        </p:nvSpPr>
        <p:spPr>
          <a:xfrm>
            <a:off x="307787" y="2908221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>
                <a:solidFill>
                  <a:srgbClr val="0066FF"/>
                </a:solidFill>
              </a:rPr>
              <a:t>請</a:t>
            </a:r>
            <a:r>
              <a:rPr lang="zh-TW" altLang="en-US" sz="3200" b="1" dirty="0">
                <a:solidFill>
                  <a:srgbClr val="FF0000"/>
                </a:solidFill>
              </a:rPr>
              <a:t>導師事先提醒</a:t>
            </a:r>
            <a:r>
              <a:rPr lang="zh-TW" altLang="en-US" sz="3200" b="1" dirty="0">
                <a:solidFill>
                  <a:srgbClr val="0066FF"/>
                </a:solidFill>
              </a:rPr>
              <a:t>學生</a:t>
            </a:r>
            <a:endParaRPr lang="en-US" altLang="zh-TW" sz="3200" b="1" dirty="0">
              <a:solidFill>
                <a:srgbClr val="0066FF"/>
              </a:solidFill>
            </a:endParaRPr>
          </a:p>
          <a:p>
            <a:endParaRPr lang="en-US" altLang="zh-TW" sz="3200" b="1" dirty="0">
              <a:solidFill>
                <a:srgbClr val="0066FF"/>
              </a:solidFill>
            </a:endParaRPr>
          </a:p>
          <a:p>
            <a:r>
              <a:rPr lang="zh-TW" altLang="en-US" sz="3200" b="1" dirty="0">
                <a:solidFill>
                  <a:srgbClr val="0066FF"/>
                </a:solidFill>
              </a:rPr>
              <a:t>請</a:t>
            </a:r>
            <a:r>
              <a:rPr lang="zh-TW" altLang="en-US" sz="3200" b="1" dirty="0">
                <a:solidFill>
                  <a:srgbClr val="FF0000"/>
                </a:solidFill>
              </a:rPr>
              <a:t>監考老師巡視</a:t>
            </a:r>
            <a:r>
              <a:rPr lang="zh-TW" altLang="en-US" sz="3200" b="1" dirty="0">
                <a:solidFill>
                  <a:srgbClr val="0066FF"/>
                </a:solidFill>
              </a:rPr>
              <a:t>時多加留意</a:t>
            </a:r>
          </a:p>
        </p:txBody>
      </p:sp>
    </p:spTree>
    <p:extLst>
      <p:ext uri="{BB962C8B-B14F-4D97-AF65-F5344CB8AC3E}">
        <p14:creationId xmlns:p14="http://schemas.microsoft.com/office/powerpoint/2010/main" val="27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0918"/>
            <a:ext cx="4924425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95536" y="188640"/>
            <a:ext cx="7338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備用答案卡</a:t>
            </a:r>
          </a:p>
        </p:txBody>
      </p:sp>
      <p:sp>
        <p:nvSpPr>
          <p:cNvPr id="10" name="矩形圖說文字 9"/>
          <p:cNvSpPr/>
          <p:nvPr/>
        </p:nvSpPr>
        <p:spPr>
          <a:xfrm>
            <a:off x="6333474" y="0"/>
            <a:ext cx="2810526" cy="4977172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答案卡如有缺， 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可使用備用卡</a:t>
            </a:r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備用卡可跨科互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相使用，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勿影印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  使用</a:t>
            </a:r>
            <a:endParaRPr lang="en-US" altLang="zh-TW" sz="2600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b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跨科目使用備用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卡，請在科目欄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位更正科目名稱</a:t>
            </a:r>
            <a:endParaRPr lang="en-US" altLang="zh-TW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、更正班級座號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6328073" y="5193196"/>
            <a:ext cx="2810395" cy="1044116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4/17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後轉入之學生，請用備用卡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3" name="矩形 2"/>
          <p:cNvSpPr/>
          <p:nvPr/>
        </p:nvSpPr>
        <p:spPr>
          <a:xfrm>
            <a:off x="2355528" y="153760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282519" y="153760"/>
            <a:ext cx="5040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100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endParaRPr lang="zh-TW" altLang="en-US" sz="11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CAAD562-4CA0-4EF5-927E-841B7BA02853}"/>
              </a:ext>
            </a:extLst>
          </p:cNvPr>
          <p:cNvSpPr txBox="1"/>
          <p:nvPr/>
        </p:nvSpPr>
        <p:spPr>
          <a:xfrm>
            <a:off x="121808" y="6023028"/>
            <a:ext cx="7827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請導師先將轉學生的資料寫在備用卡</a:t>
            </a:r>
            <a:r>
              <a:rPr lang="en-US" altLang="zh-TW" sz="3600" dirty="0">
                <a:solidFill>
                  <a:srgbClr val="FF0000"/>
                </a:solidFill>
              </a:rPr>
              <a:t>1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713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9"/>
          <p:cNvSpPr txBox="1">
            <a:spLocks noChangeArrowheads="1"/>
          </p:cNvSpPr>
          <p:nvPr/>
        </p:nvSpPr>
        <p:spPr bwMode="auto">
          <a:xfrm>
            <a:off x="1159285" y="692696"/>
            <a:ext cx="759267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學年度基本學習能力檢核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ts val="3000"/>
              </a:lnSpc>
              <a:spcBef>
                <a:spcPct val="5000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說明會內容      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9219" y1="41094" x2="15469" y2="46719"/>
                        <a14:foregroundMark x1="27344" y1="44688" x2="26563" y2="59062"/>
                        <a14:foregroundMark x1="30781" y1="43281" x2="30938" y2="61563"/>
                        <a14:foregroundMark x1="66250" y1="39688" x2="60781" y2="47344"/>
                        <a14:foregroundMark x1="74844" y1="43750" x2="75625" y2="61563"/>
                        <a14:foregroundMark x1="68281" y1="52031" x2="83281" y2="51563"/>
                        <a14:foregroundMark x1="31094" y1="52812" x2="39375" y2="52500"/>
                        <a14:foregroundMark x1="31719" y1="42344" x2="39063" y2="5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3864">
            <a:off x="279497" y="4248555"/>
            <a:ext cx="1941458" cy="194145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619672" y="2024844"/>
            <a:ext cx="6084676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 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endParaRPr lang="en-US" altLang="zh-TW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5000"/>
              </a:lnSpc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建置國民中小學教育長期資料庫學生基本學習能力施測說明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155">
            <a:off x="7232409" y="4229220"/>
            <a:ext cx="1548975" cy="233749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01C63-FA22-437A-B807-51A446AFDDE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34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61350" y="116632"/>
            <a:ext cx="757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身心障礙學生 </a:t>
            </a:r>
          </a:p>
        </p:txBody>
      </p:sp>
      <p:sp>
        <p:nvSpPr>
          <p:cNvPr id="2" name="矩形 1"/>
          <p:cNvSpPr/>
          <p:nvPr/>
        </p:nvSpPr>
        <p:spPr>
          <a:xfrm>
            <a:off x="1239989" y="2438032"/>
            <a:ext cx="74460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普通班級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智能障礙學生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須考試，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成績不列統計</a:t>
            </a:r>
            <a:r>
              <a:rPr kumimoji="0" lang="zh-TW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，其他障礙學生須考試，成績列統計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90" l="0" r="100000">
                        <a14:foregroundMark x1="21739" y1="88525" x2="38164" y2="96311"/>
                        <a14:foregroundMark x1="67633" y1="90164" x2="84541" y2="95492"/>
                        <a14:foregroundMark x1="7246" y1="83607" x2="966" y2="97951"/>
                        <a14:foregroundMark x1="22705" y1="85246" x2="99517" y2="84836"/>
                        <a14:foregroundMark x1="18357" y1="95492" x2="36232" y2="88934"/>
                        <a14:foregroundMark x1="66184" y1="97131" x2="85024" y2="89344"/>
                        <a14:foregroundMark x1="66184" y1="91803" x2="64734" y2="97541"/>
                        <a14:foregroundMark x1="18841" y1="96311" x2="38164" y2="95902"/>
                        <a14:foregroundMark x1="38647" y1="96721" x2="39130" y2="87295"/>
                        <a14:foregroundMark x1="73913" y1="94672" x2="74396" y2="99590"/>
                        <a14:foregroundMark x1="7246" y1="42213" x2="7246" y2="42213"/>
                        <a14:foregroundMark x1="2415" y1="40984" x2="2415" y2="40984"/>
                        <a14:foregroundMark x1="483" y1="43033" x2="483" y2="43033"/>
                        <a14:backgroundMark x1="483" y1="92623" x2="11111" y2="65984"/>
                        <a14:backgroundMark x1="97101" y1="53279" x2="97101" y2="53279"/>
                        <a14:backgroundMark x1="96135" y1="61066" x2="93237" y2="82377"/>
                        <a14:backgroundMark x1="83575" y1="79918" x2="83575" y2="79918"/>
                        <a14:backgroundMark x1="65700" y1="80328" x2="66667" y2="78689"/>
                        <a14:backgroundMark x1="65700" y1="70492" x2="65700" y2="70492"/>
                        <a14:backgroundMark x1="69565" y1="69262" x2="69565" y2="69262"/>
                        <a14:backgroundMark x1="38647" y1="68033" x2="38647" y2="68033"/>
                        <a14:backgroundMark x1="36715" y1="67623" x2="36715" y2="67623"/>
                        <a14:backgroundMark x1="36715" y1="79918" x2="36715" y2="79918"/>
                        <a14:backgroundMark x1="33816" y1="75820" x2="33816" y2="75820"/>
                        <a14:backgroundMark x1="10628" y1="47131" x2="10628" y2="47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1" y="4293096"/>
            <a:ext cx="1971675" cy="232410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F7C90-C2D6-4CF9-B3AE-370FF8CB7CC2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BE15259-0ABD-4908-B4E0-8911219097DD}"/>
              </a:ext>
            </a:extLst>
          </p:cNvPr>
          <p:cNvSpPr/>
          <p:nvPr/>
        </p:nvSpPr>
        <p:spPr>
          <a:xfrm>
            <a:off x="1240743" y="3476505"/>
            <a:ext cx="7446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altLang="zh-TW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4/17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之後的轉入生請用備用答案卡</a:t>
            </a:r>
            <a:r>
              <a:rPr lang="zh-TW" altLang="zh-TW" sz="2500" b="1" dirty="0">
                <a:solidFill>
                  <a:srgbClr val="333333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500" b="1" dirty="0">
                <a:solidFill>
                  <a:srgbClr val="333333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並在答案卡上寫上班級座號姓名</a:t>
            </a:r>
            <a:endParaRPr lang="en-US" altLang="zh-TW" sz="2500" b="1" dirty="0">
              <a:solidFill>
                <a:srgbClr val="333333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FF00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轉出學生 答案卡請畫缺考 並註記轉學</a:t>
            </a:r>
            <a:endParaRPr kumimoji="0" lang="en-US" altLang="zh-TW" sz="25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highlight>
                <a:srgbClr val="FFFF00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D8DFC69-6F1B-4CF6-A716-D3B58CD3DFBC}"/>
              </a:ext>
            </a:extLst>
          </p:cNvPr>
          <p:cNvSpPr/>
          <p:nvPr/>
        </p:nvSpPr>
        <p:spPr>
          <a:xfrm>
            <a:off x="1240743" y="1357752"/>
            <a:ext cx="7052197" cy="903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400" b="1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另闢試場之試卷袋已另成袋，答案卡請學校在領回後，另抽取。</a:t>
            </a:r>
            <a:endParaRPr lang="en-US" altLang="zh-TW" sz="2400" b="1" dirty="0">
              <a:solidFill>
                <a:srgbClr val="3333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76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89"/>
            <a:ext cx="9182100" cy="65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7650" y="188640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重要事項說明  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-  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試卷彌封說明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  <a:hlinkClick r:id="" action="ppaction://noaction"/>
              </a:rPr>
              <a:t>P.10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  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24680" y="2800221"/>
            <a:ext cx="6948772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倘若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監考老師</a:t>
            </a:r>
            <a:r>
              <a:rPr kumimoji="0" lang="zh-TW" alt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發現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未附答案卡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彌封袋，請將答案卡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卷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置入原試卷袋進行彌封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C5C5"/>
              </a:highligh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 、簽名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highlight>
                  <a:srgbClr val="FFC5C5"/>
                </a:highligh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，再送回教務處。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1273" l="10000" r="90000">
                        <a14:foregroundMark x1="61091" y1="6909" x2="61091" y2="6909"/>
                        <a14:foregroundMark x1="46545" y1="33636" x2="46545" y2="33636"/>
                        <a14:foregroundMark x1="44909" y1="34364" x2="44909" y2="34364"/>
                        <a14:foregroundMark x1="34545" y1="87091" x2="34545" y2="87091"/>
                        <a14:foregroundMark x1="31273" y1="87091" x2="42545" y2="85455"/>
                        <a14:foregroundMark x1="63273" y1="5818" x2="63273" y2="5818"/>
                        <a14:backgroundMark x1="26182" y1="88364" x2="26182" y2="88364"/>
                        <a14:backgroundMark x1="24545" y1="86000" x2="32727" y2="88727"/>
                        <a14:backgroundMark x1="54364" y1="75636" x2="58545" y2="7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40" y="4617133"/>
            <a:ext cx="2240868" cy="2240868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2F4B5-11A1-4DEE-946E-E64AF68F66A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BD60BC36-00AA-4022-B8DD-7EADDC70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48F60308-0550-45C0-8EA7-0A021A1F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3826"/>
            <a:ext cx="8229600" cy="4851399"/>
          </a:xfrm>
        </p:spPr>
        <p:txBody>
          <a:bodyPr/>
          <a:lstStyle/>
          <a:p>
            <a:pPr algn="just"/>
            <a:r>
              <a:rPr lang="zh-TW" altLang="en-US" sz="2800" dirty="0"/>
              <a:t>除監考老師外，不逗留在考試教室。</a:t>
            </a:r>
            <a:endParaRPr lang="en-US" altLang="zh-TW" sz="2800" dirty="0"/>
          </a:p>
          <a:p>
            <a:pPr algn="just"/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倘吹冷氣，</a:t>
            </a:r>
            <a:r>
              <a:rPr lang="zh-TW" altLang="en-US" sz="2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請勿關閉教室前後門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，以利監察人員巡視</a:t>
            </a:r>
            <a:endParaRPr lang="en-US" altLang="zh-TW" sz="2800" dirty="0"/>
          </a:p>
          <a:p>
            <a:pPr algn="just"/>
            <a:r>
              <a:rPr lang="zh-TW" altLang="en-US" sz="2800" dirty="0">
                <a:solidFill>
                  <a:srgbClr val="0066FF"/>
                </a:solidFill>
              </a:rPr>
              <a:t>考前</a:t>
            </a:r>
            <a:r>
              <a:rPr lang="zh-TW" altLang="en-US" sz="2800" dirty="0"/>
              <a:t>有一個上課鐘響，老師可以</a:t>
            </a:r>
            <a:r>
              <a:rPr lang="zh-TW" altLang="en-US" sz="2800" dirty="0">
                <a:solidFill>
                  <a:srgbClr val="0066FF"/>
                </a:solidFill>
              </a:rPr>
              <a:t>發下試卷與答案卡</a:t>
            </a:r>
            <a:r>
              <a:rPr lang="zh-TW" altLang="en-US" sz="3600" dirty="0">
                <a:solidFill>
                  <a:srgbClr val="FF0000"/>
                </a:solidFill>
              </a:rPr>
              <a:t>但不可以翻題與作答，此時間要讓老師宣讀封面說明</a:t>
            </a:r>
            <a:r>
              <a:rPr lang="zh-TW" altLang="en-US" sz="2800" dirty="0"/>
              <a:t>。</a:t>
            </a:r>
            <a:endParaRPr lang="en-US" altLang="zh-TW" sz="2800" dirty="0"/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66FF"/>
                </a:solidFill>
              </a:rPr>
              <a:t>   建議：讓學生依照座號 安排座位 已利發放答案卡</a:t>
            </a:r>
            <a:endParaRPr lang="en-US" altLang="zh-TW" sz="2800" dirty="0"/>
          </a:p>
          <a:p>
            <a:pPr algn="just"/>
            <a:r>
              <a:rPr lang="zh-TW" altLang="en-US" sz="2800" dirty="0"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導師於</a:t>
            </a:r>
            <a:r>
              <a:rPr lang="zh-TW" altLang="en-US" sz="2800" dirty="0">
                <a:solidFill>
                  <a:srgbClr val="0066FF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第一節考試前</a:t>
            </a:r>
            <a:r>
              <a:rPr lang="zh-TW" altLang="en-US" sz="2800" dirty="0"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，</a:t>
            </a:r>
            <a:r>
              <a:rPr lang="zh-TW" altLang="en-US" sz="2800" dirty="0">
                <a:solidFill>
                  <a:srgbClr val="0066FF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將</a:t>
            </a:r>
            <a:r>
              <a:rPr lang="zh-TW" altLang="en-US" sz="2800" dirty="0"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班上學生</a:t>
            </a:r>
            <a:r>
              <a:rPr lang="zh-TW" altLang="en-US" sz="2800" dirty="0">
                <a:solidFill>
                  <a:srgbClr val="0066FF"/>
                </a:solidFill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缺席狀況</a:t>
            </a:r>
            <a:r>
              <a:rPr lang="zh-TW" altLang="en-US" sz="2800" dirty="0"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填寫於黑板上，不要留座號，</a:t>
            </a:r>
            <a:r>
              <a:rPr lang="zh-TW" altLang="en-US" sz="4000" dirty="0">
                <a:solidFill>
                  <a:srgbClr val="FF0000"/>
                </a:solidFill>
                <a:highlight>
                  <a:srgbClr val="FFFF00"/>
                </a:highlight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寫學生名字</a:t>
            </a:r>
            <a:r>
              <a:rPr lang="zh-TW" altLang="en-US" sz="2800" dirty="0">
                <a:latin typeface="華康少女文字W7(P)" panose="040F0700000000000000" pitchFamily="82" charset="-120"/>
                <a:ea typeface="華康少女文字W7(P)" panose="040F0700000000000000" pitchFamily="82" charset="-120"/>
              </a:rPr>
              <a:t>。</a:t>
            </a:r>
            <a:endParaRPr lang="zh-TW" altLang="en-US" sz="2400" dirty="0">
              <a:latin typeface="華康少女文字W7(P)" panose="040F0700000000000000" pitchFamily="82" charset="-120"/>
              <a:ea typeface="華康少女文字W7(P)" panose="040F0700000000000000" pitchFamily="82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FB6CB69-4157-47C9-BB97-C467F9A5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245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496B62-37DA-45EA-8ED7-222B903D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A2AC6EB-A5B8-4523-BE55-C211F3E6D8F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71878" y="3626602"/>
            <a:ext cx="4428492" cy="2731780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800" dirty="0"/>
              <a:t>若試場缺少答案卡封袋，請監考老師</a:t>
            </a:r>
            <a:r>
              <a:rPr lang="zh-TW" altLang="zh-TW" sz="2800" dirty="0">
                <a:solidFill>
                  <a:schemeClr val="tx2"/>
                </a:solidFill>
              </a:rPr>
              <a:t>將答案卡置入原試卷袋進行彌封、簽名</a:t>
            </a:r>
            <a:r>
              <a:rPr lang="zh-TW" altLang="zh-TW" sz="2800" dirty="0"/>
              <a:t>，並於封面</a:t>
            </a:r>
            <a:r>
              <a:rPr lang="zh-TW" altLang="zh-TW" sz="2800" dirty="0">
                <a:solidFill>
                  <a:srgbClr val="0066FF"/>
                </a:solidFill>
              </a:rPr>
              <a:t>註記應考人數、實考人數、缺考學生姓名及缺考原因。</a:t>
            </a:r>
            <a:endParaRPr lang="zh-TW" altLang="en-US" sz="2800" dirty="0">
              <a:solidFill>
                <a:srgbClr val="0066FF"/>
              </a:solidFill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B66201-738A-4CCC-B0D3-6A9483831F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1F408D-80A8-4E43-83EC-01FE83C26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82BB0E-9405-4CCB-BEB4-454CBB0AB5C2}"/>
              </a:ext>
            </a:extLst>
          </p:cNvPr>
          <p:cNvSpPr/>
          <p:nvPr/>
        </p:nvSpPr>
        <p:spPr>
          <a:xfrm>
            <a:off x="5436096" y="6309320"/>
            <a:ext cx="396044" cy="1800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049B84A6-5C04-4FCB-B825-8DECDCA0C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3" y="274638"/>
            <a:ext cx="4480557" cy="269897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28B6151-405B-4DBE-999B-737FDC466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83" y="184330"/>
            <a:ext cx="4647664" cy="64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8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E62FB6-F7E8-40A8-B706-A51E590A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66AEF1-39A3-4368-A97D-E515F681E710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23B9E2-89C9-4F00-9F42-F5FDBD1176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75D183A-A644-4FF9-9217-5FD36DB5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AC7E912-5FD0-4598-A1FE-7E40F8FA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651" y="150137"/>
            <a:ext cx="4158349" cy="6722211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F8D2D238-FDEC-4539-8734-30E8E01D03F1}"/>
              </a:ext>
            </a:extLst>
          </p:cNvPr>
          <p:cNvSpPr/>
          <p:nvPr/>
        </p:nvSpPr>
        <p:spPr>
          <a:xfrm>
            <a:off x="6480212" y="1700808"/>
            <a:ext cx="1908212" cy="1395028"/>
          </a:xfrm>
          <a:prstGeom prst="wedgeRoundRectCallout">
            <a:avLst>
              <a:gd name="adj1" fmla="val -42370"/>
              <a:gd name="adj2" fmla="val 7059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請寫學生的姓名</a:t>
            </a:r>
            <a:endParaRPr lang="en-US" altLang="zh-TW" sz="24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TW" alt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缺考原因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B199ED6-10FA-4E21-9622-8A96A7EE0B66}"/>
              </a:ext>
            </a:extLst>
          </p:cNvPr>
          <p:cNvSpPr txBox="1"/>
          <p:nvPr/>
        </p:nvSpPr>
        <p:spPr>
          <a:xfrm>
            <a:off x="6300192" y="4397099"/>
            <a:ext cx="3060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66FF"/>
                </a:solidFill>
              </a:rPr>
              <a:t>多出的備用卡</a:t>
            </a:r>
            <a:endParaRPr lang="en-US" altLang="zh-TW" sz="2800" b="1" dirty="0">
              <a:solidFill>
                <a:srgbClr val="0066FF"/>
              </a:solidFill>
            </a:endParaRPr>
          </a:p>
          <a:p>
            <a:r>
              <a:rPr lang="zh-TW" altLang="en-US" sz="2800" b="1" dirty="0">
                <a:solidFill>
                  <a:srgbClr val="0066FF"/>
                </a:solidFill>
              </a:rPr>
              <a:t>請繳回辦公室，</a:t>
            </a:r>
            <a:endParaRPr lang="en-US" altLang="zh-TW" sz="2800" b="1" dirty="0">
              <a:solidFill>
                <a:srgbClr val="0066FF"/>
              </a:solidFill>
            </a:endParaRPr>
          </a:p>
          <a:p>
            <a:r>
              <a:rPr lang="zh-TW" altLang="en-US" sz="2800" b="1" dirty="0">
                <a:solidFill>
                  <a:srgbClr val="FF0000"/>
                </a:solidFill>
              </a:rPr>
              <a:t>勿放入彌封袋。</a:t>
            </a:r>
            <a:endParaRPr lang="en-US" altLang="zh-TW" sz="2800" b="1" dirty="0">
              <a:solidFill>
                <a:srgbClr val="FF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D5D1627-DCA6-4FAB-8293-72EED79D0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6" y="63686"/>
            <a:ext cx="4634452" cy="673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3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B5861B-731C-4C53-9939-EC7D47E4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4C9CD5C-1F23-4D8F-9120-1E311027D10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BF99C9F-827F-48D3-8299-3D9D0DF319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29B8C8-C7BE-4A71-AD35-0E955F4F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60612A3-49F6-470E-AB7D-001EEEFCD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33"/>
            <a:ext cx="9144000" cy="6294134"/>
          </a:xfrm>
          <a:prstGeom prst="rect">
            <a:avLst/>
          </a:prstGeom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CC34EF1E-BEB5-4BDF-B1E4-0706751C4A9D}"/>
              </a:ext>
            </a:extLst>
          </p:cNvPr>
          <p:cNvGrpSpPr/>
          <p:nvPr/>
        </p:nvGrpSpPr>
        <p:grpSpPr>
          <a:xfrm>
            <a:off x="4860032" y="67894"/>
            <a:ext cx="4158349" cy="6722211"/>
            <a:chOff x="1743965" y="347908"/>
            <a:chExt cx="4158349" cy="6722211"/>
          </a:xfrm>
        </p:grpSpPr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C6775599-AE39-4028-AB3D-ABA38B59627C}"/>
                </a:ext>
              </a:extLst>
            </p:cNvPr>
            <p:cNvGrpSpPr/>
            <p:nvPr/>
          </p:nvGrpSpPr>
          <p:grpSpPr>
            <a:xfrm>
              <a:off x="1743965" y="347908"/>
              <a:ext cx="4158349" cy="6722211"/>
              <a:chOff x="4968467" y="68212"/>
              <a:chExt cx="4158349" cy="6722211"/>
            </a:xfrm>
          </p:grpSpPr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8D528D70-99F6-442E-9786-80D37B7CC415}"/>
                  </a:ext>
                </a:extLst>
              </p:cNvPr>
              <p:cNvGrpSpPr/>
              <p:nvPr/>
            </p:nvGrpSpPr>
            <p:grpSpPr>
              <a:xfrm>
                <a:off x="4968467" y="68212"/>
                <a:ext cx="4158349" cy="6722211"/>
                <a:chOff x="4968467" y="68212"/>
                <a:chExt cx="4158349" cy="6722211"/>
              </a:xfrm>
            </p:grpSpPr>
            <p:pic>
              <p:nvPicPr>
                <p:cNvPr id="7" name="圖片 6">
                  <a:extLst>
                    <a:ext uri="{FF2B5EF4-FFF2-40B4-BE49-F238E27FC236}">
                      <a16:creationId xmlns:a16="http://schemas.microsoft.com/office/drawing/2014/main" id="{73FCEB58-A3E1-46A5-8BB3-3FC3EF84E2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8467" y="68212"/>
                  <a:ext cx="4158349" cy="6722211"/>
                </a:xfrm>
                <a:prstGeom prst="rect">
                  <a:avLst/>
                </a:prstGeom>
              </p:spPr>
            </p:pic>
            <p:grpSp>
              <p:nvGrpSpPr>
                <p:cNvPr id="16" name="群組 15">
                  <a:extLst>
                    <a:ext uri="{FF2B5EF4-FFF2-40B4-BE49-F238E27FC236}">
                      <a16:creationId xmlns:a16="http://schemas.microsoft.com/office/drawing/2014/main" id="{0EB63FB6-B18A-4676-AA31-AFD07CD8FE52}"/>
                    </a:ext>
                  </a:extLst>
                </p:cNvPr>
                <p:cNvGrpSpPr/>
                <p:nvPr/>
              </p:nvGrpSpPr>
              <p:grpSpPr>
                <a:xfrm>
                  <a:off x="5828378" y="3277868"/>
                  <a:ext cx="1731954" cy="431146"/>
                  <a:chOff x="5828378" y="3277868"/>
                  <a:chExt cx="1731954" cy="431146"/>
                </a:xfrm>
              </p:grpSpPr>
              <p:grpSp>
                <p:nvGrpSpPr>
                  <p:cNvPr id="12" name="群組 11">
                    <a:extLst>
                      <a:ext uri="{FF2B5EF4-FFF2-40B4-BE49-F238E27FC236}">
                        <a16:creationId xmlns:a16="http://schemas.microsoft.com/office/drawing/2014/main" id="{5A126174-27F7-4391-9CF3-C351422B0263}"/>
                      </a:ext>
                    </a:extLst>
                  </p:cNvPr>
                  <p:cNvGrpSpPr/>
                  <p:nvPr/>
                </p:nvGrpSpPr>
                <p:grpSpPr>
                  <a:xfrm>
                    <a:off x="5828378" y="3277868"/>
                    <a:ext cx="579826" cy="424030"/>
                    <a:chOff x="5828378" y="3277868"/>
                    <a:chExt cx="579826" cy="424030"/>
                  </a:xfrm>
                </p:grpSpPr>
                <p:sp>
                  <p:nvSpPr>
                    <p:cNvPr id="10" name="矩形 9">
                      <a:extLst>
                        <a:ext uri="{FF2B5EF4-FFF2-40B4-BE49-F238E27FC236}">
                          <a16:creationId xmlns:a16="http://schemas.microsoft.com/office/drawing/2014/main" id="{1F86B8BF-5054-4335-BF3E-8900EE172B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8378" y="3517008"/>
                      <a:ext cx="579826" cy="18489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1" name="矩形 10">
                      <a:extLst>
                        <a:ext uri="{FF2B5EF4-FFF2-40B4-BE49-F238E27FC236}">
                          <a16:creationId xmlns:a16="http://schemas.microsoft.com/office/drawing/2014/main" id="{085A977C-6D78-463B-859D-640E1F7EA9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8378" y="3277868"/>
                      <a:ext cx="579826" cy="18489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grpSp>
                <p:nvGrpSpPr>
                  <p:cNvPr id="13" name="群組 12">
                    <a:extLst>
                      <a:ext uri="{FF2B5EF4-FFF2-40B4-BE49-F238E27FC236}">
                        <a16:creationId xmlns:a16="http://schemas.microsoft.com/office/drawing/2014/main" id="{95CEBCF9-8773-4105-9CF5-CB2833ADE9A8}"/>
                      </a:ext>
                    </a:extLst>
                  </p:cNvPr>
                  <p:cNvGrpSpPr/>
                  <p:nvPr/>
                </p:nvGrpSpPr>
                <p:grpSpPr>
                  <a:xfrm>
                    <a:off x="6588224" y="3284984"/>
                    <a:ext cx="972108" cy="424030"/>
                    <a:chOff x="5828378" y="3277868"/>
                    <a:chExt cx="579826" cy="424030"/>
                  </a:xfrm>
                </p:grpSpPr>
                <p:sp>
                  <p:nvSpPr>
                    <p:cNvPr id="14" name="矩形 13">
                      <a:extLst>
                        <a:ext uri="{FF2B5EF4-FFF2-40B4-BE49-F238E27FC236}">
                          <a16:creationId xmlns:a16="http://schemas.microsoft.com/office/drawing/2014/main" id="{2E79A8C3-38A9-4151-BEB8-37EE366875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8378" y="3517008"/>
                      <a:ext cx="579826" cy="18489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15" name="矩形 14">
                      <a:extLst>
                        <a:ext uri="{FF2B5EF4-FFF2-40B4-BE49-F238E27FC236}">
                          <a16:creationId xmlns:a16="http://schemas.microsoft.com/office/drawing/2014/main" id="{E39A8525-2A0B-46F2-B7A2-B291BE07A2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8378" y="3277868"/>
                      <a:ext cx="579826" cy="18489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</p:grpSp>
          </p:grpSp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03751199-63CF-468F-B829-39A00349A834}"/>
                  </a:ext>
                </a:extLst>
              </p:cNvPr>
              <p:cNvSpPr txBox="1"/>
              <p:nvPr/>
            </p:nvSpPr>
            <p:spPr>
              <a:xfrm>
                <a:off x="5759199" y="3212976"/>
                <a:ext cx="191007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許祐齊   另闢試場</a:t>
                </a:r>
                <a:endParaRPr lang="en-US" altLang="zh-TW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zh-TW" alt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黃勇勝   另闢試場</a:t>
                </a:r>
                <a:endParaRPr lang="en-US" altLang="zh-TW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zh-TW" alt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楊智恩   另闢試場</a:t>
                </a:r>
                <a:endParaRPr lang="en-US" altLang="zh-TW" sz="16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zh-TW" altLang="en-US" sz="1600" b="1" dirty="0">
                    <a:solidFill>
                      <a:srgbClr val="800040"/>
                    </a:solidFill>
                  </a:rPr>
                  <a:t>楊喻涵</a:t>
                </a:r>
                <a:r>
                  <a:rPr lang="zh-TW" altLang="en-US" sz="1600" b="1" dirty="0">
                    <a:solidFill>
                      <a:schemeClr val="accent6">
                        <a:lumMod val="75000"/>
                      </a:schemeClr>
                    </a:solidFill>
                  </a:rPr>
                  <a:t>   </a:t>
                </a:r>
                <a:r>
                  <a:rPr lang="zh-TW" altLang="en-US" sz="1600" b="1" dirty="0">
                    <a:solidFill>
                      <a:srgbClr val="800040"/>
                    </a:solidFill>
                  </a:rPr>
                  <a:t>事假</a:t>
                </a:r>
                <a:endParaRPr lang="en-US" altLang="zh-TW" sz="1600" b="1" dirty="0">
                  <a:solidFill>
                    <a:srgbClr val="800040"/>
                  </a:solidFill>
                </a:endParaRPr>
              </a:p>
              <a:p>
                <a:endParaRPr lang="en-US" altLang="zh-TW" sz="1600" b="1" dirty="0">
                  <a:solidFill>
                    <a:srgbClr val="800040"/>
                  </a:solidFill>
                </a:endParaRPr>
              </a:p>
            </p:txBody>
          </p:sp>
        </p:grp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6E0C7947-96A4-410B-B886-A650C0D24301}"/>
                </a:ext>
              </a:extLst>
            </p:cNvPr>
            <p:cNvSpPr txBox="1"/>
            <p:nvPr/>
          </p:nvSpPr>
          <p:spPr>
            <a:xfrm>
              <a:off x="2463015" y="2510285"/>
              <a:ext cx="2052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solidFill>
                    <a:srgbClr val="0070C0"/>
                  </a:solidFill>
                </a:rPr>
                <a:t>以</a:t>
              </a:r>
              <a:r>
                <a:rPr lang="en-US" altLang="zh-TW" sz="2800" b="1" dirty="0">
                  <a:solidFill>
                    <a:srgbClr val="0070C0"/>
                  </a:solidFill>
                </a:rPr>
                <a:t>301</a:t>
              </a:r>
              <a:r>
                <a:rPr lang="zh-TW" altLang="en-US" sz="2800" b="1" dirty="0">
                  <a:solidFill>
                    <a:srgbClr val="0070C0"/>
                  </a:solidFill>
                </a:rPr>
                <a:t>為例</a:t>
              </a:r>
              <a:endParaRPr lang="en-US" altLang="zh-TW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4171B4E-889B-4C83-8992-181B54A732E5}"/>
              </a:ext>
            </a:extLst>
          </p:cNvPr>
          <p:cNvSpPr/>
          <p:nvPr/>
        </p:nvSpPr>
        <p:spPr>
          <a:xfrm>
            <a:off x="503548" y="5913276"/>
            <a:ext cx="1980220" cy="180000"/>
          </a:xfrm>
          <a:prstGeom prst="rect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彎曲 22">
            <a:extLst>
              <a:ext uri="{FF2B5EF4-FFF2-40B4-BE49-F238E27FC236}">
                <a16:creationId xmlns:a16="http://schemas.microsoft.com/office/drawing/2014/main" id="{12CAA9A8-5D21-4CA1-90C8-79DAAFA57D5A}"/>
              </a:ext>
            </a:extLst>
          </p:cNvPr>
          <p:cNvSpPr/>
          <p:nvPr/>
        </p:nvSpPr>
        <p:spPr>
          <a:xfrm>
            <a:off x="1604784" y="3309386"/>
            <a:ext cx="3935139" cy="2335441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760ECE9-9EDA-486E-8B1F-47458CF63354}"/>
              </a:ext>
            </a:extLst>
          </p:cNvPr>
          <p:cNvSpPr/>
          <p:nvPr/>
        </p:nvSpPr>
        <p:spPr>
          <a:xfrm>
            <a:off x="5699211" y="4009619"/>
            <a:ext cx="1980220" cy="221833"/>
          </a:xfrm>
          <a:prstGeom prst="rect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C2A790B-CA26-462D-87FC-BD02D6A19350}"/>
              </a:ext>
            </a:extLst>
          </p:cNvPr>
          <p:cNvSpPr txBox="1"/>
          <p:nvPr/>
        </p:nvSpPr>
        <p:spPr>
          <a:xfrm>
            <a:off x="5620128" y="4266517"/>
            <a:ext cx="30603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未在監考表上的名單，請看黑板</a:t>
            </a:r>
            <a:endParaRPr lang="en-US" altLang="zh-TW" sz="2800" b="1" dirty="0">
              <a:solidFill>
                <a:srgbClr val="FF0000"/>
              </a:solidFill>
            </a:endParaRPr>
          </a:p>
          <a:p>
            <a:endParaRPr lang="en-US" altLang="zh-TW" sz="2800" b="1" dirty="0">
              <a:solidFill>
                <a:srgbClr val="FF0000"/>
              </a:solidFill>
            </a:endParaRPr>
          </a:p>
          <a:p>
            <a:r>
              <a:rPr lang="zh-TW" altLang="en-US" sz="2800" b="1" dirty="0">
                <a:solidFill>
                  <a:schemeClr val="tx1">
                    <a:lumMod val="50000"/>
                  </a:schemeClr>
                </a:solidFill>
              </a:rPr>
              <a:t>導師請寫在黑板上告知監考老師</a:t>
            </a:r>
            <a:endParaRPr lang="en-US" altLang="zh-TW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BD60BC36-00AA-4022-B8DD-7EADDC70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注意事項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48F60308-0550-45C0-8EA7-0A021A1F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3827"/>
            <a:ext cx="8229600" cy="4951497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sz="2800" dirty="0"/>
              <a:t>監考老師請收 題目卷及答案卡</a:t>
            </a:r>
            <a:endParaRPr lang="en-US" altLang="zh-TW" sz="2800" dirty="0"/>
          </a:p>
          <a:p>
            <a:pPr marL="0" indent="0" algn="just">
              <a:buNone/>
            </a:pPr>
            <a:r>
              <a:rPr lang="zh-TW" altLang="en-US" sz="2800" dirty="0"/>
              <a:t>題目卷不用繳回辦公室，留在原班給導師。</a:t>
            </a:r>
            <a:endParaRPr lang="en-US" altLang="zh-TW" sz="2800" dirty="0"/>
          </a:p>
          <a:p>
            <a:pPr marL="0" indent="0" algn="just">
              <a:buNone/>
            </a:pPr>
            <a:endParaRPr lang="en-US" altLang="zh-TW" sz="2800" dirty="0"/>
          </a:p>
          <a:p>
            <a:pPr marL="0" indent="0" algn="just">
              <a:buNone/>
            </a:pPr>
            <a:r>
              <a:rPr lang="zh-TW" altLang="en-US" sz="2800" dirty="0"/>
              <a:t>答案卡請放入彌封袋，簽名送回辦公室。</a:t>
            </a:r>
            <a:endParaRPr lang="en-US" altLang="zh-TW" sz="2800" dirty="0"/>
          </a:p>
          <a:p>
            <a:pPr marL="0" indent="0" algn="just">
              <a:buNone/>
            </a:pPr>
            <a:r>
              <a:rPr lang="zh-TW" altLang="en-US" sz="2800" dirty="0"/>
              <a:t>多出的備用卡請繳回辦公室，勿放入彌封袋。</a:t>
            </a:r>
            <a:endParaRPr lang="en-US" altLang="zh-TW" sz="2800" dirty="0"/>
          </a:p>
          <a:p>
            <a:pPr marL="0" indent="0" algn="just">
              <a:buNone/>
            </a:pPr>
            <a:endParaRPr lang="en-US" altLang="zh-TW" sz="2800" dirty="0"/>
          </a:p>
          <a:p>
            <a:pPr marL="0" indent="0" algn="just">
              <a:buNone/>
            </a:pPr>
            <a:r>
              <a:rPr lang="zh-TW" altLang="en-US" sz="2800" dirty="0">
                <a:solidFill>
                  <a:srgbClr val="0066FF"/>
                </a:solidFill>
              </a:rPr>
              <a:t>請五、六年級導師先確認班級電腦的光碟機是否運作正常，若有異狀，請於今日告知。</a:t>
            </a:r>
            <a:endParaRPr lang="en-US" altLang="zh-TW" sz="2800" dirty="0">
              <a:solidFill>
                <a:srgbClr val="0066FF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FB6CB69-4157-47C9-BB97-C467F9A5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0376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>
            <a:extLst>
              <a:ext uri="{FF2B5EF4-FFF2-40B4-BE49-F238E27FC236}">
                <a16:creationId xmlns:a16="http://schemas.microsoft.com/office/drawing/2014/main" id="{BD60BC36-00AA-4022-B8DD-7EADDC70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缺考、補考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48F60308-0550-45C0-8EA7-0A021A1F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3826"/>
            <a:ext cx="8229600" cy="4663465"/>
          </a:xfrm>
        </p:spPr>
        <p:txBody>
          <a:bodyPr/>
          <a:lstStyle/>
          <a:p>
            <a:pPr marL="0" indent="0" algn="just">
              <a:buNone/>
            </a:pPr>
            <a:r>
              <a:rPr lang="zh-TW" altLang="en-US" dirty="0"/>
              <a:t>請各班導師在</a:t>
            </a:r>
            <a:r>
              <a:rPr lang="en-US" altLang="zh-TW" dirty="0"/>
              <a:t>5/29(</a:t>
            </a:r>
            <a:r>
              <a:rPr lang="zh-TW" altLang="en-US" dirty="0"/>
              <a:t>四</a:t>
            </a:r>
            <a:r>
              <a:rPr lang="en-US" altLang="zh-TW" dirty="0"/>
              <a:t>)8:10</a:t>
            </a:r>
            <a:r>
              <a:rPr lang="zh-TW" altLang="en-US" dirty="0"/>
              <a:t>前，於公務團回報當日請假學生的姓名及原由</a:t>
            </a:r>
            <a:endParaRPr lang="en-US" altLang="zh-TW" dirty="0"/>
          </a:p>
          <a:p>
            <a:pPr marL="0" indent="0" algn="just">
              <a:buNone/>
            </a:pPr>
            <a:r>
              <a:rPr lang="zh-TW" altLang="en-US" dirty="0"/>
              <a:t>例：</a:t>
            </a:r>
            <a:r>
              <a:rPr lang="en-US" altLang="zh-TW" dirty="0"/>
              <a:t>503</a:t>
            </a:r>
            <a:r>
              <a:rPr lang="zh-TW" altLang="en-US" dirty="0"/>
              <a:t>  黃小明  病假</a:t>
            </a:r>
            <a:endParaRPr lang="en-US" altLang="zh-TW" dirty="0"/>
          </a:p>
          <a:p>
            <a:pPr marL="0" indent="0" algn="just">
              <a:buNone/>
            </a:pPr>
            <a:endParaRPr lang="en-US" altLang="zh-TW" dirty="0"/>
          </a:p>
          <a:p>
            <a:pPr marL="0" indent="0" algn="just">
              <a:buNone/>
            </a:pPr>
            <a:r>
              <a:rPr lang="zh-TW" altLang="en-US" dirty="0"/>
              <a:t>若</a:t>
            </a:r>
            <a:r>
              <a:rPr lang="zh-TW" altLang="zh-TW" dirty="0"/>
              <a:t>學生因假當日無法參與考試</a:t>
            </a:r>
            <a:r>
              <a:rPr lang="zh-TW" altLang="en-US" dirty="0"/>
              <a:t>，</a:t>
            </a:r>
            <a:r>
              <a:rPr lang="zh-TW" altLang="zh-TW" dirty="0"/>
              <a:t>請於施測日後</a:t>
            </a:r>
            <a:r>
              <a:rPr lang="en-US" altLang="zh-TW" dirty="0"/>
              <a:t>7</a:t>
            </a:r>
            <a:r>
              <a:rPr lang="zh-TW" altLang="zh-TW" dirty="0"/>
              <a:t>日內</a:t>
            </a:r>
            <a:r>
              <a:rPr lang="en-US" altLang="zh-TW" dirty="0">
                <a:highlight>
                  <a:srgbClr val="FFFF00"/>
                </a:highlight>
              </a:rPr>
              <a:t>(6</a:t>
            </a:r>
            <a:r>
              <a:rPr lang="zh-TW" altLang="zh-TW" dirty="0">
                <a:highlight>
                  <a:srgbClr val="FFFF00"/>
                </a:highlight>
              </a:rPr>
              <a:t>月</a:t>
            </a:r>
            <a:r>
              <a:rPr lang="en-US" altLang="zh-TW" dirty="0">
                <a:highlight>
                  <a:srgbClr val="FFFF00"/>
                </a:highlight>
              </a:rPr>
              <a:t>5</a:t>
            </a:r>
            <a:r>
              <a:rPr lang="zh-TW" altLang="zh-TW" dirty="0">
                <a:highlight>
                  <a:srgbClr val="FFFF00"/>
                </a:highlight>
              </a:rPr>
              <a:t>日前</a:t>
            </a:r>
            <a:r>
              <a:rPr lang="en-US" altLang="zh-TW" dirty="0">
                <a:highlight>
                  <a:srgbClr val="FFFF00"/>
                </a:highlight>
              </a:rPr>
              <a:t>)</a:t>
            </a:r>
            <a:r>
              <a:rPr lang="zh-TW" altLang="zh-TW" dirty="0">
                <a:highlight>
                  <a:srgbClr val="FFFF00"/>
                </a:highlight>
              </a:rPr>
              <a:t>完成補考</a:t>
            </a:r>
            <a:r>
              <a:rPr lang="zh-TW" altLang="zh-TW" dirty="0"/>
              <a:t>。</a:t>
            </a:r>
            <a:endParaRPr lang="en-US" altLang="zh-TW" dirty="0"/>
          </a:p>
          <a:p>
            <a:pPr marL="0" indent="0" algn="just">
              <a:buNone/>
            </a:pPr>
            <a:endParaRPr lang="en-US" altLang="zh-TW" sz="2800" dirty="0"/>
          </a:p>
          <a:p>
            <a:pPr marL="0" indent="0" algn="just">
              <a:buNone/>
            </a:pPr>
            <a:r>
              <a:rPr lang="zh-TW" altLang="en-US" sz="2800" dirty="0"/>
              <a:t>除了</a:t>
            </a:r>
            <a:r>
              <a:rPr lang="en-US" altLang="zh-TW" sz="2800" dirty="0"/>
              <a:t>5.6</a:t>
            </a:r>
            <a:r>
              <a:rPr lang="zh-TW" altLang="en-US" sz="2800" dirty="0"/>
              <a:t>年級的英語科會集合學生，其他科目由導師統一補考。</a:t>
            </a:r>
            <a:endParaRPr lang="en-US" altLang="zh-TW" sz="28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FB6CB69-4157-47C9-BB97-C467F9A5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2759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A483AC7-B1BC-42FB-BCEC-514C0082D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636" y="384729"/>
            <a:ext cx="6698708" cy="590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39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2CB096F-C443-4669-ABD7-23A52F2E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0F04534-CE8D-41A2-98D7-76E333C06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81074"/>
            <a:ext cx="4896544" cy="606311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A2EA152-A1D5-46E3-92D7-86A461414F62}"/>
              </a:ext>
            </a:extLst>
          </p:cNvPr>
          <p:cNvSpPr txBox="1"/>
          <p:nvPr/>
        </p:nvSpPr>
        <p:spPr>
          <a:xfrm>
            <a:off x="2771800" y="1664804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0066FF"/>
                </a:solidFill>
              </a:rPr>
              <a:t>答案卡彌封後，請再彌封處簽名</a:t>
            </a:r>
            <a:endParaRPr lang="en-US" altLang="zh-TW" b="1" dirty="0">
              <a:solidFill>
                <a:srgbClr val="0066FF"/>
              </a:solidFill>
            </a:endParaRPr>
          </a:p>
          <a:p>
            <a:r>
              <a:rPr lang="en-US" altLang="zh-TW" b="1" dirty="0">
                <a:solidFill>
                  <a:srgbClr val="0066FF"/>
                </a:solidFill>
              </a:rPr>
              <a:t>(</a:t>
            </a:r>
            <a:r>
              <a:rPr lang="zh-TW" altLang="en-US" b="1" dirty="0">
                <a:solidFill>
                  <a:srgbClr val="0066FF"/>
                </a:solidFill>
              </a:rPr>
              <a:t>只要</a:t>
            </a:r>
            <a:r>
              <a:rPr lang="zh-TW" altLang="en-US" b="1" dirty="0">
                <a:solidFill>
                  <a:srgbClr val="0066FF"/>
                </a:solidFill>
                <a:highlight>
                  <a:srgbClr val="FFFF00"/>
                </a:highlight>
              </a:rPr>
              <a:t>簽一個</a:t>
            </a:r>
            <a:r>
              <a:rPr lang="zh-TW" altLang="en-US" b="1" dirty="0">
                <a:solidFill>
                  <a:srgbClr val="0066FF"/>
                </a:solidFill>
              </a:rPr>
              <a:t>在彌封處即可</a:t>
            </a:r>
            <a:r>
              <a:rPr lang="en-US" altLang="zh-TW" b="1">
                <a:solidFill>
                  <a:srgbClr val="0066FF"/>
                </a:solidFill>
              </a:rPr>
              <a:t>)</a:t>
            </a:r>
            <a:endParaRPr lang="en-US" altLang="zh-TW" b="1" dirty="0">
              <a:solidFill>
                <a:srgbClr val="0066FF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4E677A3-EF10-4E62-AF54-3766A0F95FB0}"/>
              </a:ext>
            </a:extLst>
          </p:cNvPr>
          <p:cNvSpPr/>
          <p:nvPr/>
        </p:nvSpPr>
        <p:spPr>
          <a:xfrm>
            <a:off x="3761595" y="836712"/>
            <a:ext cx="11521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監考老師簽名</a:t>
            </a:r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957DBAB6-C0D9-47DB-A985-3FACFE8D4B13}"/>
              </a:ext>
            </a:extLst>
          </p:cNvPr>
          <p:cNvSpPr/>
          <p:nvPr/>
        </p:nvSpPr>
        <p:spPr>
          <a:xfrm rot="10800000">
            <a:off x="4247125" y="1365770"/>
            <a:ext cx="1800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4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47" y="692696"/>
            <a:ext cx="9182100" cy="61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1265093" y="188640"/>
            <a:ext cx="665191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學生個人特質量表線上施測目的</a:t>
            </a:r>
            <a:endParaRPr lang="en-US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2990" y="1304345"/>
            <a:ext cx="68460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學生個人特質量表線上施測，瞭解學生個人動機、學習態度以及學習方法等個人特質。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21807" y="2810455"/>
            <a:ext cx="7128792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進行線上填報。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填寫時間：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作答方式：電腦線上作答，由學校安排並協助學生至臺中教育大學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學力檢測網頁填寫問卷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/>
              <a:t>：</a:t>
            </a:r>
            <a:r>
              <a:rPr lang="en-US" altLang="zh-TW" sz="2800" dirty="0">
                <a:hlinkClick r:id="rId6"/>
              </a:rPr>
              <a:t>https://saaassessment.ntcu.edu.tw/</a:t>
            </a:r>
            <a:endParaRPr lang="en-US" altLang="zh-TW" sz="2800" dirty="0"/>
          </a:p>
          <a:p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4248" l="0" r="100000">
                        <a14:foregroundMark x1="20628" y1="35841" x2="28700" y2="52655"/>
                        <a14:foregroundMark x1="25561" y1="34513" x2="34529" y2="39823"/>
                        <a14:foregroundMark x1="79821" y1="60177" x2="89238" y2="82743"/>
                        <a14:foregroundMark x1="89686" y1="57080" x2="79821" y2="86726"/>
                        <a14:foregroundMark x1="88341" y1="26549" x2="95067" y2="41593"/>
                        <a14:foregroundMark x1="60538" y1="13717" x2="65022" y2="41593"/>
                        <a14:foregroundMark x1="62780" y1="12832" x2="86996" y2="18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31339"/>
            <a:ext cx="1439630" cy="145899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F7C90-C2D6-4CF9-B3AE-370FF8CB7CC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9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989269" y="65669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考完之後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6" b="97051" l="10000" r="90000">
                        <a14:foregroundMark x1="42436" y1="53846" x2="59359" y2="54103"/>
                        <a14:foregroundMark x1="59872" y1="18974" x2="62051" y2="18974"/>
                        <a14:foregroundMark x1="61026" y1="27821" x2="63077" y2="2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42" y="1428193"/>
            <a:ext cx="537321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4DE1417B-A5B3-4260-B46D-E89FD400B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44" y="160895"/>
            <a:ext cx="5963482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85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2BC81348-4581-4FBF-B9C6-A270A3428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165" y="0"/>
            <a:ext cx="5287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75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4F471FE-DFD4-4E4D-A04A-4645A69DE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445" y="0"/>
            <a:ext cx="43579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31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865287" y="535343"/>
            <a:ext cx="1639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Q&amp;A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46" b="97051" l="10000" r="90000">
                        <a14:foregroundMark x1="42436" y1="53846" x2="59359" y2="54103"/>
                        <a14:foregroundMark x1="59872" y1="18974" x2="62051" y2="18974"/>
                        <a14:foregroundMark x1="61026" y1="27821" x2="63077" y2="2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42" y="1428193"/>
            <a:ext cx="537321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21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4B2BF89-6069-4EF0-86EF-18B298E4B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325" y="0"/>
            <a:ext cx="445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62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2CD64C5-EF3A-4BA4-8543-D94B9B81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264" y="0"/>
            <a:ext cx="5161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32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10D0BFC5-7ECD-481D-B4EF-E87A1EB38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62" y="0"/>
            <a:ext cx="53816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47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8A6FC0-9636-41E6-A19E-69229EEE9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9CAE075-79EC-4E59-B041-1C11DD882E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0144" y="85725"/>
            <a:ext cx="5810250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0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609E045-6969-4AE0-AD52-80651777FBF3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8C7DAA-514D-40EB-8383-D70B36912C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E9E147-849A-45BD-9A27-DF70B0D7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12E7CF3-D16E-41B0-9939-882CDB9FD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7914"/>
            <a:ext cx="9144000" cy="6433003"/>
          </a:xfrm>
          <a:prstGeom prst="rect">
            <a:avLst/>
          </a:pr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F3CE8B92-957E-4E63-A8A3-B02DD5146127}"/>
              </a:ext>
            </a:extLst>
          </p:cNvPr>
          <p:cNvGrpSpPr/>
          <p:nvPr/>
        </p:nvGrpSpPr>
        <p:grpSpPr>
          <a:xfrm>
            <a:off x="6120172" y="159601"/>
            <a:ext cx="2638864" cy="1071246"/>
            <a:chOff x="5866704" y="518774"/>
            <a:chExt cx="2638864" cy="1071246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C9B4A4D0-C3EE-4CAD-A3D8-D7228C6971F0}"/>
                </a:ext>
              </a:extLst>
            </p:cNvPr>
            <p:cNvSpPr/>
            <p:nvPr/>
          </p:nvSpPr>
          <p:spPr>
            <a:xfrm>
              <a:off x="6553200" y="518774"/>
              <a:ext cx="756084" cy="511615"/>
            </a:xfrm>
            <a:prstGeom prst="ellipse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1F5295AA-63EF-4C5C-A917-0F2088E00F22}"/>
                </a:ext>
              </a:extLst>
            </p:cNvPr>
            <p:cNvSpPr txBox="1"/>
            <p:nvPr/>
          </p:nvSpPr>
          <p:spPr>
            <a:xfrm>
              <a:off x="5866704" y="1066800"/>
              <a:ext cx="26388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800" dirty="0">
                  <a:solidFill>
                    <a:srgbClr val="FF0000"/>
                  </a:solidFill>
                </a:rPr>
                <a:t>1.</a:t>
              </a:r>
              <a:r>
                <a:rPr lang="zh-TW" altLang="en-US" sz="2800" dirty="0">
                  <a:solidFill>
                    <a:srgbClr val="FF0000"/>
                  </a:solidFill>
                </a:rPr>
                <a:t>請學生先登入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66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3093F8-BE13-4C4C-96E3-E4F004A6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90B6AE7-7CC8-4230-981C-40D62F514E06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126E99B-C222-4C60-B047-5705B2D258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B7A8BE-A564-4186-8BDE-63A19CF9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72B524E-D7BF-45F1-A18D-C252BD6594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1735" b="4267"/>
          <a:stretch/>
        </p:blipFill>
        <p:spPr>
          <a:xfrm>
            <a:off x="163143" y="283325"/>
            <a:ext cx="8811332" cy="62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0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39EBDB-C377-4E48-BD38-695CE7D61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685FA28-0A4E-4F98-8D34-BD30BF8320AA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0FF0B7-974A-4201-9F75-88F117AB1D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A13251E-F307-449B-A73E-F9A622804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523A6CD-A6C6-4C6B-AE27-47D75D67D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36525"/>
            <a:ext cx="8421769" cy="6721475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1FC1656-D54E-457B-B2E1-391F1DE00A37}"/>
              </a:ext>
            </a:extLst>
          </p:cNvPr>
          <p:cNvSpPr txBox="1"/>
          <p:nvPr/>
        </p:nvSpPr>
        <p:spPr>
          <a:xfrm>
            <a:off x="3887924" y="4422882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請老師告知</a:t>
            </a:r>
            <a:endParaRPr lang="en-US" altLang="zh-TW" sz="48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  <a:p>
            <a:r>
              <a:rPr lang="zh-TW" altLang="en-US" sz="48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每位學生的密碼</a:t>
            </a:r>
          </a:p>
        </p:txBody>
      </p:sp>
    </p:spTree>
    <p:extLst>
      <p:ext uri="{BB962C8B-B14F-4D97-AF65-F5344CB8AC3E}">
        <p14:creationId xmlns:p14="http://schemas.microsoft.com/office/powerpoint/2010/main" val="103286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A6E10C-575F-4A99-A3D5-E86DA17A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DE69A63-10CC-40DC-856B-C84E73EBDFB1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A6C1AC-22FC-47CD-8A7E-1F71D207EB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C424C90-5736-46A0-9DD8-2E035F3C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057C236-8B46-453C-A8D2-0362EBFD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53" y="274638"/>
            <a:ext cx="8111244" cy="5900179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AAF9ACEF-E87E-4F54-8003-2E496DDFE9A4}"/>
              </a:ext>
            </a:extLst>
          </p:cNvPr>
          <p:cNvSpPr txBox="1"/>
          <p:nvPr/>
        </p:nvSpPr>
        <p:spPr>
          <a:xfrm>
            <a:off x="4139952" y="422108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輸入學生個人密碼</a:t>
            </a:r>
          </a:p>
        </p:txBody>
      </p:sp>
    </p:spTree>
    <p:extLst>
      <p:ext uri="{BB962C8B-B14F-4D97-AF65-F5344CB8AC3E}">
        <p14:creationId xmlns:p14="http://schemas.microsoft.com/office/powerpoint/2010/main" val="929327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9A08E1E-C527-4E94-9206-222A19D2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65" y="77549"/>
            <a:ext cx="8547135" cy="6702901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F488C76-A54C-44FF-B556-992F2A344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352EDE6-E12B-40BE-BB7F-0510BCEC5A0F}"/>
              </a:ext>
            </a:extLst>
          </p:cNvPr>
          <p:cNvSpPr/>
          <p:nvPr/>
        </p:nvSpPr>
        <p:spPr>
          <a:xfrm>
            <a:off x="6462804" y="108434"/>
            <a:ext cx="1440160" cy="476250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E5D3285C-72CF-4991-9E40-5587F85AE1E6}"/>
              </a:ext>
            </a:extLst>
          </p:cNvPr>
          <p:cNvSpPr txBox="1"/>
          <p:nvPr/>
        </p:nvSpPr>
        <p:spPr>
          <a:xfrm>
            <a:off x="5049156" y="624282"/>
            <a:ext cx="351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進入  問卷系統</a:t>
            </a:r>
          </a:p>
        </p:txBody>
      </p:sp>
    </p:spTree>
    <p:extLst>
      <p:ext uri="{BB962C8B-B14F-4D97-AF65-F5344CB8AC3E}">
        <p14:creationId xmlns:p14="http://schemas.microsoft.com/office/powerpoint/2010/main" val="2124749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F8F9315-A8BB-4129-81F9-4B10462B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2F4B5-11A1-4DEE-946E-E64AF68F66AE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9EC8DAD-9206-488E-B2BF-AF6168557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94" y="656692"/>
            <a:ext cx="8991600" cy="4781550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F219751D-A636-46D7-87B9-A823AC875AC7}"/>
              </a:ext>
            </a:extLst>
          </p:cNvPr>
          <p:cNvSpPr/>
          <p:nvPr/>
        </p:nvSpPr>
        <p:spPr>
          <a:xfrm>
            <a:off x="4133236" y="3717032"/>
            <a:ext cx="1728192" cy="756084"/>
          </a:xfrm>
          <a:prstGeom prst="ellipse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282628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FF0000"/>
      </a:dk2>
      <a:lt2>
        <a:srgbClr val="666666"/>
      </a:lt2>
      <a:accent1>
        <a:srgbClr val="00FF00"/>
      </a:accent1>
      <a:accent2>
        <a:srgbClr val="66CCFF"/>
      </a:accent2>
      <a:accent3>
        <a:srgbClr val="FFFFFF"/>
      </a:accent3>
      <a:accent4>
        <a:srgbClr val="2A2A2A"/>
      </a:accent4>
      <a:accent5>
        <a:srgbClr val="AAFFAA"/>
      </a:accent5>
      <a:accent6>
        <a:srgbClr val="5CB9E7"/>
      </a:accent6>
      <a:hlink>
        <a:srgbClr val="5B9244"/>
      </a:hlink>
      <a:folHlink>
        <a:srgbClr val="DBD99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23705</TotalTime>
  <Words>1274</Words>
  <Application>Microsoft Office PowerPoint</Application>
  <PresentationFormat>如螢幕大小 (4:3)</PresentationFormat>
  <Paragraphs>190</Paragraphs>
  <Slides>38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4" baseType="lpstr">
      <vt:lpstr>華康少女文字W7(P)</vt:lpstr>
      <vt:lpstr>微軟正黑體</vt:lpstr>
      <vt:lpstr>新細明體</vt:lpstr>
      <vt:lpstr>標楷體</vt:lpstr>
      <vt:lpstr>Arial</vt:lpstr>
      <vt:lpstr>Default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注意事項</vt:lpstr>
      <vt:lpstr>PowerPoint 簡報</vt:lpstr>
      <vt:lpstr>PowerPoint 簡報</vt:lpstr>
      <vt:lpstr>PowerPoint 簡報</vt:lpstr>
      <vt:lpstr>注意事項</vt:lpstr>
      <vt:lpstr>缺考、補考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tags template</dc:title>
  <dc:creator>Presentation Magazine</dc:creator>
  <cp:lastModifiedBy>GAPS</cp:lastModifiedBy>
  <cp:revision>373</cp:revision>
  <cp:lastPrinted>2022-05-16T01:50:05Z</cp:lastPrinted>
  <dcterms:modified xsi:type="dcterms:W3CDTF">2025-05-26T09:58:26Z</dcterms:modified>
</cp:coreProperties>
</file>