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4" r:id="rId2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5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7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920545" y="4526407"/>
            <a:ext cx="7278758" cy="25538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zh-TW" altLang="en-US" sz="6000" b="1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花蓮體中</a:t>
            </a:r>
            <a:r>
              <a:rPr lang="en-US" altLang="zh-TW" sz="6000" b="1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-</a:t>
            </a:r>
            <a:r>
              <a:rPr lang="zh-TW" altLang="en-US" sz="6000" b="1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親師講座</a:t>
            </a:r>
          </a:p>
          <a:p>
            <a:pPr marL="0" indent="0">
              <a:lnSpc>
                <a:spcPts val="6561"/>
              </a:lnSpc>
              <a:buNone/>
            </a:pPr>
            <a:r>
              <a:rPr lang="en-US" sz="4800" dirty="0" err="1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青少年心理健康</a:t>
            </a:r>
            <a:endParaRPr lang="en-US" sz="4800" dirty="0">
              <a:solidFill>
                <a:srgbClr val="1F1E1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ed Hat Text" pitchFamily="34" charset="-120"/>
            </a:endParaRPr>
          </a:p>
          <a:p>
            <a:pPr marL="0" indent="0" algn="ctr">
              <a:lnSpc>
                <a:spcPts val="6561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-認識與協助</a:t>
            </a:r>
            <a:endParaRPr 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138960" y="6025163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0492370-525C-474C-A723-BF9F5512B7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13" y="4526407"/>
            <a:ext cx="2191716" cy="217340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58B43E-CEC6-4F0D-B9BC-30464ED10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72" b="20147"/>
          <a:stretch/>
        </p:blipFill>
        <p:spPr>
          <a:xfrm>
            <a:off x="0" y="467998"/>
            <a:ext cx="14574856" cy="3550209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B84E0F13-4236-44A4-8711-762DF35392E0}"/>
              </a:ext>
            </a:extLst>
          </p:cNvPr>
          <p:cNvSpPr/>
          <p:nvPr/>
        </p:nvSpPr>
        <p:spPr>
          <a:xfrm>
            <a:off x="8987595" y="6563201"/>
            <a:ext cx="5771593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花蓮縣社區心理衛生中心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6561"/>
              </a:lnSpc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中心督導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黃鈞麟</a:t>
            </a:r>
            <a:endParaRPr 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881717" y="957079"/>
            <a:ext cx="44500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陪伴青少年的技巧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37119" y="1984707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無效的情緒引導方式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37119" y="3062639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有效的情緒引導方式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37119" y="414057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先安頓好自己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397192"/>
            <a:ext cx="50063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無效的情緒引導方式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3790134" y="1160960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否定情緒，強化挫折、無助、難過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145655" y="1661069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不要否定孩子的情緒，讓他們感受到你的理解和支持。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145655" y="2216372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不要強調他們的挫折、無助或難過，而是鼓勵他們找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到解決問題的方式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790134" y="3162038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忽略情緒，講道理，說步驟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145653" y="3681709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不要忽略孩子的情緒，聆聽他們的感受並給予適當的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回應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145654" y="4626793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不要只講道理或說出解決問題的步驟，而是陪伴他們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一起處理情緒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3790134" y="5602632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buSzPct val="100000"/>
              <a:buFont typeface="+mj-lt"/>
              <a:buAutoNum type="arabicPeriod" startAt="3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懲罰情緒，你再生氣我就要生氣了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145655" y="6092801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不要以懲罰的方式回應孩子的情緒，這只會讓他們更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難以處理情緒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145655" y="7068640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不要讓自己的情緒受到孩子的影響，保持冷靜並給予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穩定的支持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3498" y="427314"/>
            <a:ext cx="50063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72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有效的情緒引導方式</a:t>
            </a:r>
            <a:endParaRPr 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188601" y="1190994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同理情緒感受，我看到你很難過耶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44122" y="1666623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用同理心去理解孩子的情緒感受，讓他們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知道你在乎他們的感受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544122" y="2464668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表達出你對他們的情緒感受的觀察，例如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「我看到你很難過」。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188601" y="3185880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鼓勵訴說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544122" y="3610434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鼓勵孩子表達他們的情緒，讓他們感受到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被聆聽和支持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188601" y="4395600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表達理解=事實描述+說出對方的情緒感受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544122" y="4807275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用客觀的事實描述來表達對孩子的理解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，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再加上對他們的情緒感受的說明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544122" y="5605320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例如「你可能感到恐懼、焦慮或無助」等。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188601" y="6029874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4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允許情緒存在，有氣好好生，把情緒與行為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分開來看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544122" y="6724887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告訴孩子情緒是正常的，讓他們知道他們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可以感受到各種情緒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544121" y="7419901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鼓勵他們找到適當的方式來表達情緒，並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將情緒和行為分開來看待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657600" y="445329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0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先安頓好自己</a:t>
            </a:r>
            <a:endParaRPr 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4013002" y="1472957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不要急著和孩子互動，離開情緒現場：轉移注意力</a:t>
            </a: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，</a:t>
            </a:r>
            <a:b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多次深呼吸調整情緒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368523" y="2308979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在情緒激動的時候，先不要急著和孩子互動，給</a:t>
            </a:r>
            <a:b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自己一些時間和空間</a:t>
            </a: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68523" y="3172390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嘗試轉移注意力，做一些讓自己冷靜下來的事情</a:t>
            </a:r>
            <a:b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，例如多次深呼吸。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013002" y="4216628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找人聊聊，尋求支持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368523" y="4742508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找一個信任的人聊聊，分享自己的情緒和感受。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368523" y="5288353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尋求支持和理解，讓自己感到被關心和支持。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013002" y="5814233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先處理情緒，再處理事情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368523" y="6309667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在情緒穩定之後，再去處理問題和事情。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368523" y="6883597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不要讓情緒影響到你的判斷和決策，先處理好自</a:t>
            </a:r>
            <a:b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4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己的情緒狀態</a:t>
            </a:r>
            <a:r>
              <a:rPr lang="en-US" sz="24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0" y="458208"/>
            <a:ext cx="50063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辦識青少年危機特徵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355402" y="1485836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青少年危機特徵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10923" y="2096903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注意觀察青少年的行為和情緒變化。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10923" y="2661642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留意是否有明顯的行為改變，如孤立、情緒低落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、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學習困難等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55402" y="3701978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如何幫助孩子求助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10923" y="4337660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建立良好的溝通和信任關係，讓孩子感到被理解和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支持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10923" y="5218043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鼓勵孩子表達自己的情感，提供支持和安全的空間。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355402" y="5918120"/>
            <a:ext cx="89510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和系統合作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10923" y="6489407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與學校、醫療專業人員和社區組織合作，共同關注</a:t>
            </a:r>
            <a:b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28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和支援青少年的需求</a:t>
            </a: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10923" y="7395545"/>
            <a:ext cx="85954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799"/>
              </a:lnSpc>
              <a:buSzPct val="100000"/>
              <a:buChar char="•"/>
            </a:pPr>
            <a:r>
              <a:rPr lang="en-US" sz="28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尋求專業的幫助和指導，確保孩子獲得適切的支援。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331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92735" y="405166"/>
            <a:ext cx="4070747" cy="6360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00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孩子5個警訊指標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18371" y="1346474"/>
            <a:ext cx="7291983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564"/>
              </a:lnSpc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過度焦慮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143887" y="1808098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坐立不安，注意力不集中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143887" y="2269722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感覺很難耐，許多的擔心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818371" y="2731346"/>
            <a:ext cx="7291983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564"/>
              </a:lnSpc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過度憂鬱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143887" y="3192970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情緒低落，莫名落淚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143887" y="3654594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不想和同伴玩，不想參與，失去興趣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18371" y="4116218"/>
            <a:ext cx="7291983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564"/>
              </a:lnSpc>
              <a:buSzPct val="100000"/>
              <a:buFont typeface="+mj-lt"/>
              <a:buAutoNum type="arabicPeriod" startAt="3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飲食失調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143887" y="4577842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胃口變差，暴飲暴食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143887" y="5039466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飲食的改變，造成體型的改變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818371" y="5501090"/>
            <a:ext cx="7291983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564"/>
              </a:lnSpc>
              <a:buSzPct val="100000"/>
              <a:buFont typeface="+mj-lt"/>
              <a:buAutoNum type="arabicPeriod" startAt="4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睡眠失調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143887" y="5962714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睡不著，難以入睡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143887" y="6424338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嗜睡，易疲憊，容易打瞌睡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818371" y="6885962"/>
            <a:ext cx="7291983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564"/>
              </a:lnSpc>
              <a:buSzPct val="100000"/>
              <a:buFont typeface="+mj-lt"/>
              <a:buAutoNum type="arabicPeriod" startAt="5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失序混亂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143887" y="7347586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說話或想法缺乏邏輯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143887" y="7809205"/>
            <a:ext cx="6966466" cy="325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lnSpc>
                <a:spcPts val="2564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會跳躍，無法聚焦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0771" y="875245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可以求助的資源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96173" y="1902873"/>
            <a:ext cx="52934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輔導室、輔導老師 他們可以瞭解孩子的意願，擔任橋梁，並解除孩子的擔憂和尷尬感。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596173" y="4454024"/>
            <a:ext cx="52934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陪在孩子旁邊的承諾 你的陪伴和支持是孩子最需要的，承諾一直在他們身邊，給予他們安全感。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7638" y="785093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和系統一起合作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053040" y="2168122"/>
            <a:ext cx="52934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法定通報，提供充分資訊 我們會遵循法定程序，並提供您所需的所有相關資訊。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053040" y="4247962"/>
            <a:ext cx="52934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持續陪伴孩子的承諾 我們將持續陪伴孩子，給予他們所需的支持和關愛。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8AAD097-CF9A-4E6A-A91C-8F1E00BE1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281"/>
            <a:ext cx="8509000" cy="74825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D66B690-A7D2-46F4-A795-AEBB0A980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2448" y="2565400"/>
            <a:ext cx="6237952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1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2348389" y="3767614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4374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A4425F1-4570-4EB2-8818-261F88269E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81875" cy="8220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2817971"/>
            <a:ext cx="44500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青少年情緒知多少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33199" y="3845600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青少年為什麼難相處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33199" y="4450913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難相處特徵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33199" y="5056227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青少年三大需求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1FE6E3-1954-48F0-BACD-20A2E400C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389" y="0"/>
            <a:ext cx="8381011" cy="27570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446E56E-A1EF-46F6-8E01-BB770A5C72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070" y="5081678"/>
            <a:ext cx="13149330" cy="31479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9CAAF6B-E8F7-4C97-A65B-9563F94EC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3701"/>
            <a:ext cx="7287972" cy="306341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DBF0904-7C2F-4FEA-A17F-1D8F8399CC45}"/>
              </a:ext>
            </a:extLst>
          </p:cNvPr>
          <p:cNvSpPr/>
          <p:nvPr/>
        </p:nvSpPr>
        <p:spPr>
          <a:xfrm>
            <a:off x="11836400" y="7620000"/>
            <a:ext cx="469900" cy="29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71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0" y="2528302"/>
            <a:ext cx="55626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青少年為什麼難相處？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93000" y="4006690"/>
            <a:ext cx="71222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情緒先於理智，理智難以控制情緒的衝動。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93000" y="4777769"/>
            <a:ext cx="71222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大腦風暴期間，荷爾蒙失調導致情緒難以預測。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93000" y="5548847"/>
            <a:ext cx="71222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請記住，他們並非故意這樣做的。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833199" y="2979063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難相處的特徵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88601" y="400669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情緒起伏不定，來得快去的快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88601" y="4862512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容易後悔，卻死要面子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88601" y="5718333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同儕信任大於師長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319599" y="2979063"/>
            <a:ext cx="44500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青少年的三大需求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75001" y="400669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價值感：被看見、被重視、有成就感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75001" y="4450913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歸屬感：被接納、被需要、受歡迎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75001" y="4895136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獨立自主：有主見、自我決定、希望被信任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0" y="1948753"/>
            <a:ext cx="55626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青少年常見的問題樣態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88601" y="400669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對立反抗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88601" y="4862512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容易焦躁易怒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88601" y="5718333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冒險衝動、蠢事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319599" y="2979063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與青少年互動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75001" y="400669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家長的角色 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75001" y="5084623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如何讓青少年能感受 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75001" y="6162555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如何與青少年愉快相處 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2134" y="626607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家長的角色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57536" y="1654236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踩剎車，給予力量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13057" y="2275288"/>
            <a:ext cx="67666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不立刻給答案，讓孩子思考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13057" y="2883668"/>
            <a:ext cx="67666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引導孩子思考，幫助孩子的思考可以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更成熟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57536" y="3927728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相信自己做得到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13057" y="4537474"/>
            <a:ext cx="67666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多肯定，讓孩子感受到自己是重要的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13057" y="5147221"/>
            <a:ext cx="729078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多同理，當孩子挫敗、難過或傷心時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，表達同理，讓孩子感受被理解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13056" y="6189013"/>
            <a:ext cx="6766679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685800" lvl="1" indent="-342900" algn="l"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多信任，給孩子決定事務的彈性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1982" y="1012521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dirty="0">
                <a:solidFill>
                  <a:srgbClr val="1F1E1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ed Hat Text" pitchFamily="34" charset="-120"/>
              </a:rPr>
              <a:t>三大原則：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467384" y="2040149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保持距離、以策安全 避免監控，多點旁觀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67384" y="2934570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只管大事、放過小事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 </a:t>
            </a: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不要在意口氣不佳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、翻白眼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7384" y="3828990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不到危急、絕不出手 </a:t>
            </a: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以危急傷害生命</a:t>
            </a:r>
            <a: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、</a:t>
            </a:r>
            <a:br>
              <a:rPr lang="en-US" sz="3200" dirty="0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</a:br>
            <a:r>
              <a:rPr lang="en-US" sz="3200" dirty="0" err="1">
                <a:solidFill>
                  <a:srgbClr val="3B35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 pitchFamily="34" charset="-120"/>
              </a:rPr>
              <a:t>違反法律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417</Words>
  <Application>Microsoft Office PowerPoint</Application>
  <PresentationFormat>自訂</PresentationFormat>
  <Paragraphs>127</Paragraphs>
  <Slides>20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標楷體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15</cp:revision>
  <dcterms:created xsi:type="dcterms:W3CDTF">2023-09-12T09:47:20Z</dcterms:created>
  <dcterms:modified xsi:type="dcterms:W3CDTF">2023-09-18T07:36:19Z</dcterms:modified>
</cp:coreProperties>
</file>