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4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8" r:id="rId8"/>
    <p:sldId id="267" r:id="rId9"/>
  </p:sldIdLst>
  <p:sldSz cx="12192000" cy="6858000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17" autoAdjust="0"/>
    <p:restoredTop sz="94660"/>
  </p:normalViewPr>
  <p:slideViewPr>
    <p:cSldViewPr snapToGrid="0">
      <p:cViewPr varScale="1">
        <p:scale>
          <a:sx n="89" d="100"/>
          <a:sy n="89" d="100"/>
        </p:scale>
        <p:origin x="618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9E7C007C-774E-4A4F-BC56-0020826FD23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副標題 2">
            <a:extLst>
              <a:ext uri="{FF2B5EF4-FFF2-40B4-BE49-F238E27FC236}">
                <a16:creationId xmlns:a16="http://schemas.microsoft.com/office/drawing/2014/main" id="{277226A0-0B54-4D34-B678-53DF865AFDE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TW" altLang="en-US"/>
              <a:t>按一下以編輯母片子標題樣式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FB51C25D-FC92-4CA6-BAFF-2ECEC4059A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407DC4-3F0A-4160-BFF5-41E53BF588DE}" type="datetimeFigureOut">
              <a:rPr lang="zh-TW" altLang="en-US" smtClean="0"/>
              <a:t>2025/6/6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125DC8EE-2821-4AF0-80AB-8E2B494F52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298AB3AC-42A4-4FFB-ABBC-8E81A978EA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76C5D2-FA1C-448B-AD0A-C7F9453B4ADF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298768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42B47582-A383-4EBC-85A0-F3494919F8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>
            <a:extLst>
              <a:ext uri="{FF2B5EF4-FFF2-40B4-BE49-F238E27FC236}">
                <a16:creationId xmlns:a16="http://schemas.microsoft.com/office/drawing/2014/main" id="{633980DD-F923-4311-9F40-CDBA0A370F8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58867449-C6DA-411A-B25D-0BB2037061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407DC4-3F0A-4160-BFF5-41E53BF588DE}" type="datetimeFigureOut">
              <a:rPr lang="zh-TW" altLang="en-US" smtClean="0"/>
              <a:t>2025/6/6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00A55AED-7A4E-4EA7-B2DF-CFA4C67813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A37D7A51-BC83-4301-878B-386E3DEBC4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76C5D2-FA1C-448B-AD0A-C7F9453B4ADF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41526866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>
            <a:extLst>
              <a:ext uri="{FF2B5EF4-FFF2-40B4-BE49-F238E27FC236}">
                <a16:creationId xmlns:a16="http://schemas.microsoft.com/office/drawing/2014/main" id="{49E98547-D90A-4CDE-856B-6DDBD92D90F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>
            <a:extLst>
              <a:ext uri="{FF2B5EF4-FFF2-40B4-BE49-F238E27FC236}">
                <a16:creationId xmlns:a16="http://schemas.microsoft.com/office/drawing/2014/main" id="{AA110278-DC79-43D6-98D1-ACBE5AC9087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1A8EF235-889E-4127-82EF-B944A4521A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407DC4-3F0A-4160-BFF5-41E53BF588DE}" type="datetimeFigureOut">
              <a:rPr lang="zh-TW" altLang="en-US" smtClean="0"/>
              <a:t>2025/6/6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D99C3938-8DFA-47FC-B924-AFBFDD82C1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B5C8FD6C-9675-4319-B3D8-DF6E04E300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76C5D2-FA1C-448B-AD0A-C7F9453B4ADF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3209506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227100EC-9133-4751-872B-0A0F8EAB8E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000CC385-BA3D-4105-A0AF-790152708FF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845D8E9C-4A81-4E74-B3DF-F31F992CAC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407DC4-3F0A-4160-BFF5-41E53BF588DE}" type="datetimeFigureOut">
              <a:rPr lang="zh-TW" altLang="en-US" smtClean="0"/>
              <a:t>2025/6/6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BDD2690B-377C-41E0-84C6-303B94D933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3FC39965-D730-4A69-8E57-86D4AFC96C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76C5D2-FA1C-448B-AD0A-C7F9453B4ADF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9419867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E4BFD06E-1B08-4FB5-A92B-99D8802170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>
            <a:extLst>
              <a:ext uri="{FF2B5EF4-FFF2-40B4-BE49-F238E27FC236}">
                <a16:creationId xmlns:a16="http://schemas.microsoft.com/office/drawing/2014/main" id="{BED1AF7E-F20D-41F2-9E7C-AC993DCC6A0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29833C83-E3F9-45A7-9EE3-982C411D01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407DC4-3F0A-4160-BFF5-41E53BF588DE}" type="datetimeFigureOut">
              <a:rPr lang="zh-TW" altLang="en-US" smtClean="0"/>
              <a:t>2025/6/6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07871BAB-2187-4317-882A-AA7E5190BB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69C4374D-A0D8-4E8E-9070-8640D45986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76C5D2-FA1C-448B-AD0A-C7F9453B4ADF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0732801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個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87D3162C-C862-4392-AB39-DFB5667270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2D7EB960-E164-428D-AC91-D0B87965028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內容版面配置區 3">
            <a:extLst>
              <a:ext uri="{FF2B5EF4-FFF2-40B4-BE49-F238E27FC236}">
                <a16:creationId xmlns:a16="http://schemas.microsoft.com/office/drawing/2014/main" id="{C96E6163-F9E9-4BE4-940D-83A813E71EB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日期版面配置區 4">
            <a:extLst>
              <a:ext uri="{FF2B5EF4-FFF2-40B4-BE49-F238E27FC236}">
                <a16:creationId xmlns:a16="http://schemas.microsoft.com/office/drawing/2014/main" id="{77ACCF1D-F83C-4E69-8D5A-3EFDBE8933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407DC4-3F0A-4160-BFF5-41E53BF588DE}" type="datetimeFigureOut">
              <a:rPr lang="zh-TW" altLang="en-US" smtClean="0"/>
              <a:t>2025/6/6</a:t>
            </a:fld>
            <a:endParaRPr lang="zh-TW" altLang="en-US"/>
          </a:p>
        </p:txBody>
      </p:sp>
      <p:sp>
        <p:nvSpPr>
          <p:cNvPr id="6" name="頁尾版面配置區 5">
            <a:extLst>
              <a:ext uri="{FF2B5EF4-FFF2-40B4-BE49-F238E27FC236}">
                <a16:creationId xmlns:a16="http://schemas.microsoft.com/office/drawing/2014/main" id="{06248FDF-7DE8-47BB-B1A7-AF2503E92F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>
            <a:extLst>
              <a:ext uri="{FF2B5EF4-FFF2-40B4-BE49-F238E27FC236}">
                <a16:creationId xmlns:a16="http://schemas.microsoft.com/office/drawing/2014/main" id="{C2DA262B-7ABA-47F6-814B-95BF42CB15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76C5D2-FA1C-448B-AD0A-C7F9453B4ADF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1719701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55512BCB-077C-4387-BEFB-823E3E5A9C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>
            <a:extLst>
              <a:ext uri="{FF2B5EF4-FFF2-40B4-BE49-F238E27FC236}">
                <a16:creationId xmlns:a16="http://schemas.microsoft.com/office/drawing/2014/main" id="{D55A7A8F-8E6D-48B2-B108-C0626A2A0CC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4" name="內容版面配置區 3">
            <a:extLst>
              <a:ext uri="{FF2B5EF4-FFF2-40B4-BE49-F238E27FC236}">
                <a16:creationId xmlns:a16="http://schemas.microsoft.com/office/drawing/2014/main" id="{168AF32D-40C5-4403-8F4C-6F944098664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文字版面配置區 4">
            <a:extLst>
              <a:ext uri="{FF2B5EF4-FFF2-40B4-BE49-F238E27FC236}">
                <a16:creationId xmlns:a16="http://schemas.microsoft.com/office/drawing/2014/main" id="{4DE14372-6AD0-49AB-A360-BB81F1D03F6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6" name="內容版面配置區 5">
            <a:extLst>
              <a:ext uri="{FF2B5EF4-FFF2-40B4-BE49-F238E27FC236}">
                <a16:creationId xmlns:a16="http://schemas.microsoft.com/office/drawing/2014/main" id="{9C2442E9-96D1-4952-A1F8-FF3DF0093DC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7" name="日期版面配置區 6">
            <a:extLst>
              <a:ext uri="{FF2B5EF4-FFF2-40B4-BE49-F238E27FC236}">
                <a16:creationId xmlns:a16="http://schemas.microsoft.com/office/drawing/2014/main" id="{121A99A8-3F03-458A-B002-719D18794E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407DC4-3F0A-4160-BFF5-41E53BF588DE}" type="datetimeFigureOut">
              <a:rPr lang="zh-TW" altLang="en-US" smtClean="0"/>
              <a:t>2025/6/6</a:t>
            </a:fld>
            <a:endParaRPr lang="zh-TW" altLang="en-US"/>
          </a:p>
        </p:txBody>
      </p:sp>
      <p:sp>
        <p:nvSpPr>
          <p:cNvPr id="8" name="頁尾版面配置區 7">
            <a:extLst>
              <a:ext uri="{FF2B5EF4-FFF2-40B4-BE49-F238E27FC236}">
                <a16:creationId xmlns:a16="http://schemas.microsoft.com/office/drawing/2014/main" id="{E6660585-182F-4F3D-AE73-39C354357C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投影片編號版面配置區 8">
            <a:extLst>
              <a:ext uri="{FF2B5EF4-FFF2-40B4-BE49-F238E27FC236}">
                <a16:creationId xmlns:a16="http://schemas.microsoft.com/office/drawing/2014/main" id="{C79404CD-CE4A-4AC1-A958-724847B687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76C5D2-FA1C-448B-AD0A-C7F9453B4ADF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0297570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57B664A1-68F8-4651-91E3-F35F9E06E6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日期版面配置區 2">
            <a:extLst>
              <a:ext uri="{FF2B5EF4-FFF2-40B4-BE49-F238E27FC236}">
                <a16:creationId xmlns:a16="http://schemas.microsoft.com/office/drawing/2014/main" id="{AC2FB66B-1A78-4CB4-BDE0-2ACEF99508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407DC4-3F0A-4160-BFF5-41E53BF588DE}" type="datetimeFigureOut">
              <a:rPr lang="zh-TW" altLang="en-US" smtClean="0"/>
              <a:t>2025/6/6</a:t>
            </a:fld>
            <a:endParaRPr lang="zh-TW" altLang="en-US"/>
          </a:p>
        </p:txBody>
      </p:sp>
      <p:sp>
        <p:nvSpPr>
          <p:cNvPr id="4" name="頁尾版面配置區 3">
            <a:extLst>
              <a:ext uri="{FF2B5EF4-FFF2-40B4-BE49-F238E27FC236}">
                <a16:creationId xmlns:a16="http://schemas.microsoft.com/office/drawing/2014/main" id="{CDF50763-7F37-401E-8024-1D6DA58851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4">
            <a:extLst>
              <a:ext uri="{FF2B5EF4-FFF2-40B4-BE49-F238E27FC236}">
                <a16:creationId xmlns:a16="http://schemas.microsoft.com/office/drawing/2014/main" id="{AABDFC26-1D4D-453A-BCB0-A31050599E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76C5D2-FA1C-448B-AD0A-C7F9453B4ADF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0549891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>
            <a:extLst>
              <a:ext uri="{FF2B5EF4-FFF2-40B4-BE49-F238E27FC236}">
                <a16:creationId xmlns:a16="http://schemas.microsoft.com/office/drawing/2014/main" id="{061A1F71-D640-4508-A1AE-07D9EB99A2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407DC4-3F0A-4160-BFF5-41E53BF588DE}" type="datetimeFigureOut">
              <a:rPr lang="zh-TW" altLang="en-US" smtClean="0"/>
              <a:t>2025/6/6</a:t>
            </a:fld>
            <a:endParaRPr lang="zh-TW" altLang="en-US"/>
          </a:p>
        </p:txBody>
      </p:sp>
      <p:sp>
        <p:nvSpPr>
          <p:cNvPr id="3" name="頁尾版面配置區 2">
            <a:extLst>
              <a:ext uri="{FF2B5EF4-FFF2-40B4-BE49-F238E27FC236}">
                <a16:creationId xmlns:a16="http://schemas.microsoft.com/office/drawing/2014/main" id="{9A578862-A6A3-4843-BC26-FBC292DECE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id="{2992F4BE-2F64-411E-984F-BE96F90801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76C5D2-FA1C-448B-AD0A-C7F9453B4ADF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2958000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98000489-4956-4D1A-8A54-1497777094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E6B5CC94-D087-4E57-974C-B868D11BF4C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文字版面配置區 3">
            <a:extLst>
              <a:ext uri="{FF2B5EF4-FFF2-40B4-BE49-F238E27FC236}">
                <a16:creationId xmlns:a16="http://schemas.microsoft.com/office/drawing/2014/main" id="{4E61C403-2371-4DD5-ACB8-29A72E083F9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5" name="日期版面配置區 4">
            <a:extLst>
              <a:ext uri="{FF2B5EF4-FFF2-40B4-BE49-F238E27FC236}">
                <a16:creationId xmlns:a16="http://schemas.microsoft.com/office/drawing/2014/main" id="{AD688552-72A8-486E-BEBB-FA56176132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407DC4-3F0A-4160-BFF5-41E53BF588DE}" type="datetimeFigureOut">
              <a:rPr lang="zh-TW" altLang="en-US" smtClean="0"/>
              <a:t>2025/6/6</a:t>
            </a:fld>
            <a:endParaRPr lang="zh-TW" altLang="en-US"/>
          </a:p>
        </p:txBody>
      </p:sp>
      <p:sp>
        <p:nvSpPr>
          <p:cNvPr id="6" name="頁尾版面配置區 5">
            <a:extLst>
              <a:ext uri="{FF2B5EF4-FFF2-40B4-BE49-F238E27FC236}">
                <a16:creationId xmlns:a16="http://schemas.microsoft.com/office/drawing/2014/main" id="{8B314788-10D5-47CB-8C5C-34A4B5EFD8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>
            <a:extLst>
              <a:ext uri="{FF2B5EF4-FFF2-40B4-BE49-F238E27FC236}">
                <a16:creationId xmlns:a16="http://schemas.microsoft.com/office/drawing/2014/main" id="{CEA3194C-3A02-4B74-B4AE-DA4993CC3F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76C5D2-FA1C-448B-AD0A-C7F9453B4ADF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8355312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B15202E2-BEA6-428B-8A7D-FBA887EC44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圖片版面配置區 2">
            <a:extLst>
              <a:ext uri="{FF2B5EF4-FFF2-40B4-BE49-F238E27FC236}">
                <a16:creationId xmlns:a16="http://schemas.microsoft.com/office/drawing/2014/main" id="{848CEBC2-C2AD-4EFB-988D-B2771A50E61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TW" altLang="en-US"/>
          </a:p>
        </p:txBody>
      </p:sp>
      <p:sp>
        <p:nvSpPr>
          <p:cNvPr id="4" name="文字版面配置區 3">
            <a:extLst>
              <a:ext uri="{FF2B5EF4-FFF2-40B4-BE49-F238E27FC236}">
                <a16:creationId xmlns:a16="http://schemas.microsoft.com/office/drawing/2014/main" id="{FA59E459-90EC-49D4-B780-AC8E48E2067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5" name="日期版面配置區 4">
            <a:extLst>
              <a:ext uri="{FF2B5EF4-FFF2-40B4-BE49-F238E27FC236}">
                <a16:creationId xmlns:a16="http://schemas.microsoft.com/office/drawing/2014/main" id="{ED89B452-67E3-4B04-8C62-8A0A61D26F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407DC4-3F0A-4160-BFF5-41E53BF588DE}" type="datetimeFigureOut">
              <a:rPr lang="zh-TW" altLang="en-US" smtClean="0"/>
              <a:t>2025/6/6</a:t>
            </a:fld>
            <a:endParaRPr lang="zh-TW" altLang="en-US"/>
          </a:p>
        </p:txBody>
      </p:sp>
      <p:sp>
        <p:nvSpPr>
          <p:cNvPr id="6" name="頁尾版面配置區 5">
            <a:extLst>
              <a:ext uri="{FF2B5EF4-FFF2-40B4-BE49-F238E27FC236}">
                <a16:creationId xmlns:a16="http://schemas.microsoft.com/office/drawing/2014/main" id="{D997B9A7-81CF-49E3-AAD7-230A803082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>
            <a:extLst>
              <a:ext uri="{FF2B5EF4-FFF2-40B4-BE49-F238E27FC236}">
                <a16:creationId xmlns:a16="http://schemas.microsoft.com/office/drawing/2014/main" id="{93213232-9C4B-4C34-9731-CFF2D77CD6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76C5D2-FA1C-448B-AD0A-C7F9453B4ADF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270690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>
            <a:extLst>
              <a:ext uri="{FF2B5EF4-FFF2-40B4-BE49-F238E27FC236}">
                <a16:creationId xmlns:a16="http://schemas.microsoft.com/office/drawing/2014/main" id="{943676C4-C368-4B7A-9325-46EB7602F7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>
            <a:extLst>
              <a:ext uri="{FF2B5EF4-FFF2-40B4-BE49-F238E27FC236}">
                <a16:creationId xmlns:a16="http://schemas.microsoft.com/office/drawing/2014/main" id="{1CEF2951-8FBC-4B5F-820D-2DA4850D63F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7EBB4B64-3A6D-403D-A738-330C81D5684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3407DC4-3F0A-4160-BFF5-41E53BF588DE}" type="datetimeFigureOut">
              <a:rPr lang="zh-TW" altLang="en-US" smtClean="0"/>
              <a:t>2025/6/6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B9B9A052-692C-45AB-B397-CA37DB90562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EC3A701D-8B50-494A-89A6-61ECE66A66A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B76C5D2-FA1C-448B-AD0A-C7F9453B4ADF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580339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https://reurl.cc/YY51Y0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hyperlink" Target="https://elearn.hrd.gov.tw/mooc/index.php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hyperlink" Target="https://reurl.cc/DqM9LO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hyperlink" Target="https://forms.gle/7d7acCoz1X1jvfYK9" TargetMode="Externa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35E22882-9099-440E-8182-3063062753F4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3" name="副標題 2">
            <a:extLst>
              <a:ext uri="{FF2B5EF4-FFF2-40B4-BE49-F238E27FC236}">
                <a16:creationId xmlns:a16="http://schemas.microsoft.com/office/drawing/2014/main" id="{66A42899-E3F9-459F-A1A5-0B5D1065996B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zh-TW" altLang="en-US" dirty="0"/>
          </a:p>
        </p:txBody>
      </p:sp>
      <p:pic>
        <p:nvPicPr>
          <p:cNvPr id="4" name="圖片 3">
            <a:extLst>
              <a:ext uri="{FF2B5EF4-FFF2-40B4-BE49-F238E27FC236}">
                <a16:creationId xmlns:a16="http://schemas.microsoft.com/office/drawing/2014/main" id="{FB0B4D2C-A7A5-4276-B9FD-DAAB5809252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48815" y="0"/>
            <a:ext cx="969436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591754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DA34932F-F4BA-426F-8CAC-61E07D74F80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253331"/>
            <a:ext cx="10516985" cy="4681956"/>
          </a:xfrm>
        </p:spPr>
        <p:txBody>
          <a:bodyPr/>
          <a:lstStyle/>
          <a:p>
            <a:pPr marL="0" indent="0">
              <a:buNone/>
            </a:pP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兒童權利公約線上研習資訊 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(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也可參閱校網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)</a:t>
            </a:r>
          </a:p>
          <a:p>
            <a:pPr marL="0" indent="0">
              <a:buNone/>
            </a:pP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依據縣府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114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年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6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月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6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日府教學字第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1140110694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號</a:t>
            </a:r>
            <a:endParaRPr lang="en-US" altLang="zh-TW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0" indent="0">
              <a:buNone/>
            </a:pP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旨揭各校每年均須完成兒童權利公約教育訓練。</a:t>
            </a:r>
          </a:p>
          <a:p>
            <a:pPr marL="0" indent="0">
              <a:buNone/>
            </a:pP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1. 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校長需達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4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小時教育訓練。</a:t>
            </a:r>
          </a:p>
          <a:p>
            <a:pPr marL="0" indent="0">
              <a:buNone/>
            </a:pP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2. 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教師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(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含教保員及助理教保員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)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需達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4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小時教育訓練，占全校教師總員額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93%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以上。</a:t>
            </a:r>
          </a:p>
          <a:p>
            <a:pPr marL="0" indent="0">
              <a:buNone/>
            </a:pP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3. 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學校行政人員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(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含員工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)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需達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2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小時教育訓練，占全校職員工總員額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91%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以上。</a:t>
            </a:r>
          </a:p>
          <a:p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73670761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640774C0-73D3-482C-9705-26F7352EFD1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8269" y="881149"/>
            <a:ext cx="10655531" cy="5295814"/>
          </a:xfrm>
        </p:spPr>
        <p:txBody>
          <a:bodyPr/>
          <a:lstStyle/>
          <a:p>
            <a:pPr marL="0" indent="0">
              <a:buNone/>
            </a:pP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請各位同仁於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114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年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8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月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9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日前完成學校教職員工教育訓練</a:t>
            </a:r>
          </a:p>
          <a:p>
            <a:pPr marL="0" indent="0">
              <a:buNone/>
            </a:pP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步驟如下：</a:t>
            </a:r>
          </a:p>
          <a:p>
            <a:pPr marL="0" indent="0">
              <a:buNone/>
            </a:pP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1. 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先完成 花蓮縣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114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年度兒童權利公約前測：   </a:t>
            </a:r>
          </a:p>
          <a:p>
            <a:pPr marL="0" indent="0">
              <a:buNone/>
            </a:pPr>
            <a:r>
              <a:rPr lang="en-US" altLang="zh-TW" dirty="0">
                <a:hlinkClick r:id="rId2"/>
              </a:rPr>
              <a:t>https://</a:t>
            </a:r>
            <a:r>
              <a:rPr lang="en-US" altLang="zh-TW" dirty="0" err="1">
                <a:hlinkClick r:id="rId2"/>
              </a:rPr>
              <a:t>reurl.cc</a:t>
            </a:r>
            <a:r>
              <a:rPr lang="en-US" altLang="zh-TW" dirty="0">
                <a:hlinkClick r:id="rId2"/>
              </a:rPr>
              <a:t>/</a:t>
            </a:r>
            <a:r>
              <a:rPr lang="en-US" altLang="zh-TW" dirty="0" err="1">
                <a:hlinkClick r:id="rId2"/>
              </a:rPr>
              <a:t>YY51Y0</a:t>
            </a:r>
            <a:endParaRPr lang="en-US" altLang="zh-TW" dirty="0"/>
          </a:p>
          <a:p>
            <a:pPr marL="0" indent="0">
              <a:buNone/>
            </a:pPr>
            <a:endParaRPr lang="en-US" altLang="zh-TW" dirty="0"/>
          </a:p>
          <a:p>
            <a:pPr marL="0" indent="0">
              <a:buNone/>
            </a:pPr>
            <a:endParaRPr lang="en-US" altLang="zh-TW" dirty="0"/>
          </a:p>
          <a:p>
            <a:endParaRPr lang="zh-TW" altLang="en-US" dirty="0"/>
          </a:p>
        </p:txBody>
      </p:sp>
      <p:pic>
        <p:nvPicPr>
          <p:cNvPr id="5" name="圖片 4">
            <a:extLst>
              <a:ext uri="{FF2B5EF4-FFF2-40B4-BE49-F238E27FC236}">
                <a16:creationId xmlns:a16="http://schemas.microsoft.com/office/drawing/2014/main" id="{FFBA437B-40C3-4D0F-87E2-D4CEA4DA904C}"/>
              </a:ext>
            </a:extLst>
          </p:cNvPr>
          <p:cNvPicPr/>
          <p:nvPr/>
        </p:nvPicPr>
        <p:blipFill>
          <a:blip r:embed="rId3"/>
          <a:srcRect/>
          <a:stretch>
            <a:fillRect/>
          </a:stretch>
        </p:blipFill>
        <p:spPr>
          <a:xfrm>
            <a:off x="5516375" y="2795587"/>
            <a:ext cx="3380199" cy="3381376"/>
          </a:xfrm>
          <a:prstGeom prst="rect">
            <a:avLst/>
          </a:prstGeom>
          <a:noFill/>
          <a:ln>
            <a:noFill/>
            <a:prstDash/>
          </a:ln>
        </p:spPr>
      </p:pic>
    </p:spTree>
    <p:extLst>
      <p:ext uri="{BB962C8B-B14F-4D97-AF65-F5344CB8AC3E}">
        <p14:creationId xmlns:p14="http://schemas.microsoft.com/office/powerpoint/2010/main" val="378543760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44FAD603-6FB2-420A-A785-06D9F2083C9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731520"/>
            <a:ext cx="10515600" cy="544544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2.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 線上課程進行研習；連結網址如下：</a:t>
            </a:r>
          </a:p>
          <a:p>
            <a:pPr marL="0" indent="0">
              <a:buNone/>
            </a:pP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  <a:hlinkClick r:id="rId2"/>
              </a:rPr>
              <a:t>https://</a:t>
            </a:r>
            <a:r>
              <a:rPr lang="en-US" altLang="zh-TW" dirty="0" err="1">
                <a:latin typeface="標楷體" panose="03000509000000000000" pitchFamily="65" charset="-120"/>
                <a:ea typeface="標楷體" panose="03000509000000000000" pitchFamily="65" charset="-120"/>
                <a:hlinkClick r:id="rId2"/>
              </a:rPr>
              <a:t>elearn.hrd.gov.tw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  <a:hlinkClick r:id="rId2"/>
              </a:rPr>
              <a:t>/</a:t>
            </a:r>
            <a:r>
              <a:rPr lang="en-US" altLang="zh-TW" dirty="0" err="1">
                <a:latin typeface="標楷體" panose="03000509000000000000" pitchFamily="65" charset="-120"/>
                <a:ea typeface="標楷體" panose="03000509000000000000" pitchFamily="65" charset="-120"/>
                <a:hlinkClick r:id="rId2"/>
              </a:rPr>
              <a:t>mooc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  <a:hlinkClick r:id="rId2"/>
              </a:rPr>
              <a:t>/</a:t>
            </a:r>
            <a:r>
              <a:rPr lang="en-US" altLang="zh-TW" dirty="0" err="1">
                <a:latin typeface="標楷體" panose="03000509000000000000" pitchFamily="65" charset="-120"/>
                <a:ea typeface="標楷體" panose="03000509000000000000" pitchFamily="65" charset="-120"/>
                <a:hlinkClick r:id="rId2"/>
              </a:rPr>
              <a:t>index.php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 </a:t>
            </a:r>
            <a:endParaRPr lang="en-US" altLang="zh-TW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0" indent="0">
              <a:buNone/>
            </a:pP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 (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請上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e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等公務員學習平台，要註冊才可使用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)</a:t>
            </a:r>
          </a:p>
          <a:p>
            <a:pPr marL="0" indent="0">
              <a:buNone/>
            </a:pPr>
            <a:endParaRPr lang="en-US" altLang="zh-TW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0" indent="0">
              <a:buNone/>
            </a:pP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★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以下課程皆可自由選擇，累計時數即可。</a:t>
            </a:r>
          </a:p>
          <a:p>
            <a:pPr marL="0" indent="0">
              <a:buNone/>
            </a:pP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(1)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兒童權利公約及福利政策法規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(3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小時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)</a:t>
            </a:r>
          </a:p>
          <a:p>
            <a:pPr marL="0" indent="0">
              <a:buNone/>
            </a:pP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(2)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從聯合國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《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兒童權利公約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》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探討兒童及青少年人權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(1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小時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)</a:t>
            </a:r>
          </a:p>
          <a:p>
            <a:pPr marL="0" indent="0">
              <a:buNone/>
            </a:pP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(3)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兒童權利公約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-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各項權利分析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(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一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)(1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小時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)</a:t>
            </a:r>
          </a:p>
          <a:p>
            <a:pPr marL="0" indent="0">
              <a:buNone/>
            </a:pP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(4)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兒童權利公約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-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各項權利分析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(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二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)(1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小時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)</a:t>
            </a:r>
          </a:p>
          <a:p>
            <a:pPr marL="0" indent="0">
              <a:buNone/>
            </a:pP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(5)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兒童權利公約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-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各項權利分析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(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三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)(1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小時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)</a:t>
            </a:r>
          </a:p>
          <a:p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31377007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3EA8109C-F837-4B3A-AB6B-6900AD0E878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764771"/>
            <a:ext cx="10515600" cy="5412192"/>
          </a:xfrm>
        </p:spPr>
        <p:txBody>
          <a:bodyPr/>
          <a:lstStyle/>
          <a:p>
            <a:pPr marL="0" indent="0">
              <a:buNone/>
            </a:pP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3.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 完成 花蓮縣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114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年度兒童權利公約後測：</a:t>
            </a:r>
          </a:p>
          <a:p>
            <a:pPr marL="0" indent="0">
              <a:buNone/>
            </a:pPr>
            <a:r>
              <a:rPr lang="en-US" altLang="zh-TW" dirty="0">
                <a:hlinkClick r:id="rId2"/>
              </a:rPr>
              <a:t>https://</a:t>
            </a:r>
            <a:r>
              <a:rPr lang="en-US" altLang="zh-TW" dirty="0" err="1">
                <a:hlinkClick r:id="rId2"/>
              </a:rPr>
              <a:t>reurl.cc</a:t>
            </a:r>
            <a:r>
              <a:rPr lang="en-US" altLang="zh-TW" dirty="0">
                <a:hlinkClick r:id="rId2"/>
              </a:rPr>
              <a:t>/</a:t>
            </a:r>
            <a:r>
              <a:rPr lang="en-US" altLang="zh-TW" dirty="0" err="1">
                <a:hlinkClick r:id="rId2"/>
              </a:rPr>
              <a:t>DqM9LO</a:t>
            </a:r>
            <a:endParaRPr lang="en-US" altLang="zh-TW" dirty="0"/>
          </a:p>
          <a:p>
            <a:pPr marL="0" indent="0">
              <a:buNone/>
            </a:pPr>
            <a:endParaRPr lang="en-US" altLang="zh-TW" dirty="0"/>
          </a:p>
          <a:p>
            <a:endParaRPr lang="zh-TW" altLang="en-US" dirty="0"/>
          </a:p>
        </p:txBody>
      </p:sp>
      <p:pic>
        <p:nvPicPr>
          <p:cNvPr id="2" name="圖片 1">
            <a:extLst>
              <a:ext uri="{FF2B5EF4-FFF2-40B4-BE49-F238E27FC236}">
                <a16:creationId xmlns:a16="http://schemas.microsoft.com/office/drawing/2014/main" id="{852EE259-99DD-4108-BB58-9EA050FC804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36403" y="1736463"/>
            <a:ext cx="3446985" cy="34469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132613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F37B3FF9-5C6D-4E7C-98DC-CFF6918BFCD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964276"/>
            <a:ext cx="10515600" cy="5212687"/>
          </a:xfrm>
        </p:spPr>
        <p:txBody>
          <a:bodyPr/>
          <a:lstStyle/>
          <a:p>
            <a:pPr marL="0" indent="0">
              <a:buNone/>
            </a:pPr>
            <a:r>
              <a:rPr lang="zh-TW" altLang="zh-TW" dirty="0">
                <a:solidFill>
                  <a:srgbClr val="202020"/>
                </a:solidFill>
                <a:ea typeface="標楷體" panose="03000509000000000000" pitchFamily="65" charset="-120"/>
                <a:cs typeface="Times New Roman" panose="02020603050405020304" pitchFamily="18" charset="0"/>
              </a:rPr>
              <a:t>填表單回覆成果</a:t>
            </a:r>
            <a:r>
              <a:rPr lang="en-US" altLang="zh-TW" dirty="0">
                <a:solidFill>
                  <a:srgbClr val="202020"/>
                </a:solidFill>
                <a:ea typeface="標楷體" panose="03000509000000000000" pitchFamily="65" charset="-120"/>
                <a:cs typeface="Times New Roman" panose="02020603050405020304" pitchFamily="18" charset="0"/>
              </a:rPr>
              <a:t>:</a:t>
            </a:r>
            <a:r>
              <a:rPr lang="zh-TW" altLang="en-US" dirty="0">
                <a:solidFill>
                  <a:srgbClr val="202020"/>
                </a:solidFill>
                <a:ea typeface="標楷體" panose="03000509000000000000" pitchFamily="65" charset="-120"/>
                <a:cs typeface="Times New Roman" panose="02020603050405020304" pitchFamily="18" charset="0"/>
              </a:rPr>
              <a:t> </a:t>
            </a:r>
            <a:r>
              <a:rPr lang="en-US" altLang="zh-TW" dirty="0">
                <a:solidFill>
                  <a:srgbClr val="202020"/>
                </a:solidFill>
                <a:ea typeface="標楷體" panose="03000509000000000000" pitchFamily="65" charset="-120"/>
                <a:cs typeface="Times New Roman" panose="02020603050405020304" pitchFamily="18" charset="0"/>
                <a:hlinkClick r:id="rId2"/>
              </a:rPr>
              <a:t>https://</a:t>
            </a:r>
            <a:r>
              <a:rPr lang="en-US" altLang="zh-TW" dirty="0" err="1">
                <a:solidFill>
                  <a:srgbClr val="202020"/>
                </a:solidFill>
                <a:ea typeface="標楷體" panose="03000509000000000000" pitchFamily="65" charset="-120"/>
                <a:cs typeface="Times New Roman" panose="02020603050405020304" pitchFamily="18" charset="0"/>
                <a:hlinkClick r:id="rId2"/>
              </a:rPr>
              <a:t>forms.gle</a:t>
            </a:r>
            <a:r>
              <a:rPr lang="en-US" altLang="zh-TW" dirty="0">
                <a:solidFill>
                  <a:srgbClr val="202020"/>
                </a:solidFill>
                <a:ea typeface="標楷體" panose="03000509000000000000" pitchFamily="65" charset="-120"/>
                <a:cs typeface="Times New Roman" panose="02020603050405020304" pitchFamily="18" charset="0"/>
                <a:hlinkClick r:id="rId2"/>
              </a:rPr>
              <a:t>/</a:t>
            </a:r>
            <a:r>
              <a:rPr lang="en-US" altLang="zh-TW" dirty="0" err="1">
                <a:solidFill>
                  <a:srgbClr val="202020"/>
                </a:solidFill>
                <a:ea typeface="標楷體" panose="03000509000000000000" pitchFamily="65" charset="-120"/>
                <a:cs typeface="Times New Roman" panose="02020603050405020304" pitchFamily="18" charset="0"/>
                <a:hlinkClick r:id="rId2"/>
              </a:rPr>
              <a:t>7d7acCoz1X1jvfYK9</a:t>
            </a:r>
            <a:endParaRPr lang="en-US" altLang="zh-TW" dirty="0">
              <a:solidFill>
                <a:srgbClr val="202020"/>
              </a:solidFill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altLang="zh-TW" dirty="0">
              <a:solidFill>
                <a:srgbClr val="202020"/>
              </a:solidFill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zh-TW" altLang="en-US" dirty="0"/>
          </a:p>
        </p:txBody>
      </p:sp>
      <p:pic>
        <p:nvPicPr>
          <p:cNvPr id="1028" name="Picture 4" descr="http://s05.calm9.com/qrcode/2025-06/N5O3IQPC5A.png">
            <a:extLst>
              <a:ext uri="{FF2B5EF4-FFF2-40B4-BE49-F238E27FC236}">
                <a16:creationId xmlns:a16="http://schemas.microsoft.com/office/drawing/2014/main" id="{2D0910E0-03D9-41AF-A077-E4DD5F14CAB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7204" y="2093540"/>
            <a:ext cx="3189362" cy="31893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4385413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內容版面配置區 3">
            <a:extLst>
              <a:ext uri="{FF2B5EF4-FFF2-40B4-BE49-F238E27FC236}">
                <a16:creationId xmlns:a16="http://schemas.microsoft.com/office/drawing/2014/main" id="{E86CF8A6-AE45-49CC-A188-E74F7F7B675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039742" y="-1"/>
            <a:ext cx="4974705" cy="6835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988031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圖片 2">
            <a:extLst>
              <a:ext uri="{FF2B5EF4-FFF2-40B4-BE49-F238E27FC236}">
                <a16:creationId xmlns:a16="http://schemas.microsoft.com/office/drawing/2014/main" id="{3DECC7F0-7382-4A0A-B139-EE41DFEBC2A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49680" y="0"/>
            <a:ext cx="969264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548170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45</TotalTime>
  <Words>316</Words>
  <Application>Microsoft Office PowerPoint</Application>
  <PresentationFormat>寬螢幕</PresentationFormat>
  <Paragraphs>24</Paragraphs>
  <Slides>8</Slides>
  <Notes>0</Notes>
  <HiddenSlides>0</HiddenSlides>
  <MMClips>0</MMClips>
  <ScaleCrop>false</ScaleCrop>
  <HeadingPairs>
    <vt:vector size="6" baseType="variant">
      <vt:variant>
        <vt:lpstr>使用字型</vt:lpstr>
      </vt:variant>
      <vt:variant>
        <vt:i4>6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8</vt:i4>
      </vt:variant>
    </vt:vector>
  </HeadingPairs>
  <TitlesOfParts>
    <vt:vector size="15" baseType="lpstr">
      <vt:lpstr>新細明體</vt:lpstr>
      <vt:lpstr>標楷體</vt:lpstr>
      <vt:lpstr>Arial</vt:lpstr>
      <vt:lpstr>Calibri</vt:lpstr>
      <vt:lpstr>Calibri Light</vt:lpstr>
      <vt:lpstr>Times New Roman</vt:lpstr>
      <vt:lpstr>Office 佈景主題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簡報</dc:title>
  <dc:creator>USER</dc:creator>
  <cp:lastModifiedBy>USER</cp:lastModifiedBy>
  <cp:revision>6</cp:revision>
  <dcterms:created xsi:type="dcterms:W3CDTF">2024-06-17T01:33:21Z</dcterms:created>
  <dcterms:modified xsi:type="dcterms:W3CDTF">2025-06-06T05:22:45Z</dcterms:modified>
</cp:coreProperties>
</file>