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48" r:id="rId2"/>
  </p:sldMasterIdLst>
  <p:notesMasterIdLst>
    <p:notesMasterId r:id="rId73"/>
  </p:notesMasterIdLst>
  <p:sldIdLst>
    <p:sldId id="337" r:id="rId3"/>
    <p:sldId id="475" r:id="rId4"/>
    <p:sldId id="532" r:id="rId5"/>
    <p:sldId id="534" r:id="rId6"/>
    <p:sldId id="535" r:id="rId7"/>
    <p:sldId id="480" r:id="rId8"/>
    <p:sldId id="469" r:id="rId9"/>
    <p:sldId id="445" r:id="rId10"/>
    <p:sldId id="343" r:id="rId11"/>
    <p:sldId id="345" r:id="rId12"/>
    <p:sldId id="346" r:id="rId13"/>
    <p:sldId id="344" r:id="rId14"/>
    <p:sldId id="472" r:id="rId15"/>
    <p:sldId id="481" r:id="rId16"/>
    <p:sldId id="539" r:id="rId17"/>
    <p:sldId id="348" r:id="rId18"/>
    <p:sldId id="483" r:id="rId19"/>
    <p:sldId id="484" r:id="rId20"/>
    <p:sldId id="485" r:id="rId21"/>
    <p:sldId id="486" r:id="rId22"/>
    <p:sldId id="487" r:id="rId23"/>
    <p:sldId id="488" r:id="rId24"/>
    <p:sldId id="489" r:id="rId25"/>
    <p:sldId id="490" r:id="rId26"/>
    <p:sldId id="491" r:id="rId27"/>
    <p:sldId id="492" r:id="rId28"/>
    <p:sldId id="494" r:id="rId29"/>
    <p:sldId id="495" r:id="rId30"/>
    <p:sldId id="496" r:id="rId31"/>
    <p:sldId id="497" r:id="rId32"/>
    <p:sldId id="533" r:id="rId33"/>
    <p:sldId id="536" r:id="rId34"/>
    <p:sldId id="313" r:id="rId35"/>
    <p:sldId id="499" r:id="rId36"/>
    <p:sldId id="500" r:id="rId37"/>
    <p:sldId id="501" r:id="rId38"/>
    <p:sldId id="502" r:id="rId39"/>
    <p:sldId id="538" r:id="rId40"/>
    <p:sldId id="503" r:id="rId41"/>
    <p:sldId id="504" r:id="rId42"/>
    <p:sldId id="505" r:id="rId43"/>
    <p:sldId id="506" r:id="rId44"/>
    <p:sldId id="507" r:id="rId45"/>
    <p:sldId id="508" r:id="rId46"/>
    <p:sldId id="509" r:id="rId47"/>
    <p:sldId id="510" r:id="rId48"/>
    <p:sldId id="511" r:id="rId49"/>
    <p:sldId id="512" r:id="rId50"/>
    <p:sldId id="513" r:id="rId51"/>
    <p:sldId id="514" r:id="rId52"/>
    <p:sldId id="515" r:id="rId53"/>
    <p:sldId id="516" r:id="rId54"/>
    <p:sldId id="312" r:id="rId55"/>
    <p:sldId id="517" r:id="rId56"/>
    <p:sldId id="518" r:id="rId57"/>
    <p:sldId id="519" r:id="rId58"/>
    <p:sldId id="537" r:id="rId59"/>
    <p:sldId id="520" r:id="rId60"/>
    <p:sldId id="521" r:id="rId61"/>
    <p:sldId id="522" r:id="rId62"/>
    <p:sldId id="523" r:id="rId63"/>
    <p:sldId id="524" r:id="rId64"/>
    <p:sldId id="525" r:id="rId65"/>
    <p:sldId id="526" r:id="rId66"/>
    <p:sldId id="527" r:id="rId67"/>
    <p:sldId id="528" r:id="rId68"/>
    <p:sldId id="529" r:id="rId69"/>
    <p:sldId id="530" r:id="rId70"/>
    <p:sldId id="531" r:id="rId71"/>
    <p:sldId id="259" r:id="rId72"/>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CCFF"/>
    <a:srgbClr val="FF6600"/>
    <a:srgbClr val="FFCC00"/>
    <a:srgbClr val="FF99FF"/>
    <a:srgbClr val="D60093"/>
    <a:srgbClr val="0033CC"/>
    <a:srgbClr val="00FF00"/>
    <a:srgbClr val="0000FF"/>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深色樣式 1 - 輔色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1954" autoAdjust="0"/>
  </p:normalViewPr>
  <p:slideViewPr>
    <p:cSldViewPr>
      <p:cViewPr varScale="1">
        <p:scale>
          <a:sx n="67" d="100"/>
          <a:sy n="67" d="100"/>
        </p:scale>
        <p:origin x="-624" y="-96"/>
      </p:cViewPr>
      <p:guideLst>
        <p:guide orient="horz" pos="2160"/>
        <p:guide pos="2880"/>
      </p:guideLst>
    </p:cSldViewPr>
  </p:slideViewPr>
  <p:outlineViewPr>
    <p:cViewPr>
      <p:scale>
        <a:sx n="33" d="100"/>
        <a:sy n="33" d="100"/>
      </p:scale>
      <p:origin x="0" y="714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ea typeface="新細明體" pitchFamily="18" charset="-120"/>
              </a:defRPr>
            </a:lvl1pPr>
          </a:lstStyle>
          <a:p>
            <a:pPr>
              <a:defRPr/>
            </a:pPr>
            <a:fld id="{B3642B91-D29D-48F6-856A-28FA5CCCE53E}" type="datetimeFigureOut">
              <a:rPr lang="zh-TW" altLang="en-US"/>
              <a:pPr>
                <a:defRPr/>
              </a:pPr>
              <a:t>2016/10/19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ea typeface="新細明體" pitchFamily="18" charset="-120"/>
              </a:defRPr>
            </a:lvl1pPr>
          </a:lstStyle>
          <a:p>
            <a:pPr>
              <a:defRPr/>
            </a:pPr>
            <a:fld id="{6BD70756-527D-4328-9A8B-6A9B973285A6}"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379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3795" name="投影片編號版面配置區 3"/>
          <p:cNvSpPr>
            <a:spLocks noGrp="1"/>
          </p:cNvSpPr>
          <p:nvPr>
            <p:ph type="sldNum" sz="quarter" idx="5"/>
          </p:nvPr>
        </p:nvSpPr>
        <p:spPr bwMode="auto">
          <a:noFill/>
          <a:ln>
            <a:miter lim="800000"/>
            <a:headEnd/>
            <a:tailEnd/>
          </a:ln>
        </p:spPr>
        <p:txBody>
          <a:bodyPr/>
          <a:lstStyle/>
          <a:p>
            <a:fld id="{754781C0-B4F6-4E40-AC4A-5FD1FE1CCE4F}" type="slidenum">
              <a:rPr lang="fr-CA" altLang="zh-TW" smtClean="0">
                <a:solidFill>
                  <a:srgbClr val="000000"/>
                </a:solidFill>
                <a:latin typeface="Arial" charset="0"/>
                <a:ea typeface="新細明體" charset="-120"/>
              </a:rPr>
              <a:pPr/>
              <a:t>7</a:t>
            </a:fld>
            <a:endParaRPr lang="fr-CA" altLang="zh-TW" smtClean="0">
              <a:solidFill>
                <a:srgbClr val="000000"/>
              </a:solidFill>
              <a:latin typeface="Arial" charset="0"/>
              <a:ea typeface="新細明體"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5843" name="投影片編號版面配置區 3"/>
          <p:cNvSpPr>
            <a:spLocks noGrp="1"/>
          </p:cNvSpPr>
          <p:nvPr>
            <p:ph type="sldNum" sz="quarter" idx="5"/>
          </p:nvPr>
        </p:nvSpPr>
        <p:spPr bwMode="auto">
          <a:noFill/>
          <a:ln>
            <a:miter lim="800000"/>
            <a:headEnd/>
            <a:tailEnd/>
          </a:ln>
        </p:spPr>
        <p:txBody>
          <a:bodyPr/>
          <a:lstStyle/>
          <a:p>
            <a:fld id="{336E449C-21AE-49A7-BF2F-ECA292186F61}" type="slidenum">
              <a:rPr lang="fr-CA" altLang="zh-TW" smtClean="0">
                <a:solidFill>
                  <a:srgbClr val="000000"/>
                </a:solidFill>
                <a:latin typeface="Arial" charset="0"/>
                <a:ea typeface="新細明體" charset="-120"/>
              </a:rPr>
              <a:pPr/>
              <a:t>8</a:t>
            </a:fld>
            <a:endParaRPr lang="fr-CA" altLang="zh-TW" smtClean="0">
              <a:solidFill>
                <a:srgbClr val="000000"/>
              </a:solidFill>
              <a:latin typeface="Arial" charset="0"/>
              <a:ea typeface="新細明體"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3490"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lgn="just" eaLnBrk="1" hangingPunct="1">
              <a:lnSpc>
                <a:spcPts val="2000"/>
              </a:lnSpc>
              <a:spcBef>
                <a:spcPct val="0"/>
              </a:spcBef>
              <a:buFont typeface="Wingdings" pitchFamily="2" charset="2"/>
              <a:buChar char="n"/>
            </a:pPr>
            <a:endParaRPr lang="zh-TW" altLang="en-US" smtClean="0">
              <a:ea typeface="標楷體" pitchFamily="65" charset="-120"/>
              <a:cs typeface="Times New Roman" pitchFamily="18" charset="0"/>
            </a:endParaRPr>
          </a:p>
        </p:txBody>
      </p:sp>
      <p:sp>
        <p:nvSpPr>
          <p:cNvPr id="63491" name="投影片編號版面配置區 3"/>
          <p:cNvSpPr>
            <a:spLocks noGrp="1"/>
          </p:cNvSpPr>
          <p:nvPr>
            <p:ph type="sldNum" sz="quarter" idx="5"/>
          </p:nvPr>
        </p:nvSpPr>
        <p:spPr bwMode="auto">
          <a:noFill/>
          <a:ln>
            <a:miter lim="800000"/>
            <a:headEnd/>
            <a:tailEnd/>
          </a:ln>
        </p:spPr>
        <p:txBody>
          <a:bodyPr/>
          <a:lstStyle/>
          <a:p>
            <a:fld id="{759A7AE4-8978-4959-9D63-BBC8E4DC5952}" type="slidenum">
              <a:rPr lang="fr-CA" altLang="zh-TW" smtClean="0">
                <a:solidFill>
                  <a:srgbClr val="000000"/>
                </a:solidFill>
                <a:latin typeface="Arial" charset="0"/>
                <a:ea typeface="新細明體" charset="-120"/>
              </a:rPr>
              <a:pPr/>
              <a:t>9</a:t>
            </a:fld>
            <a:endParaRPr lang="fr-CA" altLang="zh-TW" smtClean="0">
              <a:solidFill>
                <a:srgbClr val="000000"/>
              </a:solidFill>
              <a:latin typeface="Arial" charset="0"/>
              <a:ea typeface="新細明體"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993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9939" name="投影片編號版面配置區 3"/>
          <p:cNvSpPr>
            <a:spLocks noGrp="1"/>
          </p:cNvSpPr>
          <p:nvPr>
            <p:ph type="sldNum" sz="quarter" idx="5"/>
          </p:nvPr>
        </p:nvSpPr>
        <p:spPr bwMode="auto">
          <a:noFill/>
          <a:ln>
            <a:miter lim="800000"/>
            <a:headEnd/>
            <a:tailEnd/>
          </a:ln>
        </p:spPr>
        <p:txBody>
          <a:bodyPr/>
          <a:lstStyle/>
          <a:p>
            <a:fld id="{9F137F6A-B37B-4628-BE6C-CB291E1DA543}" type="slidenum">
              <a:rPr lang="fr-CA" altLang="zh-TW" smtClean="0">
                <a:solidFill>
                  <a:srgbClr val="000000"/>
                </a:solidFill>
                <a:latin typeface="Arial" charset="0"/>
                <a:ea typeface="新細明體" charset="-120"/>
              </a:rPr>
              <a:pPr/>
              <a:t>10</a:t>
            </a:fld>
            <a:endParaRPr lang="fr-CA" altLang="zh-TW" smtClean="0">
              <a:solidFill>
                <a:srgbClr val="000000"/>
              </a:solidFill>
              <a:latin typeface="Arial" charset="0"/>
              <a:ea typeface="新細明體"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301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43011" name="投影片編號版面配置區 3"/>
          <p:cNvSpPr>
            <a:spLocks noGrp="1"/>
          </p:cNvSpPr>
          <p:nvPr>
            <p:ph type="sldNum" sz="quarter" idx="5"/>
          </p:nvPr>
        </p:nvSpPr>
        <p:spPr bwMode="auto">
          <a:noFill/>
          <a:ln>
            <a:miter lim="800000"/>
            <a:headEnd/>
            <a:tailEnd/>
          </a:ln>
        </p:spPr>
        <p:txBody>
          <a:bodyPr/>
          <a:lstStyle/>
          <a:p>
            <a:fld id="{C2D574A1-5A62-4CDD-BB96-9428FE97E4D2}" type="slidenum">
              <a:rPr lang="fr-CA" altLang="zh-TW" smtClean="0">
                <a:solidFill>
                  <a:srgbClr val="000000"/>
                </a:solidFill>
                <a:latin typeface="Arial" charset="0"/>
                <a:ea typeface="新細明體" charset="-120"/>
              </a:rPr>
              <a:pPr/>
              <a:t>11</a:t>
            </a:fld>
            <a:endParaRPr lang="fr-CA" altLang="zh-TW" smtClean="0">
              <a:solidFill>
                <a:srgbClr val="000000"/>
              </a:solidFill>
              <a:latin typeface="Arial" charset="0"/>
              <a:ea typeface="新細明體"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5058"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lgn="just" eaLnBrk="1" hangingPunct="1">
              <a:lnSpc>
                <a:spcPts val="2000"/>
              </a:lnSpc>
              <a:spcBef>
                <a:spcPct val="0"/>
              </a:spcBef>
              <a:buFont typeface="Wingdings" pitchFamily="2" charset="2"/>
              <a:buChar char="n"/>
            </a:pPr>
            <a:endParaRPr lang="zh-TW" altLang="en-US" smtClean="0">
              <a:ea typeface="標楷體" pitchFamily="65" charset="-120"/>
              <a:cs typeface="Times New Roman" pitchFamily="18" charset="0"/>
            </a:endParaRPr>
          </a:p>
        </p:txBody>
      </p:sp>
      <p:sp>
        <p:nvSpPr>
          <p:cNvPr id="45059" name="投影片編號版面配置區 3"/>
          <p:cNvSpPr>
            <a:spLocks noGrp="1"/>
          </p:cNvSpPr>
          <p:nvPr>
            <p:ph type="sldNum" sz="quarter" idx="5"/>
          </p:nvPr>
        </p:nvSpPr>
        <p:spPr bwMode="auto">
          <a:noFill/>
          <a:ln>
            <a:miter lim="800000"/>
            <a:headEnd/>
            <a:tailEnd/>
          </a:ln>
        </p:spPr>
        <p:txBody>
          <a:bodyPr/>
          <a:lstStyle/>
          <a:p>
            <a:fld id="{36F2F7CA-176C-433C-9BE6-C996325A1AAC}" type="slidenum">
              <a:rPr lang="fr-CA" altLang="zh-TW" smtClean="0">
                <a:solidFill>
                  <a:srgbClr val="000000"/>
                </a:solidFill>
                <a:latin typeface="Arial" charset="0"/>
                <a:ea typeface="新細明體" charset="-120"/>
              </a:rPr>
              <a:pPr/>
              <a:t>12</a:t>
            </a:fld>
            <a:endParaRPr lang="fr-CA" altLang="zh-TW" smtClean="0">
              <a:solidFill>
                <a:srgbClr val="000000"/>
              </a:solidFill>
              <a:latin typeface="Arial" charset="0"/>
              <a:ea typeface="新細明體"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8130"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lgn="just" eaLnBrk="1" hangingPunct="1">
              <a:lnSpc>
                <a:spcPts val="2000"/>
              </a:lnSpc>
              <a:spcBef>
                <a:spcPct val="0"/>
              </a:spcBef>
              <a:buFont typeface="Wingdings" pitchFamily="2" charset="2"/>
              <a:buChar char="n"/>
            </a:pPr>
            <a:endParaRPr lang="zh-TW" altLang="en-US" smtClean="0">
              <a:ea typeface="標楷體" pitchFamily="65" charset="-120"/>
              <a:cs typeface="Times New Roman" pitchFamily="18" charset="0"/>
            </a:endParaRPr>
          </a:p>
        </p:txBody>
      </p:sp>
      <p:sp>
        <p:nvSpPr>
          <p:cNvPr id="48131" name="投影片編號版面配置區 3"/>
          <p:cNvSpPr>
            <a:spLocks noGrp="1"/>
          </p:cNvSpPr>
          <p:nvPr>
            <p:ph type="sldNum" sz="quarter" idx="5"/>
          </p:nvPr>
        </p:nvSpPr>
        <p:spPr bwMode="auto">
          <a:noFill/>
          <a:ln>
            <a:miter lim="800000"/>
            <a:headEnd/>
            <a:tailEnd/>
          </a:ln>
        </p:spPr>
        <p:txBody>
          <a:bodyPr/>
          <a:lstStyle/>
          <a:p>
            <a:fld id="{D9E28D47-8E4F-4689-BE6B-F0FA61286DCB}" type="slidenum">
              <a:rPr lang="fr-CA" altLang="zh-TW" smtClean="0">
                <a:solidFill>
                  <a:srgbClr val="000000"/>
                </a:solidFill>
                <a:latin typeface="Arial" charset="0"/>
                <a:ea typeface="新細明體" charset="-120"/>
              </a:rPr>
              <a:pPr/>
              <a:t>14</a:t>
            </a:fld>
            <a:endParaRPr lang="fr-CA" altLang="zh-TW" smtClean="0">
              <a:solidFill>
                <a:srgbClr val="000000"/>
              </a:solidFill>
              <a:latin typeface="Arial" charset="0"/>
              <a:ea typeface="新細明體"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1202"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lgn="just" eaLnBrk="1" hangingPunct="1">
              <a:lnSpc>
                <a:spcPts val="2000"/>
              </a:lnSpc>
              <a:spcBef>
                <a:spcPct val="0"/>
              </a:spcBef>
              <a:buFont typeface="Wingdings" pitchFamily="2" charset="2"/>
              <a:buChar char="n"/>
            </a:pPr>
            <a:endParaRPr lang="zh-TW" altLang="en-US" smtClean="0">
              <a:ea typeface="標楷體" pitchFamily="65" charset="-120"/>
              <a:cs typeface="Times New Roman" pitchFamily="18" charset="0"/>
            </a:endParaRPr>
          </a:p>
        </p:txBody>
      </p:sp>
      <p:sp>
        <p:nvSpPr>
          <p:cNvPr id="51203" name="投影片編號版面配置區 3"/>
          <p:cNvSpPr>
            <a:spLocks noGrp="1"/>
          </p:cNvSpPr>
          <p:nvPr>
            <p:ph type="sldNum" sz="quarter" idx="5"/>
          </p:nvPr>
        </p:nvSpPr>
        <p:spPr bwMode="auto">
          <a:noFill/>
          <a:ln>
            <a:miter lim="800000"/>
            <a:headEnd/>
            <a:tailEnd/>
          </a:ln>
        </p:spPr>
        <p:txBody>
          <a:bodyPr/>
          <a:lstStyle/>
          <a:p>
            <a:fld id="{42B32BCD-5650-45C2-B4E3-EDDD3AE32468}" type="slidenum">
              <a:rPr lang="fr-CA" altLang="zh-TW" smtClean="0">
                <a:solidFill>
                  <a:srgbClr val="000000"/>
                </a:solidFill>
                <a:latin typeface="Arial" charset="0"/>
                <a:ea typeface="新細明體" charset="-120"/>
              </a:rPr>
              <a:pPr/>
              <a:t>16</a:t>
            </a:fld>
            <a:endParaRPr lang="fr-CA" altLang="zh-TW" smtClean="0">
              <a:solidFill>
                <a:srgbClr val="000000"/>
              </a:solidFill>
              <a:latin typeface="Arial" charset="0"/>
              <a:ea typeface="新細明體"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837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58371" name="投影片編號版面配置區 3"/>
          <p:cNvSpPr>
            <a:spLocks noGrp="1"/>
          </p:cNvSpPr>
          <p:nvPr>
            <p:ph type="sldNum" sz="quarter" idx="5"/>
          </p:nvPr>
        </p:nvSpPr>
        <p:spPr bwMode="auto">
          <a:noFill/>
          <a:ln>
            <a:miter lim="800000"/>
            <a:headEnd/>
            <a:tailEnd/>
          </a:ln>
        </p:spPr>
        <p:txBody>
          <a:bodyPr/>
          <a:lstStyle/>
          <a:p>
            <a:fld id="{57C15CAB-B606-4B28-A356-A5AA765FDC1C}" type="slidenum">
              <a:rPr lang="fr-CA" altLang="zh-TW" smtClean="0">
                <a:solidFill>
                  <a:srgbClr val="000000"/>
                </a:solidFill>
                <a:latin typeface="Arial" charset="0"/>
                <a:ea typeface="新細明體" charset="-120"/>
              </a:rPr>
              <a:pPr/>
              <a:t>22</a:t>
            </a:fld>
            <a:endParaRPr lang="fr-CA" altLang="zh-TW" smtClean="0">
              <a:solidFill>
                <a:srgbClr val="000000"/>
              </a:solidFill>
              <a:latin typeface="Arial" charset="0"/>
              <a:ea typeface="新細明體"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600200"/>
            <a:ext cx="2057400" cy="452596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60198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solidFill>
                  <a:schemeClr val="tx1"/>
                </a:solidFill>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defRPr baseline="0">
                <a:solidFill>
                  <a:schemeClr val="tx1"/>
                </a:solidFill>
                <a:latin typeface="標楷體" pitchFamily="65" charset="-120"/>
                <a:ea typeface="標楷體" pitchFamily="65" charset="-120"/>
              </a:defRPr>
            </a:lvl1pPr>
            <a:lvl2pPr>
              <a:defRPr baseline="0">
                <a:solidFill>
                  <a:schemeClr val="tx1"/>
                </a:solidFill>
                <a:latin typeface="標楷體" pitchFamily="65" charset="-120"/>
                <a:ea typeface="標楷體" pitchFamily="65" charset="-120"/>
              </a:defRPr>
            </a:lvl2pPr>
            <a:lvl3pPr>
              <a:defRPr baseline="0">
                <a:solidFill>
                  <a:schemeClr val="tx1"/>
                </a:solidFill>
                <a:latin typeface="標楷體" pitchFamily="65" charset="-120"/>
                <a:ea typeface="標楷體" pitchFamily="65" charset="-120"/>
              </a:defRPr>
            </a:lvl3pPr>
            <a:lvl4pPr>
              <a:defRPr baseline="0">
                <a:solidFill>
                  <a:schemeClr val="tx1"/>
                </a:solidFill>
                <a:latin typeface="標楷體" pitchFamily="65" charset="-120"/>
                <a:ea typeface="標楷體" pitchFamily="65" charset="-120"/>
              </a:defRPr>
            </a:lvl4pPr>
            <a:lvl5pPr>
              <a:defRPr baseline="0">
                <a:solidFill>
                  <a:schemeClr val="tx1"/>
                </a:solidFill>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610711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610711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圖片 3" descr="季芬說106宣導簡報-標題.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21456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eaLnBrk="0" fontAlgn="base" hangingPunct="0">
        <a:spcBef>
          <a:spcPct val="0"/>
        </a:spcBef>
        <a:spcAft>
          <a:spcPct val="0"/>
        </a:spcAft>
        <a:defRPr kumimoji="1" sz="5400" b="1">
          <a:solidFill>
            <a:srgbClr val="D60093"/>
          </a:solidFill>
          <a:latin typeface="+mj-lt"/>
          <a:ea typeface="+mj-ea"/>
          <a:cs typeface="+mj-cs"/>
        </a:defRPr>
      </a:lvl1pPr>
      <a:lvl2pPr algn="ctr" rtl="0" eaLnBrk="0" fontAlgn="base" hangingPunct="0">
        <a:spcBef>
          <a:spcPct val="0"/>
        </a:spcBef>
        <a:spcAft>
          <a:spcPct val="0"/>
        </a:spcAft>
        <a:defRPr kumimoji="1" sz="5400" b="1">
          <a:solidFill>
            <a:srgbClr val="D60093"/>
          </a:solidFill>
          <a:latin typeface="Arial" charset="0"/>
          <a:ea typeface="標楷體" pitchFamily="65" charset="-120"/>
        </a:defRPr>
      </a:lvl2pPr>
      <a:lvl3pPr algn="ctr" rtl="0" eaLnBrk="0" fontAlgn="base" hangingPunct="0">
        <a:spcBef>
          <a:spcPct val="0"/>
        </a:spcBef>
        <a:spcAft>
          <a:spcPct val="0"/>
        </a:spcAft>
        <a:defRPr kumimoji="1" sz="5400" b="1">
          <a:solidFill>
            <a:srgbClr val="D60093"/>
          </a:solidFill>
          <a:latin typeface="Arial" charset="0"/>
          <a:ea typeface="標楷體" pitchFamily="65" charset="-120"/>
        </a:defRPr>
      </a:lvl3pPr>
      <a:lvl4pPr algn="ctr" rtl="0" eaLnBrk="0" fontAlgn="base" hangingPunct="0">
        <a:spcBef>
          <a:spcPct val="0"/>
        </a:spcBef>
        <a:spcAft>
          <a:spcPct val="0"/>
        </a:spcAft>
        <a:defRPr kumimoji="1" sz="5400" b="1">
          <a:solidFill>
            <a:srgbClr val="D60093"/>
          </a:solidFill>
          <a:latin typeface="Arial" charset="0"/>
          <a:ea typeface="標楷體" pitchFamily="65" charset="-120"/>
        </a:defRPr>
      </a:lvl4pPr>
      <a:lvl5pPr algn="ctr" rtl="0" eaLnBrk="0" fontAlgn="base" hangingPunct="0">
        <a:spcBef>
          <a:spcPct val="0"/>
        </a:spcBef>
        <a:spcAft>
          <a:spcPct val="0"/>
        </a:spcAft>
        <a:defRPr kumimoji="1" sz="5400" b="1">
          <a:solidFill>
            <a:srgbClr val="D60093"/>
          </a:solidFill>
          <a:latin typeface="Arial" charset="0"/>
          <a:ea typeface="標楷體" pitchFamily="65" charset="-120"/>
        </a:defRPr>
      </a:lvl5pPr>
      <a:lvl6pPr marL="457200" algn="ctr" rtl="0" fontAlgn="base">
        <a:spcBef>
          <a:spcPct val="0"/>
        </a:spcBef>
        <a:spcAft>
          <a:spcPct val="0"/>
        </a:spcAft>
        <a:defRPr kumimoji="1" sz="5400" b="1">
          <a:solidFill>
            <a:schemeClr val="tx2"/>
          </a:solidFill>
          <a:latin typeface="Arial" charset="0"/>
          <a:ea typeface="標楷體" pitchFamily="65" charset="-120"/>
        </a:defRPr>
      </a:lvl6pPr>
      <a:lvl7pPr marL="914400" algn="ctr" rtl="0" fontAlgn="base">
        <a:spcBef>
          <a:spcPct val="0"/>
        </a:spcBef>
        <a:spcAft>
          <a:spcPct val="0"/>
        </a:spcAft>
        <a:defRPr kumimoji="1" sz="5400" b="1">
          <a:solidFill>
            <a:schemeClr val="tx2"/>
          </a:solidFill>
          <a:latin typeface="Arial" charset="0"/>
          <a:ea typeface="標楷體" pitchFamily="65" charset="-120"/>
        </a:defRPr>
      </a:lvl7pPr>
      <a:lvl8pPr marL="1371600" algn="ctr" rtl="0" fontAlgn="base">
        <a:spcBef>
          <a:spcPct val="0"/>
        </a:spcBef>
        <a:spcAft>
          <a:spcPct val="0"/>
        </a:spcAft>
        <a:defRPr kumimoji="1" sz="5400" b="1">
          <a:solidFill>
            <a:schemeClr val="tx2"/>
          </a:solidFill>
          <a:latin typeface="Arial" charset="0"/>
          <a:ea typeface="標楷體" pitchFamily="65" charset="-120"/>
        </a:defRPr>
      </a:lvl8pPr>
      <a:lvl9pPr marL="1828800" algn="ctr" rtl="0" fontAlgn="base">
        <a:spcBef>
          <a:spcPct val="0"/>
        </a:spcBef>
        <a:spcAft>
          <a:spcPct val="0"/>
        </a:spcAft>
        <a:defRPr kumimoji="1" sz="5400" b="1">
          <a:solidFill>
            <a:schemeClr val="tx2"/>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圖片 4" descr="季芬說106宣導簡報-內文.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3315"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3316" name="Rectangle 3"/>
          <p:cNvSpPr>
            <a:spLocks noGrp="1" noChangeArrowheads="1"/>
          </p:cNvSpPr>
          <p:nvPr>
            <p:ph type="body" idx="1"/>
          </p:nvPr>
        </p:nvSpPr>
        <p:spPr bwMode="auto">
          <a:xfrm>
            <a:off x="457200" y="1600200"/>
            <a:ext cx="8229600" cy="4781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標楷體" pitchFamily="65" charset="-120"/>
        </a:defRPr>
      </a:lvl2pPr>
      <a:lvl3pPr algn="ctr" rtl="0" eaLnBrk="0" fontAlgn="base" hangingPunct="0">
        <a:spcBef>
          <a:spcPct val="0"/>
        </a:spcBef>
        <a:spcAft>
          <a:spcPct val="0"/>
        </a:spcAft>
        <a:defRPr kumimoji="1" sz="4400" b="1">
          <a:solidFill>
            <a:schemeClr val="tx1"/>
          </a:solidFill>
          <a:latin typeface="Arial" charset="0"/>
          <a:ea typeface="標楷體" pitchFamily="65" charset="-120"/>
        </a:defRPr>
      </a:lvl3pPr>
      <a:lvl4pPr algn="ctr" rtl="0" eaLnBrk="0" fontAlgn="base" hangingPunct="0">
        <a:spcBef>
          <a:spcPct val="0"/>
        </a:spcBef>
        <a:spcAft>
          <a:spcPct val="0"/>
        </a:spcAft>
        <a:defRPr kumimoji="1" sz="4400" b="1">
          <a:solidFill>
            <a:schemeClr val="tx1"/>
          </a:solidFill>
          <a:latin typeface="Arial" charset="0"/>
          <a:ea typeface="標楷體" pitchFamily="65" charset="-120"/>
        </a:defRPr>
      </a:lvl4pPr>
      <a:lvl5pPr algn="ctr" rtl="0" eaLnBrk="0" fontAlgn="base" hangingPunct="0">
        <a:spcBef>
          <a:spcPct val="0"/>
        </a:spcBef>
        <a:spcAft>
          <a:spcPct val="0"/>
        </a:spcAft>
        <a:defRPr kumimoji="1" sz="4400" b="1">
          <a:solidFill>
            <a:schemeClr val="tx1"/>
          </a:solidFill>
          <a:latin typeface="Arial" charset="0"/>
          <a:ea typeface="標楷體" pitchFamily="65" charset="-120"/>
        </a:defRPr>
      </a:lvl5pPr>
      <a:lvl6pPr marL="457200" algn="ctr" rtl="0" fontAlgn="base">
        <a:spcBef>
          <a:spcPct val="0"/>
        </a:spcBef>
        <a:spcAft>
          <a:spcPct val="0"/>
        </a:spcAft>
        <a:defRPr kumimoji="1" sz="4400" b="1">
          <a:solidFill>
            <a:schemeClr val="tx2"/>
          </a:solidFill>
          <a:latin typeface="Arial" charset="0"/>
          <a:ea typeface="標楷體" pitchFamily="65" charset="-120"/>
        </a:defRPr>
      </a:lvl6pPr>
      <a:lvl7pPr marL="914400" algn="ctr" rtl="0" fontAlgn="base">
        <a:spcBef>
          <a:spcPct val="0"/>
        </a:spcBef>
        <a:spcAft>
          <a:spcPct val="0"/>
        </a:spcAft>
        <a:defRPr kumimoji="1" sz="4400" b="1">
          <a:solidFill>
            <a:schemeClr val="tx2"/>
          </a:solidFill>
          <a:latin typeface="Arial" charset="0"/>
          <a:ea typeface="標楷體" pitchFamily="65" charset="-120"/>
        </a:defRPr>
      </a:lvl7pPr>
      <a:lvl8pPr marL="1371600" algn="ctr" rtl="0" fontAlgn="base">
        <a:spcBef>
          <a:spcPct val="0"/>
        </a:spcBef>
        <a:spcAft>
          <a:spcPct val="0"/>
        </a:spcAft>
        <a:defRPr kumimoji="1" sz="4400" b="1">
          <a:solidFill>
            <a:schemeClr val="tx2"/>
          </a:solidFill>
          <a:latin typeface="Arial" charset="0"/>
          <a:ea typeface="標楷體" pitchFamily="65" charset="-120"/>
        </a:defRPr>
      </a:lvl8pPr>
      <a:lvl9pPr marL="1828800" algn="ctr" rtl="0" fontAlgn="base">
        <a:spcBef>
          <a:spcPct val="0"/>
        </a:spcBef>
        <a:spcAft>
          <a:spcPct val="0"/>
        </a:spcAft>
        <a:defRPr kumimoji="1" sz="4400" b="1">
          <a:solidFill>
            <a:schemeClr val="tx2"/>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3.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2" Type="http://schemas.openxmlformats.org/officeDocument/2006/relationships/hyperlink" Target="http://cap.ntnu.edu.tw/documents/mathscore1031014.pdf"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圖片 5" descr="季芬說106宣導簡報封面-計分說明.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re 1"/>
          <p:cNvSpPr>
            <a:spLocks noGrp="1"/>
          </p:cNvSpPr>
          <p:nvPr>
            <p:ph type="title"/>
          </p:nvPr>
        </p:nvSpPr>
        <p:spPr>
          <a:xfrm>
            <a:off x="107950" y="731838"/>
            <a:ext cx="719138" cy="5073650"/>
          </a:xfrm>
        </p:spPr>
        <p:txBody>
          <a:bodyPr/>
          <a:lstStyle/>
          <a:p>
            <a:pPr eaLnBrk="1" hangingPunct="1"/>
            <a:r>
              <a:rPr lang="zh-TW" altLang="en-US" smtClean="0"/>
              <a:t>各科目等級描述</a:t>
            </a:r>
          </a:p>
        </p:txBody>
      </p:sp>
      <p:graphicFrame>
        <p:nvGraphicFramePr>
          <p:cNvPr id="5" name="表格 4"/>
          <p:cNvGraphicFramePr>
            <a:graphicFrameLocks noGrp="1"/>
          </p:cNvGraphicFramePr>
          <p:nvPr/>
        </p:nvGraphicFramePr>
        <p:xfrm>
          <a:off x="971550" y="188913"/>
          <a:ext cx="8064500" cy="6284912"/>
        </p:xfrm>
        <a:graphic>
          <a:graphicData uri="http://schemas.openxmlformats.org/drawingml/2006/table">
            <a:tbl>
              <a:tblPr/>
              <a:tblGrid>
                <a:gridCol w="431800"/>
                <a:gridCol w="447675"/>
                <a:gridCol w="2900363"/>
                <a:gridCol w="2100262"/>
                <a:gridCol w="2184400"/>
              </a:tblGrid>
              <a:tr h="548640">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          </a:t>
                      </a:r>
                      <a:r>
                        <a:rPr kumimoji="0" lang="zh-TW" sz="12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等級</a:t>
                      </a:r>
                      <a:endParaRPr kumimoji="0" lang="zh-TW" sz="12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2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sz="12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考試科目</a:t>
                      </a:r>
                      <a:endParaRPr kumimoji="0" lang="zh-TW" sz="12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w="12700" cap="flat" cmpd="sng" algn="ctr">
                      <a:solidFill>
                        <a:srgbClr val="660066"/>
                      </a:solidFill>
                      <a:prstDash val="solid"/>
                      <a:round/>
                      <a:headEnd type="none" w="med" len="med"/>
                      <a:tailEnd type="none" w="med" len="med"/>
                    </a:lnTlToBr>
                    <a:lnBlToTr>
                      <a:noFill/>
                    </a:lnBlToTr>
                    <a:solidFill>
                      <a:srgbClr val="FFCCFF"/>
                    </a:soli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精</a:t>
                      </a:r>
                      <a:r>
                        <a:rPr kumimoji="0" lang="en-US"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  </a:t>
                      </a: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熟</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基</a:t>
                      </a:r>
                      <a:r>
                        <a:rPr kumimoji="0" lang="en-US"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  </a:t>
                      </a: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礎</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待加強</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r>
              <a:tr h="8534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國　文</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能具備與教材相關的語文知識，並能深入的理解文本內容、評鑑文本的內容與形式。</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大致能具備與教材相關的語文知識，並能大致理解文本內容、評鑑文本的內容與形式。</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僅能具備部分與教材相關的語文知識，並有限的理解文本內容、評鑑文本的內容與形式。</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231775">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英語</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聽力</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基礎</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待加強</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696913">
                <a:tc vMerge="1">
                  <a:txBody>
                    <a:bodyPr/>
                    <a:lstStyle/>
                    <a:p>
                      <a:endParaRPr lang="zh-TW" altLang="en-US"/>
                    </a:p>
                  </a:txBody>
                  <a:tcPr/>
                </a:tc>
                <a:tc vMerge="1">
                  <a:txBody>
                    <a:bodyPr/>
                    <a:lstStyle/>
                    <a:p>
                      <a:endParaRPr lang="zh-TW" altLang="en-US"/>
                    </a:p>
                  </a:txBody>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至少能聽懂日常生活主題、訊息單純的短篇言談，指出言談的主旨與結論等重要訊息，並從言談中明顯的言語及其他如語調與節奏等線索做出簡易推論。</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僅能聽懂單句及簡易問答；僅能有限的理解短篇言談。</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920239">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閱讀</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整合應用字句及語法結構等多項語言知識；能理解主題較抽象或嚴肅、訊息或情境多元複雜、語句結構長且複雜的文本，並指出各類文本的主旨、結論與作者立場等重要訊息，且能整合文本內容如文本結構、解釋或例子等，做進一步的推論或評論。</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能理解字句基本語意及語法概念；能理解主題具體熟悉或貼近日常生活、訊息或情境略為複雜、語句結構略長的文本，並指出文本主旨、結論與作者立場等重要訊息，且從文本的解釋或例子做出推論。</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僅能有限地理解字句基本語意；僅能理解主題貼近日常生活或與個人相關、訊息或情境單純且明顯、語句結構簡單的文本或語句；僅能指出文本明白陳述的主旨、結論與作者立場等重要訊息；僅能藉文本明顯的線索做出簡易的推論。</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64008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數　學</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能作數學概念間的連結，建立恰當的數學方法或模式解題，並能論證。</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理解基本的數學概念、能操作算則或程序，並應用所學解題。</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認識基本的數學概念，僅能操作簡易算則或程序。</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69691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社　會</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能廣泛且深入的認識及了解社會科學習內容，並具有運用多元的社會科知識之能力。</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能大致認識及了解社會科學習內容，並具有運用基礎的社會科知識之能力。</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能約略的認識及了解社會科學習內容。</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69691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自　然</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能融會貫通學習內容，並能運用所培養的能力來解決需要多層次思考的問題。</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能知道及理解學習內容，並能運用所培養的能力來解決基本的問題。</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能部分知道及理解學習內</a:t>
                      </a:r>
                      <a:endParaRPr kumimoji="0" lang="en-US" alt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容。</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bl>
          </a:graphicData>
        </a:graphic>
      </p:graphicFrame>
      <p:graphicFrame>
        <p:nvGraphicFramePr>
          <p:cNvPr id="2" name="表格 1"/>
          <p:cNvGraphicFramePr>
            <a:graphicFrameLocks noGrp="1"/>
          </p:cNvGraphicFramePr>
          <p:nvPr/>
        </p:nvGraphicFramePr>
        <p:xfrm>
          <a:off x="971550" y="3317875"/>
          <a:ext cx="8064500" cy="2271713"/>
        </p:xfrm>
        <a:graphic>
          <a:graphicData uri="http://schemas.openxmlformats.org/drawingml/2006/table">
            <a:tbl>
              <a:tblPr/>
              <a:tblGrid>
                <a:gridCol w="431800"/>
                <a:gridCol w="447675"/>
                <a:gridCol w="2900363"/>
                <a:gridCol w="2100262"/>
                <a:gridCol w="2184400"/>
              </a:tblGrid>
              <a:tr h="227171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數　學</a:t>
                      </a:r>
                      <a:endParaRPr kumimoji="0" lang="zh-TW" sz="2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hMerge="1">
                  <a:txBody>
                    <a:bodyPr/>
                    <a:lstStyle/>
                    <a:p>
                      <a:endParaRPr lang="zh-TW" altLang="en-US"/>
                    </a:p>
                  </a:txBody>
                  <a:tcPr/>
                </a:tc>
                <a:tc>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zh-TW" sz="2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能作數學概念間的連結，建立恰當的數學方法或模式解題，並能論證。</a:t>
                      </a:r>
                      <a:endParaRPr kumimoji="0" lang="zh-TW" sz="2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zh-TW" sz="2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理解基本的數學概念、能操作算則或程序，並應用所學解題。</a:t>
                      </a:r>
                      <a:endParaRPr kumimoji="0" lang="zh-TW" sz="2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zh-TW" sz="2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認識基本的數學概念，僅能操作簡易算則或程序。</a:t>
                      </a:r>
                      <a:endParaRPr kumimoji="0" lang="zh-TW" sz="2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4" name="Titre 1"/>
          <p:cNvSpPr>
            <a:spLocks noGrp="1"/>
          </p:cNvSpPr>
          <p:nvPr>
            <p:ph type="title"/>
          </p:nvPr>
        </p:nvSpPr>
        <p:spPr>
          <a:xfrm>
            <a:off x="323850" y="620713"/>
            <a:ext cx="719138" cy="5400675"/>
          </a:xfrm>
        </p:spPr>
        <p:txBody>
          <a:bodyPr/>
          <a:lstStyle/>
          <a:p>
            <a:pPr eaLnBrk="1" hangingPunct="1"/>
            <a:r>
              <a:rPr lang="zh-TW" altLang="en-US" smtClean="0"/>
              <a:t>寫作測驗評分規準</a:t>
            </a:r>
          </a:p>
        </p:txBody>
      </p:sp>
      <p:graphicFrame>
        <p:nvGraphicFramePr>
          <p:cNvPr id="18443" name="Object 11"/>
          <p:cNvGraphicFramePr>
            <a:graphicFrameLocks noChangeAspect="1"/>
          </p:cNvGraphicFramePr>
          <p:nvPr/>
        </p:nvGraphicFramePr>
        <p:xfrm>
          <a:off x="2743200" y="3338513"/>
          <a:ext cx="3657600" cy="180975"/>
        </p:xfrm>
        <a:graphic>
          <a:graphicData uri="http://schemas.openxmlformats.org/presentationml/2006/ole">
            <p:oleObj spid="_x0000_s18443" name="WordPad 文件" r:id="rId4" imgW="3657600" imgH="180975" progId="WordPad.Document.1">
              <p:embed/>
            </p:oleObj>
          </a:graphicData>
        </a:graphic>
      </p:graphicFrame>
      <p:graphicFrame>
        <p:nvGraphicFramePr>
          <p:cNvPr id="5" name="表格 4"/>
          <p:cNvGraphicFramePr>
            <a:graphicFrameLocks noGrp="1"/>
          </p:cNvGraphicFramePr>
          <p:nvPr/>
        </p:nvGraphicFramePr>
        <p:xfrm>
          <a:off x="1331913" y="188913"/>
          <a:ext cx="7416800" cy="6275387"/>
        </p:xfrm>
        <a:graphic>
          <a:graphicData uri="http://schemas.openxmlformats.org/drawingml/2006/table">
            <a:tbl>
              <a:tblPr/>
              <a:tblGrid>
                <a:gridCol w="769937"/>
                <a:gridCol w="1189038"/>
                <a:gridCol w="5457825"/>
              </a:tblGrid>
              <a:tr h="2147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級</a:t>
                      </a:r>
                      <a:r>
                        <a:rPr kumimoji="0" lang="en-US" sz="14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  </a:t>
                      </a:r>
                      <a:r>
                        <a:rPr kumimoji="0" lang="zh-TW" sz="14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分</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評分規準</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hMerge="1">
                  <a:txBody>
                    <a:bodyPr/>
                    <a:lstStyle/>
                    <a:p>
                      <a:endParaRPr lang="zh-TW" altLang="en-US"/>
                    </a:p>
                  </a:txBody>
                  <a:tcPr/>
                </a:tc>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六級分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六級分的文章是優秀的，這種文章明顯具有下列特徵：</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220672">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能依據題目及主旨選取適切材料，並能進一步闡述說明，以凸顯文章的主旨。</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文章結構完整，脈絡分明，內容前後連貫。</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能精確使用語詞，並有效運用各種句型使文句流暢。</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幾乎沒有錯別字，及格式、標點符號運用上的錯誤。</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五級分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五級分的文章在一般水準之上，這種文章明顯具有下列特徵：</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15558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能依據題目及主旨選取適當材料，並能闡述說明主旨。</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文章結構完整，但偶有轉折不流暢之處。</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能正確使用語詞，並運用各種句型使文句通順。</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少有錯別字，及格式、標點符號運用上的錯誤，但並不影響文意的表達。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四級分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四級分的文章已達一般水準，這種文章明顯具有下列特徵：</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能依據題目及主旨選取材料，尚能闡述說明主旨。</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文章結構大致完整，但偶有不連貫、轉折不清之處。</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227022">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能正確使用語詞，文意表達尚稱清楚，但有時會出現冗詞贅句；句型較無變化。</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有一些錯別字，及格式、標點符號運用上的錯誤，但不至於造成理解上太大的困難。</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三級分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三級分的文章在表達上是不充分的，這種文章明顯具有下列特徵：</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20797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嘗試依據題目及主旨選取材料，但選取的材料不甚適當或發展不夠充分。</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文章結構鬆散；或前後不連貫。</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用字遣詞不太恰當，或出現錯誤；或冗詞贅句過多。</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有一些錯別字，及格式、標點符號運用上的錯誤，以致造成理解上的困難。</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二級分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二級分的文章在表達上呈現嚴重的問題，這種文章明顯具有下列特徵：</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19527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雖嘗試依據題目及主旨選取材料，但所選取的材料不足，發展有限。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558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文章結構不完整；或僅有單一段落，但可區分出結構。</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遣詞造句常有錯誤。</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不太能掌握格式，不太會使用標點符號，錯別字頗多。</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一級分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一級分的文章在表達上呈現極嚴重的問題，這種文章明顯具有下列特徵：</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252423">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僅解釋題目或說明；或雖提及文章主題，但材料過於簡略或無法選取相關材料加以發展。</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74632">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沒有明顯的文章結構；或僅有單一段落，且不能辨認出結構。</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74632">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用字遣詞極不恰當，頗多錯誤；或文句支離破碎，難以理解。</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不能掌握格式，不會運用標點符號，錯別字極多。</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1537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零級分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使用詩歌體、完全離題、只抄寫題目或說明、空白卷。</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r>
            </a:tbl>
          </a:graphicData>
        </a:graphic>
      </p:graphicFrame>
      <p:graphicFrame>
        <p:nvGraphicFramePr>
          <p:cNvPr id="2" name="表格 1"/>
          <p:cNvGraphicFramePr>
            <a:graphicFrameLocks noGrp="1"/>
          </p:cNvGraphicFramePr>
          <p:nvPr/>
        </p:nvGraphicFramePr>
        <p:xfrm>
          <a:off x="1331913" y="1030288"/>
          <a:ext cx="7416800" cy="4991100"/>
        </p:xfrm>
        <a:graphic>
          <a:graphicData uri="http://schemas.openxmlformats.org/drawingml/2006/table">
            <a:tbl>
              <a:tblPr/>
              <a:tblGrid>
                <a:gridCol w="769937"/>
                <a:gridCol w="1189038"/>
                <a:gridCol w="5457825"/>
              </a:tblGrid>
              <a:tr h="768140">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四</a:t>
                      </a:r>
                      <a:endParaRPr kumimoji="0"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級</a:t>
                      </a:r>
                      <a:endParaRPr kumimoji="0"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分</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gridSpan="2">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四級分的文章已達一般水準，這種文章明顯具有下列特徵：</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hMerge="1">
                  <a:txBody>
                    <a:bodyPr/>
                    <a:lstStyle/>
                    <a:p>
                      <a:endParaRPr lang="zh-TW" altLang="en-US"/>
                    </a:p>
                  </a:txBody>
                  <a:tcPr/>
                </a:tc>
              </a:tr>
              <a:tr h="768140">
                <a:tc vMerge="1">
                  <a:txBody>
                    <a:bodyPr/>
                    <a:lstStyle/>
                    <a:p>
                      <a:endParaRPr lang="zh-TW" altLang="en-US"/>
                    </a:p>
                  </a:txBody>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能依據題目及主旨選取材料，尚能闡述說明主旨。</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r>
              <a:tr h="768140">
                <a:tc vMerge="1">
                  <a:txBody>
                    <a:bodyPr/>
                    <a:lstStyle/>
                    <a:p>
                      <a:endParaRPr lang="zh-TW" altLang="en-US"/>
                    </a:p>
                  </a:txBody>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文章結構大致完整，但偶有不連貫、轉折不清之處。</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r>
              <a:tr h="1151607">
                <a:tc vMerge="1">
                  <a:txBody>
                    <a:bodyPr/>
                    <a:lstStyle/>
                    <a:p>
                      <a:endParaRPr lang="zh-TW" altLang="en-US"/>
                    </a:p>
                  </a:txBody>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能正確使用語詞，文意表達尚稱清楚，但有時會出現冗詞贅句；句型較無變化。</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r>
              <a:tr h="1535074">
                <a:tc vMerge="1">
                  <a:txBody>
                    <a:bodyPr/>
                    <a:lstStyle/>
                    <a:p>
                      <a:endParaRPr lang="zh-TW" altLang="en-US"/>
                    </a:p>
                  </a:txBody>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2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2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有一些錯別字，及格式、標點符號運用上的錯誤，但不至於造成理解上太大的困難。</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re 1"/>
          <p:cNvSpPr>
            <a:spLocks noGrp="1"/>
          </p:cNvSpPr>
          <p:nvPr>
            <p:ph type="title"/>
          </p:nvPr>
        </p:nvSpPr>
        <p:spPr>
          <a:xfrm>
            <a:off x="1403350" y="333375"/>
            <a:ext cx="6329363" cy="1143000"/>
          </a:xfrm>
        </p:spPr>
        <p:txBody>
          <a:bodyPr/>
          <a:lstStyle/>
          <a:p>
            <a:pPr eaLnBrk="1" hangingPunct="1"/>
            <a:r>
              <a:rPr lang="zh-TW" altLang="en-US" u="sng" smtClean="0"/>
              <a:t>各科</a:t>
            </a:r>
            <a:r>
              <a:rPr lang="zh-TW" altLang="en-US" smtClean="0"/>
              <a:t>表現等級的制訂</a:t>
            </a:r>
          </a:p>
        </p:txBody>
      </p:sp>
      <p:sp>
        <p:nvSpPr>
          <p:cNvPr id="44034" name="Espace réservé du contenu 2"/>
          <p:cNvSpPr>
            <a:spLocks noGrp="1"/>
          </p:cNvSpPr>
          <p:nvPr>
            <p:ph idx="1"/>
          </p:nvPr>
        </p:nvSpPr>
        <p:spPr>
          <a:xfrm>
            <a:off x="1116013" y="1628775"/>
            <a:ext cx="7272337" cy="4852988"/>
          </a:xfrm>
        </p:spPr>
        <p:txBody>
          <a:bodyPr/>
          <a:lstStyle/>
          <a:p>
            <a:pPr eaLnBrk="1" hangingPunct="1">
              <a:lnSpc>
                <a:spcPct val="90000"/>
              </a:lnSpc>
              <a:buFont typeface="Wingdings" pitchFamily="2" charset="2"/>
              <a:buChar char="u"/>
            </a:pPr>
            <a:r>
              <a:rPr lang="zh-TW" altLang="en-US" sz="2800" smtClean="0"/>
              <a:t>參酌課程綱要及學科內涵</a:t>
            </a:r>
            <a:endParaRPr lang="en-US" altLang="zh-TW" sz="2800" smtClean="0"/>
          </a:p>
          <a:p>
            <a:pPr lvl="1" eaLnBrk="1" hangingPunct="1">
              <a:lnSpc>
                <a:spcPct val="90000"/>
              </a:lnSpc>
              <a:buFont typeface="Arial" charset="0"/>
              <a:buChar char="•"/>
            </a:pPr>
            <a:r>
              <a:rPr lang="zh-TW" altLang="en-US" sz="2400" smtClean="0"/>
              <a:t>確認知識和能力（表現）的範圍</a:t>
            </a:r>
            <a:endParaRPr lang="en-US" altLang="zh-TW" sz="2400" smtClean="0"/>
          </a:p>
          <a:p>
            <a:pPr eaLnBrk="1" hangingPunct="1">
              <a:lnSpc>
                <a:spcPct val="90000"/>
              </a:lnSpc>
            </a:pPr>
            <a:endParaRPr lang="zh-TW" altLang="en-US" sz="2800" smtClean="0"/>
          </a:p>
          <a:p>
            <a:pPr eaLnBrk="1" hangingPunct="1">
              <a:lnSpc>
                <a:spcPct val="90000"/>
              </a:lnSpc>
              <a:buFont typeface="Wingdings" pitchFamily="2" charset="2"/>
              <a:buChar char="u"/>
            </a:pPr>
            <a:r>
              <a:rPr lang="zh-TW" altLang="en-US" sz="2800" smtClean="0"/>
              <a:t>諮詢學科專家、測驗專家及現場國中教師</a:t>
            </a:r>
            <a:endParaRPr lang="en-US" altLang="zh-TW" sz="2800" smtClean="0"/>
          </a:p>
          <a:p>
            <a:pPr lvl="1" eaLnBrk="1" hangingPunct="1">
              <a:lnSpc>
                <a:spcPct val="90000"/>
              </a:lnSpc>
              <a:buFont typeface="Arial" charset="0"/>
              <a:buChar char="•"/>
            </a:pPr>
            <a:r>
              <a:rPr lang="zh-TW" altLang="en-US" sz="2400" smtClean="0"/>
              <a:t>初步訂出能力層級與描述</a:t>
            </a:r>
            <a:endParaRPr lang="en-US" altLang="zh-TW" sz="2400" smtClean="0"/>
          </a:p>
          <a:p>
            <a:pPr eaLnBrk="1" hangingPunct="1">
              <a:lnSpc>
                <a:spcPct val="90000"/>
              </a:lnSpc>
            </a:pPr>
            <a:endParaRPr lang="zh-TW" altLang="en-US" sz="2800" smtClean="0"/>
          </a:p>
          <a:p>
            <a:pPr eaLnBrk="1" hangingPunct="1">
              <a:lnSpc>
                <a:spcPct val="90000"/>
              </a:lnSpc>
              <a:buFont typeface="Wingdings" pitchFamily="2" charset="2"/>
              <a:buChar char="u"/>
            </a:pPr>
            <a:r>
              <a:rPr lang="zh-TW" altLang="en-US" sz="2800" smtClean="0"/>
              <a:t>參考歷屆考生答題反應資料</a:t>
            </a:r>
            <a:endParaRPr lang="en-US" altLang="zh-TW" sz="2800" smtClean="0"/>
          </a:p>
          <a:p>
            <a:pPr lvl="1" eaLnBrk="1" hangingPunct="1">
              <a:lnSpc>
                <a:spcPct val="90000"/>
              </a:lnSpc>
              <a:buFont typeface="Arial" charset="0"/>
              <a:buChar char="•"/>
            </a:pPr>
            <a:r>
              <a:rPr lang="zh-TW" altLang="en-US" sz="2400" smtClean="0"/>
              <a:t>檢核等級描述和學生能力的對應性</a:t>
            </a:r>
            <a:endParaRPr lang="en-US" altLang="zh-TW" sz="2400" smtClean="0"/>
          </a:p>
          <a:p>
            <a:pPr eaLnBrk="1" hangingPunct="1">
              <a:lnSpc>
                <a:spcPct val="90000"/>
              </a:lnSpc>
              <a:buFontTx/>
              <a:buNone/>
            </a:pPr>
            <a:endParaRPr lang="en-US" altLang="zh-TW" sz="28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ce réservé du contenu 2"/>
          <p:cNvSpPr>
            <a:spLocks noGrp="1"/>
          </p:cNvSpPr>
          <p:nvPr>
            <p:ph idx="1"/>
          </p:nvPr>
        </p:nvSpPr>
        <p:spPr>
          <a:xfrm>
            <a:off x="5761038" y="908050"/>
            <a:ext cx="3203575" cy="5616575"/>
          </a:xfrm>
        </p:spPr>
        <p:txBody>
          <a:bodyPr/>
          <a:lstStyle/>
          <a:p>
            <a:pPr algn="ctr" eaLnBrk="1" hangingPunct="1">
              <a:lnSpc>
                <a:spcPct val="90000"/>
              </a:lnSpc>
              <a:buFont typeface="Wingdings" pitchFamily="2" charset="2"/>
              <a:buChar char="u"/>
            </a:pPr>
            <a:r>
              <a:rPr lang="zh-TW" altLang="en-US" smtClean="0"/>
              <a:t>降低考試壓力，活化學生學習</a:t>
            </a:r>
          </a:p>
          <a:p>
            <a:pPr algn="ctr" eaLnBrk="1" hangingPunct="1">
              <a:lnSpc>
                <a:spcPct val="90000"/>
              </a:lnSpc>
            </a:pPr>
            <a:endParaRPr lang="en-US" altLang="zh-TW" smtClean="0"/>
          </a:p>
          <a:p>
            <a:pPr algn="ctr" eaLnBrk="1" hangingPunct="1">
              <a:lnSpc>
                <a:spcPct val="90000"/>
              </a:lnSpc>
              <a:buFont typeface="Wingdings" pitchFamily="2" charset="2"/>
              <a:buChar char="u"/>
            </a:pPr>
            <a:r>
              <a:rPr lang="zh-TW" altLang="en-US" smtClean="0"/>
              <a:t>檢視學生學力，確保學習品質</a:t>
            </a:r>
            <a:endParaRPr lang="en-US" altLang="zh-TW" smtClean="0"/>
          </a:p>
          <a:p>
            <a:pPr algn="ctr" eaLnBrk="1" hangingPunct="1">
              <a:lnSpc>
                <a:spcPct val="90000"/>
              </a:lnSpc>
              <a:buFontTx/>
              <a:buNone/>
            </a:pPr>
            <a:endParaRPr lang="zh-TW" altLang="en-US" smtClean="0"/>
          </a:p>
          <a:p>
            <a:pPr algn="ctr" eaLnBrk="1" hangingPunct="1">
              <a:lnSpc>
                <a:spcPct val="90000"/>
              </a:lnSpc>
              <a:buFont typeface="Wingdings" pitchFamily="2" charset="2"/>
              <a:buChar char="u"/>
            </a:pPr>
            <a:r>
              <a:rPr lang="zh-TW" altLang="en-US" smtClean="0"/>
              <a:t>回饋學習成果，強化適性輔導</a:t>
            </a:r>
            <a:endParaRPr lang="en-US" altLang="zh-TW" smtClean="0"/>
          </a:p>
          <a:p>
            <a:pPr algn="ctr" eaLnBrk="1" hangingPunct="1">
              <a:lnSpc>
                <a:spcPct val="90000"/>
              </a:lnSpc>
              <a:buFontTx/>
              <a:buNone/>
            </a:pPr>
            <a:endParaRPr lang="zh-TW" altLang="en-US" smtClean="0"/>
          </a:p>
          <a:p>
            <a:pPr algn="ctr" eaLnBrk="1" hangingPunct="1">
              <a:lnSpc>
                <a:spcPct val="90000"/>
              </a:lnSpc>
              <a:buFont typeface="Wingdings" pitchFamily="2" charset="2"/>
              <a:buChar char="u"/>
            </a:pPr>
            <a:r>
              <a:rPr lang="zh-TW" altLang="en-US" smtClean="0"/>
              <a:t>提供學力資訊，俾利因材施教</a:t>
            </a:r>
            <a:endParaRPr lang="en-US" altLang="zh-TW" smtClean="0"/>
          </a:p>
          <a:p>
            <a:pPr algn="ctr" eaLnBrk="1" hangingPunct="1">
              <a:lnSpc>
                <a:spcPct val="90000"/>
              </a:lnSpc>
            </a:pPr>
            <a:endParaRPr lang="zh-TW" altLang="en-US" smtClean="0"/>
          </a:p>
        </p:txBody>
      </p:sp>
      <p:pic>
        <p:nvPicPr>
          <p:cNvPr id="46082" name="Picture 3"/>
          <p:cNvPicPr>
            <a:picLocks noChangeAspect="1" noChangeArrowheads="1"/>
          </p:cNvPicPr>
          <p:nvPr/>
        </p:nvPicPr>
        <p:blipFill>
          <a:blip r:embed="rId2"/>
          <a:srcRect/>
          <a:stretch>
            <a:fillRect/>
          </a:stretch>
        </p:blipFill>
        <p:spPr bwMode="auto">
          <a:xfrm>
            <a:off x="107950" y="1196975"/>
            <a:ext cx="4772025" cy="4370388"/>
          </a:xfrm>
          <a:prstGeom prst="rect">
            <a:avLst/>
          </a:prstGeom>
          <a:noFill/>
          <a:ln w="9525">
            <a:noFill/>
            <a:miter lim="800000"/>
            <a:headEnd/>
            <a:tailEnd/>
          </a:ln>
        </p:spPr>
      </p:pic>
      <p:pic>
        <p:nvPicPr>
          <p:cNvPr id="46083" name="Picture 3"/>
          <p:cNvPicPr>
            <a:picLocks noChangeAspect="1" noChangeArrowheads="1"/>
          </p:cNvPicPr>
          <p:nvPr/>
        </p:nvPicPr>
        <p:blipFill>
          <a:blip r:embed="rId3"/>
          <a:srcRect l="2013" t="-4375" r="4407"/>
          <a:stretch>
            <a:fillRect/>
          </a:stretch>
        </p:blipFill>
        <p:spPr bwMode="auto">
          <a:xfrm>
            <a:off x="1331913" y="4221163"/>
            <a:ext cx="4330700" cy="2220912"/>
          </a:xfrm>
          <a:prstGeom prst="rect">
            <a:avLst/>
          </a:prstGeom>
          <a:noFill/>
          <a:ln w="9525">
            <a:noFill/>
            <a:miter lim="800000"/>
            <a:headEnd/>
            <a:tailEnd/>
          </a:ln>
        </p:spPr>
      </p:pic>
      <p:sp>
        <p:nvSpPr>
          <p:cNvPr id="46084" name="Titre 1"/>
          <p:cNvSpPr>
            <a:spLocks noGrp="1"/>
          </p:cNvSpPr>
          <p:nvPr>
            <p:ph type="title"/>
          </p:nvPr>
        </p:nvSpPr>
        <p:spPr>
          <a:xfrm>
            <a:off x="-541338" y="115888"/>
            <a:ext cx="6329363" cy="1143000"/>
          </a:xfrm>
        </p:spPr>
        <p:txBody>
          <a:bodyPr/>
          <a:lstStyle/>
          <a:p>
            <a:pPr eaLnBrk="1" hangingPunct="1"/>
            <a:r>
              <a:rPr lang="zh-TW" altLang="en-US" smtClean="0"/>
              <a:t>多元回饋的會考</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3" name="表格 222"/>
          <p:cNvGraphicFramePr>
            <a:graphicFrameLocks noGrp="1"/>
          </p:cNvGraphicFramePr>
          <p:nvPr/>
        </p:nvGraphicFramePr>
        <p:xfrm>
          <a:off x="1133475" y="3284538"/>
          <a:ext cx="6096000" cy="828675"/>
        </p:xfrm>
        <a:graphic>
          <a:graphicData uri="http://schemas.openxmlformats.org/drawingml/2006/table">
            <a:tbl>
              <a:tblPr firstRow="1" bandRow="1">
                <a:tableStyleId>{37CE84F3-28C3-443E-9E96-99CF82512B78}</a:tableStyleId>
              </a:tblPr>
              <a:tblGrid>
                <a:gridCol w="2032000"/>
                <a:gridCol w="2032000"/>
                <a:gridCol w="2032000"/>
              </a:tblGrid>
              <a:tr h="457551">
                <a:tc>
                  <a:txBody>
                    <a:bodyPr/>
                    <a:lstStyle/>
                    <a:p>
                      <a:pPr algn="ctr"/>
                      <a:r>
                        <a:rPr lang="zh-TW" altLang="en-US" sz="2400" dirty="0" smtClean="0"/>
                        <a:t>待加強</a:t>
                      </a:r>
                      <a:endParaRPr lang="zh-TW" altLang="en-US" sz="2400" dirty="0">
                        <a:solidFill>
                          <a:schemeClr val="bg1"/>
                        </a:solidFill>
                        <a:latin typeface="華康POP1體W5" pitchFamily="81" charset="-120"/>
                        <a:ea typeface="華康POP1體W5" pitchFamily="81" charset="-120"/>
                      </a:endParaRPr>
                    </a:p>
                  </a:txBody>
                  <a:tcPr marT="45755" marB="45755">
                    <a:solidFill>
                      <a:srgbClr val="0033CC"/>
                    </a:solidFill>
                  </a:tcPr>
                </a:tc>
                <a:tc>
                  <a:txBody>
                    <a:bodyPr/>
                    <a:lstStyle/>
                    <a:p>
                      <a:pPr algn="ctr"/>
                      <a:r>
                        <a:rPr lang="zh-TW" altLang="en-US" sz="2400" dirty="0" smtClean="0"/>
                        <a:t>基礎</a:t>
                      </a:r>
                      <a:endParaRPr lang="zh-TW" altLang="en-US" sz="2400" dirty="0">
                        <a:solidFill>
                          <a:schemeClr val="bg1"/>
                        </a:solidFill>
                        <a:latin typeface="華康POP1體W5" pitchFamily="81" charset="-120"/>
                        <a:ea typeface="華康POP1體W5" pitchFamily="81" charset="-120"/>
                      </a:endParaRPr>
                    </a:p>
                  </a:txBody>
                  <a:tcPr marT="45755" marB="45755">
                    <a:solidFill>
                      <a:srgbClr val="0033CC"/>
                    </a:solidFill>
                  </a:tcPr>
                </a:tc>
                <a:tc>
                  <a:txBody>
                    <a:bodyPr/>
                    <a:lstStyle/>
                    <a:p>
                      <a:pPr algn="ctr"/>
                      <a:r>
                        <a:rPr lang="zh-TW" altLang="en-US" sz="2400" dirty="0" smtClean="0"/>
                        <a:t>精熟</a:t>
                      </a:r>
                      <a:endParaRPr lang="zh-TW" altLang="en-US" sz="2400" dirty="0">
                        <a:solidFill>
                          <a:schemeClr val="bg1"/>
                        </a:solidFill>
                        <a:latin typeface="華康POP1體W5" pitchFamily="81" charset="-120"/>
                        <a:ea typeface="華康POP1體W5" pitchFamily="81" charset="-120"/>
                      </a:endParaRPr>
                    </a:p>
                  </a:txBody>
                  <a:tcPr marT="45755" marB="45755">
                    <a:solidFill>
                      <a:srgbClr val="0033CC"/>
                    </a:solidFill>
                  </a:tcPr>
                </a:tc>
              </a:tr>
              <a:tr h="371124">
                <a:tc>
                  <a:txBody>
                    <a:bodyPr/>
                    <a:lstStyle/>
                    <a:p>
                      <a:endParaRPr lang="zh-TW" altLang="en-US" sz="1800" dirty="0"/>
                    </a:p>
                  </a:txBody>
                  <a:tcPr marT="45755" marB="45755">
                    <a:solidFill>
                      <a:srgbClr val="00FF00"/>
                    </a:solidFill>
                  </a:tcPr>
                </a:tc>
                <a:tc>
                  <a:txBody>
                    <a:bodyPr/>
                    <a:lstStyle/>
                    <a:p>
                      <a:endParaRPr lang="zh-TW" altLang="en-US" sz="1800" dirty="0"/>
                    </a:p>
                  </a:txBody>
                  <a:tcPr marT="45755" marB="45755">
                    <a:solidFill>
                      <a:srgbClr val="00FF00"/>
                    </a:solidFill>
                  </a:tcPr>
                </a:tc>
                <a:tc>
                  <a:txBody>
                    <a:bodyPr/>
                    <a:lstStyle/>
                    <a:p>
                      <a:endParaRPr lang="zh-TW" altLang="en-US" sz="1800" dirty="0"/>
                    </a:p>
                  </a:txBody>
                  <a:tcPr marT="45755" marB="45755">
                    <a:solidFill>
                      <a:srgbClr val="00FF00"/>
                    </a:solidFill>
                  </a:tcPr>
                </a:tc>
              </a:tr>
            </a:tbl>
          </a:graphicData>
        </a:graphic>
      </p:graphicFrame>
      <p:sp>
        <p:nvSpPr>
          <p:cNvPr id="47113" name="Titre 1"/>
          <p:cNvSpPr>
            <a:spLocks noGrp="1"/>
          </p:cNvSpPr>
          <p:nvPr>
            <p:ph type="title"/>
          </p:nvPr>
        </p:nvSpPr>
        <p:spPr>
          <a:xfrm>
            <a:off x="1476375" y="260350"/>
            <a:ext cx="6329363" cy="1143000"/>
          </a:xfrm>
        </p:spPr>
        <p:txBody>
          <a:bodyPr/>
          <a:lstStyle/>
          <a:p>
            <a:pPr eaLnBrk="1" hangingPunct="1"/>
            <a:r>
              <a:rPr lang="zh-TW" altLang="en-US" smtClean="0">
                <a:latin typeface="微軟正黑體" pitchFamily="34" charset="-120"/>
              </a:rPr>
              <a:t>成績計算</a:t>
            </a:r>
          </a:p>
        </p:txBody>
      </p:sp>
      <p:sp>
        <p:nvSpPr>
          <p:cNvPr id="19467" name="Espace réservé du contenu 2"/>
          <p:cNvSpPr>
            <a:spLocks noGrp="1"/>
          </p:cNvSpPr>
          <p:nvPr>
            <p:ph idx="1"/>
          </p:nvPr>
        </p:nvSpPr>
        <p:spPr>
          <a:xfrm>
            <a:off x="539750" y="1377950"/>
            <a:ext cx="8353425" cy="2195513"/>
          </a:xfrm>
        </p:spPr>
        <p:txBody>
          <a:bodyPr/>
          <a:lstStyle/>
          <a:p>
            <a:pPr eaLnBrk="1" hangingPunct="1">
              <a:buFont typeface="Wingdings" pitchFamily="2" charset="2"/>
              <a:buChar char="u"/>
            </a:pPr>
            <a:r>
              <a:rPr lang="zh-TW" altLang="en-US" sz="2800" smtClean="0">
                <a:latin typeface="微軟正黑體" pitchFamily="34" charset="-120"/>
              </a:rPr>
              <a:t>標準設定：是將</a:t>
            </a:r>
            <a:r>
              <a:rPr lang="zh-TW" altLang="en-US" sz="2800" smtClean="0">
                <a:solidFill>
                  <a:srgbClr val="0000FF"/>
                </a:solidFill>
                <a:latin typeface="微軟正黑體" pitchFamily="34" charset="-120"/>
              </a:rPr>
              <a:t>已完成的表現標準描述</a:t>
            </a:r>
            <a:r>
              <a:rPr lang="zh-TW" altLang="en-US" sz="2800" smtClean="0">
                <a:latin typeface="微軟正黑體" pitchFamily="34" charset="-120"/>
              </a:rPr>
              <a:t>，透過一組專業評定者經過三輪標準設定流程，討論評估會考</a:t>
            </a:r>
            <a:r>
              <a:rPr lang="zh-TW" altLang="en-US" sz="2800" smtClean="0">
                <a:solidFill>
                  <a:srgbClr val="0000FF"/>
                </a:solidFill>
                <a:latin typeface="微軟正黑體" pitchFamily="34" charset="-120"/>
              </a:rPr>
              <a:t>各科</a:t>
            </a:r>
            <a:r>
              <a:rPr lang="zh-TW" altLang="en-US" sz="2800" u="sng" smtClean="0">
                <a:solidFill>
                  <a:srgbClr val="FF0000"/>
                </a:solidFill>
                <a:latin typeface="微軟正黑體" pitchFamily="34" charset="-120"/>
              </a:rPr>
              <a:t>基礎與精熟</a:t>
            </a:r>
            <a:r>
              <a:rPr lang="zh-TW" altLang="en-US" sz="2800" smtClean="0">
                <a:solidFill>
                  <a:srgbClr val="0000FF"/>
                </a:solidFill>
                <a:latin typeface="微軟正黑體" pitchFamily="34" charset="-120"/>
              </a:rPr>
              <a:t>、</a:t>
            </a:r>
            <a:r>
              <a:rPr lang="zh-TW" altLang="en-US" sz="2800" u="sng" smtClean="0">
                <a:solidFill>
                  <a:srgbClr val="FF0000"/>
                </a:solidFill>
                <a:latin typeface="微軟正黑體" pitchFamily="34" charset="-120"/>
              </a:rPr>
              <a:t>基礎與待加強</a:t>
            </a:r>
            <a:r>
              <a:rPr lang="zh-TW" altLang="en-US" sz="2800" smtClean="0">
                <a:latin typeface="微軟正黑體" pitchFamily="34" charset="-120"/>
              </a:rPr>
              <a:t>的</a:t>
            </a:r>
            <a:r>
              <a:rPr lang="zh-TW" altLang="en-US" sz="2800" u="sng" smtClean="0">
                <a:solidFill>
                  <a:srgbClr val="FF0000"/>
                </a:solidFill>
                <a:latin typeface="微軟正黑體" pitchFamily="34" charset="-120"/>
              </a:rPr>
              <a:t>切點</a:t>
            </a:r>
            <a:r>
              <a:rPr lang="en-US" altLang="zh-TW" sz="2800" u="sng" smtClean="0">
                <a:solidFill>
                  <a:srgbClr val="FF0000"/>
                </a:solidFill>
                <a:latin typeface="微軟正黑體" pitchFamily="34" charset="-120"/>
              </a:rPr>
              <a:t>/</a:t>
            </a:r>
            <a:r>
              <a:rPr lang="zh-TW" altLang="en-US" sz="2800" u="sng" smtClean="0">
                <a:solidFill>
                  <a:srgbClr val="FF0000"/>
                </a:solidFill>
                <a:latin typeface="微軟正黑體" pitchFamily="34" charset="-120"/>
              </a:rPr>
              <a:t>題數</a:t>
            </a:r>
            <a:r>
              <a:rPr lang="zh-TW" altLang="en-US" sz="2800" smtClean="0">
                <a:latin typeface="微軟正黑體" pitchFamily="34" charset="-120"/>
              </a:rPr>
              <a:t>。</a:t>
            </a:r>
          </a:p>
        </p:txBody>
      </p:sp>
      <p:graphicFrame>
        <p:nvGraphicFramePr>
          <p:cNvPr id="114" name="表格 113"/>
          <p:cNvGraphicFramePr>
            <a:graphicFrameLocks noGrp="1"/>
          </p:cNvGraphicFramePr>
          <p:nvPr/>
        </p:nvGraphicFramePr>
        <p:xfrm>
          <a:off x="395288" y="4987925"/>
          <a:ext cx="7272337" cy="1484313"/>
        </p:xfrm>
        <a:graphic>
          <a:graphicData uri="http://schemas.openxmlformats.org/drawingml/2006/table">
            <a:tbl>
              <a:tblPr/>
              <a:tblGrid>
                <a:gridCol w="881494"/>
                <a:gridCol w="2130280"/>
                <a:gridCol w="2056823"/>
                <a:gridCol w="2203741"/>
              </a:tblGrid>
              <a:tr h="14843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國</a:t>
                      </a:r>
                      <a:endParaRPr kumimoji="0" lang="en-US" altLang="zh-TW"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文</a:t>
                      </a:r>
                      <a:endParaRPr kumimoji="0" lang="zh-TW"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7" marR="19877"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0">
                        <a:lnSpc>
                          <a:spcPct val="100000"/>
                        </a:lnSpc>
                        <a:spcBef>
                          <a:spcPct val="0"/>
                        </a:spcBef>
                        <a:spcAft>
                          <a:spcPct val="0"/>
                        </a:spcAft>
                        <a:buClrTx/>
                        <a:buSzTx/>
                        <a:buFontTx/>
                        <a:buNone/>
                        <a:tabLst/>
                        <a:defRPr/>
                      </a:pPr>
                      <a:r>
                        <a:rPr kumimoji="0" lang="zh-TW" altLang="zh-TW" sz="18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僅能具備部分與教材相關的語文知識，並有限的理解文本內容、評鑑文本的內容與形式。</a:t>
                      </a:r>
                      <a:endParaRPr kumimoji="0" lang="zh-TW"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7" marR="19877"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zh-TW" sz="18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大致能具備與教材相關的語文知識，並能大致理解文本內容、評鑑文本的內容與形式。</a:t>
                      </a:r>
                      <a:endParaRPr kumimoji="0" lang="zh-TW"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7" marR="19877"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zh-TW" altLang="zh-TW" sz="18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能具備與教材相關的語文知識，並能深入的理解文本內容、評鑑文本的內容與形式。</a:t>
                      </a:r>
                      <a:endParaRPr kumimoji="0" lang="zh-TW"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7" marR="19877"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chemeClr val="accent1"/>
                    </a:solidFill>
                  </a:tcPr>
                </a:tc>
              </a:tr>
            </a:tbl>
          </a:graphicData>
        </a:graphic>
      </p:graphicFrame>
      <p:sp>
        <p:nvSpPr>
          <p:cNvPr id="121" name="橢圓 120"/>
          <p:cNvSpPr/>
          <p:nvPr/>
        </p:nvSpPr>
        <p:spPr>
          <a:xfrm>
            <a:off x="4073525" y="3719513"/>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22" name="圓角矩形 121"/>
          <p:cNvSpPr/>
          <p:nvPr/>
        </p:nvSpPr>
        <p:spPr>
          <a:xfrm>
            <a:off x="4073525" y="3846513"/>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23" name="橢圓 122"/>
          <p:cNvSpPr/>
          <p:nvPr/>
        </p:nvSpPr>
        <p:spPr>
          <a:xfrm>
            <a:off x="4094163" y="4075113"/>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24" name="橢圓 123"/>
          <p:cNvSpPr/>
          <p:nvPr/>
        </p:nvSpPr>
        <p:spPr>
          <a:xfrm>
            <a:off x="4152900" y="4075113"/>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25" name="橢圓 124"/>
          <p:cNvSpPr/>
          <p:nvPr/>
        </p:nvSpPr>
        <p:spPr>
          <a:xfrm rot="2700000">
            <a:off x="4028281" y="3858420"/>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26" name="橢圓 125"/>
          <p:cNvSpPr/>
          <p:nvPr/>
        </p:nvSpPr>
        <p:spPr>
          <a:xfrm rot="8100000">
            <a:off x="4195763" y="3848100"/>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27" name="橢圓 126"/>
          <p:cNvSpPr/>
          <p:nvPr/>
        </p:nvSpPr>
        <p:spPr>
          <a:xfrm>
            <a:off x="4362450" y="3719513"/>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28" name="圓角矩形 127"/>
          <p:cNvSpPr/>
          <p:nvPr/>
        </p:nvSpPr>
        <p:spPr>
          <a:xfrm>
            <a:off x="4362450" y="3846513"/>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29" name="橢圓 128"/>
          <p:cNvSpPr/>
          <p:nvPr/>
        </p:nvSpPr>
        <p:spPr>
          <a:xfrm>
            <a:off x="4381500" y="4075113"/>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30" name="橢圓 129"/>
          <p:cNvSpPr/>
          <p:nvPr/>
        </p:nvSpPr>
        <p:spPr>
          <a:xfrm>
            <a:off x="4441825" y="4075113"/>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31" name="橢圓 130"/>
          <p:cNvSpPr/>
          <p:nvPr/>
        </p:nvSpPr>
        <p:spPr>
          <a:xfrm rot="2700000">
            <a:off x="4316413" y="3859213"/>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32" name="橢圓 131"/>
          <p:cNvSpPr/>
          <p:nvPr/>
        </p:nvSpPr>
        <p:spPr>
          <a:xfrm rot="8100000">
            <a:off x="4484688" y="3848100"/>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33" name="橢圓 132"/>
          <p:cNvSpPr/>
          <p:nvPr/>
        </p:nvSpPr>
        <p:spPr>
          <a:xfrm>
            <a:off x="4649788" y="3719513"/>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34" name="圓角矩形 133"/>
          <p:cNvSpPr/>
          <p:nvPr/>
        </p:nvSpPr>
        <p:spPr>
          <a:xfrm>
            <a:off x="4649788" y="3846513"/>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35" name="橢圓 134"/>
          <p:cNvSpPr/>
          <p:nvPr/>
        </p:nvSpPr>
        <p:spPr>
          <a:xfrm>
            <a:off x="4670425" y="4075113"/>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36" name="橢圓 135"/>
          <p:cNvSpPr/>
          <p:nvPr/>
        </p:nvSpPr>
        <p:spPr>
          <a:xfrm>
            <a:off x="4729163" y="4075113"/>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37" name="橢圓 136"/>
          <p:cNvSpPr/>
          <p:nvPr/>
        </p:nvSpPr>
        <p:spPr>
          <a:xfrm rot="2700000">
            <a:off x="4604544" y="3858419"/>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38" name="橢圓 137"/>
          <p:cNvSpPr/>
          <p:nvPr/>
        </p:nvSpPr>
        <p:spPr>
          <a:xfrm rot="8100000">
            <a:off x="4772025" y="3848100"/>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39" name="橢圓 138"/>
          <p:cNvSpPr/>
          <p:nvPr/>
        </p:nvSpPr>
        <p:spPr>
          <a:xfrm>
            <a:off x="4937125" y="3719513"/>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40" name="圓角矩形 139"/>
          <p:cNvSpPr/>
          <p:nvPr/>
        </p:nvSpPr>
        <p:spPr>
          <a:xfrm>
            <a:off x="4937125" y="3846513"/>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41" name="橢圓 140"/>
          <p:cNvSpPr/>
          <p:nvPr/>
        </p:nvSpPr>
        <p:spPr>
          <a:xfrm>
            <a:off x="4957763" y="4075113"/>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42" name="橢圓 141"/>
          <p:cNvSpPr/>
          <p:nvPr/>
        </p:nvSpPr>
        <p:spPr>
          <a:xfrm>
            <a:off x="5018088" y="4075113"/>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43" name="橢圓 142"/>
          <p:cNvSpPr/>
          <p:nvPr/>
        </p:nvSpPr>
        <p:spPr>
          <a:xfrm rot="2700000">
            <a:off x="4892675" y="3859213"/>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44" name="橢圓 143"/>
          <p:cNvSpPr/>
          <p:nvPr/>
        </p:nvSpPr>
        <p:spPr>
          <a:xfrm rot="8100000">
            <a:off x="5060950" y="3848100"/>
            <a:ext cx="36513"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45" name="橢圓 144"/>
          <p:cNvSpPr/>
          <p:nvPr/>
        </p:nvSpPr>
        <p:spPr>
          <a:xfrm>
            <a:off x="5735638" y="3719513"/>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46" name="圓角矩形 145"/>
          <p:cNvSpPr/>
          <p:nvPr/>
        </p:nvSpPr>
        <p:spPr>
          <a:xfrm>
            <a:off x="5735638" y="3846513"/>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47" name="橢圓 146"/>
          <p:cNvSpPr/>
          <p:nvPr/>
        </p:nvSpPr>
        <p:spPr>
          <a:xfrm>
            <a:off x="5756275" y="4075113"/>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48" name="橢圓 147"/>
          <p:cNvSpPr/>
          <p:nvPr/>
        </p:nvSpPr>
        <p:spPr>
          <a:xfrm>
            <a:off x="5815013" y="4075113"/>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49" name="橢圓 148"/>
          <p:cNvSpPr/>
          <p:nvPr/>
        </p:nvSpPr>
        <p:spPr>
          <a:xfrm rot="2700000">
            <a:off x="5690394" y="3858419"/>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50" name="橢圓 149"/>
          <p:cNvSpPr/>
          <p:nvPr/>
        </p:nvSpPr>
        <p:spPr>
          <a:xfrm rot="8100000">
            <a:off x="5857875" y="3848100"/>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51" name="橢圓 150"/>
          <p:cNvSpPr/>
          <p:nvPr/>
        </p:nvSpPr>
        <p:spPr>
          <a:xfrm>
            <a:off x="6022975" y="3719513"/>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52" name="圓角矩形 151"/>
          <p:cNvSpPr/>
          <p:nvPr/>
        </p:nvSpPr>
        <p:spPr>
          <a:xfrm>
            <a:off x="6022975" y="3846513"/>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53" name="橢圓 152"/>
          <p:cNvSpPr/>
          <p:nvPr/>
        </p:nvSpPr>
        <p:spPr>
          <a:xfrm>
            <a:off x="6043613" y="4075113"/>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54" name="橢圓 153"/>
          <p:cNvSpPr/>
          <p:nvPr/>
        </p:nvSpPr>
        <p:spPr>
          <a:xfrm>
            <a:off x="6103938" y="4075113"/>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55" name="橢圓 154"/>
          <p:cNvSpPr/>
          <p:nvPr/>
        </p:nvSpPr>
        <p:spPr>
          <a:xfrm rot="2700000">
            <a:off x="5978525" y="3859213"/>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56" name="橢圓 155"/>
          <p:cNvSpPr/>
          <p:nvPr/>
        </p:nvSpPr>
        <p:spPr>
          <a:xfrm rot="8100000">
            <a:off x="6146800" y="3848100"/>
            <a:ext cx="36513"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57" name="橢圓 156"/>
          <p:cNvSpPr/>
          <p:nvPr/>
        </p:nvSpPr>
        <p:spPr>
          <a:xfrm>
            <a:off x="6311900" y="3719513"/>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58" name="圓角矩形 157"/>
          <p:cNvSpPr/>
          <p:nvPr/>
        </p:nvSpPr>
        <p:spPr>
          <a:xfrm>
            <a:off x="6311900" y="3846513"/>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59" name="橢圓 158"/>
          <p:cNvSpPr/>
          <p:nvPr/>
        </p:nvSpPr>
        <p:spPr>
          <a:xfrm>
            <a:off x="6330950" y="4075113"/>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60" name="橢圓 159"/>
          <p:cNvSpPr/>
          <p:nvPr/>
        </p:nvSpPr>
        <p:spPr>
          <a:xfrm>
            <a:off x="6391275" y="4075113"/>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61" name="橢圓 160"/>
          <p:cNvSpPr/>
          <p:nvPr/>
        </p:nvSpPr>
        <p:spPr>
          <a:xfrm rot="2700000">
            <a:off x="6265863" y="3859213"/>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62" name="橢圓 161"/>
          <p:cNvSpPr/>
          <p:nvPr/>
        </p:nvSpPr>
        <p:spPr>
          <a:xfrm rot="8100000">
            <a:off x="6434138" y="3848100"/>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63" name="橢圓 162"/>
          <p:cNvSpPr/>
          <p:nvPr/>
        </p:nvSpPr>
        <p:spPr>
          <a:xfrm>
            <a:off x="6599238" y="3719513"/>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64" name="圓角矩形 163"/>
          <p:cNvSpPr/>
          <p:nvPr/>
        </p:nvSpPr>
        <p:spPr>
          <a:xfrm>
            <a:off x="6599238" y="3846513"/>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65" name="橢圓 164"/>
          <p:cNvSpPr/>
          <p:nvPr/>
        </p:nvSpPr>
        <p:spPr>
          <a:xfrm>
            <a:off x="6619875" y="4075113"/>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66" name="橢圓 165"/>
          <p:cNvSpPr/>
          <p:nvPr/>
        </p:nvSpPr>
        <p:spPr>
          <a:xfrm>
            <a:off x="6680200" y="4075113"/>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67" name="橢圓 166"/>
          <p:cNvSpPr/>
          <p:nvPr/>
        </p:nvSpPr>
        <p:spPr>
          <a:xfrm rot="2700000">
            <a:off x="6554788" y="3859213"/>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68" name="橢圓 167"/>
          <p:cNvSpPr/>
          <p:nvPr/>
        </p:nvSpPr>
        <p:spPr>
          <a:xfrm rot="8100000">
            <a:off x="6723063" y="3848100"/>
            <a:ext cx="36512"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69" name="橢圓 168"/>
          <p:cNvSpPr/>
          <p:nvPr/>
        </p:nvSpPr>
        <p:spPr>
          <a:xfrm>
            <a:off x="6888163" y="3719513"/>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70" name="圓角矩形 169"/>
          <p:cNvSpPr/>
          <p:nvPr/>
        </p:nvSpPr>
        <p:spPr>
          <a:xfrm>
            <a:off x="6888163" y="3846513"/>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71" name="橢圓 170"/>
          <p:cNvSpPr/>
          <p:nvPr/>
        </p:nvSpPr>
        <p:spPr>
          <a:xfrm>
            <a:off x="6907213" y="4075113"/>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72" name="橢圓 171"/>
          <p:cNvSpPr/>
          <p:nvPr/>
        </p:nvSpPr>
        <p:spPr>
          <a:xfrm>
            <a:off x="6967538" y="4075113"/>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73" name="橢圓 172"/>
          <p:cNvSpPr/>
          <p:nvPr/>
        </p:nvSpPr>
        <p:spPr>
          <a:xfrm rot="2700000">
            <a:off x="6842125" y="3859213"/>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74" name="橢圓 173"/>
          <p:cNvSpPr/>
          <p:nvPr/>
        </p:nvSpPr>
        <p:spPr>
          <a:xfrm rot="8100000">
            <a:off x="7010400" y="3848100"/>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75" name="橢圓 174"/>
          <p:cNvSpPr/>
          <p:nvPr/>
        </p:nvSpPr>
        <p:spPr>
          <a:xfrm>
            <a:off x="1487488" y="3719513"/>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76" name="圓角矩形 175"/>
          <p:cNvSpPr/>
          <p:nvPr/>
        </p:nvSpPr>
        <p:spPr>
          <a:xfrm>
            <a:off x="1487488" y="3846513"/>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77" name="橢圓 176"/>
          <p:cNvSpPr/>
          <p:nvPr/>
        </p:nvSpPr>
        <p:spPr>
          <a:xfrm>
            <a:off x="1506538" y="4075113"/>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78" name="橢圓 177"/>
          <p:cNvSpPr/>
          <p:nvPr/>
        </p:nvSpPr>
        <p:spPr>
          <a:xfrm>
            <a:off x="1566863" y="4075113"/>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79" name="橢圓 178"/>
          <p:cNvSpPr/>
          <p:nvPr/>
        </p:nvSpPr>
        <p:spPr>
          <a:xfrm rot="2700000">
            <a:off x="1441450" y="3859213"/>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80" name="橢圓 179"/>
          <p:cNvSpPr/>
          <p:nvPr/>
        </p:nvSpPr>
        <p:spPr>
          <a:xfrm rot="8100000">
            <a:off x="1609725" y="3848100"/>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81" name="橢圓 180"/>
          <p:cNvSpPr/>
          <p:nvPr/>
        </p:nvSpPr>
        <p:spPr>
          <a:xfrm>
            <a:off x="1774825" y="3719513"/>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82" name="圓角矩形 181"/>
          <p:cNvSpPr/>
          <p:nvPr/>
        </p:nvSpPr>
        <p:spPr>
          <a:xfrm>
            <a:off x="1774825" y="3846513"/>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83" name="橢圓 182"/>
          <p:cNvSpPr/>
          <p:nvPr/>
        </p:nvSpPr>
        <p:spPr>
          <a:xfrm>
            <a:off x="1795463" y="4075113"/>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84" name="橢圓 183"/>
          <p:cNvSpPr/>
          <p:nvPr/>
        </p:nvSpPr>
        <p:spPr>
          <a:xfrm>
            <a:off x="1855788" y="4075113"/>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85" name="橢圓 184"/>
          <p:cNvSpPr/>
          <p:nvPr/>
        </p:nvSpPr>
        <p:spPr>
          <a:xfrm rot="2700000">
            <a:off x="1730375" y="3859213"/>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86" name="橢圓 185"/>
          <p:cNvSpPr/>
          <p:nvPr/>
        </p:nvSpPr>
        <p:spPr>
          <a:xfrm rot="8100000">
            <a:off x="1898650" y="3848100"/>
            <a:ext cx="36513"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87" name="橢圓 186"/>
          <p:cNvSpPr/>
          <p:nvPr/>
        </p:nvSpPr>
        <p:spPr>
          <a:xfrm>
            <a:off x="2063750" y="3719513"/>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88" name="圓角矩形 187"/>
          <p:cNvSpPr/>
          <p:nvPr/>
        </p:nvSpPr>
        <p:spPr>
          <a:xfrm>
            <a:off x="2063750" y="3846513"/>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89" name="橢圓 188"/>
          <p:cNvSpPr/>
          <p:nvPr/>
        </p:nvSpPr>
        <p:spPr>
          <a:xfrm>
            <a:off x="2082800" y="4075113"/>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90" name="橢圓 189"/>
          <p:cNvSpPr/>
          <p:nvPr/>
        </p:nvSpPr>
        <p:spPr>
          <a:xfrm>
            <a:off x="2143125" y="4075113"/>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91" name="橢圓 190"/>
          <p:cNvSpPr/>
          <p:nvPr/>
        </p:nvSpPr>
        <p:spPr>
          <a:xfrm rot="2700000">
            <a:off x="2017713" y="3859213"/>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92" name="橢圓 191"/>
          <p:cNvSpPr/>
          <p:nvPr/>
        </p:nvSpPr>
        <p:spPr>
          <a:xfrm rot="8100000">
            <a:off x="2185988" y="3848100"/>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93" name="橢圓 192"/>
          <p:cNvSpPr/>
          <p:nvPr/>
        </p:nvSpPr>
        <p:spPr>
          <a:xfrm>
            <a:off x="2351088" y="3719513"/>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94" name="圓角矩形 193"/>
          <p:cNvSpPr/>
          <p:nvPr/>
        </p:nvSpPr>
        <p:spPr>
          <a:xfrm>
            <a:off x="2351088" y="3846513"/>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95" name="橢圓 194"/>
          <p:cNvSpPr/>
          <p:nvPr/>
        </p:nvSpPr>
        <p:spPr>
          <a:xfrm>
            <a:off x="2371725" y="4075113"/>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96" name="橢圓 195"/>
          <p:cNvSpPr/>
          <p:nvPr/>
        </p:nvSpPr>
        <p:spPr>
          <a:xfrm>
            <a:off x="2430463" y="4075113"/>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97" name="橢圓 196"/>
          <p:cNvSpPr/>
          <p:nvPr/>
        </p:nvSpPr>
        <p:spPr>
          <a:xfrm rot="2700000">
            <a:off x="2305844" y="3858419"/>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98" name="橢圓 197"/>
          <p:cNvSpPr/>
          <p:nvPr/>
        </p:nvSpPr>
        <p:spPr>
          <a:xfrm rot="8100000">
            <a:off x="2473325" y="3848100"/>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99" name="橢圓 198"/>
          <p:cNvSpPr/>
          <p:nvPr/>
        </p:nvSpPr>
        <p:spPr>
          <a:xfrm>
            <a:off x="2640013" y="3719513"/>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00" name="圓角矩形 199"/>
          <p:cNvSpPr/>
          <p:nvPr/>
        </p:nvSpPr>
        <p:spPr>
          <a:xfrm>
            <a:off x="2640013" y="3846513"/>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01" name="橢圓 200"/>
          <p:cNvSpPr/>
          <p:nvPr/>
        </p:nvSpPr>
        <p:spPr>
          <a:xfrm>
            <a:off x="2659063" y="4075113"/>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02" name="橢圓 201"/>
          <p:cNvSpPr/>
          <p:nvPr/>
        </p:nvSpPr>
        <p:spPr>
          <a:xfrm>
            <a:off x="2719388" y="4075113"/>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03" name="橢圓 202"/>
          <p:cNvSpPr/>
          <p:nvPr/>
        </p:nvSpPr>
        <p:spPr>
          <a:xfrm rot="2700000">
            <a:off x="2593975" y="3859213"/>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04" name="橢圓 203"/>
          <p:cNvSpPr/>
          <p:nvPr/>
        </p:nvSpPr>
        <p:spPr>
          <a:xfrm rot="8100000">
            <a:off x="2762250" y="3848100"/>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05" name="橢圓 204"/>
          <p:cNvSpPr/>
          <p:nvPr/>
        </p:nvSpPr>
        <p:spPr>
          <a:xfrm>
            <a:off x="2927350" y="3719513"/>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06" name="圓角矩形 205"/>
          <p:cNvSpPr/>
          <p:nvPr/>
        </p:nvSpPr>
        <p:spPr>
          <a:xfrm>
            <a:off x="2927350" y="3846513"/>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07" name="橢圓 206"/>
          <p:cNvSpPr/>
          <p:nvPr/>
        </p:nvSpPr>
        <p:spPr>
          <a:xfrm>
            <a:off x="2947988" y="4075113"/>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08" name="橢圓 207"/>
          <p:cNvSpPr/>
          <p:nvPr/>
        </p:nvSpPr>
        <p:spPr>
          <a:xfrm>
            <a:off x="3006725" y="4075113"/>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09" name="橢圓 208"/>
          <p:cNvSpPr/>
          <p:nvPr/>
        </p:nvSpPr>
        <p:spPr>
          <a:xfrm rot="2700000">
            <a:off x="2882106" y="3858420"/>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10" name="橢圓 209"/>
          <p:cNvSpPr/>
          <p:nvPr/>
        </p:nvSpPr>
        <p:spPr>
          <a:xfrm rot="8100000">
            <a:off x="3049588" y="3848100"/>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11" name="橢圓 210"/>
          <p:cNvSpPr/>
          <p:nvPr/>
        </p:nvSpPr>
        <p:spPr>
          <a:xfrm>
            <a:off x="3495675" y="3730625"/>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12" name="圓角矩形 211"/>
          <p:cNvSpPr/>
          <p:nvPr/>
        </p:nvSpPr>
        <p:spPr>
          <a:xfrm>
            <a:off x="3495675" y="3857625"/>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13" name="橢圓 212"/>
          <p:cNvSpPr/>
          <p:nvPr/>
        </p:nvSpPr>
        <p:spPr>
          <a:xfrm>
            <a:off x="3516313" y="4086225"/>
            <a:ext cx="19050" cy="77788"/>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14" name="橢圓 213"/>
          <p:cNvSpPr/>
          <p:nvPr/>
        </p:nvSpPr>
        <p:spPr>
          <a:xfrm>
            <a:off x="3575050" y="4086225"/>
            <a:ext cx="20638" cy="77788"/>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15" name="橢圓 214"/>
          <p:cNvSpPr/>
          <p:nvPr/>
        </p:nvSpPr>
        <p:spPr>
          <a:xfrm rot="2700000">
            <a:off x="3450431" y="3871120"/>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16" name="橢圓 215"/>
          <p:cNvSpPr/>
          <p:nvPr/>
        </p:nvSpPr>
        <p:spPr>
          <a:xfrm rot="8100000">
            <a:off x="3617913" y="3860800"/>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17" name="橢圓 216"/>
          <p:cNvSpPr/>
          <p:nvPr/>
        </p:nvSpPr>
        <p:spPr>
          <a:xfrm>
            <a:off x="5424488" y="3730625"/>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18" name="圓角矩形 217"/>
          <p:cNvSpPr/>
          <p:nvPr/>
        </p:nvSpPr>
        <p:spPr>
          <a:xfrm>
            <a:off x="5424488" y="3857625"/>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19" name="橢圓 218"/>
          <p:cNvSpPr/>
          <p:nvPr/>
        </p:nvSpPr>
        <p:spPr>
          <a:xfrm>
            <a:off x="5445125" y="4086225"/>
            <a:ext cx="19050" cy="77788"/>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20" name="橢圓 219"/>
          <p:cNvSpPr/>
          <p:nvPr/>
        </p:nvSpPr>
        <p:spPr>
          <a:xfrm>
            <a:off x="5503863" y="4086225"/>
            <a:ext cx="20637" cy="77788"/>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21" name="橢圓 220"/>
          <p:cNvSpPr/>
          <p:nvPr/>
        </p:nvSpPr>
        <p:spPr>
          <a:xfrm rot="2700000">
            <a:off x="5379244" y="3871119"/>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22" name="橢圓 221"/>
          <p:cNvSpPr/>
          <p:nvPr/>
        </p:nvSpPr>
        <p:spPr>
          <a:xfrm rot="8100000">
            <a:off x="5546725" y="3860800"/>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24" name="橢圓 223"/>
          <p:cNvSpPr/>
          <p:nvPr/>
        </p:nvSpPr>
        <p:spPr>
          <a:xfrm>
            <a:off x="3810000" y="3730625"/>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25" name="圓角矩形 224"/>
          <p:cNvSpPr/>
          <p:nvPr/>
        </p:nvSpPr>
        <p:spPr>
          <a:xfrm>
            <a:off x="3810000" y="3857625"/>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26" name="橢圓 225"/>
          <p:cNvSpPr/>
          <p:nvPr/>
        </p:nvSpPr>
        <p:spPr>
          <a:xfrm>
            <a:off x="3830638" y="4086225"/>
            <a:ext cx="19050" cy="77788"/>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27" name="橢圓 226"/>
          <p:cNvSpPr/>
          <p:nvPr/>
        </p:nvSpPr>
        <p:spPr>
          <a:xfrm>
            <a:off x="3889375" y="4086225"/>
            <a:ext cx="20638" cy="77788"/>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28" name="橢圓 227"/>
          <p:cNvSpPr/>
          <p:nvPr/>
        </p:nvSpPr>
        <p:spPr>
          <a:xfrm rot="2700000">
            <a:off x="3764756" y="3871120"/>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29" name="橢圓 228"/>
          <p:cNvSpPr/>
          <p:nvPr/>
        </p:nvSpPr>
        <p:spPr>
          <a:xfrm rot="8100000">
            <a:off x="3932238" y="3860800"/>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5" name="文字方塊 4"/>
          <p:cNvSpPr txBox="1"/>
          <p:nvPr/>
        </p:nvSpPr>
        <p:spPr>
          <a:xfrm>
            <a:off x="4314825" y="4149725"/>
            <a:ext cx="1365250" cy="708025"/>
          </a:xfrm>
          <a:prstGeom prst="rect">
            <a:avLst/>
          </a:prstGeom>
          <a:noFill/>
        </p:spPr>
        <p:txBody>
          <a:bodyPr>
            <a:spAutoFit/>
          </a:bodyPr>
          <a:lstStyle/>
          <a:p>
            <a:pPr eaLnBrk="0" hangingPunct="0">
              <a:defRPr/>
            </a:pPr>
            <a:r>
              <a:rPr lang="zh-TW" altLang="en-US" sz="2000" b="1" dirty="0">
                <a:latin typeface="+mn-ea"/>
                <a:ea typeface="+mn-ea"/>
              </a:rPr>
              <a:t>至少</a:t>
            </a:r>
            <a:r>
              <a:rPr lang="en-US" altLang="zh-TW" sz="2000" b="1" dirty="0">
                <a:latin typeface="+mn-ea"/>
                <a:ea typeface="+mn-ea"/>
              </a:rPr>
              <a:t/>
            </a:r>
            <a:br>
              <a:rPr lang="en-US" altLang="zh-TW" sz="2000" b="1" dirty="0">
                <a:latin typeface="+mn-ea"/>
                <a:ea typeface="+mn-ea"/>
              </a:rPr>
            </a:br>
            <a:r>
              <a:rPr lang="zh-TW" altLang="en-US" sz="2000" b="1" dirty="0">
                <a:latin typeface="+mn-ea"/>
                <a:ea typeface="+mn-ea"/>
              </a:rPr>
              <a:t>答對 </a:t>
            </a:r>
            <a:r>
              <a:rPr lang="en-US" altLang="zh-TW" sz="2000" b="1" dirty="0">
                <a:latin typeface="+mn-ea"/>
                <a:ea typeface="+mn-ea"/>
              </a:rPr>
              <a:t>20</a:t>
            </a:r>
            <a:r>
              <a:rPr lang="zh-TW" altLang="en-US" sz="2000" b="1" dirty="0">
                <a:latin typeface="+mn-ea"/>
                <a:ea typeface="+mn-ea"/>
              </a:rPr>
              <a:t>題</a:t>
            </a:r>
          </a:p>
        </p:txBody>
      </p:sp>
      <p:sp>
        <p:nvSpPr>
          <p:cNvPr id="231" name="文字方塊 230"/>
          <p:cNvSpPr txBox="1"/>
          <p:nvPr/>
        </p:nvSpPr>
        <p:spPr>
          <a:xfrm>
            <a:off x="6372225" y="4221163"/>
            <a:ext cx="1538288" cy="708025"/>
          </a:xfrm>
          <a:prstGeom prst="rect">
            <a:avLst/>
          </a:prstGeom>
          <a:noFill/>
        </p:spPr>
        <p:txBody>
          <a:bodyPr>
            <a:spAutoFit/>
          </a:bodyPr>
          <a:lstStyle/>
          <a:p>
            <a:pPr eaLnBrk="0" hangingPunct="0">
              <a:defRPr/>
            </a:pPr>
            <a:r>
              <a:rPr lang="zh-TW" altLang="en-US" sz="2000" b="1" dirty="0">
                <a:latin typeface="+mn-ea"/>
                <a:ea typeface="+mn-ea"/>
              </a:rPr>
              <a:t>至少</a:t>
            </a:r>
            <a:r>
              <a:rPr lang="en-US" altLang="zh-TW" sz="2000" b="1" dirty="0">
                <a:latin typeface="+mn-ea"/>
                <a:ea typeface="+mn-ea"/>
              </a:rPr>
              <a:t/>
            </a:r>
            <a:br>
              <a:rPr lang="en-US" altLang="zh-TW" sz="2000" b="1" dirty="0">
                <a:latin typeface="+mn-ea"/>
                <a:ea typeface="+mn-ea"/>
              </a:rPr>
            </a:br>
            <a:r>
              <a:rPr lang="zh-TW" altLang="en-US" sz="2000" b="1" dirty="0">
                <a:latin typeface="+mn-ea"/>
                <a:ea typeface="+mn-ea"/>
              </a:rPr>
              <a:t>答對 </a:t>
            </a:r>
            <a:r>
              <a:rPr lang="en-US" altLang="zh-TW" sz="2000" b="1" dirty="0">
                <a:latin typeface="+mn-ea"/>
                <a:ea typeface="+mn-ea"/>
              </a:rPr>
              <a:t>42</a:t>
            </a:r>
            <a:r>
              <a:rPr lang="zh-TW" altLang="en-US" sz="2000" b="1" dirty="0">
                <a:latin typeface="+mn-ea"/>
                <a:ea typeface="+mn-ea"/>
              </a:rPr>
              <a:t>題</a:t>
            </a:r>
            <a:endParaRPr lang="zh-TW" altLang="en-US" sz="2000" b="1" dirty="0">
              <a:latin typeface="+mn-ea"/>
              <a:ea typeface="+mn-ea"/>
            </a:endParaRPr>
          </a:p>
        </p:txBody>
      </p:sp>
      <p:sp>
        <p:nvSpPr>
          <p:cNvPr id="233" name="上-下雙向箭號 232"/>
          <p:cNvSpPr/>
          <p:nvPr/>
        </p:nvSpPr>
        <p:spPr>
          <a:xfrm>
            <a:off x="6083300" y="4195763"/>
            <a:ext cx="433388" cy="863600"/>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20" name="上-下雙向箭號 119"/>
          <p:cNvSpPr/>
          <p:nvPr/>
        </p:nvSpPr>
        <p:spPr>
          <a:xfrm>
            <a:off x="3995738" y="4195763"/>
            <a:ext cx="431800" cy="863600"/>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30" name="上-下雙向箭號 229"/>
          <p:cNvSpPr/>
          <p:nvPr/>
        </p:nvSpPr>
        <p:spPr>
          <a:xfrm>
            <a:off x="2030413" y="4195763"/>
            <a:ext cx="431800" cy="863600"/>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34" name="文字方塊 233"/>
          <p:cNvSpPr txBox="1"/>
          <p:nvPr/>
        </p:nvSpPr>
        <p:spPr>
          <a:xfrm>
            <a:off x="2092325" y="4292600"/>
            <a:ext cx="1724025" cy="708025"/>
          </a:xfrm>
          <a:prstGeom prst="rect">
            <a:avLst/>
          </a:prstGeom>
          <a:noFill/>
        </p:spPr>
        <p:txBody>
          <a:bodyPr>
            <a:spAutoFit/>
          </a:bodyPr>
          <a:lstStyle/>
          <a:p>
            <a:pPr algn="ctr" eaLnBrk="0" hangingPunct="0">
              <a:defRPr/>
            </a:pPr>
            <a:r>
              <a:rPr lang="zh-TW" altLang="en-US" sz="2000" b="1" dirty="0">
                <a:latin typeface="+mn-ea"/>
                <a:ea typeface="+mn-ea"/>
              </a:rPr>
              <a:t>答對</a:t>
            </a:r>
            <a:r>
              <a:rPr lang="en-US" altLang="zh-TW" sz="2000" b="1" dirty="0">
                <a:latin typeface="+mn-ea"/>
                <a:ea typeface="+mn-ea"/>
              </a:rPr>
              <a:t>19</a:t>
            </a:r>
            <a:r>
              <a:rPr lang="zh-TW" altLang="en-US" sz="2000" b="1" dirty="0">
                <a:latin typeface="+mn-ea"/>
                <a:ea typeface="+mn-ea"/>
              </a:rPr>
              <a:t>題</a:t>
            </a:r>
            <a:endParaRPr lang="en-US" altLang="zh-TW" sz="2000" b="1" dirty="0">
              <a:latin typeface="+mn-ea"/>
              <a:ea typeface="+mn-ea"/>
            </a:endParaRPr>
          </a:p>
          <a:p>
            <a:pPr algn="ctr" eaLnBrk="0" hangingPunct="0">
              <a:defRPr/>
            </a:pPr>
            <a:r>
              <a:rPr lang="zh-TW" altLang="en-US" sz="2000" b="1" dirty="0">
                <a:latin typeface="+mn-ea"/>
                <a:ea typeface="+mn-ea"/>
              </a:rPr>
              <a:t>以下</a:t>
            </a:r>
          </a:p>
        </p:txBody>
      </p:sp>
      <p:graphicFrame>
        <p:nvGraphicFramePr>
          <p:cNvPr id="119" name="表格 118"/>
          <p:cNvGraphicFramePr>
            <a:graphicFrameLocks noGrp="1"/>
          </p:cNvGraphicFramePr>
          <p:nvPr/>
        </p:nvGraphicFramePr>
        <p:xfrm>
          <a:off x="7235825" y="2825750"/>
          <a:ext cx="1828800" cy="1611313"/>
        </p:xfrm>
        <a:graphic>
          <a:graphicData uri="http://schemas.openxmlformats.org/drawingml/2006/table">
            <a:tbl>
              <a:tblPr firstRow="1" bandRow="1">
                <a:tableStyleId>{5C22544A-7EE6-4342-B048-85BDC9FD1C3A}</a:tableStyleId>
              </a:tblPr>
              <a:tblGrid>
                <a:gridCol w="877931"/>
                <a:gridCol w="950299"/>
              </a:tblGrid>
              <a:tr h="432048">
                <a:tc>
                  <a:txBody>
                    <a:bodyPr/>
                    <a:lstStyle/>
                    <a:p>
                      <a:pPr algn="ctr"/>
                      <a:endParaRPr lang="zh-TW" altLang="en-US" sz="2000" kern="0" dirty="0">
                        <a:solidFill>
                          <a:srgbClr val="0000FF"/>
                        </a:solidFill>
                        <a:effectLst/>
                        <a:latin typeface="標楷體" pitchFamily="65" charset="-120"/>
                        <a:ea typeface="標楷體" pitchFamily="65" charset="-120"/>
                        <a:cs typeface="+mn-cs"/>
                      </a:endParaRPr>
                    </a:p>
                  </a:txBody>
                  <a:tcPr marT="45738" marB="45738">
                    <a:solidFill>
                      <a:srgbClr val="FFCCFF"/>
                    </a:solidFill>
                  </a:tcPr>
                </a:tc>
                <a:tc>
                  <a:txBody>
                    <a:bodyPr/>
                    <a:lstStyle/>
                    <a:p>
                      <a:pPr algn="ctr"/>
                      <a:r>
                        <a:rPr lang="zh-TW" altLang="zh-TW" sz="2000" kern="0" dirty="0" smtClean="0">
                          <a:solidFill>
                            <a:srgbClr val="0000FF"/>
                          </a:solidFill>
                          <a:effectLst/>
                          <a:latin typeface="標楷體" pitchFamily="65" charset="-120"/>
                          <a:ea typeface="標楷體" pitchFamily="65" charset="-120"/>
                          <a:cs typeface="+mn-cs"/>
                        </a:rPr>
                        <a:t>國文</a:t>
                      </a:r>
                      <a:endParaRPr lang="zh-TW" altLang="en-US" sz="2000" kern="0" dirty="0">
                        <a:solidFill>
                          <a:srgbClr val="0000FF"/>
                        </a:solidFill>
                        <a:effectLst/>
                        <a:latin typeface="標楷體" pitchFamily="65" charset="-120"/>
                        <a:ea typeface="標楷體" pitchFamily="65" charset="-120"/>
                        <a:cs typeface="+mn-cs"/>
                      </a:endParaRPr>
                    </a:p>
                  </a:txBody>
                  <a:tcPr marT="45738" marB="45738">
                    <a:solidFill>
                      <a:srgbClr val="FFCCFF"/>
                    </a:solidFill>
                  </a:tcPr>
                </a:tc>
              </a:tr>
              <a:tr h="379791">
                <a:tc>
                  <a:txBody>
                    <a:bodyPr/>
                    <a:lstStyle/>
                    <a:p>
                      <a:pPr algn="ctr">
                        <a:spcAft>
                          <a:spcPts val="0"/>
                        </a:spcAft>
                      </a:pPr>
                      <a:r>
                        <a:rPr lang="zh-TW" sz="2000" kern="0" dirty="0">
                          <a:solidFill>
                            <a:srgbClr val="0000FF"/>
                          </a:solidFill>
                          <a:effectLst/>
                          <a:latin typeface="標楷體" pitchFamily="65" charset="-120"/>
                          <a:ea typeface="標楷體" pitchFamily="65" charset="-120"/>
                          <a:cs typeface="+mn-cs"/>
                        </a:rPr>
                        <a:t>精熟</a:t>
                      </a:r>
                    </a:p>
                  </a:txBody>
                  <a:tcPr marL="17780" marR="17780" marT="0" marB="0" anchor="ctr"/>
                </a:tc>
                <a:tc>
                  <a:txBody>
                    <a:bodyPr/>
                    <a:lstStyle/>
                    <a:p>
                      <a:pPr algn="ctr">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4</a:t>
                      </a:r>
                      <a:r>
                        <a:rPr lang="en-US" altLang="zh-TW" sz="2000" kern="0" dirty="0" smtClean="0">
                          <a:solidFill>
                            <a:srgbClr val="0000FF"/>
                          </a:solidFill>
                          <a:effectLst/>
                          <a:latin typeface="Times New Roman" pitchFamily="18" charset="0"/>
                          <a:ea typeface="標楷體" pitchFamily="65" charset="-120"/>
                          <a:cs typeface="Times New Roman" pitchFamily="18" charset="0"/>
                        </a:rPr>
                        <a:t>2</a:t>
                      </a:r>
                      <a:r>
                        <a:rPr lang="en-US" sz="2000" kern="0" dirty="0" smtClean="0">
                          <a:solidFill>
                            <a:srgbClr val="0000FF"/>
                          </a:solidFill>
                          <a:effectLst/>
                          <a:latin typeface="Times New Roman" pitchFamily="18" charset="0"/>
                          <a:ea typeface="標楷體" pitchFamily="65" charset="-120"/>
                          <a:cs typeface="Times New Roman" pitchFamily="18" charset="0"/>
                        </a:rPr>
                        <a:t>-48</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0" marR="17780" marT="0" marB="0" anchor="ctr"/>
                </a:tc>
              </a:tr>
              <a:tr h="379791">
                <a:tc>
                  <a:txBody>
                    <a:bodyPr/>
                    <a:lstStyle/>
                    <a:p>
                      <a:pPr algn="ctr">
                        <a:spcAft>
                          <a:spcPts val="0"/>
                        </a:spcAft>
                      </a:pPr>
                      <a:r>
                        <a:rPr lang="zh-TW" sz="2000" kern="0" dirty="0">
                          <a:solidFill>
                            <a:srgbClr val="0000FF"/>
                          </a:solidFill>
                          <a:effectLst/>
                          <a:latin typeface="標楷體" pitchFamily="65" charset="-120"/>
                          <a:ea typeface="標楷體" pitchFamily="65" charset="-120"/>
                          <a:cs typeface="+mn-cs"/>
                        </a:rPr>
                        <a:t>基礎</a:t>
                      </a:r>
                    </a:p>
                  </a:txBody>
                  <a:tcPr marL="17780" marR="17780" marT="0" marB="0" anchor="ctr"/>
                </a:tc>
                <a:tc>
                  <a:txBody>
                    <a:bodyPr/>
                    <a:lstStyle/>
                    <a:p>
                      <a:pPr algn="ctr">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20-4</a:t>
                      </a:r>
                      <a:r>
                        <a:rPr lang="en-US" altLang="zh-TW" sz="2000" kern="0" dirty="0" smtClean="0">
                          <a:solidFill>
                            <a:srgbClr val="0000FF"/>
                          </a:solidFill>
                          <a:effectLst/>
                          <a:latin typeface="Times New Roman" pitchFamily="18" charset="0"/>
                          <a:ea typeface="標楷體" pitchFamily="65" charset="-120"/>
                          <a:cs typeface="Times New Roman" pitchFamily="18" charset="0"/>
                        </a:rPr>
                        <a:t>1</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0" marR="17780" marT="0" marB="0" anchor="ctr"/>
                </a:tc>
              </a:tr>
              <a:tr h="420008">
                <a:tc>
                  <a:txBody>
                    <a:bodyPr/>
                    <a:lstStyle/>
                    <a:p>
                      <a:pPr algn="ctr">
                        <a:spcAft>
                          <a:spcPts val="0"/>
                        </a:spcAft>
                      </a:pPr>
                      <a:r>
                        <a:rPr lang="zh-TW" sz="2000" kern="0" dirty="0">
                          <a:solidFill>
                            <a:srgbClr val="0000FF"/>
                          </a:solidFill>
                          <a:effectLst/>
                          <a:latin typeface="標楷體" pitchFamily="65" charset="-120"/>
                          <a:ea typeface="標楷體" pitchFamily="65" charset="-120"/>
                          <a:cs typeface="+mn-cs"/>
                        </a:rPr>
                        <a:t>待加強</a:t>
                      </a:r>
                    </a:p>
                  </a:txBody>
                  <a:tcPr marL="17780" marR="17780" marT="0" marB="0" anchor="ctr"/>
                </a:tc>
                <a:tc>
                  <a:txBody>
                    <a:bodyPr/>
                    <a:lstStyle/>
                    <a:p>
                      <a:pPr algn="ctr"/>
                      <a:r>
                        <a:rPr lang="en-US" altLang="zh-TW" sz="2000" kern="0" dirty="0" smtClean="0">
                          <a:solidFill>
                            <a:srgbClr val="0000FF"/>
                          </a:solidFill>
                          <a:effectLst/>
                          <a:latin typeface="Times New Roman" pitchFamily="18" charset="0"/>
                          <a:ea typeface="標楷體" pitchFamily="65" charset="-120"/>
                          <a:cs typeface="Times New Roman" pitchFamily="18" charset="0"/>
                        </a:rPr>
                        <a:t>0-19</a:t>
                      </a:r>
                      <a:endParaRPr lang="zh-TW" altLang="en-US" sz="2000" kern="0" dirty="0">
                        <a:solidFill>
                          <a:srgbClr val="0000FF"/>
                        </a:solidFill>
                        <a:effectLst/>
                        <a:latin typeface="Times New Roman" pitchFamily="18" charset="0"/>
                        <a:ea typeface="標楷體" pitchFamily="65" charset="-120"/>
                        <a:cs typeface="Times New Roman" pitchFamily="18" charset="0"/>
                      </a:endParaRPr>
                    </a:p>
                  </a:txBody>
                  <a:tcPr marT="45738" marB="45738"/>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5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5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5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5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6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6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6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6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6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6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6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6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6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7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7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72"/>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7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74"/>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7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7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7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78"/>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79"/>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80"/>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81"/>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8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8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84"/>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8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86"/>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87"/>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88"/>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89"/>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90"/>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91"/>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92"/>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93"/>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94"/>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95"/>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96"/>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97"/>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98"/>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99"/>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200"/>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202"/>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203"/>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204"/>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205"/>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206"/>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207"/>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208"/>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209"/>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210"/>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212"/>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213"/>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214"/>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215"/>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216"/>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217"/>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218"/>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219"/>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220"/>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221"/>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222"/>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224"/>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225"/>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226"/>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227"/>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228"/>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229"/>
                                        </p:tgtEl>
                                        <p:attrNameLst>
                                          <p:attrName>style.visibility</p:attrName>
                                        </p:attrNameLst>
                                      </p:cBhvr>
                                      <p:to>
                                        <p:strVal val="visible"/>
                                      </p:to>
                                    </p:set>
                                  </p:childTnLst>
                                </p:cTn>
                              </p:par>
                            </p:childTnLst>
                          </p:cTn>
                        </p:par>
                      </p:childTnLst>
                    </p:cTn>
                  </p:par>
                  <p:par>
                    <p:cTn id="225" fill="hold" nodeType="clickPar">
                      <p:stCondLst>
                        <p:cond delay="indefinite"/>
                      </p:stCondLst>
                      <p:childTnLst>
                        <p:par>
                          <p:cTn id="226" fill="hold" nodeType="withGroup">
                            <p:stCondLst>
                              <p:cond delay="0"/>
                            </p:stCondLst>
                            <p:childTnLst>
                              <p:par>
                                <p:cTn id="227" presetID="53" presetClass="entr" presetSubtype="16" fill="hold" nodeType="clickEffect">
                                  <p:stCondLst>
                                    <p:cond delay="0"/>
                                  </p:stCondLst>
                                  <p:childTnLst>
                                    <p:set>
                                      <p:cBhvr>
                                        <p:cTn id="228" dur="1" fill="hold">
                                          <p:stCondLst>
                                            <p:cond delay="0"/>
                                          </p:stCondLst>
                                        </p:cTn>
                                        <p:tgtEl>
                                          <p:spTgt spid="223"/>
                                        </p:tgtEl>
                                        <p:attrNameLst>
                                          <p:attrName>style.visibility</p:attrName>
                                        </p:attrNameLst>
                                      </p:cBhvr>
                                      <p:to>
                                        <p:strVal val="visible"/>
                                      </p:to>
                                    </p:set>
                                    <p:anim calcmode="lin" valueType="num">
                                      <p:cBhvr>
                                        <p:cTn id="229" dur="500" fill="hold"/>
                                        <p:tgtEl>
                                          <p:spTgt spid="223"/>
                                        </p:tgtEl>
                                        <p:attrNameLst>
                                          <p:attrName>ppt_w</p:attrName>
                                        </p:attrNameLst>
                                      </p:cBhvr>
                                      <p:tavLst>
                                        <p:tav tm="0">
                                          <p:val>
                                            <p:fltVal val="0"/>
                                          </p:val>
                                        </p:tav>
                                        <p:tav tm="100000">
                                          <p:val>
                                            <p:strVal val="#ppt_w"/>
                                          </p:val>
                                        </p:tav>
                                      </p:tavLst>
                                    </p:anim>
                                    <p:anim calcmode="lin" valueType="num">
                                      <p:cBhvr>
                                        <p:cTn id="230" dur="500" fill="hold"/>
                                        <p:tgtEl>
                                          <p:spTgt spid="223"/>
                                        </p:tgtEl>
                                        <p:attrNameLst>
                                          <p:attrName>ppt_h</p:attrName>
                                        </p:attrNameLst>
                                      </p:cBhvr>
                                      <p:tavLst>
                                        <p:tav tm="0">
                                          <p:val>
                                            <p:fltVal val="0"/>
                                          </p:val>
                                        </p:tav>
                                        <p:tav tm="100000">
                                          <p:val>
                                            <p:strVal val="#ppt_h"/>
                                          </p:val>
                                        </p:tav>
                                      </p:tavLst>
                                    </p:anim>
                                    <p:animEffect transition="in" filter="fade">
                                      <p:cBhvr>
                                        <p:cTn id="231" dur="500"/>
                                        <p:tgtEl>
                                          <p:spTgt spid="223"/>
                                        </p:tgtEl>
                                      </p:cBhvr>
                                    </p:animEffect>
                                  </p:childTnLst>
                                </p:cTn>
                              </p:par>
                            </p:childTnLst>
                          </p:cTn>
                        </p:par>
                      </p:childTnLst>
                    </p:cTn>
                  </p:par>
                  <p:par>
                    <p:cTn id="232" fill="hold" nodeType="clickPar">
                      <p:stCondLst>
                        <p:cond delay="indefinite"/>
                      </p:stCondLst>
                      <p:childTnLst>
                        <p:par>
                          <p:cTn id="233" fill="hold" nodeType="withGroup">
                            <p:stCondLst>
                              <p:cond delay="0"/>
                            </p:stCondLst>
                            <p:childTnLst>
                              <p:par>
                                <p:cTn id="234" presetID="2" presetClass="entr" presetSubtype="4" fill="hold" nodeType="clickEffect">
                                  <p:stCondLst>
                                    <p:cond delay="0"/>
                                  </p:stCondLst>
                                  <p:childTnLst>
                                    <p:set>
                                      <p:cBhvr>
                                        <p:cTn id="235" dur="1" fill="hold">
                                          <p:stCondLst>
                                            <p:cond delay="0"/>
                                          </p:stCondLst>
                                        </p:cTn>
                                        <p:tgtEl>
                                          <p:spTgt spid="114"/>
                                        </p:tgtEl>
                                        <p:attrNameLst>
                                          <p:attrName>style.visibility</p:attrName>
                                        </p:attrNameLst>
                                      </p:cBhvr>
                                      <p:to>
                                        <p:strVal val="visible"/>
                                      </p:to>
                                    </p:set>
                                    <p:anim calcmode="lin" valueType="num">
                                      <p:cBhvr additive="base">
                                        <p:cTn id="236" dur="500" fill="hold"/>
                                        <p:tgtEl>
                                          <p:spTgt spid="114"/>
                                        </p:tgtEl>
                                        <p:attrNameLst>
                                          <p:attrName>ppt_x</p:attrName>
                                        </p:attrNameLst>
                                      </p:cBhvr>
                                      <p:tavLst>
                                        <p:tav tm="0">
                                          <p:val>
                                            <p:strVal val="#ppt_x"/>
                                          </p:val>
                                        </p:tav>
                                        <p:tav tm="100000">
                                          <p:val>
                                            <p:strVal val="#ppt_x"/>
                                          </p:val>
                                        </p:tav>
                                      </p:tavLst>
                                    </p:anim>
                                    <p:anim calcmode="lin" valueType="num">
                                      <p:cBhvr additive="base">
                                        <p:cTn id="237" dur="500" fill="hold"/>
                                        <p:tgtEl>
                                          <p:spTgt spid="114"/>
                                        </p:tgtEl>
                                        <p:attrNameLst>
                                          <p:attrName>ppt_y</p:attrName>
                                        </p:attrNameLst>
                                      </p:cBhvr>
                                      <p:tavLst>
                                        <p:tav tm="0">
                                          <p:val>
                                            <p:strVal val="1+#ppt_h/2"/>
                                          </p:val>
                                        </p:tav>
                                        <p:tav tm="100000">
                                          <p:val>
                                            <p:strVal val="#ppt_y"/>
                                          </p:val>
                                        </p:tav>
                                      </p:tavLst>
                                    </p:anim>
                                  </p:childTnLst>
                                </p:cTn>
                              </p:par>
                              <p:par>
                                <p:cTn id="238" presetID="3" presetClass="entr" presetSubtype="10" fill="hold" grpId="0" nodeType="withEffect">
                                  <p:stCondLst>
                                    <p:cond delay="0"/>
                                  </p:stCondLst>
                                  <p:childTnLst>
                                    <p:set>
                                      <p:cBhvr>
                                        <p:cTn id="239" dur="1" fill="hold">
                                          <p:stCondLst>
                                            <p:cond delay="0"/>
                                          </p:stCondLst>
                                        </p:cTn>
                                        <p:tgtEl>
                                          <p:spTgt spid="120"/>
                                        </p:tgtEl>
                                        <p:attrNameLst>
                                          <p:attrName>style.visibility</p:attrName>
                                        </p:attrNameLst>
                                      </p:cBhvr>
                                      <p:to>
                                        <p:strVal val="visible"/>
                                      </p:to>
                                    </p:set>
                                    <p:animEffect transition="in" filter="blinds(horizontal)">
                                      <p:cBhvr>
                                        <p:cTn id="240" dur="500"/>
                                        <p:tgtEl>
                                          <p:spTgt spid="120"/>
                                        </p:tgtEl>
                                      </p:cBhvr>
                                    </p:animEffect>
                                  </p:childTnLst>
                                </p:cTn>
                              </p:par>
                              <p:par>
                                <p:cTn id="241" presetID="3" presetClass="entr" presetSubtype="10" fill="hold" grpId="0" nodeType="withEffect">
                                  <p:stCondLst>
                                    <p:cond delay="0"/>
                                  </p:stCondLst>
                                  <p:childTnLst>
                                    <p:set>
                                      <p:cBhvr>
                                        <p:cTn id="242" dur="1" fill="hold">
                                          <p:stCondLst>
                                            <p:cond delay="0"/>
                                          </p:stCondLst>
                                        </p:cTn>
                                        <p:tgtEl>
                                          <p:spTgt spid="233"/>
                                        </p:tgtEl>
                                        <p:attrNameLst>
                                          <p:attrName>style.visibility</p:attrName>
                                        </p:attrNameLst>
                                      </p:cBhvr>
                                      <p:to>
                                        <p:strVal val="visible"/>
                                      </p:to>
                                    </p:set>
                                    <p:animEffect transition="in" filter="blinds(horizontal)">
                                      <p:cBhvr>
                                        <p:cTn id="243" dur="500"/>
                                        <p:tgtEl>
                                          <p:spTgt spid="233"/>
                                        </p:tgtEl>
                                      </p:cBhvr>
                                    </p:animEffect>
                                  </p:childTnLst>
                                </p:cTn>
                              </p:par>
                              <p:par>
                                <p:cTn id="244" presetID="3" presetClass="entr" presetSubtype="10" fill="hold" grpId="0" nodeType="withEffect">
                                  <p:stCondLst>
                                    <p:cond delay="0"/>
                                  </p:stCondLst>
                                  <p:childTnLst>
                                    <p:set>
                                      <p:cBhvr>
                                        <p:cTn id="245" dur="1" fill="hold">
                                          <p:stCondLst>
                                            <p:cond delay="0"/>
                                          </p:stCondLst>
                                        </p:cTn>
                                        <p:tgtEl>
                                          <p:spTgt spid="230"/>
                                        </p:tgtEl>
                                        <p:attrNameLst>
                                          <p:attrName>style.visibility</p:attrName>
                                        </p:attrNameLst>
                                      </p:cBhvr>
                                      <p:to>
                                        <p:strVal val="visible"/>
                                      </p:to>
                                    </p:set>
                                    <p:animEffect transition="in" filter="blinds(horizontal)">
                                      <p:cBhvr>
                                        <p:cTn id="246" dur="500"/>
                                        <p:tgtEl>
                                          <p:spTgt spid="230"/>
                                        </p:tgtEl>
                                      </p:cBhvr>
                                    </p:animEffect>
                                  </p:childTnLst>
                                </p:cTn>
                              </p:par>
                            </p:childTnLst>
                          </p:cTn>
                        </p:par>
                      </p:childTnLst>
                    </p:cTn>
                  </p:par>
                  <p:par>
                    <p:cTn id="247" fill="hold">
                      <p:stCondLst>
                        <p:cond delay="indefinite"/>
                      </p:stCondLst>
                      <p:childTnLst>
                        <p:par>
                          <p:cTn id="248" fill="hold">
                            <p:stCondLst>
                              <p:cond delay="0"/>
                            </p:stCondLst>
                            <p:childTnLst>
                              <p:par>
                                <p:cTn id="249" presetID="1" presetClass="entr" presetSubtype="0" fill="hold" grpId="0" nodeType="clickEffect">
                                  <p:stCondLst>
                                    <p:cond delay="0"/>
                                  </p:stCondLst>
                                  <p:childTnLst>
                                    <p:set>
                                      <p:cBhvr>
                                        <p:cTn id="250" dur="1" fill="hold">
                                          <p:stCondLst>
                                            <p:cond delay="0"/>
                                          </p:stCondLst>
                                        </p:cTn>
                                        <p:tgtEl>
                                          <p:spTgt spid="231"/>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5"/>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234"/>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2" presetClass="entr" presetSubtype="4" fill="hold" nodeType="clickEffect">
                                  <p:stCondLst>
                                    <p:cond delay="0"/>
                                  </p:stCondLst>
                                  <p:childTnLst>
                                    <p:set>
                                      <p:cBhvr>
                                        <p:cTn id="258" dur="1" fill="hold">
                                          <p:stCondLst>
                                            <p:cond delay="0"/>
                                          </p:stCondLst>
                                        </p:cTn>
                                        <p:tgtEl>
                                          <p:spTgt spid="119"/>
                                        </p:tgtEl>
                                        <p:attrNameLst>
                                          <p:attrName>style.visibility</p:attrName>
                                        </p:attrNameLst>
                                      </p:cBhvr>
                                      <p:to>
                                        <p:strVal val="visible"/>
                                      </p:to>
                                    </p:set>
                                    <p:anim calcmode="lin" valueType="num">
                                      <p:cBhvr additive="base">
                                        <p:cTn id="259" dur="500" fill="hold"/>
                                        <p:tgtEl>
                                          <p:spTgt spid="119"/>
                                        </p:tgtEl>
                                        <p:attrNameLst>
                                          <p:attrName>ppt_x</p:attrName>
                                        </p:attrNameLst>
                                      </p:cBhvr>
                                      <p:tavLst>
                                        <p:tav tm="0">
                                          <p:val>
                                            <p:strVal val="#ppt_x"/>
                                          </p:val>
                                        </p:tav>
                                        <p:tav tm="100000">
                                          <p:val>
                                            <p:strVal val="#ppt_x"/>
                                          </p:val>
                                        </p:tav>
                                      </p:tavLst>
                                    </p:anim>
                                    <p:anim calcmode="lin" valueType="num">
                                      <p:cBhvr additive="base">
                                        <p:cTn id="260"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build="p"/>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4" grpId="0" animBg="1"/>
      <p:bldP spid="225" grpId="0" animBg="1"/>
      <p:bldP spid="226" grpId="0" animBg="1"/>
      <p:bldP spid="227" grpId="0" animBg="1"/>
      <p:bldP spid="228" grpId="0" animBg="1"/>
      <p:bldP spid="229" grpId="0" animBg="1"/>
      <p:bldP spid="5" grpId="0"/>
      <p:bldP spid="231" grpId="0"/>
      <p:bldP spid="233" grpId="0" animBg="1"/>
      <p:bldP spid="120" grpId="0" animBg="1"/>
      <p:bldP spid="230" grpId="0" animBg="1"/>
      <p:bldP spid="2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標題 1"/>
          <p:cNvSpPr>
            <a:spLocks noGrp="1"/>
          </p:cNvSpPr>
          <p:nvPr>
            <p:ph type="title"/>
          </p:nvPr>
        </p:nvSpPr>
        <p:spPr/>
        <p:txBody>
          <a:bodyPr/>
          <a:lstStyle/>
          <a:p>
            <a:r>
              <a:rPr lang="en-US" altLang="zh-TW" smtClean="0">
                <a:latin typeface="微軟正黑體" pitchFamily="34" charset="-120"/>
              </a:rPr>
              <a:t>105</a:t>
            </a:r>
            <a:r>
              <a:rPr lang="zh-TW" altLang="en-US" smtClean="0">
                <a:latin typeface="微軟正黑體" pitchFamily="34" charset="-120"/>
              </a:rPr>
              <a:t>年會考各科標準設定結果</a:t>
            </a:r>
          </a:p>
        </p:txBody>
      </p:sp>
      <p:sp>
        <p:nvSpPr>
          <p:cNvPr id="8" name="燕尾形向右箭號 7"/>
          <p:cNvSpPr/>
          <p:nvPr/>
        </p:nvSpPr>
        <p:spPr>
          <a:xfrm>
            <a:off x="395536" y="3942602"/>
            <a:ext cx="2376264" cy="1985018"/>
          </a:xfrm>
          <a:prstGeom prst="notchedRightArrow">
            <a:avLst/>
          </a:prstGeom>
          <a:solidFill>
            <a:schemeClr val="accent3">
              <a:lumMod val="20000"/>
              <a:lumOff val="80000"/>
            </a:schemeClr>
          </a:solidFill>
          <a:ln>
            <a:solidFill>
              <a:srgbClr val="FFCC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tLang="zh-TW" dirty="0">
              <a:solidFill>
                <a:schemeClr val="tx1"/>
              </a:solidFill>
              <a:latin typeface="標楷體" pitchFamily="65" charset="-120"/>
            </a:endParaRPr>
          </a:p>
          <a:p>
            <a:pPr eaLnBrk="0" hangingPunct="0">
              <a:defRPr/>
            </a:pPr>
            <a:r>
              <a:rPr lang="zh-TW" altLang="en-US" b="1" dirty="0">
                <a:solidFill>
                  <a:schemeClr val="tx1"/>
                </a:solidFill>
                <a:latin typeface="標楷體" pitchFamily="65" charset="-120"/>
              </a:rPr>
              <a:t>三等級</a:t>
            </a:r>
            <a:endParaRPr lang="en-US" altLang="zh-TW" b="1" dirty="0">
              <a:solidFill>
                <a:schemeClr val="tx1"/>
              </a:solidFill>
              <a:latin typeface="標楷體" pitchFamily="65" charset="-120"/>
            </a:endParaRPr>
          </a:p>
          <a:p>
            <a:pPr eaLnBrk="0" hangingPunct="0">
              <a:defRPr/>
            </a:pPr>
            <a:r>
              <a:rPr lang="zh-TW" altLang="en-US" b="1" dirty="0">
                <a:solidFill>
                  <a:srgbClr val="0000FF"/>
                </a:solidFill>
                <a:latin typeface="標楷體" pitchFamily="65" charset="-120"/>
              </a:rPr>
              <a:t>精熟、基礎、待加強</a:t>
            </a:r>
          </a:p>
          <a:p>
            <a:pPr algn="ctr" eaLnBrk="0" hangingPunct="0">
              <a:defRPr/>
            </a:pPr>
            <a:endParaRPr lang="zh-TW" altLang="en-US" dirty="0">
              <a:latin typeface="標楷體" pitchFamily="65" charset="-120"/>
            </a:endParaRPr>
          </a:p>
        </p:txBody>
      </p:sp>
      <p:sp>
        <p:nvSpPr>
          <p:cNvPr id="10" name="燕尾形向右箭號 9"/>
          <p:cNvSpPr/>
          <p:nvPr/>
        </p:nvSpPr>
        <p:spPr>
          <a:xfrm>
            <a:off x="2519264" y="3672398"/>
            <a:ext cx="2916832" cy="2564913"/>
          </a:xfrm>
          <a:prstGeom prst="notchedRightArrow">
            <a:avLst/>
          </a:prstGeom>
          <a:solidFill>
            <a:schemeClr val="accent3">
              <a:lumMod val="60000"/>
              <a:lumOff val="40000"/>
            </a:schemeClr>
          </a:solidFill>
          <a:ln>
            <a:solidFill>
              <a:srgbClr val="FF66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zh-TW" altLang="en-US" sz="2000" b="1" dirty="0">
                <a:solidFill>
                  <a:schemeClr val="tx1"/>
                </a:solidFill>
                <a:latin typeface="標楷體" pitchFamily="65" charset="-120"/>
              </a:rPr>
              <a:t>各科</a:t>
            </a:r>
            <a:endParaRPr lang="en-US" altLang="zh-TW" sz="2000" b="1" dirty="0">
              <a:solidFill>
                <a:schemeClr val="tx1"/>
              </a:solidFill>
              <a:latin typeface="標楷體" pitchFamily="65" charset="-120"/>
            </a:endParaRPr>
          </a:p>
          <a:p>
            <a:pPr eaLnBrk="0" hangingPunct="0">
              <a:defRPr/>
            </a:pPr>
            <a:r>
              <a:rPr lang="zh-TW" altLang="en-US" sz="2000" b="1" dirty="0">
                <a:solidFill>
                  <a:schemeClr val="tx1"/>
                </a:solidFill>
                <a:latin typeface="標楷體" pitchFamily="65" charset="-120"/>
              </a:rPr>
              <a:t>三</a:t>
            </a:r>
            <a:r>
              <a:rPr lang="zh-TW" altLang="en-US" sz="2000" b="1" dirty="0">
                <a:solidFill>
                  <a:schemeClr val="tx1"/>
                </a:solidFill>
                <a:latin typeface="標楷體" pitchFamily="65" charset="-120"/>
              </a:rPr>
              <a:t>等級</a:t>
            </a:r>
            <a:endParaRPr lang="en-US" altLang="zh-TW" sz="2000" b="1" dirty="0">
              <a:solidFill>
                <a:schemeClr val="tx1"/>
              </a:solidFill>
              <a:latin typeface="標楷體" pitchFamily="65" charset="-120"/>
            </a:endParaRPr>
          </a:p>
          <a:p>
            <a:pPr eaLnBrk="0" hangingPunct="0">
              <a:defRPr/>
            </a:pPr>
            <a:r>
              <a:rPr lang="zh-TW" altLang="en-US" sz="2000" b="1" dirty="0">
                <a:solidFill>
                  <a:srgbClr val="0033CC"/>
                </a:solidFill>
                <a:latin typeface="標楷體" pitchFamily="65" charset="-120"/>
              </a:rPr>
              <a:t>表現</a:t>
            </a:r>
            <a:r>
              <a:rPr lang="zh-TW" altLang="en-US" sz="2000" b="1" dirty="0">
                <a:solidFill>
                  <a:srgbClr val="0000FF"/>
                </a:solidFill>
                <a:latin typeface="標楷體" pitchFamily="65" charset="-120"/>
              </a:rPr>
              <a:t>描述</a:t>
            </a:r>
            <a:endParaRPr lang="zh-TW" altLang="en-US" b="1" dirty="0">
              <a:latin typeface="標楷體" pitchFamily="65" charset="-120"/>
            </a:endParaRPr>
          </a:p>
        </p:txBody>
      </p:sp>
      <p:graphicFrame>
        <p:nvGraphicFramePr>
          <p:cNvPr id="2" name="表格 1"/>
          <p:cNvGraphicFramePr>
            <a:graphicFrameLocks noGrp="1"/>
          </p:cNvGraphicFramePr>
          <p:nvPr/>
        </p:nvGraphicFramePr>
        <p:xfrm>
          <a:off x="1146175" y="1417638"/>
          <a:ext cx="6851650" cy="1838325"/>
        </p:xfrm>
        <a:graphic>
          <a:graphicData uri="http://schemas.openxmlformats.org/drawingml/2006/table">
            <a:tbl>
              <a:tblPr firstRow="1" bandRow="1">
                <a:tableStyleId>{5C22544A-7EE6-4342-B048-85BDC9FD1C3A}</a:tableStyleId>
              </a:tblPr>
              <a:tblGrid>
                <a:gridCol w="1141942"/>
                <a:gridCol w="1141942"/>
                <a:gridCol w="1141942"/>
                <a:gridCol w="1141942"/>
                <a:gridCol w="1141942"/>
                <a:gridCol w="1141942"/>
              </a:tblGrid>
              <a:tr h="700751">
                <a:tc>
                  <a:txBody>
                    <a:bodyPr/>
                    <a:lstStyle/>
                    <a:p>
                      <a:pPr algn="ctr"/>
                      <a:endParaRPr lang="zh-TW" altLang="en-US" sz="2000" kern="0" dirty="0">
                        <a:solidFill>
                          <a:srgbClr val="0000FF"/>
                        </a:solidFill>
                        <a:effectLst/>
                        <a:latin typeface="標楷體" pitchFamily="65" charset="-120"/>
                        <a:ea typeface="標楷體" pitchFamily="65" charset="-120"/>
                        <a:cs typeface="+mn-cs"/>
                      </a:endParaRPr>
                    </a:p>
                  </a:txBody>
                  <a:tcPr marL="91448" marR="91448" marT="45738" marB="45738">
                    <a:solidFill>
                      <a:srgbClr val="FFCCFF"/>
                    </a:solidFill>
                  </a:tcPr>
                </a:tc>
                <a:tc>
                  <a:txBody>
                    <a:bodyPr/>
                    <a:lstStyle/>
                    <a:p>
                      <a:pPr algn="ctr"/>
                      <a:r>
                        <a:rPr lang="zh-TW" altLang="zh-TW" sz="2000" kern="0" dirty="0" smtClean="0">
                          <a:solidFill>
                            <a:srgbClr val="0000FF"/>
                          </a:solidFill>
                          <a:effectLst/>
                          <a:latin typeface="標楷體" pitchFamily="65" charset="-120"/>
                          <a:ea typeface="標楷體" pitchFamily="65" charset="-120"/>
                          <a:cs typeface="+mn-cs"/>
                        </a:rPr>
                        <a:t>國文</a:t>
                      </a:r>
                      <a:endParaRPr lang="zh-TW" altLang="en-US" sz="2000" kern="0" dirty="0">
                        <a:solidFill>
                          <a:srgbClr val="0000FF"/>
                        </a:solidFill>
                        <a:effectLst/>
                        <a:latin typeface="標楷體" pitchFamily="65" charset="-120"/>
                        <a:ea typeface="標楷體" pitchFamily="65" charset="-120"/>
                        <a:cs typeface="+mn-cs"/>
                      </a:endParaRPr>
                    </a:p>
                  </a:txBody>
                  <a:tcPr marL="91448" marR="91448" marT="45738" marB="45738">
                    <a:solidFill>
                      <a:srgbClr val="FFCCFF"/>
                    </a:solidFill>
                  </a:tcPr>
                </a:tc>
                <a:tc>
                  <a:txBody>
                    <a:bodyPr/>
                    <a:lstStyle/>
                    <a:p>
                      <a:pPr algn="ctr"/>
                      <a:r>
                        <a:rPr lang="zh-TW" altLang="en-US" sz="2000" kern="0" dirty="0" smtClean="0">
                          <a:solidFill>
                            <a:srgbClr val="0000FF"/>
                          </a:solidFill>
                          <a:effectLst/>
                          <a:latin typeface="標楷體" pitchFamily="65" charset="-120"/>
                          <a:ea typeface="標楷體" pitchFamily="65" charset="-120"/>
                          <a:cs typeface="+mn-cs"/>
                        </a:rPr>
                        <a:t>英語</a:t>
                      </a:r>
                      <a:r>
                        <a:rPr lang="en-US" altLang="zh-TW" sz="2000" kern="0" dirty="0" smtClean="0">
                          <a:solidFill>
                            <a:srgbClr val="0000FF"/>
                          </a:solidFill>
                          <a:effectLst/>
                          <a:latin typeface="標楷體" pitchFamily="65" charset="-120"/>
                          <a:ea typeface="標楷體" pitchFamily="65" charset="-120"/>
                          <a:cs typeface="+mn-cs"/>
                        </a:rPr>
                        <a:t/>
                      </a:r>
                      <a:br>
                        <a:rPr lang="en-US" altLang="zh-TW" sz="2000" kern="0" dirty="0" smtClean="0">
                          <a:solidFill>
                            <a:srgbClr val="0000FF"/>
                          </a:solidFill>
                          <a:effectLst/>
                          <a:latin typeface="標楷體" pitchFamily="65" charset="-120"/>
                          <a:ea typeface="標楷體" pitchFamily="65" charset="-120"/>
                          <a:cs typeface="+mn-cs"/>
                        </a:rPr>
                      </a:br>
                      <a:r>
                        <a:rPr lang="en-US" altLang="zh-TW" sz="2000" kern="0" dirty="0" smtClean="0">
                          <a:solidFill>
                            <a:srgbClr val="0000FF"/>
                          </a:solidFill>
                          <a:effectLst/>
                          <a:latin typeface="標楷體" pitchFamily="65" charset="-120"/>
                          <a:ea typeface="標楷體" pitchFamily="65" charset="-120"/>
                          <a:cs typeface="+mn-cs"/>
                        </a:rPr>
                        <a:t>(</a:t>
                      </a:r>
                      <a:r>
                        <a:rPr lang="zh-TW" altLang="en-US" sz="2000" kern="0" dirty="0" smtClean="0">
                          <a:solidFill>
                            <a:srgbClr val="0000FF"/>
                          </a:solidFill>
                          <a:effectLst/>
                          <a:latin typeface="標楷體" pitchFamily="65" charset="-120"/>
                          <a:ea typeface="標楷體" pitchFamily="65" charset="-120"/>
                          <a:cs typeface="+mn-cs"/>
                        </a:rPr>
                        <a:t>閱讀</a:t>
                      </a:r>
                      <a:r>
                        <a:rPr lang="en-US" altLang="zh-TW" sz="2000" kern="0" dirty="0" smtClean="0">
                          <a:solidFill>
                            <a:srgbClr val="0000FF"/>
                          </a:solidFill>
                          <a:effectLst/>
                          <a:latin typeface="標楷體" pitchFamily="65" charset="-120"/>
                          <a:ea typeface="標楷體" pitchFamily="65" charset="-120"/>
                          <a:cs typeface="+mn-cs"/>
                        </a:rPr>
                        <a:t>)</a:t>
                      </a:r>
                      <a:endParaRPr lang="zh-TW" altLang="en-US" sz="2000" kern="0" dirty="0">
                        <a:solidFill>
                          <a:srgbClr val="0000FF"/>
                        </a:solidFill>
                        <a:effectLst/>
                        <a:latin typeface="標楷體" pitchFamily="65" charset="-120"/>
                        <a:ea typeface="標楷體" pitchFamily="65" charset="-120"/>
                        <a:cs typeface="+mn-cs"/>
                      </a:endParaRPr>
                    </a:p>
                  </a:txBody>
                  <a:tcPr marL="91448" marR="91448" marT="45687" marB="45687">
                    <a:solidFill>
                      <a:srgbClr val="FFCCFF"/>
                    </a:solidFill>
                  </a:tcPr>
                </a:tc>
                <a:tc>
                  <a:txBody>
                    <a:bodyPr/>
                    <a:lstStyle/>
                    <a:p>
                      <a:pPr algn="ctr"/>
                      <a:r>
                        <a:rPr lang="zh-TW" altLang="en-US" sz="2000" kern="0" dirty="0" smtClean="0">
                          <a:solidFill>
                            <a:srgbClr val="0000FF"/>
                          </a:solidFill>
                          <a:effectLst/>
                          <a:latin typeface="標楷體" pitchFamily="65" charset="-120"/>
                          <a:ea typeface="標楷體" pitchFamily="65" charset="-120"/>
                          <a:cs typeface="+mn-cs"/>
                        </a:rPr>
                        <a:t>英語</a:t>
                      </a:r>
                      <a:r>
                        <a:rPr lang="en-US" altLang="zh-TW" sz="2000" kern="0" dirty="0" smtClean="0">
                          <a:solidFill>
                            <a:srgbClr val="0000FF"/>
                          </a:solidFill>
                          <a:effectLst/>
                          <a:latin typeface="標楷體" pitchFamily="65" charset="-120"/>
                          <a:ea typeface="標楷體" pitchFamily="65" charset="-120"/>
                          <a:cs typeface="+mn-cs"/>
                        </a:rPr>
                        <a:t/>
                      </a:r>
                      <a:br>
                        <a:rPr lang="en-US" altLang="zh-TW" sz="2000" kern="0" dirty="0" smtClean="0">
                          <a:solidFill>
                            <a:srgbClr val="0000FF"/>
                          </a:solidFill>
                          <a:effectLst/>
                          <a:latin typeface="標楷體" pitchFamily="65" charset="-120"/>
                          <a:ea typeface="標楷體" pitchFamily="65" charset="-120"/>
                          <a:cs typeface="+mn-cs"/>
                        </a:rPr>
                      </a:br>
                      <a:r>
                        <a:rPr lang="en-US" altLang="zh-TW" sz="2000" kern="0" dirty="0" smtClean="0">
                          <a:solidFill>
                            <a:srgbClr val="0000FF"/>
                          </a:solidFill>
                          <a:effectLst/>
                          <a:latin typeface="標楷體" pitchFamily="65" charset="-120"/>
                          <a:ea typeface="標楷體" pitchFamily="65" charset="-120"/>
                          <a:cs typeface="+mn-cs"/>
                        </a:rPr>
                        <a:t>(</a:t>
                      </a:r>
                      <a:r>
                        <a:rPr lang="zh-TW" altLang="en-US" sz="2000" kern="0" dirty="0" smtClean="0">
                          <a:solidFill>
                            <a:srgbClr val="0000FF"/>
                          </a:solidFill>
                          <a:effectLst/>
                          <a:latin typeface="標楷體" pitchFamily="65" charset="-120"/>
                          <a:ea typeface="標楷體" pitchFamily="65" charset="-120"/>
                          <a:cs typeface="+mn-cs"/>
                        </a:rPr>
                        <a:t>聽力</a:t>
                      </a:r>
                      <a:r>
                        <a:rPr lang="en-US" altLang="zh-TW" sz="2000" kern="0" dirty="0" smtClean="0">
                          <a:solidFill>
                            <a:srgbClr val="0000FF"/>
                          </a:solidFill>
                          <a:effectLst/>
                          <a:latin typeface="標楷體" pitchFamily="65" charset="-120"/>
                          <a:ea typeface="標楷體" pitchFamily="65" charset="-120"/>
                          <a:cs typeface="+mn-cs"/>
                        </a:rPr>
                        <a:t>)</a:t>
                      </a:r>
                      <a:endParaRPr lang="zh-TW" altLang="en-US" sz="2000" kern="0" dirty="0">
                        <a:solidFill>
                          <a:srgbClr val="0000FF"/>
                        </a:solidFill>
                        <a:effectLst/>
                        <a:latin typeface="標楷體" pitchFamily="65" charset="-120"/>
                        <a:ea typeface="標楷體" pitchFamily="65" charset="-120"/>
                        <a:cs typeface="+mn-cs"/>
                      </a:endParaRPr>
                    </a:p>
                  </a:txBody>
                  <a:tcPr marL="91448" marR="91448" marT="45687" marB="45687">
                    <a:solidFill>
                      <a:srgbClr val="FFCCFF"/>
                    </a:solidFill>
                  </a:tcPr>
                </a:tc>
                <a:tc>
                  <a:txBody>
                    <a:bodyPr/>
                    <a:lstStyle/>
                    <a:p>
                      <a:pPr marL="0" algn="ctr" defTabSz="914400" rtl="0" eaLnBrk="1" latinLnBrk="0" hangingPunct="1">
                        <a:spcAft>
                          <a:spcPts val="0"/>
                        </a:spcAft>
                      </a:pPr>
                      <a:r>
                        <a:rPr lang="zh-TW" altLang="zh-TW" sz="2000" kern="0" dirty="0" smtClean="0">
                          <a:solidFill>
                            <a:srgbClr val="0000FF"/>
                          </a:solidFill>
                          <a:effectLst/>
                          <a:latin typeface="標楷體" pitchFamily="65" charset="-120"/>
                          <a:ea typeface="標楷體" pitchFamily="65" charset="-120"/>
                          <a:cs typeface="+mn-cs"/>
                        </a:rPr>
                        <a:t>社會</a:t>
                      </a:r>
                      <a:endParaRPr lang="zh-TW" altLang="en-US" sz="2000" kern="0" dirty="0">
                        <a:solidFill>
                          <a:srgbClr val="0000FF"/>
                        </a:solidFill>
                        <a:effectLst/>
                        <a:latin typeface="標楷體" pitchFamily="65" charset="-120"/>
                        <a:ea typeface="標楷體" pitchFamily="65" charset="-120"/>
                        <a:cs typeface="+mn-cs"/>
                      </a:endParaRPr>
                    </a:p>
                  </a:txBody>
                  <a:tcPr marL="91448" marR="91448" marT="45738" marB="45738">
                    <a:solidFill>
                      <a:srgbClr val="FFCCFF"/>
                    </a:solidFill>
                  </a:tcPr>
                </a:tc>
                <a:tc>
                  <a:txBody>
                    <a:bodyPr/>
                    <a:lstStyle/>
                    <a:p>
                      <a:pPr marL="0" algn="ctr" defTabSz="914400" rtl="0" eaLnBrk="1" latinLnBrk="0" hangingPunct="1">
                        <a:spcAft>
                          <a:spcPts val="0"/>
                        </a:spcAft>
                      </a:pPr>
                      <a:r>
                        <a:rPr lang="zh-TW" altLang="zh-TW" sz="2000" kern="0" dirty="0" smtClean="0">
                          <a:solidFill>
                            <a:srgbClr val="0000FF"/>
                          </a:solidFill>
                          <a:effectLst/>
                          <a:latin typeface="標楷體" pitchFamily="65" charset="-120"/>
                          <a:ea typeface="標楷體" pitchFamily="65" charset="-120"/>
                          <a:cs typeface="+mn-cs"/>
                        </a:rPr>
                        <a:t>自然</a:t>
                      </a:r>
                      <a:endParaRPr lang="zh-TW" altLang="en-US" sz="2000" kern="0" dirty="0">
                        <a:solidFill>
                          <a:srgbClr val="0000FF"/>
                        </a:solidFill>
                        <a:effectLst/>
                        <a:latin typeface="標楷體" pitchFamily="65" charset="-120"/>
                        <a:ea typeface="標楷體" pitchFamily="65" charset="-120"/>
                        <a:cs typeface="+mn-cs"/>
                      </a:endParaRPr>
                    </a:p>
                  </a:txBody>
                  <a:tcPr marL="91448" marR="91448" marT="45738" marB="45738">
                    <a:solidFill>
                      <a:srgbClr val="FFCCFF"/>
                    </a:solidFill>
                  </a:tcPr>
                </a:tc>
              </a:tr>
              <a:tr h="370704">
                <a:tc>
                  <a:txBody>
                    <a:bodyPr/>
                    <a:lstStyle/>
                    <a:p>
                      <a:pPr algn="ctr">
                        <a:spcAft>
                          <a:spcPts val="0"/>
                        </a:spcAft>
                      </a:pPr>
                      <a:r>
                        <a:rPr lang="zh-TW" sz="2000" kern="0" dirty="0">
                          <a:solidFill>
                            <a:srgbClr val="0000FF"/>
                          </a:solidFill>
                          <a:effectLst/>
                          <a:latin typeface="標楷體" pitchFamily="65" charset="-120"/>
                          <a:ea typeface="標楷體" pitchFamily="65" charset="-120"/>
                          <a:cs typeface="+mn-cs"/>
                        </a:rPr>
                        <a:t>精熟</a:t>
                      </a:r>
                    </a:p>
                  </a:txBody>
                  <a:tcPr marL="17782" marR="17782" marT="0" marB="0" anchor="ctr"/>
                </a:tc>
                <a:tc>
                  <a:txBody>
                    <a:bodyPr/>
                    <a:lstStyle/>
                    <a:p>
                      <a:pPr algn="ctr">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4</a:t>
                      </a:r>
                      <a:r>
                        <a:rPr lang="en-US" altLang="zh-TW" sz="2000" kern="0" dirty="0" smtClean="0">
                          <a:solidFill>
                            <a:srgbClr val="0000FF"/>
                          </a:solidFill>
                          <a:effectLst/>
                          <a:latin typeface="Times New Roman" pitchFamily="18" charset="0"/>
                          <a:ea typeface="標楷體" pitchFamily="65" charset="-120"/>
                          <a:cs typeface="Times New Roman" pitchFamily="18" charset="0"/>
                        </a:rPr>
                        <a:t>2</a:t>
                      </a:r>
                      <a:r>
                        <a:rPr lang="en-US" sz="2000" kern="0" dirty="0" smtClean="0">
                          <a:solidFill>
                            <a:srgbClr val="0000FF"/>
                          </a:solidFill>
                          <a:effectLst/>
                          <a:latin typeface="Times New Roman" pitchFamily="18" charset="0"/>
                          <a:ea typeface="標楷體" pitchFamily="65" charset="-120"/>
                          <a:cs typeface="Times New Roman" pitchFamily="18" charset="0"/>
                        </a:rPr>
                        <a:t>-48</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3</a:t>
                      </a:r>
                      <a:r>
                        <a:rPr lang="en-US" altLang="zh-TW" sz="2000" kern="0" dirty="0" smtClean="0">
                          <a:solidFill>
                            <a:srgbClr val="0000FF"/>
                          </a:solidFill>
                          <a:effectLst/>
                          <a:latin typeface="Times New Roman" pitchFamily="18" charset="0"/>
                          <a:ea typeface="標楷體" pitchFamily="65" charset="-120"/>
                          <a:cs typeface="Times New Roman" pitchFamily="18" charset="0"/>
                        </a:rPr>
                        <a:t>5</a:t>
                      </a:r>
                      <a:r>
                        <a:rPr lang="en-US" sz="2000" kern="0" dirty="0" smtClean="0">
                          <a:solidFill>
                            <a:srgbClr val="0000FF"/>
                          </a:solidFill>
                          <a:effectLst/>
                          <a:latin typeface="Times New Roman" pitchFamily="18" charset="0"/>
                          <a:ea typeface="標楷體" pitchFamily="65" charset="-120"/>
                          <a:cs typeface="Times New Roman" pitchFamily="18" charset="0"/>
                        </a:rPr>
                        <a:t>-4</a:t>
                      </a:r>
                      <a:r>
                        <a:rPr lang="en-US" altLang="zh-TW" sz="2000" kern="0" dirty="0" smtClean="0">
                          <a:solidFill>
                            <a:srgbClr val="0000FF"/>
                          </a:solidFill>
                          <a:effectLst/>
                          <a:latin typeface="Times New Roman" pitchFamily="18" charset="0"/>
                          <a:ea typeface="標楷體" pitchFamily="65" charset="-120"/>
                          <a:cs typeface="Times New Roman" pitchFamily="18" charset="0"/>
                        </a:rPr>
                        <a:t>1</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noFill/>
                  </a:tcPr>
                </a:tc>
                <a:tc>
                  <a:txBody>
                    <a:bodyPr/>
                    <a:lstStyle/>
                    <a:p>
                      <a:pPr marL="0" algn="ctr" defTabSz="914400" rtl="0" eaLnBrk="1" latinLnBrk="0" hangingPunct="1">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5</a:t>
                      </a:r>
                      <a:r>
                        <a:rPr lang="en-US" altLang="zh-TW" sz="2000" kern="0" dirty="0" smtClean="0">
                          <a:solidFill>
                            <a:srgbClr val="0000FF"/>
                          </a:solidFill>
                          <a:effectLst/>
                          <a:latin typeface="Times New Roman" pitchFamily="18" charset="0"/>
                          <a:ea typeface="標楷體" pitchFamily="65" charset="-120"/>
                          <a:cs typeface="Times New Roman" pitchFamily="18" charset="0"/>
                        </a:rPr>
                        <a:t>4</a:t>
                      </a:r>
                      <a:r>
                        <a:rPr lang="en-US" sz="2000" kern="0" dirty="0" smtClean="0">
                          <a:solidFill>
                            <a:srgbClr val="0000FF"/>
                          </a:solidFill>
                          <a:effectLst/>
                          <a:latin typeface="Times New Roman" pitchFamily="18" charset="0"/>
                          <a:ea typeface="標楷體" pitchFamily="65" charset="-120"/>
                          <a:cs typeface="Times New Roman" pitchFamily="18" charset="0"/>
                        </a:rPr>
                        <a:t>-63</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4</a:t>
                      </a:r>
                      <a:r>
                        <a:rPr lang="en-US" altLang="zh-TW" sz="2000" kern="0" dirty="0" smtClean="0">
                          <a:solidFill>
                            <a:srgbClr val="0000FF"/>
                          </a:solidFill>
                          <a:effectLst/>
                          <a:latin typeface="Times New Roman" pitchFamily="18" charset="0"/>
                          <a:ea typeface="標楷體" pitchFamily="65" charset="-120"/>
                          <a:cs typeface="Times New Roman" pitchFamily="18" charset="0"/>
                        </a:rPr>
                        <a:t>6</a:t>
                      </a:r>
                      <a:r>
                        <a:rPr lang="en-US" sz="2000" kern="0" dirty="0" smtClean="0">
                          <a:solidFill>
                            <a:srgbClr val="0000FF"/>
                          </a:solidFill>
                          <a:effectLst/>
                          <a:latin typeface="Times New Roman" pitchFamily="18" charset="0"/>
                          <a:ea typeface="標楷體" pitchFamily="65" charset="-120"/>
                          <a:cs typeface="Times New Roman" pitchFamily="18" charset="0"/>
                        </a:rPr>
                        <a:t>-54</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r>
              <a:tr h="370704">
                <a:tc>
                  <a:txBody>
                    <a:bodyPr/>
                    <a:lstStyle/>
                    <a:p>
                      <a:pPr algn="ctr">
                        <a:spcAft>
                          <a:spcPts val="0"/>
                        </a:spcAft>
                      </a:pPr>
                      <a:r>
                        <a:rPr lang="zh-TW" sz="2000" kern="0" dirty="0">
                          <a:solidFill>
                            <a:srgbClr val="0000FF"/>
                          </a:solidFill>
                          <a:effectLst/>
                          <a:latin typeface="標楷體" pitchFamily="65" charset="-120"/>
                          <a:ea typeface="標楷體" pitchFamily="65" charset="-120"/>
                          <a:cs typeface="+mn-cs"/>
                        </a:rPr>
                        <a:t>基礎</a:t>
                      </a:r>
                    </a:p>
                  </a:txBody>
                  <a:tcPr marL="17782" marR="17782" marT="0" marB="0" anchor="ctr"/>
                </a:tc>
                <a:tc>
                  <a:txBody>
                    <a:bodyPr/>
                    <a:lstStyle/>
                    <a:p>
                      <a:pPr algn="ctr">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20-4</a:t>
                      </a:r>
                      <a:r>
                        <a:rPr lang="en-US" altLang="zh-TW" sz="2000" kern="0" dirty="0" smtClean="0">
                          <a:solidFill>
                            <a:srgbClr val="0000FF"/>
                          </a:solidFill>
                          <a:effectLst/>
                          <a:latin typeface="Times New Roman" pitchFamily="18" charset="0"/>
                          <a:ea typeface="標楷體" pitchFamily="65" charset="-120"/>
                          <a:cs typeface="Times New Roman" pitchFamily="18" charset="0"/>
                        </a:rPr>
                        <a:t>1</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algn="ctr">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14-3</a:t>
                      </a:r>
                      <a:r>
                        <a:rPr lang="en-US" altLang="zh-TW" sz="2000" kern="0" dirty="0" smtClean="0">
                          <a:solidFill>
                            <a:srgbClr val="0000FF"/>
                          </a:solidFill>
                          <a:effectLst/>
                          <a:latin typeface="Times New Roman" pitchFamily="18" charset="0"/>
                          <a:ea typeface="標楷體" pitchFamily="65" charset="-120"/>
                          <a:cs typeface="Times New Roman" pitchFamily="18" charset="0"/>
                        </a:rPr>
                        <a:t>4</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algn="ctr">
                        <a:spcAft>
                          <a:spcPts val="0"/>
                        </a:spcAft>
                      </a:pPr>
                      <a:r>
                        <a:rPr lang="en-US" sz="2000" kern="0" dirty="0">
                          <a:solidFill>
                            <a:srgbClr val="0000FF"/>
                          </a:solidFill>
                          <a:effectLst/>
                          <a:latin typeface="Times New Roman" pitchFamily="18" charset="0"/>
                          <a:ea typeface="標楷體" pitchFamily="65" charset="-120"/>
                          <a:cs typeface="Times New Roman" pitchFamily="18" charset="0"/>
                        </a:rPr>
                        <a:t>13-21</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24-5</a:t>
                      </a:r>
                      <a:r>
                        <a:rPr lang="en-US" altLang="zh-TW" sz="2000" kern="0" dirty="0" smtClean="0">
                          <a:solidFill>
                            <a:srgbClr val="0000FF"/>
                          </a:solidFill>
                          <a:effectLst/>
                          <a:latin typeface="Times New Roman" pitchFamily="18" charset="0"/>
                          <a:ea typeface="標楷體" pitchFamily="65" charset="-120"/>
                          <a:cs typeface="Times New Roman" pitchFamily="18" charset="0"/>
                        </a:rPr>
                        <a:t>3</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r>
                        <a:rPr lang="en-US" altLang="zh-TW" sz="2000" kern="0" dirty="0" smtClean="0">
                          <a:solidFill>
                            <a:srgbClr val="0000FF"/>
                          </a:solidFill>
                          <a:effectLst/>
                          <a:latin typeface="Times New Roman" pitchFamily="18" charset="0"/>
                          <a:ea typeface="標楷體" pitchFamily="65" charset="-120"/>
                          <a:cs typeface="Times New Roman" pitchFamily="18" charset="0"/>
                        </a:rPr>
                        <a:t>20</a:t>
                      </a:r>
                      <a:r>
                        <a:rPr lang="en-US" sz="2000" kern="0" dirty="0" smtClean="0">
                          <a:solidFill>
                            <a:srgbClr val="0000FF"/>
                          </a:solidFill>
                          <a:effectLst/>
                          <a:latin typeface="Times New Roman" pitchFamily="18" charset="0"/>
                          <a:ea typeface="標楷體" pitchFamily="65" charset="-120"/>
                          <a:cs typeface="Times New Roman" pitchFamily="18" charset="0"/>
                        </a:rPr>
                        <a:t>-4</a:t>
                      </a:r>
                      <a:r>
                        <a:rPr lang="en-US" altLang="zh-TW" sz="2000" kern="0" dirty="0" smtClean="0">
                          <a:solidFill>
                            <a:srgbClr val="0000FF"/>
                          </a:solidFill>
                          <a:effectLst/>
                          <a:latin typeface="Times New Roman" pitchFamily="18" charset="0"/>
                          <a:ea typeface="標楷體" pitchFamily="65" charset="-120"/>
                          <a:cs typeface="Times New Roman" pitchFamily="18" charset="0"/>
                        </a:rPr>
                        <a:t>5</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r>
              <a:tr h="396165">
                <a:tc>
                  <a:txBody>
                    <a:bodyPr/>
                    <a:lstStyle/>
                    <a:p>
                      <a:pPr algn="ctr">
                        <a:spcAft>
                          <a:spcPts val="0"/>
                        </a:spcAft>
                      </a:pPr>
                      <a:r>
                        <a:rPr lang="zh-TW" sz="2000" kern="0" dirty="0">
                          <a:solidFill>
                            <a:srgbClr val="0000FF"/>
                          </a:solidFill>
                          <a:effectLst/>
                          <a:latin typeface="標楷體" pitchFamily="65" charset="-120"/>
                          <a:ea typeface="標楷體" pitchFamily="65" charset="-120"/>
                          <a:cs typeface="+mn-cs"/>
                        </a:rPr>
                        <a:t>待加強</a:t>
                      </a:r>
                    </a:p>
                  </a:txBody>
                  <a:tcPr marL="17782" marR="17782" marT="0" marB="0" anchor="ctr"/>
                </a:tc>
                <a:tc>
                  <a:txBody>
                    <a:bodyPr/>
                    <a:lstStyle/>
                    <a:p>
                      <a:pPr algn="ctr"/>
                      <a:r>
                        <a:rPr lang="en-US" altLang="zh-TW" sz="2000" kern="0" dirty="0" smtClean="0">
                          <a:solidFill>
                            <a:srgbClr val="FF0000"/>
                          </a:solidFill>
                          <a:effectLst/>
                          <a:latin typeface="Times New Roman" pitchFamily="18" charset="0"/>
                          <a:ea typeface="標楷體" pitchFamily="65" charset="-120"/>
                          <a:cs typeface="Times New Roman" pitchFamily="18" charset="0"/>
                        </a:rPr>
                        <a:t> </a:t>
                      </a:r>
                      <a:r>
                        <a:rPr lang="en-US" altLang="zh-TW" sz="2000" kern="0" dirty="0" smtClean="0">
                          <a:solidFill>
                            <a:srgbClr val="0000FF"/>
                          </a:solidFill>
                          <a:effectLst/>
                          <a:latin typeface="Times New Roman" pitchFamily="18" charset="0"/>
                          <a:ea typeface="標楷體" pitchFamily="65" charset="-120"/>
                          <a:cs typeface="Times New Roman" pitchFamily="18" charset="0"/>
                        </a:rPr>
                        <a:t>0-19</a:t>
                      </a:r>
                      <a:endParaRPr lang="zh-TW" altLang="en-US" sz="2000" kern="0" dirty="0">
                        <a:solidFill>
                          <a:srgbClr val="0000FF"/>
                        </a:solidFill>
                        <a:effectLst/>
                        <a:latin typeface="Times New Roman" pitchFamily="18" charset="0"/>
                        <a:ea typeface="標楷體" pitchFamily="65" charset="-120"/>
                        <a:cs typeface="Times New Roman" pitchFamily="18" charset="0"/>
                      </a:endParaRPr>
                    </a:p>
                  </a:txBody>
                  <a:tcPr marL="91448" marR="91448" marT="45738" marB="45738"/>
                </a:tc>
                <a:tc>
                  <a:txBody>
                    <a:bodyPr/>
                    <a:lstStyle/>
                    <a:p>
                      <a:pPr algn="ctr">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 0-13</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kern="0" dirty="0" smtClean="0">
                          <a:solidFill>
                            <a:srgbClr val="0000FF"/>
                          </a:solidFill>
                          <a:effectLst/>
                          <a:latin typeface="Times New Roman" pitchFamily="18" charset="0"/>
                          <a:ea typeface="標楷體" pitchFamily="65" charset="-120"/>
                          <a:cs typeface="Times New Roman" pitchFamily="18" charset="0"/>
                        </a:rPr>
                        <a:t> 0-12</a:t>
                      </a:r>
                      <a:endParaRPr lang="zh-TW" altLang="zh-TW" sz="2000" kern="0" dirty="0" smtClean="0">
                        <a:solidFill>
                          <a:srgbClr val="0000FF"/>
                        </a:solidFill>
                        <a:effectLst/>
                        <a:latin typeface="Times New Roman" pitchFamily="18" charset="0"/>
                        <a:ea typeface="標楷體" pitchFamily="65" charset="-120"/>
                        <a:cs typeface="Times New Roman" pitchFamily="18" charset="0"/>
                      </a:endParaRPr>
                    </a:p>
                  </a:txBody>
                  <a:tcPr marL="91448" marR="91448" marT="45687" marB="4568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kern="0" dirty="0" smtClean="0">
                          <a:solidFill>
                            <a:srgbClr val="0000FF"/>
                          </a:solidFill>
                          <a:effectLst/>
                          <a:latin typeface="Times New Roman" pitchFamily="18" charset="0"/>
                          <a:ea typeface="標楷體" pitchFamily="65" charset="-120"/>
                          <a:cs typeface="Times New Roman" pitchFamily="18" charset="0"/>
                        </a:rPr>
                        <a:t> 0-23</a:t>
                      </a:r>
                      <a:endParaRPr lang="zh-TW" altLang="zh-TW" sz="2000" kern="0" dirty="0" smtClean="0">
                        <a:solidFill>
                          <a:srgbClr val="0000FF"/>
                        </a:solidFill>
                        <a:effectLst/>
                        <a:latin typeface="Times New Roman" pitchFamily="18" charset="0"/>
                        <a:ea typeface="標楷體" pitchFamily="65" charset="-120"/>
                        <a:cs typeface="Times New Roman" pitchFamily="18" charset="0"/>
                      </a:endParaRPr>
                    </a:p>
                  </a:txBody>
                  <a:tcPr marL="91448" marR="91448" marT="45738" marB="4573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kern="0" dirty="0" smtClean="0">
                          <a:solidFill>
                            <a:srgbClr val="0000FF"/>
                          </a:solidFill>
                          <a:effectLst/>
                          <a:latin typeface="Times New Roman" pitchFamily="18" charset="0"/>
                          <a:ea typeface="標楷體" pitchFamily="65" charset="-120"/>
                          <a:cs typeface="Times New Roman" pitchFamily="18" charset="0"/>
                        </a:rPr>
                        <a:t> 0-19</a:t>
                      </a:r>
                      <a:endParaRPr lang="zh-TW" altLang="zh-TW" sz="2000" kern="0" dirty="0" smtClean="0">
                        <a:solidFill>
                          <a:srgbClr val="0000FF"/>
                        </a:solidFill>
                        <a:effectLst/>
                        <a:latin typeface="Times New Roman" pitchFamily="18" charset="0"/>
                        <a:ea typeface="標楷體" pitchFamily="65" charset="-120"/>
                        <a:cs typeface="Times New Roman" pitchFamily="18" charset="0"/>
                      </a:endParaRPr>
                    </a:p>
                  </a:txBody>
                  <a:tcPr marL="91448" marR="91448" marT="45738" marB="45738"/>
                </a:tc>
              </a:tr>
            </a:tbl>
          </a:graphicData>
        </a:graphic>
      </p:graphicFrame>
      <p:sp>
        <p:nvSpPr>
          <p:cNvPr id="11" name="燕尾形向右箭號 10"/>
          <p:cNvSpPr/>
          <p:nvPr/>
        </p:nvSpPr>
        <p:spPr>
          <a:xfrm>
            <a:off x="5003032" y="3356992"/>
            <a:ext cx="3745432" cy="3168352"/>
          </a:xfrm>
          <a:prstGeom prst="notchedRightArrow">
            <a:avLst/>
          </a:prstGeom>
          <a:solidFill>
            <a:schemeClr val="accent6">
              <a:lumMod val="20000"/>
              <a:lumOff val="80000"/>
            </a:schemeClr>
          </a:solidFill>
          <a:ln>
            <a:solidFill>
              <a:srgbClr val="FF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zh-TW" altLang="en-US" sz="2200" b="1" dirty="0">
                <a:solidFill>
                  <a:schemeClr val="tx1"/>
                </a:solidFill>
                <a:latin typeface="標楷體" pitchFamily="65" charset="-120"/>
              </a:rPr>
              <a:t>依據各</a:t>
            </a:r>
            <a:r>
              <a:rPr lang="zh-TW" altLang="en-US" sz="2200" b="1" dirty="0">
                <a:solidFill>
                  <a:schemeClr val="tx1"/>
                </a:solidFill>
                <a:latin typeface="標楷體" pitchFamily="65" charset="-120"/>
              </a:rPr>
              <a:t>科</a:t>
            </a:r>
            <a:endParaRPr lang="en-US" altLang="zh-TW" sz="2200" b="1" dirty="0">
              <a:solidFill>
                <a:schemeClr val="tx1"/>
              </a:solidFill>
              <a:latin typeface="標楷體" pitchFamily="65" charset="-120"/>
            </a:endParaRPr>
          </a:p>
          <a:p>
            <a:pPr eaLnBrk="0" hangingPunct="0">
              <a:defRPr/>
            </a:pPr>
            <a:r>
              <a:rPr lang="zh-TW" altLang="en-US" sz="2200" b="1" dirty="0">
                <a:solidFill>
                  <a:schemeClr val="tx1"/>
                </a:solidFill>
                <a:latin typeface="標楷體" pitchFamily="65" charset="-120"/>
              </a:rPr>
              <a:t>三</a:t>
            </a:r>
            <a:r>
              <a:rPr lang="zh-TW" altLang="en-US" sz="2200" b="1" dirty="0">
                <a:solidFill>
                  <a:schemeClr val="tx1"/>
                </a:solidFill>
                <a:latin typeface="標楷體" pitchFamily="65" charset="-120"/>
              </a:rPr>
              <a:t>等級</a:t>
            </a:r>
            <a:r>
              <a:rPr lang="zh-TW" altLang="en-US" sz="2200" b="1" dirty="0">
                <a:solidFill>
                  <a:srgbClr val="0033CC"/>
                </a:solidFill>
                <a:latin typeface="標楷體" pitchFamily="65" charset="-120"/>
              </a:rPr>
              <a:t>表</a:t>
            </a:r>
            <a:r>
              <a:rPr lang="zh-TW" altLang="en-US" sz="2200" b="1" dirty="0">
                <a:solidFill>
                  <a:srgbClr val="0033CC"/>
                </a:solidFill>
                <a:latin typeface="標楷體" pitchFamily="65" charset="-120"/>
              </a:rPr>
              <a:t>現</a:t>
            </a:r>
            <a:r>
              <a:rPr lang="zh-TW" altLang="en-US" sz="2200" b="1" dirty="0">
                <a:solidFill>
                  <a:srgbClr val="0033CC"/>
                </a:solidFill>
                <a:latin typeface="標楷體" pitchFamily="65" charset="-120"/>
              </a:rPr>
              <a:t>描述</a:t>
            </a:r>
            <a:r>
              <a:rPr lang="zh-TW" altLang="en-US" sz="2200" b="1" dirty="0">
                <a:solidFill>
                  <a:schemeClr val="tx1"/>
                </a:solidFill>
                <a:latin typeface="標楷體" pitchFamily="65" charset="-120"/>
              </a:rPr>
              <a:t>，進行</a:t>
            </a:r>
            <a:r>
              <a:rPr lang="zh-TW" altLang="en-US" sz="2200" b="1" dirty="0">
                <a:solidFill>
                  <a:srgbClr val="0000FF"/>
                </a:solidFill>
                <a:latin typeface="標楷體" pitchFamily="65" charset="-120"/>
              </a:rPr>
              <a:t>標準</a:t>
            </a:r>
            <a:r>
              <a:rPr lang="zh-TW" altLang="en-US" sz="2200" b="1" dirty="0">
                <a:solidFill>
                  <a:srgbClr val="0000FF"/>
                </a:solidFill>
                <a:latin typeface="標楷體" pitchFamily="65" charset="-120"/>
              </a:rPr>
              <a:t>設定</a:t>
            </a:r>
            <a:r>
              <a:rPr lang="en-US" altLang="zh-TW" sz="2200" b="1" dirty="0">
                <a:solidFill>
                  <a:schemeClr val="tx1"/>
                </a:solidFill>
                <a:latin typeface="標楷體" pitchFamily="65" charset="-120"/>
              </a:rPr>
              <a:t>(</a:t>
            </a:r>
            <a:r>
              <a:rPr lang="zh-TW" altLang="en-US" sz="2200" b="1" dirty="0">
                <a:solidFill>
                  <a:srgbClr val="0000FF"/>
                </a:solidFill>
                <a:latin typeface="標楷體" pitchFamily="65" charset="-120"/>
              </a:rPr>
              <a:t>題數對照</a:t>
            </a:r>
            <a:r>
              <a:rPr lang="en-US" altLang="zh-TW" sz="2200" b="1" dirty="0">
                <a:solidFill>
                  <a:schemeClr val="tx1"/>
                </a:solidFill>
                <a:latin typeface="標楷體" pitchFamily="65" charset="-120"/>
              </a:rPr>
              <a:t>)</a:t>
            </a:r>
            <a:endParaRPr lang="zh-TW" altLang="en-US" sz="2200" b="1" dirty="0">
              <a:solidFill>
                <a:schemeClr val="tx1"/>
              </a:solidFill>
              <a:latin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re 1"/>
          <p:cNvSpPr>
            <a:spLocks noGrp="1"/>
          </p:cNvSpPr>
          <p:nvPr>
            <p:ph type="title"/>
          </p:nvPr>
        </p:nvSpPr>
        <p:spPr>
          <a:xfrm>
            <a:off x="1476375" y="260350"/>
            <a:ext cx="6329363" cy="1143000"/>
          </a:xfrm>
        </p:spPr>
        <p:txBody>
          <a:bodyPr/>
          <a:lstStyle/>
          <a:p>
            <a:pPr eaLnBrk="1" hangingPunct="1"/>
            <a:r>
              <a:rPr lang="zh-TW" altLang="en-US" smtClean="0"/>
              <a:t>標準設定小組成員</a:t>
            </a:r>
          </a:p>
        </p:txBody>
      </p:sp>
      <p:sp>
        <p:nvSpPr>
          <p:cNvPr id="23555" name="Espace réservé du contenu 2"/>
          <p:cNvSpPr>
            <a:spLocks noGrp="1"/>
          </p:cNvSpPr>
          <p:nvPr>
            <p:ph idx="1"/>
          </p:nvPr>
        </p:nvSpPr>
        <p:spPr>
          <a:xfrm>
            <a:off x="1042988" y="1557338"/>
            <a:ext cx="7489825" cy="4852987"/>
          </a:xfrm>
        </p:spPr>
        <p:txBody>
          <a:bodyPr/>
          <a:lstStyle/>
          <a:p>
            <a:pPr eaLnBrk="1" hangingPunct="1">
              <a:buFont typeface="Wingdings" pitchFamily="2" charset="2"/>
              <a:buChar char="u"/>
              <a:defRPr/>
            </a:pPr>
            <a:r>
              <a:rPr lang="zh-TW" altLang="zh-TW" sz="2800" dirty="0" smtClean="0"/>
              <a:t>學科教授</a:t>
            </a:r>
            <a:endParaRPr lang="en-US" altLang="zh-TW" sz="2800" dirty="0" smtClean="0"/>
          </a:p>
          <a:p>
            <a:pPr lvl="1" eaLnBrk="1" hangingPunct="1">
              <a:buFont typeface="Arial" pitchFamily="34" charset="0"/>
              <a:buChar char="•"/>
              <a:defRPr/>
            </a:pPr>
            <a:r>
              <a:rPr lang="zh-TW" altLang="en-US" sz="2400" dirty="0" smtClean="0"/>
              <a:t>依據課綱專業</a:t>
            </a:r>
            <a:r>
              <a:rPr lang="zh-TW" altLang="zh-TW" sz="2400" dirty="0" smtClean="0"/>
              <a:t>，進行標準設定</a:t>
            </a:r>
            <a:r>
              <a:rPr lang="zh-TW" altLang="en-US" sz="2400" dirty="0" smtClean="0"/>
              <a:t>作業</a:t>
            </a:r>
            <a:endParaRPr lang="en-US" altLang="zh-TW" sz="2400" dirty="0" smtClean="0"/>
          </a:p>
          <a:p>
            <a:pPr marL="514350" indent="-514350" eaLnBrk="1" hangingPunct="1">
              <a:buFont typeface="Wingdings" pitchFamily="2" charset="2"/>
              <a:buChar char="u"/>
              <a:defRPr/>
            </a:pPr>
            <a:r>
              <a:rPr lang="zh-TW" altLang="zh-TW" sz="2800" dirty="0" smtClean="0"/>
              <a:t>學科老師</a:t>
            </a:r>
            <a:endParaRPr lang="en-US" altLang="zh-TW" sz="2800" dirty="0" smtClean="0"/>
          </a:p>
          <a:p>
            <a:pPr lvl="1" eaLnBrk="1" hangingPunct="1">
              <a:buFont typeface="Arial" pitchFamily="34" charset="0"/>
              <a:buChar char="•"/>
              <a:defRPr/>
            </a:pPr>
            <a:r>
              <a:rPr lang="zh-TW" altLang="en-US" sz="2400" dirty="0" smtClean="0"/>
              <a:t>依據現場教學經驗</a:t>
            </a:r>
            <a:r>
              <a:rPr lang="zh-TW" altLang="zh-TW" sz="2400" dirty="0" smtClean="0"/>
              <a:t>，進行標準設定</a:t>
            </a:r>
            <a:r>
              <a:rPr lang="zh-TW" altLang="en-US" sz="2400" dirty="0" smtClean="0"/>
              <a:t>作業</a:t>
            </a:r>
            <a:endParaRPr lang="en-US" altLang="zh-TW" sz="2400" dirty="0" smtClean="0"/>
          </a:p>
          <a:p>
            <a:pPr marL="342900" lvl="1" indent="-342900" eaLnBrk="1" hangingPunct="1">
              <a:buFont typeface="Wingdings" pitchFamily="2" charset="2"/>
              <a:buChar char="u"/>
              <a:defRPr/>
            </a:pPr>
            <a:r>
              <a:rPr lang="zh-TW" altLang="zh-TW" dirty="0" smtClean="0">
                <a:cs typeface="+mn-cs"/>
              </a:rPr>
              <a:t>測驗專家</a:t>
            </a:r>
            <a:endParaRPr lang="en-US" altLang="zh-TW" dirty="0" smtClean="0">
              <a:cs typeface="+mn-cs"/>
            </a:endParaRPr>
          </a:p>
          <a:p>
            <a:pPr lvl="1" eaLnBrk="1" hangingPunct="1">
              <a:buFont typeface="Arial" pitchFamily="34" charset="0"/>
              <a:buChar char="•"/>
              <a:defRPr/>
            </a:pPr>
            <a:r>
              <a:rPr lang="zh-TW" altLang="zh-TW" sz="2400" dirty="0" smtClean="0"/>
              <a:t>提供各科標準設定相關問題諮詢</a:t>
            </a:r>
          </a:p>
          <a:p>
            <a:pPr eaLnBrk="1" hangingPunct="1">
              <a:buFont typeface="Wingdings" pitchFamily="2" charset="2"/>
              <a:buChar char="u"/>
              <a:defRPr/>
            </a:pPr>
            <a:r>
              <a:rPr lang="zh-TW" altLang="zh-TW" sz="2800" dirty="0" smtClean="0"/>
              <a:t>學科研究員</a:t>
            </a:r>
            <a:endParaRPr lang="en-US" altLang="zh-TW" sz="2800" dirty="0" smtClean="0"/>
          </a:p>
          <a:p>
            <a:pPr lvl="1" eaLnBrk="1" hangingPunct="1">
              <a:buFont typeface="Arial" pitchFamily="34" charset="0"/>
              <a:buChar char="•"/>
              <a:defRPr/>
            </a:pPr>
            <a:r>
              <a:rPr lang="zh-TW" altLang="zh-TW" sz="2400" dirty="0" smtClean="0"/>
              <a:t>負責各科設定者之訓練</a:t>
            </a:r>
            <a:r>
              <a:rPr lang="zh-TW" altLang="en-US" sz="2400" dirty="0" smtClean="0"/>
              <a:t>並</a:t>
            </a:r>
            <a:r>
              <a:rPr lang="zh-TW" altLang="zh-TW" sz="2400" dirty="0" smtClean="0"/>
              <a:t>參與各科標準設定作業</a:t>
            </a:r>
            <a:endParaRPr lang="en-US" altLang="zh-TW" sz="2400" dirty="0" smtClean="0"/>
          </a:p>
          <a:p>
            <a:pPr eaLnBrk="1" hangingPunct="1">
              <a:defRPr/>
            </a:pPr>
            <a:endParaRPr lang="zh-TW" altLang="zh-TW" sz="2400" dirty="0" smtClean="0"/>
          </a:p>
          <a:p>
            <a:pPr eaLnBrk="1" hangingPunct="1">
              <a:defRPr/>
            </a:pPr>
            <a:endParaRPr lang="zh-TW" altLang="zh-TW" sz="2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標題 1"/>
          <p:cNvSpPr>
            <a:spLocks noGrp="1"/>
          </p:cNvSpPr>
          <p:nvPr>
            <p:ph type="title"/>
          </p:nvPr>
        </p:nvSpPr>
        <p:spPr/>
        <p:txBody>
          <a:bodyPr/>
          <a:lstStyle/>
          <a:p>
            <a:r>
              <a:rPr lang="zh-TW" altLang="en-US" smtClean="0">
                <a:latin typeface="微軟正黑體" pitchFamily="34" charset="-120"/>
              </a:rPr>
              <a:t>常見的問題</a:t>
            </a:r>
          </a:p>
        </p:txBody>
      </p:sp>
      <p:sp>
        <p:nvSpPr>
          <p:cNvPr id="3" name="內容版面配置區 2"/>
          <p:cNvSpPr>
            <a:spLocks noGrp="1"/>
          </p:cNvSpPr>
          <p:nvPr>
            <p:ph idx="1"/>
          </p:nvPr>
        </p:nvSpPr>
        <p:spPr>
          <a:xfrm>
            <a:off x="1258888" y="1600200"/>
            <a:ext cx="7427912" cy="4781550"/>
          </a:xfrm>
        </p:spPr>
        <p:txBody>
          <a:bodyPr/>
          <a:lstStyle/>
          <a:p>
            <a:pPr marL="0" indent="0">
              <a:buFontTx/>
              <a:buNone/>
              <a:defRPr/>
            </a:pPr>
            <a:r>
              <a:rPr lang="en-US" altLang="zh-TW" dirty="0"/>
              <a:t>1</a:t>
            </a:r>
            <a:r>
              <a:rPr lang="en-US" altLang="zh-TW" dirty="0" smtClean="0"/>
              <a:t>. </a:t>
            </a:r>
            <a:r>
              <a:rPr lang="zh-TW" altLang="en-US" dirty="0" smtClean="0"/>
              <a:t>能力</a:t>
            </a:r>
            <a:r>
              <a:rPr lang="zh-TW" altLang="en-US" dirty="0"/>
              <a:t>等級加註</a:t>
            </a:r>
            <a:r>
              <a:rPr lang="zh-TW" altLang="en-US" dirty="0" smtClean="0"/>
              <a:t>標示</a:t>
            </a:r>
            <a:endParaRPr lang="en-US" altLang="zh-TW" dirty="0" smtClean="0"/>
          </a:p>
          <a:p>
            <a:pPr marL="0" indent="0">
              <a:buFontTx/>
              <a:buNone/>
              <a:defRPr/>
            </a:pPr>
            <a:r>
              <a:rPr lang="en-US" altLang="zh-TW" dirty="0"/>
              <a:t>2</a:t>
            </a:r>
            <a:r>
              <a:rPr lang="en-US" altLang="zh-TW" dirty="0" smtClean="0"/>
              <a:t>. </a:t>
            </a:r>
            <a:r>
              <a:rPr lang="zh-TW" altLang="en-US" dirty="0" smtClean="0"/>
              <a:t>不同</a:t>
            </a:r>
            <a:r>
              <a:rPr lang="zh-TW" altLang="en-US" dirty="0"/>
              <a:t>年度標準設定的</a:t>
            </a:r>
            <a:r>
              <a:rPr lang="zh-TW" altLang="en-US" dirty="0" smtClean="0"/>
              <a:t>差異</a:t>
            </a:r>
            <a:endParaRPr lang="en-US" altLang="zh-TW" dirty="0" smtClean="0"/>
          </a:p>
          <a:p>
            <a:pPr marL="0" indent="0">
              <a:buFontTx/>
              <a:buNone/>
              <a:defRPr/>
            </a:pPr>
            <a:r>
              <a:rPr lang="en-US" altLang="zh-TW" dirty="0"/>
              <a:t>3</a:t>
            </a:r>
            <a:r>
              <a:rPr lang="en-US" altLang="zh-TW" dirty="0" smtClean="0"/>
              <a:t>. </a:t>
            </a:r>
            <a:r>
              <a:rPr lang="zh-TW" altLang="en-US" dirty="0" smtClean="0"/>
              <a:t>測驗難度</a:t>
            </a:r>
            <a:endParaRPr lang="en-US" altLang="zh-TW" dirty="0" smtClean="0"/>
          </a:p>
          <a:p>
            <a:pPr marL="0" indent="0">
              <a:buFontTx/>
              <a:buNone/>
              <a:defRPr/>
            </a:pPr>
            <a:r>
              <a:rPr lang="en-US" altLang="zh-TW" dirty="0"/>
              <a:t>4</a:t>
            </a:r>
            <a:r>
              <a:rPr lang="en-US" altLang="zh-TW" dirty="0" smtClean="0"/>
              <a:t>. </a:t>
            </a:r>
            <a:r>
              <a:rPr lang="zh-TW" altLang="en-US" dirty="0" smtClean="0"/>
              <a:t>英語</a:t>
            </a:r>
            <a:r>
              <a:rPr lang="zh-TW" altLang="en-US" dirty="0"/>
              <a:t>科及數學科如何</a:t>
            </a:r>
            <a:r>
              <a:rPr lang="zh-TW" altLang="en-US" dirty="0" smtClean="0"/>
              <a:t>計分</a:t>
            </a:r>
            <a:endParaRPr lang="en-US" altLang="zh-TW" dirty="0" smtClean="0"/>
          </a:p>
          <a:p>
            <a:pPr marL="0" indent="0">
              <a:buFontTx/>
              <a:buNone/>
              <a:defRPr/>
            </a:pPr>
            <a:r>
              <a:rPr lang="en-US" altLang="zh-TW" dirty="0" smtClean="0"/>
              <a:t>5. </a:t>
            </a:r>
            <a:r>
              <a:rPr lang="zh-TW" altLang="en-US" dirty="0" smtClean="0"/>
              <a:t>會考能否不參加</a:t>
            </a:r>
            <a:endParaRPr lang="en-US" altLang="zh-TW" dirty="0" smtClean="0"/>
          </a:p>
          <a:p>
            <a:pPr marL="0" indent="0">
              <a:buFontTx/>
              <a:buNone/>
              <a:defRPr/>
            </a:pPr>
            <a:r>
              <a:rPr lang="en-US" altLang="zh-TW" dirty="0" smtClean="0"/>
              <a:t>6. </a:t>
            </a:r>
            <a:r>
              <a:rPr lang="zh-TW" altLang="en-US" dirty="0" smtClean="0"/>
              <a:t>聽障考生要怎麼考英聽</a:t>
            </a:r>
            <a:endParaRPr lang="zh-TW" altLang="en-US" dirty="0"/>
          </a:p>
          <a:p>
            <a:pPr>
              <a:defRPr/>
            </a:pPr>
            <a:endParaRPr lang="zh-TW" altLang="en-US" dirty="0">
              <a:latin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內容版面配置區 2"/>
          <p:cNvSpPr>
            <a:spLocks noGrp="1"/>
          </p:cNvSpPr>
          <p:nvPr>
            <p:ph idx="1"/>
          </p:nvPr>
        </p:nvSpPr>
        <p:spPr>
          <a:xfrm>
            <a:off x="468313" y="1412875"/>
            <a:ext cx="7991475" cy="4608513"/>
          </a:xfrm>
        </p:spPr>
        <p:txBody>
          <a:bodyPr/>
          <a:lstStyle/>
          <a:p>
            <a:pPr marL="800100" indent="-457200" algn="just" eaLnBrk="1">
              <a:buFont typeface="Wingdings" pitchFamily="2" charset="2"/>
              <a:buChar char="ü"/>
            </a:pPr>
            <a:r>
              <a:rPr lang="zh-TW" altLang="en-US" smtClean="0">
                <a:latin typeface="Times New Roman" pitchFamily="18" charset="0"/>
              </a:rPr>
              <a:t>為解決免試入學超額時需大量增額的問題，</a:t>
            </a:r>
            <a:r>
              <a:rPr lang="zh-TW" altLang="en-US" smtClean="0">
                <a:latin typeface="Times New Roman" pitchFamily="18" charset="0"/>
                <a:cs typeface="Times New Roman" pitchFamily="18" charset="0"/>
              </a:rPr>
              <a:t>精熟</a:t>
            </a:r>
            <a:r>
              <a:rPr lang="en-US" altLang="zh-TW" smtClean="0">
                <a:latin typeface="Times New Roman" pitchFamily="18" charset="0"/>
                <a:cs typeface="Times New Roman" pitchFamily="18" charset="0"/>
              </a:rPr>
              <a:t>[A]</a:t>
            </a:r>
            <a:r>
              <a:rPr lang="zh-TW" altLang="en-US" smtClean="0">
                <a:latin typeface="Times New Roman" pitchFamily="18" charset="0"/>
                <a:cs typeface="Times New Roman" pitchFamily="18" charset="0"/>
              </a:rPr>
              <a:t>和基礎</a:t>
            </a:r>
            <a:r>
              <a:rPr lang="en-US" altLang="zh-TW" smtClean="0">
                <a:latin typeface="Times New Roman" pitchFamily="18" charset="0"/>
                <a:cs typeface="Times New Roman" pitchFamily="18" charset="0"/>
              </a:rPr>
              <a:t>[B]</a:t>
            </a:r>
            <a:r>
              <a:rPr lang="zh-TW" altLang="en-US" smtClean="0">
                <a:latin typeface="Times New Roman" pitchFamily="18" charset="0"/>
                <a:cs typeface="Times New Roman" pitchFamily="18" charset="0"/>
              </a:rPr>
              <a:t>加註標示（</a:t>
            </a:r>
            <a:r>
              <a:rPr lang="en-US" altLang="zh-TW" smtClean="0">
                <a:latin typeface="Times New Roman" pitchFamily="18" charset="0"/>
                <a:cs typeface="Times New Roman" pitchFamily="18" charset="0"/>
              </a:rPr>
              <a:t>A</a:t>
            </a:r>
            <a:r>
              <a:rPr lang="en-US" altLang="zh-TW" baseline="30000" smtClean="0">
                <a:latin typeface="Times New Roman" pitchFamily="18" charset="0"/>
                <a:cs typeface="Times New Roman" pitchFamily="18" charset="0"/>
              </a:rPr>
              <a:t>+</a:t>
            </a:r>
            <a:r>
              <a:rPr lang="zh-TW" altLang="en-US" smtClean="0">
                <a:latin typeface="Times New Roman" pitchFamily="18" charset="0"/>
                <a:cs typeface="Times New Roman" pitchFamily="18" charset="0"/>
              </a:rPr>
              <a:t>、</a:t>
            </a:r>
            <a:r>
              <a:rPr lang="en-US" altLang="zh-TW" smtClean="0">
                <a:latin typeface="Times New Roman" pitchFamily="18" charset="0"/>
                <a:cs typeface="Times New Roman" pitchFamily="18" charset="0"/>
              </a:rPr>
              <a:t> A</a:t>
            </a:r>
            <a:r>
              <a:rPr lang="en-US" altLang="zh-TW" baseline="30000" smtClean="0">
                <a:latin typeface="Times New Roman" pitchFamily="18" charset="0"/>
                <a:cs typeface="Times New Roman" pitchFamily="18" charset="0"/>
              </a:rPr>
              <a:t>++</a:t>
            </a:r>
            <a:r>
              <a:rPr lang="zh-TW" altLang="en-US" smtClean="0">
                <a:latin typeface="Times New Roman" pitchFamily="18" charset="0"/>
                <a:cs typeface="Times New Roman" pitchFamily="18" charset="0"/>
              </a:rPr>
              <a:t>、 </a:t>
            </a:r>
            <a:r>
              <a:rPr lang="en-US" altLang="zh-TW" smtClean="0">
                <a:latin typeface="Times New Roman" pitchFamily="18" charset="0"/>
                <a:cs typeface="Times New Roman" pitchFamily="18" charset="0"/>
              </a:rPr>
              <a:t>B</a:t>
            </a:r>
            <a:r>
              <a:rPr lang="en-US" altLang="zh-TW" baseline="30000" smtClean="0">
                <a:latin typeface="Times New Roman" pitchFamily="18" charset="0"/>
                <a:cs typeface="Times New Roman" pitchFamily="18" charset="0"/>
              </a:rPr>
              <a:t>+</a:t>
            </a:r>
            <a:r>
              <a:rPr lang="zh-TW" altLang="en-US" smtClean="0">
                <a:latin typeface="Times New Roman" pitchFamily="18" charset="0"/>
                <a:cs typeface="Times New Roman" pitchFamily="18" charset="0"/>
              </a:rPr>
              <a:t>、</a:t>
            </a:r>
            <a:r>
              <a:rPr lang="en-US" altLang="zh-TW" smtClean="0">
                <a:latin typeface="Times New Roman" pitchFamily="18" charset="0"/>
                <a:cs typeface="Times New Roman" pitchFamily="18" charset="0"/>
              </a:rPr>
              <a:t>B</a:t>
            </a:r>
            <a:r>
              <a:rPr lang="en-US" altLang="zh-TW" baseline="30000" smtClean="0">
                <a:latin typeface="Times New Roman" pitchFamily="18" charset="0"/>
                <a:cs typeface="Times New Roman" pitchFamily="18" charset="0"/>
              </a:rPr>
              <a:t>++</a:t>
            </a:r>
            <a:r>
              <a:rPr lang="zh-TW" altLang="en-US" smtClean="0">
                <a:latin typeface="Times New Roman" pitchFamily="18" charset="0"/>
                <a:cs typeface="Times New Roman" pitchFamily="18" charset="0"/>
              </a:rPr>
              <a:t>），其中</a:t>
            </a:r>
            <a:endParaRPr lang="en-US" altLang="zh-TW" smtClean="0">
              <a:latin typeface="Times New Roman" pitchFamily="18" charset="0"/>
              <a:cs typeface="Times New Roman" pitchFamily="18" charset="0"/>
            </a:endParaRPr>
          </a:p>
          <a:p>
            <a:pPr marL="1200150" lvl="3" indent="0" algn="just" eaLnBrk="1">
              <a:buFontTx/>
              <a:buNone/>
            </a:pPr>
            <a:endParaRPr lang="en-US" altLang="zh-TW" sz="800" smtClean="0">
              <a:latin typeface="Times New Roman" pitchFamily="18" charset="0"/>
            </a:endParaRPr>
          </a:p>
          <a:p>
            <a:pPr marL="1200150" lvl="3" indent="0" algn="just" eaLnBrk="1">
              <a:buFontTx/>
              <a:buNone/>
            </a:pPr>
            <a:r>
              <a:rPr lang="en-US" altLang="zh-TW" sz="2800" smtClean="0">
                <a:latin typeface="Times New Roman" pitchFamily="18" charset="0"/>
              </a:rPr>
              <a:t>A</a:t>
            </a:r>
            <a:r>
              <a:rPr lang="en-US" altLang="zh-TW" sz="2800" baseline="30000" smtClean="0">
                <a:latin typeface="Times New Roman" pitchFamily="18" charset="0"/>
              </a:rPr>
              <a:t>++</a:t>
            </a:r>
            <a:r>
              <a:rPr lang="zh-TW" altLang="en-US" sz="2800" smtClean="0">
                <a:latin typeface="Times New Roman" pitchFamily="18" charset="0"/>
              </a:rPr>
              <a:t>代表</a:t>
            </a:r>
            <a:r>
              <a:rPr lang="zh-TW" altLang="zh-TW" sz="2800" smtClean="0">
                <a:latin typeface="Times New Roman" pitchFamily="18" charset="0"/>
              </a:rPr>
              <a:t>精熟等級前</a:t>
            </a:r>
            <a:r>
              <a:rPr lang="en-US" altLang="zh-TW" sz="2800" smtClean="0">
                <a:latin typeface="Times New Roman" pitchFamily="18" charset="0"/>
              </a:rPr>
              <a:t>25%</a:t>
            </a:r>
          </a:p>
          <a:p>
            <a:pPr marL="1200150" lvl="3" indent="0" algn="just" eaLnBrk="1">
              <a:buFontTx/>
              <a:buNone/>
            </a:pPr>
            <a:r>
              <a:rPr lang="en-US" altLang="zh-TW" sz="2800" smtClean="0">
                <a:latin typeface="Times New Roman" pitchFamily="18" charset="0"/>
              </a:rPr>
              <a:t>A</a:t>
            </a:r>
            <a:r>
              <a:rPr lang="en-US" altLang="zh-TW" sz="2800" baseline="30000" smtClean="0">
                <a:latin typeface="Times New Roman" pitchFamily="18" charset="0"/>
              </a:rPr>
              <a:t>+</a:t>
            </a:r>
            <a:r>
              <a:rPr lang="zh-TW" altLang="en-US" sz="2800" baseline="30000" smtClean="0">
                <a:latin typeface="Times New Roman" pitchFamily="18" charset="0"/>
              </a:rPr>
              <a:t>  </a:t>
            </a:r>
            <a:r>
              <a:rPr lang="zh-TW" altLang="en-US" sz="2800" smtClean="0">
                <a:latin typeface="Times New Roman" pitchFamily="18" charset="0"/>
              </a:rPr>
              <a:t>代表</a:t>
            </a:r>
            <a:r>
              <a:rPr lang="zh-TW" altLang="zh-TW" sz="2800" smtClean="0">
                <a:latin typeface="Times New Roman" pitchFamily="18" charset="0"/>
              </a:rPr>
              <a:t>精熟等級前</a:t>
            </a:r>
            <a:r>
              <a:rPr lang="en-US" altLang="zh-TW" sz="2800" smtClean="0">
                <a:latin typeface="Times New Roman" pitchFamily="18" charset="0"/>
              </a:rPr>
              <a:t>26%</a:t>
            </a:r>
            <a:r>
              <a:rPr lang="zh-TW" altLang="zh-TW" sz="2800" smtClean="0">
                <a:latin typeface="Times New Roman" pitchFamily="18" charset="0"/>
              </a:rPr>
              <a:t>～</a:t>
            </a:r>
            <a:r>
              <a:rPr lang="en-US" altLang="zh-TW" sz="2800" smtClean="0">
                <a:latin typeface="Times New Roman" pitchFamily="18" charset="0"/>
              </a:rPr>
              <a:t>50%</a:t>
            </a:r>
          </a:p>
          <a:p>
            <a:pPr marL="1200150" lvl="3" indent="0" algn="just" eaLnBrk="1">
              <a:buFontTx/>
              <a:buNone/>
            </a:pPr>
            <a:r>
              <a:rPr lang="en-US" altLang="zh-TW" sz="2800" smtClean="0">
                <a:latin typeface="Times New Roman" pitchFamily="18" charset="0"/>
              </a:rPr>
              <a:t>B</a:t>
            </a:r>
            <a:r>
              <a:rPr lang="en-US" altLang="zh-TW" sz="2800" baseline="30000" smtClean="0">
                <a:latin typeface="Times New Roman" pitchFamily="18" charset="0"/>
              </a:rPr>
              <a:t>++</a:t>
            </a:r>
            <a:r>
              <a:rPr lang="zh-TW" altLang="en-US" sz="2800" smtClean="0">
                <a:latin typeface="Times New Roman" pitchFamily="18" charset="0"/>
              </a:rPr>
              <a:t>代表</a:t>
            </a:r>
            <a:r>
              <a:rPr lang="zh-TW" altLang="zh-TW" sz="2800" smtClean="0">
                <a:latin typeface="Times New Roman" pitchFamily="18" charset="0"/>
              </a:rPr>
              <a:t>基礎等級前</a:t>
            </a:r>
            <a:r>
              <a:rPr lang="en-US" altLang="zh-TW" sz="2800" smtClean="0">
                <a:latin typeface="Times New Roman" pitchFamily="18" charset="0"/>
              </a:rPr>
              <a:t>25%</a:t>
            </a:r>
          </a:p>
          <a:p>
            <a:pPr marL="1200150" lvl="3" indent="0" algn="just" eaLnBrk="1">
              <a:buFontTx/>
              <a:buNone/>
            </a:pPr>
            <a:r>
              <a:rPr lang="en-US" altLang="zh-TW" sz="2800" smtClean="0">
                <a:latin typeface="Times New Roman" pitchFamily="18" charset="0"/>
              </a:rPr>
              <a:t>B</a:t>
            </a:r>
            <a:r>
              <a:rPr lang="en-US" altLang="zh-TW" sz="2800" baseline="30000" smtClean="0">
                <a:latin typeface="Times New Roman" pitchFamily="18" charset="0"/>
              </a:rPr>
              <a:t>+</a:t>
            </a:r>
            <a:r>
              <a:rPr lang="zh-TW" altLang="en-US" sz="2800" baseline="30000" smtClean="0">
                <a:latin typeface="Times New Roman" pitchFamily="18" charset="0"/>
              </a:rPr>
              <a:t>  </a:t>
            </a:r>
            <a:r>
              <a:rPr lang="zh-TW" altLang="en-US" sz="2800" smtClean="0">
                <a:latin typeface="Times New Roman" pitchFamily="18" charset="0"/>
              </a:rPr>
              <a:t>代表</a:t>
            </a:r>
            <a:r>
              <a:rPr lang="zh-TW" altLang="zh-TW" sz="2800" smtClean="0">
                <a:latin typeface="Times New Roman" pitchFamily="18" charset="0"/>
              </a:rPr>
              <a:t>基礎等級前</a:t>
            </a:r>
            <a:r>
              <a:rPr lang="en-US" altLang="zh-TW" sz="2800" smtClean="0">
                <a:latin typeface="Times New Roman" pitchFamily="18" charset="0"/>
              </a:rPr>
              <a:t>26%</a:t>
            </a:r>
            <a:r>
              <a:rPr lang="zh-TW" altLang="zh-TW" sz="2800" smtClean="0">
                <a:latin typeface="Times New Roman" pitchFamily="18" charset="0"/>
              </a:rPr>
              <a:t>～</a:t>
            </a:r>
            <a:r>
              <a:rPr lang="en-US" altLang="zh-TW" sz="2800" smtClean="0">
                <a:latin typeface="Times New Roman" pitchFamily="18" charset="0"/>
              </a:rPr>
              <a:t>50%</a:t>
            </a:r>
            <a:endParaRPr lang="zh-TW" altLang="en-US" sz="2800" smtClean="0">
              <a:latin typeface="Times New Roman" pitchFamily="18" charset="0"/>
            </a:endParaRPr>
          </a:p>
        </p:txBody>
      </p:sp>
      <p:sp>
        <p:nvSpPr>
          <p:cNvPr id="4" name="Titre 1"/>
          <p:cNvSpPr txBox="1">
            <a:spLocks/>
          </p:cNvSpPr>
          <p:nvPr/>
        </p:nvSpPr>
        <p:spPr bwMode="auto">
          <a:xfrm>
            <a:off x="1476375" y="260350"/>
            <a:ext cx="6329363" cy="1143000"/>
          </a:xfrm>
          <a:prstGeom prst="rect">
            <a:avLst/>
          </a:prstGeom>
          <a:noFill/>
          <a:ln w="9525">
            <a:noFill/>
            <a:miter lim="800000"/>
            <a:headEnd/>
            <a:tailEnd/>
          </a:ln>
        </p:spPr>
        <p:txBody>
          <a:bodyPr anchor="ctr"/>
          <a:lstStyle/>
          <a:p>
            <a:pPr algn="ctr">
              <a:defRPr/>
            </a:pPr>
            <a:r>
              <a:rPr lang="en-US" altLang="zh-TW" sz="4400" b="1" kern="0" dirty="0">
                <a:latin typeface="標楷體" pitchFamily="65" charset="-120"/>
                <a:ea typeface="標楷體" pitchFamily="65" charset="-120"/>
                <a:cs typeface="+mj-cs"/>
              </a:rPr>
              <a:t>1.</a:t>
            </a:r>
            <a:r>
              <a:rPr lang="zh-TW" altLang="en-US" sz="4400" b="1" kern="0" dirty="0">
                <a:latin typeface="標楷體" pitchFamily="65" charset="-120"/>
                <a:ea typeface="標楷體" pitchFamily="65" charset="-120"/>
                <a:cs typeface="+mj-cs"/>
              </a:rPr>
              <a:t>能力等級加註標示</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標題 1"/>
          <p:cNvSpPr>
            <a:spLocks noGrp="1"/>
          </p:cNvSpPr>
          <p:nvPr>
            <p:ph type="title"/>
          </p:nvPr>
        </p:nvSpPr>
        <p:spPr/>
        <p:txBody>
          <a:bodyPr/>
          <a:lstStyle/>
          <a:p>
            <a:r>
              <a:rPr lang="zh-TW" altLang="en-US" smtClean="0">
                <a:latin typeface="微軟正黑體" pitchFamily="34" charset="-120"/>
              </a:rPr>
              <a:t>三等級 四標示</a:t>
            </a:r>
          </a:p>
        </p:txBody>
      </p:sp>
      <p:graphicFrame>
        <p:nvGraphicFramePr>
          <p:cNvPr id="5" name="表格 4"/>
          <p:cNvGraphicFramePr>
            <a:graphicFrameLocks noGrp="1"/>
          </p:cNvGraphicFramePr>
          <p:nvPr/>
        </p:nvGraphicFramePr>
        <p:xfrm>
          <a:off x="827088" y="1417638"/>
          <a:ext cx="7499350" cy="3860800"/>
        </p:xfrm>
        <a:graphic>
          <a:graphicData uri="http://schemas.openxmlformats.org/drawingml/2006/table">
            <a:tbl>
              <a:tblPr firstRow="1" firstCol="1" bandRow="1">
                <a:tableStyleId>{5C22544A-7EE6-4342-B048-85BDC9FD1C3A}</a:tableStyleId>
              </a:tblPr>
              <a:tblGrid>
                <a:gridCol w="937357"/>
                <a:gridCol w="937357"/>
                <a:gridCol w="937357"/>
                <a:gridCol w="937357"/>
                <a:gridCol w="937357"/>
                <a:gridCol w="937357"/>
                <a:gridCol w="937357"/>
                <a:gridCol w="937357"/>
              </a:tblGrid>
              <a:tr h="463116">
                <a:tc gridSpan="2">
                  <a:txBody>
                    <a:bodyPr/>
                    <a:lstStyle/>
                    <a:p>
                      <a:pPr>
                        <a:spcAft>
                          <a:spcPts val="0"/>
                        </a:spcAft>
                      </a:pPr>
                      <a:r>
                        <a:rPr lang="zh-TW" sz="2000" kern="0" dirty="0">
                          <a:solidFill>
                            <a:srgbClr val="0000FF"/>
                          </a:solidFill>
                          <a:effectLst/>
                          <a:latin typeface="標楷體" pitchFamily="65" charset="-120"/>
                          <a:ea typeface="標楷體" pitchFamily="65" charset="-120"/>
                        </a:rPr>
                        <a:t>　</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zh-TW" sz="2000" kern="0" dirty="0">
                          <a:solidFill>
                            <a:srgbClr val="0000FF"/>
                          </a:solidFill>
                          <a:effectLst/>
                          <a:latin typeface="標楷體" pitchFamily="65" charset="-120"/>
                          <a:ea typeface="標楷體" pitchFamily="65" charset="-120"/>
                        </a:rPr>
                        <a:t>國文</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zh-TW" sz="2000" kern="0" dirty="0">
                          <a:solidFill>
                            <a:srgbClr val="0000FF"/>
                          </a:solidFill>
                          <a:effectLst/>
                          <a:latin typeface="標楷體" pitchFamily="65" charset="-120"/>
                          <a:ea typeface="標楷體" pitchFamily="65" charset="-120"/>
                        </a:rPr>
                        <a:t>社會</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zh-TW" sz="2000" kern="0" dirty="0">
                          <a:solidFill>
                            <a:srgbClr val="0000FF"/>
                          </a:solidFill>
                          <a:effectLst/>
                          <a:latin typeface="標楷體" pitchFamily="65" charset="-120"/>
                          <a:ea typeface="標楷體" pitchFamily="65" charset="-120"/>
                        </a:rPr>
                        <a:t>自然</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hMerge="1">
                  <a:txBody>
                    <a:bodyPr/>
                    <a:lstStyle/>
                    <a:p>
                      <a:endParaRPr lang="zh-TW" altLang="en-US"/>
                    </a:p>
                  </a:txBody>
                  <a:tcPr/>
                </a:tc>
              </a:tr>
              <a:tr h="446576">
                <a:tc rowSpan="3">
                  <a:txBody>
                    <a:bodyPr/>
                    <a:lstStyle/>
                    <a:p>
                      <a:pPr algn="ctr">
                        <a:spcAft>
                          <a:spcPts val="0"/>
                        </a:spcAft>
                      </a:pPr>
                      <a:r>
                        <a:rPr lang="zh-TW" sz="2000" kern="0" dirty="0">
                          <a:solidFill>
                            <a:srgbClr val="0000FF"/>
                          </a:solidFill>
                          <a:effectLst/>
                          <a:latin typeface="標楷體" pitchFamily="65" charset="-120"/>
                          <a:ea typeface="標楷體" pitchFamily="65" charset="-120"/>
                        </a:rPr>
                        <a:t>精熟</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A</a:t>
                      </a:r>
                      <a:r>
                        <a:rPr lang="en-US" sz="20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2</a:t>
                      </a: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-48</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6</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-48</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4</a:t>
                      </a: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-63</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60</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-63</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6</a:t>
                      </a: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-54</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1</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-54</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r>
              <a:tr h="446576">
                <a:tc vMerge="1">
                  <a:txBody>
                    <a:bodyPr/>
                    <a:lstStyle/>
                    <a:p>
                      <a:endParaRPr lang="zh-TW" altLang="en-US"/>
                    </a:p>
                  </a:txBody>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A</a:t>
                      </a:r>
                      <a:r>
                        <a:rPr lang="en-US" sz="20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8</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9</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49</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0</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r>
              <a:tr h="446576">
                <a:tc vMerge="1">
                  <a:txBody>
                    <a:bodyPr/>
                    <a:lstStyle/>
                    <a:p>
                      <a:endParaRPr lang="zh-TW" altLang="en-US"/>
                    </a:p>
                  </a:txBody>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A</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2</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7</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6</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8</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r>
              <a:tr h="446576">
                <a:tc rowSpan="3">
                  <a:txBody>
                    <a:bodyPr/>
                    <a:lstStyle/>
                    <a:p>
                      <a:pPr algn="ctr">
                        <a:spcAft>
                          <a:spcPts val="0"/>
                        </a:spcAft>
                      </a:pPr>
                      <a:r>
                        <a:rPr lang="zh-TW" sz="2000" kern="0" dirty="0">
                          <a:solidFill>
                            <a:srgbClr val="0000FF"/>
                          </a:solidFill>
                          <a:effectLst/>
                          <a:latin typeface="標楷體" pitchFamily="65" charset="-120"/>
                          <a:ea typeface="標楷體" pitchFamily="65" charset="-120"/>
                        </a:rPr>
                        <a:t>基礎</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B</a:t>
                      </a:r>
                      <a:r>
                        <a:rPr lang="en-US" sz="20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20-4</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1</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7</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1</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24-5</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3</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45-5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20</a:t>
                      </a: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5</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7</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r>
              <a:tr h="446576">
                <a:tc vMerge="1">
                  <a:txBody>
                    <a:bodyPr/>
                    <a:lstStyle/>
                    <a:p>
                      <a:endParaRPr lang="zh-TW" altLang="en-US"/>
                    </a:p>
                  </a:txBody>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B</a:t>
                      </a:r>
                      <a:r>
                        <a:rPr lang="en-US" sz="20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1</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6</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8</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-44</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30</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6</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r>
              <a:tr h="446576">
                <a:tc vMerge="1">
                  <a:txBody>
                    <a:bodyPr/>
                    <a:lstStyle/>
                    <a:p>
                      <a:endParaRPr lang="zh-TW" altLang="en-US"/>
                    </a:p>
                  </a:txBody>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B</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20-</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30</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24-3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7</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20</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-2</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9</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r>
              <a:tr h="718230">
                <a:tc>
                  <a:txBody>
                    <a:bodyPr/>
                    <a:lstStyle/>
                    <a:p>
                      <a:pPr algn="ctr">
                        <a:spcAft>
                          <a:spcPts val="0"/>
                        </a:spcAft>
                      </a:pPr>
                      <a:r>
                        <a:rPr lang="zh-TW" sz="2000" kern="0" dirty="0">
                          <a:solidFill>
                            <a:srgbClr val="0000FF"/>
                          </a:solidFill>
                          <a:effectLst/>
                          <a:latin typeface="標楷體" pitchFamily="65" charset="-120"/>
                          <a:ea typeface="標楷體" pitchFamily="65" charset="-120"/>
                        </a:rPr>
                        <a:t>待加強</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C</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gridSpan="2">
                  <a:txBody>
                    <a:bodyPr/>
                    <a:lstStyle/>
                    <a:p>
                      <a:pPr algn="l">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    0-19</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hMerge="1">
                  <a:txBody>
                    <a:bodyPr/>
                    <a:lstStyle/>
                    <a:p>
                      <a:endParaRPr lang="zh-TW" altLang="en-US"/>
                    </a:p>
                  </a:txBody>
                  <a:tcPr/>
                </a:tc>
                <a:tc gridSpan="2">
                  <a:txBody>
                    <a:bodyPr/>
                    <a:lstStyle/>
                    <a:p>
                      <a:pPr algn="l">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    0-23</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hMerge="1">
                  <a:txBody>
                    <a:bodyPr/>
                    <a:lstStyle/>
                    <a:p>
                      <a:endParaRPr lang="zh-TW" altLang="en-US"/>
                    </a:p>
                  </a:txBody>
                  <a:tcPr/>
                </a:tc>
                <a:tc gridSpan="2">
                  <a:txBody>
                    <a:bodyPr/>
                    <a:lstStyle/>
                    <a:p>
                      <a:pPr algn="l">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    0-1</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9</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hMerge="1">
                  <a:txBody>
                    <a:bodyPr/>
                    <a:lstStyle/>
                    <a:p>
                      <a:endParaRPr lang="zh-TW" altLang="en-US"/>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標題 1"/>
          <p:cNvSpPr>
            <a:spLocks noGrp="1"/>
          </p:cNvSpPr>
          <p:nvPr>
            <p:ph type="title"/>
          </p:nvPr>
        </p:nvSpPr>
        <p:spPr/>
        <p:txBody>
          <a:bodyPr/>
          <a:lstStyle/>
          <a:p>
            <a:r>
              <a:rPr lang="zh-TW" altLang="en-US" smtClean="0"/>
              <a:t>大綱</a:t>
            </a:r>
          </a:p>
        </p:txBody>
      </p:sp>
      <p:sp>
        <p:nvSpPr>
          <p:cNvPr id="27650" name="內容版面配置區 2"/>
          <p:cNvSpPr>
            <a:spLocks noGrp="1"/>
          </p:cNvSpPr>
          <p:nvPr>
            <p:ph idx="1"/>
          </p:nvPr>
        </p:nvSpPr>
        <p:spPr>
          <a:xfrm>
            <a:off x="1403350" y="1600200"/>
            <a:ext cx="7283450" cy="4781550"/>
          </a:xfrm>
        </p:spPr>
        <p:txBody>
          <a:bodyPr/>
          <a:lstStyle/>
          <a:p>
            <a:pPr marL="514350" indent="-514350">
              <a:buFontTx/>
              <a:buAutoNum type="arabicPeriod"/>
            </a:pPr>
            <a:r>
              <a:rPr lang="zh-TW" altLang="en-US" sz="4000" smtClean="0"/>
              <a:t>會考計分說明</a:t>
            </a:r>
            <a:endParaRPr lang="en-US" altLang="zh-TW" sz="4000" smtClean="0"/>
          </a:p>
          <a:p>
            <a:pPr marL="514350" indent="-514350">
              <a:buFontTx/>
              <a:buAutoNum type="arabicPeriod"/>
            </a:pPr>
            <a:r>
              <a:rPr lang="zh-TW" altLang="en-US" sz="4000" smtClean="0"/>
              <a:t>數學科非選擇題評分說明與作答注意事項</a:t>
            </a:r>
            <a:endParaRPr lang="en-US" altLang="zh-TW" sz="4000" smtClean="0"/>
          </a:p>
          <a:p>
            <a:pPr marL="514350" indent="-514350">
              <a:buFontTx/>
              <a:buAutoNum type="arabicPeriod"/>
            </a:pPr>
            <a:r>
              <a:rPr lang="zh-TW" altLang="en-US" sz="4000" smtClean="0"/>
              <a:t>寫作測驗評分說明與作答注意事項</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標題 1"/>
          <p:cNvSpPr>
            <a:spLocks noGrp="1"/>
          </p:cNvSpPr>
          <p:nvPr>
            <p:ph type="title"/>
          </p:nvPr>
        </p:nvSpPr>
        <p:spPr/>
        <p:txBody>
          <a:bodyPr/>
          <a:lstStyle/>
          <a:p>
            <a:r>
              <a:rPr lang="en-US" altLang="zh-TW" smtClean="0"/>
              <a:t>2.</a:t>
            </a:r>
            <a:r>
              <a:rPr lang="zh-TW" altLang="en-US" smtClean="0"/>
              <a:t>不同年度標準設定的差異</a:t>
            </a:r>
          </a:p>
        </p:txBody>
      </p:sp>
      <p:sp>
        <p:nvSpPr>
          <p:cNvPr id="55298" name="內容版面配置區 2"/>
          <p:cNvSpPr>
            <a:spLocks noGrp="1"/>
          </p:cNvSpPr>
          <p:nvPr>
            <p:ph idx="1"/>
          </p:nvPr>
        </p:nvSpPr>
        <p:spPr/>
        <p:txBody>
          <a:bodyPr/>
          <a:lstStyle/>
          <a:p>
            <a:endParaRPr lang="zh-TW" altLang="en-US" smtClean="0"/>
          </a:p>
        </p:txBody>
      </p:sp>
      <p:graphicFrame>
        <p:nvGraphicFramePr>
          <p:cNvPr id="4" name="表格 3"/>
          <p:cNvGraphicFramePr>
            <a:graphicFrameLocks noGrp="1"/>
          </p:cNvGraphicFramePr>
          <p:nvPr/>
        </p:nvGraphicFramePr>
        <p:xfrm>
          <a:off x="468313" y="1500188"/>
          <a:ext cx="8429625" cy="4324350"/>
        </p:xfrm>
        <a:graphic>
          <a:graphicData uri="http://schemas.openxmlformats.org/drawingml/2006/table">
            <a:tbl>
              <a:tblPr firstRow="1" firstCol="1" bandRow="1">
                <a:tableStyleId>{5C22544A-7EE6-4342-B048-85BDC9FD1C3A}</a:tableStyleId>
              </a:tblPr>
              <a:tblGrid>
                <a:gridCol w="842963"/>
                <a:gridCol w="842963"/>
                <a:gridCol w="842963"/>
                <a:gridCol w="842963"/>
                <a:gridCol w="842963"/>
                <a:gridCol w="842963"/>
                <a:gridCol w="842963"/>
                <a:gridCol w="842963"/>
                <a:gridCol w="842963"/>
                <a:gridCol w="842963"/>
              </a:tblGrid>
              <a:tr h="463162">
                <a:tc gridSpan="2">
                  <a:txBody>
                    <a:bodyPr/>
                    <a:lstStyle/>
                    <a:p>
                      <a:pPr algn="ctr">
                        <a:spcAft>
                          <a:spcPts val="0"/>
                        </a:spcAft>
                      </a:pPr>
                      <a:r>
                        <a:rPr lang="zh-TW" altLang="en-US" sz="2000" kern="0" baseline="0" dirty="0" smtClean="0">
                          <a:solidFill>
                            <a:srgbClr val="0000FF"/>
                          </a:solidFill>
                          <a:effectLst/>
                          <a:latin typeface="Times New Roman" pitchFamily="18" charset="0"/>
                          <a:ea typeface="標楷體" pitchFamily="65" charset="-120"/>
                        </a:rPr>
                        <a:t>科目</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gridSpan="4">
                  <a:txBody>
                    <a:bodyPr/>
                    <a:lstStyle/>
                    <a:p>
                      <a:pPr algn="ctr">
                        <a:spcAft>
                          <a:spcPts val="0"/>
                        </a:spcAft>
                      </a:pPr>
                      <a:r>
                        <a:rPr lang="zh-TW" sz="2000" kern="0" baseline="0" dirty="0">
                          <a:solidFill>
                            <a:srgbClr val="0000FF"/>
                          </a:solidFill>
                          <a:effectLst/>
                          <a:latin typeface="Times New Roman" pitchFamily="18" charset="0"/>
                          <a:ea typeface="標楷體" pitchFamily="65" charset="-120"/>
                        </a:rPr>
                        <a:t>國文</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tc gridSpan="4">
                  <a:txBody>
                    <a:bodyPr/>
                    <a:lstStyle/>
                    <a:p>
                      <a:pPr algn="ctr">
                        <a:spcAft>
                          <a:spcPts val="0"/>
                        </a:spcAft>
                      </a:pPr>
                      <a:r>
                        <a:rPr lang="zh-TW" altLang="en-US" sz="2000" kern="100" baseline="0" dirty="0" smtClean="0">
                          <a:solidFill>
                            <a:srgbClr val="0000FF"/>
                          </a:solidFill>
                          <a:effectLst/>
                          <a:latin typeface="Times New Roman" pitchFamily="18" charset="0"/>
                          <a:ea typeface="標楷體" pitchFamily="65" charset="-120"/>
                        </a:rPr>
                        <a:t>自然</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tr>
              <a:tr h="463162">
                <a:tc gridSpan="2">
                  <a:txBody>
                    <a:bodyPr/>
                    <a:lstStyle/>
                    <a:p>
                      <a:pPr algn="ctr">
                        <a:spcAft>
                          <a:spcPts val="0"/>
                        </a:spcAft>
                      </a:pPr>
                      <a:r>
                        <a:rPr lang="zh-TW" altLang="en-US" sz="2000" b="1" kern="100" baseline="0" dirty="0" smtClean="0">
                          <a:solidFill>
                            <a:srgbClr val="7030A0"/>
                          </a:solidFill>
                          <a:effectLst/>
                          <a:latin typeface="Times New Roman" pitchFamily="18" charset="0"/>
                          <a:ea typeface="標楷體" pitchFamily="65" charset="-120"/>
                        </a:rPr>
                        <a:t>年度</a:t>
                      </a:r>
                      <a:endParaRPr lang="zh-TW" sz="2000" b="1" kern="100" baseline="0" dirty="0">
                        <a:solidFill>
                          <a:srgbClr val="7030A0"/>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en-US" altLang="zh-TW" sz="2000" b="1" kern="100" baseline="0" dirty="0" smtClean="0">
                          <a:solidFill>
                            <a:srgbClr val="7030A0"/>
                          </a:solidFill>
                          <a:effectLst/>
                          <a:latin typeface="Times New Roman" pitchFamily="18" charset="0"/>
                          <a:ea typeface="標楷體" pitchFamily="65" charset="-120"/>
                        </a:rPr>
                        <a:t>104</a:t>
                      </a:r>
                      <a:endParaRPr lang="zh-TW" sz="2000" b="1" kern="100" baseline="0" dirty="0">
                        <a:solidFill>
                          <a:srgbClr val="7030A0"/>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en-US" altLang="zh-TW" sz="2000" b="1" kern="100" baseline="0" dirty="0" smtClean="0">
                          <a:solidFill>
                            <a:srgbClr val="7030A0"/>
                          </a:solidFill>
                          <a:effectLst/>
                          <a:latin typeface="Times New Roman" pitchFamily="18" charset="0"/>
                          <a:ea typeface="標楷體" pitchFamily="65" charset="-120"/>
                        </a:rPr>
                        <a:t>105</a:t>
                      </a:r>
                      <a:endParaRPr lang="zh-TW" sz="2000" b="1" kern="100" baseline="0" dirty="0">
                        <a:solidFill>
                          <a:srgbClr val="7030A0"/>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tc gridSpan="2">
                  <a:txBody>
                    <a:bodyPr/>
                    <a:lstStyle/>
                    <a:p>
                      <a:pPr algn="ctr">
                        <a:spcAft>
                          <a:spcPts val="0"/>
                        </a:spcAft>
                      </a:pPr>
                      <a:r>
                        <a:rPr lang="en-US" altLang="zh-TW" sz="2000" b="1" kern="100" baseline="0" dirty="0" smtClean="0">
                          <a:solidFill>
                            <a:srgbClr val="7030A0"/>
                          </a:solidFill>
                          <a:effectLst/>
                          <a:latin typeface="Times New Roman" pitchFamily="18" charset="0"/>
                          <a:ea typeface="標楷體" pitchFamily="65" charset="-120"/>
                        </a:rPr>
                        <a:t>104</a:t>
                      </a:r>
                      <a:endParaRPr lang="zh-TW" sz="2000" b="1" kern="100" baseline="0" dirty="0">
                        <a:solidFill>
                          <a:srgbClr val="7030A0"/>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en-US" altLang="zh-TW" sz="2000" b="1" kern="100" baseline="0" dirty="0" smtClean="0">
                          <a:solidFill>
                            <a:srgbClr val="7030A0"/>
                          </a:solidFill>
                          <a:effectLst/>
                          <a:latin typeface="Times New Roman" pitchFamily="18" charset="0"/>
                          <a:ea typeface="標楷體" pitchFamily="65" charset="-120"/>
                        </a:rPr>
                        <a:t>105</a:t>
                      </a:r>
                      <a:endParaRPr lang="zh-TW" sz="2000" b="1" kern="100" baseline="0" dirty="0">
                        <a:solidFill>
                          <a:srgbClr val="7030A0"/>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tr>
              <a:tr h="446621">
                <a:tc rowSpan="3">
                  <a:txBody>
                    <a:bodyPr/>
                    <a:lstStyle/>
                    <a:p>
                      <a:pPr algn="ctr">
                        <a:spcAft>
                          <a:spcPts val="0"/>
                        </a:spcAft>
                      </a:pPr>
                      <a:r>
                        <a:rPr lang="zh-TW" sz="2000" kern="0" baseline="0" dirty="0">
                          <a:solidFill>
                            <a:srgbClr val="0000FF"/>
                          </a:solidFill>
                          <a:effectLst/>
                          <a:latin typeface="Times New Roman" pitchFamily="18" charset="0"/>
                          <a:ea typeface="標楷體" pitchFamily="65" charset="-120"/>
                        </a:rPr>
                        <a:t>精熟</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99FF"/>
                    </a:solidFill>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A</a:t>
                      </a:r>
                      <a:r>
                        <a:rPr lang="en-US" sz="2000" kern="0" baseline="0" dirty="0">
                          <a:solidFill>
                            <a:srgbClr val="0000FF"/>
                          </a:solidFill>
                          <a:effectLst/>
                          <a:latin typeface="Times New Roman" pitchFamily="18" charset="0"/>
                          <a:ea typeface="標楷體" pitchFamily="65" charset="-120"/>
                        </a:rPr>
                        <a:t>++</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rowSpan="3">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1</a:t>
                      </a:r>
                      <a:r>
                        <a:rPr lang="en-US" sz="2000" kern="0" baseline="0" dirty="0">
                          <a:solidFill>
                            <a:schemeClr val="tx1"/>
                          </a:solidFill>
                          <a:effectLst/>
                          <a:latin typeface="Times New Roman" pitchFamily="18" charset="0"/>
                          <a:ea typeface="標楷體" pitchFamily="65" charset="-120"/>
                        </a:rPr>
                        <a:t>-48</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5</a:t>
                      </a:r>
                      <a:r>
                        <a:rPr lang="en-US" sz="2000" kern="0" baseline="0" dirty="0">
                          <a:solidFill>
                            <a:schemeClr val="tx1"/>
                          </a:solidFill>
                          <a:effectLst/>
                          <a:latin typeface="Times New Roman" pitchFamily="18" charset="0"/>
                          <a:ea typeface="標楷體" pitchFamily="65" charset="-120"/>
                        </a:rPr>
                        <a:t>-48</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rowSpan="3">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rPr>
                        <a:t>2</a:t>
                      </a:r>
                      <a:r>
                        <a:rPr lang="en-US" sz="2000" kern="0" baseline="0" dirty="0" smtClean="0">
                          <a:solidFill>
                            <a:schemeClr val="tx1"/>
                          </a:solidFill>
                          <a:effectLst/>
                          <a:latin typeface="Times New Roman" pitchFamily="18" charset="0"/>
                          <a:ea typeface="標楷體" pitchFamily="65" charset="-120"/>
                        </a:rPr>
                        <a:t>-48</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rPr>
                        <a:t>6</a:t>
                      </a:r>
                      <a:r>
                        <a:rPr lang="en-US" sz="2000" kern="0" baseline="0" dirty="0" smtClean="0">
                          <a:solidFill>
                            <a:schemeClr val="tx1"/>
                          </a:solidFill>
                          <a:effectLst/>
                          <a:latin typeface="Times New Roman" pitchFamily="18" charset="0"/>
                          <a:ea typeface="標楷體" pitchFamily="65" charset="-120"/>
                        </a:rPr>
                        <a:t>-48</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rowSpan="3">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altLang="zh-TW" sz="2000" kern="0" baseline="0" dirty="0">
                          <a:solidFill>
                            <a:srgbClr val="FF0000"/>
                          </a:solidFill>
                          <a:effectLst/>
                          <a:latin typeface="Times New Roman" pitchFamily="18" charset="0"/>
                          <a:ea typeface="標楷體" pitchFamily="65" charset="-120"/>
                          <a:cs typeface="+mn-cs"/>
                        </a:rPr>
                        <a:t>7</a:t>
                      </a:r>
                      <a:r>
                        <a:rPr lang="en-US" sz="2000" kern="0" baseline="0" dirty="0">
                          <a:solidFill>
                            <a:schemeClr val="tx1"/>
                          </a:solidFill>
                          <a:effectLst/>
                          <a:latin typeface="Times New Roman" pitchFamily="18" charset="0"/>
                          <a:ea typeface="標楷體" pitchFamily="65" charset="-120"/>
                        </a:rPr>
                        <a:t>-54</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5</a:t>
                      </a:r>
                      <a:r>
                        <a:rPr lang="en-US" altLang="zh-TW" sz="2000" kern="0" baseline="0" dirty="0">
                          <a:solidFill>
                            <a:srgbClr val="FF0000"/>
                          </a:solidFill>
                          <a:effectLst/>
                          <a:latin typeface="Times New Roman" pitchFamily="18" charset="0"/>
                          <a:ea typeface="標楷體" pitchFamily="65" charset="-120"/>
                          <a:cs typeface="+mn-cs"/>
                        </a:rPr>
                        <a:t>2</a:t>
                      </a:r>
                      <a:r>
                        <a:rPr lang="en-US" sz="2000" kern="0" baseline="0" dirty="0">
                          <a:solidFill>
                            <a:schemeClr val="tx1"/>
                          </a:solidFill>
                          <a:effectLst/>
                          <a:latin typeface="Times New Roman" pitchFamily="18" charset="0"/>
                          <a:ea typeface="標楷體" pitchFamily="65" charset="-120"/>
                        </a:rPr>
                        <a:t>-54</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rowSpan="3">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6</a:t>
                      </a:r>
                      <a:r>
                        <a:rPr lang="en-US" sz="2000" kern="0" baseline="0" dirty="0" smtClean="0">
                          <a:solidFill>
                            <a:schemeClr val="tx1"/>
                          </a:solidFill>
                          <a:effectLst/>
                          <a:latin typeface="Times New Roman" pitchFamily="18" charset="0"/>
                          <a:ea typeface="標楷體" pitchFamily="65" charset="-120"/>
                        </a:rPr>
                        <a:t>-54</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5</a:t>
                      </a:r>
                      <a:r>
                        <a:rPr lang="en-US" altLang="zh-TW" sz="2000" kern="0" baseline="0" dirty="0" smtClean="0">
                          <a:solidFill>
                            <a:srgbClr val="FF0000"/>
                          </a:solidFill>
                          <a:effectLst/>
                          <a:latin typeface="Times New Roman" pitchFamily="18" charset="0"/>
                          <a:ea typeface="標楷體" pitchFamily="65" charset="-120"/>
                          <a:cs typeface="+mn-cs"/>
                        </a:rPr>
                        <a:t>1</a:t>
                      </a:r>
                      <a:r>
                        <a:rPr lang="en-US" sz="2000" kern="0" baseline="0" dirty="0" smtClean="0">
                          <a:solidFill>
                            <a:schemeClr val="tx1"/>
                          </a:solidFill>
                          <a:effectLst/>
                          <a:latin typeface="Times New Roman" pitchFamily="18" charset="0"/>
                          <a:ea typeface="標楷體" pitchFamily="65" charset="-120"/>
                        </a:rPr>
                        <a:t>-54</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r>
              <a:tr h="446621">
                <a:tc vMerge="1">
                  <a:txBody>
                    <a:bodyPr/>
                    <a:lstStyle/>
                    <a:p>
                      <a:endParaRPr lang="zh-TW" altLang="en-US"/>
                    </a:p>
                  </a:txBody>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A</a:t>
                      </a:r>
                      <a:r>
                        <a:rPr lang="en-US" sz="2000" kern="0" baseline="0" dirty="0">
                          <a:solidFill>
                            <a:srgbClr val="0000FF"/>
                          </a:solidFill>
                          <a:effectLst/>
                          <a:latin typeface="Times New Roman" pitchFamily="18" charset="0"/>
                          <a:ea typeface="標楷體" pitchFamily="65" charset="-120"/>
                        </a:rPr>
                        <a:t>+</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3</a:t>
                      </a: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4</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sz="2000" kern="0" baseline="0" dirty="0" smtClean="0">
                          <a:solidFill>
                            <a:srgbClr val="FF0000"/>
                          </a:solidFill>
                          <a:effectLst/>
                          <a:latin typeface="Times New Roman" pitchFamily="18" charset="0"/>
                          <a:ea typeface="標楷體" pitchFamily="65" charset="-120"/>
                        </a:rPr>
                        <a:t>4</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rPr>
                        <a:t>5</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a:solidFill>
                            <a:srgbClr val="FF0000"/>
                          </a:solidFill>
                          <a:effectLst/>
                          <a:latin typeface="Times New Roman" pitchFamily="18" charset="0"/>
                          <a:ea typeface="標楷體" pitchFamily="65" charset="-120"/>
                          <a:cs typeface="+mn-cs"/>
                        </a:rPr>
                        <a:t>50</a:t>
                      </a:r>
                      <a:r>
                        <a:rPr lang="en-US" sz="2000" kern="0" baseline="0" dirty="0">
                          <a:solidFill>
                            <a:schemeClr val="tx1"/>
                          </a:solidFill>
                          <a:effectLst/>
                          <a:latin typeface="Times New Roman" pitchFamily="18" charset="0"/>
                          <a:ea typeface="標楷體" pitchFamily="65" charset="-120"/>
                        </a:rPr>
                        <a:t>-5</a:t>
                      </a:r>
                      <a:r>
                        <a:rPr lang="en-US" altLang="zh-TW" sz="2000" kern="0" baseline="0" dirty="0">
                          <a:solidFill>
                            <a:srgbClr val="FF0000"/>
                          </a:solidFill>
                          <a:effectLst/>
                          <a:latin typeface="Times New Roman" pitchFamily="18" charset="0"/>
                          <a:ea typeface="標楷體" pitchFamily="65" charset="-120"/>
                          <a:cs typeface="+mn-cs"/>
                        </a:rPr>
                        <a:t>1</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smtClean="0">
                          <a:solidFill>
                            <a:srgbClr val="FF0000"/>
                          </a:solidFill>
                          <a:effectLst/>
                          <a:latin typeface="Times New Roman" pitchFamily="18" charset="0"/>
                          <a:ea typeface="標楷體" pitchFamily="65" charset="-120"/>
                          <a:cs typeface="+mn-cs"/>
                        </a:rPr>
                        <a:t>49</a:t>
                      </a:r>
                      <a:r>
                        <a:rPr lang="en-US" sz="2000" kern="0" baseline="0" dirty="0" smtClean="0">
                          <a:solidFill>
                            <a:schemeClr val="tx1"/>
                          </a:solidFill>
                          <a:effectLst/>
                          <a:latin typeface="Times New Roman" pitchFamily="18" charset="0"/>
                          <a:ea typeface="標楷體" pitchFamily="65" charset="-120"/>
                        </a:rPr>
                        <a:t>-5</a:t>
                      </a:r>
                      <a:r>
                        <a:rPr lang="en-US" altLang="zh-TW" sz="2000" kern="0" baseline="0" dirty="0" smtClean="0">
                          <a:solidFill>
                            <a:srgbClr val="FF0000"/>
                          </a:solidFill>
                          <a:effectLst/>
                          <a:latin typeface="Times New Roman" pitchFamily="18" charset="0"/>
                          <a:ea typeface="標楷體" pitchFamily="65" charset="-120"/>
                          <a:cs typeface="+mn-cs"/>
                        </a:rPr>
                        <a:t>0</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r>
              <a:tr h="446621">
                <a:tc vMerge="1">
                  <a:txBody>
                    <a:bodyPr/>
                    <a:lstStyle/>
                    <a:p>
                      <a:endParaRPr lang="zh-TW" altLang="en-US"/>
                    </a:p>
                  </a:txBody>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A</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1</a:t>
                      </a: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2</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rPr>
                        <a:t>2</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rPr>
                        <a:t>3</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altLang="zh-TW" sz="2000" kern="0" baseline="0" dirty="0">
                          <a:solidFill>
                            <a:srgbClr val="FF0000"/>
                          </a:solidFill>
                          <a:effectLst/>
                          <a:latin typeface="Times New Roman" pitchFamily="18" charset="0"/>
                          <a:ea typeface="標楷體" pitchFamily="65" charset="-120"/>
                          <a:cs typeface="+mn-cs"/>
                        </a:rPr>
                        <a:t>7</a:t>
                      </a:r>
                      <a:r>
                        <a:rPr lang="en-US" sz="2000" kern="0" baseline="0" dirty="0">
                          <a:solidFill>
                            <a:schemeClr val="tx1"/>
                          </a:solidFill>
                          <a:effectLst/>
                          <a:latin typeface="Times New Roman" pitchFamily="18" charset="0"/>
                          <a:ea typeface="標楷體" pitchFamily="65" charset="-120"/>
                        </a:rPr>
                        <a:t>-4</a:t>
                      </a:r>
                      <a:r>
                        <a:rPr lang="en-US" altLang="zh-TW" sz="2000" kern="0" baseline="0" dirty="0">
                          <a:solidFill>
                            <a:srgbClr val="FF0000"/>
                          </a:solidFill>
                          <a:effectLst/>
                          <a:latin typeface="Times New Roman" pitchFamily="18" charset="0"/>
                          <a:ea typeface="標楷體" pitchFamily="65" charset="-120"/>
                          <a:cs typeface="+mn-cs"/>
                        </a:rPr>
                        <a:t>9</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6</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8</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r>
              <a:tr h="446621">
                <a:tc rowSpan="3">
                  <a:txBody>
                    <a:bodyPr/>
                    <a:lstStyle/>
                    <a:p>
                      <a:pPr algn="ctr">
                        <a:spcAft>
                          <a:spcPts val="0"/>
                        </a:spcAft>
                      </a:pPr>
                      <a:r>
                        <a:rPr lang="zh-TW" sz="2000" kern="0" baseline="0" dirty="0">
                          <a:solidFill>
                            <a:srgbClr val="0000FF"/>
                          </a:solidFill>
                          <a:effectLst/>
                          <a:latin typeface="Times New Roman" pitchFamily="18" charset="0"/>
                          <a:ea typeface="標楷體" pitchFamily="65" charset="-120"/>
                        </a:rPr>
                        <a:t>基礎</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99FF"/>
                    </a:solidFill>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B</a:t>
                      </a:r>
                      <a:r>
                        <a:rPr lang="en-US" sz="2000" kern="0" baseline="0" dirty="0">
                          <a:solidFill>
                            <a:srgbClr val="0000FF"/>
                          </a:solidFill>
                          <a:effectLst/>
                          <a:latin typeface="Times New Roman" pitchFamily="18" charset="0"/>
                          <a:ea typeface="標楷體" pitchFamily="65" charset="-120"/>
                        </a:rPr>
                        <a:t>++</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rowSpan="3">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20-4</a:t>
                      </a:r>
                      <a:r>
                        <a:rPr lang="en-US" sz="2000" kern="0" baseline="0" dirty="0">
                          <a:solidFill>
                            <a:srgbClr val="FF0000"/>
                          </a:solidFill>
                          <a:effectLst/>
                          <a:latin typeface="Times New Roman" pitchFamily="18" charset="0"/>
                          <a:ea typeface="標楷體" pitchFamily="65" charset="-120"/>
                        </a:rPr>
                        <a:t>0</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3</a:t>
                      </a:r>
                      <a:r>
                        <a:rPr lang="en-US" sz="2000" kern="0" baseline="0" dirty="0">
                          <a:solidFill>
                            <a:srgbClr val="FF0000"/>
                          </a:solidFill>
                          <a:effectLst/>
                          <a:latin typeface="Times New Roman" pitchFamily="18" charset="0"/>
                          <a:ea typeface="標楷體" pitchFamily="65" charset="-120"/>
                          <a:cs typeface="+mn-cs"/>
                        </a:rPr>
                        <a:t>5</a:t>
                      </a: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cs typeface="+mn-cs"/>
                        </a:rPr>
                        <a:t>0</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rowSpan="3">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20-4</a:t>
                      </a:r>
                      <a:r>
                        <a:rPr lang="en-US" altLang="zh-TW" sz="2000" kern="0" baseline="0" dirty="0" smtClean="0">
                          <a:solidFill>
                            <a:srgbClr val="FF0000"/>
                          </a:solidFill>
                          <a:effectLst/>
                          <a:latin typeface="Times New Roman" pitchFamily="18" charset="0"/>
                          <a:ea typeface="標楷體" pitchFamily="65" charset="-120"/>
                        </a:rPr>
                        <a:t>1</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3</a:t>
                      </a:r>
                      <a:r>
                        <a:rPr lang="en-US" altLang="zh-TW" sz="2000" kern="0" baseline="0" dirty="0" smtClean="0">
                          <a:solidFill>
                            <a:srgbClr val="FF0000"/>
                          </a:solidFill>
                          <a:effectLst/>
                          <a:latin typeface="Times New Roman" pitchFamily="18" charset="0"/>
                          <a:ea typeface="標楷體" pitchFamily="65" charset="-120"/>
                          <a:cs typeface="+mn-cs"/>
                        </a:rPr>
                        <a:t>7</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1</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rowSpan="3">
                  <a:txBody>
                    <a:bodyPr/>
                    <a:lstStyle/>
                    <a:p>
                      <a:pPr algn="ctr">
                        <a:spcAft>
                          <a:spcPts val="0"/>
                        </a:spcAft>
                      </a:pPr>
                      <a:r>
                        <a:rPr lang="en-US" altLang="zh-TW" sz="2000" kern="0" baseline="0" dirty="0">
                          <a:solidFill>
                            <a:srgbClr val="FF0000"/>
                          </a:solidFill>
                          <a:effectLst/>
                          <a:latin typeface="Times New Roman" pitchFamily="18" charset="0"/>
                          <a:ea typeface="標楷體" pitchFamily="65" charset="-120"/>
                          <a:cs typeface="+mn-cs"/>
                        </a:rPr>
                        <a:t>19</a:t>
                      </a:r>
                      <a:r>
                        <a:rPr lang="en-US" sz="2000" kern="0" baseline="0" dirty="0">
                          <a:solidFill>
                            <a:schemeClr val="tx1"/>
                          </a:solidFill>
                          <a:effectLst/>
                          <a:latin typeface="Times New Roman" pitchFamily="18" charset="0"/>
                          <a:ea typeface="標楷體" pitchFamily="65" charset="-120"/>
                        </a:rPr>
                        <a:t>-4</a:t>
                      </a:r>
                      <a:r>
                        <a:rPr lang="en-US" altLang="zh-TW" sz="2000" kern="0" baseline="0" dirty="0">
                          <a:solidFill>
                            <a:srgbClr val="FF0000"/>
                          </a:solidFill>
                          <a:effectLst/>
                          <a:latin typeface="Times New Roman" pitchFamily="18" charset="0"/>
                          <a:ea typeface="標楷體" pitchFamily="65" charset="-120"/>
                          <a:cs typeface="+mn-cs"/>
                        </a:rPr>
                        <a:t>6</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3</a:t>
                      </a:r>
                      <a:r>
                        <a:rPr lang="en-US" altLang="zh-TW" sz="2000" kern="0" baseline="0" dirty="0">
                          <a:solidFill>
                            <a:srgbClr val="FF0000"/>
                          </a:solidFill>
                          <a:effectLst/>
                          <a:latin typeface="Times New Roman" pitchFamily="18" charset="0"/>
                          <a:ea typeface="標楷體" pitchFamily="65" charset="-120"/>
                          <a:cs typeface="+mn-cs"/>
                        </a:rPr>
                        <a:t>6</a:t>
                      </a:r>
                      <a:r>
                        <a:rPr lang="en-US" sz="2000" kern="0" baseline="0" dirty="0">
                          <a:solidFill>
                            <a:schemeClr val="tx1"/>
                          </a:solidFill>
                          <a:effectLst/>
                          <a:latin typeface="Times New Roman" pitchFamily="18" charset="0"/>
                          <a:ea typeface="標楷體" pitchFamily="65" charset="-120"/>
                        </a:rPr>
                        <a:t>-4</a:t>
                      </a:r>
                      <a:r>
                        <a:rPr lang="en-US" altLang="zh-TW" sz="2000" kern="0" baseline="0" dirty="0">
                          <a:solidFill>
                            <a:srgbClr val="FF0000"/>
                          </a:solidFill>
                          <a:effectLst/>
                          <a:latin typeface="Times New Roman" pitchFamily="18" charset="0"/>
                          <a:ea typeface="標楷體" pitchFamily="65" charset="-120"/>
                          <a:cs typeface="+mn-cs"/>
                        </a:rPr>
                        <a:t>6</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rowSpan="3">
                  <a:txBody>
                    <a:bodyPr/>
                    <a:lstStyle/>
                    <a:p>
                      <a:pPr algn="ctr">
                        <a:spcAft>
                          <a:spcPts val="0"/>
                        </a:spcAft>
                      </a:pPr>
                      <a:r>
                        <a:rPr lang="en-US" altLang="zh-TW" sz="2000" kern="0" baseline="0" dirty="0" smtClean="0">
                          <a:solidFill>
                            <a:srgbClr val="FF0000"/>
                          </a:solidFill>
                          <a:effectLst/>
                          <a:latin typeface="Times New Roman" pitchFamily="18" charset="0"/>
                          <a:ea typeface="標楷體" pitchFamily="65" charset="-120"/>
                          <a:cs typeface="+mn-cs"/>
                        </a:rPr>
                        <a:t>20</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5</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3</a:t>
                      </a:r>
                      <a:r>
                        <a:rPr lang="en-US" altLang="zh-TW" sz="2000" kern="0" baseline="0" dirty="0" smtClean="0">
                          <a:solidFill>
                            <a:srgbClr val="FF0000"/>
                          </a:solidFill>
                          <a:effectLst/>
                          <a:latin typeface="Times New Roman" pitchFamily="18" charset="0"/>
                          <a:ea typeface="標楷體" pitchFamily="65" charset="-120"/>
                          <a:cs typeface="+mn-cs"/>
                        </a:rPr>
                        <a:t>7</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5</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r>
              <a:tr h="446621">
                <a:tc vMerge="1">
                  <a:txBody>
                    <a:bodyPr/>
                    <a:lstStyle/>
                    <a:p>
                      <a:endParaRPr lang="zh-TW" altLang="en-US"/>
                    </a:p>
                  </a:txBody>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B</a:t>
                      </a:r>
                      <a:r>
                        <a:rPr lang="en-US" sz="2000" kern="0" baseline="0" dirty="0">
                          <a:solidFill>
                            <a:srgbClr val="0000FF"/>
                          </a:solidFill>
                          <a:effectLst/>
                          <a:latin typeface="Times New Roman" pitchFamily="18" charset="0"/>
                          <a:ea typeface="標楷體" pitchFamily="65" charset="-120"/>
                        </a:rPr>
                        <a:t>+</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3</a:t>
                      </a:r>
                      <a:r>
                        <a:rPr lang="en-US" sz="2000" kern="0" baseline="0" dirty="0">
                          <a:solidFill>
                            <a:srgbClr val="FF0000"/>
                          </a:solidFill>
                          <a:effectLst/>
                          <a:latin typeface="Times New Roman" pitchFamily="18" charset="0"/>
                          <a:ea typeface="標楷體" pitchFamily="65" charset="-120"/>
                          <a:cs typeface="+mn-cs"/>
                        </a:rPr>
                        <a:t>0</a:t>
                      </a:r>
                      <a:r>
                        <a:rPr lang="en-US" sz="2000" kern="0" baseline="0" dirty="0">
                          <a:solidFill>
                            <a:schemeClr val="tx1"/>
                          </a:solidFill>
                          <a:effectLst/>
                          <a:latin typeface="Times New Roman" pitchFamily="18" charset="0"/>
                          <a:ea typeface="標楷體" pitchFamily="65" charset="-120"/>
                        </a:rPr>
                        <a:t>-3</a:t>
                      </a:r>
                      <a:r>
                        <a:rPr lang="en-US" sz="2000" kern="0" baseline="0" dirty="0">
                          <a:solidFill>
                            <a:srgbClr val="FF0000"/>
                          </a:solidFill>
                          <a:effectLst/>
                          <a:latin typeface="Times New Roman" pitchFamily="18" charset="0"/>
                          <a:ea typeface="標楷體" pitchFamily="65" charset="-120"/>
                          <a:cs typeface="+mn-cs"/>
                        </a:rPr>
                        <a:t>4</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3</a:t>
                      </a:r>
                      <a:r>
                        <a:rPr lang="en-US" altLang="zh-TW" sz="2000" kern="0" baseline="0" dirty="0" smtClean="0">
                          <a:solidFill>
                            <a:srgbClr val="FF0000"/>
                          </a:solidFill>
                          <a:effectLst/>
                          <a:latin typeface="Times New Roman" pitchFamily="18" charset="0"/>
                          <a:ea typeface="標楷體" pitchFamily="65" charset="-120"/>
                          <a:cs typeface="+mn-cs"/>
                        </a:rPr>
                        <a:t>1</a:t>
                      </a:r>
                      <a:r>
                        <a:rPr lang="en-US" sz="2000" kern="0" baseline="0" dirty="0" smtClean="0">
                          <a:solidFill>
                            <a:schemeClr val="tx1"/>
                          </a:solidFill>
                          <a:effectLst/>
                          <a:latin typeface="Times New Roman" pitchFamily="18" charset="0"/>
                          <a:ea typeface="標楷體" pitchFamily="65" charset="-120"/>
                        </a:rPr>
                        <a:t>-3</a:t>
                      </a:r>
                      <a:r>
                        <a:rPr lang="en-US" altLang="zh-TW" sz="2000" kern="0" baseline="0" dirty="0" smtClean="0">
                          <a:solidFill>
                            <a:srgbClr val="FF0000"/>
                          </a:solidFill>
                          <a:effectLst/>
                          <a:latin typeface="Times New Roman" pitchFamily="18" charset="0"/>
                          <a:ea typeface="標楷體" pitchFamily="65" charset="-120"/>
                          <a:cs typeface="+mn-cs"/>
                        </a:rPr>
                        <a:t>6</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a:solidFill>
                            <a:srgbClr val="FF0000"/>
                          </a:solidFill>
                          <a:effectLst/>
                          <a:latin typeface="Times New Roman" pitchFamily="18" charset="0"/>
                          <a:ea typeface="標楷體" pitchFamily="65" charset="-120"/>
                          <a:cs typeface="+mn-cs"/>
                        </a:rPr>
                        <a:t>28</a:t>
                      </a:r>
                      <a:r>
                        <a:rPr lang="en-US" sz="2000" kern="0" baseline="0" dirty="0">
                          <a:solidFill>
                            <a:schemeClr val="tx1"/>
                          </a:solidFill>
                          <a:effectLst/>
                          <a:latin typeface="Times New Roman" pitchFamily="18" charset="0"/>
                          <a:ea typeface="標楷體" pitchFamily="65" charset="-120"/>
                        </a:rPr>
                        <a:t>-3</a:t>
                      </a:r>
                      <a:r>
                        <a:rPr lang="en-US" altLang="zh-TW" sz="2000" kern="0" baseline="0" dirty="0">
                          <a:solidFill>
                            <a:srgbClr val="FF0000"/>
                          </a:solidFill>
                          <a:effectLst/>
                          <a:latin typeface="Times New Roman" pitchFamily="18" charset="0"/>
                          <a:ea typeface="標楷體" pitchFamily="65" charset="-120"/>
                          <a:cs typeface="+mn-cs"/>
                        </a:rPr>
                        <a:t>5</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smtClean="0">
                          <a:solidFill>
                            <a:srgbClr val="FF0000"/>
                          </a:solidFill>
                          <a:effectLst/>
                          <a:latin typeface="Times New Roman" pitchFamily="18" charset="0"/>
                          <a:ea typeface="標楷體" pitchFamily="65" charset="-120"/>
                          <a:cs typeface="+mn-cs"/>
                        </a:rPr>
                        <a:t>30</a:t>
                      </a:r>
                      <a:r>
                        <a:rPr lang="en-US" sz="2000" kern="0" baseline="0" dirty="0" smtClean="0">
                          <a:solidFill>
                            <a:schemeClr val="tx1"/>
                          </a:solidFill>
                          <a:effectLst/>
                          <a:latin typeface="Times New Roman" pitchFamily="18" charset="0"/>
                          <a:ea typeface="標楷體" pitchFamily="65" charset="-120"/>
                        </a:rPr>
                        <a:t>-3</a:t>
                      </a:r>
                      <a:r>
                        <a:rPr lang="en-US" altLang="zh-TW" sz="2000" kern="0" baseline="0" dirty="0" smtClean="0">
                          <a:solidFill>
                            <a:srgbClr val="FF0000"/>
                          </a:solidFill>
                          <a:effectLst/>
                          <a:latin typeface="Times New Roman" pitchFamily="18" charset="0"/>
                          <a:ea typeface="標楷體" pitchFamily="65" charset="-120"/>
                          <a:cs typeface="+mn-cs"/>
                        </a:rPr>
                        <a:t>6</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r>
              <a:tr h="446621">
                <a:tc vMerge="1">
                  <a:txBody>
                    <a:bodyPr/>
                    <a:lstStyle/>
                    <a:p>
                      <a:endParaRPr lang="zh-TW" altLang="en-US"/>
                    </a:p>
                  </a:txBody>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B</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20-</a:t>
                      </a:r>
                      <a:r>
                        <a:rPr lang="en-US" sz="2000" kern="0" baseline="0" dirty="0">
                          <a:solidFill>
                            <a:srgbClr val="FF0000"/>
                          </a:solidFill>
                          <a:effectLst/>
                          <a:latin typeface="Times New Roman" pitchFamily="18" charset="0"/>
                          <a:ea typeface="標楷體" pitchFamily="65" charset="-120"/>
                          <a:cs typeface="+mn-cs"/>
                        </a:rPr>
                        <a:t>29</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20-</a:t>
                      </a:r>
                      <a:r>
                        <a:rPr lang="en-US" altLang="zh-TW" sz="2000" kern="0" baseline="0" dirty="0" smtClean="0">
                          <a:solidFill>
                            <a:srgbClr val="FF0000"/>
                          </a:solidFill>
                          <a:effectLst/>
                          <a:latin typeface="Times New Roman" pitchFamily="18" charset="0"/>
                          <a:ea typeface="標楷體" pitchFamily="65" charset="-120"/>
                          <a:cs typeface="+mn-cs"/>
                        </a:rPr>
                        <a:t>30</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a:solidFill>
                            <a:srgbClr val="FF0000"/>
                          </a:solidFill>
                          <a:effectLst/>
                          <a:latin typeface="Times New Roman" pitchFamily="18" charset="0"/>
                          <a:ea typeface="標楷體" pitchFamily="65" charset="-120"/>
                          <a:cs typeface="+mn-cs"/>
                        </a:rPr>
                        <a:t>19</a:t>
                      </a:r>
                      <a:r>
                        <a:rPr lang="en-US" sz="2000" kern="0" baseline="0" dirty="0">
                          <a:solidFill>
                            <a:schemeClr val="tx1"/>
                          </a:solidFill>
                          <a:effectLst/>
                          <a:latin typeface="Times New Roman" pitchFamily="18" charset="0"/>
                          <a:ea typeface="標楷體" pitchFamily="65" charset="-120"/>
                        </a:rPr>
                        <a:t>-2</a:t>
                      </a:r>
                      <a:r>
                        <a:rPr lang="en-US" altLang="zh-TW" sz="2000" kern="0" baseline="0" dirty="0">
                          <a:solidFill>
                            <a:srgbClr val="FF0000"/>
                          </a:solidFill>
                          <a:effectLst/>
                          <a:latin typeface="Times New Roman" pitchFamily="18" charset="0"/>
                          <a:ea typeface="標楷體" pitchFamily="65" charset="-120"/>
                          <a:cs typeface="+mn-cs"/>
                        </a:rPr>
                        <a:t>7</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smtClean="0">
                          <a:solidFill>
                            <a:srgbClr val="FF0000"/>
                          </a:solidFill>
                          <a:effectLst/>
                          <a:latin typeface="Times New Roman" pitchFamily="18" charset="0"/>
                          <a:ea typeface="標楷體" pitchFamily="65" charset="-120"/>
                          <a:cs typeface="+mn-cs"/>
                        </a:rPr>
                        <a:t>20</a:t>
                      </a:r>
                      <a:r>
                        <a:rPr lang="en-US" sz="2000" kern="0" baseline="0" dirty="0" smtClean="0">
                          <a:solidFill>
                            <a:schemeClr val="tx1"/>
                          </a:solidFill>
                          <a:effectLst/>
                          <a:latin typeface="Times New Roman" pitchFamily="18" charset="0"/>
                          <a:ea typeface="標楷體" pitchFamily="65" charset="-120"/>
                        </a:rPr>
                        <a:t>-2</a:t>
                      </a:r>
                      <a:r>
                        <a:rPr lang="en-US" altLang="zh-TW" sz="2000" kern="0" baseline="0" dirty="0" smtClean="0">
                          <a:solidFill>
                            <a:srgbClr val="FF0000"/>
                          </a:solidFill>
                          <a:effectLst/>
                          <a:latin typeface="Times New Roman" pitchFamily="18" charset="0"/>
                          <a:ea typeface="標楷體" pitchFamily="65" charset="-120"/>
                          <a:cs typeface="+mn-cs"/>
                        </a:rPr>
                        <a:t>9</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r>
              <a:tr h="718302">
                <a:tc>
                  <a:txBody>
                    <a:bodyPr/>
                    <a:lstStyle/>
                    <a:p>
                      <a:pPr algn="ctr">
                        <a:spcAft>
                          <a:spcPts val="0"/>
                        </a:spcAft>
                      </a:pPr>
                      <a:r>
                        <a:rPr lang="zh-TW" sz="2000" kern="0" baseline="0" dirty="0">
                          <a:solidFill>
                            <a:srgbClr val="0000FF"/>
                          </a:solidFill>
                          <a:effectLst/>
                          <a:latin typeface="Times New Roman" pitchFamily="18" charset="0"/>
                          <a:ea typeface="標楷體" pitchFamily="65" charset="-120"/>
                        </a:rPr>
                        <a:t>待加強</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99FF"/>
                    </a:solidFill>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C</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gridSpan="2">
                  <a:txBody>
                    <a:bodyPr/>
                    <a:lstStyle/>
                    <a:p>
                      <a:pPr algn="l">
                        <a:spcAft>
                          <a:spcPts val="0"/>
                        </a:spcAft>
                      </a:pPr>
                      <a:r>
                        <a:rPr lang="en-US" sz="2000" kern="0" baseline="0" dirty="0">
                          <a:solidFill>
                            <a:schemeClr val="tx1"/>
                          </a:solidFill>
                          <a:effectLst/>
                          <a:latin typeface="Times New Roman" pitchFamily="18" charset="0"/>
                          <a:ea typeface="標楷體" pitchFamily="65" charset="-120"/>
                        </a:rPr>
                        <a:t>0-19</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hMerge="1">
                  <a:txBody>
                    <a:bodyPr/>
                    <a:lstStyle/>
                    <a:p>
                      <a:endParaRPr lang="zh-TW" altLang="en-US"/>
                    </a:p>
                  </a:txBody>
                  <a:tcPr/>
                </a:tc>
                <a:tc gridSpan="2">
                  <a:txBody>
                    <a:bodyPr/>
                    <a:lstStyle/>
                    <a:p>
                      <a:pPr algn="l">
                        <a:spcAft>
                          <a:spcPts val="0"/>
                        </a:spcAft>
                      </a:pPr>
                      <a:r>
                        <a:rPr lang="en-US" altLang="zh-TW" sz="2000" kern="100" baseline="0" dirty="0" smtClean="0">
                          <a:solidFill>
                            <a:schemeClr val="tx1"/>
                          </a:solidFill>
                          <a:effectLst/>
                          <a:latin typeface="Times New Roman" pitchFamily="18" charset="0"/>
                          <a:ea typeface="標楷體" pitchFamily="65" charset="-120"/>
                        </a:rPr>
                        <a:t>0-19</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hMerge="1">
                  <a:txBody>
                    <a:bodyPr/>
                    <a:lstStyle/>
                    <a:p>
                      <a:pPr algn="l">
                        <a:spcAft>
                          <a:spcPts val="0"/>
                        </a:spcAft>
                      </a:pPr>
                      <a:endParaRPr lang="zh-TW" sz="2000" kern="100" dirty="0">
                        <a:solidFill>
                          <a:schemeClr val="tx1"/>
                        </a:solidFill>
                        <a:effectLst/>
                        <a:latin typeface="微軟正黑體" panose="020B0604030504040204" pitchFamily="34" charset="-120"/>
                        <a:ea typeface="微軟正黑體" panose="020B0604030504040204" pitchFamily="34" charset="-120"/>
                      </a:endParaRPr>
                    </a:p>
                  </a:txBody>
                  <a:tcPr marL="17781" marR="17781" marT="0" marB="0" anchor="ctr"/>
                </a:tc>
                <a:tc gridSpan="2">
                  <a:txBody>
                    <a:bodyPr/>
                    <a:lstStyle/>
                    <a:p>
                      <a:pPr algn="l">
                        <a:spcAft>
                          <a:spcPts val="0"/>
                        </a:spcAft>
                      </a:pPr>
                      <a:r>
                        <a:rPr lang="en-US" sz="2000" kern="0" baseline="0" dirty="0">
                          <a:solidFill>
                            <a:schemeClr val="tx1"/>
                          </a:solidFill>
                          <a:effectLst/>
                          <a:latin typeface="Times New Roman" pitchFamily="18" charset="0"/>
                          <a:ea typeface="標楷體" pitchFamily="65" charset="-120"/>
                        </a:rPr>
                        <a:t>0-1</a:t>
                      </a:r>
                      <a:r>
                        <a:rPr lang="en-US" sz="2000" kern="0" baseline="0" dirty="0">
                          <a:solidFill>
                            <a:srgbClr val="FF0000"/>
                          </a:solidFill>
                          <a:effectLst/>
                          <a:latin typeface="Times New Roman" pitchFamily="18" charset="0"/>
                          <a:ea typeface="標楷體" pitchFamily="65" charset="-120"/>
                        </a:rPr>
                        <a:t>8</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hMerge="1">
                  <a:txBody>
                    <a:bodyPr/>
                    <a:lstStyle/>
                    <a:p>
                      <a:endParaRPr lang="zh-TW" altLang="en-US"/>
                    </a:p>
                  </a:txBody>
                  <a:tcPr/>
                </a:tc>
                <a:tc gridSpan="2">
                  <a:txBody>
                    <a:bodyPr/>
                    <a:lstStyle/>
                    <a:p>
                      <a:pPr algn="l">
                        <a:spcAft>
                          <a:spcPts val="0"/>
                        </a:spcAft>
                      </a:pPr>
                      <a:r>
                        <a:rPr lang="en-US" altLang="zh-TW" sz="2000" kern="0" baseline="0" dirty="0" smtClean="0">
                          <a:solidFill>
                            <a:schemeClr val="tx1"/>
                          </a:solidFill>
                          <a:effectLst/>
                          <a:latin typeface="Times New Roman" pitchFamily="18" charset="0"/>
                          <a:ea typeface="標楷體" pitchFamily="65" charset="-120"/>
                          <a:cs typeface="+mn-cs"/>
                        </a:rPr>
                        <a:t>0-1</a:t>
                      </a:r>
                      <a:r>
                        <a:rPr lang="en-US" altLang="zh-TW" sz="2000" kern="0" baseline="0" dirty="0" smtClean="0">
                          <a:solidFill>
                            <a:srgbClr val="FF0000"/>
                          </a:solidFill>
                          <a:effectLst/>
                          <a:latin typeface="Times New Roman" pitchFamily="18" charset="0"/>
                          <a:ea typeface="標楷體" pitchFamily="65" charset="-120"/>
                          <a:cs typeface="+mn-cs"/>
                        </a:rPr>
                        <a:t>9</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hMerge="1">
                  <a:txBody>
                    <a:bodyPr/>
                    <a:lstStyle/>
                    <a:p>
                      <a:pPr algn="l">
                        <a:spcAft>
                          <a:spcPts val="0"/>
                        </a:spcAft>
                      </a:pPr>
                      <a:endParaRPr lang="zh-TW" sz="2000" kern="100" dirty="0">
                        <a:solidFill>
                          <a:schemeClr val="tx1"/>
                        </a:solidFill>
                        <a:effectLst/>
                        <a:latin typeface="微軟正黑體" panose="020B0604030504040204" pitchFamily="34" charset="-120"/>
                        <a:ea typeface="微軟正黑體" panose="020B0604030504040204" pitchFamily="34" charset="-120"/>
                      </a:endParaRPr>
                    </a:p>
                  </a:txBody>
                  <a:tcPr marL="17781" marR="17781" marT="0" marB="0" anchor="ct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標題 1"/>
          <p:cNvSpPr>
            <a:spLocks noGrp="1"/>
          </p:cNvSpPr>
          <p:nvPr>
            <p:ph type="title"/>
          </p:nvPr>
        </p:nvSpPr>
        <p:spPr/>
        <p:txBody>
          <a:bodyPr/>
          <a:lstStyle/>
          <a:p>
            <a:r>
              <a:rPr lang="zh-TW" altLang="en-US" smtClean="0">
                <a:latin typeface="微軟正黑體" pitchFamily="34" charset="-120"/>
              </a:rPr>
              <a:t>你可能會想問</a:t>
            </a:r>
            <a:r>
              <a:rPr lang="en-US" altLang="zh-TW" smtClean="0">
                <a:latin typeface="微軟正黑體" pitchFamily="34" charset="-120"/>
              </a:rPr>
              <a:t>?</a:t>
            </a:r>
            <a:endParaRPr lang="zh-TW" altLang="en-US" smtClean="0">
              <a:latin typeface="微軟正黑體" pitchFamily="34" charset="-120"/>
            </a:endParaRPr>
          </a:p>
        </p:txBody>
      </p:sp>
      <p:sp>
        <p:nvSpPr>
          <p:cNvPr id="3" name="內容版面配置區 2"/>
          <p:cNvSpPr>
            <a:spLocks noGrp="1"/>
          </p:cNvSpPr>
          <p:nvPr>
            <p:ph idx="1"/>
          </p:nvPr>
        </p:nvSpPr>
        <p:spPr>
          <a:xfrm>
            <a:off x="214313" y="1417638"/>
            <a:ext cx="4357687" cy="4935537"/>
          </a:xfrm>
        </p:spPr>
        <p:txBody>
          <a:bodyPr/>
          <a:lstStyle/>
          <a:p>
            <a:pPr marL="0" indent="0">
              <a:buFontTx/>
              <a:buNone/>
              <a:defRPr/>
            </a:pPr>
            <a:r>
              <a:rPr lang="en-US" altLang="zh-TW" sz="3000" dirty="0" smtClean="0">
                <a:solidFill>
                  <a:srgbClr val="0000FF"/>
                </a:solidFill>
              </a:rPr>
              <a:t>Q</a:t>
            </a:r>
            <a:r>
              <a:rPr lang="zh-TW" altLang="en-US" sz="3000" dirty="0">
                <a:solidFill>
                  <a:srgbClr val="0000FF"/>
                </a:solidFill>
              </a:rPr>
              <a:t>：</a:t>
            </a:r>
            <a:r>
              <a:rPr lang="zh-TW" altLang="en-US" sz="3000" dirty="0" smtClean="0">
                <a:solidFill>
                  <a:srgbClr val="0000FF"/>
                </a:solidFill>
              </a:rPr>
              <a:t>標準</a:t>
            </a:r>
            <a:r>
              <a:rPr lang="zh-TW" altLang="en-US" sz="3000" dirty="0" smtClean="0"/>
              <a:t>不是已</a:t>
            </a:r>
            <a:r>
              <a:rPr lang="zh-TW" altLang="en-US" sz="3000" dirty="0" smtClean="0">
                <a:solidFill>
                  <a:srgbClr val="0000FF"/>
                </a:solidFill>
              </a:rPr>
              <a:t>公佈</a:t>
            </a:r>
            <a:r>
              <a:rPr lang="zh-TW" altLang="en-US" sz="3000" dirty="0" smtClean="0"/>
              <a:t>，為何每年的</a:t>
            </a:r>
            <a:r>
              <a:rPr lang="zh-TW" altLang="en-US" sz="3000" dirty="0" smtClean="0">
                <a:solidFill>
                  <a:srgbClr val="0000FF"/>
                </a:solidFill>
              </a:rPr>
              <a:t>標準</a:t>
            </a:r>
            <a:r>
              <a:rPr lang="en-US" altLang="zh-TW" sz="3000" dirty="0" smtClean="0">
                <a:solidFill>
                  <a:srgbClr val="0000FF"/>
                </a:solidFill>
              </a:rPr>
              <a:t>/</a:t>
            </a:r>
            <a:r>
              <a:rPr lang="zh-TW" altLang="en-US" sz="3000" dirty="0" smtClean="0">
                <a:solidFill>
                  <a:srgbClr val="0000FF"/>
                </a:solidFill>
              </a:rPr>
              <a:t>答對題數</a:t>
            </a:r>
            <a:r>
              <a:rPr lang="zh-TW" altLang="en-US" sz="3000" dirty="0" smtClean="0"/>
              <a:t>都還是</a:t>
            </a:r>
            <a:r>
              <a:rPr lang="zh-TW" altLang="en-US" sz="3000" dirty="0" smtClean="0">
                <a:solidFill>
                  <a:srgbClr val="0000FF"/>
                </a:solidFill>
              </a:rPr>
              <a:t>會變動</a:t>
            </a:r>
            <a:r>
              <a:rPr lang="en-US" altLang="zh-TW" sz="3000" dirty="0" smtClean="0"/>
              <a:t>?</a:t>
            </a:r>
          </a:p>
          <a:p>
            <a:pPr marL="514350" indent="-514350">
              <a:defRPr/>
            </a:pPr>
            <a:r>
              <a:rPr lang="zh-TW" altLang="en-US" sz="2600" b="1" dirty="0" smtClean="0">
                <a:latin typeface="微軟正黑體" panose="020B0604030504040204" pitchFamily="34" charset="-120"/>
              </a:rPr>
              <a:t>如果每年都使用同一份試卷，</a:t>
            </a:r>
            <a:r>
              <a:rPr lang="zh-TW" altLang="en-US" sz="2600" b="1" u="sng" dirty="0" smtClean="0">
                <a:latin typeface="微軟正黑體" panose="020B0604030504040204" pitchFamily="34" charset="-120"/>
              </a:rPr>
              <a:t>標準</a:t>
            </a:r>
            <a:r>
              <a:rPr lang="en-US" altLang="zh-TW" sz="2600" b="1" u="sng" dirty="0" smtClean="0">
                <a:latin typeface="微軟正黑體" panose="020B0604030504040204" pitchFamily="34" charset="-120"/>
              </a:rPr>
              <a:t>/</a:t>
            </a:r>
            <a:r>
              <a:rPr lang="zh-TW" altLang="en-US" sz="2600" b="1" u="sng" dirty="0" smtClean="0">
                <a:latin typeface="微軟正黑體" panose="020B0604030504040204" pitchFamily="34" charset="-120"/>
              </a:rPr>
              <a:t>答對題數</a:t>
            </a:r>
            <a:r>
              <a:rPr lang="zh-TW" altLang="en-US" sz="2600" b="1" dirty="0" smtClean="0">
                <a:latin typeface="微軟正黑體" panose="020B0604030504040204" pitchFamily="34" charset="-120"/>
              </a:rPr>
              <a:t>當然不會變動</a:t>
            </a:r>
            <a:endParaRPr lang="en-US" altLang="zh-TW" sz="2600" b="1" dirty="0">
              <a:latin typeface="微軟正黑體" panose="020B0604030504040204" pitchFamily="34" charset="-120"/>
            </a:endParaRPr>
          </a:p>
          <a:p>
            <a:pPr marL="514350" indent="-514350">
              <a:defRPr/>
            </a:pPr>
            <a:r>
              <a:rPr lang="zh-TW" altLang="en-US" sz="2600" b="1" u="sng" dirty="0" smtClean="0">
                <a:latin typeface="微軟正黑體" panose="020B0604030504040204" pitchFamily="34" charset="-120"/>
              </a:rPr>
              <a:t>高風險考試</a:t>
            </a:r>
            <a:r>
              <a:rPr lang="zh-TW" altLang="en-US" sz="2600" b="1" dirty="0" smtClean="0">
                <a:latin typeface="微軟正黑體" panose="020B0604030504040204" pitchFamily="34" charset="-120"/>
              </a:rPr>
              <a:t>無法每次都使用相同試卷</a:t>
            </a:r>
            <a:endParaRPr lang="en-US" altLang="zh-TW" sz="2600" b="1" dirty="0" smtClean="0">
              <a:latin typeface="微軟正黑體" panose="020B0604030504040204" pitchFamily="34" charset="-120"/>
            </a:endParaRPr>
          </a:p>
          <a:p>
            <a:pPr marL="514350" indent="-514350">
              <a:defRPr/>
            </a:pPr>
            <a:r>
              <a:rPr lang="zh-TW" altLang="en-US" sz="2600" b="1" u="sng" dirty="0">
                <a:latin typeface="微軟正黑體" panose="020B0604030504040204" pitchFamily="34" charset="-120"/>
              </a:rPr>
              <a:t>已</a:t>
            </a:r>
            <a:r>
              <a:rPr lang="zh-TW" altLang="en-US" sz="2600" b="1" u="sng" dirty="0" smtClean="0">
                <a:latin typeface="微軟正黑體" panose="020B0604030504040204" pitchFamily="34" charset="-120"/>
              </a:rPr>
              <a:t>控制試卷難度</a:t>
            </a:r>
            <a:r>
              <a:rPr lang="zh-TW" altLang="en-US" sz="2600" b="1" dirty="0" smtClean="0">
                <a:latin typeface="微軟正黑體" panose="020B0604030504040204" pitchFamily="34" charset="-120"/>
              </a:rPr>
              <a:t>，但仍無法完全一模一樣</a:t>
            </a:r>
            <a:endParaRPr lang="en-US" altLang="zh-TW" sz="2600" b="1" dirty="0" smtClean="0">
              <a:latin typeface="微軟正黑體" panose="020B0604030504040204" pitchFamily="34" charset="-120"/>
            </a:endParaRPr>
          </a:p>
          <a:p>
            <a:pPr marL="514350" indent="-514350">
              <a:defRPr/>
            </a:pPr>
            <a:endParaRPr lang="en-US" altLang="zh-TW" sz="2800" dirty="0" smtClean="0"/>
          </a:p>
        </p:txBody>
      </p:sp>
      <p:graphicFrame>
        <p:nvGraphicFramePr>
          <p:cNvPr id="7" name="表格 6"/>
          <p:cNvGraphicFramePr>
            <a:graphicFrameLocks noGrp="1"/>
          </p:cNvGraphicFramePr>
          <p:nvPr/>
        </p:nvGraphicFramePr>
        <p:xfrm>
          <a:off x="4643438" y="1773238"/>
          <a:ext cx="4373562" cy="3781425"/>
        </p:xfrm>
        <a:graphic>
          <a:graphicData uri="http://schemas.openxmlformats.org/drawingml/2006/table">
            <a:tbl>
              <a:tblPr/>
              <a:tblGrid>
                <a:gridCol w="377685"/>
                <a:gridCol w="471395"/>
                <a:gridCol w="1200546"/>
                <a:gridCol w="1138870"/>
                <a:gridCol w="1184496"/>
              </a:tblGrid>
              <a:tr h="975346">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          </a:t>
                      </a:r>
                    </a:p>
                    <a:p>
                      <a:pPr marL="0" marR="0" lvl="0" indent="0" algn="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等級</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考試</a:t>
                      </a:r>
                      <a:endParaRPr kumimoji="0" lang="en-US" alt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科目</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w="12700" cap="flat" cmpd="sng" algn="ctr">
                      <a:solidFill>
                        <a:srgbClr val="660066"/>
                      </a:solidFill>
                      <a:prstDash val="solid"/>
                      <a:round/>
                      <a:headEnd type="none" w="med" len="med"/>
                      <a:tailEnd type="none" w="med" len="med"/>
                    </a:lnTlToBr>
                    <a:lnBlToTr>
                      <a:noFill/>
                    </a:lnBlToTr>
                    <a:solidFill>
                      <a:srgbClr val="D7B1D0"/>
                    </a:soli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精</a:t>
                      </a:r>
                      <a:r>
                        <a:rPr kumimoji="0" lang="en-US"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  </a:t>
                      </a: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熟</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基</a:t>
                      </a:r>
                      <a:r>
                        <a:rPr kumimoji="0" lang="en-US"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  </a:t>
                      </a: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礎</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待加強</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r>
              <a:tr h="50477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國　文</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能具備與教材</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大致能具備</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僅能具備</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252389">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英語</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聽力</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基礎</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待加強</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338573">
                <a:tc vMerge="1">
                  <a:txBody>
                    <a:bodyPr/>
                    <a:lstStyle/>
                    <a:p>
                      <a:endParaRPr lang="zh-TW" altLang="en-US"/>
                    </a:p>
                  </a:txBody>
                  <a:tcPr/>
                </a:tc>
                <a:tc vMerge="1">
                  <a:txBody>
                    <a:bodyPr/>
                    <a:lstStyle/>
                    <a:p>
                      <a:endParaRPr lang="zh-TW" altLang="en-US"/>
                    </a:p>
                  </a:txBody>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至少能聽懂</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僅能聽懂</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504779">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閱讀</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能整合</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能理解字句</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僅能有限地理</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35039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數　學</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能作數學</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理解基本</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認識基本的</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50477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社　會</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能廣泛且深入</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能大致認識</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能約略的</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r h="35039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自　然</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能融會貫通</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能知道及</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能部分知道</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圖片 130"/>
          <p:cNvPicPr>
            <a:picLocks noChangeAspect="1"/>
          </p:cNvPicPr>
          <p:nvPr/>
        </p:nvPicPr>
        <p:blipFill>
          <a:blip r:embed="rId3"/>
          <a:srcRect/>
          <a:stretch>
            <a:fillRect/>
          </a:stretch>
        </p:blipFill>
        <p:spPr bwMode="auto">
          <a:xfrm>
            <a:off x="5907088" y="3365500"/>
            <a:ext cx="1719262" cy="2055813"/>
          </a:xfrm>
          <a:prstGeom prst="rect">
            <a:avLst/>
          </a:prstGeom>
          <a:noFill/>
          <a:ln w="9525">
            <a:noFill/>
            <a:miter lim="800000"/>
            <a:headEnd/>
            <a:tailEnd/>
          </a:ln>
        </p:spPr>
      </p:pic>
      <p:pic>
        <p:nvPicPr>
          <p:cNvPr id="132" name="圖片 131"/>
          <p:cNvPicPr>
            <a:picLocks noChangeAspect="1"/>
          </p:cNvPicPr>
          <p:nvPr/>
        </p:nvPicPr>
        <p:blipFill>
          <a:blip r:embed="rId4"/>
          <a:srcRect/>
          <a:stretch>
            <a:fillRect/>
          </a:stretch>
        </p:blipFill>
        <p:spPr bwMode="auto">
          <a:xfrm>
            <a:off x="3943350" y="3384550"/>
            <a:ext cx="1484313" cy="2060575"/>
          </a:xfrm>
          <a:prstGeom prst="rect">
            <a:avLst/>
          </a:prstGeom>
          <a:noFill/>
          <a:ln w="9525">
            <a:noFill/>
            <a:miter lim="800000"/>
            <a:headEnd/>
            <a:tailEnd/>
          </a:ln>
        </p:spPr>
      </p:pic>
      <p:pic>
        <p:nvPicPr>
          <p:cNvPr id="133" name="圖片 132"/>
          <p:cNvPicPr>
            <a:picLocks noChangeAspect="1"/>
          </p:cNvPicPr>
          <p:nvPr/>
        </p:nvPicPr>
        <p:blipFill>
          <a:blip r:embed="rId5"/>
          <a:srcRect/>
          <a:stretch>
            <a:fillRect/>
          </a:stretch>
        </p:blipFill>
        <p:spPr bwMode="auto">
          <a:xfrm>
            <a:off x="1928813" y="3373438"/>
            <a:ext cx="1597025" cy="2065337"/>
          </a:xfrm>
          <a:prstGeom prst="rect">
            <a:avLst/>
          </a:prstGeom>
          <a:noFill/>
          <a:ln w="9525">
            <a:noFill/>
            <a:miter lim="800000"/>
            <a:headEnd/>
            <a:tailEnd/>
          </a:ln>
        </p:spPr>
      </p:pic>
      <p:sp>
        <p:nvSpPr>
          <p:cNvPr id="57348" name="Titre 1"/>
          <p:cNvSpPr>
            <a:spLocks noGrp="1"/>
          </p:cNvSpPr>
          <p:nvPr>
            <p:ph type="title"/>
          </p:nvPr>
        </p:nvSpPr>
        <p:spPr>
          <a:xfrm>
            <a:off x="1338263" y="44450"/>
            <a:ext cx="6329362" cy="1143000"/>
          </a:xfrm>
        </p:spPr>
        <p:txBody>
          <a:bodyPr/>
          <a:lstStyle/>
          <a:p>
            <a:pPr eaLnBrk="1" hangingPunct="1"/>
            <a:r>
              <a:rPr lang="en-US" altLang="zh-TW" smtClean="0"/>
              <a:t>3.</a:t>
            </a:r>
            <a:r>
              <a:rPr lang="zh-TW" altLang="en-US" smtClean="0"/>
              <a:t>測驗難度</a:t>
            </a:r>
          </a:p>
        </p:txBody>
      </p:sp>
      <p:sp>
        <p:nvSpPr>
          <p:cNvPr id="57349" name="Espace réservé du contenu 2"/>
          <p:cNvSpPr>
            <a:spLocks noGrp="1"/>
          </p:cNvSpPr>
          <p:nvPr>
            <p:ph idx="1"/>
          </p:nvPr>
        </p:nvSpPr>
        <p:spPr>
          <a:xfrm>
            <a:off x="468313" y="1268413"/>
            <a:ext cx="8280400" cy="922337"/>
          </a:xfrm>
        </p:spPr>
        <p:txBody>
          <a:bodyPr/>
          <a:lstStyle/>
          <a:p>
            <a:pPr algn="just" eaLnBrk="1" hangingPunct="1">
              <a:lnSpc>
                <a:spcPct val="90000"/>
              </a:lnSpc>
              <a:buFont typeface="Wingdings" pitchFamily="2" charset="2"/>
              <a:buChar char="u"/>
            </a:pPr>
            <a:r>
              <a:rPr lang="zh-TW" altLang="en-US" smtClean="0">
                <a:latin typeface="微軟正黑體" pitchFamily="34" charset="-120"/>
              </a:rPr>
              <a:t>目的：將學生</a:t>
            </a:r>
            <a:r>
              <a:rPr lang="zh-TW" altLang="zh-TW" smtClean="0">
                <a:latin typeface="微軟正黑體" pitchFamily="34" charset="-120"/>
              </a:rPr>
              <a:t>分為「</a:t>
            </a:r>
            <a:r>
              <a:rPr lang="zh-TW" altLang="en-US" smtClean="0">
                <a:latin typeface="微軟正黑體" pitchFamily="34" charset="-120"/>
              </a:rPr>
              <a:t>精熟</a:t>
            </a:r>
            <a:r>
              <a:rPr lang="zh-TW" altLang="zh-TW" smtClean="0">
                <a:latin typeface="微軟正黑體" pitchFamily="34" charset="-120"/>
              </a:rPr>
              <a:t>」、「</a:t>
            </a:r>
            <a:r>
              <a:rPr lang="zh-TW" altLang="en-US" smtClean="0">
                <a:latin typeface="微軟正黑體" pitchFamily="34" charset="-120"/>
              </a:rPr>
              <a:t>基礎</a:t>
            </a:r>
            <a:r>
              <a:rPr lang="zh-TW" altLang="zh-TW" smtClean="0">
                <a:latin typeface="微軟正黑體" pitchFamily="34" charset="-120"/>
              </a:rPr>
              <a:t>」及「</a:t>
            </a:r>
            <a:r>
              <a:rPr lang="zh-TW" altLang="en-US" smtClean="0">
                <a:latin typeface="微軟正黑體" pitchFamily="34" charset="-120"/>
              </a:rPr>
              <a:t>待加強</a:t>
            </a:r>
            <a:r>
              <a:rPr lang="zh-TW" altLang="zh-TW" smtClean="0">
                <a:latin typeface="微軟正黑體" pitchFamily="34" charset="-120"/>
              </a:rPr>
              <a:t>」</a:t>
            </a:r>
            <a:r>
              <a:rPr lang="en-US" altLang="zh-TW" smtClean="0">
                <a:latin typeface="Times New Roman" pitchFamily="18" charset="0"/>
                <a:cs typeface="Times New Roman" pitchFamily="18" charset="0"/>
              </a:rPr>
              <a:t>3</a:t>
            </a:r>
            <a:r>
              <a:rPr lang="zh-TW" altLang="en-US" smtClean="0">
                <a:latin typeface="微軟正黑體" pitchFamily="34" charset="-120"/>
              </a:rPr>
              <a:t>等級</a:t>
            </a:r>
            <a:endParaRPr lang="en-US" altLang="zh-TW" smtClean="0">
              <a:latin typeface="微軟正黑體" pitchFamily="34" charset="-120"/>
            </a:endParaRPr>
          </a:p>
        </p:txBody>
      </p:sp>
      <p:graphicFrame>
        <p:nvGraphicFramePr>
          <p:cNvPr id="136" name="表格 135"/>
          <p:cNvGraphicFramePr>
            <a:graphicFrameLocks noGrp="1"/>
          </p:cNvGraphicFramePr>
          <p:nvPr/>
        </p:nvGraphicFramePr>
        <p:xfrm>
          <a:off x="1692275" y="2420938"/>
          <a:ext cx="6096000" cy="827087"/>
        </p:xfrm>
        <a:graphic>
          <a:graphicData uri="http://schemas.openxmlformats.org/drawingml/2006/table">
            <a:tbl>
              <a:tblPr firstRow="1" bandRow="1">
                <a:tableStyleId>{37CE84F3-28C3-443E-9E96-99CF82512B78}</a:tableStyleId>
              </a:tblPr>
              <a:tblGrid>
                <a:gridCol w="2032000"/>
                <a:gridCol w="2032000"/>
                <a:gridCol w="2032000"/>
              </a:tblGrid>
              <a:tr h="456674">
                <a:tc>
                  <a:txBody>
                    <a:bodyPr/>
                    <a:lstStyle/>
                    <a:p>
                      <a:pPr algn="ctr"/>
                      <a:r>
                        <a:rPr lang="zh-TW" altLang="en-US" sz="2400" dirty="0" smtClean="0"/>
                        <a:t>待加強</a:t>
                      </a:r>
                      <a:endParaRPr lang="zh-TW" altLang="en-US" sz="2400" dirty="0">
                        <a:solidFill>
                          <a:schemeClr val="bg1"/>
                        </a:solidFill>
                        <a:latin typeface="華康POP1體W5" pitchFamily="81" charset="-120"/>
                        <a:ea typeface="華康POP1體W5" pitchFamily="81" charset="-120"/>
                      </a:endParaRPr>
                    </a:p>
                  </a:txBody>
                  <a:tcPr marT="45667" marB="45667"/>
                </a:tc>
                <a:tc>
                  <a:txBody>
                    <a:bodyPr/>
                    <a:lstStyle/>
                    <a:p>
                      <a:pPr algn="ctr"/>
                      <a:r>
                        <a:rPr lang="zh-TW" altLang="en-US" sz="2400" dirty="0" smtClean="0"/>
                        <a:t>基礎</a:t>
                      </a:r>
                      <a:endParaRPr lang="zh-TW" altLang="en-US" sz="2400" dirty="0">
                        <a:solidFill>
                          <a:schemeClr val="bg1"/>
                        </a:solidFill>
                        <a:latin typeface="華康POP1體W5" pitchFamily="81" charset="-120"/>
                        <a:ea typeface="華康POP1體W5" pitchFamily="81" charset="-120"/>
                      </a:endParaRPr>
                    </a:p>
                  </a:txBody>
                  <a:tcPr marT="45667" marB="45667"/>
                </a:tc>
                <a:tc>
                  <a:txBody>
                    <a:bodyPr/>
                    <a:lstStyle/>
                    <a:p>
                      <a:pPr algn="ctr"/>
                      <a:r>
                        <a:rPr lang="zh-TW" altLang="en-US" sz="2400" dirty="0" smtClean="0"/>
                        <a:t>精熟</a:t>
                      </a:r>
                      <a:endParaRPr lang="zh-TW" altLang="en-US" sz="2400" dirty="0">
                        <a:solidFill>
                          <a:schemeClr val="bg1"/>
                        </a:solidFill>
                        <a:latin typeface="華康POP1體W5" pitchFamily="81" charset="-120"/>
                        <a:ea typeface="華康POP1體W5" pitchFamily="81" charset="-120"/>
                      </a:endParaRPr>
                    </a:p>
                  </a:txBody>
                  <a:tcPr marT="45667" marB="45667"/>
                </a:tc>
              </a:tr>
              <a:tr h="370413">
                <a:tc>
                  <a:txBody>
                    <a:bodyPr/>
                    <a:lstStyle/>
                    <a:p>
                      <a:endParaRPr lang="zh-TW" altLang="en-US" sz="1800" dirty="0"/>
                    </a:p>
                  </a:txBody>
                  <a:tcPr marT="45667" marB="45667"/>
                </a:tc>
                <a:tc>
                  <a:txBody>
                    <a:bodyPr/>
                    <a:lstStyle/>
                    <a:p>
                      <a:endParaRPr lang="zh-TW" altLang="en-US" sz="1800" dirty="0"/>
                    </a:p>
                  </a:txBody>
                  <a:tcPr marT="45667" marB="45667"/>
                </a:tc>
                <a:tc>
                  <a:txBody>
                    <a:bodyPr/>
                    <a:lstStyle/>
                    <a:p>
                      <a:endParaRPr lang="zh-TW" altLang="en-US" sz="1800" dirty="0"/>
                    </a:p>
                  </a:txBody>
                  <a:tcPr marT="45667" marB="45667"/>
                </a:tc>
              </a:tr>
            </a:tbl>
          </a:graphicData>
        </a:graphic>
      </p:graphicFrame>
      <p:sp>
        <p:nvSpPr>
          <p:cNvPr id="137" name="橢圓 136"/>
          <p:cNvSpPr/>
          <p:nvPr/>
        </p:nvSpPr>
        <p:spPr>
          <a:xfrm>
            <a:off x="4267200" y="278130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38" name="圓角矩形 137"/>
          <p:cNvSpPr/>
          <p:nvPr/>
        </p:nvSpPr>
        <p:spPr>
          <a:xfrm>
            <a:off x="4267200" y="290830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39" name="橢圓 138"/>
          <p:cNvSpPr/>
          <p:nvPr/>
        </p:nvSpPr>
        <p:spPr>
          <a:xfrm>
            <a:off x="4287838"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40" name="橢圓 139"/>
          <p:cNvSpPr/>
          <p:nvPr/>
        </p:nvSpPr>
        <p:spPr>
          <a:xfrm>
            <a:off x="4348163"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41" name="橢圓 140"/>
          <p:cNvSpPr/>
          <p:nvPr/>
        </p:nvSpPr>
        <p:spPr>
          <a:xfrm rot="2700000">
            <a:off x="4222750" y="29210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42" name="橢圓 141"/>
          <p:cNvSpPr/>
          <p:nvPr/>
        </p:nvSpPr>
        <p:spPr>
          <a:xfrm rot="8100000">
            <a:off x="4391025" y="2909888"/>
            <a:ext cx="36513"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43" name="橢圓 142"/>
          <p:cNvSpPr/>
          <p:nvPr/>
        </p:nvSpPr>
        <p:spPr>
          <a:xfrm>
            <a:off x="4556125" y="2781300"/>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44" name="圓角矩形 143"/>
          <p:cNvSpPr/>
          <p:nvPr/>
        </p:nvSpPr>
        <p:spPr>
          <a:xfrm>
            <a:off x="4556125" y="290830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45" name="橢圓 144"/>
          <p:cNvSpPr/>
          <p:nvPr/>
        </p:nvSpPr>
        <p:spPr>
          <a:xfrm>
            <a:off x="4575175"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46" name="橢圓 145"/>
          <p:cNvSpPr/>
          <p:nvPr/>
        </p:nvSpPr>
        <p:spPr>
          <a:xfrm>
            <a:off x="4635500"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47" name="橢圓 146"/>
          <p:cNvSpPr/>
          <p:nvPr/>
        </p:nvSpPr>
        <p:spPr>
          <a:xfrm rot="2700000">
            <a:off x="4510088" y="29210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48" name="橢圓 147"/>
          <p:cNvSpPr/>
          <p:nvPr/>
        </p:nvSpPr>
        <p:spPr>
          <a:xfrm rot="8100000">
            <a:off x="4678363"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49" name="橢圓 148"/>
          <p:cNvSpPr/>
          <p:nvPr/>
        </p:nvSpPr>
        <p:spPr>
          <a:xfrm>
            <a:off x="4843463" y="278130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50" name="圓角矩形 149"/>
          <p:cNvSpPr/>
          <p:nvPr/>
        </p:nvSpPr>
        <p:spPr>
          <a:xfrm>
            <a:off x="4843463" y="290830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51" name="橢圓 150"/>
          <p:cNvSpPr/>
          <p:nvPr/>
        </p:nvSpPr>
        <p:spPr>
          <a:xfrm>
            <a:off x="4864100"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52" name="橢圓 151"/>
          <p:cNvSpPr/>
          <p:nvPr/>
        </p:nvSpPr>
        <p:spPr>
          <a:xfrm>
            <a:off x="4924425"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53" name="橢圓 152"/>
          <p:cNvSpPr/>
          <p:nvPr/>
        </p:nvSpPr>
        <p:spPr>
          <a:xfrm rot="2700000">
            <a:off x="4798219" y="2920206"/>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54" name="橢圓 153"/>
          <p:cNvSpPr/>
          <p:nvPr/>
        </p:nvSpPr>
        <p:spPr>
          <a:xfrm rot="8100000">
            <a:off x="4965700"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55" name="橢圓 154"/>
          <p:cNvSpPr/>
          <p:nvPr/>
        </p:nvSpPr>
        <p:spPr>
          <a:xfrm>
            <a:off x="5132388" y="2781300"/>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56" name="圓角矩形 155"/>
          <p:cNvSpPr/>
          <p:nvPr/>
        </p:nvSpPr>
        <p:spPr>
          <a:xfrm>
            <a:off x="5132388" y="290830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57" name="橢圓 156"/>
          <p:cNvSpPr/>
          <p:nvPr/>
        </p:nvSpPr>
        <p:spPr>
          <a:xfrm>
            <a:off x="5151438"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58" name="橢圓 157"/>
          <p:cNvSpPr/>
          <p:nvPr/>
        </p:nvSpPr>
        <p:spPr>
          <a:xfrm>
            <a:off x="5211763"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59" name="橢圓 158"/>
          <p:cNvSpPr/>
          <p:nvPr/>
        </p:nvSpPr>
        <p:spPr>
          <a:xfrm rot="2700000">
            <a:off x="5086350" y="29210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60" name="橢圓 159"/>
          <p:cNvSpPr/>
          <p:nvPr/>
        </p:nvSpPr>
        <p:spPr>
          <a:xfrm rot="8100000">
            <a:off x="5254625"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61" name="橢圓 160"/>
          <p:cNvSpPr/>
          <p:nvPr/>
        </p:nvSpPr>
        <p:spPr>
          <a:xfrm>
            <a:off x="5419725" y="278130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62" name="圓角矩形 161"/>
          <p:cNvSpPr/>
          <p:nvPr/>
        </p:nvSpPr>
        <p:spPr>
          <a:xfrm>
            <a:off x="5419725" y="290830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63" name="橢圓 162"/>
          <p:cNvSpPr/>
          <p:nvPr/>
        </p:nvSpPr>
        <p:spPr>
          <a:xfrm>
            <a:off x="5440363"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64" name="橢圓 163"/>
          <p:cNvSpPr/>
          <p:nvPr/>
        </p:nvSpPr>
        <p:spPr>
          <a:xfrm>
            <a:off x="5499100"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65" name="橢圓 164"/>
          <p:cNvSpPr/>
          <p:nvPr/>
        </p:nvSpPr>
        <p:spPr>
          <a:xfrm rot="2700000">
            <a:off x="5374481" y="2920207"/>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66" name="橢圓 165"/>
          <p:cNvSpPr/>
          <p:nvPr/>
        </p:nvSpPr>
        <p:spPr>
          <a:xfrm rot="8100000">
            <a:off x="5541963"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67" name="橢圓 166"/>
          <p:cNvSpPr/>
          <p:nvPr/>
        </p:nvSpPr>
        <p:spPr>
          <a:xfrm>
            <a:off x="6218238" y="2781300"/>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68" name="圓角矩形 167"/>
          <p:cNvSpPr/>
          <p:nvPr/>
        </p:nvSpPr>
        <p:spPr>
          <a:xfrm>
            <a:off x="6218238" y="290830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69" name="橢圓 168"/>
          <p:cNvSpPr/>
          <p:nvPr/>
        </p:nvSpPr>
        <p:spPr>
          <a:xfrm>
            <a:off x="6237288"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70" name="橢圓 169"/>
          <p:cNvSpPr/>
          <p:nvPr/>
        </p:nvSpPr>
        <p:spPr>
          <a:xfrm>
            <a:off x="6297613"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71" name="橢圓 170"/>
          <p:cNvSpPr/>
          <p:nvPr/>
        </p:nvSpPr>
        <p:spPr>
          <a:xfrm rot="2700000">
            <a:off x="6172200" y="29210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72" name="橢圓 171"/>
          <p:cNvSpPr/>
          <p:nvPr/>
        </p:nvSpPr>
        <p:spPr>
          <a:xfrm rot="8100000">
            <a:off x="6340475"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73" name="橢圓 172"/>
          <p:cNvSpPr/>
          <p:nvPr/>
        </p:nvSpPr>
        <p:spPr>
          <a:xfrm>
            <a:off x="6505575" y="278130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74" name="圓角矩形 173"/>
          <p:cNvSpPr/>
          <p:nvPr/>
        </p:nvSpPr>
        <p:spPr>
          <a:xfrm>
            <a:off x="6505575" y="290830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75" name="橢圓 174"/>
          <p:cNvSpPr/>
          <p:nvPr/>
        </p:nvSpPr>
        <p:spPr>
          <a:xfrm>
            <a:off x="6526213"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76" name="橢圓 175"/>
          <p:cNvSpPr/>
          <p:nvPr/>
        </p:nvSpPr>
        <p:spPr>
          <a:xfrm>
            <a:off x="6584950"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77" name="橢圓 176"/>
          <p:cNvSpPr/>
          <p:nvPr/>
        </p:nvSpPr>
        <p:spPr>
          <a:xfrm rot="2700000">
            <a:off x="6460331" y="2920207"/>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78" name="橢圓 177"/>
          <p:cNvSpPr/>
          <p:nvPr/>
        </p:nvSpPr>
        <p:spPr>
          <a:xfrm rot="8100000">
            <a:off x="6627813"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79" name="橢圓 178"/>
          <p:cNvSpPr/>
          <p:nvPr/>
        </p:nvSpPr>
        <p:spPr>
          <a:xfrm>
            <a:off x="6794500" y="2781300"/>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80" name="圓角矩形 179"/>
          <p:cNvSpPr/>
          <p:nvPr/>
        </p:nvSpPr>
        <p:spPr>
          <a:xfrm>
            <a:off x="6794500" y="290830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81" name="橢圓 180"/>
          <p:cNvSpPr/>
          <p:nvPr/>
        </p:nvSpPr>
        <p:spPr>
          <a:xfrm>
            <a:off x="6813550"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82" name="橢圓 181"/>
          <p:cNvSpPr/>
          <p:nvPr/>
        </p:nvSpPr>
        <p:spPr>
          <a:xfrm>
            <a:off x="6873875"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83" name="橢圓 182"/>
          <p:cNvSpPr/>
          <p:nvPr/>
        </p:nvSpPr>
        <p:spPr>
          <a:xfrm rot="2700000">
            <a:off x="6748463" y="29210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84" name="橢圓 183"/>
          <p:cNvSpPr/>
          <p:nvPr/>
        </p:nvSpPr>
        <p:spPr>
          <a:xfrm rot="8100000">
            <a:off x="6916738" y="2909888"/>
            <a:ext cx="36512"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85" name="橢圓 184"/>
          <p:cNvSpPr/>
          <p:nvPr/>
        </p:nvSpPr>
        <p:spPr>
          <a:xfrm>
            <a:off x="7081838" y="2781300"/>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86" name="圓角矩形 185"/>
          <p:cNvSpPr/>
          <p:nvPr/>
        </p:nvSpPr>
        <p:spPr>
          <a:xfrm>
            <a:off x="7081838" y="290830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87" name="橢圓 186"/>
          <p:cNvSpPr/>
          <p:nvPr/>
        </p:nvSpPr>
        <p:spPr>
          <a:xfrm>
            <a:off x="7102475"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88" name="橢圓 187"/>
          <p:cNvSpPr/>
          <p:nvPr/>
        </p:nvSpPr>
        <p:spPr>
          <a:xfrm>
            <a:off x="7161213"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89" name="橢圓 188"/>
          <p:cNvSpPr/>
          <p:nvPr/>
        </p:nvSpPr>
        <p:spPr>
          <a:xfrm rot="2700000">
            <a:off x="7036594" y="2920206"/>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90" name="橢圓 189"/>
          <p:cNvSpPr/>
          <p:nvPr/>
        </p:nvSpPr>
        <p:spPr>
          <a:xfrm rot="8100000">
            <a:off x="7204075"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91" name="橢圓 190"/>
          <p:cNvSpPr/>
          <p:nvPr/>
        </p:nvSpPr>
        <p:spPr>
          <a:xfrm>
            <a:off x="7369175" y="278130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92" name="圓角矩形 191"/>
          <p:cNvSpPr/>
          <p:nvPr/>
        </p:nvSpPr>
        <p:spPr>
          <a:xfrm>
            <a:off x="7369175" y="290830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93" name="橢圓 192"/>
          <p:cNvSpPr/>
          <p:nvPr/>
        </p:nvSpPr>
        <p:spPr>
          <a:xfrm>
            <a:off x="7389813"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94" name="橢圓 193"/>
          <p:cNvSpPr/>
          <p:nvPr/>
        </p:nvSpPr>
        <p:spPr>
          <a:xfrm>
            <a:off x="7450138"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95" name="橢圓 194"/>
          <p:cNvSpPr/>
          <p:nvPr/>
        </p:nvSpPr>
        <p:spPr>
          <a:xfrm rot="2700000">
            <a:off x="7324725" y="29210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96" name="橢圓 195"/>
          <p:cNvSpPr/>
          <p:nvPr/>
        </p:nvSpPr>
        <p:spPr>
          <a:xfrm rot="8100000">
            <a:off x="7493000" y="2909888"/>
            <a:ext cx="36513"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97" name="橢圓 196"/>
          <p:cNvSpPr/>
          <p:nvPr/>
        </p:nvSpPr>
        <p:spPr>
          <a:xfrm>
            <a:off x="1968500" y="278130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98" name="圓角矩形 197"/>
          <p:cNvSpPr/>
          <p:nvPr/>
        </p:nvSpPr>
        <p:spPr>
          <a:xfrm>
            <a:off x="1968500" y="290830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199" name="橢圓 198"/>
          <p:cNvSpPr/>
          <p:nvPr/>
        </p:nvSpPr>
        <p:spPr>
          <a:xfrm>
            <a:off x="1989138"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00" name="橢圓 199"/>
          <p:cNvSpPr/>
          <p:nvPr/>
        </p:nvSpPr>
        <p:spPr>
          <a:xfrm>
            <a:off x="2049463"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01" name="橢圓 200"/>
          <p:cNvSpPr/>
          <p:nvPr/>
        </p:nvSpPr>
        <p:spPr>
          <a:xfrm rot="2700000">
            <a:off x="1924050" y="29210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02" name="橢圓 201"/>
          <p:cNvSpPr/>
          <p:nvPr/>
        </p:nvSpPr>
        <p:spPr>
          <a:xfrm rot="8100000">
            <a:off x="2092325" y="2909888"/>
            <a:ext cx="36513"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03" name="橢圓 202"/>
          <p:cNvSpPr/>
          <p:nvPr/>
        </p:nvSpPr>
        <p:spPr>
          <a:xfrm>
            <a:off x="2257425" y="2781300"/>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04" name="圓角矩形 203"/>
          <p:cNvSpPr/>
          <p:nvPr/>
        </p:nvSpPr>
        <p:spPr>
          <a:xfrm>
            <a:off x="2257425" y="290830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05" name="橢圓 204"/>
          <p:cNvSpPr/>
          <p:nvPr/>
        </p:nvSpPr>
        <p:spPr>
          <a:xfrm>
            <a:off x="2276475"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06" name="橢圓 205"/>
          <p:cNvSpPr/>
          <p:nvPr/>
        </p:nvSpPr>
        <p:spPr>
          <a:xfrm>
            <a:off x="2336800"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07" name="橢圓 206"/>
          <p:cNvSpPr/>
          <p:nvPr/>
        </p:nvSpPr>
        <p:spPr>
          <a:xfrm rot="2700000">
            <a:off x="2211388" y="29210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08" name="橢圓 207"/>
          <p:cNvSpPr/>
          <p:nvPr/>
        </p:nvSpPr>
        <p:spPr>
          <a:xfrm rot="8100000">
            <a:off x="2379663"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09" name="橢圓 208"/>
          <p:cNvSpPr/>
          <p:nvPr/>
        </p:nvSpPr>
        <p:spPr>
          <a:xfrm>
            <a:off x="2544763" y="278130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10" name="圓角矩形 209"/>
          <p:cNvSpPr/>
          <p:nvPr/>
        </p:nvSpPr>
        <p:spPr>
          <a:xfrm>
            <a:off x="2544763" y="290830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11" name="橢圓 210"/>
          <p:cNvSpPr/>
          <p:nvPr/>
        </p:nvSpPr>
        <p:spPr>
          <a:xfrm>
            <a:off x="2565400"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12" name="橢圓 211"/>
          <p:cNvSpPr/>
          <p:nvPr/>
        </p:nvSpPr>
        <p:spPr>
          <a:xfrm>
            <a:off x="2625725"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13" name="橢圓 212"/>
          <p:cNvSpPr/>
          <p:nvPr/>
        </p:nvSpPr>
        <p:spPr>
          <a:xfrm rot="2700000">
            <a:off x="2500313" y="29210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14" name="橢圓 213"/>
          <p:cNvSpPr/>
          <p:nvPr/>
        </p:nvSpPr>
        <p:spPr>
          <a:xfrm rot="8100000">
            <a:off x="2668588" y="2909888"/>
            <a:ext cx="36512"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15" name="橢圓 214"/>
          <p:cNvSpPr/>
          <p:nvPr/>
        </p:nvSpPr>
        <p:spPr>
          <a:xfrm>
            <a:off x="2833688" y="2781300"/>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16" name="圓角矩形 215"/>
          <p:cNvSpPr/>
          <p:nvPr/>
        </p:nvSpPr>
        <p:spPr>
          <a:xfrm>
            <a:off x="2833688" y="290830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17" name="橢圓 216"/>
          <p:cNvSpPr/>
          <p:nvPr/>
        </p:nvSpPr>
        <p:spPr>
          <a:xfrm>
            <a:off x="2852738"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18" name="橢圓 217"/>
          <p:cNvSpPr/>
          <p:nvPr/>
        </p:nvSpPr>
        <p:spPr>
          <a:xfrm>
            <a:off x="2913063"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19" name="橢圓 218"/>
          <p:cNvSpPr/>
          <p:nvPr/>
        </p:nvSpPr>
        <p:spPr>
          <a:xfrm rot="2700000">
            <a:off x="2787650" y="29210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20" name="橢圓 219"/>
          <p:cNvSpPr/>
          <p:nvPr/>
        </p:nvSpPr>
        <p:spPr>
          <a:xfrm rot="8100000">
            <a:off x="2955925"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21" name="橢圓 220"/>
          <p:cNvSpPr/>
          <p:nvPr/>
        </p:nvSpPr>
        <p:spPr>
          <a:xfrm>
            <a:off x="3121025" y="278130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22" name="圓角矩形 221"/>
          <p:cNvSpPr/>
          <p:nvPr/>
        </p:nvSpPr>
        <p:spPr>
          <a:xfrm>
            <a:off x="3121025" y="290830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23" name="橢圓 222"/>
          <p:cNvSpPr/>
          <p:nvPr/>
        </p:nvSpPr>
        <p:spPr>
          <a:xfrm>
            <a:off x="3141663"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24" name="橢圓 223"/>
          <p:cNvSpPr/>
          <p:nvPr/>
        </p:nvSpPr>
        <p:spPr>
          <a:xfrm>
            <a:off x="3201988"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25" name="橢圓 224"/>
          <p:cNvSpPr/>
          <p:nvPr/>
        </p:nvSpPr>
        <p:spPr>
          <a:xfrm rot="2700000">
            <a:off x="3075781" y="2920207"/>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26" name="橢圓 225"/>
          <p:cNvSpPr/>
          <p:nvPr/>
        </p:nvSpPr>
        <p:spPr>
          <a:xfrm rot="8100000">
            <a:off x="3243263"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27" name="橢圓 226"/>
          <p:cNvSpPr/>
          <p:nvPr/>
        </p:nvSpPr>
        <p:spPr>
          <a:xfrm>
            <a:off x="3409950" y="2781300"/>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28" name="圓角矩形 227"/>
          <p:cNvSpPr/>
          <p:nvPr/>
        </p:nvSpPr>
        <p:spPr>
          <a:xfrm>
            <a:off x="3409950" y="290830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29" name="橢圓 228"/>
          <p:cNvSpPr/>
          <p:nvPr/>
        </p:nvSpPr>
        <p:spPr>
          <a:xfrm>
            <a:off x="3429000"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30" name="橢圓 229"/>
          <p:cNvSpPr/>
          <p:nvPr/>
        </p:nvSpPr>
        <p:spPr>
          <a:xfrm>
            <a:off x="3489325"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31" name="橢圓 230"/>
          <p:cNvSpPr/>
          <p:nvPr/>
        </p:nvSpPr>
        <p:spPr>
          <a:xfrm rot="2700000">
            <a:off x="3363913" y="29210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32" name="橢圓 231"/>
          <p:cNvSpPr/>
          <p:nvPr/>
        </p:nvSpPr>
        <p:spPr>
          <a:xfrm rot="8100000">
            <a:off x="3532188"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33" name="橢圓 232"/>
          <p:cNvSpPr/>
          <p:nvPr/>
        </p:nvSpPr>
        <p:spPr>
          <a:xfrm>
            <a:off x="3978275" y="2792413"/>
            <a:ext cx="119063" cy="1285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34" name="圓角矩形 233"/>
          <p:cNvSpPr/>
          <p:nvPr/>
        </p:nvSpPr>
        <p:spPr>
          <a:xfrm>
            <a:off x="3978275" y="292100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35" name="橢圓 234"/>
          <p:cNvSpPr/>
          <p:nvPr/>
        </p:nvSpPr>
        <p:spPr>
          <a:xfrm>
            <a:off x="3997325" y="31496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36" name="橢圓 235"/>
          <p:cNvSpPr/>
          <p:nvPr/>
        </p:nvSpPr>
        <p:spPr>
          <a:xfrm>
            <a:off x="4057650" y="31496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37" name="橢圓 236"/>
          <p:cNvSpPr/>
          <p:nvPr/>
        </p:nvSpPr>
        <p:spPr>
          <a:xfrm rot="2700000">
            <a:off x="3932238" y="29337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38" name="橢圓 237"/>
          <p:cNvSpPr/>
          <p:nvPr/>
        </p:nvSpPr>
        <p:spPr>
          <a:xfrm rot="8100000">
            <a:off x="4100513" y="29225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39" name="橢圓 238"/>
          <p:cNvSpPr/>
          <p:nvPr/>
        </p:nvSpPr>
        <p:spPr>
          <a:xfrm>
            <a:off x="5907088" y="2792413"/>
            <a:ext cx="119062" cy="1285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40" name="圓角矩形 239"/>
          <p:cNvSpPr/>
          <p:nvPr/>
        </p:nvSpPr>
        <p:spPr>
          <a:xfrm>
            <a:off x="5907088" y="292100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41" name="橢圓 240"/>
          <p:cNvSpPr/>
          <p:nvPr/>
        </p:nvSpPr>
        <p:spPr>
          <a:xfrm>
            <a:off x="5926138" y="31496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42" name="橢圓 241"/>
          <p:cNvSpPr/>
          <p:nvPr/>
        </p:nvSpPr>
        <p:spPr>
          <a:xfrm>
            <a:off x="5986463" y="31496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43" name="橢圓 242"/>
          <p:cNvSpPr/>
          <p:nvPr/>
        </p:nvSpPr>
        <p:spPr>
          <a:xfrm rot="2700000">
            <a:off x="5861050" y="29337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44" name="橢圓 243"/>
          <p:cNvSpPr/>
          <p:nvPr/>
        </p:nvSpPr>
        <p:spPr>
          <a:xfrm rot="8100000">
            <a:off x="6029325" y="29225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245" name="Espace réservé du contenu 2"/>
          <p:cNvSpPr txBox="1">
            <a:spLocks/>
          </p:cNvSpPr>
          <p:nvPr/>
        </p:nvSpPr>
        <p:spPr bwMode="auto">
          <a:xfrm>
            <a:off x="349250" y="5526088"/>
            <a:ext cx="8280400" cy="922337"/>
          </a:xfrm>
          <a:prstGeom prst="rect">
            <a:avLst/>
          </a:prstGeom>
          <a:noFill/>
          <a:ln w="9525">
            <a:noFill/>
            <a:miter lim="800000"/>
            <a:headEnd/>
            <a:tailEnd/>
          </a:ln>
        </p:spPr>
        <p:txBody>
          <a:bodyPr/>
          <a:lstStyle/>
          <a:p>
            <a:pPr marL="342900" indent="-342900" algn="just">
              <a:lnSpc>
                <a:spcPct val="90000"/>
              </a:lnSpc>
              <a:spcBef>
                <a:spcPct val="20000"/>
              </a:spcBef>
              <a:buFont typeface="Wingdings" pitchFamily="2" charset="2"/>
              <a:buChar char="u"/>
            </a:pPr>
            <a:r>
              <a:rPr lang="zh-TW" altLang="en-US" sz="3200">
                <a:latin typeface="標楷體" pitchFamily="65" charset="-120"/>
                <a:ea typeface="標楷體" pitchFamily="65" charset="-120"/>
              </a:rPr>
              <a:t>難度「難易適中」，每科的平均通過率為五成至六成。</a:t>
            </a:r>
            <a:endParaRPr lang="en-US" altLang="zh-TW" sz="3200">
              <a:latin typeface="標楷體" pitchFamily="65" charset="-120"/>
              <a:ea typeface="標楷體" pitchFamily="65" charset="-120"/>
            </a:endParaRPr>
          </a:p>
        </p:txBody>
      </p:sp>
      <p:sp>
        <p:nvSpPr>
          <p:cNvPr id="246" name="文字方塊 245"/>
          <p:cNvSpPr txBox="1">
            <a:spLocks noChangeArrowheads="1"/>
          </p:cNvSpPr>
          <p:nvPr/>
        </p:nvSpPr>
        <p:spPr bwMode="auto">
          <a:xfrm>
            <a:off x="1979613" y="5075238"/>
            <a:ext cx="1584325" cy="368300"/>
          </a:xfrm>
          <a:prstGeom prst="rect">
            <a:avLst/>
          </a:prstGeom>
          <a:noFill/>
          <a:ln w="9525">
            <a:noFill/>
            <a:miter lim="800000"/>
            <a:headEnd/>
            <a:tailEnd/>
          </a:ln>
        </p:spPr>
        <p:txBody>
          <a:bodyPr>
            <a:spAutoFit/>
          </a:bodyPr>
          <a:lstStyle/>
          <a:p>
            <a:pPr eaLnBrk="0" hangingPunct="0"/>
            <a:r>
              <a:rPr lang="zh-TW" altLang="en-US" b="1">
                <a:solidFill>
                  <a:srgbClr val="FF0000"/>
                </a:solidFill>
                <a:latin typeface="微軟正黑體" pitchFamily="34" charset="-120"/>
                <a:ea typeface="微軟正黑體" pitchFamily="34" charset="-120"/>
              </a:rPr>
              <a:t>試題難度：易</a:t>
            </a:r>
          </a:p>
        </p:txBody>
      </p:sp>
      <p:sp>
        <p:nvSpPr>
          <p:cNvPr id="247" name="文字方塊 246"/>
          <p:cNvSpPr txBox="1">
            <a:spLocks noChangeArrowheads="1"/>
          </p:cNvSpPr>
          <p:nvPr/>
        </p:nvSpPr>
        <p:spPr bwMode="auto">
          <a:xfrm>
            <a:off x="3924300" y="5084763"/>
            <a:ext cx="1584325" cy="368300"/>
          </a:xfrm>
          <a:prstGeom prst="rect">
            <a:avLst/>
          </a:prstGeom>
          <a:noFill/>
          <a:ln w="9525">
            <a:noFill/>
            <a:miter lim="800000"/>
            <a:headEnd/>
            <a:tailEnd/>
          </a:ln>
        </p:spPr>
        <p:txBody>
          <a:bodyPr>
            <a:spAutoFit/>
          </a:bodyPr>
          <a:lstStyle/>
          <a:p>
            <a:pPr eaLnBrk="0" hangingPunct="0"/>
            <a:r>
              <a:rPr lang="zh-TW" altLang="en-US" b="1">
                <a:solidFill>
                  <a:srgbClr val="FF0000"/>
                </a:solidFill>
                <a:latin typeface="微軟正黑體" pitchFamily="34" charset="-120"/>
                <a:ea typeface="微軟正黑體" pitchFamily="34" charset="-120"/>
              </a:rPr>
              <a:t>試題難度：中</a:t>
            </a:r>
          </a:p>
        </p:txBody>
      </p:sp>
      <p:sp>
        <p:nvSpPr>
          <p:cNvPr id="248" name="文字方塊 247"/>
          <p:cNvSpPr txBox="1">
            <a:spLocks noChangeArrowheads="1"/>
          </p:cNvSpPr>
          <p:nvPr/>
        </p:nvSpPr>
        <p:spPr bwMode="auto">
          <a:xfrm>
            <a:off x="5940425" y="5084763"/>
            <a:ext cx="1584325" cy="368300"/>
          </a:xfrm>
          <a:prstGeom prst="rect">
            <a:avLst/>
          </a:prstGeom>
          <a:noFill/>
          <a:ln w="9525">
            <a:noFill/>
            <a:miter lim="800000"/>
            <a:headEnd/>
            <a:tailEnd/>
          </a:ln>
        </p:spPr>
        <p:txBody>
          <a:bodyPr>
            <a:spAutoFit/>
          </a:bodyPr>
          <a:lstStyle/>
          <a:p>
            <a:pPr eaLnBrk="0" hangingPunct="0"/>
            <a:r>
              <a:rPr lang="zh-TW" altLang="en-US" b="1">
                <a:solidFill>
                  <a:srgbClr val="FF0000"/>
                </a:solidFill>
                <a:latin typeface="微軟正黑體" pitchFamily="34" charset="-120"/>
                <a:ea typeface="微軟正黑體" pitchFamily="34" charset="-120"/>
              </a:rPr>
              <a:t>試題難度：難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blinds(horizontal)">
                                      <p:cBhvr>
                                        <p:cTn id="7" dur="500"/>
                                        <p:tgtEl>
                                          <p:spTgt spid="13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blinds(horizontal)">
                                      <p:cBhvr>
                                        <p:cTn id="10" dur="500"/>
                                        <p:tgtEl>
                                          <p:spTgt spid="13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8"/>
                                        </p:tgtEl>
                                        <p:attrNameLst>
                                          <p:attrName>style.visibility</p:attrName>
                                        </p:attrNameLst>
                                      </p:cBhvr>
                                      <p:to>
                                        <p:strVal val="visible"/>
                                      </p:to>
                                    </p:set>
                                    <p:animEffect transition="in" filter="blinds(horizontal)">
                                      <p:cBhvr>
                                        <p:cTn id="13" dur="500"/>
                                        <p:tgtEl>
                                          <p:spTgt spid="13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9"/>
                                        </p:tgtEl>
                                        <p:attrNameLst>
                                          <p:attrName>style.visibility</p:attrName>
                                        </p:attrNameLst>
                                      </p:cBhvr>
                                      <p:to>
                                        <p:strVal val="visible"/>
                                      </p:to>
                                    </p:set>
                                    <p:animEffect transition="in" filter="blinds(horizontal)">
                                      <p:cBhvr>
                                        <p:cTn id="16" dur="500"/>
                                        <p:tgtEl>
                                          <p:spTgt spid="13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0"/>
                                        </p:tgtEl>
                                        <p:attrNameLst>
                                          <p:attrName>style.visibility</p:attrName>
                                        </p:attrNameLst>
                                      </p:cBhvr>
                                      <p:to>
                                        <p:strVal val="visible"/>
                                      </p:to>
                                    </p:set>
                                    <p:animEffect transition="in" filter="blinds(horizontal)">
                                      <p:cBhvr>
                                        <p:cTn id="19" dur="500"/>
                                        <p:tgtEl>
                                          <p:spTgt spid="14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blinds(horizontal)">
                                      <p:cBhvr>
                                        <p:cTn id="22" dur="500"/>
                                        <p:tgtEl>
                                          <p:spTgt spid="14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42"/>
                                        </p:tgtEl>
                                        <p:attrNameLst>
                                          <p:attrName>style.visibility</p:attrName>
                                        </p:attrNameLst>
                                      </p:cBhvr>
                                      <p:to>
                                        <p:strVal val="visible"/>
                                      </p:to>
                                    </p:set>
                                    <p:animEffect transition="in" filter="blinds(horizontal)">
                                      <p:cBhvr>
                                        <p:cTn id="25" dur="500"/>
                                        <p:tgtEl>
                                          <p:spTgt spid="14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43"/>
                                        </p:tgtEl>
                                        <p:attrNameLst>
                                          <p:attrName>style.visibility</p:attrName>
                                        </p:attrNameLst>
                                      </p:cBhvr>
                                      <p:to>
                                        <p:strVal val="visible"/>
                                      </p:to>
                                    </p:set>
                                    <p:animEffect transition="in" filter="blinds(horizontal)">
                                      <p:cBhvr>
                                        <p:cTn id="28" dur="500"/>
                                        <p:tgtEl>
                                          <p:spTgt spid="14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44"/>
                                        </p:tgtEl>
                                        <p:attrNameLst>
                                          <p:attrName>style.visibility</p:attrName>
                                        </p:attrNameLst>
                                      </p:cBhvr>
                                      <p:to>
                                        <p:strVal val="visible"/>
                                      </p:to>
                                    </p:set>
                                    <p:animEffect transition="in" filter="blinds(horizontal)">
                                      <p:cBhvr>
                                        <p:cTn id="31" dur="500"/>
                                        <p:tgtEl>
                                          <p:spTgt spid="14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5"/>
                                        </p:tgtEl>
                                        <p:attrNameLst>
                                          <p:attrName>style.visibility</p:attrName>
                                        </p:attrNameLst>
                                      </p:cBhvr>
                                      <p:to>
                                        <p:strVal val="visible"/>
                                      </p:to>
                                    </p:set>
                                    <p:animEffect transition="in" filter="blinds(horizontal)">
                                      <p:cBhvr>
                                        <p:cTn id="34" dur="500"/>
                                        <p:tgtEl>
                                          <p:spTgt spid="14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46"/>
                                        </p:tgtEl>
                                        <p:attrNameLst>
                                          <p:attrName>style.visibility</p:attrName>
                                        </p:attrNameLst>
                                      </p:cBhvr>
                                      <p:to>
                                        <p:strVal val="visible"/>
                                      </p:to>
                                    </p:set>
                                    <p:animEffect transition="in" filter="blinds(horizontal)">
                                      <p:cBhvr>
                                        <p:cTn id="37" dur="500"/>
                                        <p:tgtEl>
                                          <p:spTgt spid="14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47"/>
                                        </p:tgtEl>
                                        <p:attrNameLst>
                                          <p:attrName>style.visibility</p:attrName>
                                        </p:attrNameLst>
                                      </p:cBhvr>
                                      <p:to>
                                        <p:strVal val="visible"/>
                                      </p:to>
                                    </p:set>
                                    <p:animEffect transition="in" filter="blinds(horizontal)">
                                      <p:cBhvr>
                                        <p:cTn id="40" dur="500"/>
                                        <p:tgtEl>
                                          <p:spTgt spid="14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48"/>
                                        </p:tgtEl>
                                        <p:attrNameLst>
                                          <p:attrName>style.visibility</p:attrName>
                                        </p:attrNameLst>
                                      </p:cBhvr>
                                      <p:to>
                                        <p:strVal val="visible"/>
                                      </p:to>
                                    </p:set>
                                    <p:animEffect transition="in" filter="blinds(horizontal)">
                                      <p:cBhvr>
                                        <p:cTn id="43" dur="500"/>
                                        <p:tgtEl>
                                          <p:spTgt spid="14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49"/>
                                        </p:tgtEl>
                                        <p:attrNameLst>
                                          <p:attrName>style.visibility</p:attrName>
                                        </p:attrNameLst>
                                      </p:cBhvr>
                                      <p:to>
                                        <p:strVal val="visible"/>
                                      </p:to>
                                    </p:set>
                                    <p:animEffect transition="in" filter="blinds(horizontal)">
                                      <p:cBhvr>
                                        <p:cTn id="46" dur="500"/>
                                        <p:tgtEl>
                                          <p:spTgt spid="149"/>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50"/>
                                        </p:tgtEl>
                                        <p:attrNameLst>
                                          <p:attrName>style.visibility</p:attrName>
                                        </p:attrNameLst>
                                      </p:cBhvr>
                                      <p:to>
                                        <p:strVal val="visible"/>
                                      </p:to>
                                    </p:set>
                                    <p:animEffect transition="in" filter="blinds(horizontal)">
                                      <p:cBhvr>
                                        <p:cTn id="49" dur="500"/>
                                        <p:tgtEl>
                                          <p:spTgt spid="150"/>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51"/>
                                        </p:tgtEl>
                                        <p:attrNameLst>
                                          <p:attrName>style.visibility</p:attrName>
                                        </p:attrNameLst>
                                      </p:cBhvr>
                                      <p:to>
                                        <p:strVal val="visible"/>
                                      </p:to>
                                    </p:set>
                                    <p:animEffect transition="in" filter="blinds(horizontal)">
                                      <p:cBhvr>
                                        <p:cTn id="52" dur="500"/>
                                        <p:tgtEl>
                                          <p:spTgt spid="151"/>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blinds(horizontal)">
                                      <p:cBhvr>
                                        <p:cTn id="55" dur="500"/>
                                        <p:tgtEl>
                                          <p:spTgt spid="152"/>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53"/>
                                        </p:tgtEl>
                                        <p:attrNameLst>
                                          <p:attrName>style.visibility</p:attrName>
                                        </p:attrNameLst>
                                      </p:cBhvr>
                                      <p:to>
                                        <p:strVal val="visible"/>
                                      </p:to>
                                    </p:set>
                                    <p:animEffect transition="in" filter="blinds(horizontal)">
                                      <p:cBhvr>
                                        <p:cTn id="58" dur="500"/>
                                        <p:tgtEl>
                                          <p:spTgt spid="153"/>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54"/>
                                        </p:tgtEl>
                                        <p:attrNameLst>
                                          <p:attrName>style.visibility</p:attrName>
                                        </p:attrNameLst>
                                      </p:cBhvr>
                                      <p:to>
                                        <p:strVal val="visible"/>
                                      </p:to>
                                    </p:set>
                                    <p:animEffect transition="in" filter="blinds(horizontal)">
                                      <p:cBhvr>
                                        <p:cTn id="61" dur="500"/>
                                        <p:tgtEl>
                                          <p:spTgt spid="154"/>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55"/>
                                        </p:tgtEl>
                                        <p:attrNameLst>
                                          <p:attrName>style.visibility</p:attrName>
                                        </p:attrNameLst>
                                      </p:cBhvr>
                                      <p:to>
                                        <p:strVal val="visible"/>
                                      </p:to>
                                    </p:set>
                                    <p:animEffect transition="in" filter="blinds(horizontal)">
                                      <p:cBhvr>
                                        <p:cTn id="64" dur="500"/>
                                        <p:tgtEl>
                                          <p:spTgt spid="155"/>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156"/>
                                        </p:tgtEl>
                                        <p:attrNameLst>
                                          <p:attrName>style.visibility</p:attrName>
                                        </p:attrNameLst>
                                      </p:cBhvr>
                                      <p:to>
                                        <p:strVal val="visible"/>
                                      </p:to>
                                    </p:set>
                                    <p:animEffect transition="in" filter="blinds(horizontal)">
                                      <p:cBhvr>
                                        <p:cTn id="67" dur="500"/>
                                        <p:tgtEl>
                                          <p:spTgt spid="156"/>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57"/>
                                        </p:tgtEl>
                                        <p:attrNameLst>
                                          <p:attrName>style.visibility</p:attrName>
                                        </p:attrNameLst>
                                      </p:cBhvr>
                                      <p:to>
                                        <p:strVal val="visible"/>
                                      </p:to>
                                    </p:set>
                                    <p:animEffect transition="in" filter="blinds(horizontal)">
                                      <p:cBhvr>
                                        <p:cTn id="70" dur="500"/>
                                        <p:tgtEl>
                                          <p:spTgt spid="157"/>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158"/>
                                        </p:tgtEl>
                                        <p:attrNameLst>
                                          <p:attrName>style.visibility</p:attrName>
                                        </p:attrNameLst>
                                      </p:cBhvr>
                                      <p:to>
                                        <p:strVal val="visible"/>
                                      </p:to>
                                    </p:set>
                                    <p:animEffect transition="in" filter="blinds(horizontal)">
                                      <p:cBhvr>
                                        <p:cTn id="73" dur="500"/>
                                        <p:tgtEl>
                                          <p:spTgt spid="158"/>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blinds(horizontal)">
                                      <p:cBhvr>
                                        <p:cTn id="76" dur="500"/>
                                        <p:tgtEl>
                                          <p:spTgt spid="159"/>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160"/>
                                        </p:tgtEl>
                                        <p:attrNameLst>
                                          <p:attrName>style.visibility</p:attrName>
                                        </p:attrNameLst>
                                      </p:cBhvr>
                                      <p:to>
                                        <p:strVal val="visible"/>
                                      </p:to>
                                    </p:set>
                                    <p:animEffect transition="in" filter="blinds(horizontal)">
                                      <p:cBhvr>
                                        <p:cTn id="79" dur="500"/>
                                        <p:tgtEl>
                                          <p:spTgt spid="160"/>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161"/>
                                        </p:tgtEl>
                                        <p:attrNameLst>
                                          <p:attrName>style.visibility</p:attrName>
                                        </p:attrNameLst>
                                      </p:cBhvr>
                                      <p:to>
                                        <p:strVal val="visible"/>
                                      </p:to>
                                    </p:set>
                                    <p:animEffect transition="in" filter="blinds(horizontal)">
                                      <p:cBhvr>
                                        <p:cTn id="82" dur="500"/>
                                        <p:tgtEl>
                                          <p:spTgt spid="161"/>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162"/>
                                        </p:tgtEl>
                                        <p:attrNameLst>
                                          <p:attrName>style.visibility</p:attrName>
                                        </p:attrNameLst>
                                      </p:cBhvr>
                                      <p:to>
                                        <p:strVal val="visible"/>
                                      </p:to>
                                    </p:set>
                                    <p:animEffect transition="in" filter="blinds(horizontal)">
                                      <p:cBhvr>
                                        <p:cTn id="85" dur="500"/>
                                        <p:tgtEl>
                                          <p:spTgt spid="162"/>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163"/>
                                        </p:tgtEl>
                                        <p:attrNameLst>
                                          <p:attrName>style.visibility</p:attrName>
                                        </p:attrNameLst>
                                      </p:cBhvr>
                                      <p:to>
                                        <p:strVal val="visible"/>
                                      </p:to>
                                    </p:set>
                                    <p:animEffect transition="in" filter="blinds(horizontal)">
                                      <p:cBhvr>
                                        <p:cTn id="88" dur="500"/>
                                        <p:tgtEl>
                                          <p:spTgt spid="163"/>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164"/>
                                        </p:tgtEl>
                                        <p:attrNameLst>
                                          <p:attrName>style.visibility</p:attrName>
                                        </p:attrNameLst>
                                      </p:cBhvr>
                                      <p:to>
                                        <p:strVal val="visible"/>
                                      </p:to>
                                    </p:set>
                                    <p:animEffect transition="in" filter="blinds(horizontal)">
                                      <p:cBhvr>
                                        <p:cTn id="91" dur="500"/>
                                        <p:tgtEl>
                                          <p:spTgt spid="164"/>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165"/>
                                        </p:tgtEl>
                                        <p:attrNameLst>
                                          <p:attrName>style.visibility</p:attrName>
                                        </p:attrNameLst>
                                      </p:cBhvr>
                                      <p:to>
                                        <p:strVal val="visible"/>
                                      </p:to>
                                    </p:set>
                                    <p:animEffect transition="in" filter="blinds(horizontal)">
                                      <p:cBhvr>
                                        <p:cTn id="94" dur="500"/>
                                        <p:tgtEl>
                                          <p:spTgt spid="165"/>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166"/>
                                        </p:tgtEl>
                                        <p:attrNameLst>
                                          <p:attrName>style.visibility</p:attrName>
                                        </p:attrNameLst>
                                      </p:cBhvr>
                                      <p:to>
                                        <p:strVal val="visible"/>
                                      </p:to>
                                    </p:set>
                                    <p:animEffect transition="in" filter="blinds(horizontal)">
                                      <p:cBhvr>
                                        <p:cTn id="97" dur="500"/>
                                        <p:tgtEl>
                                          <p:spTgt spid="166"/>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67"/>
                                        </p:tgtEl>
                                        <p:attrNameLst>
                                          <p:attrName>style.visibility</p:attrName>
                                        </p:attrNameLst>
                                      </p:cBhvr>
                                      <p:to>
                                        <p:strVal val="visible"/>
                                      </p:to>
                                    </p:set>
                                    <p:animEffect transition="in" filter="blinds(horizontal)">
                                      <p:cBhvr>
                                        <p:cTn id="100" dur="500"/>
                                        <p:tgtEl>
                                          <p:spTgt spid="167"/>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168"/>
                                        </p:tgtEl>
                                        <p:attrNameLst>
                                          <p:attrName>style.visibility</p:attrName>
                                        </p:attrNameLst>
                                      </p:cBhvr>
                                      <p:to>
                                        <p:strVal val="visible"/>
                                      </p:to>
                                    </p:set>
                                    <p:animEffect transition="in" filter="blinds(horizontal)">
                                      <p:cBhvr>
                                        <p:cTn id="103" dur="500"/>
                                        <p:tgtEl>
                                          <p:spTgt spid="168"/>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169"/>
                                        </p:tgtEl>
                                        <p:attrNameLst>
                                          <p:attrName>style.visibility</p:attrName>
                                        </p:attrNameLst>
                                      </p:cBhvr>
                                      <p:to>
                                        <p:strVal val="visible"/>
                                      </p:to>
                                    </p:set>
                                    <p:animEffect transition="in" filter="blinds(horizontal)">
                                      <p:cBhvr>
                                        <p:cTn id="106" dur="500"/>
                                        <p:tgtEl>
                                          <p:spTgt spid="169"/>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blinds(horizontal)">
                                      <p:cBhvr>
                                        <p:cTn id="109" dur="500"/>
                                        <p:tgtEl>
                                          <p:spTgt spid="170"/>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171"/>
                                        </p:tgtEl>
                                        <p:attrNameLst>
                                          <p:attrName>style.visibility</p:attrName>
                                        </p:attrNameLst>
                                      </p:cBhvr>
                                      <p:to>
                                        <p:strVal val="visible"/>
                                      </p:to>
                                    </p:set>
                                    <p:animEffect transition="in" filter="blinds(horizontal)">
                                      <p:cBhvr>
                                        <p:cTn id="112" dur="500"/>
                                        <p:tgtEl>
                                          <p:spTgt spid="171"/>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172"/>
                                        </p:tgtEl>
                                        <p:attrNameLst>
                                          <p:attrName>style.visibility</p:attrName>
                                        </p:attrNameLst>
                                      </p:cBhvr>
                                      <p:to>
                                        <p:strVal val="visible"/>
                                      </p:to>
                                    </p:set>
                                    <p:animEffect transition="in" filter="blinds(horizontal)">
                                      <p:cBhvr>
                                        <p:cTn id="115" dur="500"/>
                                        <p:tgtEl>
                                          <p:spTgt spid="172"/>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173"/>
                                        </p:tgtEl>
                                        <p:attrNameLst>
                                          <p:attrName>style.visibility</p:attrName>
                                        </p:attrNameLst>
                                      </p:cBhvr>
                                      <p:to>
                                        <p:strVal val="visible"/>
                                      </p:to>
                                    </p:set>
                                    <p:animEffect transition="in" filter="blinds(horizontal)">
                                      <p:cBhvr>
                                        <p:cTn id="118" dur="500"/>
                                        <p:tgtEl>
                                          <p:spTgt spid="173"/>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174"/>
                                        </p:tgtEl>
                                        <p:attrNameLst>
                                          <p:attrName>style.visibility</p:attrName>
                                        </p:attrNameLst>
                                      </p:cBhvr>
                                      <p:to>
                                        <p:strVal val="visible"/>
                                      </p:to>
                                    </p:set>
                                    <p:animEffect transition="in" filter="blinds(horizontal)">
                                      <p:cBhvr>
                                        <p:cTn id="121" dur="500"/>
                                        <p:tgtEl>
                                          <p:spTgt spid="174"/>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175"/>
                                        </p:tgtEl>
                                        <p:attrNameLst>
                                          <p:attrName>style.visibility</p:attrName>
                                        </p:attrNameLst>
                                      </p:cBhvr>
                                      <p:to>
                                        <p:strVal val="visible"/>
                                      </p:to>
                                    </p:set>
                                    <p:animEffect transition="in" filter="blinds(horizontal)">
                                      <p:cBhvr>
                                        <p:cTn id="124" dur="500"/>
                                        <p:tgtEl>
                                          <p:spTgt spid="175"/>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176"/>
                                        </p:tgtEl>
                                        <p:attrNameLst>
                                          <p:attrName>style.visibility</p:attrName>
                                        </p:attrNameLst>
                                      </p:cBhvr>
                                      <p:to>
                                        <p:strVal val="visible"/>
                                      </p:to>
                                    </p:set>
                                    <p:animEffect transition="in" filter="blinds(horizontal)">
                                      <p:cBhvr>
                                        <p:cTn id="127" dur="500"/>
                                        <p:tgtEl>
                                          <p:spTgt spid="176"/>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177"/>
                                        </p:tgtEl>
                                        <p:attrNameLst>
                                          <p:attrName>style.visibility</p:attrName>
                                        </p:attrNameLst>
                                      </p:cBhvr>
                                      <p:to>
                                        <p:strVal val="visible"/>
                                      </p:to>
                                    </p:set>
                                    <p:animEffect transition="in" filter="blinds(horizontal)">
                                      <p:cBhvr>
                                        <p:cTn id="130" dur="500"/>
                                        <p:tgtEl>
                                          <p:spTgt spid="177"/>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178"/>
                                        </p:tgtEl>
                                        <p:attrNameLst>
                                          <p:attrName>style.visibility</p:attrName>
                                        </p:attrNameLst>
                                      </p:cBhvr>
                                      <p:to>
                                        <p:strVal val="visible"/>
                                      </p:to>
                                    </p:set>
                                    <p:animEffect transition="in" filter="blinds(horizontal)">
                                      <p:cBhvr>
                                        <p:cTn id="133" dur="500"/>
                                        <p:tgtEl>
                                          <p:spTgt spid="178"/>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179"/>
                                        </p:tgtEl>
                                        <p:attrNameLst>
                                          <p:attrName>style.visibility</p:attrName>
                                        </p:attrNameLst>
                                      </p:cBhvr>
                                      <p:to>
                                        <p:strVal val="visible"/>
                                      </p:to>
                                    </p:set>
                                    <p:animEffect transition="in" filter="blinds(horizontal)">
                                      <p:cBhvr>
                                        <p:cTn id="136" dur="500"/>
                                        <p:tgtEl>
                                          <p:spTgt spid="179"/>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180"/>
                                        </p:tgtEl>
                                        <p:attrNameLst>
                                          <p:attrName>style.visibility</p:attrName>
                                        </p:attrNameLst>
                                      </p:cBhvr>
                                      <p:to>
                                        <p:strVal val="visible"/>
                                      </p:to>
                                    </p:set>
                                    <p:animEffect transition="in" filter="blinds(horizontal)">
                                      <p:cBhvr>
                                        <p:cTn id="139" dur="500"/>
                                        <p:tgtEl>
                                          <p:spTgt spid="180"/>
                                        </p:tgtEl>
                                      </p:cBhvr>
                                    </p:animEffect>
                                  </p:childTnLst>
                                </p:cTn>
                              </p:par>
                              <p:par>
                                <p:cTn id="140" presetID="3" presetClass="entr" presetSubtype="10" fill="hold" grpId="0" nodeType="withEffect">
                                  <p:stCondLst>
                                    <p:cond delay="0"/>
                                  </p:stCondLst>
                                  <p:childTnLst>
                                    <p:set>
                                      <p:cBhvr>
                                        <p:cTn id="141" dur="1" fill="hold">
                                          <p:stCondLst>
                                            <p:cond delay="0"/>
                                          </p:stCondLst>
                                        </p:cTn>
                                        <p:tgtEl>
                                          <p:spTgt spid="181"/>
                                        </p:tgtEl>
                                        <p:attrNameLst>
                                          <p:attrName>style.visibility</p:attrName>
                                        </p:attrNameLst>
                                      </p:cBhvr>
                                      <p:to>
                                        <p:strVal val="visible"/>
                                      </p:to>
                                    </p:set>
                                    <p:animEffect transition="in" filter="blinds(horizontal)">
                                      <p:cBhvr>
                                        <p:cTn id="142" dur="500"/>
                                        <p:tgtEl>
                                          <p:spTgt spid="181"/>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182"/>
                                        </p:tgtEl>
                                        <p:attrNameLst>
                                          <p:attrName>style.visibility</p:attrName>
                                        </p:attrNameLst>
                                      </p:cBhvr>
                                      <p:to>
                                        <p:strVal val="visible"/>
                                      </p:to>
                                    </p:set>
                                    <p:animEffect transition="in" filter="blinds(horizontal)">
                                      <p:cBhvr>
                                        <p:cTn id="145" dur="500"/>
                                        <p:tgtEl>
                                          <p:spTgt spid="182"/>
                                        </p:tgtEl>
                                      </p:cBhvr>
                                    </p:animEffect>
                                  </p:childTnLst>
                                </p:cTn>
                              </p:par>
                              <p:par>
                                <p:cTn id="146" presetID="3" presetClass="entr" presetSubtype="10" fill="hold" grpId="0" nodeType="with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blinds(horizontal)">
                                      <p:cBhvr>
                                        <p:cTn id="148" dur="500"/>
                                        <p:tgtEl>
                                          <p:spTgt spid="183"/>
                                        </p:tgtEl>
                                      </p:cBhvr>
                                    </p:animEffect>
                                  </p:childTnLst>
                                </p:cTn>
                              </p:par>
                              <p:par>
                                <p:cTn id="149" presetID="3" presetClass="entr" presetSubtype="10" fill="hold" grpId="0" nodeType="withEffect">
                                  <p:stCondLst>
                                    <p:cond delay="0"/>
                                  </p:stCondLst>
                                  <p:childTnLst>
                                    <p:set>
                                      <p:cBhvr>
                                        <p:cTn id="150" dur="1" fill="hold">
                                          <p:stCondLst>
                                            <p:cond delay="0"/>
                                          </p:stCondLst>
                                        </p:cTn>
                                        <p:tgtEl>
                                          <p:spTgt spid="184"/>
                                        </p:tgtEl>
                                        <p:attrNameLst>
                                          <p:attrName>style.visibility</p:attrName>
                                        </p:attrNameLst>
                                      </p:cBhvr>
                                      <p:to>
                                        <p:strVal val="visible"/>
                                      </p:to>
                                    </p:set>
                                    <p:animEffect transition="in" filter="blinds(horizontal)">
                                      <p:cBhvr>
                                        <p:cTn id="151" dur="500"/>
                                        <p:tgtEl>
                                          <p:spTgt spid="184"/>
                                        </p:tgtEl>
                                      </p:cBhvr>
                                    </p:animEffect>
                                  </p:childTnLst>
                                </p:cTn>
                              </p:par>
                              <p:par>
                                <p:cTn id="152" presetID="3" presetClass="entr" presetSubtype="10" fill="hold" grpId="0" nodeType="withEffect">
                                  <p:stCondLst>
                                    <p:cond delay="0"/>
                                  </p:stCondLst>
                                  <p:childTnLst>
                                    <p:set>
                                      <p:cBhvr>
                                        <p:cTn id="153" dur="1" fill="hold">
                                          <p:stCondLst>
                                            <p:cond delay="0"/>
                                          </p:stCondLst>
                                        </p:cTn>
                                        <p:tgtEl>
                                          <p:spTgt spid="185"/>
                                        </p:tgtEl>
                                        <p:attrNameLst>
                                          <p:attrName>style.visibility</p:attrName>
                                        </p:attrNameLst>
                                      </p:cBhvr>
                                      <p:to>
                                        <p:strVal val="visible"/>
                                      </p:to>
                                    </p:set>
                                    <p:animEffect transition="in" filter="blinds(horizontal)">
                                      <p:cBhvr>
                                        <p:cTn id="154" dur="500"/>
                                        <p:tgtEl>
                                          <p:spTgt spid="185"/>
                                        </p:tgtEl>
                                      </p:cBhvr>
                                    </p:animEffect>
                                  </p:childTnLst>
                                </p:cTn>
                              </p:par>
                              <p:par>
                                <p:cTn id="155" presetID="3" presetClass="entr" presetSubtype="10" fill="hold" grpId="0" nodeType="withEffect">
                                  <p:stCondLst>
                                    <p:cond delay="0"/>
                                  </p:stCondLst>
                                  <p:childTnLst>
                                    <p:set>
                                      <p:cBhvr>
                                        <p:cTn id="156" dur="1" fill="hold">
                                          <p:stCondLst>
                                            <p:cond delay="0"/>
                                          </p:stCondLst>
                                        </p:cTn>
                                        <p:tgtEl>
                                          <p:spTgt spid="186"/>
                                        </p:tgtEl>
                                        <p:attrNameLst>
                                          <p:attrName>style.visibility</p:attrName>
                                        </p:attrNameLst>
                                      </p:cBhvr>
                                      <p:to>
                                        <p:strVal val="visible"/>
                                      </p:to>
                                    </p:set>
                                    <p:animEffect transition="in" filter="blinds(horizontal)">
                                      <p:cBhvr>
                                        <p:cTn id="157" dur="500"/>
                                        <p:tgtEl>
                                          <p:spTgt spid="186"/>
                                        </p:tgtEl>
                                      </p:cBhvr>
                                    </p:animEffect>
                                  </p:childTnLst>
                                </p:cTn>
                              </p:par>
                              <p:par>
                                <p:cTn id="158" presetID="3" presetClass="entr" presetSubtype="10" fill="hold" grpId="0" nodeType="withEffect">
                                  <p:stCondLst>
                                    <p:cond delay="0"/>
                                  </p:stCondLst>
                                  <p:childTnLst>
                                    <p:set>
                                      <p:cBhvr>
                                        <p:cTn id="159" dur="1" fill="hold">
                                          <p:stCondLst>
                                            <p:cond delay="0"/>
                                          </p:stCondLst>
                                        </p:cTn>
                                        <p:tgtEl>
                                          <p:spTgt spid="187"/>
                                        </p:tgtEl>
                                        <p:attrNameLst>
                                          <p:attrName>style.visibility</p:attrName>
                                        </p:attrNameLst>
                                      </p:cBhvr>
                                      <p:to>
                                        <p:strVal val="visible"/>
                                      </p:to>
                                    </p:set>
                                    <p:animEffect transition="in" filter="blinds(horizontal)">
                                      <p:cBhvr>
                                        <p:cTn id="160" dur="500"/>
                                        <p:tgtEl>
                                          <p:spTgt spid="187"/>
                                        </p:tgtEl>
                                      </p:cBhvr>
                                    </p:animEffect>
                                  </p:childTnLst>
                                </p:cTn>
                              </p:par>
                              <p:par>
                                <p:cTn id="161" presetID="3" presetClass="entr" presetSubtype="10" fill="hold" grpId="0" nodeType="withEffect">
                                  <p:stCondLst>
                                    <p:cond delay="0"/>
                                  </p:stCondLst>
                                  <p:childTnLst>
                                    <p:set>
                                      <p:cBhvr>
                                        <p:cTn id="162" dur="1" fill="hold">
                                          <p:stCondLst>
                                            <p:cond delay="0"/>
                                          </p:stCondLst>
                                        </p:cTn>
                                        <p:tgtEl>
                                          <p:spTgt spid="188"/>
                                        </p:tgtEl>
                                        <p:attrNameLst>
                                          <p:attrName>style.visibility</p:attrName>
                                        </p:attrNameLst>
                                      </p:cBhvr>
                                      <p:to>
                                        <p:strVal val="visible"/>
                                      </p:to>
                                    </p:set>
                                    <p:animEffect transition="in" filter="blinds(horizontal)">
                                      <p:cBhvr>
                                        <p:cTn id="163" dur="500"/>
                                        <p:tgtEl>
                                          <p:spTgt spid="188"/>
                                        </p:tgtEl>
                                      </p:cBhvr>
                                    </p:animEffect>
                                  </p:childTnLst>
                                </p:cTn>
                              </p:par>
                              <p:par>
                                <p:cTn id="164" presetID="3" presetClass="entr" presetSubtype="10" fill="hold" grpId="0" nodeType="withEffect">
                                  <p:stCondLst>
                                    <p:cond delay="0"/>
                                  </p:stCondLst>
                                  <p:childTnLst>
                                    <p:set>
                                      <p:cBhvr>
                                        <p:cTn id="165" dur="1" fill="hold">
                                          <p:stCondLst>
                                            <p:cond delay="0"/>
                                          </p:stCondLst>
                                        </p:cTn>
                                        <p:tgtEl>
                                          <p:spTgt spid="189"/>
                                        </p:tgtEl>
                                        <p:attrNameLst>
                                          <p:attrName>style.visibility</p:attrName>
                                        </p:attrNameLst>
                                      </p:cBhvr>
                                      <p:to>
                                        <p:strVal val="visible"/>
                                      </p:to>
                                    </p:set>
                                    <p:animEffect transition="in" filter="blinds(horizontal)">
                                      <p:cBhvr>
                                        <p:cTn id="166" dur="500"/>
                                        <p:tgtEl>
                                          <p:spTgt spid="189"/>
                                        </p:tgtEl>
                                      </p:cBhvr>
                                    </p:animEffect>
                                  </p:childTnLst>
                                </p:cTn>
                              </p:par>
                              <p:par>
                                <p:cTn id="167" presetID="3" presetClass="entr" presetSubtype="10" fill="hold" grpId="0" nodeType="withEffect">
                                  <p:stCondLst>
                                    <p:cond delay="0"/>
                                  </p:stCondLst>
                                  <p:childTnLst>
                                    <p:set>
                                      <p:cBhvr>
                                        <p:cTn id="168" dur="1" fill="hold">
                                          <p:stCondLst>
                                            <p:cond delay="0"/>
                                          </p:stCondLst>
                                        </p:cTn>
                                        <p:tgtEl>
                                          <p:spTgt spid="190"/>
                                        </p:tgtEl>
                                        <p:attrNameLst>
                                          <p:attrName>style.visibility</p:attrName>
                                        </p:attrNameLst>
                                      </p:cBhvr>
                                      <p:to>
                                        <p:strVal val="visible"/>
                                      </p:to>
                                    </p:set>
                                    <p:animEffect transition="in" filter="blinds(horizontal)">
                                      <p:cBhvr>
                                        <p:cTn id="169" dur="500"/>
                                        <p:tgtEl>
                                          <p:spTgt spid="190"/>
                                        </p:tgtEl>
                                      </p:cBhvr>
                                    </p:animEffect>
                                  </p:childTnLst>
                                </p:cTn>
                              </p:par>
                              <p:par>
                                <p:cTn id="170" presetID="3" presetClass="entr" presetSubtype="10" fill="hold" grpId="0" nodeType="withEffect">
                                  <p:stCondLst>
                                    <p:cond delay="0"/>
                                  </p:stCondLst>
                                  <p:childTnLst>
                                    <p:set>
                                      <p:cBhvr>
                                        <p:cTn id="171" dur="1" fill="hold">
                                          <p:stCondLst>
                                            <p:cond delay="0"/>
                                          </p:stCondLst>
                                        </p:cTn>
                                        <p:tgtEl>
                                          <p:spTgt spid="191"/>
                                        </p:tgtEl>
                                        <p:attrNameLst>
                                          <p:attrName>style.visibility</p:attrName>
                                        </p:attrNameLst>
                                      </p:cBhvr>
                                      <p:to>
                                        <p:strVal val="visible"/>
                                      </p:to>
                                    </p:set>
                                    <p:animEffect transition="in" filter="blinds(horizontal)">
                                      <p:cBhvr>
                                        <p:cTn id="172" dur="500"/>
                                        <p:tgtEl>
                                          <p:spTgt spid="191"/>
                                        </p:tgtEl>
                                      </p:cBhvr>
                                    </p:animEffect>
                                  </p:childTnLst>
                                </p:cTn>
                              </p:par>
                              <p:par>
                                <p:cTn id="173" presetID="3" presetClass="entr" presetSubtype="10" fill="hold" grpId="0" nodeType="withEffect">
                                  <p:stCondLst>
                                    <p:cond delay="0"/>
                                  </p:stCondLst>
                                  <p:childTnLst>
                                    <p:set>
                                      <p:cBhvr>
                                        <p:cTn id="174" dur="1" fill="hold">
                                          <p:stCondLst>
                                            <p:cond delay="0"/>
                                          </p:stCondLst>
                                        </p:cTn>
                                        <p:tgtEl>
                                          <p:spTgt spid="192"/>
                                        </p:tgtEl>
                                        <p:attrNameLst>
                                          <p:attrName>style.visibility</p:attrName>
                                        </p:attrNameLst>
                                      </p:cBhvr>
                                      <p:to>
                                        <p:strVal val="visible"/>
                                      </p:to>
                                    </p:set>
                                    <p:animEffect transition="in" filter="blinds(horizontal)">
                                      <p:cBhvr>
                                        <p:cTn id="175" dur="500"/>
                                        <p:tgtEl>
                                          <p:spTgt spid="192"/>
                                        </p:tgtEl>
                                      </p:cBhvr>
                                    </p:animEffect>
                                  </p:childTnLst>
                                </p:cTn>
                              </p:par>
                              <p:par>
                                <p:cTn id="176" presetID="3" presetClass="entr" presetSubtype="10" fill="hold" grpId="0" nodeType="withEffect">
                                  <p:stCondLst>
                                    <p:cond delay="0"/>
                                  </p:stCondLst>
                                  <p:childTnLst>
                                    <p:set>
                                      <p:cBhvr>
                                        <p:cTn id="177" dur="1" fill="hold">
                                          <p:stCondLst>
                                            <p:cond delay="0"/>
                                          </p:stCondLst>
                                        </p:cTn>
                                        <p:tgtEl>
                                          <p:spTgt spid="193"/>
                                        </p:tgtEl>
                                        <p:attrNameLst>
                                          <p:attrName>style.visibility</p:attrName>
                                        </p:attrNameLst>
                                      </p:cBhvr>
                                      <p:to>
                                        <p:strVal val="visible"/>
                                      </p:to>
                                    </p:set>
                                    <p:animEffect transition="in" filter="blinds(horizontal)">
                                      <p:cBhvr>
                                        <p:cTn id="178" dur="500"/>
                                        <p:tgtEl>
                                          <p:spTgt spid="193"/>
                                        </p:tgtEl>
                                      </p:cBhvr>
                                    </p:animEffect>
                                  </p:childTnLst>
                                </p:cTn>
                              </p:par>
                              <p:par>
                                <p:cTn id="179" presetID="3" presetClass="entr" presetSubtype="10" fill="hold" grpId="0" nodeType="withEffect">
                                  <p:stCondLst>
                                    <p:cond delay="0"/>
                                  </p:stCondLst>
                                  <p:childTnLst>
                                    <p:set>
                                      <p:cBhvr>
                                        <p:cTn id="180" dur="1" fill="hold">
                                          <p:stCondLst>
                                            <p:cond delay="0"/>
                                          </p:stCondLst>
                                        </p:cTn>
                                        <p:tgtEl>
                                          <p:spTgt spid="194"/>
                                        </p:tgtEl>
                                        <p:attrNameLst>
                                          <p:attrName>style.visibility</p:attrName>
                                        </p:attrNameLst>
                                      </p:cBhvr>
                                      <p:to>
                                        <p:strVal val="visible"/>
                                      </p:to>
                                    </p:set>
                                    <p:animEffect transition="in" filter="blinds(horizontal)">
                                      <p:cBhvr>
                                        <p:cTn id="181" dur="500"/>
                                        <p:tgtEl>
                                          <p:spTgt spid="194"/>
                                        </p:tgtEl>
                                      </p:cBhvr>
                                    </p:animEffect>
                                  </p:childTnLst>
                                </p:cTn>
                              </p:par>
                              <p:par>
                                <p:cTn id="182" presetID="3" presetClass="entr" presetSubtype="10" fill="hold" grpId="0" nodeType="withEffect">
                                  <p:stCondLst>
                                    <p:cond delay="0"/>
                                  </p:stCondLst>
                                  <p:childTnLst>
                                    <p:set>
                                      <p:cBhvr>
                                        <p:cTn id="183" dur="1" fill="hold">
                                          <p:stCondLst>
                                            <p:cond delay="0"/>
                                          </p:stCondLst>
                                        </p:cTn>
                                        <p:tgtEl>
                                          <p:spTgt spid="195"/>
                                        </p:tgtEl>
                                        <p:attrNameLst>
                                          <p:attrName>style.visibility</p:attrName>
                                        </p:attrNameLst>
                                      </p:cBhvr>
                                      <p:to>
                                        <p:strVal val="visible"/>
                                      </p:to>
                                    </p:set>
                                    <p:animEffect transition="in" filter="blinds(horizontal)">
                                      <p:cBhvr>
                                        <p:cTn id="184" dur="500"/>
                                        <p:tgtEl>
                                          <p:spTgt spid="195"/>
                                        </p:tgtEl>
                                      </p:cBhvr>
                                    </p:animEffect>
                                  </p:childTnLst>
                                </p:cTn>
                              </p:par>
                              <p:par>
                                <p:cTn id="185" presetID="3" presetClass="entr" presetSubtype="10" fill="hold" grpId="0" nodeType="withEffect">
                                  <p:stCondLst>
                                    <p:cond delay="0"/>
                                  </p:stCondLst>
                                  <p:childTnLst>
                                    <p:set>
                                      <p:cBhvr>
                                        <p:cTn id="186" dur="1" fill="hold">
                                          <p:stCondLst>
                                            <p:cond delay="0"/>
                                          </p:stCondLst>
                                        </p:cTn>
                                        <p:tgtEl>
                                          <p:spTgt spid="196"/>
                                        </p:tgtEl>
                                        <p:attrNameLst>
                                          <p:attrName>style.visibility</p:attrName>
                                        </p:attrNameLst>
                                      </p:cBhvr>
                                      <p:to>
                                        <p:strVal val="visible"/>
                                      </p:to>
                                    </p:set>
                                    <p:animEffect transition="in" filter="blinds(horizontal)">
                                      <p:cBhvr>
                                        <p:cTn id="187" dur="500"/>
                                        <p:tgtEl>
                                          <p:spTgt spid="196"/>
                                        </p:tgtEl>
                                      </p:cBhvr>
                                    </p:animEffect>
                                  </p:childTnLst>
                                </p:cTn>
                              </p:par>
                              <p:par>
                                <p:cTn id="188" presetID="3" presetClass="entr" presetSubtype="10" fill="hold" grpId="0" nodeType="withEffect">
                                  <p:stCondLst>
                                    <p:cond delay="0"/>
                                  </p:stCondLst>
                                  <p:childTnLst>
                                    <p:set>
                                      <p:cBhvr>
                                        <p:cTn id="189" dur="1" fill="hold">
                                          <p:stCondLst>
                                            <p:cond delay="0"/>
                                          </p:stCondLst>
                                        </p:cTn>
                                        <p:tgtEl>
                                          <p:spTgt spid="197"/>
                                        </p:tgtEl>
                                        <p:attrNameLst>
                                          <p:attrName>style.visibility</p:attrName>
                                        </p:attrNameLst>
                                      </p:cBhvr>
                                      <p:to>
                                        <p:strVal val="visible"/>
                                      </p:to>
                                    </p:set>
                                    <p:animEffect transition="in" filter="blinds(horizontal)">
                                      <p:cBhvr>
                                        <p:cTn id="190" dur="500"/>
                                        <p:tgtEl>
                                          <p:spTgt spid="197"/>
                                        </p:tgtEl>
                                      </p:cBhvr>
                                    </p:animEffect>
                                  </p:childTnLst>
                                </p:cTn>
                              </p:par>
                              <p:par>
                                <p:cTn id="191" presetID="3" presetClass="entr" presetSubtype="10" fill="hold" grpId="0" nodeType="withEffect">
                                  <p:stCondLst>
                                    <p:cond delay="0"/>
                                  </p:stCondLst>
                                  <p:childTnLst>
                                    <p:set>
                                      <p:cBhvr>
                                        <p:cTn id="192" dur="1" fill="hold">
                                          <p:stCondLst>
                                            <p:cond delay="0"/>
                                          </p:stCondLst>
                                        </p:cTn>
                                        <p:tgtEl>
                                          <p:spTgt spid="198"/>
                                        </p:tgtEl>
                                        <p:attrNameLst>
                                          <p:attrName>style.visibility</p:attrName>
                                        </p:attrNameLst>
                                      </p:cBhvr>
                                      <p:to>
                                        <p:strVal val="visible"/>
                                      </p:to>
                                    </p:set>
                                    <p:animEffect transition="in" filter="blinds(horizontal)">
                                      <p:cBhvr>
                                        <p:cTn id="193" dur="500"/>
                                        <p:tgtEl>
                                          <p:spTgt spid="198"/>
                                        </p:tgtEl>
                                      </p:cBhvr>
                                    </p:animEffect>
                                  </p:childTnLst>
                                </p:cTn>
                              </p:par>
                              <p:par>
                                <p:cTn id="194" presetID="3" presetClass="entr" presetSubtype="10" fill="hold" grpId="0" nodeType="withEffect">
                                  <p:stCondLst>
                                    <p:cond delay="0"/>
                                  </p:stCondLst>
                                  <p:childTnLst>
                                    <p:set>
                                      <p:cBhvr>
                                        <p:cTn id="195" dur="1" fill="hold">
                                          <p:stCondLst>
                                            <p:cond delay="0"/>
                                          </p:stCondLst>
                                        </p:cTn>
                                        <p:tgtEl>
                                          <p:spTgt spid="199"/>
                                        </p:tgtEl>
                                        <p:attrNameLst>
                                          <p:attrName>style.visibility</p:attrName>
                                        </p:attrNameLst>
                                      </p:cBhvr>
                                      <p:to>
                                        <p:strVal val="visible"/>
                                      </p:to>
                                    </p:set>
                                    <p:animEffect transition="in" filter="blinds(horizontal)">
                                      <p:cBhvr>
                                        <p:cTn id="196" dur="500"/>
                                        <p:tgtEl>
                                          <p:spTgt spid="199"/>
                                        </p:tgtEl>
                                      </p:cBhvr>
                                    </p:animEffect>
                                  </p:childTnLst>
                                </p:cTn>
                              </p:par>
                              <p:par>
                                <p:cTn id="197" presetID="3" presetClass="entr" presetSubtype="10" fill="hold" grpId="0" nodeType="withEffect">
                                  <p:stCondLst>
                                    <p:cond delay="0"/>
                                  </p:stCondLst>
                                  <p:childTnLst>
                                    <p:set>
                                      <p:cBhvr>
                                        <p:cTn id="198" dur="1" fill="hold">
                                          <p:stCondLst>
                                            <p:cond delay="0"/>
                                          </p:stCondLst>
                                        </p:cTn>
                                        <p:tgtEl>
                                          <p:spTgt spid="200"/>
                                        </p:tgtEl>
                                        <p:attrNameLst>
                                          <p:attrName>style.visibility</p:attrName>
                                        </p:attrNameLst>
                                      </p:cBhvr>
                                      <p:to>
                                        <p:strVal val="visible"/>
                                      </p:to>
                                    </p:set>
                                    <p:animEffect transition="in" filter="blinds(horizontal)">
                                      <p:cBhvr>
                                        <p:cTn id="199" dur="500"/>
                                        <p:tgtEl>
                                          <p:spTgt spid="200"/>
                                        </p:tgtEl>
                                      </p:cBhvr>
                                    </p:animEffect>
                                  </p:childTnLst>
                                </p:cTn>
                              </p:par>
                              <p:par>
                                <p:cTn id="200" presetID="3" presetClass="entr" presetSubtype="10" fill="hold" grpId="0" nodeType="withEffect">
                                  <p:stCondLst>
                                    <p:cond delay="0"/>
                                  </p:stCondLst>
                                  <p:childTnLst>
                                    <p:set>
                                      <p:cBhvr>
                                        <p:cTn id="201" dur="1" fill="hold">
                                          <p:stCondLst>
                                            <p:cond delay="0"/>
                                          </p:stCondLst>
                                        </p:cTn>
                                        <p:tgtEl>
                                          <p:spTgt spid="201"/>
                                        </p:tgtEl>
                                        <p:attrNameLst>
                                          <p:attrName>style.visibility</p:attrName>
                                        </p:attrNameLst>
                                      </p:cBhvr>
                                      <p:to>
                                        <p:strVal val="visible"/>
                                      </p:to>
                                    </p:set>
                                    <p:animEffect transition="in" filter="blinds(horizontal)">
                                      <p:cBhvr>
                                        <p:cTn id="202" dur="500"/>
                                        <p:tgtEl>
                                          <p:spTgt spid="201"/>
                                        </p:tgtEl>
                                      </p:cBhvr>
                                    </p:animEffect>
                                  </p:childTnLst>
                                </p:cTn>
                              </p:par>
                              <p:par>
                                <p:cTn id="203" presetID="3" presetClass="entr" presetSubtype="10" fill="hold" grpId="0" nodeType="withEffect">
                                  <p:stCondLst>
                                    <p:cond delay="0"/>
                                  </p:stCondLst>
                                  <p:childTnLst>
                                    <p:set>
                                      <p:cBhvr>
                                        <p:cTn id="204" dur="1" fill="hold">
                                          <p:stCondLst>
                                            <p:cond delay="0"/>
                                          </p:stCondLst>
                                        </p:cTn>
                                        <p:tgtEl>
                                          <p:spTgt spid="202"/>
                                        </p:tgtEl>
                                        <p:attrNameLst>
                                          <p:attrName>style.visibility</p:attrName>
                                        </p:attrNameLst>
                                      </p:cBhvr>
                                      <p:to>
                                        <p:strVal val="visible"/>
                                      </p:to>
                                    </p:set>
                                    <p:animEffect transition="in" filter="blinds(horizontal)">
                                      <p:cBhvr>
                                        <p:cTn id="205" dur="500"/>
                                        <p:tgtEl>
                                          <p:spTgt spid="202"/>
                                        </p:tgtEl>
                                      </p:cBhvr>
                                    </p:animEffect>
                                  </p:childTnLst>
                                </p:cTn>
                              </p:par>
                              <p:par>
                                <p:cTn id="206" presetID="3" presetClass="entr" presetSubtype="10" fill="hold" grpId="0" nodeType="withEffect">
                                  <p:stCondLst>
                                    <p:cond delay="0"/>
                                  </p:stCondLst>
                                  <p:childTnLst>
                                    <p:set>
                                      <p:cBhvr>
                                        <p:cTn id="207" dur="1" fill="hold">
                                          <p:stCondLst>
                                            <p:cond delay="0"/>
                                          </p:stCondLst>
                                        </p:cTn>
                                        <p:tgtEl>
                                          <p:spTgt spid="203"/>
                                        </p:tgtEl>
                                        <p:attrNameLst>
                                          <p:attrName>style.visibility</p:attrName>
                                        </p:attrNameLst>
                                      </p:cBhvr>
                                      <p:to>
                                        <p:strVal val="visible"/>
                                      </p:to>
                                    </p:set>
                                    <p:animEffect transition="in" filter="blinds(horizontal)">
                                      <p:cBhvr>
                                        <p:cTn id="208" dur="500"/>
                                        <p:tgtEl>
                                          <p:spTgt spid="203"/>
                                        </p:tgtEl>
                                      </p:cBhvr>
                                    </p:animEffect>
                                  </p:childTnLst>
                                </p:cTn>
                              </p:par>
                              <p:par>
                                <p:cTn id="209" presetID="3" presetClass="entr" presetSubtype="10" fill="hold" grpId="0" nodeType="withEffect">
                                  <p:stCondLst>
                                    <p:cond delay="0"/>
                                  </p:stCondLst>
                                  <p:childTnLst>
                                    <p:set>
                                      <p:cBhvr>
                                        <p:cTn id="210" dur="1" fill="hold">
                                          <p:stCondLst>
                                            <p:cond delay="0"/>
                                          </p:stCondLst>
                                        </p:cTn>
                                        <p:tgtEl>
                                          <p:spTgt spid="204"/>
                                        </p:tgtEl>
                                        <p:attrNameLst>
                                          <p:attrName>style.visibility</p:attrName>
                                        </p:attrNameLst>
                                      </p:cBhvr>
                                      <p:to>
                                        <p:strVal val="visible"/>
                                      </p:to>
                                    </p:set>
                                    <p:animEffect transition="in" filter="blinds(horizontal)">
                                      <p:cBhvr>
                                        <p:cTn id="211" dur="500"/>
                                        <p:tgtEl>
                                          <p:spTgt spid="204"/>
                                        </p:tgtEl>
                                      </p:cBhvr>
                                    </p:animEffect>
                                  </p:childTnLst>
                                </p:cTn>
                              </p:par>
                              <p:par>
                                <p:cTn id="212" presetID="3" presetClass="entr" presetSubtype="10" fill="hold" grpId="0" nodeType="withEffect">
                                  <p:stCondLst>
                                    <p:cond delay="0"/>
                                  </p:stCondLst>
                                  <p:childTnLst>
                                    <p:set>
                                      <p:cBhvr>
                                        <p:cTn id="213" dur="1" fill="hold">
                                          <p:stCondLst>
                                            <p:cond delay="0"/>
                                          </p:stCondLst>
                                        </p:cTn>
                                        <p:tgtEl>
                                          <p:spTgt spid="205"/>
                                        </p:tgtEl>
                                        <p:attrNameLst>
                                          <p:attrName>style.visibility</p:attrName>
                                        </p:attrNameLst>
                                      </p:cBhvr>
                                      <p:to>
                                        <p:strVal val="visible"/>
                                      </p:to>
                                    </p:set>
                                    <p:animEffect transition="in" filter="blinds(horizontal)">
                                      <p:cBhvr>
                                        <p:cTn id="214" dur="500"/>
                                        <p:tgtEl>
                                          <p:spTgt spid="205"/>
                                        </p:tgtEl>
                                      </p:cBhvr>
                                    </p:animEffect>
                                  </p:childTnLst>
                                </p:cTn>
                              </p:par>
                              <p:par>
                                <p:cTn id="215" presetID="3" presetClass="entr" presetSubtype="10" fill="hold" grpId="0" nodeType="withEffect">
                                  <p:stCondLst>
                                    <p:cond delay="0"/>
                                  </p:stCondLst>
                                  <p:childTnLst>
                                    <p:set>
                                      <p:cBhvr>
                                        <p:cTn id="216" dur="1" fill="hold">
                                          <p:stCondLst>
                                            <p:cond delay="0"/>
                                          </p:stCondLst>
                                        </p:cTn>
                                        <p:tgtEl>
                                          <p:spTgt spid="206"/>
                                        </p:tgtEl>
                                        <p:attrNameLst>
                                          <p:attrName>style.visibility</p:attrName>
                                        </p:attrNameLst>
                                      </p:cBhvr>
                                      <p:to>
                                        <p:strVal val="visible"/>
                                      </p:to>
                                    </p:set>
                                    <p:animEffect transition="in" filter="blinds(horizontal)">
                                      <p:cBhvr>
                                        <p:cTn id="217" dur="500"/>
                                        <p:tgtEl>
                                          <p:spTgt spid="206"/>
                                        </p:tgtEl>
                                      </p:cBhvr>
                                    </p:animEffect>
                                  </p:childTnLst>
                                </p:cTn>
                              </p:par>
                              <p:par>
                                <p:cTn id="218" presetID="3" presetClass="entr" presetSubtype="10" fill="hold" grpId="0" nodeType="withEffect">
                                  <p:stCondLst>
                                    <p:cond delay="0"/>
                                  </p:stCondLst>
                                  <p:childTnLst>
                                    <p:set>
                                      <p:cBhvr>
                                        <p:cTn id="219" dur="1" fill="hold">
                                          <p:stCondLst>
                                            <p:cond delay="0"/>
                                          </p:stCondLst>
                                        </p:cTn>
                                        <p:tgtEl>
                                          <p:spTgt spid="207"/>
                                        </p:tgtEl>
                                        <p:attrNameLst>
                                          <p:attrName>style.visibility</p:attrName>
                                        </p:attrNameLst>
                                      </p:cBhvr>
                                      <p:to>
                                        <p:strVal val="visible"/>
                                      </p:to>
                                    </p:set>
                                    <p:animEffect transition="in" filter="blinds(horizontal)">
                                      <p:cBhvr>
                                        <p:cTn id="220" dur="500"/>
                                        <p:tgtEl>
                                          <p:spTgt spid="207"/>
                                        </p:tgtEl>
                                      </p:cBhvr>
                                    </p:animEffect>
                                  </p:childTnLst>
                                </p:cTn>
                              </p:par>
                              <p:par>
                                <p:cTn id="221" presetID="3" presetClass="entr" presetSubtype="10" fill="hold" grpId="0" nodeType="withEffect">
                                  <p:stCondLst>
                                    <p:cond delay="0"/>
                                  </p:stCondLst>
                                  <p:childTnLst>
                                    <p:set>
                                      <p:cBhvr>
                                        <p:cTn id="222" dur="1" fill="hold">
                                          <p:stCondLst>
                                            <p:cond delay="0"/>
                                          </p:stCondLst>
                                        </p:cTn>
                                        <p:tgtEl>
                                          <p:spTgt spid="208"/>
                                        </p:tgtEl>
                                        <p:attrNameLst>
                                          <p:attrName>style.visibility</p:attrName>
                                        </p:attrNameLst>
                                      </p:cBhvr>
                                      <p:to>
                                        <p:strVal val="visible"/>
                                      </p:to>
                                    </p:set>
                                    <p:animEffect transition="in" filter="blinds(horizontal)">
                                      <p:cBhvr>
                                        <p:cTn id="223" dur="500"/>
                                        <p:tgtEl>
                                          <p:spTgt spid="208"/>
                                        </p:tgtEl>
                                      </p:cBhvr>
                                    </p:animEffect>
                                  </p:childTnLst>
                                </p:cTn>
                              </p:par>
                              <p:par>
                                <p:cTn id="224" presetID="3" presetClass="entr" presetSubtype="10" fill="hold" grpId="0" nodeType="withEffect">
                                  <p:stCondLst>
                                    <p:cond delay="0"/>
                                  </p:stCondLst>
                                  <p:childTnLst>
                                    <p:set>
                                      <p:cBhvr>
                                        <p:cTn id="225" dur="1" fill="hold">
                                          <p:stCondLst>
                                            <p:cond delay="0"/>
                                          </p:stCondLst>
                                        </p:cTn>
                                        <p:tgtEl>
                                          <p:spTgt spid="209"/>
                                        </p:tgtEl>
                                        <p:attrNameLst>
                                          <p:attrName>style.visibility</p:attrName>
                                        </p:attrNameLst>
                                      </p:cBhvr>
                                      <p:to>
                                        <p:strVal val="visible"/>
                                      </p:to>
                                    </p:set>
                                    <p:animEffect transition="in" filter="blinds(horizontal)">
                                      <p:cBhvr>
                                        <p:cTn id="226" dur="500"/>
                                        <p:tgtEl>
                                          <p:spTgt spid="209"/>
                                        </p:tgtEl>
                                      </p:cBhvr>
                                    </p:animEffect>
                                  </p:childTnLst>
                                </p:cTn>
                              </p:par>
                              <p:par>
                                <p:cTn id="227" presetID="3" presetClass="entr" presetSubtype="10" fill="hold" grpId="0" nodeType="withEffect">
                                  <p:stCondLst>
                                    <p:cond delay="0"/>
                                  </p:stCondLst>
                                  <p:childTnLst>
                                    <p:set>
                                      <p:cBhvr>
                                        <p:cTn id="228" dur="1" fill="hold">
                                          <p:stCondLst>
                                            <p:cond delay="0"/>
                                          </p:stCondLst>
                                        </p:cTn>
                                        <p:tgtEl>
                                          <p:spTgt spid="210"/>
                                        </p:tgtEl>
                                        <p:attrNameLst>
                                          <p:attrName>style.visibility</p:attrName>
                                        </p:attrNameLst>
                                      </p:cBhvr>
                                      <p:to>
                                        <p:strVal val="visible"/>
                                      </p:to>
                                    </p:set>
                                    <p:animEffect transition="in" filter="blinds(horizontal)">
                                      <p:cBhvr>
                                        <p:cTn id="229" dur="500"/>
                                        <p:tgtEl>
                                          <p:spTgt spid="210"/>
                                        </p:tgtEl>
                                      </p:cBhvr>
                                    </p:animEffect>
                                  </p:childTnLst>
                                </p:cTn>
                              </p:par>
                              <p:par>
                                <p:cTn id="230" presetID="3" presetClass="entr" presetSubtype="10" fill="hold" grpId="0" nodeType="withEffect">
                                  <p:stCondLst>
                                    <p:cond delay="0"/>
                                  </p:stCondLst>
                                  <p:childTnLst>
                                    <p:set>
                                      <p:cBhvr>
                                        <p:cTn id="231" dur="1" fill="hold">
                                          <p:stCondLst>
                                            <p:cond delay="0"/>
                                          </p:stCondLst>
                                        </p:cTn>
                                        <p:tgtEl>
                                          <p:spTgt spid="211"/>
                                        </p:tgtEl>
                                        <p:attrNameLst>
                                          <p:attrName>style.visibility</p:attrName>
                                        </p:attrNameLst>
                                      </p:cBhvr>
                                      <p:to>
                                        <p:strVal val="visible"/>
                                      </p:to>
                                    </p:set>
                                    <p:animEffect transition="in" filter="blinds(horizontal)">
                                      <p:cBhvr>
                                        <p:cTn id="232" dur="500"/>
                                        <p:tgtEl>
                                          <p:spTgt spid="211"/>
                                        </p:tgtEl>
                                      </p:cBhvr>
                                    </p:animEffect>
                                  </p:childTnLst>
                                </p:cTn>
                              </p:par>
                              <p:par>
                                <p:cTn id="233" presetID="3" presetClass="entr" presetSubtype="10" fill="hold" grpId="0" nodeType="withEffect">
                                  <p:stCondLst>
                                    <p:cond delay="0"/>
                                  </p:stCondLst>
                                  <p:childTnLst>
                                    <p:set>
                                      <p:cBhvr>
                                        <p:cTn id="234" dur="1" fill="hold">
                                          <p:stCondLst>
                                            <p:cond delay="0"/>
                                          </p:stCondLst>
                                        </p:cTn>
                                        <p:tgtEl>
                                          <p:spTgt spid="212"/>
                                        </p:tgtEl>
                                        <p:attrNameLst>
                                          <p:attrName>style.visibility</p:attrName>
                                        </p:attrNameLst>
                                      </p:cBhvr>
                                      <p:to>
                                        <p:strVal val="visible"/>
                                      </p:to>
                                    </p:set>
                                    <p:animEffect transition="in" filter="blinds(horizontal)">
                                      <p:cBhvr>
                                        <p:cTn id="235" dur="500"/>
                                        <p:tgtEl>
                                          <p:spTgt spid="212"/>
                                        </p:tgtEl>
                                      </p:cBhvr>
                                    </p:animEffect>
                                  </p:childTnLst>
                                </p:cTn>
                              </p:par>
                              <p:par>
                                <p:cTn id="236" presetID="3" presetClass="entr" presetSubtype="10" fill="hold" grpId="0" nodeType="withEffect">
                                  <p:stCondLst>
                                    <p:cond delay="0"/>
                                  </p:stCondLst>
                                  <p:childTnLst>
                                    <p:set>
                                      <p:cBhvr>
                                        <p:cTn id="237" dur="1" fill="hold">
                                          <p:stCondLst>
                                            <p:cond delay="0"/>
                                          </p:stCondLst>
                                        </p:cTn>
                                        <p:tgtEl>
                                          <p:spTgt spid="213"/>
                                        </p:tgtEl>
                                        <p:attrNameLst>
                                          <p:attrName>style.visibility</p:attrName>
                                        </p:attrNameLst>
                                      </p:cBhvr>
                                      <p:to>
                                        <p:strVal val="visible"/>
                                      </p:to>
                                    </p:set>
                                    <p:animEffect transition="in" filter="blinds(horizontal)">
                                      <p:cBhvr>
                                        <p:cTn id="238" dur="500"/>
                                        <p:tgtEl>
                                          <p:spTgt spid="213"/>
                                        </p:tgtEl>
                                      </p:cBhvr>
                                    </p:animEffect>
                                  </p:childTnLst>
                                </p:cTn>
                              </p:par>
                              <p:par>
                                <p:cTn id="239" presetID="3" presetClass="entr" presetSubtype="10" fill="hold" grpId="0" nodeType="withEffect">
                                  <p:stCondLst>
                                    <p:cond delay="0"/>
                                  </p:stCondLst>
                                  <p:childTnLst>
                                    <p:set>
                                      <p:cBhvr>
                                        <p:cTn id="240" dur="1" fill="hold">
                                          <p:stCondLst>
                                            <p:cond delay="0"/>
                                          </p:stCondLst>
                                        </p:cTn>
                                        <p:tgtEl>
                                          <p:spTgt spid="214"/>
                                        </p:tgtEl>
                                        <p:attrNameLst>
                                          <p:attrName>style.visibility</p:attrName>
                                        </p:attrNameLst>
                                      </p:cBhvr>
                                      <p:to>
                                        <p:strVal val="visible"/>
                                      </p:to>
                                    </p:set>
                                    <p:animEffect transition="in" filter="blinds(horizontal)">
                                      <p:cBhvr>
                                        <p:cTn id="241" dur="500"/>
                                        <p:tgtEl>
                                          <p:spTgt spid="214"/>
                                        </p:tgtEl>
                                      </p:cBhvr>
                                    </p:animEffect>
                                  </p:childTnLst>
                                </p:cTn>
                              </p:par>
                              <p:par>
                                <p:cTn id="242" presetID="3" presetClass="entr" presetSubtype="10" fill="hold" grpId="0" nodeType="withEffect">
                                  <p:stCondLst>
                                    <p:cond delay="0"/>
                                  </p:stCondLst>
                                  <p:childTnLst>
                                    <p:set>
                                      <p:cBhvr>
                                        <p:cTn id="243" dur="1" fill="hold">
                                          <p:stCondLst>
                                            <p:cond delay="0"/>
                                          </p:stCondLst>
                                        </p:cTn>
                                        <p:tgtEl>
                                          <p:spTgt spid="215"/>
                                        </p:tgtEl>
                                        <p:attrNameLst>
                                          <p:attrName>style.visibility</p:attrName>
                                        </p:attrNameLst>
                                      </p:cBhvr>
                                      <p:to>
                                        <p:strVal val="visible"/>
                                      </p:to>
                                    </p:set>
                                    <p:animEffect transition="in" filter="blinds(horizontal)">
                                      <p:cBhvr>
                                        <p:cTn id="244" dur="500"/>
                                        <p:tgtEl>
                                          <p:spTgt spid="215"/>
                                        </p:tgtEl>
                                      </p:cBhvr>
                                    </p:animEffect>
                                  </p:childTnLst>
                                </p:cTn>
                              </p:par>
                              <p:par>
                                <p:cTn id="245" presetID="3" presetClass="entr" presetSubtype="10" fill="hold" grpId="0" nodeType="withEffect">
                                  <p:stCondLst>
                                    <p:cond delay="0"/>
                                  </p:stCondLst>
                                  <p:childTnLst>
                                    <p:set>
                                      <p:cBhvr>
                                        <p:cTn id="246" dur="1" fill="hold">
                                          <p:stCondLst>
                                            <p:cond delay="0"/>
                                          </p:stCondLst>
                                        </p:cTn>
                                        <p:tgtEl>
                                          <p:spTgt spid="216"/>
                                        </p:tgtEl>
                                        <p:attrNameLst>
                                          <p:attrName>style.visibility</p:attrName>
                                        </p:attrNameLst>
                                      </p:cBhvr>
                                      <p:to>
                                        <p:strVal val="visible"/>
                                      </p:to>
                                    </p:set>
                                    <p:animEffect transition="in" filter="blinds(horizontal)">
                                      <p:cBhvr>
                                        <p:cTn id="247" dur="500"/>
                                        <p:tgtEl>
                                          <p:spTgt spid="216"/>
                                        </p:tgtEl>
                                      </p:cBhvr>
                                    </p:animEffect>
                                  </p:childTnLst>
                                </p:cTn>
                              </p:par>
                              <p:par>
                                <p:cTn id="248" presetID="3" presetClass="entr" presetSubtype="10" fill="hold" grpId="0" nodeType="withEffect">
                                  <p:stCondLst>
                                    <p:cond delay="0"/>
                                  </p:stCondLst>
                                  <p:childTnLst>
                                    <p:set>
                                      <p:cBhvr>
                                        <p:cTn id="249" dur="1" fill="hold">
                                          <p:stCondLst>
                                            <p:cond delay="0"/>
                                          </p:stCondLst>
                                        </p:cTn>
                                        <p:tgtEl>
                                          <p:spTgt spid="217"/>
                                        </p:tgtEl>
                                        <p:attrNameLst>
                                          <p:attrName>style.visibility</p:attrName>
                                        </p:attrNameLst>
                                      </p:cBhvr>
                                      <p:to>
                                        <p:strVal val="visible"/>
                                      </p:to>
                                    </p:set>
                                    <p:animEffect transition="in" filter="blinds(horizontal)">
                                      <p:cBhvr>
                                        <p:cTn id="250" dur="500"/>
                                        <p:tgtEl>
                                          <p:spTgt spid="217"/>
                                        </p:tgtEl>
                                      </p:cBhvr>
                                    </p:animEffect>
                                  </p:childTnLst>
                                </p:cTn>
                              </p:par>
                              <p:par>
                                <p:cTn id="251" presetID="3" presetClass="entr" presetSubtype="10" fill="hold" grpId="0" nodeType="withEffect">
                                  <p:stCondLst>
                                    <p:cond delay="0"/>
                                  </p:stCondLst>
                                  <p:childTnLst>
                                    <p:set>
                                      <p:cBhvr>
                                        <p:cTn id="252" dur="1" fill="hold">
                                          <p:stCondLst>
                                            <p:cond delay="0"/>
                                          </p:stCondLst>
                                        </p:cTn>
                                        <p:tgtEl>
                                          <p:spTgt spid="218"/>
                                        </p:tgtEl>
                                        <p:attrNameLst>
                                          <p:attrName>style.visibility</p:attrName>
                                        </p:attrNameLst>
                                      </p:cBhvr>
                                      <p:to>
                                        <p:strVal val="visible"/>
                                      </p:to>
                                    </p:set>
                                    <p:animEffect transition="in" filter="blinds(horizontal)">
                                      <p:cBhvr>
                                        <p:cTn id="253" dur="500"/>
                                        <p:tgtEl>
                                          <p:spTgt spid="218"/>
                                        </p:tgtEl>
                                      </p:cBhvr>
                                    </p:animEffect>
                                  </p:childTnLst>
                                </p:cTn>
                              </p:par>
                              <p:par>
                                <p:cTn id="254" presetID="3" presetClass="entr" presetSubtype="10" fill="hold" grpId="0" nodeType="withEffect">
                                  <p:stCondLst>
                                    <p:cond delay="0"/>
                                  </p:stCondLst>
                                  <p:childTnLst>
                                    <p:set>
                                      <p:cBhvr>
                                        <p:cTn id="255" dur="1" fill="hold">
                                          <p:stCondLst>
                                            <p:cond delay="0"/>
                                          </p:stCondLst>
                                        </p:cTn>
                                        <p:tgtEl>
                                          <p:spTgt spid="219"/>
                                        </p:tgtEl>
                                        <p:attrNameLst>
                                          <p:attrName>style.visibility</p:attrName>
                                        </p:attrNameLst>
                                      </p:cBhvr>
                                      <p:to>
                                        <p:strVal val="visible"/>
                                      </p:to>
                                    </p:set>
                                    <p:animEffect transition="in" filter="blinds(horizontal)">
                                      <p:cBhvr>
                                        <p:cTn id="256" dur="500"/>
                                        <p:tgtEl>
                                          <p:spTgt spid="219"/>
                                        </p:tgtEl>
                                      </p:cBhvr>
                                    </p:animEffect>
                                  </p:childTnLst>
                                </p:cTn>
                              </p:par>
                              <p:par>
                                <p:cTn id="257" presetID="3" presetClass="entr" presetSubtype="10" fill="hold" grpId="0" nodeType="withEffect">
                                  <p:stCondLst>
                                    <p:cond delay="0"/>
                                  </p:stCondLst>
                                  <p:childTnLst>
                                    <p:set>
                                      <p:cBhvr>
                                        <p:cTn id="258" dur="1" fill="hold">
                                          <p:stCondLst>
                                            <p:cond delay="0"/>
                                          </p:stCondLst>
                                        </p:cTn>
                                        <p:tgtEl>
                                          <p:spTgt spid="220"/>
                                        </p:tgtEl>
                                        <p:attrNameLst>
                                          <p:attrName>style.visibility</p:attrName>
                                        </p:attrNameLst>
                                      </p:cBhvr>
                                      <p:to>
                                        <p:strVal val="visible"/>
                                      </p:to>
                                    </p:set>
                                    <p:animEffect transition="in" filter="blinds(horizontal)">
                                      <p:cBhvr>
                                        <p:cTn id="259" dur="500"/>
                                        <p:tgtEl>
                                          <p:spTgt spid="220"/>
                                        </p:tgtEl>
                                      </p:cBhvr>
                                    </p:animEffect>
                                  </p:childTnLst>
                                </p:cTn>
                              </p:par>
                              <p:par>
                                <p:cTn id="260" presetID="3" presetClass="entr" presetSubtype="10" fill="hold" grpId="0" nodeType="withEffect">
                                  <p:stCondLst>
                                    <p:cond delay="0"/>
                                  </p:stCondLst>
                                  <p:childTnLst>
                                    <p:set>
                                      <p:cBhvr>
                                        <p:cTn id="261" dur="1" fill="hold">
                                          <p:stCondLst>
                                            <p:cond delay="0"/>
                                          </p:stCondLst>
                                        </p:cTn>
                                        <p:tgtEl>
                                          <p:spTgt spid="221"/>
                                        </p:tgtEl>
                                        <p:attrNameLst>
                                          <p:attrName>style.visibility</p:attrName>
                                        </p:attrNameLst>
                                      </p:cBhvr>
                                      <p:to>
                                        <p:strVal val="visible"/>
                                      </p:to>
                                    </p:set>
                                    <p:animEffect transition="in" filter="blinds(horizontal)">
                                      <p:cBhvr>
                                        <p:cTn id="262" dur="500"/>
                                        <p:tgtEl>
                                          <p:spTgt spid="221"/>
                                        </p:tgtEl>
                                      </p:cBhvr>
                                    </p:animEffect>
                                  </p:childTnLst>
                                </p:cTn>
                              </p:par>
                              <p:par>
                                <p:cTn id="263" presetID="3" presetClass="entr" presetSubtype="10" fill="hold" grpId="0" nodeType="withEffect">
                                  <p:stCondLst>
                                    <p:cond delay="0"/>
                                  </p:stCondLst>
                                  <p:childTnLst>
                                    <p:set>
                                      <p:cBhvr>
                                        <p:cTn id="264" dur="1" fill="hold">
                                          <p:stCondLst>
                                            <p:cond delay="0"/>
                                          </p:stCondLst>
                                        </p:cTn>
                                        <p:tgtEl>
                                          <p:spTgt spid="222"/>
                                        </p:tgtEl>
                                        <p:attrNameLst>
                                          <p:attrName>style.visibility</p:attrName>
                                        </p:attrNameLst>
                                      </p:cBhvr>
                                      <p:to>
                                        <p:strVal val="visible"/>
                                      </p:to>
                                    </p:set>
                                    <p:animEffect transition="in" filter="blinds(horizontal)">
                                      <p:cBhvr>
                                        <p:cTn id="265" dur="500"/>
                                        <p:tgtEl>
                                          <p:spTgt spid="222"/>
                                        </p:tgtEl>
                                      </p:cBhvr>
                                    </p:animEffect>
                                  </p:childTnLst>
                                </p:cTn>
                              </p:par>
                              <p:par>
                                <p:cTn id="266" presetID="3" presetClass="entr" presetSubtype="10" fill="hold" grpId="0" nodeType="withEffect">
                                  <p:stCondLst>
                                    <p:cond delay="0"/>
                                  </p:stCondLst>
                                  <p:childTnLst>
                                    <p:set>
                                      <p:cBhvr>
                                        <p:cTn id="267" dur="1" fill="hold">
                                          <p:stCondLst>
                                            <p:cond delay="0"/>
                                          </p:stCondLst>
                                        </p:cTn>
                                        <p:tgtEl>
                                          <p:spTgt spid="223"/>
                                        </p:tgtEl>
                                        <p:attrNameLst>
                                          <p:attrName>style.visibility</p:attrName>
                                        </p:attrNameLst>
                                      </p:cBhvr>
                                      <p:to>
                                        <p:strVal val="visible"/>
                                      </p:to>
                                    </p:set>
                                    <p:animEffect transition="in" filter="blinds(horizontal)">
                                      <p:cBhvr>
                                        <p:cTn id="268" dur="500"/>
                                        <p:tgtEl>
                                          <p:spTgt spid="223"/>
                                        </p:tgtEl>
                                      </p:cBhvr>
                                    </p:animEffect>
                                  </p:childTnLst>
                                </p:cTn>
                              </p:par>
                              <p:par>
                                <p:cTn id="269" presetID="3" presetClass="entr" presetSubtype="10" fill="hold" grpId="0" nodeType="withEffect">
                                  <p:stCondLst>
                                    <p:cond delay="0"/>
                                  </p:stCondLst>
                                  <p:childTnLst>
                                    <p:set>
                                      <p:cBhvr>
                                        <p:cTn id="270" dur="1" fill="hold">
                                          <p:stCondLst>
                                            <p:cond delay="0"/>
                                          </p:stCondLst>
                                        </p:cTn>
                                        <p:tgtEl>
                                          <p:spTgt spid="224"/>
                                        </p:tgtEl>
                                        <p:attrNameLst>
                                          <p:attrName>style.visibility</p:attrName>
                                        </p:attrNameLst>
                                      </p:cBhvr>
                                      <p:to>
                                        <p:strVal val="visible"/>
                                      </p:to>
                                    </p:set>
                                    <p:animEffect transition="in" filter="blinds(horizontal)">
                                      <p:cBhvr>
                                        <p:cTn id="271" dur="500"/>
                                        <p:tgtEl>
                                          <p:spTgt spid="224"/>
                                        </p:tgtEl>
                                      </p:cBhvr>
                                    </p:animEffect>
                                  </p:childTnLst>
                                </p:cTn>
                              </p:par>
                              <p:par>
                                <p:cTn id="272" presetID="3" presetClass="entr" presetSubtype="10" fill="hold" grpId="0" nodeType="withEffect">
                                  <p:stCondLst>
                                    <p:cond delay="0"/>
                                  </p:stCondLst>
                                  <p:childTnLst>
                                    <p:set>
                                      <p:cBhvr>
                                        <p:cTn id="273" dur="1" fill="hold">
                                          <p:stCondLst>
                                            <p:cond delay="0"/>
                                          </p:stCondLst>
                                        </p:cTn>
                                        <p:tgtEl>
                                          <p:spTgt spid="225"/>
                                        </p:tgtEl>
                                        <p:attrNameLst>
                                          <p:attrName>style.visibility</p:attrName>
                                        </p:attrNameLst>
                                      </p:cBhvr>
                                      <p:to>
                                        <p:strVal val="visible"/>
                                      </p:to>
                                    </p:set>
                                    <p:animEffect transition="in" filter="blinds(horizontal)">
                                      <p:cBhvr>
                                        <p:cTn id="274" dur="500"/>
                                        <p:tgtEl>
                                          <p:spTgt spid="225"/>
                                        </p:tgtEl>
                                      </p:cBhvr>
                                    </p:animEffect>
                                  </p:childTnLst>
                                </p:cTn>
                              </p:par>
                              <p:par>
                                <p:cTn id="275" presetID="3" presetClass="entr" presetSubtype="10" fill="hold" grpId="0" nodeType="withEffect">
                                  <p:stCondLst>
                                    <p:cond delay="0"/>
                                  </p:stCondLst>
                                  <p:childTnLst>
                                    <p:set>
                                      <p:cBhvr>
                                        <p:cTn id="276" dur="1" fill="hold">
                                          <p:stCondLst>
                                            <p:cond delay="0"/>
                                          </p:stCondLst>
                                        </p:cTn>
                                        <p:tgtEl>
                                          <p:spTgt spid="226"/>
                                        </p:tgtEl>
                                        <p:attrNameLst>
                                          <p:attrName>style.visibility</p:attrName>
                                        </p:attrNameLst>
                                      </p:cBhvr>
                                      <p:to>
                                        <p:strVal val="visible"/>
                                      </p:to>
                                    </p:set>
                                    <p:animEffect transition="in" filter="blinds(horizontal)">
                                      <p:cBhvr>
                                        <p:cTn id="277" dur="500"/>
                                        <p:tgtEl>
                                          <p:spTgt spid="226"/>
                                        </p:tgtEl>
                                      </p:cBhvr>
                                    </p:animEffect>
                                  </p:childTnLst>
                                </p:cTn>
                              </p:par>
                              <p:par>
                                <p:cTn id="278" presetID="3" presetClass="entr" presetSubtype="10" fill="hold" grpId="0" nodeType="withEffect">
                                  <p:stCondLst>
                                    <p:cond delay="0"/>
                                  </p:stCondLst>
                                  <p:childTnLst>
                                    <p:set>
                                      <p:cBhvr>
                                        <p:cTn id="279" dur="1" fill="hold">
                                          <p:stCondLst>
                                            <p:cond delay="0"/>
                                          </p:stCondLst>
                                        </p:cTn>
                                        <p:tgtEl>
                                          <p:spTgt spid="227"/>
                                        </p:tgtEl>
                                        <p:attrNameLst>
                                          <p:attrName>style.visibility</p:attrName>
                                        </p:attrNameLst>
                                      </p:cBhvr>
                                      <p:to>
                                        <p:strVal val="visible"/>
                                      </p:to>
                                    </p:set>
                                    <p:animEffect transition="in" filter="blinds(horizontal)">
                                      <p:cBhvr>
                                        <p:cTn id="280" dur="500"/>
                                        <p:tgtEl>
                                          <p:spTgt spid="227"/>
                                        </p:tgtEl>
                                      </p:cBhvr>
                                    </p:animEffect>
                                  </p:childTnLst>
                                </p:cTn>
                              </p:par>
                              <p:par>
                                <p:cTn id="281" presetID="3" presetClass="entr" presetSubtype="10" fill="hold" grpId="0" nodeType="withEffect">
                                  <p:stCondLst>
                                    <p:cond delay="0"/>
                                  </p:stCondLst>
                                  <p:childTnLst>
                                    <p:set>
                                      <p:cBhvr>
                                        <p:cTn id="282" dur="1" fill="hold">
                                          <p:stCondLst>
                                            <p:cond delay="0"/>
                                          </p:stCondLst>
                                        </p:cTn>
                                        <p:tgtEl>
                                          <p:spTgt spid="228"/>
                                        </p:tgtEl>
                                        <p:attrNameLst>
                                          <p:attrName>style.visibility</p:attrName>
                                        </p:attrNameLst>
                                      </p:cBhvr>
                                      <p:to>
                                        <p:strVal val="visible"/>
                                      </p:to>
                                    </p:set>
                                    <p:animEffect transition="in" filter="blinds(horizontal)">
                                      <p:cBhvr>
                                        <p:cTn id="283" dur="500"/>
                                        <p:tgtEl>
                                          <p:spTgt spid="228"/>
                                        </p:tgtEl>
                                      </p:cBhvr>
                                    </p:animEffect>
                                  </p:childTnLst>
                                </p:cTn>
                              </p:par>
                              <p:par>
                                <p:cTn id="284" presetID="3" presetClass="entr" presetSubtype="10" fill="hold" grpId="0" nodeType="withEffect">
                                  <p:stCondLst>
                                    <p:cond delay="0"/>
                                  </p:stCondLst>
                                  <p:childTnLst>
                                    <p:set>
                                      <p:cBhvr>
                                        <p:cTn id="285" dur="1" fill="hold">
                                          <p:stCondLst>
                                            <p:cond delay="0"/>
                                          </p:stCondLst>
                                        </p:cTn>
                                        <p:tgtEl>
                                          <p:spTgt spid="229"/>
                                        </p:tgtEl>
                                        <p:attrNameLst>
                                          <p:attrName>style.visibility</p:attrName>
                                        </p:attrNameLst>
                                      </p:cBhvr>
                                      <p:to>
                                        <p:strVal val="visible"/>
                                      </p:to>
                                    </p:set>
                                    <p:animEffect transition="in" filter="blinds(horizontal)">
                                      <p:cBhvr>
                                        <p:cTn id="286" dur="500"/>
                                        <p:tgtEl>
                                          <p:spTgt spid="229"/>
                                        </p:tgtEl>
                                      </p:cBhvr>
                                    </p:animEffect>
                                  </p:childTnLst>
                                </p:cTn>
                              </p:par>
                              <p:par>
                                <p:cTn id="287" presetID="3" presetClass="entr" presetSubtype="10" fill="hold" grpId="0" nodeType="withEffect">
                                  <p:stCondLst>
                                    <p:cond delay="0"/>
                                  </p:stCondLst>
                                  <p:childTnLst>
                                    <p:set>
                                      <p:cBhvr>
                                        <p:cTn id="288" dur="1" fill="hold">
                                          <p:stCondLst>
                                            <p:cond delay="0"/>
                                          </p:stCondLst>
                                        </p:cTn>
                                        <p:tgtEl>
                                          <p:spTgt spid="230"/>
                                        </p:tgtEl>
                                        <p:attrNameLst>
                                          <p:attrName>style.visibility</p:attrName>
                                        </p:attrNameLst>
                                      </p:cBhvr>
                                      <p:to>
                                        <p:strVal val="visible"/>
                                      </p:to>
                                    </p:set>
                                    <p:animEffect transition="in" filter="blinds(horizontal)">
                                      <p:cBhvr>
                                        <p:cTn id="289" dur="500"/>
                                        <p:tgtEl>
                                          <p:spTgt spid="230"/>
                                        </p:tgtEl>
                                      </p:cBhvr>
                                    </p:animEffect>
                                  </p:childTnLst>
                                </p:cTn>
                              </p:par>
                              <p:par>
                                <p:cTn id="290" presetID="3" presetClass="entr" presetSubtype="10" fill="hold" grpId="0" nodeType="withEffect">
                                  <p:stCondLst>
                                    <p:cond delay="0"/>
                                  </p:stCondLst>
                                  <p:childTnLst>
                                    <p:set>
                                      <p:cBhvr>
                                        <p:cTn id="291" dur="1" fill="hold">
                                          <p:stCondLst>
                                            <p:cond delay="0"/>
                                          </p:stCondLst>
                                        </p:cTn>
                                        <p:tgtEl>
                                          <p:spTgt spid="231"/>
                                        </p:tgtEl>
                                        <p:attrNameLst>
                                          <p:attrName>style.visibility</p:attrName>
                                        </p:attrNameLst>
                                      </p:cBhvr>
                                      <p:to>
                                        <p:strVal val="visible"/>
                                      </p:to>
                                    </p:set>
                                    <p:animEffect transition="in" filter="blinds(horizontal)">
                                      <p:cBhvr>
                                        <p:cTn id="292" dur="500"/>
                                        <p:tgtEl>
                                          <p:spTgt spid="231"/>
                                        </p:tgtEl>
                                      </p:cBhvr>
                                    </p:animEffect>
                                  </p:childTnLst>
                                </p:cTn>
                              </p:par>
                              <p:par>
                                <p:cTn id="293" presetID="3" presetClass="entr" presetSubtype="10" fill="hold" grpId="0" nodeType="withEffect">
                                  <p:stCondLst>
                                    <p:cond delay="0"/>
                                  </p:stCondLst>
                                  <p:childTnLst>
                                    <p:set>
                                      <p:cBhvr>
                                        <p:cTn id="294" dur="1" fill="hold">
                                          <p:stCondLst>
                                            <p:cond delay="0"/>
                                          </p:stCondLst>
                                        </p:cTn>
                                        <p:tgtEl>
                                          <p:spTgt spid="232"/>
                                        </p:tgtEl>
                                        <p:attrNameLst>
                                          <p:attrName>style.visibility</p:attrName>
                                        </p:attrNameLst>
                                      </p:cBhvr>
                                      <p:to>
                                        <p:strVal val="visible"/>
                                      </p:to>
                                    </p:set>
                                    <p:animEffect transition="in" filter="blinds(horizontal)">
                                      <p:cBhvr>
                                        <p:cTn id="295" dur="500"/>
                                        <p:tgtEl>
                                          <p:spTgt spid="232"/>
                                        </p:tgtEl>
                                      </p:cBhvr>
                                    </p:animEffect>
                                  </p:childTnLst>
                                </p:cTn>
                              </p:par>
                              <p:par>
                                <p:cTn id="296" presetID="3" presetClass="entr" presetSubtype="10" fill="hold" grpId="0" nodeType="withEffect">
                                  <p:stCondLst>
                                    <p:cond delay="0"/>
                                  </p:stCondLst>
                                  <p:childTnLst>
                                    <p:set>
                                      <p:cBhvr>
                                        <p:cTn id="297" dur="1" fill="hold">
                                          <p:stCondLst>
                                            <p:cond delay="0"/>
                                          </p:stCondLst>
                                        </p:cTn>
                                        <p:tgtEl>
                                          <p:spTgt spid="233"/>
                                        </p:tgtEl>
                                        <p:attrNameLst>
                                          <p:attrName>style.visibility</p:attrName>
                                        </p:attrNameLst>
                                      </p:cBhvr>
                                      <p:to>
                                        <p:strVal val="visible"/>
                                      </p:to>
                                    </p:set>
                                    <p:animEffect transition="in" filter="blinds(horizontal)">
                                      <p:cBhvr>
                                        <p:cTn id="298" dur="500"/>
                                        <p:tgtEl>
                                          <p:spTgt spid="233"/>
                                        </p:tgtEl>
                                      </p:cBhvr>
                                    </p:animEffect>
                                  </p:childTnLst>
                                </p:cTn>
                              </p:par>
                              <p:par>
                                <p:cTn id="299" presetID="3" presetClass="entr" presetSubtype="10" fill="hold" grpId="0" nodeType="withEffect">
                                  <p:stCondLst>
                                    <p:cond delay="0"/>
                                  </p:stCondLst>
                                  <p:childTnLst>
                                    <p:set>
                                      <p:cBhvr>
                                        <p:cTn id="300" dur="1" fill="hold">
                                          <p:stCondLst>
                                            <p:cond delay="0"/>
                                          </p:stCondLst>
                                        </p:cTn>
                                        <p:tgtEl>
                                          <p:spTgt spid="234"/>
                                        </p:tgtEl>
                                        <p:attrNameLst>
                                          <p:attrName>style.visibility</p:attrName>
                                        </p:attrNameLst>
                                      </p:cBhvr>
                                      <p:to>
                                        <p:strVal val="visible"/>
                                      </p:to>
                                    </p:set>
                                    <p:animEffect transition="in" filter="blinds(horizontal)">
                                      <p:cBhvr>
                                        <p:cTn id="301" dur="500"/>
                                        <p:tgtEl>
                                          <p:spTgt spid="234"/>
                                        </p:tgtEl>
                                      </p:cBhvr>
                                    </p:animEffect>
                                  </p:childTnLst>
                                </p:cTn>
                              </p:par>
                              <p:par>
                                <p:cTn id="302" presetID="3" presetClass="entr" presetSubtype="10" fill="hold" grpId="0" nodeType="withEffect">
                                  <p:stCondLst>
                                    <p:cond delay="0"/>
                                  </p:stCondLst>
                                  <p:childTnLst>
                                    <p:set>
                                      <p:cBhvr>
                                        <p:cTn id="303" dur="1" fill="hold">
                                          <p:stCondLst>
                                            <p:cond delay="0"/>
                                          </p:stCondLst>
                                        </p:cTn>
                                        <p:tgtEl>
                                          <p:spTgt spid="235"/>
                                        </p:tgtEl>
                                        <p:attrNameLst>
                                          <p:attrName>style.visibility</p:attrName>
                                        </p:attrNameLst>
                                      </p:cBhvr>
                                      <p:to>
                                        <p:strVal val="visible"/>
                                      </p:to>
                                    </p:set>
                                    <p:animEffect transition="in" filter="blinds(horizontal)">
                                      <p:cBhvr>
                                        <p:cTn id="304" dur="500"/>
                                        <p:tgtEl>
                                          <p:spTgt spid="235"/>
                                        </p:tgtEl>
                                      </p:cBhvr>
                                    </p:animEffect>
                                  </p:childTnLst>
                                </p:cTn>
                              </p:par>
                              <p:par>
                                <p:cTn id="305" presetID="3" presetClass="entr" presetSubtype="10" fill="hold" grpId="0" nodeType="withEffect">
                                  <p:stCondLst>
                                    <p:cond delay="0"/>
                                  </p:stCondLst>
                                  <p:childTnLst>
                                    <p:set>
                                      <p:cBhvr>
                                        <p:cTn id="306" dur="1" fill="hold">
                                          <p:stCondLst>
                                            <p:cond delay="0"/>
                                          </p:stCondLst>
                                        </p:cTn>
                                        <p:tgtEl>
                                          <p:spTgt spid="236"/>
                                        </p:tgtEl>
                                        <p:attrNameLst>
                                          <p:attrName>style.visibility</p:attrName>
                                        </p:attrNameLst>
                                      </p:cBhvr>
                                      <p:to>
                                        <p:strVal val="visible"/>
                                      </p:to>
                                    </p:set>
                                    <p:animEffect transition="in" filter="blinds(horizontal)">
                                      <p:cBhvr>
                                        <p:cTn id="307" dur="500"/>
                                        <p:tgtEl>
                                          <p:spTgt spid="236"/>
                                        </p:tgtEl>
                                      </p:cBhvr>
                                    </p:animEffect>
                                  </p:childTnLst>
                                </p:cTn>
                              </p:par>
                              <p:par>
                                <p:cTn id="308" presetID="3" presetClass="entr" presetSubtype="10" fill="hold" grpId="0" nodeType="withEffect">
                                  <p:stCondLst>
                                    <p:cond delay="0"/>
                                  </p:stCondLst>
                                  <p:childTnLst>
                                    <p:set>
                                      <p:cBhvr>
                                        <p:cTn id="309" dur="1" fill="hold">
                                          <p:stCondLst>
                                            <p:cond delay="0"/>
                                          </p:stCondLst>
                                        </p:cTn>
                                        <p:tgtEl>
                                          <p:spTgt spid="237"/>
                                        </p:tgtEl>
                                        <p:attrNameLst>
                                          <p:attrName>style.visibility</p:attrName>
                                        </p:attrNameLst>
                                      </p:cBhvr>
                                      <p:to>
                                        <p:strVal val="visible"/>
                                      </p:to>
                                    </p:set>
                                    <p:animEffect transition="in" filter="blinds(horizontal)">
                                      <p:cBhvr>
                                        <p:cTn id="310" dur="500"/>
                                        <p:tgtEl>
                                          <p:spTgt spid="237"/>
                                        </p:tgtEl>
                                      </p:cBhvr>
                                    </p:animEffect>
                                  </p:childTnLst>
                                </p:cTn>
                              </p:par>
                              <p:par>
                                <p:cTn id="311" presetID="3" presetClass="entr" presetSubtype="10" fill="hold" grpId="0" nodeType="withEffect">
                                  <p:stCondLst>
                                    <p:cond delay="0"/>
                                  </p:stCondLst>
                                  <p:childTnLst>
                                    <p:set>
                                      <p:cBhvr>
                                        <p:cTn id="312" dur="1" fill="hold">
                                          <p:stCondLst>
                                            <p:cond delay="0"/>
                                          </p:stCondLst>
                                        </p:cTn>
                                        <p:tgtEl>
                                          <p:spTgt spid="238"/>
                                        </p:tgtEl>
                                        <p:attrNameLst>
                                          <p:attrName>style.visibility</p:attrName>
                                        </p:attrNameLst>
                                      </p:cBhvr>
                                      <p:to>
                                        <p:strVal val="visible"/>
                                      </p:to>
                                    </p:set>
                                    <p:animEffect transition="in" filter="blinds(horizontal)">
                                      <p:cBhvr>
                                        <p:cTn id="313" dur="500"/>
                                        <p:tgtEl>
                                          <p:spTgt spid="238"/>
                                        </p:tgtEl>
                                      </p:cBhvr>
                                    </p:animEffect>
                                  </p:childTnLst>
                                </p:cTn>
                              </p:par>
                              <p:par>
                                <p:cTn id="314" presetID="3" presetClass="entr" presetSubtype="10" fill="hold" grpId="0" nodeType="withEffect">
                                  <p:stCondLst>
                                    <p:cond delay="0"/>
                                  </p:stCondLst>
                                  <p:childTnLst>
                                    <p:set>
                                      <p:cBhvr>
                                        <p:cTn id="315" dur="1" fill="hold">
                                          <p:stCondLst>
                                            <p:cond delay="0"/>
                                          </p:stCondLst>
                                        </p:cTn>
                                        <p:tgtEl>
                                          <p:spTgt spid="239"/>
                                        </p:tgtEl>
                                        <p:attrNameLst>
                                          <p:attrName>style.visibility</p:attrName>
                                        </p:attrNameLst>
                                      </p:cBhvr>
                                      <p:to>
                                        <p:strVal val="visible"/>
                                      </p:to>
                                    </p:set>
                                    <p:animEffect transition="in" filter="blinds(horizontal)">
                                      <p:cBhvr>
                                        <p:cTn id="316" dur="500"/>
                                        <p:tgtEl>
                                          <p:spTgt spid="239"/>
                                        </p:tgtEl>
                                      </p:cBhvr>
                                    </p:animEffect>
                                  </p:childTnLst>
                                </p:cTn>
                              </p:par>
                              <p:par>
                                <p:cTn id="317" presetID="3" presetClass="entr" presetSubtype="10" fill="hold" grpId="0" nodeType="withEffect">
                                  <p:stCondLst>
                                    <p:cond delay="0"/>
                                  </p:stCondLst>
                                  <p:childTnLst>
                                    <p:set>
                                      <p:cBhvr>
                                        <p:cTn id="318" dur="1" fill="hold">
                                          <p:stCondLst>
                                            <p:cond delay="0"/>
                                          </p:stCondLst>
                                        </p:cTn>
                                        <p:tgtEl>
                                          <p:spTgt spid="240"/>
                                        </p:tgtEl>
                                        <p:attrNameLst>
                                          <p:attrName>style.visibility</p:attrName>
                                        </p:attrNameLst>
                                      </p:cBhvr>
                                      <p:to>
                                        <p:strVal val="visible"/>
                                      </p:to>
                                    </p:set>
                                    <p:animEffect transition="in" filter="blinds(horizontal)">
                                      <p:cBhvr>
                                        <p:cTn id="319" dur="500"/>
                                        <p:tgtEl>
                                          <p:spTgt spid="240"/>
                                        </p:tgtEl>
                                      </p:cBhvr>
                                    </p:animEffect>
                                  </p:childTnLst>
                                </p:cTn>
                              </p:par>
                              <p:par>
                                <p:cTn id="320" presetID="3" presetClass="entr" presetSubtype="10" fill="hold" grpId="0" nodeType="withEffect">
                                  <p:stCondLst>
                                    <p:cond delay="0"/>
                                  </p:stCondLst>
                                  <p:childTnLst>
                                    <p:set>
                                      <p:cBhvr>
                                        <p:cTn id="321" dur="1" fill="hold">
                                          <p:stCondLst>
                                            <p:cond delay="0"/>
                                          </p:stCondLst>
                                        </p:cTn>
                                        <p:tgtEl>
                                          <p:spTgt spid="241"/>
                                        </p:tgtEl>
                                        <p:attrNameLst>
                                          <p:attrName>style.visibility</p:attrName>
                                        </p:attrNameLst>
                                      </p:cBhvr>
                                      <p:to>
                                        <p:strVal val="visible"/>
                                      </p:to>
                                    </p:set>
                                    <p:animEffect transition="in" filter="blinds(horizontal)">
                                      <p:cBhvr>
                                        <p:cTn id="322" dur="500"/>
                                        <p:tgtEl>
                                          <p:spTgt spid="241"/>
                                        </p:tgtEl>
                                      </p:cBhvr>
                                    </p:animEffect>
                                  </p:childTnLst>
                                </p:cTn>
                              </p:par>
                              <p:par>
                                <p:cTn id="323" presetID="3" presetClass="entr" presetSubtype="10" fill="hold" grpId="0" nodeType="withEffect">
                                  <p:stCondLst>
                                    <p:cond delay="0"/>
                                  </p:stCondLst>
                                  <p:childTnLst>
                                    <p:set>
                                      <p:cBhvr>
                                        <p:cTn id="324" dur="1" fill="hold">
                                          <p:stCondLst>
                                            <p:cond delay="0"/>
                                          </p:stCondLst>
                                        </p:cTn>
                                        <p:tgtEl>
                                          <p:spTgt spid="242"/>
                                        </p:tgtEl>
                                        <p:attrNameLst>
                                          <p:attrName>style.visibility</p:attrName>
                                        </p:attrNameLst>
                                      </p:cBhvr>
                                      <p:to>
                                        <p:strVal val="visible"/>
                                      </p:to>
                                    </p:set>
                                    <p:animEffect transition="in" filter="blinds(horizontal)">
                                      <p:cBhvr>
                                        <p:cTn id="325" dur="500"/>
                                        <p:tgtEl>
                                          <p:spTgt spid="242"/>
                                        </p:tgtEl>
                                      </p:cBhvr>
                                    </p:animEffect>
                                  </p:childTnLst>
                                </p:cTn>
                              </p:par>
                              <p:par>
                                <p:cTn id="326" presetID="3" presetClass="entr" presetSubtype="10" fill="hold" grpId="0" nodeType="withEffect">
                                  <p:stCondLst>
                                    <p:cond delay="0"/>
                                  </p:stCondLst>
                                  <p:childTnLst>
                                    <p:set>
                                      <p:cBhvr>
                                        <p:cTn id="327" dur="1" fill="hold">
                                          <p:stCondLst>
                                            <p:cond delay="0"/>
                                          </p:stCondLst>
                                        </p:cTn>
                                        <p:tgtEl>
                                          <p:spTgt spid="243"/>
                                        </p:tgtEl>
                                        <p:attrNameLst>
                                          <p:attrName>style.visibility</p:attrName>
                                        </p:attrNameLst>
                                      </p:cBhvr>
                                      <p:to>
                                        <p:strVal val="visible"/>
                                      </p:to>
                                    </p:set>
                                    <p:animEffect transition="in" filter="blinds(horizontal)">
                                      <p:cBhvr>
                                        <p:cTn id="328" dur="500"/>
                                        <p:tgtEl>
                                          <p:spTgt spid="243"/>
                                        </p:tgtEl>
                                      </p:cBhvr>
                                    </p:animEffect>
                                  </p:childTnLst>
                                </p:cTn>
                              </p:par>
                              <p:par>
                                <p:cTn id="329" presetID="3" presetClass="entr" presetSubtype="10" fill="hold" grpId="0" nodeType="withEffect">
                                  <p:stCondLst>
                                    <p:cond delay="0"/>
                                  </p:stCondLst>
                                  <p:childTnLst>
                                    <p:set>
                                      <p:cBhvr>
                                        <p:cTn id="330" dur="1" fill="hold">
                                          <p:stCondLst>
                                            <p:cond delay="0"/>
                                          </p:stCondLst>
                                        </p:cTn>
                                        <p:tgtEl>
                                          <p:spTgt spid="244"/>
                                        </p:tgtEl>
                                        <p:attrNameLst>
                                          <p:attrName>style.visibility</p:attrName>
                                        </p:attrNameLst>
                                      </p:cBhvr>
                                      <p:to>
                                        <p:strVal val="visible"/>
                                      </p:to>
                                    </p:set>
                                    <p:animEffect transition="in" filter="blinds(horizontal)">
                                      <p:cBhvr>
                                        <p:cTn id="331" dur="500"/>
                                        <p:tgtEl>
                                          <p:spTgt spid="244"/>
                                        </p:tgtEl>
                                      </p:cBhvr>
                                    </p:animEffect>
                                  </p:childTnLst>
                                </p:cTn>
                              </p:par>
                              <p:par>
                                <p:cTn id="332" presetID="1" presetClass="entr" presetSubtype="0" fill="hold" nodeType="withEffect">
                                  <p:stCondLst>
                                    <p:cond delay="0"/>
                                  </p:stCondLst>
                                  <p:childTnLst>
                                    <p:set>
                                      <p:cBhvr>
                                        <p:cTn id="333" dur="1" fill="hold">
                                          <p:stCondLst>
                                            <p:cond delay="0"/>
                                          </p:stCondLst>
                                        </p:cTn>
                                        <p:tgtEl>
                                          <p:spTgt spid="133"/>
                                        </p:tgtEl>
                                        <p:attrNameLst>
                                          <p:attrName>style.visibility</p:attrName>
                                        </p:attrNameLst>
                                      </p:cBhvr>
                                      <p:to>
                                        <p:strVal val="visible"/>
                                      </p:to>
                                    </p:set>
                                  </p:childTnLst>
                                </p:cTn>
                              </p:par>
                              <p:par>
                                <p:cTn id="334" presetID="3" presetClass="entr" presetSubtype="10" fill="hold" grpId="0" nodeType="withEffect">
                                  <p:stCondLst>
                                    <p:cond delay="0"/>
                                  </p:stCondLst>
                                  <p:childTnLst>
                                    <p:set>
                                      <p:cBhvr>
                                        <p:cTn id="335" dur="1" fill="hold">
                                          <p:stCondLst>
                                            <p:cond delay="0"/>
                                          </p:stCondLst>
                                        </p:cTn>
                                        <p:tgtEl>
                                          <p:spTgt spid="246"/>
                                        </p:tgtEl>
                                        <p:attrNameLst>
                                          <p:attrName>style.visibility</p:attrName>
                                        </p:attrNameLst>
                                      </p:cBhvr>
                                      <p:to>
                                        <p:strVal val="visible"/>
                                      </p:to>
                                    </p:set>
                                    <p:animEffect transition="in" filter="blinds(horizontal)">
                                      <p:cBhvr>
                                        <p:cTn id="336" dur="500"/>
                                        <p:tgtEl>
                                          <p:spTgt spid="246"/>
                                        </p:tgtEl>
                                      </p:cBhvr>
                                    </p:animEffect>
                                  </p:childTnLst>
                                </p:cTn>
                              </p:par>
                            </p:childTnLst>
                          </p:cTn>
                        </p:par>
                      </p:childTnLst>
                    </p:cTn>
                  </p:par>
                  <p:par>
                    <p:cTn id="337" fill="hold">
                      <p:stCondLst>
                        <p:cond delay="indefinite"/>
                      </p:stCondLst>
                      <p:childTnLst>
                        <p:par>
                          <p:cTn id="338" fill="hold">
                            <p:stCondLst>
                              <p:cond delay="0"/>
                            </p:stCondLst>
                            <p:childTnLst>
                              <p:par>
                                <p:cTn id="339" presetID="1" presetClass="entr" presetSubtype="0" fill="hold" nodeType="clickEffect">
                                  <p:stCondLst>
                                    <p:cond delay="0"/>
                                  </p:stCondLst>
                                  <p:childTnLst>
                                    <p:set>
                                      <p:cBhvr>
                                        <p:cTn id="340" dur="1" fill="hold">
                                          <p:stCondLst>
                                            <p:cond delay="0"/>
                                          </p:stCondLst>
                                        </p:cTn>
                                        <p:tgtEl>
                                          <p:spTgt spid="132"/>
                                        </p:tgtEl>
                                        <p:attrNameLst>
                                          <p:attrName>style.visibility</p:attrName>
                                        </p:attrNameLst>
                                      </p:cBhvr>
                                      <p:to>
                                        <p:strVal val="visible"/>
                                      </p:to>
                                    </p:set>
                                  </p:childTnLst>
                                </p:cTn>
                              </p:par>
                              <p:par>
                                <p:cTn id="341" presetID="1" presetClass="entr" presetSubtype="0" fill="hold" nodeType="withEffect">
                                  <p:stCondLst>
                                    <p:cond delay="0"/>
                                  </p:stCondLst>
                                  <p:childTnLst>
                                    <p:set>
                                      <p:cBhvr>
                                        <p:cTn id="342" dur="1" fill="hold">
                                          <p:stCondLst>
                                            <p:cond delay="0"/>
                                          </p:stCondLst>
                                        </p:cTn>
                                        <p:tgtEl>
                                          <p:spTgt spid="131"/>
                                        </p:tgtEl>
                                        <p:attrNameLst>
                                          <p:attrName>style.visibility</p:attrName>
                                        </p:attrNameLst>
                                      </p:cBhvr>
                                      <p:to>
                                        <p:strVal val="visible"/>
                                      </p:to>
                                    </p:set>
                                  </p:childTnLst>
                                </p:cTn>
                              </p:par>
                              <p:par>
                                <p:cTn id="343" presetID="3" presetClass="entr" presetSubtype="10" fill="hold" grpId="0" nodeType="withEffect">
                                  <p:stCondLst>
                                    <p:cond delay="0"/>
                                  </p:stCondLst>
                                  <p:childTnLst>
                                    <p:set>
                                      <p:cBhvr>
                                        <p:cTn id="344" dur="1" fill="hold">
                                          <p:stCondLst>
                                            <p:cond delay="0"/>
                                          </p:stCondLst>
                                        </p:cTn>
                                        <p:tgtEl>
                                          <p:spTgt spid="247"/>
                                        </p:tgtEl>
                                        <p:attrNameLst>
                                          <p:attrName>style.visibility</p:attrName>
                                        </p:attrNameLst>
                                      </p:cBhvr>
                                      <p:to>
                                        <p:strVal val="visible"/>
                                      </p:to>
                                    </p:set>
                                    <p:animEffect transition="in" filter="blinds(horizontal)">
                                      <p:cBhvr>
                                        <p:cTn id="345" dur="500"/>
                                        <p:tgtEl>
                                          <p:spTgt spid="247"/>
                                        </p:tgtEl>
                                      </p:cBhvr>
                                    </p:animEffect>
                                  </p:childTnLst>
                                </p:cTn>
                              </p:par>
                              <p:par>
                                <p:cTn id="346" presetID="3" presetClass="entr" presetSubtype="10" fill="hold" grpId="0" nodeType="withEffect">
                                  <p:stCondLst>
                                    <p:cond delay="0"/>
                                  </p:stCondLst>
                                  <p:childTnLst>
                                    <p:set>
                                      <p:cBhvr>
                                        <p:cTn id="347" dur="1" fill="hold">
                                          <p:stCondLst>
                                            <p:cond delay="0"/>
                                          </p:stCondLst>
                                        </p:cTn>
                                        <p:tgtEl>
                                          <p:spTgt spid="248"/>
                                        </p:tgtEl>
                                        <p:attrNameLst>
                                          <p:attrName>style.visibility</p:attrName>
                                        </p:attrNameLst>
                                      </p:cBhvr>
                                      <p:to>
                                        <p:strVal val="visible"/>
                                      </p:to>
                                    </p:set>
                                    <p:animEffect transition="in" filter="blinds(horizontal)">
                                      <p:cBhvr>
                                        <p:cTn id="348" dur="500"/>
                                        <p:tgtEl>
                                          <p:spTgt spid="248"/>
                                        </p:tgtEl>
                                      </p:cBhvr>
                                    </p:animEffect>
                                  </p:childTnLst>
                                </p:cTn>
                              </p:par>
                            </p:childTnLst>
                          </p:cTn>
                        </p:par>
                      </p:childTnLst>
                    </p:cTn>
                  </p:par>
                  <p:par>
                    <p:cTn id="349" fill="hold">
                      <p:stCondLst>
                        <p:cond delay="indefinite"/>
                      </p:stCondLst>
                      <p:childTnLst>
                        <p:par>
                          <p:cTn id="350" fill="hold">
                            <p:stCondLst>
                              <p:cond delay="0"/>
                            </p:stCondLst>
                            <p:childTnLst>
                              <p:par>
                                <p:cTn id="351" presetID="1" presetClass="entr" presetSubtype="0" fill="hold" grpId="0" nodeType="clickEffect">
                                  <p:stCondLst>
                                    <p:cond delay="0"/>
                                  </p:stCondLst>
                                  <p:childTnLst>
                                    <p:set>
                                      <p:cBhvr>
                                        <p:cTn id="352"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p:bldP spid="246" grpId="0"/>
      <p:bldP spid="247" grpId="0"/>
      <p:bldP spid="2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標題 1"/>
          <p:cNvSpPr>
            <a:spLocks noGrp="1"/>
          </p:cNvSpPr>
          <p:nvPr>
            <p:ph type="title"/>
          </p:nvPr>
        </p:nvSpPr>
        <p:spPr/>
        <p:txBody>
          <a:bodyPr/>
          <a:lstStyle/>
          <a:p>
            <a:r>
              <a:rPr lang="en-US" altLang="zh-TW" smtClean="0"/>
              <a:t>4.</a:t>
            </a:r>
            <a:r>
              <a:rPr lang="zh-TW" altLang="en-US" smtClean="0"/>
              <a:t>英語科及數學科如何計分</a:t>
            </a:r>
          </a:p>
        </p:txBody>
      </p:sp>
      <p:sp>
        <p:nvSpPr>
          <p:cNvPr id="24579" name="內容版面配置區 2"/>
          <p:cNvSpPr>
            <a:spLocks noGrp="1"/>
          </p:cNvSpPr>
          <p:nvPr>
            <p:ph idx="1"/>
          </p:nvPr>
        </p:nvSpPr>
        <p:spPr>
          <a:xfrm>
            <a:off x="1258888" y="1600200"/>
            <a:ext cx="8229600" cy="4781550"/>
          </a:xfrm>
        </p:spPr>
        <p:txBody>
          <a:bodyPr/>
          <a:lstStyle/>
          <a:p>
            <a:pPr>
              <a:buFont typeface="Wingdings" pitchFamily="2" charset="2"/>
              <a:buChar char="u"/>
            </a:pPr>
            <a:r>
              <a:rPr lang="zh-TW" altLang="en-US" smtClean="0"/>
              <a:t>英語科</a:t>
            </a:r>
            <a:r>
              <a:rPr lang="en-US" altLang="zh-TW" smtClean="0">
                <a:latin typeface="Times New Roman" pitchFamily="18" charset="0"/>
                <a:cs typeface="Times New Roman" pitchFamily="18" charset="0"/>
              </a:rPr>
              <a:t>104</a:t>
            </a:r>
            <a:r>
              <a:rPr lang="zh-TW" altLang="en-US" smtClean="0"/>
              <a:t>年起採計聽力測驗成績</a:t>
            </a:r>
            <a:endParaRPr lang="en-US" altLang="zh-TW" smtClean="0"/>
          </a:p>
          <a:p>
            <a:pPr lvl="1">
              <a:buFont typeface="Arial" charset="0"/>
              <a:buChar char="•"/>
            </a:pPr>
            <a:r>
              <a:rPr lang="zh-TW" altLang="en-US" smtClean="0">
                <a:solidFill>
                  <a:srgbClr val="0000FF"/>
                </a:solidFill>
              </a:rPr>
              <a:t>英語成績＝英語閱讀＋英語聽力</a:t>
            </a:r>
            <a:endParaRPr lang="en-US" altLang="zh-TW" smtClean="0">
              <a:solidFill>
                <a:srgbClr val="0000FF"/>
              </a:solidFill>
            </a:endParaRPr>
          </a:p>
          <a:p>
            <a:pPr lvl="1"/>
            <a:endParaRPr lang="en-US" altLang="zh-TW" smtClean="0"/>
          </a:p>
          <a:p>
            <a:pPr>
              <a:buFont typeface="Wingdings" pitchFamily="2" charset="2"/>
              <a:buChar char="u"/>
            </a:pPr>
            <a:r>
              <a:rPr lang="zh-TW" altLang="en-US" smtClean="0"/>
              <a:t>數學科</a:t>
            </a:r>
            <a:r>
              <a:rPr lang="en-US" altLang="zh-TW" smtClean="0">
                <a:latin typeface="Times New Roman" pitchFamily="18" charset="0"/>
                <a:cs typeface="Times New Roman" pitchFamily="18" charset="0"/>
              </a:rPr>
              <a:t>104</a:t>
            </a:r>
            <a:r>
              <a:rPr lang="zh-TW" altLang="en-US" smtClean="0"/>
              <a:t>年起採計非選擇題成績</a:t>
            </a:r>
          </a:p>
          <a:p>
            <a:pPr lvl="1">
              <a:buFont typeface="Arial" charset="0"/>
              <a:buChar char="•"/>
            </a:pPr>
            <a:r>
              <a:rPr lang="zh-TW" altLang="en-US" smtClean="0">
                <a:solidFill>
                  <a:srgbClr val="0000FF"/>
                </a:solidFill>
              </a:rPr>
              <a:t>數學成績＝數學選擇題＋數學非選題</a:t>
            </a:r>
            <a:endParaRPr lang="en-US" altLang="zh-TW" smtClean="0">
              <a:solidFill>
                <a:srgbClr val="0000FF"/>
              </a:solidFill>
            </a:endParaRPr>
          </a:p>
          <a:p>
            <a:pPr lvl="1">
              <a:buFontTx/>
              <a:buNone/>
            </a:pPr>
            <a:endParaRPr lang="en-US" altLang="zh-TW" smtClean="0"/>
          </a:p>
          <a:p>
            <a:pPr>
              <a:buFont typeface="Wingdings" pitchFamily="2" charset="2"/>
              <a:buChar char="u"/>
            </a:pPr>
            <a:r>
              <a:rPr lang="zh-TW" altLang="en-US" smtClean="0">
                <a:solidFill>
                  <a:srgbClr val="0000FF"/>
                </a:solidFill>
              </a:rPr>
              <a:t>加權計分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6" name="標題 1"/>
          <p:cNvSpPr>
            <a:spLocks noGrp="1"/>
          </p:cNvSpPr>
          <p:nvPr>
            <p:ph type="title"/>
          </p:nvPr>
        </p:nvSpPr>
        <p:spPr/>
        <p:txBody>
          <a:bodyPr/>
          <a:lstStyle/>
          <a:p>
            <a:r>
              <a:rPr lang="zh-TW" altLang="zh-TW" smtClean="0">
                <a:latin typeface="微軟正黑體" pitchFamily="34" charset="-120"/>
              </a:rPr>
              <a:t>英語科整體能力</a:t>
            </a:r>
            <a:r>
              <a:rPr lang="zh-TW" altLang="en-US" smtClean="0">
                <a:latin typeface="微軟正黑體" pitchFamily="34" charset="-120"/>
              </a:rPr>
              <a:t>如何計算？</a:t>
            </a:r>
          </a:p>
        </p:txBody>
      </p:sp>
      <p:sp>
        <p:nvSpPr>
          <p:cNvPr id="36887" name="內容版面配置區 2"/>
          <p:cNvSpPr>
            <a:spLocks noGrp="1"/>
          </p:cNvSpPr>
          <p:nvPr>
            <p:ph idx="1"/>
          </p:nvPr>
        </p:nvSpPr>
        <p:spPr/>
        <p:txBody>
          <a:bodyPr/>
          <a:lstStyle/>
          <a:p>
            <a:endParaRPr lang="en-US" altLang="zh-TW" sz="800" smtClean="0">
              <a:latin typeface="微軟正黑體" pitchFamily="34" charset="-120"/>
            </a:endParaRPr>
          </a:p>
          <a:p>
            <a:pPr>
              <a:buFont typeface="Wingdings" pitchFamily="2" charset="2"/>
              <a:buChar char="u"/>
            </a:pPr>
            <a:r>
              <a:rPr lang="zh-TW" altLang="zh-TW" smtClean="0">
                <a:latin typeface="微軟正黑體" pitchFamily="34" charset="-120"/>
              </a:rPr>
              <a:t>加權比重</a:t>
            </a:r>
            <a:r>
              <a:rPr lang="zh-TW" altLang="en-US" smtClean="0">
                <a:latin typeface="微軟正黑體" pitchFamily="34" charset="-120"/>
              </a:rPr>
              <a:t>：</a:t>
            </a:r>
            <a:r>
              <a:rPr lang="zh-TW" altLang="zh-TW" smtClean="0">
                <a:latin typeface="微軟正黑體" pitchFamily="34" charset="-120"/>
              </a:rPr>
              <a:t>聽力占</a:t>
            </a:r>
            <a:r>
              <a:rPr lang="en-US" altLang="zh-TW" smtClean="0">
                <a:latin typeface="Times New Roman" pitchFamily="18" charset="0"/>
                <a:cs typeface="Times New Roman" pitchFamily="18" charset="0"/>
              </a:rPr>
              <a:t>20</a:t>
            </a:r>
            <a:r>
              <a:rPr lang="zh-TW" altLang="zh-TW" smtClean="0">
                <a:latin typeface="Times New Roman" pitchFamily="18" charset="0"/>
                <a:cs typeface="Times New Roman" pitchFamily="18" charset="0"/>
              </a:rPr>
              <a:t>％，閱讀占</a:t>
            </a:r>
            <a:r>
              <a:rPr lang="en-US" altLang="zh-TW" smtClean="0">
                <a:latin typeface="Times New Roman" pitchFamily="18" charset="0"/>
                <a:cs typeface="Times New Roman" pitchFamily="18" charset="0"/>
              </a:rPr>
              <a:t>80</a:t>
            </a:r>
            <a:r>
              <a:rPr lang="zh-TW" altLang="zh-TW"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a:buFontTx/>
              <a:buNone/>
            </a:pPr>
            <a:endParaRPr lang="en-US" altLang="zh-TW" smtClean="0">
              <a:latin typeface="微軟正黑體" pitchFamily="34" charset="-120"/>
            </a:endParaRPr>
          </a:p>
          <a:p>
            <a:pPr>
              <a:buFontTx/>
              <a:buNone/>
            </a:pPr>
            <a:endParaRPr lang="en-US" altLang="zh-TW" smtClean="0">
              <a:latin typeface="微軟正黑體" pitchFamily="34" charset="-120"/>
            </a:endParaRPr>
          </a:p>
          <a:p>
            <a:pPr>
              <a:buFontTx/>
              <a:buNone/>
            </a:pPr>
            <a:endParaRPr lang="en-US" altLang="zh-TW" smtClean="0">
              <a:latin typeface="微軟正黑體" pitchFamily="34" charset="-120"/>
            </a:endParaRPr>
          </a:p>
          <a:p>
            <a:pPr>
              <a:buFontTx/>
              <a:buNone/>
            </a:pPr>
            <a:endParaRPr lang="en-US" altLang="zh-TW" sz="1200" smtClean="0">
              <a:latin typeface="微軟正黑體" pitchFamily="34" charset="-120"/>
            </a:endParaRPr>
          </a:p>
          <a:p>
            <a:pPr>
              <a:buFontTx/>
              <a:buNone/>
            </a:pPr>
            <a:endParaRPr lang="zh-TW" altLang="en-US" sz="2000" smtClean="0">
              <a:latin typeface="微軟正黑體" pitchFamily="34" charset="-120"/>
            </a:endParaRPr>
          </a:p>
        </p:txBody>
      </p:sp>
      <p:graphicFrame>
        <p:nvGraphicFramePr>
          <p:cNvPr id="25604" name="Object 20"/>
          <p:cNvGraphicFramePr>
            <a:graphicFrameLocks noChangeAspect="1"/>
          </p:cNvGraphicFramePr>
          <p:nvPr/>
        </p:nvGraphicFramePr>
        <p:xfrm>
          <a:off x="323850" y="2997200"/>
          <a:ext cx="8024813" cy="1517650"/>
        </p:xfrm>
        <a:graphic>
          <a:graphicData uri="http://schemas.openxmlformats.org/presentationml/2006/ole">
            <p:oleObj spid="_x0000_s36884" name="方程式" r:id="rId3" imgW="3352800" imgH="635000" progId="Equation.3">
              <p:embed/>
            </p:oleObj>
          </a:graphicData>
        </a:graphic>
      </p:graphicFrame>
      <p:graphicFrame>
        <p:nvGraphicFramePr>
          <p:cNvPr id="25605" name="Object 21"/>
          <p:cNvGraphicFramePr>
            <a:graphicFrameLocks noChangeAspect="1"/>
          </p:cNvGraphicFramePr>
          <p:nvPr/>
        </p:nvGraphicFramePr>
        <p:xfrm>
          <a:off x="376238" y="4160838"/>
          <a:ext cx="8358187" cy="2033587"/>
        </p:xfrm>
        <a:graphic>
          <a:graphicData uri="http://schemas.openxmlformats.org/presentationml/2006/ole">
            <p:oleObj spid="_x0000_s36885" name="方程式" r:id="rId4" imgW="3492500" imgH="850900" progId="Equation.3">
              <p:embed/>
            </p:oleObj>
          </a:graphicData>
        </a:graphic>
      </p:graphicFrame>
      <p:sp>
        <p:nvSpPr>
          <p:cNvPr id="6" name="橢圓形圖說文字 5"/>
          <p:cNvSpPr/>
          <p:nvPr/>
        </p:nvSpPr>
        <p:spPr>
          <a:xfrm>
            <a:off x="3491880" y="1268760"/>
            <a:ext cx="5328592" cy="2952328"/>
          </a:xfrm>
          <a:prstGeom prst="wedgeEllipseCallout">
            <a:avLst>
              <a:gd name="adj1" fmla="val -12181"/>
              <a:gd name="adj2" fmla="val 74252"/>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TW" sz="3200" dirty="0">
                <a:solidFill>
                  <a:srgbClr val="0000FF"/>
                </a:solidFill>
                <a:latin typeface="Times New Roman" pitchFamily="18" charset="0"/>
                <a:ea typeface="微軟正黑體" panose="020B0604030504040204" pitchFamily="34" charset="-120"/>
                <a:cs typeface="Times New Roman" pitchFamily="18" charset="0"/>
              </a:rPr>
              <a:t>73.68</a:t>
            </a:r>
            <a:r>
              <a:rPr lang="zh-TW" altLang="en-US" sz="3200" dirty="0">
                <a:solidFill>
                  <a:srgbClr val="0000FF"/>
                </a:solidFill>
                <a:latin typeface="+mn-ea"/>
              </a:rPr>
              <a:t>分</a:t>
            </a:r>
            <a:endParaRPr lang="en-US" altLang="zh-TW" sz="3200" dirty="0">
              <a:solidFill>
                <a:srgbClr val="0000FF"/>
              </a:solidFill>
              <a:latin typeface="+mn-ea"/>
            </a:endParaRPr>
          </a:p>
          <a:p>
            <a:pPr marL="355600" indent="-355600" eaLnBrk="0" hangingPunct="0">
              <a:buFont typeface="Arial" pitchFamily="34" charset="0"/>
              <a:buChar char="•"/>
              <a:defRPr/>
            </a:pPr>
            <a:r>
              <a:rPr lang="zh-TW" altLang="en-US" sz="3200" dirty="0">
                <a:solidFill>
                  <a:srgbClr val="0000FF"/>
                </a:solidFill>
                <a:latin typeface="標楷體" pitchFamily="65" charset="-120"/>
              </a:rPr>
              <a:t>是精熟、基礎、還是待加強</a:t>
            </a:r>
            <a:r>
              <a:rPr lang="en-US" altLang="zh-TW" sz="3200" dirty="0">
                <a:solidFill>
                  <a:srgbClr val="0000FF"/>
                </a:solidFill>
                <a:latin typeface="標楷體" pitchFamily="65" charset="-120"/>
              </a:rPr>
              <a:t>?</a:t>
            </a:r>
          </a:p>
          <a:p>
            <a:pPr marL="355600" indent="-355600" eaLnBrk="0" hangingPunct="0">
              <a:buFont typeface="Arial" pitchFamily="34" charset="0"/>
              <a:buChar char="•"/>
              <a:defRPr/>
            </a:pPr>
            <a:r>
              <a:rPr lang="zh-TW" altLang="en-US" sz="3200" dirty="0">
                <a:solidFill>
                  <a:srgbClr val="0000FF"/>
                </a:solidFill>
                <a:latin typeface="標楷體" pitchFamily="65" charset="-120"/>
              </a:rPr>
              <a:t>如果精熟那是</a:t>
            </a:r>
            <a:r>
              <a:rPr lang="en-US" altLang="zh-TW" sz="3200" dirty="0">
                <a:solidFill>
                  <a:srgbClr val="0000FF"/>
                </a:solidFill>
                <a:latin typeface="Times New Roman" pitchFamily="18" charset="0"/>
                <a:ea typeface="微軟正黑體" panose="020B0604030504040204" pitchFamily="34" charset="-120"/>
                <a:cs typeface="Times New Roman" pitchFamily="18" charset="0"/>
              </a:rPr>
              <a:t>A</a:t>
            </a:r>
            <a:r>
              <a:rPr lang="zh-TW" altLang="en-US" sz="3200" dirty="0">
                <a:solidFill>
                  <a:srgbClr val="0000FF"/>
                </a:solidFill>
                <a:latin typeface="Times New Roman" pitchFamily="18" charset="0"/>
                <a:ea typeface="微軟正黑體" panose="020B0604030504040204" pitchFamily="34" charset="-120"/>
                <a:cs typeface="Times New Roman" pitchFamily="18" charset="0"/>
              </a:rPr>
              <a:t>、</a:t>
            </a:r>
            <a:r>
              <a:rPr lang="en-US" altLang="zh-TW" sz="3200" dirty="0">
                <a:solidFill>
                  <a:srgbClr val="0000FF"/>
                </a:solidFill>
                <a:latin typeface="Times New Roman" pitchFamily="18" charset="0"/>
                <a:ea typeface="微軟正黑體" panose="020B0604030504040204" pitchFamily="34" charset="-120"/>
                <a:cs typeface="Times New Roman" pitchFamily="18" charset="0"/>
              </a:rPr>
              <a:t> A+</a:t>
            </a:r>
            <a:r>
              <a:rPr lang="zh-TW" altLang="en-US" sz="3200" dirty="0">
                <a:solidFill>
                  <a:srgbClr val="0000FF"/>
                </a:solidFill>
                <a:latin typeface="Times New Roman" pitchFamily="18" charset="0"/>
                <a:ea typeface="微軟正黑體" panose="020B0604030504040204" pitchFamily="34" charset="-120"/>
                <a:cs typeface="Times New Roman" pitchFamily="18" charset="0"/>
              </a:rPr>
              <a:t>、</a:t>
            </a:r>
            <a:r>
              <a:rPr lang="en-US" altLang="zh-TW" sz="3200" dirty="0">
                <a:solidFill>
                  <a:srgbClr val="0000FF"/>
                </a:solidFill>
                <a:latin typeface="Times New Roman" pitchFamily="18" charset="0"/>
                <a:ea typeface="微軟正黑體" panose="020B0604030504040204" pitchFamily="34" charset="-120"/>
                <a:cs typeface="Times New Roman" pitchFamily="18" charset="0"/>
              </a:rPr>
              <a:t>or </a:t>
            </a:r>
            <a:r>
              <a:rPr lang="en-US" altLang="zh-TW" sz="3200" dirty="0">
                <a:solidFill>
                  <a:srgbClr val="0000FF"/>
                </a:solidFill>
                <a:latin typeface="Times New Roman" pitchFamily="18" charset="0"/>
                <a:ea typeface="微軟正黑體" panose="020B0604030504040204" pitchFamily="34" charset="-120"/>
                <a:cs typeface="Times New Roman" pitchFamily="18" charset="0"/>
              </a:rPr>
              <a:t>A++?</a:t>
            </a:r>
            <a:endParaRPr lang="zh-TW" altLang="en-US" sz="3200" dirty="0">
              <a:solidFill>
                <a:srgbClr val="0000FF"/>
              </a:solidFill>
              <a:latin typeface="Times New Roman" pitchFamily="18" charset="0"/>
              <a:ea typeface="微軟正黑體" panose="020B0604030504040204" pitchFamily="34" charset="-12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23" name="標題 1"/>
          <p:cNvSpPr>
            <a:spLocks noGrp="1"/>
          </p:cNvSpPr>
          <p:nvPr>
            <p:ph type="title"/>
          </p:nvPr>
        </p:nvSpPr>
        <p:spPr>
          <a:xfrm>
            <a:off x="468313" y="188913"/>
            <a:ext cx="8229600" cy="1143000"/>
          </a:xfrm>
        </p:spPr>
        <p:txBody>
          <a:bodyPr/>
          <a:lstStyle/>
          <a:p>
            <a:r>
              <a:rPr lang="zh-TW" altLang="zh-TW" smtClean="0">
                <a:latin typeface="微軟正黑體" pitchFamily="34" charset="-120"/>
              </a:rPr>
              <a:t>英語科整體能力等級</a:t>
            </a:r>
            <a:endParaRPr lang="zh-TW" altLang="en-US" smtClean="0">
              <a:latin typeface="微軟正黑體" pitchFamily="34" charset="-120"/>
            </a:endParaRPr>
          </a:p>
        </p:txBody>
      </p:sp>
      <p:sp>
        <p:nvSpPr>
          <p:cNvPr id="37924" name="內容版面配置區 2"/>
          <p:cNvSpPr>
            <a:spLocks noGrp="1"/>
          </p:cNvSpPr>
          <p:nvPr>
            <p:ph idx="1"/>
          </p:nvPr>
        </p:nvSpPr>
        <p:spPr>
          <a:xfrm>
            <a:off x="250825" y="1412875"/>
            <a:ext cx="8893175" cy="2736850"/>
          </a:xfrm>
        </p:spPr>
        <p:txBody>
          <a:bodyPr/>
          <a:lstStyle/>
          <a:p>
            <a:pPr>
              <a:buFontTx/>
              <a:buNone/>
            </a:pPr>
            <a:endParaRPr lang="en-US" altLang="zh-TW" smtClean="0">
              <a:latin typeface="微軟正黑體" pitchFamily="34" charset="-120"/>
            </a:endParaRPr>
          </a:p>
          <a:p>
            <a:pPr>
              <a:buFontTx/>
              <a:buNone/>
            </a:pPr>
            <a:endParaRPr lang="en-US" altLang="zh-TW" sz="800" smtClean="0">
              <a:latin typeface="微軟正黑體" pitchFamily="34" charset="-120"/>
            </a:endParaRPr>
          </a:p>
          <a:p>
            <a:pPr>
              <a:buFontTx/>
              <a:buNone/>
            </a:pPr>
            <a:endParaRPr lang="zh-TW" altLang="en-US" smtClean="0">
              <a:latin typeface="微軟正黑體" pitchFamily="34" charset="-120"/>
            </a:endParaRPr>
          </a:p>
        </p:txBody>
      </p:sp>
      <p:graphicFrame>
        <p:nvGraphicFramePr>
          <p:cNvPr id="3" name="表格 2"/>
          <p:cNvGraphicFramePr>
            <a:graphicFrameLocks noGrp="1"/>
          </p:cNvGraphicFramePr>
          <p:nvPr/>
        </p:nvGraphicFramePr>
        <p:xfrm>
          <a:off x="1835150" y="1628775"/>
          <a:ext cx="5113338" cy="2020888"/>
        </p:xfrm>
        <a:graphic>
          <a:graphicData uri="http://schemas.openxmlformats.org/drawingml/2006/table">
            <a:tbl>
              <a:tblPr firstRow="1" bandRow="1">
                <a:tableStyleId>{5C22544A-7EE6-4342-B048-85BDC9FD1C3A}</a:tableStyleId>
              </a:tblPr>
              <a:tblGrid>
                <a:gridCol w="1704189"/>
                <a:gridCol w="1704189"/>
                <a:gridCol w="1704189"/>
              </a:tblGrid>
              <a:tr h="457168">
                <a:tc>
                  <a:txBody>
                    <a:bodyPr/>
                    <a:lstStyle/>
                    <a:p>
                      <a:pPr algn="ctr"/>
                      <a:endParaRPr lang="zh-TW" altLang="en-US" sz="2400" kern="0" dirty="0">
                        <a:solidFill>
                          <a:srgbClr val="0000FF"/>
                        </a:solidFill>
                        <a:effectLst/>
                        <a:latin typeface="標楷體" pitchFamily="65" charset="-120"/>
                        <a:ea typeface="標楷體" pitchFamily="65" charset="-120"/>
                        <a:cs typeface="+mn-cs"/>
                      </a:endParaRPr>
                    </a:p>
                  </a:txBody>
                  <a:tcPr marT="45704" marB="45704">
                    <a:solidFill>
                      <a:srgbClr val="FFCCFF"/>
                    </a:solidFill>
                  </a:tcPr>
                </a:tc>
                <a:tc>
                  <a:txBody>
                    <a:bodyPr/>
                    <a:lstStyle/>
                    <a:p>
                      <a:pPr algn="ctr"/>
                      <a:r>
                        <a:rPr lang="zh-TW" altLang="en-US" sz="2400" kern="0" dirty="0" smtClean="0">
                          <a:solidFill>
                            <a:srgbClr val="0000FF"/>
                          </a:solidFill>
                          <a:effectLst/>
                          <a:latin typeface="標楷體" pitchFamily="65" charset="-120"/>
                          <a:ea typeface="標楷體" pitchFamily="65" charset="-120"/>
                          <a:cs typeface="+mn-cs"/>
                        </a:rPr>
                        <a:t>英語</a:t>
                      </a:r>
                      <a:r>
                        <a:rPr lang="en-US" altLang="zh-TW" sz="2400" kern="0" dirty="0" smtClean="0">
                          <a:solidFill>
                            <a:srgbClr val="0000FF"/>
                          </a:solidFill>
                          <a:effectLst/>
                          <a:latin typeface="標楷體" pitchFamily="65" charset="-120"/>
                          <a:ea typeface="標楷體" pitchFamily="65" charset="-120"/>
                          <a:cs typeface="+mn-cs"/>
                        </a:rPr>
                        <a:t>(</a:t>
                      </a:r>
                      <a:r>
                        <a:rPr lang="zh-TW" altLang="en-US" sz="2400" kern="0" dirty="0" smtClean="0">
                          <a:solidFill>
                            <a:srgbClr val="0000FF"/>
                          </a:solidFill>
                          <a:effectLst/>
                          <a:latin typeface="標楷體" pitchFamily="65" charset="-120"/>
                          <a:ea typeface="標楷體" pitchFamily="65" charset="-120"/>
                          <a:cs typeface="+mn-cs"/>
                        </a:rPr>
                        <a:t>閱讀</a:t>
                      </a:r>
                      <a:r>
                        <a:rPr lang="en-US" altLang="zh-TW" sz="2400" kern="0" dirty="0" smtClean="0">
                          <a:solidFill>
                            <a:srgbClr val="0000FF"/>
                          </a:solidFill>
                          <a:effectLst/>
                          <a:latin typeface="標楷體" pitchFamily="65" charset="-120"/>
                          <a:ea typeface="標楷體" pitchFamily="65" charset="-120"/>
                          <a:cs typeface="+mn-cs"/>
                        </a:rPr>
                        <a:t>)</a:t>
                      </a:r>
                      <a:endParaRPr lang="zh-TW" altLang="en-US" sz="2400" kern="0" dirty="0">
                        <a:solidFill>
                          <a:srgbClr val="0000FF"/>
                        </a:solidFill>
                        <a:effectLst/>
                        <a:latin typeface="標楷體" pitchFamily="65" charset="-120"/>
                        <a:ea typeface="標楷體" pitchFamily="65" charset="-120"/>
                        <a:cs typeface="+mn-cs"/>
                      </a:endParaRPr>
                    </a:p>
                  </a:txBody>
                  <a:tcPr marT="45704" marB="45704">
                    <a:solidFill>
                      <a:srgbClr val="FFCCFF"/>
                    </a:solidFill>
                  </a:tcPr>
                </a:tc>
                <a:tc>
                  <a:txBody>
                    <a:bodyPr/>
                    <a:lstStyle/>
                    <a:p>
                      <a:pPr algn="ctr"/>
                      <a:r>
                        <a:rPr lang="zh-TW" altLang="en-US" sz="2400" kern="0" dirty="0" smtClean="0">
                          <a:solidFill>
                            <a:srgbClr val="0000FF"/>
                          </a:solidFill>
                          <a:effectLst/>
                          <a:latin typeface="標楷體" pitchFamily="65" charset="-120"/>
                          <a:ea typeface="標楷體" pitchFamily="65" charset="-120"/>
                          <a:cs typeface="+mn-cs"/>
                        </a:rPr>
                        <a:t>英語</a:t>
                      </a:r>
                      <a:r>
                        <a:rPr lang="en-US" altLang="zh-TW" sz="2400" kern="0" dirty="0" smtClean="0">
                          <a:solidFill>
                            <a:srgbClr val="0000FF"/>
                          </a:solidFill>
                          <a:effectLst/>
                          <a:latin typeface="標楷體" pitchFamily="65" charset="-120"/>
                          <a:ea typeface="標楷體" pitchFamily="65" charset="-120"/>
                          <a:cs typeface="+mn-cs"/>
                        </a:rPr>
                        <a:t>(</a:t>
                      </a:r>
                      <a:r>
                        <a:rPr lang="zh-TW" altLang="en-US" sz="2400" kern="0" dirty="0" smtClean="0">
                          <a:solidFill>
                            <a:srgbClr val="0000FF"/>
                          </a:solidFill>
                          <a:effectLst/>
                          <a:latin typeface="標楷體" pitchFamily="65" charset="-120"/>
                          <a:ea typeface="標楷體" pitchFamily="65" charset="-120"/>
                          <a:cs typeface="+mn-cs"/>
                        </a:rPr>
                        <a:t>聽力</a:t>
                      </a:r>
                      <a:r>
                        <a:rPr lang="en-US" altLang="zh-TW" sz="2400" kern="0" dirty="0" smtClean="0">
                          <a:solidFill>
                            <a:srgbClr val="0000FF"/>
                          </a:solidFill>
                          <a:effectLst/>
                          <a:latin typeface="標楷體" pitchFamily="65" charset="-120"/>
                          <a:ea typeface="標楷體" pitchFamily="65" charset="-120"/>
                          <a:cs typeface="+mn-cs"/>
                        </a:rPr>
                        <a:t>)</a:t>
                      </a:r>
                      <a:endParaRPr lang="zh-TW" altLang="en-US" sz="2400" kern="0" dirty="0">
                        <a:solidFill>
                          <a:srgbClr val="0000FF"/>
                        </a:solidFill>
                        <a:effectLst/>
                        <a:latin typeface="標楷體" pitchFamily="65" charset="-120"/>
                        <a:ea typeface="標楷體" pitchFamily="65" charset="-120"/>
                        <a:cs typeface="+mn-cs"/>
                      </a:endParaRPr>
                    </a:p>
                  </a:txBody>
                  <a:tcPr marT="45704" marB="45704">
                    <a:solidFill>
                      <a:srgbClr val="FFCCFF"/>
                    </a:solidFill>
                  </a:tcPr>
                </a:tc>
              </a:tr>
              <a:tr h="370714">
                <a:tc>
                  <a:txBody>
                    <a:bodyPr/>
                    <a:lstStyle/>
                    <a:p>
                      <a:pPr algn="ctr">
                        <a:spcAft>
                          <a:spcPts val="0"/>
                        </a:spcAft>
                      </a:pPr>
                      <a:r>
                        <a:rPr lang="zh-TW" sz="2400" b="1" kern="0" dirty="0">
                          <a:solidFill>
                            <a:srgbClr val="0000FF"/>
                          </a:solidFill>
                          <a:effectLst/>
                          <a:latin typeface="標楷體" pitchFamily="65" charset="-120"/>
                          <a:ea typeface="標楷體" pitchFamily="65" charset="-120"/>
                          <a:cs typeface="+mn-cs"/>
                        </a:rPr>
                        <a:t>精熟</a:t>
                      </a:r>
                    </a:p>
                  </a:txBody>
                  <a:tcPr marL="17780" marR="17780" marT="0" marB="0" anchor="ctr"/>
                </a:tc>
                <a:tc>
                  <a:txBody>
                    <a:bodyPr/>
                    <a:lstStyle/>
                    <a:p>
                      <a:pPr algn="ctr">
                        <a:spcAft>
                          <a:spcPts val="0"/>
                        </a:spcAft>
                      </a:pPr>
                      <a:r>
                        <a:rPr lang="en-US" sz="2400" kern="0" dirty="0" smtClean="0">
                          <a:solidFill>
                            <a:srgbClr val="00B050"/>
                          </a:solidFill>
                          <a:effectLst/>
                          <a:latin typeface="Times New Roman" pitchFamily="18" charset="0"/>
                          <a:ea typeface="微軟正黑體" panose="020B0604030504040204" pitchFamily="34" charset="-120"/>
                          <a:cs typeface="Times New Roman" pitchFamily="18" charset="0"/>
                        </a:rPr>
                        <a:t>3</a:t>
                      </a:r>
                      <a:r>
                        <a:rPr lang="en-US" altLang="zh-TW" sz="2400" kern="0" dirty="0" smtClean="0">
                          <a:solidFill>
                            <a:srgbClr val="00B050"/>
                          </a:solidFill>
                          <a:effectLst/>
                          <a:latin typeface="Times New Roman" pitchFamily="18" charset="0"/>
                          <a:ea typeface="微軟正黑體" panose="020B0604030504040204" pitchFamily="34" charset="-120"/>
                          <a:cs typeface="Times New Roman" pitchFamily="18" charset="0"/>
                        </a:rPr>
                        <a:t>5</a:t>
                      </a:r>
                      <a:r>
                        <a:rPr lang="en-US" sz="24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400" kern="0" dirty="0" smtClean="0">
                          <a:solidFill>
                            <a:srgbClr val="0000FF"/>
                          </a:solidFill>
                          <a:effectLst/>
                          <a:latin typeface="Times New Roman" pitchFamily="18" charset="0"/>
                          <a:ea typeface="微軟正黑體" panose="020B0604030504040204" pitchFamily="34" charset="-120"/>
                          <a:cs typeface="Times New Roman" pitchFamily="18" charset="0"/>
                        </a:rPr>
                        <a:t>1</a:t>
                      </a:r>
                      <a:endParaRPr lang="zh-TW" sz="24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0" marR="17780" marT="0" marB="0" anchor="ctr"/>
                </a:tc>
                <a:tc>
                  <a:txBody>
                    <a:bodyPr/>
                    <a:lstStyle/>
                    <a:p>
                      <a:pPr algn="ctr">
                        <a:spcAft>
                          <a:spcPts val="0"/>
                        </a:spcAft>
                      </a:pPr>
                      <a:endParaRPr lang="zh-TW" sz="24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0" marR="17780" marT="0" marB="0" anchor="ctr"/>
                </a:tc>
              </a:tr>
              <a:tr h="370714">
                <a:tc>
                  <a:txBody>
                    <a:bodyPr/>
                    <a:lstStyle/>
                    <a:p>
                      <a:pPr algn="ctr">
                        <a:spcAft>
                          <a:spcPts val="0"/>
                        </a:spcAft>
                      </a:pPr>
                      <a:r>
                        <a:rPr lang="zh-TW" sz="2400" b="1" kern="0" dirty="0">
                          <a:solidFill>
                            <a:srgbClr val="0000FF"/>
                          </a:solidFill>
                          <a:effectLst/>
                          <a:latin typeface="標楷體" pitchFamily="65" charset="-120"/>
                          <a:ea typeface="標楷體" pitchFamily="65" charset="-120"/>
                          <a:cs typeface="+mn-cs"/>
                        </a:rPr>
                        <a:t>基礎</a:t>
                      </a:r>
                    </a:p>
                  </a:txBody>
                  <a:tcPr marL="17780" marR="17780" marT="0" marB="0" anchor="ctr"/>
                </a:tc>
                <a:tc>
                  <a:txBody>
                    <a:bodyPr/>
                    <a:lstStyle/>
                    <a:p>
                      <a:pPr algn="ctr">
                        <a:spcAft>
                          <a:spcPts val="0"/>
                        </a:spcAft>
                      </a:pPr>
                      <a:r>
                        <a:rPr lang="en-US" sz="2400" kern="0" dirty="0" smtClean="0">
                          <a:solidFill>
                            <a:srgbClr val="FF0000"/>
                          </a:solidFill>
                          <a:effectLst/>
                          <a:latin typeface="Times New Roman" pitchFamily="18" charset="0"/>
                          <a:ea typeface="微軟正黑體" panose="020B0604030504040204" pitchFamily="34" charset="-120"/>
                          <a:cs typeface="Times New Roman" pitchFamily="18" charset="0"/>
                        </a:rPr>
                        <a:t>14</a:t>
                      </a:r>
                      <a:r>
                        <a:rPr lang="en-US" sz="24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400" kern="0" dirty="0" smtClean="0">
                          <a:solidFill>
                            <a:srgbClr val="0000FF"/>
                          </a:solidFill>
                          <a:effectLst/>
                          <a:latin typeface="Times New Roman" pitchFamily="18" charset="0"/>
                          <a:ea typeface="微軟正黑體" panose="020B0604030504040204" pitchFamily="34" charset="-120"/>
                          <a:cs typeface="Times New Roman" pitchFamily="18" charset="0"/>
                        </a:rPr>
                        <a:t>4</a:t>
                      </a:r>
                      <a:endParaRPr lang="zh-TW" sz="24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0" marR="17780" marT="0" marB="0" anchor="ctr"/>
                </a:tc>
                <a:tc>
                  <a:txBody>
                    <a:bodyPr/>
                    <a:lstStyle/>
                    <a:p>
                      <a:pPr algn="ctr">
                        <a:spcAft>
                          <a:spcPts val="0"/>
                        </a:spcAft>
                      </a:pPr>
                      <a:r>
                        <a:rPr lang="en-US" sz="2400" kern="0" dirty="0">
                          <a:solidFill>
                            <a:srgbClr val="FF0000"/>
                          </a:solidFill>
                          <a:effectLst/>
                          <a:latin typeface="Times New Roman" pitchFamily="18" charset="0"/>
                          <a:ea typeface="微軟正黑體" panose="020B0604030504040204" pitchFamily="34" charset="-120"/>
                          <a:cs typeface="Times New Roman" pitchFamily="18" charset="0"/>
                        </a:rPr>
                        <a:t>13</a:t>
                      </a:r>
                      <a:r>
                        <a:rPr lang="en-US" sz="2400" kern="0" dirty="0">
                          <a:solidFill>
                            <a:srgbClr val="0000FF"/>
                          </a:solidFill>
                          <a:effectLst/>
                          <a:latin typeface="Times New Roman" pitchFamily="18" charset="0"/>
                          <a:ea typeface="微軟正黑體" panose="020B0604030504040204" pitchFamily="34" charset="-120"/>
                          <a:cs typeface="Times New Roman" pitchFamily="18" charset="0"/>
                        </a:rPr>
                        <a:t>-</a:t>
                      </a:r>
                      <a:r>
                        <a:rPr lang="en-US" sz="2400" kern="0" dirty="0">
                          <a:solidFill>
                            <a:srgbClr val="00B050"/>
                          </a:solidFill>
                          <a:effectLst/>
                          <a:latin typeface="Times New Roman" pitchFamily="18" charset="0"/>
                          <a:ea typeface="微軟正黑體" panose="020B0604030504040204" pitchFamily="34" charset="-120"/>
                          <a:cs typeface="Times New Roman" pitchFamily="18" charset="0"/>
                        </a:rPr>
                        <a:t>21</a:t>
                      </a:r>
                      <a:endParaRPr lang="zh-TW" sz="2400" kern="0" dirty="0">
                        <a:solidFill>
                          <a:srgbClr val="00B050"/>
                        </a:solidFill>
                        <a:effectLst/>
                        <a:latin typeface="Times New Roman" pitchFamily="18" charset="0"/>
                        <a:ea typeface="微軟正黑體" panose="020B0604030504040204" pitchFamily="34" charset="-120"/>
                        <a:cs typeface="Times New Roman" pitchFamily="18" charset="0"/>
                      </a:endParaRPr>
                    </a:p>
                  </a:txBody>
                  <a:tcPr marL="17780" marR="17780" marT="0" marB="0" anchor="ctr"/>
                </a:tc>
              </a:tr>
              <a:tr h="457168">
                <a:tc>
                  <a:txBody>
                    <a:bodyPr/>
                    <a:lstStyle/>
                    <a:p>
                      <a:pPr algn="ctr">
                        <a:spcAft>
                          <a:spcPts val="0"/>
                        </a:spcAft>
                      </a:pPr>
                      <a:r>
                        <a:rPr lang="zh-TW" sz="2400" b="1" kern="0" dirty="0">
                          <a:solidFill>
                            <a:srgbClr val="0000FF"/>
                          </a:solidFill>
                          <a:effectLst/>
                          <a:latin typeface="標楷體" pitchFamily="65" charset="-120"/>
                          <a:ea typeface="標楷體" pitchFamily="65" charset="-120"/>
                          <a:cs typeface="+mn-cs"/>
                        </a:rPr>
                        <a:t>待加強</a:t>
                      </a:r>
                    </a:p>
                  </a:txBody>
                  <a:tcPr marL="17780" marR="17780" marT="0" marB="0" anchor="ctr"/>
                </a:tc>
                <a:tc>
                  <a:txBody>
                    <a:bodyPr/>
                    <a:lstStyle/>
                    <a:p>
                      <a:pPr algn="ctr">
                        <a:spcAft>
                          <a:spcPts val="0"/>
                        </a:spcAft>
                      </a:pPr>
                      <a:r>
                        <a:rPr lang="en-US" sz="2400" kern="0" dirty="0">
                          <a:solidFill>
                            <a:srgbClr val="0000FF"/>
                          </a:solidFill>
                          <a:effectLst/>
                          <a:latin typeface="Times New Roman" pitchFamily="18" charset="0"/>
                          <a:ea typeface="微軟正黑體" panose="020B0604030504040204" pitchFamily="34" charset="-120"/>
                          <a:cs typeface="Times New Roman" pitchFamily="18" charset="0"/>
                        </a:rPr>
                        <a:t>0-13</a:t>
                      </a:r>
                      <a:endParaRPr lang="zh-TW" sz="24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0" marR="177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kern="0" dirty="0" smtClean="0">
                          <a:solidFill>
                            <a:srgbClr val="0000FF"/>
                          </a:solidFill>
                          <a:effectLst/>
                          <a:latin typeface="Times New Roman" pitchFamily="18" charset="0"/>
                          <a:ea typeface="微軟正黑體" panose="020B0604030504040204" pitchFamily="34" charset="-120"/>
                          <a:cs typeface="Times New Roman" pitchFamily="18" charset="0"/>
                        </a:rPr>
                        <a:t>0-12</a:t>
                      </a:r>
                      <a:endParaRPr lang="zh-TW" altLang="zh-TW" sz="2400" kern="0" dirty="0" smtClean="0">
                        <a:solidFill>
                          <a:srgbClr val="0000FF"/>
                        </a:solidFill>
                        <a:effectLst/>
                        <a:latin typeface="Times New Roman" pitchFamily="18" charset="0"/>
                        <a:ea typeface="微軟正黑體" panose="020B0604030504040204" pitchFamily="34" charset="-120"/>
                        <a:cs typeface="Times New Roman" pitchFamily="18" charset="0"/>
                      </a:endParaRPr>
                    </a:p>
                  </a:txBody>
                  <a:tcPr marT="45704" marB="45704"/>
                </a:tc>
              </a:tr>
            </a:tbl>
          </a:graphicData>
        </a:graphic>
      </p:graphicFrame>
      <p:graphicFrame>
        <p:nvGraphicFramePr>
          <p:cNvPr id="37922" name="Object 34"/>
          <p:cNvGraphicFramePr>
            <a:graphicFrameLocks noChangeAspect="1"/>
          </p:cNvGraphicFramePr>
          <p:nvPr/>
        </p:nvGraphicFramePr>
        <p:xfrm>
          <a:off x="1022350" y="3797300"/>
          <a:ext cx="6286500" cy="2095500"/>
        </p:xfrm>
        <a:graphic>
          <a:graphicData uri="http://schemas.openxmlformats.org/presentationml/2006/ole">
            <p:oleObj spid="_x0000_s37922" name="方程式" r:id="rId3" imgW="3073400" imgH="1028700" progId="Equation.3">
              <p:embed/>
            </p:oleObj>
          </a:graphicData>
        </a:graphic>
      </p:graphicFrame>
      <p:sp>
        <p:nvSpPr>
          <p:cNvPr id="6" name="橢圓形圖說文字 5"/>
          <p:cNvSpPr/>
          <p:nvPr/>
        </p:nvSpPr>
        <p:spPr>
          <a:xfrm>
            <a:off x="6768752" y="2708920"/>
            <a:ext cx="2267744" cy="1853398"/>
          </a:xfrm>
          <a:prstGeom prst="wedgeEllipseCallout">
            <a:avLst>
              <a:gd name="adj1" fmla="val -12181"/>
              <a:gd name="adj2" fmla="val 74252"/>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TW" sz="3200" dirty="0">
                <a:solidFill>
                  <a:srgbClr val="0000FF"/>
                </a:solidFill>
                <a:latin typeface="Times New Roman" pitchFamily="18" charset="0"/>
                <a:ea typeface="微軟正黑體" panose="020B0604030504040204" pitchFamily="34" charset="-120"/>
                <a:cs typeface="Times New Roman" pitchFamily="18" charset="0"/>
              </a:rPr>
              <a:t>73.68</a:t>
            </a:r>
            <a:r>
              <a:rPr lang="zh-TW" altLang="en-US" sz="3200" dirty="0">
                <a:solidFill>
                  <a:srgbClr val="0000FF"/>
                </a:solidFill>
                <a:latin typeface="標楷體" pitchFamily="65" charset="-120"/>
              </a:rPr>
              <a:t>分 </a:t>
            </a:r>
            <a:r>
              <a:rPr lang="en-US" altLang="zh-TW" sz="3200" dirty="0">
                <a:solidFill>
                  <a:srgbClr val="0000FF"/>
                </a:solidFill>
                <a:latin typeface="標楷體" pitchFamily="65" charset="-120"/>
              </a:rPr>
              <a:t/>
            </a:r>
            <a:br>
              <a:rPr lang="en-US" altLang="zh-TW" sz="3200" dirty="0">
                <a:solidFill>
                  <a:srgbClr val="0000FF"/>
                </a:solidFill>
                <a:latin typeface="標楷體" pitchFamily="65" charset="-120"/>
              </a:rPr>
            </a:br>
            <a:r>
              <a:rPr lang="zh-TW" altLang="en-US" sz="3200" dirty="0">
                <a:solidFill>
                  <a:srgbClr val="0000FF"/>
                </a:solidFill>
                <a:latin typeface="標楷體" pitchFamily="65" charset="-120"/>
              </a:rPr>
              <a:t>是</a:t>
            </a:r>
            <a:r>
              <a:rPr lang="zh-TW" altLang="en-US" sz="3200" dirty="0">
                <a:solidFill>
                  <a:srgbClr val="FF0000"/>
                </a:solidFill>
                <a:latin typeface="標楷體" pitchFamily="65" charset="-120"/>
              </a:rPr>
              <a:t>基礎</a:t>
            </a:r>
            <a:endParaRPr lang="zh-TW" altLang="en-US" sz="3200" dirty="0">
              <a:solidFill>
                <a:srgbClr val="0000FF"/>
              </a:solidFill>
              <a:latin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標題 1"/>
          <p:cNvSpPr>
            <a:spLocks noGrp="1"/>
          </p:cNvSpPr>
          <p:nvPr>
            <p:ph type="title"/>
          </p:nvPr>
        </p:nvSpPr>
        <p:spPr>
          <a:xfrm>
            <a:off x="468313" y="188913"/>
            <a:ext cx="8229600" cy="1143000"/>
          </a:xfrm>
        </p:spPr>
        <p:txBody>
          <a:bodyPr/>
          <a:lstStyle/>
          <a:p>
            <a:r>
              <a:rPr lang="zh-TW" altLang="zh-TW" smtClean="0">
                <a:latin typeface="微軟正黑體" pitchFamily="34" charset="-120"/>
              </a:rPr>
              <a:t>英語科</a:t>
            </a:r>
            <a:r>
              <a:rPr lang="zh-TW" altLang="en-US" smtClean="0">
                <a:latin typeface="微軟正黑體" pitchFamily="34" charset="-120"/>
              </a:rPr>
              <a:t>三等級四標示</a:t>
            </a:r>
          </a:p>
        </p:txBody>
      </p:sp>
      <p:sp>
        <p:nvSpPr>
          <p:cNvPr id="64514" name="內容版面配置區 2"/>
          <p:cNvSpPr>
            <a:spLocks noGrp="1"/>
          </p:cNvSpPr>
          <p:nvPr>
            <p:ph idx="1"/>
          </p:nvPr>
        </p:nvSpPr>
        <p:spPr>
          <a:xfrm>
            <a:off x="431800" y="1339850"/>
            <a:ext cx="8893175" cy="2736850"/>
          </a:xfrm>
        </p:spPr>
        <p:txBody>
          <a:bodyPr/>
          <a:lstStyle/>
          <a:p>
            <a:pPr>
              <a:buFontTx/>
              <a:buNone/>
            </a:pPr>
            <a:endParaRPr lang="en-US" altLang="zh-TW" smtClean="0">
              <a:latin typeface="微軟正黑體" pitchFamily="34" charset="-120"/>
            </a:endParaRPr>
          </a:p>
          <a:p>
            <a:pPr>
              <a:buFontTx/>
              <a:buNone/>
            </a:pPr>
            <a:endParaRPr lang="en-US" altLang="zh-TW" sz="800" smtClean="0">
              <a:latin typeface="微軟正黑體" pitchFamily="34" charset="-120"/>
            </a:endParaRPr>
          </a:p>
          <a:p>
            <a:pPr>
              <a:buFontTx/>
              <a:buNone/>
            </a:pPr>
            <a:endParaRPr lang="zh-TW" altLang="en-US" smtClean="0">
              <a:latin typeface="微軟正黑體" pitchFamily="34" charset="-120"/>
            </a:endParaRPr>
          </a:p>
        </p:txBody>
      </p:sp>
      <p:graphicFrame>
        <p:nvGraphicFramePr>
          <p:cNvPr id="2" name="表格 1"/>
          <p:cNvGraphicFramePr>
            <a:graphicFrameLocks noGrp="1"/>
          </p:cNvGraphicFramePr>
          <p:nvPr/>
        </p:nvGraphicFramePr>
        <p:xfrm>
          <a:off x="755650" y="1484313"/>
          <a:ext cx="7748588" cy="3989387"/>
        </p:xfrm>
        <a:graphic>
          <a:graphicData uri="http://schemas.openxmlformats.org/drawingml/2006/table">
            <a:tbl>
              <a:tblPr/>
              <a:tblGrid>
                <a:gridCol w="1298575"/>
                <a:gridCol w="1482725"/>
                <a:gridCol w="2274888"/>
                <a:gridCol w="2692400"/>
              </a:tblGrid>
              <a:tr h="576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0000FF"/>
                          </a:solidFill>
                          <a:effectLst/>
                          <a:latin typeface="標楷體" pitchFamily="65" charset="-120"/>
                          <a:ea typeface="標楷體" pitchFamily="65" charset="-120"/>
                        </a:rPr>
                        <a:t>等級</a:t>
                      </a: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0000FF"/>
                          </a:solidFill>
                          <a:effectLst/>
                          <a:latin typeface="標楷體" pitchFamily="65" charset="-120"/>
                          <a:ea typeface="標楷體" pitchFamily="65" charset="-120"/>
                        </a:rPr>
                        <a:t>標示</a:t>
                      </a: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0000FF"/>
                          </a:solidFill>
                          <a:effectLst/>
                          <a:latin typeface="標楷體" pitchFamily="65" charset="-120"/>
                          <a:ea typeface="標楷體" pitchFamily="65" charset="-120"/>
                        </a:rPr>
                        <a:t>英語科加權分數</a:t>
                      </a: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TW" altLang="en-US"/>
                    </a:p>
                  </a:txBody>
                  <a:tcPr/>
                </a:tc>
              </a:tr>
              <a:tr h="427038">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0000FF"/>
                          </a:solidFill>
                          <a:effectLst/>
                          <a:latin typeface="標楷體" pitchFamily="65" charset="-120"/>
                          <a:ea typeface="標楷體" pitchFamily="65" charset="-120"/>
                        </a:rPr>
                        <a:t>精熟</a:t>
                      </a: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rPr>
                        <a:t>  </a:t>
                      </a:r>
                      <a:r>
                        <a:rPr kumimoji="0" lang="zh-TW" altLang="en-US"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rPr>
                        <a:t> </a:t>
                      </a:r>
                      <a:r>
                        <a:rPr kumimoji="0" lang="en-US" altLang="zh-TW"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rPr>
                        <a:t>A++</a:t>
                      </a:r>
                      <a:endParaRPr kumimoji="0" lang="zh-TW" altLang="zh-TW"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rPr>
                        <a:t> </a:t>
                      </a:r>
                      <a:r>
                        <a:rPr kumimoji="0" lang="en-US" altLang="zh-TW" sz="2800" b="0"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rPr>
                        <a:t>88.29-100</a:t>
                      </a:r>
                      <a:endParaRPr kumimoji="0" lang="zh-TW" altLang="zh-TW" sz="2800" b="0"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rPr>
                        <a:t>96.10-100</a:t>
                      </a:r>
                      <a:endParaRPr kumimoji="0" lang="zh-TW" altLang="zh-TW"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27038">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rPr>
                        <a:t>  </a:t>
                      </a:r>
                      <a:r>
                        <a:rPr kumimoji="0" lang="zh-TW" altLang="en-US"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rPr>
                        <a:t> </a:t>
                      </a:r>
                      <a:r>
                        <a:rPr kumimoji="0" lang="en-US" altLang="zh-TW"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rPr>
                        <a:t>A+</a:t>
                      </a:r>
                      <a:endParaRPr kumimoji="0" lang="zh-TW" altLang="zh-TW"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rPr>
                        <a:t>94.15-95.24</a:t>
                      </a:r>
                      <a:endParaRPr kumimoji="0" lang="zh-TW" altLang="zh-TW"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27038">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rPr>
                        <a:t>  </a:t>
                      </a:r>
                      <a:r>
                        <a:rPr kumimoji="0" lang="zh-TW" altLang="en-US"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rPr>
                        <a:t> </a:t>
                      </a:r>
                      <a:r>
                        <a:rPr kumimoji="0" lang="en-US" altLang="zh-TW"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rPr>
                        <a:t>A</a:t>
                      </a:r>
                      <a:endParaRPr kumimoji="0" lang="zh-TW" altLang="zh-TW"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rPr>
                        <a:t>88.29-93.33</a:t>
                      </a:r>
                      <a:endParaRPr kumimoji="0" lang="zh-TW" altLang="zh-TW"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27038">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0000FF"/>
                          </a:solidFill>
                          <a:effectLst/>
                          <a:latin typeface="標楷體" pitchFamily="65" charset="-120"/>
                          <a:ea typeface="標楷體" pitchFamily="65" charset="-120"/>
                        </a:rPr>
                        <a:t>基礎</a:t>
                      </a: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rPr>
                        <a:t>  </a:t>
                      </a:r>
                      <a:r>
                        <a:rPr kumimoji="0" lang="zh-TW" altLang="en-US"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rPr>
                        <a:t> </a:t>
                      </a:r>
                      <a:r>
                        <a:rPr kumimoji="0" lang="en-US" altLang="zh-TW"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rPr>
                        <a:t>B++</a:t>
                      </a:r>
                      <a:endParaRPr kumimoji="0" lang="zh-TW" altLang="zh-TW"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rPr>
                        <a:t>39.70-87.62</a:t>
                      </a:r>
                      <a:endParaRPr kumimoji="0" lang="zh-TW" altLang="zh-TW" sz="2800" b="0"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rPr>
                        <a:t>78.54-87.62</a:t>
                      </a:r>
                      <a:endParaRPr kumimoji="0" lang="zh-TW" altLang="zh-TW"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27038">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rPr>
                        <a:t>  </a:t>
                      </a:r>
                      <a:r>
                        <a:rPr kumimoji="0" lang="zh-TW" altLang="en-US"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rPr>
                        <a:t> </a:t>
                      </a:r>
                      <a:r>
                        <a:rPr kumimoji="0" lang="en-US" altLang="zh-TW"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rPr>
                        <a:t>B+</a:t>
                      </a:r>
                      <a:endParaRPr kumimoji="0" lang="zh-TW" altLang="zh-TW"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rPr>
                        <a:t>65.92-78.05</a:t>
                      </a:r>
                      <a:endParaRPr kumimoji="0" lang="zh-TW" altLang="zh-TW"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27038">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rPr>
                        <a:t>  </a:t>
                      </a:r>
                      <a:r>
                        <a:rPr kumimoji="0" lang="zh-TW" altLang="en-US"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rPr>
                        <a:t> </a:t>
                      </a:r>
                      <a:r>
                        <a:rPr kumimoji="0" lang="en-US" altLang="zh-TW"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rPr>
                        <a:t>B</a:t>
                      </a:r>
                      <a:endParaRPr kumimoji="0" lang="zh-TW" altLang="zh-TW"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rPr>
                        <a:t>39.70-65.88</a:t>
                      </a:r>
                      <a:endParaRPr kumimoji="0" lang="zh-TW" altLang="zh-TW"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854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0000FF"/>
                          </a:solidFill>
                          <a:effectLst/>
                          <a:latin typeface="標楷體" pitchFamily="65" charset="-120"/>
                          <a:ea typeface="標楷體" pitchFamily="65" charset="-120"/>
                        </a:rPr>
                        <a:t>待加強</a:t>
                      </a: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rPr>
                        <a:t>  </a:t>
                      </a:r>
                      <a:r>
                        <a:rPr kumimoji="0" lang="zh-TW" altLang="en-US"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rPr>
                        <a:t> </a:t>
                      </a:r>
                      <a:r>
                        <a:rPr kumimoji="0" lang="en-US" altLang="zh-TW"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rPr>
                        <a:t>C</a:t>
                      </a:r>
                      <a:endParaRPr kumimoji="0" lang="zh-TW" altLang="zh-TW" sz="2800" b="0" i="0" u="none" strike="noStrike" cap="none" normalizeH="0" baseline="0" smtClean="0">
                        <a:ln>
                          <a:noFill/>
                        </a:ln>
                        <a:solidFill>
                          <a:srgbClr val="0000FF"/>
                        </a:solidFill>
                        <a:effectLst/>
                        <a:latin typeface="Times New Roman" pitchFamily="18" charset="0"/>
                        <a:ea typeface="微軟正黑體" pitchFamily="34"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rPr>
                        <a:t>      </a:t>
                      </a:r>
                      <a:r>
                        <a:rPr kumimoji="0" lang="en-US" altLang="zh-TW" sz="2800" b="0"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rPr>
                        <a:t>0-39.65</a:t>
                      </a:r>
                      <a:endParaRPr kumimoji="0" lang="zh-TW" altLang="zh-TW" sz="2800" b="0"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zh-TW" altLang="en-US"/>
                    </a:p>
                  </a:txBody>
                  <a:tcPr/>
                </a:tc>
              </a:tr>
            </a:tbl>
          </a:graphicData>
        </a:graphic>
      </p:graphicFrame>
      <p:sp>
        <p:nvSpPr>
          <p:cNvPr id="5" name="橢圓形圖說文字 4"/>
          <p:cNvSpPr/>
          <p:nvPr/>
        </p:nvSpPr>
        <p:spPr>
          <a:xfrm>
            <a:off x="6012160" y="4077072"/>
            <a:ext cx="2928958" cy="2357454"/>
          </a:xfrm>
          <a:prstGeom prst="wedgeEllipseCallout">
            <a:avLst>
              <a:gd name="adj1" fmla="val -19894"/>
              <a:gd name="adj2" fmla="val -69492"/>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TW" sz="3200" dirty="0">
                <a:solidFill>
                  <a:srgbClr val="0000FF"/>
                </a:solidFill>
                <a:latin typeface="Times New Roman" pitchFamily="18" charset="0"/>
              </a:rPr>
              <a:t>73.68</a:t>
            </a:r>
            <a:r>
              <a:rPr lang="zh-TW" altLang="en-US" sz="3200" dirty="0">
                <a:solidFill>
                  <a:srgbClr val="0000FF"/>
                </a:solidFill>
                <a:latin typeface="Times New Roman" pitchFamily="18" charset="0"/>
              </a:rPr>
              <a:t>分 </a:t>
            </a:r>
            <a:r>
              <a:rPr lang="en-US" altLang="zh-TW" sz="3200" dirty="0">
                <a:solidFill>
                  <a:srgbClr val="0000FF"/>
                </a:solidFill>
                <a:latin typeface="Times New Roman" pitchFamily="18" charset="0"/>
              </a:rPr>
              <a:t/>
            </a:r>
            <a:br>
              <a:rPr lang="en-US" altLang="zh-TW" sz="3200" dirty="0">
                <a:solidFill>
                  <a:srgbClr val="0000FF"/>
                </a:solidFill>
                <a:latin typeface="Times New Roman" pitchFamily="18" charset="0"/>
              </a:rPr>
            </a:br>
            <a:r>
              <a:rPr lang="zh-TW" altLang="en-US" sz="3200" dirty="0">
                <a:solidFill>
                  <a:srgbClr val="0000FF"/>
                </a:solidFill>
                <a:latin typeface="Times New Roman" pitchFamily="18" charset="0"/>
              </a:rPr>
              <a:t>是</a:t>
            </a:r>
            <a:r>
              <a:rPr lang="en-US" altLang="zh-TW" sz="3200" dirty="0">
                <a:solidFill>
                  <a:srgbClr val="FF0000"/>
                </a:solidFill>
                <a:latin typeface="Times New Roman" pitchFamily="18" charset="0"/>
              </a:rPr>
              <a:t>B+</a:t>
            </a:r>
            <a:endParaRPr lang="zh-TW" altLang="en-US" sz="3200" dirty="0">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p:cNvPicPr>
            <a:picLocks noChangeAspect="1" noChangeArrowheads="1"/>
          </p:cNvPicPr>
          <p:nvPr/>
        </p:nvPicPr>
        <p:blipFill>
          <a:blip r:embed="rId2"/>
          <a:srcRect/>
          <a:stretch>
            <a:fillRect/>
          </a:stretch>
        </p:blipFill>
        <p:spPr bwMode="auto">
          <a:xfrm>
            <a:off x="1042988" y="908050"/>
            <a:ext cx="6811962" cy="5554663"/>
          </a:xfrm>
          <a:prstGeom prst="rect">
            <a:avLst/>
          </a:prstGeom>
          <a:noFill/>
          <a:ln w="9525">
            <a:noFill/>
            <a:miter lim="800000"/>
            <a:headEnd/>
            <a:tailEnd/>
          </a:ln>
        </p:spPr>
      </p:pic>
      <p:sp>
        <p:nvSpPr>
          <p:cNvPr id="65538" name="標題 1"/>
          <p:cNvSpPr>
            <a:spLocks noGrp="1"/>
          </p:cNvSpPr>
          <p:nvPr>
            <p:ph type="title"/>
          </p:nvPr>
        </p:nvSpPr>
        <p:spPr>
          <a:xfrm>
            <a:off x="-171450" y="-100013"/>
            <a:ext cx="9467850" cy="1143001"/>
          </a:xfrm>
        </p:spPr>
        <p:txBody>
          <a:bodyPr/>
          <a:lstStyle/>
          <a:p>
            <a:r>
              <a:rPr lang="zh-TW" altLang="zh-TW" sz="2700" smtClean="0"/>
              <a:t>英語科閱讀與聽力答對題數對應整體能力等級加標示對照</a:t>
            </a:r>
            <a:r>
              <a:rPr lang="en-US" altLang="zh-TW" sz="2700" smtClean="0"/>
              <a:t/>
            </a:r>
            <a:br>
              <a:rPr lang="en-US" altLang="zh-TW" sz="2700" smtClean="0"/>
            </a:br>
            <a:r>
              <a:rPr lang="zh-TW" altLang="en-US" sz="2000" smtClean="0"/>
              <a:t>（</a:t>
            </a:r>
            <a:r>
              <a:rPr lang="zh-TW" altLang="zh-TW" sz="2000" smtClean="0"/>
              <a:t>以</a:t>
            </a:r>
            <a:r>
              <a:rPr lang="en-US" altLang="zh-TW" sz="2000" smtClean="0"/>
              <a:t>105</a:t>
            </a:r>
            <a:r>
              <a:rPr lang="zh-TW" altLang="zh-TW" sz="2000" smtClean="0"/>
              <a:t>年國中教育會考為範例</a:t>
            </a:r>
            <a:r>
              <a:rPr lang="zh-TW" altLang="en-US" sz="2000" smtClean="0"/>
              <a:t>）</a:t>
            </a:r>
          </a:p>
        </p:txBody>
      </p:sp>
      <p:sp>
        <p:nvSpPr>
          <p:cNvPr id="4" name="橢圓 3"/>
          <p:cNvSpPr/>
          <p:nvPr/>
        </p:nvSpPr>
        <p:spPr>
          <a:xfrm>
            <a:off x="6353175" y="5516563"/>
            <a:ext cx="360363" cy="360362"/>
          </a:xfrm>
          <a:prstGeom prst="ellipse">
            <a:avLst/>
          </a:prstGeom>
          <a:no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cxnSp>
        <p:nvCxnSpPr>
          <p:cNvPr id="5" name="直線單箭頭接點 4"/>
          <p:cNvCxnSpPr/>
          <p:nvPr/>
        </p:nvCxnSpPr>
        <p:spPr>
          <a:xfrm>
            <a:off x="6532563" y="1268413"/>
            <a:ext cx="0" cy="4248150"/>
          </a:xfrm>
          <a:prstGeom prst="straightConnector1">
            <a:avLst/>
          </a:prstGeom>
          <a:ln>
            <a:solidFill>
              <a:srgbClr val="D60093"/>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5"/>
          <p:cNvCxnSpPr>
            <a:endCxn id="4" idx="2"/>
          </p:cNvCxnSpPr>
          <p:nvPr/>
        </p:nvCxnSpPr>
        <p:spPr>
          <a:xfrm>
            <a:off x="1403350" y="5661025"/>
            <a:ext cx="4949825" cy="34925"/>
          </a:xfrm>
          <a:prstGeom prst="straightConnector1">
            <a:avLst/>
          </a:prstGeom>
          <a:ln>
            <a:solidFill>
              <a:srgbClr val="D60093"/>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2" name="標題 1"/>
          <p:cNvSpPr>
            <a:spLocks noGrp="1"/>
          </p:cNvSpPr>
          <p:nvPr>
            <p:ph type="title"/>
          </p:nvPr>
        </p:nvSpPr>
        <p:spPr/>
        <p:txBody>
          <a:bodyPr/>
          <a:lstStyle/>
          <a:p>
            <a:r>
              <a:rPr lang="zh-TW" altLang="en-US" smtClean="0">
                <a:latin typeface="微軟正黑體" pitchFamily="34" charset="-120"/>
              </a:rPr>
              <a:t>數學科</a:t>
            </a:r>
            <a:r>
              <a:rPr lang="zh-TW" altLang="zh-TW" smtClean="0">
                <a:latin typeface="微軟正黑體" pitchFamily="34" charset="-120"/>
              </a:rPr>
              <a:t>整體能力</a:t>
            </a:r>
            <a:r>
              <a:rPr lang="zh-TW" altLang="en-US" smtClean="0">
                <a:latin typeface="微軟正黑體" pitchFamily="34" charset="-120"/>
              </a:rPr>
              <a:t>如何計算？</a:t>
            </a:r>
          </a:p>
        </p:txBody>
      </p:sp>
      <p:sp>
        <p:nvSpPr>
          <p:cNvPr id="40983" name="內容版面配置區 2"/>
          <p:cNvSpPr>
            <a:spLocks noGrp="1"/>
          </p:cNvSpPr>
          <p:nvPr>
            <p:ph idx="1"/>
          </p:nvPr>
        </p:nvSpPr>
        <p:spPr>
          <a:xfrm>
            <a:off x="323850" y="1600200"/>
            <a:ext cx="8569325" cy="4781550"/>
          </a:xfrm>
        </p:spPr>
        <p:txBody>
          <a:bodyPr/>
          <a:lstStyle/>
          <a:p>
            <a:endParaRPr lang="en-US" altLang="zh-TW" sz="800" smtClean="0"/>
          </a:p>
          <a:p>
            <a:pPr>
              <a:buFont typeface="Wingdings" pitchFamily="2" charset="2"/>
              <a:buChar char="u"/>
            </a:pPr>
            <a:r>
              <a:rPr lang="zh-TW" altLang="zh-TW" smtClean="0"/>
              <a:t>加權比重</a:t>
            </a:r>
            <a:r>
              <a:rPr lang="zh-TW" altLang="en-US" smtClean="0"/>
              <a:t>：</a:t>
            </a:r>
            <a:r>
              <a:rPr lang="zh-TW" altLang="zh-TW" smtClean="0"/>
              <a:t>選擇題佔</a:t>
            </a:r>
            <a:r>
              <a:rPr lang="en-US" altLang="zh-TW" smtClean="0">
                <a:latin typeface="Times New Roman" pitchFamily="18" charset="0"/>
                <a:cs typeface="Times New Roman" pitchFamily="18" charset="0"/>
              </a:rPr>
              <a:t>85</a:t>
            </a:r>
            <a:r>
              <a:rPr lang="zh-TW" altLang="zh-TW" smtClean="0">
                <a:latin typeface="Times New Roman" pitchFamily="18" charset="0"/>
                <a:cs typeface="Times New Roman" pitchFamily="18" charset="0"/>
              </a:rPr>
              <a:t>％</a:t>
            </a:r>
            <a:r>
              <a:rPr lang="zh-TW" altLang="zh-TW" smtClean="0"/>
              <a:t>，非選擇題佔</a:t>
            </a:r>
            <a:r>
              <a:rPr lang="en-US" altLang="zh-TW" smtClean="0">
                <a:latin typeface="Times New Roman" pitchFamily="18" charset="0"/>
                <a:cs typeface="Times New Roman" pitchFamily="18" charset="0"/>
              </a:rPr>
              <a:t>15</a:t>
            </a:r>
            <a:r>
              <a:rPr lang="zh-TW" altLang="zh-TW"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a:buFontTx/>
              <a:buNone/>
            </a:pPr>
            <a:endParaRPr lang="en-US" altLang="zh-TW" smtClean="0"/>
          </a:p>
          <a:p>
            <a:pPr>
              <a:buFontTx/>
              <a:buNone/>
            </a:pPr>
            <a:endParaRPr lang="en-US" altLang="zh-TW" smtClean="0"/>
          </a:p>
          <a:p>
            <a:pPr>
              <a:buFontTx/>
              <a:buNone/>
            </a:pPr>
            <a:endParaRPr lang="en-US" altLang="zh-TW" smtClean="0"/>
          </a:p>
          <a:p>
            <a:pPr>
              <a:buFontTx/>
              <a:buNone/>
            </a:pPr>
            <a:endParaRPr lang="en-US" altLang="zh-TW" sz="1200" smtClean="0"/>
          </a:p>
          <a:p>
            <a:pPr>
              <a:buFontTx/>
              <a:buNone/>
            </a:pPr>
            <a:endParaRPr lang="zh-TW" altLang="en-US" sz="2000" smtClean="0"/>
          </a:p>
        </p:txBody>
      </p:sp>
      <p:graphicFrame>
        <p:nvGraphicFramePr>
          <p:cNvPr id="40980" name="Object 20"/>
          <p:cNvGraphicFramePr>
            <a:graphicFrameLocks noChangeAspect="1"/>
          </p:cNvGraphicFramePr>
          <p:nvPr/>
        </p:nvGraphicFramePr>
        <p:xfrm>
          <a:off x="385763" y="2997200"/>
          <a:ext cx="8358187" cy="1517650"/>
        </p:xfrm>
        <a:graphic>
          <a:graphicData uri="http://schemas.openxmlformats.org/presentationml/2006/ole">
            <p:oleObj spid="_x0000_s40980" name="方程式" r:id="rId3" imgW="3492500" imgH="635000" progId="Equation.3">
              <p:embed/>
            </p:oleObj>
          </a:graphicData>
        </a:graphic>
      </p:graphicFrame>
      <p:graphicFrame>
        <p:nvGraphicFramePr>
          <p:cNvPr id="40981" name="Object 21"/>
          <p:cNvGraphicFramePr>
            <a:graphicFrameLocks noChangeAspect="1"/>
          </p:cNvGraphicFramePr>
          <p:nvPr/>
        </p:nvGraphicFramePr>
        <p:xfrm>
          <a:off x="268288" y="4652963"/>
          <a:ext cx="8480425" cy="2033587"/>
        </p:xfrm>
        <a:graphic>
          <a:graphicData uri="http://schemas.openxmlformats.org/presentationml/2006/ole">
            <p:oleObj spid="_x0000_s40981" name="方程式" r:id="rId4" imgW="3543300" imgH="850900" progId="Equation.3">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標題 1"/>
          <p:cNvSpPr>
            <a:spLocks noGrp="1"/>
          </p:cNvSpPr>
          <p:nvPr>
            <p:ph type="title"/>
          </p:nvPr>
        </p:nvSpPr>
        <p:spPr/>
        <p:txBody>
          <a:bodyPr/>
          <a:lstStyle/>
          <a:p>
            <a:r>
              <a:rPr lang="zh-TW" altLang="en-US" smtClean="0">
                <a:latin typeface="微軟正黑體" pitchFamily="34" charset="-120"/>
              </a:rPr>
              <a:t>數學</a:t>
            </a:r>
            <a:r>
              <a:rPr lang="zh-TW" altLang="zh-TW" smtClean="0">
                <a:latin typeface="微軟正黑體" pitchFamily="34" charset="-120"/>
              </a:rPr>
              <a:t>科</a:t>
            </a:r>
            <a:r>
              <a:rPr lang="zh-TW" altLang="en-US" smtClean="0">
                <a:latin typeface="微軟正黑體" pitchFamily="34" charset="-120"/>
              </a:rPr>
              <a:t> 三等級 四標示</a:t>
            </a:r>
          </a:p>
        </p:txBody>
      </p:sp>
      <p:graphicFrame>
        <p:nvGraphicFramePr>
          <p:cNvPr id="4" name="內容版面配置區 3"/>
          <p:cNvGraphicFramePr>
            <a:graphicFrameLocks noGrp="1"/>
          </p:cNvGraphicFramePr>
          <p:nvPr>
            <p:ph idx="1"/>
          </p:nvPr>
        </p:nvGraphicFramePr>
        <p:xfrm>
          <a:off x="1042988" y="1500188"/>
          <a:ext cx="7273925" cy="4135437"/>
        </p:xfrm>
        <a:graphic>
          <a:graphicData uri="http://schemas.openxmlformats.org/drawingml/2006/table">
            <a:tbl>
              <a:tblPr/>
              <a:tblGrid>
                <a:gridCol w="1379537"/>
                <a:gridCol w="1309688"/>
                <a:gridCol w="2689225"/>
                <a:gridCol w="1895475"/>
              </a:tblGrid>
              <a:tr h="427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0000FF"/>
                          </a:solidFill>
                          <a:effectLst/>
                          <a:latin typeface="Times New Roman" pitchFamily="18" charset="0"/>
                          <a:ea typeface="標楷體" pitchFamily="65" charset="-120"/>
                        </a:rPr>
                        <a:t>等級</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0000FF"/>
                          </a:solidFill>
                          <a:effectLst/>
                          <a:latin typeface="Times New Roman" pitchFamily="18" charset="0"/>
                          <a:ea typeface="標楷體" pitchFamily="65" charset="-120"/>
                        </a:rPr>
                        <a:t>標示</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0000FF"/>
                          </a:solidFill>
                          <a:effectLst/>
                          <a:latin typeface="Times New Roman" pitchFamily="18" charset="0"/>
                          <a:ea typeface="標楷體" pitchFamily="65" charset="-120"/>
                        </a:rPr>
                        <a:t>數學科加權分數</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TW" altLang="en-US"/>
                    </a:p>
                  </a:txBody>
                  <a:tcPr/>
                </a:tc>
              </a:tr>
              <a:tr h="427038">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0000FF"/>
                          </a:solidFill>
                          <a:effectLst/>
                          <a:latin typeface="Times New Roman" pitchFamily="18" charset="0"/>
                          <a:ea typeface="標楷體" pitchFamily="65" charset="-120"/>
                        </a:rPr>
                        <a:t>精熟</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FF"/>
                          </a:solidFill>
                          <a:effectLst/>
                          <a:latin typeface="Times New Roman" pitchFamily="18" charset="0"/>
                          <a:ea typeface="標楷體" pitchFamily="65" charset="-120"/>
                        </a:rPr>
                        <a:t>  A++</a:t>
                      </a:r>
                      <a:endParaRPr kumimoji="0" lang="zh-TW" altLang="zh-TW" sz="2800" b="0" i="0" u="none" strike="noStrike" cap="none" normalizeH="0" baseline="0" smtClean="0">
                        <a:ln>
                          <a:noFill/>
                        </a:ln>
                        <a:solidFill>
                          <a:srgbClr val="0000FF"/>
                        </a:solidFill>
                        <a:effectLst/>
                        <a:latin typeface="Times New Roman" pitchFamily="18" charset="0"/>
                        <a:ea typeface="標楷體"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chemeClr val="tx1"/>
                          </a:solidFill>
                          <a:effectLst/>
                          <a:latin typeface="Times New Roman" pitchFamily="18" charset="0"/>
                          <a:ea typeface="標楷體" pitchFamily="65" charset="-120"/>
                        </a:rPr>
                        <a:t>80.50</a:t>
                      </a:r>
                      <a:r>
                        <a:rPr kumimoji="0" lang="zh-TW" altLang="en-US" sz="2800" b="0" i="0" u="none" strike="noStrike" cap="none" normalizeH="0" baseline="0" smtClean="0">
                          <a:ln>
                            <a:noFill/>
                          </a:ln>
                          <a:solidFill>
                            <a:schemeClr val="tx1"/>
                          </a:solidFill>
                          <a:effectLst/>
                          <a:latin typeface="Times New Roman" pitchFamily="18" charset="0"/>
                          <a:ea typeface="標楷體" pitchFamily="65" charset="-120"/>
                        </a:rPr>
                        <a:t>*</a:t>
                      </a:r>
                      <a:r>
                        <a:rPr kumimoji="0" lang="en-US" altLang="zh-TW" sz="2800" b="0" i="0" u="none" strike="noStrike" cap="none" normalizeH="0" baseline="0" smtClean="0">
                          <a:ln>
                            <a:noFill/>
                          </a:ln>
                          <a:solidFill>
                            <a:schemeClr val="tx1"/>
                          </a:solidFill>
                          <a:effectLst/>
                          <a:latin typeface="Times New Roman" pitchFamily="18" charset="0"/>
                          <a:ea typeface="標楷體" pitchFamily="65" charset="-120"/>
                        </a:rPr>
                        <a:t>-100</a:t>
                      </a:r>
                      <a:endParaRPr kumimoji="0" lang="zh-TW" altLang="zh-TW" sz="2800" b="0" i="0" u="none" strike="noStrike" cap="none" normalizeH="0" baseline="0" smtClean="0">
                        <a:ln>
                          <a:noFill/>
                        </a:ln>
                        <a:solidFill>
                          <a:schemeClr val="tx1"/>
                        </a:solidFill>
                        <a:effectLst/>
                        <a:latin typeface="Times New Roman" pitchFamily="18" charset="0"/>
                        <a:ea typeface="標楷體"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FF"/>
                          </a:solidFill>
                          <a:effectLst/>
                          <a:latin typeface="Times New Roman" pitchFamily="18" charset="0"/>
                          <a:ea typeface="標楷體" pitchFamily="65" charset="-120"/>
                        </a:rPr>
                        <a:t>95.00-100</a:t>
                      </a:r>
                      <a:endParaRPr kumimoji="0" lang="zh-TW" altLang="zh-TW" sz="2800" b="0" i="0" u="none" strike="noStrike" cap="none" normalizeH="0" baseline="0" smtClean="0">
                        <a:ln>
                          <a:noFill/>
                        </a:ln>
                        <a:solidFill>
                          <a:srgbClr val="0000FF"/>
                        </a:solidFill>
                        <a:effectLst/>
                        <a:latin typeface="Times New Roman" pitchFamily="18" charset="0"/>
                        <a:ea typeface="標楷體"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85775">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FF"/>
                          </a:solidFill>
                          <a:effectLst/>
                          <a:latin typeface="Times New Roman" pitchFamily="18" charset="0"/>
                          <a:ea typeface="標楷體" pitchFamily="65" charset="-120"/>
                        </a:rPr>
                        <a:t>  A+</a:t>
                      </a:r>
                      <a:endParaRPr kumimoji="0" lang="zh-TW" altLang="zh-TW" sz="2800" b="0" i="0" u="none" strike="noStrike" cap="none" normalizeH="0" baseline="0" smtClean="0">
                        <a:ln>
                          <a:noFill/>
                        </a:ln>
                        <a:solidFill>
                          <a:srgbClr val="0000FF"/>
                        </a:solidFill>
                        <a:effectLst/>
                        <a:latin typeface="Times New Roman" pitchFamily="18" charset="0"/>
                        <a:ea typeface="標楷體"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FF"/>
                          </a:solidFill>
                          <a:effectLst/>
                          <a:latin typeface="Times New Roman" pitchFamily="18" charset="0"/>
                          <a:ea typeface="標楷體" pitchFamily="65" charset="-120"/>
                        </a:rPr>
                        <a:t>89.80-94.10</a:t>
                      </a:r>
                      <a:endParaRPr kumimoji="0" lang="zh-TW" altLang="zh-TW" sz="2800" b="0" i="0" u="none" strike="noStrike" cap="none" normalizeH="0" baseline="0" smtClean="0">
                        <a:ln>
                          <a:noFill/>
                        </a:ln>
                        <a:solidFill>
                          <a:srgbClr val="0000FF"/>
                        </a:solidFill>
                        <a:effectLst/>
                        <a:latin typeface="Times New Roman" pitchFamily="18" charset="0"/>
                        <a:ea typeface="標楷體"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85775">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FF"/>
                          </a:solidFill>
                          <a:effectLst/>
                          <a:latin typeface="Times New Roman" pitchFamily="18" charset="0"/>
                          <a:ea typeface="標楷體" pitchFamily="65" charset="-120"/>
                        </a:rPr>
                        <a:t>  A</a:t>
                      </a:r>
                      <a:endParaRPr kumimoji="0" lang="zh-TW" altLang="zh-TW" sz="2800" b="0" i="0" u="none" strike="noStrike" cap="none" normalizeH="0" baseline="0" smtClean="0">
                        <a:ln>
                          <a:noFill/>
                        </a:ln>
                        <a:solidFill>
                          <a:srgbClr val="0000FF"/>
                        </a:solidFill>
                        <a:effectLst/>
                        <a:latin typeface="Times New Roman" pitchFamily="18" charset="0"/>
                        <a:ea typeface="標楷體"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FF"/>
                          </a:solidFill>
                          <a:effectLst/>
                          <a:latin typeface="Times New Roman" pitchFamily="18" charset="0"/>
                          <a:ea typeface="標楷體" pitchFamily="65" charset="-120"/>
                        </a:rPr>
                        <a:t>80.50-89.40</a:t>
                      </a:r>
                      <a:endParaRPr kumimoji="0" lang="zh-TW" altLang="zh-TW" sz="2800" b="0" i="0" u="none" strike="noStrike" cap="none" normalizeH="0" baseline="0" smtClean="0">
                        <a:ln>
                          <a:noFill/>
                        </a:ln>
                        <a:solidFill>
                          <a:srgbClr val="0000FF"/>
                        </a:solidFill>
                        <a:effectLst/>
                        <a:latin typeface="Times New Roman" pitchFamily="18" charset="0"/>
                        <a:ea typeface="標楷體"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85775">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0000FF"/>
                          </a:solidFill>
                          <a:effectLst/>
                          <a:latin typeface="Times New Roman" pitchFamily="18" charset="0"/>
                          <a:ea typeface="標楷體" pitchFamily="65" charset="-120"/>
                        </a:rPr>
                        <a:t>基礎</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FF"/>
                          </a:solidFill>
                          <a:effectLst/>
                          <a:latin typeface="Times New Roman" pitchFamily="18" charset="0"/>
                          <a:ea typeface="標楷體" pitchFamily="65" charset="-120"/>
                        </a:rPr>
                        <a:t>  B++</a:t>
                      </a:r>
                      <a:endParaRPr kumimoji="0" lang="zh-TW" altLang="zh-TW" sz="2800" b="0" i="0" u="none" strike="noStrike" cap="none" normalizeH="0" baseline="0" smtClean="0">
                        <a:ln>
                          <a:noFill/>
                        </a:ln>
                        <a:solidFill>
                          <a:srgbClr val="0000FF"/>
                        </a:solidFill>
                        <a:effectLst/>
                        <a:latin typeface="Times New Roman" pitchFamily="18" charset="0"/>
                        <a:ea typeface="標楷體"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chemeClr val="tx1"/>
                          </a:solidFill>
                          <a:effectLst/>
                          <a:latin typeface="Times New Roman" pitchFamily="18" charset="0"/>
                          <a:ea typeface="標楷體" pitchFamily="65" charset="-120"/>
                        </a:rPr>
                        <a:t>36.50</a:t>
                      </a:r>
                      <a:r>
                        <a:rPr kumimoji="0" lang="zh-TW" altLang="en-US" sz="2800" b="0" i="0" u="none" strike="noStrike" cap="none" normalizeH="0" baseline="0" smtClean="0">
                          <a:ln>
                            <a:noFill/>
                          </a:ln>
                          <a:solidFill>
                            <a:schemeClr val="tx1"/>
                          </a:solidFill>
                          <a:effectLst/>
                          <a:latin typeface="Times New Roman" pitchFamily="18" charset="0"/>
                          <a:ea typeface="標楷體" pitchFamily="65" charset="-120"/>
                        </a:rPr>
                        <a:t>*</a:t>
                      </a:r>
                      <a:r>
                        <a:rPr kumimoji="0" lang="en-US" altLang="zh-TW" sz="2800" b="0" i="0" u="none" strike="noStrike" cap="none" normalizeH="0" baseline="0" smtClean="0">
                          <a:ln>
                            <a:noFill/>
                          </a:ln>
                          <a:solidFill>
                            <a:schemeClr val="tx1"/>
                          </a:solidFill>
                          <a:effectLst/>
                          <a:latin typeface="Times New Roman" pitchFamily="18" charset="0"/>
                          <a:ea typeface="標楷體" pitchFamily="65" charset="-120"/>
                        </a:rPr>
                        <a:t>-79.80</a:t>
                      </a:r>
                      <a:r>
                        <a:rPr kumimoji="0" lang="zh-TW" altLang="en-US" sz="2800" b="0" i="0" u="none" strike="noStrike" cap="none" normalizeH="0" baseline="0" smtClean="0">
                          <a:ln>
                            <a:noFill/>
                          </a:ln>
                          <a:solidFill>
                            <a:schemeClr val="tx1"/>
                          </a:solidFill>
                          <a:effectLst/>
                          <a:latin typeface="Times New Roman" pitchFamily="18" charset="0"/>
                          <a:ea typeface="標楷體" pitchFamily="65" charset="-120"/>
                        </a:rPr>
                        <a:t>*</a:t>
                      </a:r>
                      <a:endParaRPr kumimoji="0" lang="zh-TW" altLang="zh-TW" sz="2800" b="0" i="0" u="none" strike="noStrike" cap="none" normalizeH="0" baseline="0" smtClean="0">
                        <a:ln>
                          <a:noFill/>
                        </a:ln>
                        <a:solidFill>
                          <a:schemeClr val="tx1"/>
                        </a:solidFill>
                        <a:effectLst/>
                        <a:latin typeface="Times New Roman" pitchFamily="18" charset="0"/>
                        <a:ea typeface="標楷體"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FF"/>
                          </a:solidFill>
                          <a:effectLst/>
                          <a:latin typeface="Times New Roman" pitchFamily="18" charset="0"/>
                          <a:ea typeface="標楷體" pitchFamily="65" charset="-120"/>
                        </a:rPr>
                        <a:t>67.80-79.80</a:t>
                      </a:r>
                      <a:endParaRPr kumimoji="0" lang="zh-TW" altLang="zh-TW" sz="2800" b="0" i="0" u="none" strike="noStrike" cap="none" normalizeH="0" baseline="0" smtClean="0">
                        <a:ln>
                          <a:noFill/>
                        </a:ln>
                        <a:solidFill>
                          <a:srgbClr val="0000FF"/>
                        </a:solidFill>
                        <a:effectLst/>
                        <a:latin typeface="Times New Roman" pitchFamily="18" charset="0"/>
                        <a:ea typeface="標楷體"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85775">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FF"/>
                          </a:solidFill>
                          <a:effectLst/>
                          <a:latin typeface="Times New Roman" pitchFamily="18" charset="0"/>
                          <a:ea typeface="標楷體" pitchFamily="65" charset="-120"/>
                        </a:rPr>
                        <a:t>  B+</a:t>
                      </a:r>
                      <a:endParaRPr kumimoji="0" lang="zh-TW" altLang="zh-TW" sz="2800" b="0" i="0" u="none" strike="noStrike" cap="none" normalizeH="0" baseline="0" smtClean="0">
                        <a:ln>
                          <a:noFill/>
                        </a:ln>
                        <a:solidFill>
                          <a:srgbClr val="0000FF"/>
                        </a:solidFill>
                        <a:effectLst/>
                        <a:latin typeface="Times New Roman" pitchFamily="18" charset="0"/>
                        <a:ea typeface="標楷體"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FF"/>
                          </a:solidFill>
                          <a:effectLst/>
                          <a:latin typeface="Times New Roman" pitchFamily="18" charset="0"/>
                          <a:ea typeface="標楷體" pitchFamily="65" charset="-120"/>
                        </a:rPr>
                        <a:t>56.00-67.10</a:t>
                      </a:r>
                      <a:endParaRPr kumimoji="0" lang="zh-TW" altLang="zh-TW" sz="2800" b="0" i="0" u="none" strike="noStrike" cap="none" normalizeH="0" baseline="0" smtClean="0">
                        <a:ln>
                          <a:noFill/>
                        </a:ln>
                        <a:solidFill>
                          <a:srgbClr val="0000FF"/>
                        </a:solidFill>
                        <a:effectLst/>
                        <a:latin typeface="Times New Roman" pitchFamily="18" charset="0"/>
                        <a:ea typeface="標楷體"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85775">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FF"/>
                          </a:solidFill>
                          <a:effectLst/>
                          <a:latin typeface="Times New Roman" pitchFamily="18" charset="0"/>
                          <a:ea typeface="標楷體" pitchFamily="65" charset="-120"/>
                        </a:rPr>
                        <a:t>  B</a:t>
                      </a:r>
                      <a:endParaRPr kumimoji="0" lang="zh-TW" altLang="zh-TW" sz="2800" b="0" i="0" u="none" strike="noStrike" cap="none" normalizeH="0" baseline="0" smtClean="0">
                        <a:ln>
                          <a:noFill/>
                        </a:ln>
                        <a:solidFill>
                          <a:srgbClr val="0000FF"/>
                        </a:solidFill>
                        <a:effectLst/>
                        <a:latin typeface="Times New Roman" pitchFamily="18" charset="0"/>
                        <a:ea typeface="標楷體"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FF"/>
                          </a:solidFill>
                          <a:effectLst/>
                          <a:latin typeface="Times New Roman" pitchFamily="18" charset="0"/>
                          <a:ea typeface="標楷體" pitchFamily="65" charset="-120"/>
                        </a:rPr>
                        <a:t>36.50-55.80</a:t>
                      </a:r>
                      <a:endParaRPr kumimoji="0" lang="zh-TW" altLang="zh-TW" sz="2800" b="0" i="0" u="none" strike="noStrike" cap="none" normalizeH="0" baseline="0" smtClean="0">
                        <a:ln>
                          <a:noFill/>
                        </a:ln>
                        <a:solidFill>
                          <a:srgbClr val="0000FF"/>
                        </a:solidFill>
                        <a:effectLst/>
                        <a:latin typeface="Times New Roman" pitchFamily="18" charset="0"/>
                        <a:ea typeface="標楷體"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854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0000FF"/>
                          </a:solidFill>
                          <a:effectLst/>
                          <a:latin typeface="Times New Roman" pitchFamily="18" charset="0"/>
                          <a:ea typeface="標楷體" pitchFamily="65" charset="-120"/>
                        </a:rPr>
                        <a:t>待加強</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FF"/>
                          </a:solidFill>
                          <a:effectLst/>
                          <a:latin typeface="Times New Roman" pitchFamily="18" charset="0"/>
                          <a:ea typeface="標楷體" pitchFamily="65" charset="-120"/>
                        </a:rPr>
                        <a:t>  C</a:t>
                      </a:r>
                      <a:endParaRPr kumimoji="0" lang="zh-TW" altLang="zh-TW" sz="2800" b="0" i="0" u="none" strike="noStrike" cap="none" normalizeH="0" baseline="0" smtClean="0">
                        <a:ln>
                          <a:noFill/>
                        </a:ln>
                        <a:solidFill>
                          <a:srgbClr val="0000FF"/>
                        </a:solidFill>
                        <a:effectLst/>
                        <a:latin typeface="Times New Roman" pitchFamily="18" charset="0"/>
                        <a:ea typeface="標楷體"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chemeClr val="tx1"/>
                          </a:solidFill>
                          <a:effectLst/>
                          <a:latin typeface="Times New Roman" pitchFamily="18" charset="0"/>
                          <a:ea typeface="標楷體" pitchFamily="65" charset="-120"/>
                        </a:rPr>
                        <a:t>    </a:t>
                      </a:r>
                      <a:r>
                        <a:rPr kumimoji="0" lang="en-US" altLang="zh-TW" sz="2800" b="0" i="0" u="none" strike="noStrike" cap="none" normalizeH="0" baseline="0" smtClean="0">
                          <a:ln>
                            <a:noFill/>
                          </a:ln>
                          <a:solidFill>
                            <a:schemeClr val="tx1"/>
                          </a:solidFill>
                          <a:effectLst/>
                          <a:latin typeface="Times New Roman" pitchFamily="18" charset="0"/>
                          <a:ea typeface="標楷體" pitchFamily="65" charset="-120"/>
                        </a:rPr>
                        <a:t>0-36.30</a:t>
                      </a:r>
                      <a:r>
                        <a:rPr kumimoji="0" lang="zh-TW" altLang="en-US" sz="2800" b="0" i="0" u="none" strike="noStrike" cap="none" normalizeH="0" baseline="0" smtClean="0">
                          <a:ln>
                            <a:noFill/>
                          </a:ln>
                          <a:solidFill>
                            <a:schemeClr val="tx1"/>
                          </a:solidFill>
                          <a:effectLst/>
                          <a:latin typeface="Times New Roman" pitchFamily="18" charset="0"/>
                          <a:ea typeface="標楷體" pitchFamily="65" charset="-120"/>
                        </a:rPr>
                        <a:t>*</a:t>
                      </a:r>
                      <a:endParaRPr kumimoji="0" lang="zh-TW" altLang="zh-TW" sz="2800" b="0" i="0" u="none" strike="noStrike" cap="none" normalizeH="0" baseline="0" smtClean="0">
                        <a:ln>
                          <a:noFill/>
                        </a:ln>
                        <a:solidFill>
                          <a:schemeClr val="tx1"/>
                        </a:solidFill>
                        <a:effectLst/>
                        <a:latin typeface="Times New Roman" pitchFamily="18" charset="0"/>
                        <a:ea typeface="標楷體"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zh-TW" altLang="en-US"/>
                    </a:p>
                  </a:txBody>
                  <a:tcPr/>
                </a:tc>
              </a:tr>
            </a:tbl>
          </a:graphicData>
        </a:graphic>
      </p:graphicFrame>
      <p:sp>
        <p:nvSpPr>
          <p:cNvPr id="67627" name="矩形 4"/>
          <p:cNvSpPr>
            <a:spLocks noChangeArrowheads="1"/>
          </p:cNvSpPr>
          <p:nvPr/>
        </p:nvSpPr>
        <p:spPr bwMode="auto">
          <a:xfrm>
            <a:off x="250825" y="5876925"/>
            <a:ext cx="8893175" cy="523875"/>
          </a:xfrm>
          <a:prstGeom prst="rect">
            <a:avLst/>
          </a:prstGeom>
          <a:noFill/>
          <a:ln w="9525">
            <a:noFill/>
            <a:miter lim="800000"/>
            <a:headEnd/>
            <a:tailEnd/>
          </a:ln>
        </p:spPr>
        <p:txBody>
          <a:bodyPr>
            <a:spAutoFit/>
          </a:bodyPr>
          <a:lstStyle/>
          <a:p>
            <a:pPr eaLnBrk="0" hangingPunct="0"/>
            <a:r>
              <a:rPr lang="zh-TW" altLang="en-US" sz="2800" b="1"/>
              <a:t>*</a:t>
            </a:r>
            <a:r>
              <a:rPr lang="zh-TW" altLang="en-US" b="1"/>
              <a:t> </a:t>
            </a:r>
            <a:r>
              <a:rPr lang="zh-TW" altLang="en-US"/>
              <a:t> </a:t>
            </a:r>
            <a:r>
              <a:rPr lang="zh-TW" altLang="en-US">
                <a:latin typeface="標楷體" pitchFamily="65" charset="-120"/>
                <a:ea typeface="標楷體" pitchFamily="65" charset="-120"/>
              </a:rPr>
              <a:t>詳細的計算過程請參見</a:t>
            </a:r>
            <a:r>
              <a:rPr lang="zh-TW" altLang="en-US"/>
              <a:t>  </a:t>
            </a:r>
            <a:r>
              <a:rPr lang="en-US" altLang="zh-TW">
                <a:hlinkClick r:id="rId2"/>
              </a:rPr>
              <a:t>http://cap.ntnu.edu.tw/documents/mathscore1031014.pdf</a:t>
            </a:r>
            <a:endParaRPr lang="zh-TW"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標題 1"/>
          <p:cNvSpPr>
            <a:spLocks noGrp="1"/>
          </p:cNvSpPr>
          <p:nvPr>
            <p:ph type="title"/>
          </p:nvPr>
        </p:nvSpPr>
        <p:spPr>
          <a:xfrm>
            <a:off x="250825" y="274638"/>
            <a:ext cx="8893175" cy="1143000"/>
          </a:xfrm>
        </p:spPr>
        <p:txBody>
          <a:bodyPr/>
          <a:lstStyle/>
          <a:p>
            <a:r>
              <a:rPr lang="zh-TW" altLang="zh-TW" sz="4000" smtClean="0">
                <a:latin typeface="微軟正黑體" pitchFamily="34" charset="-120"/>
              </a:rPr>
              <a:t>國民小學及國民中學</a:t>
            </a:r>
            <a:r>
              <a:rPr lang="en-US" altLang="zh-TW" sz="4000" smtClean="0">
                <a:latin typeface="微軟正黑體" pitchFamily="34" charset="-120"/>
              </a:rPr>
              <a:t/>
            </a:r>
            <a:br>
              <a:rPr lang="en-US" altLang="zh-TW" sz="4000" smtClean="0">
                <a:latin typeface="微軟正黑體" pitchFamily="34" charset="-120"/>
              </a:rPr>
            </a:br>
            <a:r>
              <a:rPr lang="zh-TW" altLang="zh-TW" sz="4000" smtClean="0">
                <a:latin typeface="微軟正黑體" pitchFamily="34" charset="-120"/>
              </a:rPr>
              <a:t>學生成績評量準則 </a:t>
            </a:r>
            <a:endParaRPr lang="zh-TW" altLang="en-US" sz="4000" smtClean="0">
              <a:latin typeface="微軟正黑體" pitchFamily="34" charset="-120"/>
            </a:endParaRPr>
          </a:p>
        </p:txBody>
      </p:sp>
      <p:sp>
        <p:nvSpPr>
          <p:cNvPr id="28674" name="內容版面配置區 2"/>
          <p:cNvSpPr>
            <a:spLocks noGrp="1"/>
          </p:cNvSpPr>
          <p:nvPr>
            <p:ph idx="1"/>
          </p:nvPr>
        </p:nvSpPr>
        <p:spPr>
          <a:xfrm>
            <a:off x="323850" y="1916113"/>
            <a:ext cx="8362950" cy="4022725"/>
          </a:xfrm>
        </p:spPr>
        <p:txBody>
          <a:bodyPr/>
          <a:lstStyle/>
          <a:p>
            <a:pPr>
              <a:buFont typeface="Wingdings" pitchFamily="2" charset="2"/>
              <a:buChar char="u"/>
            </a:pPr>
            <a:r>
              <a:rPr lang="zh-TW" altLang="zh-TW" sz="2800" smtClean="0"/>
              <a:t>【公布日期】</a:t>
            </a:r>
            <a:r>
              <a:rPr lang="en-US" altLang="zh-TW" sz="2800" smtClean="0">
                <a:latin typeface="Times New Roman" pitchFamily="18" charset="0"/>
                <a:cs typeface="Times New Roman" pitchFamily="18" charset="0"/>
              </a:rPr>
              <a:t>104.01.07</a:t>
            </a:r>
            <a:r>
              <a:rPr lang="en-US" altLang="zh-TW" sz="2800" smtClean="0"/>
              <a:t> </a:t>
            </a:r>
          </a:p>
          <a:p>
            <a:pPr>
              <a:buFont typeface="Wingdings" pitchFamily="2" charset="2"/>
              <a:buChar char="u"/>
            </a:pPr>
            <a:r>
              <a:rPr lang="zh-TW" altLang="zh-TW" sz="2800" smtClean="0"/>
              <a:t>【公布機關】教育部 </a:t>
            </a:r>
            <a:endParaRPr lang="en-US" altLang="zh-TW" sz="2800" smtClean="0"/>
          </a:p>
          <a:p>
            <a:endParaRPr lang="zh-TW" altLang="zh-TW" sz="2800" smtClean="0"/>
          </a:p>
          <a:p>
            <a:pPr>
              <a:buFont typeface="Wingdings" pitchFamily="2" charset="2"/>
              <a:buChar char="u"/>
            </a:pPr>
            <a:r>
              <a:rPr lang="zh-TW" altLang="zh-TW" sz="2800" b="1" smtClean="0"/>
              <a:t>第</a:t>
            </a:r>
            <a:r>
              <a:rPr lang="en-US" altLang="zh-TW" sz="2800" b="1" smtClean="0">
                <a:latin typeface="Times New Roman" pitchFamily="18" charset="0"/>
                <a:cs typeface="Times New Roman" pitchFamily="18" charset="0"/>
              </a:rPr>
              <a:t>13</a:t>
            </a:r>
            <a:r>
              <a:rPr lang="zh-TW" altLang="zh-TW" sz="2800" b="1" smtClean="0"/>
              <a:t>條</a:t>
            </a:r>
            <a:r>
              <a:rPr lang="en-US" altLang="zh-TW" sz="2800" smtClean="0"/>
              <a:t/>
            </a:r>
            <a:br>
              <a:rPr lang="en-US" altLang="zh-TW" sz="2800" smtClean="0"/>
            </a:br>
            <a:r>
              <a:rPr lang="zh-TW" altLang="zh-TW" sz="2800" smtClean="0"/>
              <a:t>為</a:t>
            </a:r>
            <a:r>
              <a:rPr lang="zh-TW" altLang="zh-TW" sz="2800" b="1" smtClean="0"/>
              <a:t>瞭解並確保國民中學學生學力品質</a:t>
            </a:r>
            <a:r>
              <a:rPr lang="zh-TW" altLang="zh-TW" sz="2800" smtClean="0"/>
              <a:t>，應由教育部會同直轄市、縣（市）政府</a:t>
            </a:r>
            <a:r>
              <a:rPr lang="zh-TW" altLang="zh-TW" sz="2800" b="1" smtClean="0"/>
              <a:t>辦理國中教育會考</a:t>
            </a:r>
            <a:r>
              <a:rPr lang="en-US" altLang="zh-TW" sz="2800" smtClean="0"/>
              <a:t>…</a:t>
            </a:r>
          </a:p>
          <a:p>
            <a:endParaRPr lang="zh-TW" altLang="en-US" sz="2800" smtClean="0"/>
          </a:p>
          <a:p>
            <a:endParaRPr lang="zh-TW" altLang="en-US" sz="28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3"/>
          <p:cNvPicPr>
            <a:picLocks noChangeAspect="1" noChangeArrowheads="1"/>
          </p:cNvPicPr>
          <p:nvPr/>
        </p:nvPicPr>
        <p:blipFill>
          <a:blip r:embed="rId2"/>
          <a:srcRect/>
          <a:stretch>
            <a:fillRect/>
          </a:stretch>
        </p:blipFill>
        <p:spPr bwMode="auto">
          <a:xfrm>
            <a:off x="1547813" y="836613"/>
            <a:ext cx="5840412" cy="5595937"/>
          </a:xfrm>
          <a:prstGeom prst="rect">
            <a:avLst/>
          </a:prstGeom>
          <a:noFill/>
          <a:ln w="9525">
            <a:noFill/>
            <a:miter lim="800000"/>
            <a:headEnd/>
            <a:tailEnd/>
          </a:ln>
        </p:spPr>
      </p:pic>
      <p:sp>
        <p:nvSpPr>
          <p:cNvPr id="68610" name="標題 1"/>
          <p:cNvSpPr>
            <a:spLocks noGrp="1"/>
          </p:cNvSpPr>
          <p:nvPr>
            <p:ph type="title"/>
          </p:nvPr>
        </p:nvSpPr>
        <p:spPr>
          <a:xfrm>
            <a:off x="468313" y="-100013"/>
            <a:ext cx="8229600" cy="1143001"/>
          </a:xfrm>
        </p:spPr>
        <p:txBody>
          <a:bodyPr/>
          <a:lstStyle/>
          <a:p>
            <a:r>
              <a:rPr lang="zh-TW" altLang="zh-TW" sz="2400" smtClean="0">
                <a:latin typeface="微軟正黑體" pitchFamily="34" charset="-120"/>
              </a:rPr>
              <a:t>數學科選擇題答對題數與非選擇題分數對應能力等級加標示對照表</a:t>
            </a:r>
            <a:r>
              <a:rPr lang="zh-TW" altLang="en-US" sz="2400" smtClean="0">
                <a:latin typeface="微軟正黑體" pitchFamily="34" charset="-120"/>
              </a:rPr>
              <a:t>（</a:t>
            </a:r>
            <a:r>
              <a:rPr lang="zh-TW" altLang="zh-TW" sz="2400" smtClean="0">
                <a:latin typeface="微軟正黑體" pitchFamily="34" charset="-120"/>
              </a:rPr>
              <a:t>以</a:t>
            </a:r>
            <a:r>
              <a:rPr lang="en-US" altLang="zh-TW" sz="2400" smtClean="0">
                <a:latin typeface="Times New Roman" pitchFamily="18" charset="0"/>
                <a:cs typeface="Times New Roman" pitchFamily="18" charset="0"/>
              </a:rPr>
              <a:t>105</a:t>
            </a:r>
            <a:r>
              <a:rPr lang="zh-TW" altLang="zh-TW" sz="2400" smtClean="0">
                <a:latin typeface="微軟正黑體" pitchFamily="34" charset="-120"/>
              </a:rPr>
              <a:t>年國中教育會考為範例</a:t>
            </a:r>
            <a:r>
              <a:rPr lang="zh-TW" altLang="en-US" sz="2400" smtClean="0">
                <a:latin typeface="微軟正黑體" pitchFamily="34" charset="-120"/>
              </a:rPr>
              <a:t>）</a:t>
            </a:r>
          </a:p>
        </p:txBody>
      </p:sp>
      <p:sp>
        <p:nvSpPr>
          <p:cNvPr id="4" name="橢圓 3"/>
          <p:cNvSpPr/>
          <p:nvPr/>
        </p:nvSpPr>
        <p:spPr>
          <a:xfrm>
            <a:off x="5148263" y="5229225"/>
            <a:ext cx="792162" cy="215900"/>
          </a:xfrm>
          <a:prstGeom prst="ellipse">
            <a:avLst/>
          </a:prstGeom>
          <a:no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cxnSp>
        <p:nvCxnSpPr>
          <p:cNvPr id="5" name="直線單箭頭接點 4"/>
          <p:cNvCxnSpPr>
            <a:endCxn id="4" idx="0"/>
          </p:cNvCxnSpPr>
          <p:nvPr/>
        </p:nvCxnSpPr>
        <p:spPr>
          <a:xfrm>
            <a:off x="5540375" y="1196975"/>
            <a:ext cx="3175" cy="4032250"/>
          </a:xfrm>
          <a:prstGeom prst="straightConnector1">
            <a:avLst/>
          </a:prstGeom>
          <a:ln>
            <a:solidFill>
              <a:srgbClr val="D60093"/>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5"/>
          <p:cNvCxnSpPr>
            <a:endCxn id="4" idx="2"/>
          </p:cNvCxnSpPr>
          <p:nvPr/>
        </p:nvCxnSpPr>
        <p:spPr>
          <a:xfrm>
            <a:off x="2124075" y="5302250"/>
            <a:ext cx="3024188" cy="34925"/>
          </a:xfrm>
          <a:prstGeom prst="straightConnector1">
            <a:avLst/>
          </a:prstGeom>
          <a:ln>
            <a:solidFill>
              <a:srgbClr val="D60093"/>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a:xfrm>
            <a:off x="250825" y="274638"/>
            <a:ext cx="8893175" cy="1143000"/>
          </a:xfrm>
        </p:spPr>
        <p:txBody>
          <a:bodyPr/>
          <a:lstStyle/>
          <a:p>
            <a:pPr>
              <a:defRPr/>
            </a:pPr>
            <a:r>
              <a:rPr lang="en-US" altLang="zh-TW" sz="4000" dirty="0" smtClean="0">
                <a:latin typeface="+mn-ea"/>
                <a:ea typeface="+mn-ea"/>
              </a:rPr>
              <a:t>5.</a:t>
            </a:r>
            <a:r>
              <a:rPr lang="zh-TW" altLang="en-US" sz="4000" dirty="0" smtClean="0">
                <a:latin typeface="+mn-ea"/>
                <a:ea typeface="+mn-ea"/>
              </a:rPr>
              <a:t>會考可以不要參加嗎</a:t>
            </a:r>
            <a:r>
              <a:rPr lang="en-US" altLang="zh-TW" sz="4000" dirty="0" smtClean="0">
                <a:latin typeface="+mn-ea"/>
                <a:ea typeface="+mn-ea"/>
              </a:rPr>
              <a:t>?</a:t>
            </a:r>
            <a:endParaRPr lang="zh-TW" altLang="en-US" sz="4000" dirty="0" smtClean="0">
              <a:latin typeface="+mn-ea"/>
              <a:ea typeface="+mn-ea"/>
            </a:endParaRPr>
          </a:p>
        </p:txBody>
      </p:sp>
      <p:sp>
        <p:nvSpPr>
          <p:cNvPr id="3" name="內容版面配置區 2"/>
          <p:cNvSpPr>
            <a:spLocks noGrp="1"/>
          </p:cNvSpPr>
          <p:nvPr>
            <p:ph idx="1"/>
          </p:nvPr>
        </p:nvSpPr>
        <p:spPr>
          <a:xfrm>
            <a:off x="746125" y="1773238"/>
            <a:ext cx="8362950" cy="4022725"/>
          </a:xfrm>
        </p:spPr>
        <p:txBody>
          <a:bodyPr/>
          <a:lstStyle/>
          <a:p>
            <a:pPr>
              <a:buFontTx/>
              <a:buNone/>
              <a:defRPr/>
            </a:pPr>
            <a:r>
              <a:rPr lang="zh-TW" altLang="zh-TW" sz="2800" dirty="0" smtClean="0">
                <a:latin typeface="微軟正黑體" panose="020B0604030504040204" pitchFamily="34" charset="-120"/>
              </a:rPr>
              <a:t>國民小學及國民中學學生成績評量準則 </a:t>
            </a:r>
            <a:endParaRPr lang="zh-TW" altLang="zh-TW" sz="2800" dirty="0"/>
          </a:p>
          <a:p>
            <a:pPr>
              <a:defRPr/>
            </a:pPr>
            <a:r>
              <a:rPr lang="zh-TW" altLang="zh-TW" sz="2800" b="1" dirty="0" smtClean="0"/>
              <a:t>第</a:t>
            </a:r>
            <a:r>
              <a:rPr lang="en-US" altLang="zh-TW" sz="2800" b="1" dirty="0"/>
              <a:t>13</a:t>
            </a:r>
            <a:r>
              <a:rPr lang="zh-TW" altLang="zh-TW" sz="2800" b="1" dirty="0"/>
              <a:t>條</a:t>
            </a:r>
            <a:r>
              <a:rPr lang="zh-TW" altLang="en-US" sz="2800" b="1" dirty="0"/>
              <a:t> 第六項</a:t>
            </a:r>
            <a:endParaRPr lang="en-US" altLang="zh-TW" sz="2800" b="1" dirty="0"/>
          </a:p>
          <a:p>
            <a:pPr marL="363538" indent="0">
              <a:buFontTx/>
              <a:buNone/>
              <a:defRPr/>
            </a:pPr>
            <a:r>
              <a:rPr lang="zh-TW" altLang="zh-TW" sz="2800" dirty="0"/>
              <a:t>國民中學學生除經直轄市、縣（市）政府核准者外，</a:t>
            </a:r>
            <a:r>
              <a:rPr lang="zh-TW" altLang="zh-TW" sz="2800" u="sng" dirty="0"/>
              <a:t>應參加教育會考</a:t>
            </a:r>
            <a:r>
              <a:rPr lang="zh-TW" altLang="zh-TW" sz="2800" dirty="0"/>
              <a:t>。</a:t>
            </a:r>
            <a:endParaRPr lang="zh-TW" altLang="en-US" sz="2800" dirty="0"/>
          </a:p>
          <a:p>
            <a:pPr>
              <a:defRPr/>
            </a:pPr>
            <a:endParaRPr lang="zh-TW" alt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標題 1"/>
          <p:cNvSpPr>
            <a:spLocks noGrp="1"/>
          </p:cNvSpPr>
          <p:nvPr>
            <p:ph type="title"/>
          </p:nvPr>
        </p:nvSpPr>
        <p:spPr>
          <a:xfrm>
            <a:off x="250825" y="274638"/>
            <a:ext cx="8893175" cy="1143000"/>
          </a:xfrm>
        </p:spPr>
        <p:txBody>
          <a:bodyPr/>
          <a:lstStyle/>
          <a:p>
            <a:r>
              <a:rPr lang="en-US" altLang="zh-TW" sz="4000" smtClean="0">
                <a:latin typeface="微軟正黑體" pitchFamily="34" charset="-120"/>
              </a:rPr>
              <a:t>6.</a:t>
            </a:r>
            <a:r>
              <a:rPr lang="zh-TW" altLang="en-US" sz="4000" smtClean="0">
                <a:latin typeface="微軟正黑體" pitchFamily="34" charset="-120"/>
              </a:rPr>
              <a:t>聽障考生要怎麼考英聽</a:t>
            </a:r>
          </a:p>
        </p:txBody>
      </p:sp>
      <p:sp>
        <p:nvSpPr>
          <p:cNvPr id="45059" name="內容版面配置區 2"/>
          <p:cNvSpPr>
            <a:spLocks noGrp="1"/>
          </p:cNvSpPr>
          <p:nvPr>
            <p:ph idx="1"/>
          </p:nvPr>
        </p:nvSpPr>
        <p:spPr>
          <a:xfrm>
            <a:off x="323850" y="1916113"/>
            <a:ext cx="8569325" cy="4022725"/>
          </a:xfrm>
        </p:spPr>
        <p:txBody>
          <a:bodyPr/>
          <a:lstStyle/>
          <a:p>
            <a:pPr marL="514350" indent="-514350">
              <a:buFont typeface="Wingdings" pitchFamily="2" charset="2"/>
              <a:buChar char="u"/>
              <a:defRPr/>
            </a:pPr>
            <a:r>
              <a:rPr lang="zh-TW" altLang="en-US" sz="2800" dirty="0" smtClean="0">
                <a:latin typeface="微軟正黑體" pitchFamily="34" charset="-120"/>
              </a:rPr>
              <a:t>領有身心障礙證明（手冊）或經各級主管機關特殊教育學生鑑定及就學輔導會鑑定為聽覺障礙之考生得予免試免計英語（聽力）。</a:t>
            </a:r>
            <a:endParaRPr lang="en-US" altLang="zh-TW" sz="2800" dirty="0" smtClean="0">
              <a:latin typeface="微軟正黑體" pitchFamily="34" charset="-120"/>
            </a:endParaRPr>
          </a:p>
          <a:p>
            <a:pPr marL="514350" indent="-514350">
              <a:buFont typeface="Wingdings" pitchFamily="2" charset="2"/>
              <a:buChar char="u"/>
              <a:defRPr/>
            </a:pPr>
            <a:endParaRPr lang="en-US" altLang="zh-TW" sz="2800" dirty="0" smtClean="0">
              <a:latin typeface="微軟正黑體" pitchFamily="34" charset="-120"/>
            </a:endParaRPr>
          </a:p>
          <a:p>
            <a:pPr marL="514350" indent="-514350">
              <a:buFont typeface="Wingdings" pitchFamily="2" charset="2"/>
              <a:buChar char="u"/>
              <a:defRPr/>
            </a:pPr>
            <a:r>
              <a:rPr lang="zh-TW" altLang="en-US" sz="2800" dirty="0" smtClean="0">
                <a:latin typeface="微軟正黑體" pitchFamily="34" charset="-120"/>
              </a:rPr>
              <a:t>英語（閱讀）成績即為英語整體能力等級，並以英語（閱讀）能力表現依原本定義計算後加標示。</a:t>
            </a:r>
          </a:p>
          <a:p>
            <a:pPr>
              <a:defRPr/>
            </a:pPr>
            <a:endParaRPr lang="zh-TW" altLang="en-US" sz="2800" dirty="0" smtClean="0">
              <a:latin typeface="微軟正黑體" pitchFamily="34" charset="-12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eaLnBrk="1" hangingPunct="1"/>
            <a:r>
              <a:rPr lang="zh-TW" altLang="en-US" smtClean="0"/>
              <a:t>數學科非選擇題</a:t>
            </a:r>
            <a:r>
              <a:rPr lang="en-US" altLang="zh-TW" smtClean="0"/>
              <a:t/>
            </a:r>
            <a:br>
              <a:rPr lang="en-US" altLang="zh-TW" smtClean="0"/>
            </a:br>
            <a:r>
              <a:rPr lang="zh-TW" altLang="en-US" smtClean="0"/>
              <a:t>評分說明</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標題 1"/>
          <p:cNvSpPr>
            <a:spLocks noGrp="1"/>
          </p:cNvSpPr>
          <p:nvPr>
            <p:ph type="title"/>
          </p:nvPr>
        </p:nvSpPr>
        <p:spPr/>
        <p:txBody>
          <a:bodyPr/>
          <a:lstStyle/>
          <a:p>
            <a:pPr eaLnBrk="1" hangingPunct="1"/>
            <a:r>
              <a:rPr lang="zh-TW" altLang="en-US" smtClean="0">
                <a:latin typeface="微軟正黑體" pitchFamily="34" charset="-120"/>
              </a:rPr>
              <a:t>數學非選擇題評量的能力</a:t>
            </a:r>
          </a:p>
        </p:txBody>
      </p:sp>
      <p:sp>
        <p:nvSpPr>
          <p:cNvPr id="72706" name="內容版面配置區 2"/>
          <p:cNvSpPr>
            <a:spLocks noGrp="1"/>
          </p:cNvSpPr>
          <p:nvPr>
            <p:ph idx="1"/>
          </p:nvPr>
        </p:nvSpPr>
        <p:spPr>
          <a:xfrm>
            <a:off x="479425" y="1384300"/>
            <a:ext cx="8229600" cy="4781550"/>
          </a:xfrm>
        </p:spPr>
        <p:txBody>
          <a:bodyPr/>
          <a:lstStyle/>
          <a:p>
            <a:pPr eaLnBrk="1" hangingPunct="1">
              <a:buFont typeface="Wingdings" pitchFamily="2" charset="2"/>
              <a:buChar char="u"/>
            </a:pPr>
            <a:r>
              <a:rPr lang="zh-TW" altLang="zh-TW" smtClean="0">
                <a:latin typeface="微軟正黑體" pitchFamily="34" charset="-120"/>
              </a:rPr>
              <a:t>評量學生</a:t>
            </a:r>
            <a:r>
              <a:rPr lang="zh-TW" altLang="zh-TW" smtClean="0">
                <a:solidFill>
                  <a:srgbClr val="0000FF"/>
                </a:solidFill>
                <a:latin typeface="微軟正黑體" pitchFamily="34" charset="-120"/>
              </a:rPr>
              <a:t>運用數學知識解題</a:t>
            </a:r>
            <a:r>
              <a:rPr lang="zh-TW" altLang="zh-TW" smtClean="0">
                <a:latin typeface="微軟正黑體" pitchFamily="34" charset="-120"/>
              </a:rPr>
              <a:t>，並</a:t>
            </a:r>
            <a:r>
              <a:rPr lang="zh-TW" altLang="zh-TW" smtClean="0">
                <a:solidFill>
                  <a:srgbClr val="0000FF"/>
                </a:solidFill>
                <a:latin typeface="微軟正黑體" pitchFamily="34" charset="-120"/>
              </a:rPr>
              <a:t>表達其解題思維過程與說明理由的能力</a:t>
            </a:r>
            <a:r>
              <a:rPr lang="zh-TW" altLang="zh-TW" smtClean="0">
                <a:latin typeface="微軟正黑體" pitchFamily="34" charset="-120"/>
              </a:rPr>
              <a:t>。</a:t>
            </a:r>
            <a:endParaRPr lang="en-US" altLang="zh-TW" smtClean="0">
              <a:latin typeface="微軟正黑體" pitchFamily="34" charset="-120"/>
            </a:endParaRPr>
          </a:p>
          <a:p>
            <a:pPr eaLnBrk="1" hangingPunct="1">
              <a:buFont typeface="Wingdings" pitchFamily="2" charset="2"/>
              <a:buChar char="u"/>
            </a:pPr>
            <a:r>
              <a:rPr lang="zh-TW" altLang="zh-TW" smtClean="0">
                <a:latin typeface="微軟正黑體" pitchFamily="34" charset="-120"/>
              </a:rPr>
              <a:t>評分規準</a:t>
            </a:r>
            <a:r>
              <a:rPr lang="zh-TW" altLang="en-US" smtClean="0">
                <a:latin typeface="微軟正黑體" pitchFamily="34" charset="-120"/>
              </a:rPr>
              <a:t>：</a:t>
            </a:r>
            <a:endParaRPr lang="en-US" altLang="zh-TW" smtClean="0">
              <a:latin typeface="微軟正黑體" pitchFamily="34" charset="-120"/>
            </a:endParaRPr>
          </a:p>
          <a:p>
            <a:pPr eaLnBrk="1" hangingPunct="1">
              <a:buFontTx/>
              <a:buNone/>
            </a:pPr>
            <a:r>
              <a:rPr lang="zh-TW" altLang="en-US" smtClean="0">
                <a:latin typeface="微軟正黑體" pitchFamily="34" charset="-120"/>
              </a:rPr>
              <a:t>   評閱</a:t>
            </a:r>
            <a:r>
              <a:rPr lang="zh-TW" altLang="zh-TW" smtClean="0">
                <a:latin typeface="微軟正黑體" pitchFamily="34" charset="-120"/>
              </a:rPr>
              <a:t>學生解題過程中擬定「</a:t>
            </a:r>
            <a:r>
              <a:rPr lang="zh-TW" altLang="zh-TW" smtClean="0">
                <a:solidFill>
                  <a:srgbClr val="0000FF"/>
                </a:solidFill>
                <a:latin typeface="微軟正黑體" pitchFamily="34" charset="-120"/>
              </a:rPr>
              <a:t>策略</a:t>
            </a:r>
            <a:r>
              <a:rPr lang="zh-TW" altLang="zh-TW" smtClean="0">
                <a:latin typeface="微軟正黑體" pitchFamily="34" charset="-120"/>
              </a:rPr>
              <a:t>」的適切性，及過程「</a:t>
            </a:r>
            <a:r>
              <a:rPr lang="zh-TW" altLang="zh-TW" smtClean="0">
                <a:solidFill>
                  <a:srgbClr val="0000FF"/>
                </a:solidFill>
                <a:latin typeface="微軟正黑體" pitchFamily="34" charset="-120"/>
              </a:rPr>
              <a:t>表達</a:t>
            </a:r>
            <a:r>
              <a:rPr lang="zh-TW" altLang="zh-TW" smtClean="0">
                <a:latin typeface="微軟正黑體" pitchFamily="34" charset="-120"/>
              </a:rPr>
              <a:t>」的合理、完整性。</a:t>
            </a:r>
            <a:endParaRPr lang="en-US" altLang="zh-TW" smtClean="0">
              <a:latin typeface="微軟正黑體" pitchFamily="34" charset="-120"/>
            </a:endParaRPr>
          </a:p>
          <a:p>
            <a:pPr lvl="1" eaLnBrk="1" hangingPunct="1">
              <a:buFont typeface="Arial" charset="0"/>
              <a:buChar char="•"/>
            </a:pPr>
            <a:r>
              <a:rPr lang="zh-TW" altLang="en-US" smtClean="0">
                <a:latin typeface="微軟正黑體" pitchFamily="34" charset="-120"/>
              </a:rPr>
              <a:t>「</a:t>
            </a:r>
            <a:r>
              <a:rPr lang="zh-TW" altLang="en-US" smtClean="0">
                <a:solidFill>
                  <a:srgbClr val="0000FF"/>
                </a:solidFill>
                <a:latin typeface="微軟正黑體" pitchFamily="34" charset="-120"/>
              </a:rPr>
              <a:t>策略</a:t>
            </a:r>
            <a:r>
              <a:rPr lang="zh-TW" altLang="en-US" smtClean="0">
                <a:latin typeface="微軟正黑體" pitchFamily="34" charset="-120"/>
              </a:rPr>
              <a:t>」是指學生察覺題目條件要素，將題目轉化成數學問題並擬定解題方法。</a:t>
            </a:r>
            <a:endParaRPr lang="en-US" altLang="zh-TW" smtClean="0">
              <a:latin typeface="微軟正黑體" pitchFamily="34" charset="-120"/>
            </a:endParaRPr>
          </a:p>
          <a:p>
            <a:pPr lvl="1" eaLnBrk="1" hangingPunct="1">
              <a:buFont typeface="Arial" charset="0"/>
              <a:buChar char="•"/>
            </a:pPr>
            <a:r>
              <a:rPr lang="zh-TW" altLang="en-US" smtClean="0">
                <a:latin typeface="微軟正黑體" pitchFamily="34" charset="-120"/>
              </a:rPr>
              <a:t>「</a:t>
            </a:r>
            <a:r>
              <a:rPr lang="zh-TW" altLang="en-US" smtClean="0">
                <a:solidFill>
                  <a:srgbClr val="0000FF"/>
                </a:solidFill>
                <a:latin typeface="微軟正黑體" pitchFamily="34" charset="-120"/>
              </a:rPr>
              <a:t>表達</a:t>
            </a:r>
            <a:r>
              <a:rPr lang="zh-TW" altLang="en-US" smtClean="0">
                <a:latin typeface="微軟正黑體" pitchFamily="34" charset="-120"/>
              </a:rPr>
              <a:t>」是指解題過程的呈現與步驟間合理性的說明。</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標題 1"/>
          <p:cNvSpPr>
            <a:spLocks noGrp="1"/>
          </p:cNvSpPr>
          <p:nvPr>
            <p:ph type="title"/>
          </p:nvPr>
        </p:nvSpPr>
        <p:spPr/>
        <p:txBody>
          <a:bodyPr/>
          <a:lstStyle/>
          <a:p>
            <a:pPr eaLnBrk="1" hangingPunct="1"/>
            <a:r>
              <a:rPr lang="zh-TW" altLang="en-US" smtClean="0">
                <a:latin typeface="微軟正黑體" pitchFamily="34" charset="-120"/>
              </a:rPr>
              <a:t>評分規準</a:t>
            </a:r>
          </a:p>
        </p:txBody>
      </p:sp>
      <p:graphicFrame>
        <p:nvGraphicFramePr>
          <p:cNvPr id="4" name="內容版面配置區 3"/>
          <p:cNvGraphicFramePr>
            <a:graphicFrameLocks noGrp="1"/>
          </p:cNvGraphicFramePr>
          <p:nvPr>
            <p:ph idx="1"/>
          </p:nvPr>
        </p:nvGraphicFramePr>
        <p:xfrm>
          <a:off x="323850" y="1628775"/>
          <a:ext cx="8569325" cy="4560888"/>
        </p:xfrm>
        <a:graphic>
          <a:graphicData uri="http://schemas.openxmlformats.org/drawingml/2006/table">
            <a:tbl>
              <a:tblPr firstRow="1" bandRow="1">
                <a:tableStyleId>{5C22544A-7EE6-4342-B048-85BDC9FD1C3A}</a:tableStyleId>
              </a:tblPr>
              <a:tblGrid>
                <a:gridCol w="920817"/>
                <a:gridCol w="7648508"/>
              </a:tblGrid>
              <a:tr h="518199">
                <a:tc>
                  <a:txBody>
                    <a:bodyPr/>
                    <a:lstStyle/>
                    <a:p>
                      <a:r>
                        <a:rPr lang="zh-TW" altLang="en-US" sz="2800" baseline="0" dirty="0" smtClean="0">
                          <a:solidFill>
                            <a:srgbClr val="002060"/>
                          </a:solidFill>
                          <a:latin typeface="Times New Roman" pitchFamily="18" charset="0"/>
                          <a:ea typeface="標楷體" pitchFamily="65" charset="-120"/>
                        </a:rPr>
                        <a:t>分數</a:t>
                      </a:r>
                      <a:endParaRPr lang="zh-TW" altLang="en-US" sz="2800" baseline="0" dirty="0">
                        <a:solidFill>
                          <a:srgbClr val="002060"/>
                        </a:solidFill>
                        <a:latin typeface="Times New Roman" pitchFamily="18" charset="0"/>
                        <a:ea typeface="標楷體" pitchFamily="65" charset="-120"/>
                      </a:endParaRPr>
                    </a:p>
                  </a:txBody>
                  <a:tcPr marL="91450" marR="91450" marT="45718" marB="45718">
                    <a:solidFill>
                      <a:srgbClr val="FFCCFF"/>
                    </a:solidFill>
                  </a:tcPr>
                </a:tc>
                <a:tc>
                  <a:txBody>
                    <a:bodyPr/>
                    <a:lstStyle/>
                    <a:p>
                      <a:pPr algn="ctr"/>
                      <a:r>
                        <a:rPr lang="zh-TW" altLang="en-US" sz="2800" baseline="0" dirty="0" smtClean="0">
                          <a:solidFill>
                            <a:srgbClr val="002060"/>
                          </a:solidFill>
                          <a:latin typeface="Times New Roman" pitchFamily="18" charset="0"/>
                          <a:ea typeface="標楷體" pitchFamily="65" charset="-120"/>
                        </a:rPr>
                        <a:t>評分規準</a:t>
                      </a:r>
                      <a:endParaRPr lang="zh-TW" altLang="en-US" sz="2800" baseline="0" dirty="0">
                        <a:solidFill>
                          <a:srgbClr val="002060"/>
                        </a:solidFill>
                        <a:latin typeface="Times New Roman" pitchFamily="18" charset="0"/>
                        <a:ea typeface="標楷體" pitchFamily="65" charset="-120"/>
                      </a:endParaRPr>
                    </a:p>
                  </a:txBody>
                  <a:tcPr marL="91450" marR="91450" marT="45718" marB="45718">
                    <a:solidFill>
                      <a:srgbClr val="FFCCFF"/>
                    </a:solidFill>
                  </a:tcPr>
                </a:tc>
              </a:tr>
              <a:tr h="466599">
                <a:tc>
                  <a:txBody>
                    <a:bodyPr/>
                    <a:lstStyle/>
                    <a:p>
                      <a:pPr algn="ctr"/>
                      <a:r>
                        <a:rPr lang="en-US" altLang="zh-TW" sz="2400" baseline="0" dirty="0" smtClean="0">
                          <a:latin typeface="Times New Roman" pitchFamily="18" charset="0"/>
                          <a:ea typeface="標楷體" pitchFamily="65" charset="-120"/>
                          <a:cs typeface="Times New Roman" pitchFamily="18" charset="0"/>
                        </a:rPr>
                        <a:t>3</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nchor="ctr"/>
                </a:tc>
                <a:tc>
                  <a:txBody>
                    <a:bodyPr/>
                    <a:lstStyle/>
                    <a:p>
                      <a:r>
                        <a:rPr lang="en-US" altLang="zh-TW" sz="2400" baseline="0" dirty="0" smtClean="0">
                          <a:latin typeface="Times New Roman" pitchFamily="18" charset="0"/>
                          <a:ea typeface="標楷體" pitchFamily="65" charset="-120"/>
                          <a:cs typeface="Times New Roman" pitchFamily="18" charset="0"/>
                        </a:rPr>
                        <a:t>1.</a:t>
                      </a:r>
                      <a:r>
                        <a:rPr lang="zh-TW" altLang="en-US" sz="2400" baseline="0" dirty="0" smtClean="0">
                          <a:latin typeface="Times New Roman" pitchFamily="18" charset="0"/>
                          <a:ea typeface="標楷體" pitchFamily="65" charset="-120"/>
                          <a:cs typeface="Times New Roman" pitchFamily="18" charset="0"/>
                        </a:rPr>
                        <a:t>  策略適切，表達合理、完整。</a:t>
                      </a:r>
                      <a:endParaRPr lang="en-US" altLang="zh-TW" sz="2400" baseline="0" dirty="0" smtClean="0">
                        <a:latin typeface="Times New Roman" pitchFamily="18" charset="0"/>
                        <a:ea typeface="標楷體" pitchFamily="65" charset="-120"/>
                        <a:cs typeface="Times New Roman" pitchFamily="18" charset="0"/>
                      </a:endParaRPr>
                    </a:p>
                  </a:txBody>
                  <a:tcPr marL="91450" marR="91450" marT="45718" marB="45718"/>
                </a:tc>
              </a:tr>
              <a:tr h="1188826">
                <a:tc>
                  <a:txBody>
                    <a:bodyPr/>
                    <a:lstStyle/>
                    <a:p>
                      <a:pPr algn="ctr"/>
                      <a:r>
                        <a:rPr lang="en-US" altLang="zh-TW" sz="2400" baseline="0" dirty="0" smtClean="0">
                          <a:latin typeface="Times New Roman" pitchFamily="18" charset="0"/>
                          <a:ea typeface="標楷體" pitchFamily="65" charset="-120"/>
                          <a:cs typeface="Times New Roman" pitchFamily="18" charset="0"/>
                        </a:rPr>
                        <a:t>2</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nchor="ctr"/>
                </a:tc>
                <a:tc>
                  <a:txBody>
                    <a:bodyPr/>
                    <a:lstStyle/>
                    <a:p>
                      <a:pPr marL="342900" indent="-342900">
                        <a:buAutoNum type="arabicPeriod"/>
                      </a:pPr>
                      <a:r>
                        <a:rPr lang="zh-TW" altLang="en-US" sz="2400" baseline="0" dirty="0" smtClean="0">
                          <a:latin typeface="Times New Roman" pitchFamily="18" charset="0"/>
                          <a:ea typeface="標楷體" pitchFamily="65" charset="-120"/>
                          <a:cs typeface="Times New Roman" pitchFamily="18" charset="0"/>
                        </a:rPr>
                        <a:t>策略適切，表達雖合理，大致完整，但出現計算錯誤。</a:t>
                      </a:r>
                      <a:endParaRPr lang="en-US" altLang="zh-TW" sz="2400" baseline="0" dirty="0" smtClean="0">
                        <a:latin typeface="Times New Roman" pitchFamily="18" charset="0"/>
                        <a:ea typeface="標楷體" pitchFamily="65" charset="-120"/>
                        <a:cs typeface="Times New Roman" pitchFamily="18" charset="0"/>
                      </a:endParaRPr>
                    </a:p>
                    <a:p>
                      <a:pPr marL="342900" indent="-342900">
                        <a:buAutoNum type="arabicPeriod"/>
                      </a:pPr>
                      <a:r>
                        <a:rPr lang="zh-TW" altLang="en-US" sz="2400" baseline="0" dirty="0" smtClean="0">
                          <a:latin typeface="Times New Roman" pitchFamily="18" charset="0"/>
                          <a:ea typeface="標楷體" pitchFamily="65" charset="-120"/>
                          <a:cs typeface="Times New Roman" pitchFamily="18" charset="0"/>
                        </a:rPr>
                        <a:t>策略適切，表達合理，大致完整，但沒有顯示部分步驟間的合理性。</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tc>
              </a:tr>
              <a:tr h="1188826">
                <a:tc>
                  <a:txBody>
                    <a:bodyPr/>
                    <a:lstStyle/>
                    <a:p>
                      <a:pPr algn="ctr"/>
                      <a:r>
                        <a:rPr lang="en-US" altLang="zh-TW" sz="2400" baseline="0" dirty="0" smtClean="0">
                          <a:latin typeface="Times New Roman" pitchFamily="18" charset="0"/>
                          <a:ea typeface="標楷體" pitchFamily="65" charset="-120"/>
                          <a:cs typeface="Times New Roman" pitchFamily="18" charset="0"/>
                        </a:rPr>
                        <a:t>1</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nchor="ctr"/>
                </a:tc>
                <a:tc>
                  <a:txBody>
                    <a:bodyPr/>
                    <a:lstStyle/>
                    <a:p>
                      <a:pPr marL="342900" indent="-342900">
                        <a:buAutoNum type="arabicPeriod"/>
                      </a:pPr>
                      <a:r>
                        <a:rPr lang="zh-TW" altLang="en-US" sz="2400" baseline="0" dirty="0" smtClean="0">
                          <a:latin typeface="Times New Roman" pitchFamily="18" charset="0"/>
                          <a:ea typeface="標楷體" pitchFamily="65" charset="-120"/>
                          <a:cs typeface="Times New Roman" pitchFamily="18" charset="0"/>
                        </a:rPr>
                        <a:t>策略適切，表達雖大致合理，但出現錯誤的引用。</a:t>
                      </a:r>
                      <a:endParaRPr lang="en-US" altLang="zh-TW" sz="2400" baseline="0" dirty="0" smtClean="0">
                        <a:latin typeface="Times New Roman" pitchFamily="18" charset="0"/>
                        <a:ea typeface="標楷體" pitchFamily="65" charset="-120"/>
                        <a:cs typeface="Times New Roman" pitchFamily="18" charset="0"/>
                      </a:endParaRPr>
                    </a:p>
                    <a:p>
                      <a:pPr marL="342900" indent="-342900">
                        <a:buAutoNum type="arabicPeriod"/>
                      </a:pPr>
                      <a:r>
                        <a:rPr lang="zh-TW" altLang="en-US" sz="2400" baseline="0" dirty="0" smtClean="0">
                          <a:latin typeface="Times New Roman" pitchFamily="18" charset="0"/>
                          <a:ea typeface="標楷體" pitchFamily="65" charset="-120"/>
                          <a:cs typeface="Times New Roman" pitchFamily="18" charset="0"/>
                        </a:rPr>
                        <a:t>策略方向正確，但缺乏嚴謹性，不足以解決題目問題。</a:t>
                      </a:r>
                      <a:endParaRPr lang="en-US" altLang="zh-TW" sz="2400" baseline="0" dirty="0" smtClean="0">
                        <a:latin typeface="Times New Roman" pitchFamily="18" charset="0"/>
                        <a:ea typeface="標楷體" pitchFamily="65" charset="-120"/>
                        <a:cs typeface="Times New Roman" pitchFamily="18" charset="0"/>
                      </a:endParaRPr>
                    </a:p>
                    <a:p>
                      <a:pPr marL="342900" indent="-342900">
                        <a:buAutoNum type="arabicPeriod"/>
                      </a:pPr>
                      <a:r>
                        <a:rPr lang="zh-TW" altLang="en-US" sz="2400" baseline="0" dirty="0" smtClean="0">
                          <a:latin typeface="Times New Roman" pitchFamily="18" charset="0"/>
                          <a:ea typeface="標楷體" pitchFamily="65" charset="-120"/>
                          <a:cs typeface="Times New Roman" pitchFamily="18" charset="0"/>
                        </a:rPr>
                        <a:t>策略方向正確，但未能完全將題目轉化成數學問題。</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tc>
              </a:tr>
              <a:tr h="466599">
                <a:tc>
                  <a:txBody>
                    <a:bodyPr/>
                    <a:lstStyle/>
                    <a:p>
                      <a:pPr algn="ctr"/>
                      <a:r>
                        <a:rPr lang="en-US" altLang="zh-TW" sz="2400" baseline="0" dirty="0" smtClean="0">
                          <a:latin typeface="Times New Roman" pitchFamily="18" charset="0"/>
                          <a:ea typeface="標楷體" pitchFamily="65" charset="-120"/>
                          <a:cs typeface="Times New Roman" pitchFamily="18" charset="0"/>
                        </a:rPr>
                        <a:t>0</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nchor="ctr"/>
                </a:tc>
                <a:tc>
                  <a:txBody>
                    <a:bodyPr/>
                    <a:lstStyle/>
                    <a:p>
                      <a:r>
                        <a:rPr lang="en-US" altLang="zh-TW" sz="2400" baseline="0" dirty="0" smtClean="0">
                          <a:latin typeface="Times New Roman" pitchFamily="18" charset="0"/>
                          <a:ea typeface="標楷體" pitchFamily="65" charset="-120"/>
                          <a:cs typeface="Times New Roman" pitchFamily="18" charset="0"/>
                        </a:rPr>
                        <a:t>1.</a:t>
                      </a:r>
                      <a:r>
                        <a:rPr lang="zh-TW" altLang="en-US" sz="2400" baseline="0" dirty="0" smtClean="0">
                          <a:latin typeface="Times New Roman" pitchFamily="18" charset="0"/>
                          <a:ea typeface="標楷體" pitchFamily="65" charset="-120"/>
                          <a:cs typeface="Times New Roman" pitchFamily="18" charset="0"/>
                        </a:rPr>
                        <a:t>  策略模糊不清；解題過程空白或與題目無關。</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標題 1"/>
          <p:cNvSpPr>
            <a:spLocks noGrp="1"/>
          </p:cNvSpPr>
          <p:nvPr>
            <p:ph type="title"/>
          </p:nvPr>
        </p:nvSpPr>
        <p:spPr/>
        <p:txBody>
          <a:bodyPr/>
          <a:lstStyle/>
          <a:p>
            <a:pPr eaLnBrk="1" hangingPunct="1"/>
            <a:r>
              <a:rPr lang="zh-TW" altLang="en-US" smtClean="0">
                <a:latin typeface="微軟正黑體" pitchFamily="34" charset="-120"/>
              </a:rPr>
              <a:t>評分指引</a:t>
            </a:r>
          </a:p>
        </p:txBody>
      </p:sp>
      <p:sp>
        <p:nvSpPr>
          <p:cNvPr id="74754" name="內容版面配置區 2"/>
          <p:cNvSpPr>
            <a:spLocks noGrp="1"/>
          </p:cNvSpPr>
          <p:nvPr>
            <p:ph idx="1"/>
          </p:nvPr>
        </p:nvSpPr>
        <p:spPr/>
        <p:txBody>
          <a:bodyPr/>
          <a:lstStyle/>
          <a:p>
            <a:pPr algn="just" eaLnBrk="1">
              <a:lnSpc>
                <a:spcPct val="120000"/>
              </a:lnSpc>
              <a:buFont typeface="Wingdings" pitchFamily="2" charset="2"/>
              <a:buChar char="u"/>
            </a:pPr>
            <a:r>
              <a:rPr lang="zh-TW" altLang="en-US" smtClean="0"/>
              <a:t>評分規準為數學非選試題評分的架構</a:t>
            </a:r>
            <a:endParaRPr lang="en-US" altLang="zh-TW" smtClean="0"/>
          </a:p>
          <a:p>
            <a:pPr algn="just" eaLnBrk="1">
              <a:lnSpc>
                <a:spcPct val="120000"/>
              </a:lnSpc>
              <a:buFont typeface="Wingdings" pitchFamily="2" charset="2"/>
              <a:buChar char="u"/>
            </a:pPr>
            <a:r>
              <a:rPr lang="zh-TW" altLang="en-US" smtClean="0"/>
              <a:t>每一試題依據評分規準及該題評量目標，需訂定每一試題</a:t>
            </a:r>
            <a:r>
              <a:rPr lang="zh-TW" altLang="en-US" smtClean="0">
                <a:solidFill>
                  <a:srgbClr val="0000FF"/>
                </a:solidFill>
              </a:rPr>
              <a:t>評分指引</a:t>
            </a:r>
            <a:endParaRPr lang="en-US" altLang="zh-TW" smtClean="0">
              <a:solidFill>
                <a:srgbClr val="0000FF"/>
              </a:solidFill>
            </a:endParaRPr>
          </a:p>
          <a:p>
            <a:pPr lvl="1" algn="just" eaLnBrk="1">
              <a:lnSpc>
                <a:spcPct val="120000"/>
              </a:lnSpc>
              <a:buFont typeface="Arial" charset="0"/>
              <a:buChar char="•"/>
            </a:pPr>
            <a:r>
              <a:rPr lang="zh-TW" altLang="en-US" smtClean="0"/>
              <a:t>進行閱卷</a:t>
            </a:r>
            <a:endParaRPr lang="en-US" altLang="zh-TW" smtClean="0"/>
          </a:p>
          <a:p>
            <a:pPr eaLnBrk="1">
              <a:lnSpc>
                <a:spcPct val="120000"/>
              </a:lnSpc>
              <a:buFont typeface="Wingdings" pitchFamily="2" charset="2"/>
              <a:buChar char="u"/>
            </a:pPr>
            <a:r>
              <a:rPr lang="zh-TW" altLang="en-US" smtClean="0"/>
              <a:t>評分指引由</a:t>
            </a:r>
            <a:r>
              <a:rPr lang="en-US" altLang="zh-TW" smtClean="0"/>
              <a:t>20</a:t>
            </a:r>
            <a:r>
              <a:rPr lang="zh-TW" altLang="en-US" smtClean="0"/>
              <a:t>幾位核心委員依據評分規準及試題評量目標共同討論訂定</a:t>
            </a:r>
            <a:endParaRPr lang="en-US" altLang="zh-TW" smtClean="0"/>
          </a:p>
          <a:p>
            <a:pPr lvl="1" eaLnBrk="1">
              <a:lnSpc>
                <a:spcPct val="120000"/>
              </a:lnSpc>
              <a:buFont typeface="Arial" charset="0"/>
              <a:buChar char="•"/>
            </a:pPr>
            <a:r>
              <a:rPr lang="zh-TW" altLang="en-US" smtClean="0"/>
              <a:t>每年進行多次核心教師的培訓會議</a:t>
            </a:r>
            <a:endParaRPr lang="en-US" altLang="zh-TW" smtClean="0"/>
          </a:p>
          <a:p>
            <a:pPr eaLnBrk="1">
              <a:lnSpc>
                <a:spcPct val="120000"/>
              </a:lnSpc>
            </a:pPr>
            <a:endParaRPr lang="en-US" altLang="zh-TW" smtClean="0"/>
          </a:p>
          <a:p>
            <a:pPr eaLnBrk="1">
              <a:lnSpc>
                <a:spcPct val="120000"/>
              </a:lnSpc>
            </a:pPr>
            <a:endParaRPr lang="en-US" altLang="zh-TW" smtClean="0"/>
          </a:p>
          <a:p>
            <a:pPr eaLnBrk="1"/>
            <a:endParaRPr lang="en-US" altLang="zh-TW" smtClean="0"/>
          </a:p>
          <a:p>
            <a:pPr eaLnBrk="1" hangingPunct="1"/>
            <a:endParaRPr lang="zh-TW" alt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188" y="692150"/>
            <a:ext cx="8064500" cy="2405063"/>
          </a:xfrm>
          <a:ln w="19050">
            <a:solidFill>
              <a:srgbClr val="0070C0"/>
            </a:solidFill>
          </a:ln>
        </p:spPr>
        <p:txBody>
          <a:bodyPr rtlCol="0">
            <a:noAutofit/>
          </a:bodyPr>
          <a:lstStyle/>
          <a:p>
            <a:pPr marL="0" indent="0" algn="just" eaLnBrk="1" fontAlgn="auto" hangingPunct="1">
              <a:spcAft>
                <a:spcPts val="0"/>
              </a:spcAft>
              <a:buFont typeface="Wingdings" pitchFamily="2" charset="2"/>
              <a:buNone/>
              <a:defRPr/>
            </a:pPr>
            <a:r>
              <a:rPr lang="zh-TW" altLang="en-US" sz="2400" dirty="0" smtClean="0">
                <a:latin typeface="微軟正黑體" panose="020B0604030504040204" pitchFamily="34" charset="-120"/>
              </a:rPr>
              <a:t>         </a:t>
            </a:r>
            <a:r>
              <a:rPr lang="zh-TW" altLang="zh-TW" sz="2400" dirty="0" smtClean="0">
                <a:latin typeface="微軟正黑體" panose="020B0604030504040204" pitchFamily="34" charset="-120"/>
              </a:rPr>
              <a:t>罐頭工廠生產了</a:t>
            </a:r>
            <a:r>
              <a:rPr lang="en-US" altLang="zh-TW" sz="2400" b="1" dirty="0" smtClean="0">
                <a:latin typeface="微軟正黑體" panose="020B0604030504040204" pitchFamily="34" charset="-120"/>
              </a:rPr>
              <a:t>400</a:t>
            </a:r>
            <a:r>
              <a:rPr lang="zh-TW" altLang="zh-TW" sz="2400" dirty="0" smtClean="0">
                <a:latin typeface="微軟正黑體" panose="020B0604030504040204" pitchFamily="34" charset="-120"/>
              </a:rPr>
              <a:t>個罐頭並排成一列，由左至右分別標記號碼</a:t>
            </a:r>
            <a:r>
              <a:rPr lang="en-US" altLang="zh-TW" sz="2400" b="1" dirty="0" smtClean="0">
                <a:latin typeface="微軟正黑體" panose="020B0604030504040204" pitchFamily="34" charset="-120"/>
              </a:rPr>
              <a:t>1~400</a:t>
            </a:r>
            <a:r>
              <a:rPr lang="zh-TW" altLang="zh-TW" sz="2400" dirty="0" smtClean="0">
                <a:latin typeface="微軟正黑體" panose="020B0604030504040204" pitchFamily="34" charset="-120"/>
              </a:rPr>
              <a:t>。檢驗員從中抽出罐頭檢驗，首先抽出</a:t>
            </a:r>
            <a:r>
              <a:rPr lang="en-US" altLang="zh-TW" sz="2400" b="1" dirty="0" smtClean="0">
                <a:latin typeface="微軟正黑體" panose="020B0604030504040204" pitchFamily="34" charset="-120"/>
              </a:rPr>
              <a:t>5</a:t>
            </a:r>
            <a:r>
              <a:rPr lang="zh-TW" altLang="zh-TW" sz="2400" dirty="0" smtClean="0">
                <a:latin typeface="微軟正黑體" panose="020B0604030504040204" pitchFamily="34" charset="-120"/>
              </a:rPr>
              <a:t>號罐頭，之後向右走，並以某固定的間隔陸續抽出罐頭。若此檢驗員抽出</a:t>
            </a:r>
            <a:r>
              <a:rPr lang="en-US" altLang="zh-TW" sz="2400" b="1" dirty="0" smtClean="0">
                <a:latin typeface="微軟正黑體" panose="020B0604030504040204" pitchFamily="34" charset="-120"/>
              </a:rPr>
              <a:t>15</a:t>
            </a:r>
            <a:r>
              <a:rPr lang="zh-TW" altLang="zh-TW" sz="2400" dirty="0" smtClean="0">
                <a:latin typeface="微軟正黑體" panose="020B0604030504040204" pitchFamily="34" charset="-120"/>
              </a:rPr>
              <a:t>個罐頭後，無法再依此方式抽出第</a:t>
            </a:r>
            <a:r>
              <a:rPr lang="en-US" altLang="zh-TW" sz="2400" b="1" dirty="0" smtClean="0">
                <a:latin typeface="微軟正黑體" panose="020B0604030504040204" pitchFamily="34" charset="-120"/>
              </a:rPr>
              <a:t>16</a:t>
            </a:r>
            <a:r>
              <a:rPr lang="zh-TW" altLang="zh-TW" sz="2400" dirty="0" smtClean="0">
                <a:latin typeface="微軟正黑體" panose="020B0604030504040204" pitchFamily="34" charset="-120"/>
              </a:rPr>
              <a:t>個，則最後一個被抽出的罐頭號碼為何？請寫出所有可能的答案與計算過程。</a:t>
            </a:r>
            <a:endParaRPr lang="en-US" altLang="zh-TW" sz="2400" dirty="0" smtClean="0">
              <a:latin typeface="微軟正黑體" panose="020B0604030504040204" pitchFamily="34" charset="-120"/>
            </a:endParaRPr>
          </a:p>
          <a:p>
            <a:pPr eaLnBrk="1" fontAlgn="auto" hangingPunct="1">
              <a:spcAft>
                <a:spcPts val="0"/>
              </a:spcAft>
              <a:buFont typeface="Wingdings" pitchFamily="2" charset="2"/>
              <a:buNone/>
              <a:defRPr/>
            </a:pPr>
            <a:endParaRPr lang="en-US" altLang="zh-TW" sz="2400" dirty="0" smtClean="0">
              <a:latin typeface="微軟正黑體" panose="020B0604030504040204" pitchFamily="34" charset="-120"/>
            </a:endParaRPr>
          </a:p>
        </p:txBody>
      </p:sp>
      <p:graphicFrame>
        <p:nvGraphicFramePr>
          <p:cNvPr id="8" name="表格 7"/>
          <p:cNvGraphicFramePr>
            <a:graphicFrameLocks noGrp="1"/>
          </p:cNvGraphicFramePr>
          <p:nvPr/>
        </p:nvGraphicFramePr>
        <p:xfrm>
          <a:off x="0" y="0"/>
          <a:ext cx="9144000" cy="6858000"/>
        </p:xfrm>
        <a:graphic>
          <a:graphicData uri="http://schemas.openxmlformats.org/drawingml/2006/table">
            <a:tbl>
              <a:tblPr/>
              <a:tblGrid>
                <a:gridCol w="539750"/>
                <a:gridCol w="4319588"/>
                <a:gridCol w="433387"/>
                <a:gridCol w="3851275"/>
              </a:tblGrid>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smtClean="0">
                          <a:ln>
                            <a:noFill/>
                          </a:ln>
                          <a:solidFill>
                            <a:srgbClr val="002060"/>
                          </a:solidFill>
                          <a:effectLst/>
                          <a:latin typeface="Times New Roman" pitchFamily="18" charset="0"/>
                          <a:ea typeface="標楷體" pitchFamily="65" charset="-120"/>
                          <a:cs typeface="Times New Roman" pitchFamily="18" charset="0"/>
                        </a:rPr>
                        <a:t>分數</a:t>
                      </a: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rgbClr val="002060"/>
                          </a:solidFill>
                          <a:effectLst/>
                          <a:latin typeface="Times New Roman" pitchFamily="18" charset="0"/>
                          <a:ea typeface="標楷體" pitchFamily="65" charset="-120"/>
                          <a:cs typeface="Times New Roman" pitchFamily="18" charset="0"/>
                        </a:rPr>
                        <a:t>評分</a:t>
                      </a:r>
                      <a:r>
                        <a:rPr kumimoji="0" lang="zh-TW" altLang="zh-TW" sz="1400" b="1" i="0" u="none" strike="noStrike" cap="none" normalizeH="0" baseline="0" smtClean="0">
                          <a:ln>
                            <a:noFill/>
                          </a:ln>
                          <a:solidFill>
                            <a:srgbClr val="002060"/>
                          </a:solidFill>
                          <a:effectLst/>
                          <a:latin typeface="Times New Roman" pitchFamily="18" charset="0"/>
                          <a:ea typeface="標楷體" pitchFamily="65" charset="-120"/>
                          <a:cs typeface="Times New Roman" pitchFamily="18" charset="0"/>
                        </a:rPr>
                        <a:t>指引</a:t>
                      </a: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smtClean="0">
                          <a:ln>
                            <a:noFill/>
                          </a:ln>
                          <a:solidFill>
                            <a:srgbClr val="002060"/>
                          </a:solidFill>
                          <a:effectLst/>
                          <a:latin typeface="Times New Roman" pitchFamily="18" charset="0"/>
                          <a:ea typeface="標楷體" pitchFamily="65" charset="-120"/>
                          <a:cs typeface="Times New Roman" pitchFamily="18" charset="0"/>
                        </a:rPr>
                        <a:t>分數</a:t>
                      </a: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rgbClr val="002060"/>
                          </a:solidFill>
                          <a:effectLst/>
                          <a:latin typeface="Times New Roman" pitchFamily="18" charset="0"/>
                          <a:ea typeface="標楷體" pitchFamily="65" charset="-120"/>
                          <a:cs typeface="Times New Roman" pitchFamily="18" charset="0"/>
                        </a:rPr>
                        <a:t>評分</a:t>
                      </a:r>
                      <a:r>
                        <a:rPr kumimoji="0" lang="zh-TW" altLang="zh-TW" sz="1400" b="1" i="0" u="none" strike="noStrike" cap="none" normalizeH="0" baseline="0" smtClean="0">
                          <a:ln>
                            <a:noFill/>
                          </a:ln>
                          <a:solidFill>
                            <a:srgbClr val="002060"/>
                          </a:solidFill>
                          <a:effectLst/>
                          <a:latin typeface="Times New Roman" pitchFamily="18" charset="0"/>
                          <a:ea typeface="標楷體" pitchFamily="65" charset="-120"/>
                          <a:cs typeface="Times New Roman" pitchFamily="18" charset="0"/>
                        </a:rPr>
                        <a:t>指引</a:t>
                      </a: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solidFill>
                  </a:tcPr>
                </a:tc>
              </a:tr>
              <a:tr h="6330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FF"/>
                          </a:solidFill>
                          <a:effectLst/>
                          <a:latin typeface="Times New Roman" pitchFamily="18" charset="0"/>
                          <a:ea typeface="標楷體" pitchFamily="65" charset="-120"/>
                          <a:cs typeface="Times New Roman" pitchFamily="18" charset="0"/>
                        </a:rPr>
                        <a:t>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222268"/>
                          </a:solidFill>
                          <a:effectLst/>
                          <a:latin typeface="Times New Roman" pitchFamily="18" charset="0"/>
                          <a:ea typeface="標楷體" pitchFamily="65" charset="-120"/>
                          <a:cs typeface="Times New Roman" pitchFamily="18" charset="0"/>
                        </a:rPr>
                        <a:t>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222268"/>
                        </a:solidFill>
                        <a:effectLst/>
                        <a:latin typeface="Times New Roman" pitchFamily="18"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342900" marR="0" lvl="0" indent="-342900" algn="l" defTabSz="914400" rtl="0" eaLnBrk="1" fontAlgn="base" latinLnBrk="0" hangingPunct="0">
                        <a:lnSpc>
                          <a:spcPct val="100000"/>
                        </a:lnSpc>
                        <a:spcBef>
                          <a:spcPct val="20000"/>
                        </a:spcBef>
                        <a:spcAft>
                          <a:spcPct val="0"/>
                        </a:spcAft>
                        <a:buClrTx/>
                        <a:buSzTx/>
                        <a:buFontTx/>
                        <a:buAutoNum type="arabicPeriod"/>
                        <a:tabLst/>
                      </a:pPr>
                      <a:r>
                        <a:rPr kumimoji="1" lang="zh-TW" altLang="zh-TW" sz="1400" b="0" i="0" u="none" strike="noStrike" cap="none" normalizeH="0" baseline="0" smtClean="0">
                          <a:ln>
                            <a:noFill/>
                          </a:ln>
                          <a:solidFill>
                            <a:srgbClr val="0000FF"/>
                          </a:solidFill>
                          <a:effectLst/>
                          <a:latin typeface="Times New Roman" pitchFamily="18" charset="0"/>
                          <a:ea typeface="標楷體" pitchFamily="65" charset="-120"/>
                        </a:rPr>
                        <a:t>使用臆測可能間隔代入檢驗的策略找到所有可能的罐頭號碼</a:t>
                      </a:r>
                      <a:r>
                        <a:rPr kumimoji="1" lang="en-US" altLang="zh-TW" sz="1400" b="0" i="0" u="none" strike="noStrike" cap="none" normalizeH="0" baseline="0" smtClean="0">
                          <a:ln>
                            <a:noFill/>
                          </a:ln>
                          <a:solidFill>
                            <a:srgbClr val="0000FF"/>
                          </a:solidFill>
                          <a:effectLst/>
                          <a:latin typeface="Times New Roman" pitchFamily="18" charset="0"/>
                          <a:ea typeface="標楷體" pitchFamily="65" charset="-120"/>
                        </a:rPr>
                        <a:t>(383</a:t>
                      </a:r>
                      <a:r>
                        <a:rPr kumimoji="1" lang="zh-TW" altLang="zh-TW" sz="1400" b="0" i="0" u="none" strike="noStrike" cap="none" normalizeH="0" baseline="0" smtClean="0">
                          <a:ln>
                            <a:noFill/>
                          </a:ln>
                          <a:solidFill>
                            <a:srgbClr val="0000FF"/>
                          </a:solidFill>
                          <a:effectLst/>
                          <a:latin typeface="Times New Roman" pitchFamily="18" charset="0"/>
                          <a:ea typeface="標楷體" pitchFamily="65" charset="-120"/>
                        </a:rPr>
                        <a:t>與</a:t>
                      </a:r>
                      <a:r>
                        <a:rPr kumimoji="1" lang="en-US" altLang="zh-TW" sz="1400" b="0" i="0" u="none" strike="noStrike" cap="none" normalizeH="0" baseline="0" smtClean="0">
                          <a:ln>
                            <a:noFill/>
                          </a:ln>
                          <a:solidFill>
                            <a:srgbClr val="0000FF"/>
                          </a:solidFill>
                          <a:effectLst/>
                          <a:latin typeface="Times New Roman" pitchFamily="18" charset="0"/>
                          <a:ea typeface="標楷體" pitchFamily="65" charset="-120"/>
                        </a:rPr>
                        <a:t>397)</a:t>
                      </a:r>
                      <a:r>
                        <a:rPr kumimoji="1" lang="zh-TW" altLang="zh-TW" sz="1400" b="0" i="0" u="none" strike="noStrike" cap="none" normalizeH="0" baseline="0" smtClean="0">
                          <a:ln>
                            <a:noFill/>
                          </a:ln>
                          <a:solidFill>
                            <a:srgbClr val="0000FF"/>
                          </a:solidFill>
                          <a:effectLst/>
                          <a:latin typeface="Times New Roman" pitchFamily="18" charset="0"/>
                          <a:ea typeface="標楷體" pitchFamily="65" charset="-120"/>
                        </a:rPr>
                        <a:t>，並以計算或說明的方式呈現其它罐頭號碼</a:t>
                      </a:r>
                      <a:r>
                        <a:rPr kumimoji="1" lang="en-US" altLang="zh-TW" sz="1400" b="0" i="0" u="none" strike="noStrike" cap="none" normalizeH="0" baseline="0" smtClean="0">
                          <a:ln>
                            <a:noFill/>
                          </a:ln>
                          <a:solidFill>
                            <a:srgbClr val="0000FF"/>
                          </a:solidFill>
                          <a:effectLst/>
                          <a:latin typeface="Times New Roman" pitchFamily="18" charset="0"/>
                          <a:ea typeface="標楷體" pitchFamily="65" charset="-120"/>
                        </a:rPr>
                        <a:t>(</a:t>
                      </a:r>
                      <a:r>
                        <a:rPr kumimoji="1" lang="zh-TW" altLang="zh-TW" sz="1400" b="0" i="0" u="none" strike="noStrike" cap="none" normalizeH="0" baseline="0" smtClean="0">
                          <a:ln>
                            <a:noFill/>
                          </a:ln>
                          <a:solidFill>
                            <a:srgbClr val="0000FF"/>
                          </a:solidFill>
                          <a:effectLst/>
                          <a:latin typeface="Times New Roman" pitchFamily="18" charset="0"/>
                          <a:ea typeface="標楷體" pitchFamily="65" charset="-120"/>
                        </a:rPr>
                        <a:t>或間隔</a:t>
                      </a:r>
                      <a:r>
                        <a:rPr kumimoji="1" lang="en-US" altLang="zh-TW" sz="1400" b="0" i="0" u="none" strike="noStrike" cap="none" normalizeH="0" baseline="0" smtClean="0">
                          <a:ln>
                            <a:noFill/>
                          </a:ln>
                          <a:solidFill>
                            <a:srgbClr val="0000FF"/>
                          </a:solidFill>
                          <a:effectLst/>
                          <a:latin typeface="Times New Roman" pitchFamily="18" charset="0"/>
                          <a:ea typeface="標楷體" pitchFamily="65" charset="-120"/>
                        </a:rPr>
                        <a:t>)</a:t>
                      </a:r>
                      <a:r>
                        <a:rPr kumimoji="1" lang="zh-TW" altLang="zh-TW" sz="1400" b="0" i="0" u="none" strike="noStrike" cap="none" normalizeH="0" baseline="0" smtClean="0">
                          <a:ln>
                            <a:noFill/>
                          </a:ln>
                          <a:solidFill>
                            <a:srgbClr val="0000FF"/>
                          </a:solidFill>
                          <a:effectLst/>
                          <a:latin typeface="Times New Roman" pitchFamily="18" charset="0"/>
                          <a:ea typeface="標楷體" pitchFamily="65" charset="-120"/>
                        </a:rPr>
                        <a:t>不可能的原因。</a:t>
                      </a:r>
                    </a:p>
                    <a:p>
                      <a:pPr marL="342900" marR="0" lvl="0" indent="-342900" algn="l" defTabSz="914400" rtl="0" eaLnBrk="1" fontAlgn="base" latinLnBrk="0" hangingPunct="0">
                        <a:lnSpc>
                          <a:spcPct val="100000"/>
                        </a:lnSpc>
                        <a:spcBef>
                          <a:spcPct val="20000"/>
                        </a:spcBef>
                        <a:spcAft>
                          <a:spcPct val="0"/>
                        </a:spcAft>
                        <a:buClrTx/>
                        <a:buSzTx/>
                        <a:buFontTx/>
                        <a:buAutoNum type="arabicPeriod"/>
                        <a:tabLst/>
                      </a:pPr>
                      <a:r>
                        <a:rPr kumimoji="1" lang="zh-TW" altLang="zh-TW" sz="1400" b="0" i="0" u="none" strike="noStrike" cap="none" normalizeH="0" baseline="0" smtClean="0">
                          <a:ln>
                            <a:noFill/>
                          </a:ln>
                          <a:solidFill>
                            <a:srgbClr val="0000FF"/>
                          </a:solidFill>
                          <a:effectLst/>
                          <a:latin typeface="Times New Roman" pitchFamily="18" charset="0"/>
                          <a:ea typeface="標楷體" pitchFamily="65" charset="-120"/>
                        </a:rPr>
                        <a:t>使用「解等差數列第</a:t>
                      </a:r>
                      <a:r>
                        <a:rPr kumimoji="1" lang="en-US" altLang="zh-TW" sz="1400" b="0" i="0" u="none" strike="noStrike" cap="none" normalizeH="0" baseline="0" smtClean="0">
                          <a:ln>
                            <a:noFill/>
                          </a:ln>
                          <a:solidFill>
                            <a:srgbClr val="0000FF"/>
                          </a:solidFill>
                          <a:effectLst/>
                          <a:latin typeface="Times New Roman" pitchFamily="18" charset="0"/>
                          <a:ea typeface="標楷體" pitchFamily="65" charset="-120"/>
                        </a:rPr>
                        <a:t>n</a:t>
                      </a:r>
                      <a:r>
                        <a:rPr kumimoji="1" lang="zh-TW" altLang="zh-TW" sz="1400" b="0" i="0" u="none" strike="noStrike" cap="none" normalizeH="0" baseline="0" smtClean="0">
                          <a:ln>
                            <a:noFill/>
                          </a:ln>
                          <a:solidFill>
                            <a:srgbClr val="0000FF"/>
                          </a:solidFill>
                          <a:effectLst/>
                          <a:latin typeface="Times New Roman" pitchFamily="18" charset="0"/>
                          <a:ea typeface="標楷體" pitchFamily="65" charset="-120"/>
                        </a:rPr>
                        <a:t>項不等式」的策略求出公差的上界</a:t>
                      </a:r>
                      <a:r>
                        <a:rPr kumimoji="1" lang="en-US" altLang="zh-TW" sz="1400" b="0" i="0" u="none" strike="noStrike" cap="none" normalizeH="0" baseline="0" smtClean="0">
                          <a:ln>
                            <a:noFill/>
                          </a:ln>
                          <a:solidFill>
                            <a:srgbClr val="0000FF"/>
                          </a:solidFill>
                          <a:effectLst/>
                          <a:latin typeface="Times New Roman" pitchFamily="18" charset="0"/>
                          <a:ea typeface="標楷體" pitchFamily="65" charset="-120"/>
                        </a:rPr>
                        <a:t>(28)</a:t>
                      </a:r>
                      <a:r>
                        <a:rPr kumimoji="1" lang="zh-TW" altLang="zh-TW" sz="1400" b="0" i="0" u="none" strike="noStrike" cap="none" normalizeH="0" baseline="0" smtClean="0">
                          <a:ln>
                            <a:noFill/>
                          </a:ln>
                          <a:solidFill>
                            <a:srgbClr val="0000FF"/>
                          </a:solidFill>
                          <a:effectLst/>
                          <a:latin typeface="Times New Roman" pitchFamily="18" charset="0"/>
                          <a:ea typeface="標楷體" pitchFamily="65" charset="-120"/>
                        </a:rPr>
                        <a:t>，並以計算或說明的方式呈現公差的下界</a:t>
                      </a:r>
                      <a:r>
                        <a:rPr kumimoji="1" lang="en-US" altLang="zh-TW" sz="1400" b="0" i="0" u="none" strike="noStrike" cap="none" normalizeH="0" baseline="0" smtClean="0">
                          <a:ln>
                            <a:noFill/>
                          </a:ln>
                          <a:solidFill>
                            <a:srgbClr val="0000FF"/>
                          </a:solidFill>
                          <a:effectLst/>
                          <a:latin typeface="Times New Roman" pitchFamily="18" charset="0"/>
                          <a:ea typeface="標楷體" pitchFamily="65" charset="-120"/>
                        </a:rPr>
                        <a:t>(27)</a:t>
                      </a:r>
                      <a:r>
                        <a:rPr kumimoji="1" lang="zh-TW" altLang="zh-TW" sz="1400" b="0" i="0" u="none" strike="noStrike" cap="none" normalizeH="0" baseline="0" smtClean="0">
                          <a:ln>
                            <a:noFill/>
                          </a:ln>
                          <a:solidFill>
                            <a:srgbClr val="0000FF"/>
                          </a:solidFill>
                          <a:effectLst/>
                          <a:latin typeface="Times New Roman" pitchFamily="18" charset="0"/>
                          <a:ea typeface="標楷體" pitchFamily="65" charset="-120"/>
                        </a:rPr>
                        <a:t>，或是先求出公差的下界，並以計算或說明的方式呈現公差的上界，找出所有可能的罐頭號碼</a:t>
                      </a:r>
                      <a:r>
                        <a:rPr kumimoji="1" lang="en-US" altLang="zh-TW" sz="1400" b="0" i="0" u="none" strike="noStrike" cap="none" normalizeH="0" baseline="0" smtClean="0">
                          <a:ln>
                            <a:noFill/>
                          </a:ln>
                          <a:solidFill>
                            <a:srgbClr val="0000FF"/>
                          </a:solidFill>
                          <a:effectLst/>
                          <a:latin typeface="Times New Roman" pitchFamily="18" charset="0"/>
                          <a:ea typeface="標楷體" pitchFamily="65" charset="-120"/>
                        </a:rPr>
                        <a:t>(383</a:t>
                      </a:r>
                      <a:r>
                        <a:rPr kumimoji="1" lang="zh-TW" altLang="zh-TW" sz="1400" b="0" i="0" u="none" strike="noStrike" cap="none" normalizeH="0" baseline="0" smtClean="0">
                          <a:ln>
                            <a:noFill/>
                          </a:ln>
                          <a:solidFill>
                            <a:srgbClr val="0000FF"/>
                          </a:solidFill>
                          <a:effectLst/>
                          <a:latin typeface="Times New Roman" pitchFamily="18" charset="0"/>
                          <a:ea typeface="標楷體" pitchFamily="65" charset="-120"/>
                        </a:rPr>
                        <a:t>與</a:t>
                      </a:r>
                      <a:r>
                        <a:rPr kumimoji="1" lang="en-US" altLang="zh-TW" sz="1400" b="0" i="0" u="none" strike="noStrike" cap="none" normalizeH="0" baseline="0" smtClean="0">
                          <a:ln>
                            <a:noFill/>
                          </a:ln>
                          <a:solidFill>
                            <a:srgbClr val="0000FF"/>
                          </a:solidFill>
                          <a:effectLst/>
                          <a:latin typeface="Times New Roman" pitchFamily="18" charset="0"/>
                          <a:ea typeface="標楷體" pitchFamily="65" charset="-120"/>
                        </a:rPr>
                        <a:t>397)</a:t>
                      </a:r>
                      <a:r>
                        <a:rPr kumimoji="1" lang="zh-TW" altLang="zh-TW" sz="1400" b="0" i="0" u="none" strike="noStrike" cap="none" normalizeH="0" baseline="0" smtClean="0">
                          <a:ln>
                            <a:noFill/>
                          </a:ln>
                          <a:solidFill>
                            <a:srgbClr val="0000FF"/>
                          </a:solidFill>
                          <a:effectLst/>
                          <a:latin typeface="Times New Roman" pitchFamily="18" charset="0"/>
                          <a:ea typeface="標楷體" pitchFamily="65" charset="-120"/>
                        </a:rPr>
                        <a:t>。</a:t>
                      </a:r>
                      <a:endParaRPr kumimoji="0" lang="zh-TW" altLang="en-US" sz="1400" b="0" i="0" u="none" strike="noStrike" cap="none" normalizeH="0" baseline="0" smtClean="0">
                        <a:ln>
                          <a:noFill/>
                        </a:ln>
                        <a:solidFill>
                          <a:srgbClr val="0000FF"/>
                        </a:solidFill>
                        <a:effectLst/>
                        <a:latin typeface="Times New Roman" pitchFamily="18" charset="0"/>
                        <a:ea typeface="標楷體" pitchFamily="65" charset="-120"/>
                        <a:cs typeface="Times New Roman" pitchFamily="18" charset="0"/>
                      </a:endParaRPr>
                    </a:p>
                    <a:p>
                      <a:pPr marL="342900" marR="0" lvl="0" indent="-342900" algn="l" defTabSz="914400" rtl="0" eaLnBrk="1" fontAlgn="base" latinLnBrk="0" hangingPunct="0">
                        <a:lnSpc>
                          <a:spcPct val="100000"/>
                        </a:lnSpc>
                        <a:spcBef>
                          <a:spcPct val="20000"/>
                        </a:spcBef>
                        <a:spcAft>
                          <a:spcPct val="0"/>
                        </a:spcAft>
                        <a:buClrTx/>
                        <a:buSzTx/>
                        <a:buFont typeface="+mj-lt"/>
                        <a:buNone/>
                        <a:tabLst/>
                      </a:pPr>
                      <a:endParaRPr kumimoji="1" lang="en-US" altLang="zh-TW" sz="1400" b="0" i="0" u="none" strike="noStrike" cap="none" normalizeH="0" baseline="0" smtClean="0">
                        <a:ln>
                          <a:noFill/>
                        </a:ln>
                        <a:solidFill>
                          <a:srgbClr val="0000FF"/>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Tx/>
                        <a:buAutoNum type="arabicPeriod"/>
                        <a:tabLst/>
                      </a:pPr>
                      <a:r>
                        <a:rPr kumimoji="1" lang="zh-TW" altLang="zh-TW" sz="1400" b="0" i="0" u="none" strike="noStrike" cap="none" normalizeH="0" baseline="0" smtClean="0">
                          <a:ln>
                            <a:noFill/>
                          </a:ln>
                          <a:solidFill>
                            <a:srgbClr val="222268"/>
                          </a:solidFill>
                          <a:effectLst/>
                          <a:latin typeface="Times New Roman" pitchFamily="18" charset="0"/>
                          <a:ea typeface="標楷體" pitchFamily="65" charset="-120"/>
                        </a:rPr>
                        <a:t>使用臆測可能間隔代入檢驗的策略，並以計算或說明的方式呈現其它罐頭號碼</a:t>
                      </a:r>
                      <a:r>
                        <a:rPr kumimoji="1" lang="en-US" altLang="zh-TW" sz="1400" b="0" i="0" u="none" strike="noStrike" cap="none" normalizeH="0" baseline="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smtClean="0">
                          <a:ln>
                            <a:noFill/>
                          </a:ln>
                          <a:solidFill>
                            <a:srgbClr val="222268"/>
                          </a:solidFill>
                          <a:effectLst/>
                          <a:latin typeface="Times New Roman" pitchFamily="18" charset="0"/>
                          <a:ea typeface="標楷體" pitchFamily="65" charset="-120"/>
                        </a:rPr>
                        <a:t>或間隔</a:t>
                      </a:r>
                      <a:r>
                        <a:rPr kumimoji="1" lang="en-US" altLang="zh-TW" sz="1400" b="0" i="0" u="none" strike="noStrike" cap="none" normalizeH="0" baseline="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smtClean="0">
                          <a:ln>
                            <a:noFill/>
                          </a:ln>
                          <a:solidFill>
                            <a:srgbClr val="222268"/>
                          </a:solidFill>
                          <a:effectLst/>
                          <a:latin typeface="Times New Roman" pitchFamily="18" charset="0"/>
                          <a:ea typeface="標楷體" pitchFamily="65" charset="-120"/>
                        </a:rPr>
                        <a:t>不可能的原因，但未求出罐頭號碼數或過程中出現計算錯誤。</a:t>
                      </a:r>
                    </a:p>
                    <a:p>
                      <a:pPr marL="342900" marR="0" lvl="0" indent="-342900" algn="l" defTabSz="914400" rtl="0" eaLnBrk="1" fontAlgn="base" latinLnBrk="0" hangingPunct="0">
                        <a:lnSpc>
                          <a:spcPct val="100000"/>
                        </a:lnSpc>
                        <a:spcBef>
                          <a:spcPct val="20000"/>
                        </a:spcBef>
                        <a:spcAft>
                          <a:spcPct val="0"/>
                        </a:spcAft>
                        <a:buClrTx/>
                        <a:buSzTx/>
                        <a:buFontTx/>
                        <a:buAutoNum type="arabicPeriod"/>
                        <a:tabLst/>
                      </a:pPr>
                      <a:r>
                        <a:rPr kumimoji="1" lang="zh-TW" altLang="zh-TW" sz="1400" b="0" i="0" u="none" strike="noStrike" cap="none" normalizeH="0" baseline="0" smtClean="0">
                          <a:ln>
                            <a:noFill/>
                          </a:ln>
                          <a:solidFill>
                            <a:srgbClr val="222268"/>
                          </a:solidFill>
                          <a:effectLst/>
                          <a:latin typeface="Times New Roman" pitchFamily="18" charset="0"/>
                          <a:ea typeface="標楷體" pitchFamily="65" charset="-120"/>
                        </a:rPr>
                        <a:t>使用臆測可能間隔代入檢驗的策略，且正確找出間隔</a:t>
                      </a:r>
                      <a:r>
                        <a:rPr kumimoji="1" lang="en-US" altLang="zh-TW" sz="1400" b="0" i="0" u="none" strike="noStrike" cap="none" normalizeH="0" baseline="0" smtClean="0">
                          <a:ln>
                            <a:noFill/>
                          </a:ln>
                          <a:solidFill>
                            <a:srgbClr val="222268"/>
                          </a:solidFill>
                          <a:effectLst/>
                          <a:latin typeface="Times New Roman" pitchFamily="18" charset="0"/>
                          <a:ea typeface="標楷體" pitchFamily="65" charset="-120"/>
                        </a:rPr>
                        <a:t>(27</a:t>
                      </a:r>
                      <a:r>
                        <a:rPr kumimoji="1" lang="zh-TW" altLang="zh-TW" sz="1400" b="0" i="0" u="none" strike="noStrike" cap="none" normalizeH="0" baseline="0" smtClean="0">
                          <a:ln>
                            <a:noFill/>
                          </a:ln>
                          <a:solidFill>
                            <a:srgbClr val="222268"/>
                          </a:solidFill>
                          <a:effectLst/>
                          <a:latin typeface="Times New Roman" pitchFamily="18" charset="0"/>
                          <a:ea typeface="標楷體" pitchFamily="65" charset="-120"/>
                        </a:rPr>
                        <a:t>與</a:t>
                      </a:r>
                      <a:r>
                        <a:rPr kumimoji="1" lang="en-US" altLang="zh-TW" sz="1400" b="0" i="0" u="none" strike="noStrike" cap="none" normalizeH="0" baseline="0" smtClean="0">
                          <a:ln>
                            <a:noFill/>
                          </a:ln>
                          <a:solidFill>
                            <a:srgbClr val="222268"/>
                          </a:solidFill>
                          <a:effectLst/>
                          <a:latin typeface="Times New Roman" pitchFamily="18" charset="0"/>
                          <a:ea typeface="標楷體" pitchFamily="65" charset="-120"/>
                        </a:rPr>
                        <a:t>28)</a:t>
                      </a:r>
                      <a:r>
                        <a:rPr kumimoji="1" lang="zh-TW" altLang="zh-TW" sz="1400" b="0" i="0" u="none" strike="noStrike" cap="none" normalizeH="0" baseline="0" smtClean="0">
                          <a:ln>
                            <a:noFill/>
                          </a:ln>
                          <a:solidFill>
                            <a:srgbClr val="222268"/>
                          </a:solidFill>
                          <a:effectLst/>
                          <a:latin typeface="Times New Roman" pitchFamily="18" charset="0"/>
                          <a:ea typeface="標楷體" pitchFamily="65" charset="-120"/>
                        </a:rPr>
                        <a:t>或所有可能的罐頭號碼，但未以計算或說明的方式呈現其它罐頭號碼</a:t>
                      </a:r>
                      <a:r>
                        <a:rPr kumimoji="1" lang="en-US" altLang="zh-TW" sz="1400" b="0" i="0" u="none" strike="noStrike" cap="none" normalizeH="0" baseline="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smtClean="0">
                          <a:ln>
                            <a:noFill/>
                          </a:ln>
                          <a:solidFill>
                            <a:srgbClr val="222268"/>
                          </a:solidFill>
                          <a:effectLst/>
                          <a:latin typeface="Times New Roman" pitchFamily="18" charset="0"/>
                          <a:ea typeface="標楷體" pitchFamily="65" charset="-120"/>
                        </a:rPr>
                        <a:t>或間隔</a:t>
                      </a:r>
                      <a:r>
                        <a:rPr kumimoji="1" lang="en-US" altLang="zh-TW" sz="1400" b="0" i="0" u="none" strike="noStrike" cap="none" normalizeH="0" baseline="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smtClean="0">
                          <a:ln>
                            <a:noFill/>
                          </a:ln>
                          <a:solidFill>
                            <a:srgbClr val="222268"/>
                          </a:solidFill>
                          <a:effectLst/>
                          <a:latin typeface="Times New Roman" pitchFamily="18" charset="0"/>
                          <a:ea typeface="標楷體" pitchFamily="65" charset="-120"/>
                        </a:rPr>
                        <a:t>不可能的原因。</a:t>
                      </a:r>
                    </a:p>
                    <a:p>
                      <a:pPr marL="342900" marR="0" lvl="0" indent="-342900" algn="l" defTabSz="914400" rtl="0" eaLnBrk="1" fontAlgn="base" latinLnBrk="0" hangingPunct="0">
                        <a:lnSpc>
                          <a:spcPct val="100000"/>
                        </a:lnSpc>
                        <a:spcBef>
                          <a:spcPct val="20000"/>
                        </a:spcBef>
                        <a:spcAft>
                          <a:spcPct val="0"/>
                        </a:spcAft>
                        <a:buClrTx/>
                        <a:buSzTx/>
                        <a:buFontTx/>
                        <a:buAutoNum type="arabicPeriod"/>
                        <a:tabLst/>
                      </a:pPr>
                      <a:r>
                        <a:rPr kumimoji="1" lang="zh-TW" altLang="zh-TW" sz="1400" b="0" i="0" u="none" strike="noStrike" cap="none" normalizeH="0" baseline="0" smtClean="0">
                          <a:ln>
                            <a:noFill/>
                          </a:ln>
                          <a:solidFill>
                            <a:srgbClr val="222268"/>
                          </a:solidFill>
                          <a:effectLst/>
                          <a:latin typeface="Times New Roman" pitchFamily="18" charset="0"/>
                          <a:ea typeface="標楷體" pitchFamily="65" charset="-120"/>
                        </a:rPr>
                        <a:t>使用「解等差數列第</a:t>
                      </a:r>
                      <a:r>
                        <a:rPr kumimoji="1" lang="en-US" altLang="zh-TW" sz="1400" b="0" i="0" u="none" strike="noStrike" cap="none" normalizeH="0" baseline="0" smtClean="0">
                          <a:ln>
                            <a:noFill/>
                          </a:ln>
                          <a:solidFill>
                            <a:srgbClr val="222268"/>
                          </a:solidFill>
                          <a:effectLst/>
                          <a:latin typeface="Times New Roman" pitchFamily="18" charset="0"/>
                          <a:ea typeface="標楷體" pitchFamily="65" charset="-120"/>
                        </a:rPr>
                        <a:t>n</a:t>
                      </a:r>
                      <a:r>
                        <a:rPr kumimoji="1" lang="zh-TW" altLang="zh-TW" sz="1400" b="0" i="0" u="none" strike="noStrike" cap="none" normalizeH="0" baseline="0" smtClean="0">
                          <a:ln>
                            <a:noFill/>
                          </a:ln>
                          <a:solidFill>
                            <a:srgbClr val="222268"/>
                          </a:solidFill>
                          <a:effectLst/>
                          <a:latin typeface="Times New Roman" pitchFamily="18" charset="0"/>
                          <a:ea typeface="標楷體" pitchFamily="65" charset="-120"/>
                        </a:rPr>
                        <a:t>項不等式」的策略求出公差的上界，並以計算或說明的方式呈現公差的下界，或是先求出公差的下界，並以計算或說明的方式呈現公差的上界，但未求出罐頭號碼數或過程中出現計算錯誤。</a:t>
                      </a:r>
                    </a:p>
                    <a:p>
                      <a:pPr marL="342900" marR="0" lvl="0" indent="-342900" algn="l" defTabSz="914400" rtl="0" eaLnBrk="1" fontAlgn="base" latinLnBrk="0" hangingPunct="0">
                        <a:lnSpc>
                          <a:spcPct val="100000"/>
                        </a:lnSpc>
                        <a:spcBef>
                          <a:spcPct val="20000"/>
                        </a:spcBef>
                        <a:spcAft>
                          <a:spcPct val="0"/>
                        </a:spcAft>
                        <a:buClrTx/>
                        <a:buSzTx/>
                        <a:buFontTx/>
                        <a:buAutoNum type="arabicPeriod"/>
                        <a:tabLst/>
                      </a:pPr>
                      <a:r>
                        <a:rPr kumimoji="1" lang="zh-TW" altLang="zh-TW" sz="1400" b="0" i="0" u="none" strike="noStrike" cap="none" normalizeH="0" baseline="0" smtClean="0">
                          <a:ln>
                            <a:noFill/>
                          </a:ln>
                          <a:solidFill>
                            <a:srgbClr val="222268"/>
                          </a:solidFill>
                          <a:effectLst/>
                          <a:latin typeface="Times New Roman" pitchFamily="18" charset="0"/>
                          <a:ea typeface="標楷體" pitchFamily="65" charset="-120"/>
                        </a:rPr>
                        <a:t>使用「解等差數列第</a:t>
                      </a:r>
                      <a:r>
                        <a:rPr kumimoji="1" lang="en-US" altLang="zh-TW" sz="1400" b="0" i="0" u="none" strike="noStrike" cap="none" normalizeH="0" baseline="0" smtClean="0">
                          <a:ln>
                            <a:noFill/>
                          </a:ln>
                          <a:solidFill>
                            <a:srgbClr val="222268"/>
                          </a:solidFill>
                          <a:effectLst/>
                          <a:latin typeface="Times New Roman" pitchFamily="18" charset="0"/>
                          <a:ea typeface="標楷體" pitchFamily="65" charset="-120"/>
                        </a:rPr>
                        <a:t>n</a:t>
                      </a:r>
                      <a:r>
                        <a:rPr kumimoji="1" lang="zh-TW" altLang="zh-TW" sz="1400" b="0" i="0" u="none" strike="noStrike" cap="none" normalizeH="0" baseline="0" smtClean="0">
                          <a:ln>
                            <a:noFill/>
                          </a:ln>
                          <a:solidFill>
                            <a:srgbClr val="222268"/>
                          </a:solidFill>
                          <a:effectLst/>
                          <a:latin typeface="Times New Roman" pitchFamily="18" charset="0"/>
                          <a:ea typeface="標楷體" pitchFamily="65" charset="-120"/>
                        </a:rPr>
                        <a:t>項不等式」的策略，且正確找出公差</a:t>
                      </a:r>
                      <a:r>
                        <a:rPr kumimoji="1" lang="en-US" altLang="zh-TW" sz="1400" b="0" i="0" u="none" strike="noStrike" cap="none" normalizeH="0" baseline="0" smtClean="0">
                          <a:ln>
                            <a:noFill/>
                          </a:ln>
                          <a:solidFill>
                            <a:srgbClr val="222268"/>
                          </a:solidFill>
                          <a:effectLst/>
                          <a:latin typeface="Times New Roman" pitchFamily="18" charset="0"/>
                          <a:ea typeface="標楷體" pitchFamily="65" charset="-120"/>
                        </a:rPr>
                        <a:t>(27</a:t>
                      </a:r>
                      <a:r>
                        <a:rPr kumimoji="1" lang="zh-TW" altLang="zh-TW" sz="1400" b="0" i="0" u="none" strike="noStrike" cap="none" normalizeH="0" baseline="0" smtClean="0">
                          <a:ln>
                            <a:noFill/>
                          </a:ln>
                          <a:solidFill>
                            <a:srgbClr val="222268"/>
                          </a:solidFill>
                          <a:effectLst/>
                          <a:latin typeface="Times New Roman" pitchFamily="18" charset="0"/>
                          <a:ea typeface="標楷體" pitchFamily="65" charset="-120"/>
                        </a:rPr>
                        <a:t>與</a:t>
                      </a:r>
                      <a:r>
                        <a:rPr kumimoji="1" lang="en-US" altLang="zh-TW" sz="1400" b="0" i="0" u="none" strike="noStrike" cap="none" normalizeH="0" baseline="0" smtClean="0">
                          <a:ln>
                            <a:noFill/>
                          </a:ln>
                          <a:solidFill>
                            <a:srgbClr val="222268"/>
                          </a:solidFill>
                          <a:effectLst/>
                          <a:latin typeface="Times New Roman" pitchFamily="18" charset="0"/>
                          <a:ea typeface="標楷體" pitchFamily="65" charset="-120"/>
                        </a:rPr>
                        <a:t>28)</a:t>
                      </a:r>
                      <a:r>
                        <a:rPr kumimoji="1" lang="zh-TW" altLang="zh-TW" sz="1400" b="0" i="0" u="none" strike="noStrike" cap="none" normalizeH="0" baseline="0" smtClean="0">
                          <a:ln>
                            <a:noFill/>
                          </a:ln>
                          <a:solidFill>
                            <a:srgbClr val="222268"/>
                          </a:solidFill>
                          <a:effectLst/>
                          <a:latin typeface="Times New Roman" pitchFamily="18" charset="0"/>
                          <a:ea typeface="標楷體" pitchFamily="65" charset="-120"/>
                        </a:rPr>
                        <a:t>或所有可能的罐頭號碼，但未以計算或說明的方式呈現公差的下界</a:t>
                      </a:r>
                      <a:r>
                        <a:rPr kumimoji="1" lang="en-US" altLang="zh-TW" sz="1400" b="0" i="0" u="none" strike="noStrike" cap="none" normalizeH="0" baseline="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smtClean="0">
                          <a:ln>
                            <a:noFill/>
                          </a:ln>
                          <a:solidFill>
                            <a:srgbClr val="222268"/>
                          </a:solidFill>
                          <a:effectLst/>
                          <a:latin typeface="Times New Roman" pitchFamily="18" charset="0"/>
                          <a:ea typeface="標楷體" pitchFamily="65" charset="-120"/>
                        </a:rPr>
                        <a:t>或上界</a:t>
                      </a:r>
                      <a:r>
                        <a:rPr kumimoji="1" lang="en-US" altLang="zh-TW" sz="1400" b="0" i="0" u="none" strike="noStrike" cap="none" normalizeH="0" baseline="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smtClean="0">
                          <a:ln>
                            <a:noFill/>
                          </a:ln>
                          <a:solidFill>
                            <a:srgbClr val="222268"/>
                          </a:solidFill>
                          <a:effectLst/>
                          <a:latin typeface="Times New Roman" pitchFamily="18" charset="0"/>
                          <a:ea typeface="標楷體" pitchFamily="65" charset="-120"/>
                        </a:rPr>
                        <a:t>。</a:t>
                      </a:r>
                      <a:endParaRPr kumimoji="0" lang="zh-TW" altLang="en-US" sz="1400" b="0" i="0" u="none" strike="noStrike" cap="none" normalizeH="0" baseline="0" smtClean="0">
                        <a:ln>
                          <a:noFill/>
                        </a:ln>
                        <a:solidFill>
                          <a:srgbClr val="222268"/>
                        </a:solidFill>
                        <a:effectLst/>
                        <a:latin typeface="Times New Roman" pitchFamily="18" charset="0"/>
                        <a:ea typeface="標楷體" pitchFamily="65" charset="-12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262673"/>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62673"/>
                          </a:solidFill>
                          <a:effectLst/>
                          <a:latin typeface="Times New Roman" pitchFamily="18" charset="0"/>
                          <a:ea typeface="標楷體" pitchFamily="65" charset="-120"/>
                          <a:cs typeface="Times New Roman" pitchFamily="18" charset="0"/>
                        </a:rPr>
                        <a:t>1</a:t>
                      </a: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342900" marR="0" lvl="0" indent="-342900" algn="l" defTabSz="914400" rtl="0" eaLnBrk="1" fontAlgn="base" latinLnBrk="0" hangingPunct="0">
                        <a:lnSpc>
                          <a:spcPct val="100000"/>
                        </a:lnSpc>
                        <a:spcBef>
                          <a:spcPct val="20000"/>
                        </a:spcBef>
                        <a:spcAft>
                          <a:spcPct val="0"/>
                        </a:spcAft>
                        <a:buClrTx/>
                        <a:buSzTx/>
                        <a:buFontTx/>
                        <a:buAutoNum type="arabicPeriod"/>
                        <a:tabLst/>
                      </a:pPr>
                      <a:r>
                        <a:rPr kumimoji="1" lang="zh-TW" altLang="zh-TW" sz="1400" b="0" i="0" u="none" strike="noStrike" cap="none" normalizeH="0" baseline="0" smtClean="0">
                          <a:ln>
                            <a:noFill/>
                          </a:ln>
                          <a:solidFill>
                            <a:srgbClr val="262673"/>
                          </a:solidFill>
                          <a:effectLst/>
                          <a:latin typeface="Times New Roman" pitchFamily="18" charset="0"/>
                          <a:ea typeface="標楷體" pitchFamily="65" charset="-120"/>
                        </a:rPr>
                        <a:t>使用臆測可能間隔代入檢驗的策略方向求解，即臆測可能的間隔代入檢驗是否</a:t>
                      </a:r>
                      <a:r>
                        <a:rPr kumimoji="1" lang="en-US" altLang="zh-TW" sz="1400" b="0" i="0" u="none" strike="noStrike" cap="none" normalizeH="0" baseline="0" smtClean="0">
                          <a:ln>
                            <a:noFill/>
                          </a:ln>
                          <a:solidFill>
                            <a:srgbClr val="262673"/>
                          </a:solidFill>
                          <a:effectLst/>
                          <a:latin typeface="Times New Roman" pitchFamily="18" charset="0"/>
                          <a:ea typeface="標楷體" pitchFamily="65" charset="-120"/>
                        </a:rPr>
                        <a:t> </a:t>
                      </a:r>
                      <a:r>
                        <a:rPr kumimoji="1" lang="zh-TW" altLang="zh-TW" sz="1400" b="0" i="0" u="none" strike="noStrike" cap="none" normalizeH="0" baseline="0" smtClean="0">
                          <a:ln>
                            <a:noFill/>
                          </a:ln>
                          <a:solidFill>
                            <a:srgbClr val="262673"/>
                          </a:solidFill>
                          <a:effectLst/>
                          <a:latin typeface="Times New Roman" pitchFamily="18" charset="0"/>
                          <a:ea typeface="標楷體" pitchFamily="65" charset="-120"/>
                        </a:rPr>
                        <a:t>且</a:t>
                      </a:r>
                      <a:r>
                        <a:rPr kumimoji="1" lang="en-US" altLang="zh-TW" sz="1400" b="0" i="0" u="none" strike="noStrike" cap="none" normalizeH="0" baseline="0" smtClean="0">
                          <a:ln>
                            <a:noFill/>
                          </a:ln>
                          <a:solidFill>
                            <a:srgbClr val="262673"/>
                          </a:solidFill>
                          <a:effectLst/>
                          <a:latin typeface="Times New Roman" pitchFamily="18" charset="0"/>
                          <a:ea typeface="標楷體" pitchFamily="65" charset="-120"/>
                        </a:rPr>
                        <a:t> </a:t>
                      </a:r>
                      <a:r>
                        <a:rPr kumimoji="1" lang="zh-TW" altLang="zh-TW" sz="1400" b="0" i="0" u="none" strike="noStrike" cap="none" normalizeH="0" baseline="0" smtClean="0">
                          <a:ln>
                            <a:noFill/>
                          </a:ln>
                          <a:solidFill>
                            <a:srgbClr val="262673"/>
                          </a:solidFill>
                          <a:effectLst/>
                          <a:latin typeface="Times New Roman" pitchFamily="18" charset="0"/>
                          <a:ea typeface="標楷體" pitchFamily="65" charset="-120"/>
                        </a:rPr>
                        <a:t>，但間隔</a:t>
                      </a:r>
                      <a:r>
                        <a:rPr kumimoji="1" lang="en-US" altLang="zh-TW" sz="1400" b="0" i="0" u="none" strike="noStrike" cap="none" normalizeH="0" baseline="0" smtClean="0">
                          <a:ln>
                            <a:noFill/>
                          </a:ln>
                          <a:solidFill>
                            <a:srgbClr val="262673"/>
                          </a:solidFill>
                          <a:effectLst/>
                          <a:latin typeface="Times New Roman" pitchFamily="18" charset="0"/>
                          <a:ea typeface="標楷體" pitchFamily="65" charset="-120"/>
                        </a:rPr>
                        <a:t>(</a:t>
                      </a:r>
                      <a:r>
                        <a:rPr kumimoji="1" lang="zh-TW" altLang="zh-TW" sz="1400" b="0" i="0" u="none" strike="noStrike" cap="none" normalizeH="0" baseline="0" smtClean="0">
                          <a:ln>
                            <a:noFill/>
                          </a:ln>
                          <a:solidFill>
                            <a:srgbClr val="262673"/>
                          </a:solidFill>
                          <a:effectLst/>
                          <a:latin typeface="Times New Roman" pitchFamily="18" charset="0"/>
                          <a:ea typeface="標楷體" pitchFamily="65" charset="-120"/>
                        </a:rPr>
                        <a:t>公差</a:t>
                      </a:r>
                      <a:r>
                        <a:rPr kumimoji="1" lang="en-US" altLang="zh-TW" sz="1400" b="0" i="0" u="none" strike="noStrike" cap="none" normalizeH="0" baseline="0" smtClean="0">
                          <a:ln>
                            <a:noFill/>
                          </a:ln>
                          <a:solidFill>
                            <a:srgbClr val="262673"/>
                          </a:solidFill>
                          <a:effectLst/>
                          <a:latin typeface="Times New Roman" pitchFamily="18" charset="0"/>
                          <a:ea typeface="標楷體" pitchFamily="65" charset="-120"/>
                        </a:rPr>
                        <a:t>)</a:t>
                      </a:r>
                      <a:r>
                        <a:rPr kumimoji="1" lang="zh-TW" altLang="zh-TW" sz="1400" b="0" i="0" u="none" strike="noStrike" cap="none" normalizeH="0" baseline="0" smtClean="0">
                          <a:ln>
                            <a:noFill/>
                          </a:ln>
                          <a:solidFill>
                            <a:srgbClr val="262673"/>
                          </a:solidFill>
                          <a:effectLst/>
                          <a:latin typeface="Times New Roman" pitchFamily="18" charset="0"/>
                          <a:ea typeface="標楷體" pitchFamily="65" charset="-120"/>
                        </a:rPr>
                        <a:t>、首項、項數數值選擇錯誤或忽略未考慮。</a:t>
                      </a:r>
                    </a:p>
                    <a:p>
                      <a:pPr marL="342900" marR="0" lvl="0" indent="-342900" algn="l" defTabSz="914400" rtl="0" eaLnBrk="1" fontAlgn="base" latinLnBrk="0" hangingPunct="0">
                        <a:lnSpc>
                          <a:spcPct val="100000"/>
                        </a:lnSpc>
                        <a:spcBef>
                          <a:spcPct val="20000"/>
                        </a:spcBef>
                        <a:spcAft>
                          <a:spcPct val="0"/>
                        </a:spcAft>
                        <a:buClrTx/>
                        <a:buSzTx/>
                        <a:buFontTx/>
                        <a:buAutoNum type="arabicPeriod"/>
                        <a:tabLst/>
                      </a:pPr>
                      <a:r>
                        <a:rPr kumimoji="1" lang="zh-TW" altLang="zh-TW" sz="1400" b="0" i="0" u="none" strike="noStrike" cap="none" normalizeH="0" baseline="0" smtClean="0">
                          <a:ln>
                            <a:noFill/>
                          </a:ln>
                          <a:solidFill>
                            <a:srgbClr val="262673"/>
                          </a:solidFill>
                          <a:effectLst/>
                          <a:latin typeface="Times New Roman" pitchFamily="18" charset="0"/>
                          <a:ea typeface="標楷體" pitchFamily="65" charset="-120"/>
                        </a:rPr>
                        <a:t>使用臆測可能間隔代入檢驗的策略方向求解，即臆測可能的間隔代入檢驗是否</a:t>
                      </a:r>
                      <a:r>
                        <a:rPr kumimoji="1" lang="en-US" altLang="zh-TW" sz="1400" b="0" i="0" u="none" strike="noStrike" cap="none" normalizeH="0" baseline="0" smtClean="0">
                          <a:ln>
                            <a:noFill/>
                          </a:ln>
                          <a:solidFill>
                            <a:srgbClr val="262673"/>
                          </a:solidFill>
                          <a:effectLst/>
                          <a:latin typeface="Times New Roman" pitchFamily="18" charset="0"/>
                          <a:ea typeface="標楷體" pitchFamily="65" charset="-120"/>
                        </a:rPr>
                        <a:t> </a:t>
                      </a:r>
                      <a:r>
                        <a:rPr kumimoji="1" lang="zh-TW" altLang="zh-TW" sz="1400" b="0" i="0" u="none" strike="noStrike" cap="none" normalizeH="0" baseline="0" smtClean="0">
                          <a:ln>
                            <a:noFill/>
                          </a:ln>
                          <a:solidFill>
                            <a:srgbClr val="262673"/>
                          </a:solidFill>
                          <a:effectLst/>
                          <a:latin typeface="Times New Roman" pitchFamily="18" charset="0"/>
                          <a:ea typeface="標楷體" pitchFamily="65" charset="-120"/>
                        </a:rPr>
                        <a:t>且</a:t>
                      </a:r>
                      <a:r>
                        <a:rPr kumimoji="1" lang="en-US" altLang="zh-TW" sz="1400" b="0" i="0" u="none" strike="noStrike" cap="none" normalizeH="0" baseline="0" smtClean="0">
                          <a:ln>
                            <a:noFill/>
                          </a:ln>
                          <a:solidFill>
                            <a:srgbClr val="262673"/>
                          </a:solidFill>
                          <a:effectLst/>
                          <a:latin typeface="Times New Roman" pitchFamily="18" charset="0"/>
                          <a:ea typeface="標楷體" pitchFamily="65" charset="-120"/>
                        </a:rPr>
                        <a:t> </a:t>
                      </a:r>
                      <a:r>
                        <a:rPr kumimoji="1" lang="zh-TW" altLang="zh-TW" sz="1400" b="0" i="0" u="none" strike="noStrike" cap="none" normalizeH="0" baseline="0" smtClean="0">
                          <a:ln>
                            <a:noFill/>
                          </a:ln>
                          <a:solidFill>
                            <a:srgbClr val="262673"/>
                          </a:solidFill>
                          <a:effectLst/>
                          <a:latin typeface="Times New Roman" pitchFamily="18" charset="0"/>
                          <a:ea typeface="標楷體" pitchFamily="65" charset="-120"/>
                        </a:rPr>
                        <a:t>，但間隔只考慮上界或下界之一。</a:t>
                      </a:r>
                    </a:p>
                    <a:p>
                      <a:pPr marL="342900" marR="0" lvl="0" indent="-342900" algn="l" defTabSz="914400" rtl="0" eaLnBrk="1" fontAlgn="base" latinLnBrk="0" hangingPunct="0">
                        <a:lnSpc>
                          <a:spcPct val="100000"/>
                        </a:lnSpc>
                        <a:spcBef>
                          <a:spcPct val="20000"/>
                        </a:spcBef>
                        <a:spcAft>
                          <a:spcPct val="0"/>
                        </a:spcAft>
                        <a:buClrTx/>
                        <a:buSzTx/>
                        <a:buFontTx/>
                        <a:buAutoNum type="arabicPeriod"/>
                        <a:tabLst/>
                      </a:pPr>
                      <a:r>
                        <a:rPr kumimoji="1" lang="zh-TW" altLang="zh-TW" sz="1400" b="0" i="0" u="none" strike="noStrike" cap="none" normalizeH="0" baseline="0" smtClean="0">
                          <a:ln>
                            <a:noFill/>
                          </a:ln>
                          <a:solidFill>
                            <a:srgbClr val="262673"/>
                          </a:solidFill>
                          <a:effectLst/>
                          <a:latin typeface="Times New Roman" pitchFamily="18" charset="0"/>
                          <a:ea typeface="標楷體" pitchFamily="65" charset="-120"/>
                        </a:rPr>
                        <a:t>使用「解等差數列第</a:t>
                      </a:r>
                      <a:r>
                        <a:rPr kumimoji="1" lang="en-US" altLang="zh-TW" sz="1400" b="0" i="0" u="none" strike="noStrike" cap="none" normalizeH="0" baseline="0" smtClean="0">
                          <a:ln>
                            <a:noFill/>
                          </a:ln>
                          <a:solidFill>
                            <a:srgbClr val="262673"/>
                          </a:solidFill>
                          <a:effectLst/>
                          <a:latin typeface="Times New Roman" pitchFamily="18" charset="0"/>
                          <a:ea typeface="標楷體" pitchFamily="65" charset="-120"/>
                        </a:rPr>
                        <a:t>n</a:t>
                      </a:r>
                      <a:r>
                        <a:rPr kumimoji="1" lang="zh-TW" altLang="zh-TW" sz="1400" b="0" i="0" u="none" strike="noStrike" cap="none" normalizeH="0" baseline="0" smtClean="0">
                          <a:ln>
                            <a:noFill/>
                          </a:ln>
                          <a:solidFill>
                            <a:srgbClr val="262673"/>
                          </a:solidFill>
                          <a:effectLst/>
                          <a:latin typeface="Times New Roman" pitchFamily="18" charset="0"/>
                          <a:ea typeface="標楷體" pitchFamily="65" charset="-120"/>
                        </a:rPr>
                        <a:t>項不等式」的策略的方向求解，即列出恰當的等差數列公式及不等式的關係式，但公差的上界或下界、首項、項數數值選擇錯誤或忽略未考慮或公式引用錯誤。</a:t>
                      </a:r>
                    </a:p>
                    <a:p>
                      <a:pPr marL="342900" marR="0" lvl="0" indent="-342900" algn="l" defTabSz="914400" rtl="0" eaLnBrk="1" fontAlgn="base" latinLnBrk="0" hangingPunct="0">
                        <a:lnSpc>
                          <a:spcPct val="100000"/>
                        </a:lnSpc>
                        <a:spcBef>
                          <a:spcPct val="20000"/>
                        </a:spcBef>
                        <a:spcAft>
                          <a:spcPct val="0"/>
                        </a:spcAft>
                        <a:buClrTx/>
                        <a:buSzTx/>
                        <a:buFontTx/>
                        <a:buAutoNum type="arabicPeriod"/>
                        <a:tabLst/>
                      </a:pPr>
                      <a:r>
                        <a:rPr kumimoji="1" lang="zh-TW" altLang="zh-TW" sz="1400" b="0" i="0" u="none" strike="noStrike" cap="none" normalizeH="0" baseline="0" smtClean="0">
                          <a:ln>
                            <a:noFill/>
                          </a:ln>
                          <a:solidFill>
                            <a:srgbClr val="262673"/>
                          </a:solidFill>
                          <a:effectLst/>
                          <a:latin typeface="Times New Roman" pitchFamily="18" charset="0"/>
                          <a:ea typeface="標楷體" pitchFamily="65" charset="-120"/>
                        </a:rPr>
                        <a:t>使用「解等差數列第</a:t>
                      </a:r>
                      <a:r>
                        <a:rPr kumimoji="1" lang="en-US" altLang="zh-TW" sz="1400" b="0" i="0" u="none" strike="noStrike" cap="none" normalizeH="0" baseline="0" smtClean="0">
                          <a:ln>
                            <a:noFill/>
                          </a:ln>
                          <a:solidFill>
                            <a:srgbClr val="262673"/>
                          </a:solidFill>
                          <a:effectLst/>
                          <a:latin typeface="Times New Roman" pitchFamily="18" charset="0"/>
                          <a:ea typeface="標楷體" pitchFamily="65" charset="-120"/>
                        </a:rPr>
                        <a:t>n</a:t>
                      </a:r>
                      <a:r>
                        <a:rPr kumimoji="1" lang="zh-TW" altLang="zh-TW" sz="1400" b="0" i="0" u="none" strike="noStrike" cap="none" normalizeH="0" baseline="0" smtClean="0">
                          <a:ln>
                            <a:noFill/>
                          </a:ln>
                          <a:solidFill>
                            <a:srgbClr val="262673"/>
                          </a:solidFill>
                          <a:effectLst/>
                          <a:latin typeface="Times New Roman" pitchFamily="18" charset="0"/>
                          <a:ea typeface="標楷體" pitchFamily="65" charset="-120"/>
                        </a:rPr>
                        <a:t>項不等式」的策略的方向求解，即列出恰當的等差數列公式及不等式的關係式</a:t>
                      </a:r>
                      <a:r>
                        <a:rPr kumimoji="1" lang="en-US" altLang="zh-TW" sz="1400" b="0" i="0" u="none" strike="noStrike" cap="none" normalizeH="0" baseline="0" smtClean="0">
                          <a:ln>
                            <a:noFill/>
                          </a:ln>
                          <a:solidFill>
                            <a:srgbClr val="262673"/>
                          </a:solidFill>
                          <a:effectLst/>
                          <a:latin typeface="Times New Roman" pitchFamily="18" charset="0"/>
                          <a:ea typeface="標楷體" pitchFamily="65" charset="-120"/>
                        </a:rPr>
                        <a:t>(</a:t>
                      </a:r>
                      <a:r>
                        <a:rPr kumimoji="1" lang="zh-TW" altLang="zh-TW" sz="1400" b="0" i="0" u="none" strike="noStrike" cap="none" normalizeH="0" baseline="0" smtClean="0">
                          <a:ln>
                            <a:noFill/>
                          </a:ln>
                          <a:solidFill>
                            <a:srgbClr val="262673"/>
                          </a:solidFill>
                          <a:effectLst/>
                          <a:latin typeface="Times New Roman" pitchFamily="18" charset="0"/>
                          <a:ea typeface="標楷體" pitchFamily="65" charset="-120"/>
                        </a:rPr>
                        <a:t>含只求出公差的上界或下界之一</a:t>
                      </a:r>
                      <a:r>
                        <a:rPr kumimoji="1" lang="en-US" altLang="zh-TW" sz="1400" b="0" i="0" u="none" strike="noStrike" cap="none" normalizeH="0" baseline="0" smtClean="0">
                          <a:ln>
                            <a:noFill/>
                          </a:ln>
                          <a:solidFill>
                            <a:srgbClr val="262673"/>
                          </a:solidFill>
                          <a:effectLst/>
                          <a:latin typeface="Times New Roman" pitchFamily="18" charset="0"/>
                          <a:ea typeface="標楷體" pitchFamily="65" charset="-120"/>
                        </a:rPr>
                        <a:t>)</a:t>
                      </a:r>
                      <a:r>
                        <a:rPr kumimoji="1" lang="zh-TW" altLang="zh-TW" sz="1400" b="0" i="0" u="none" strike="noStrike" cap="none" normalizeH="0" baseline="0" smtClean="0">
                          <a:ln>
                            <a:noFill/>
                          </a:ln>
                          <a:solidFill>
                            <a:srgbClr val="262673"/>
                          </a:solidFill>
                          <a:effectLst/>
                          <a:latin typeface="Times New Roman" pitchFamily="18" charset="0"/>
                          <a:ea typeface="標楷體" pitchFamily="65" charset="-120"/>
                        </a:rPr>
                        <a:t>。</a:t>
                      </a:r>
                      <a:endParaRPr kumimoji="0" lang="zh-TW" altLang="en-US" sz="1400" b="0" i="0" u="none" strike="noStrike" cap="none" normalizeH="0" baseline="0" smtClean="0">
                        <a:ln>
                          <a:noFill/>
                        </a:ln>
                        <a:solidFill>
                          <a:srgbClr val="262673"/>
                        </a:solidFill>
                        <a:effectLst/>
                        <a:latin typeface="Times New Roman" pitchFamily="18" charset="0"/>
                        <a:ea typeface="標楷體" pitchFamily="65" charset="-120"/>
                        <a:cs typeface="Times New Roman" pitchFamily="18" charset="0"/>
                      </a:endParaRPr>
                    </a:p>
                    <a:p>
                      <a:pPr marL="342900" marR="0" lvl="0" indent="-342900" algn="l" defTabSz="914400" rtl="0" eaLnBrk="1" fontAlgn="base" latinLnBrk="0" hangingPunct="0">
                        <a:lnSpc>
                          <a:spcPct val="100000"/>
                        </a:lnSpc>
                        <a:spcBef>
                          <a:spcPct val="20000"/>
                        </a:spcBef>
                        <a:spcAft>
                          <a:spcPct val="0"/>
                        </a:spcAft>
                        <a:buClrTx/>
                        <a:buSzTx/>
                        <a:buFontTx/>
                        <a:buNone/>
                        <a:tabLst/>
                      </a:pPr>
                      <a:endParaRPr kumimoji="1" lang="en-US" altLang="zh-TW" sz="1400" b="0" i="0" u="none" strike="noStrike" cap="none" normalizeH="0" baseline="0" smtClean="0">
                        <a:ln>
                          <a:noFill/>
                        </a:ln>
                        <a:solidFill>
                          <a:srgbClr val="262673"/>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Tx/>
                        <a:buNone/>
                        <a:tabLst/>
                      </a:pPr>
                      <a:endParaRPr kumimoji="1" lang="en-US" altLang="zh-TW" sz="1400" b="0" i="0" u="none" strike="noStrike" cap="none" normalizeH="0" baseline="0" smtClean="0">
                        <a:ln>
                          <a:noFill/>
                        </a:ln>
                        <a:solidFill>
                          <a:schemeClr val="tx1"/>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Tx/>
                        <a:buNone/>
                        <a:tabLst/>
                      </a:pPr>
                      <a:endParaRPr kumimoji="1" lang="en-US" altLang="zh-TW" sz="1400" b="0" i="0" u="none" strike="noStrike" cap="none" normalizeH="0" baseline="0" smtClean="0">
                        <a:ln>
                          <a:noFill/>
                        </a:ln>
                        <a:solidFill>
                          <a:schemeClr val="tx1"/>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Tx/>
                        <a:buAutoNum type="arabicPeriod"/>
                        <a:tabLst/>
                      </a:pPr>
                      <a:r>
                        <a:rPr kumimoji="1" lang="zh-TW" altLang="zh-TW" sz="1400" b="0" i="0" u="none" strike="noStrike" cap="none" normalizeH="0" baseline="0" smtClean="0">
                          <a:ln>
                            <a:noFill/>
                          </a:ln>
                          <a:solidFill>
                            <a:srgbClr val="FF0000"/>
                          </a:solidFill>
                          <a:effectLst/>
                          <a:latin typeface="Times New Roman" pitchFamily="18" charset="0"/>
                          <a:ea typeface="標楷體" pitchFamily="65" charset="-120"/>
                        </a:rPr>
                        <a:t>將題目的數值作一些計算，但策略錯誤或模糊。</a:t>
                      </a:r>
                    </a:p>
                    <a:p>
                      <a:pPr marL="342900" marR="0" lvl="0" indent="-342900" algn="l" defTabSz="914400" rtl="0" eaLnBrk="1" fontAlgn="base" latinLnBrk="0" hangingPunct="0">
                        <a:lnSpc>
                          <a:spcPct val="100000"/>
                        </a:lnSpc>
                        <a:spcBef>
                          <a:spcPct val="20000"/>
                        </a:spcBef>
                        <a:spcAft>
                          <a:spcPct val="0"/>
                        </a:spcAft>
                        <a:buClrTx/>
                        <a:buSzTx/>
                        <a:buFontTx/>
                        <a:buAutoNum type="arabicPeriod"/>
                        <a:tabLst/>
                      </a:pPr>
                      <a:r>
                        <a:rPr kumimoji="1" lang="zh-TW" altLang="zh-TW" sz="1400" b="0" i="0" u="none" strike="noStrike" cap="none" normalizeH="0" baseline="0" smtClean="0">
                          <a:ln>
                            <a:noFill/>
                          </a:ln>
                          <a:solidFill>
                            <a:srgbClr val="FF0000"/>
                          </a:solidFill>
                          <a:effectLst/>
                          <a:latin typeface="Times New Roman" pitchFamily="18" charset="0"/>
                          <a:ea typeface="標楷體" pitchFamily="65" charset="-120"/>
                        </a:rPr>
                        <a:t>只寫出與解題過程無關的內容。</a:t>
                      </a:r>
                    </a:p>
                    <a:p>
                      <a:pPr marL="342900" marR="0" lvl="0" indent="-342900" algn="l" defTabSz="914400" rtl="0" eaLnBrk="1" fontAlgn="base" latinLnBrk="0" hangingPunct="0">
                        <a:lnSpc>
                          <a:spcPct val="100000"/>
                        </a:lnSpc>
                        <a:spcBef>
                          <a:spcPct val="20000"/>
                        </a:spcBef>
                        <a:spcAft>
                          <a:spcPct val="0"/>
                        </a:spcAft>
                        <a:buClrTx/>
                        <a:buSzTx/>
                        <a:buFontTx/>
                        <a:buAutoNum type="arabicPeriod"/>
                        <a:tabLst/>
                      </a:pPr>
                      <a:r>
                        <a:rPr kumimoji="1" lang="zh-TW" altLang="zh-TW" sz="1400" b="0" i="0" u="none" strike="noStrike" cap="none" normalizeH="0" baseline="0" smtClean="0">
                          <a:ln>
                            <a:noFill/>
                          </a:ln>
                          <a:solidFill>
                            <a:srgbClr val="FF0000"/>
                          </a:solidFill>
                          <a:effectLst/>
                          <a:latin typeface="Times New Roman" pitchFamily="18" charset="0"/>
                          <a:ea typeface="標楷體" pitchFamily="65" charset="-120"/>
                        </a:rPr>
                        <a:t>沒有計算過程只寫出答案。</a:t>
                      </a:r>
                      <a:endParaRPr kumimoji="0" lang="zh-TW" altLang="en-US" sz="1400" b="0" i="0" u="none" strike="noStrike" cap="none" normalizeH="0" baseline="0" smtClean="0">
                        <a:ln>
                          <a:noFill/>
                        </a:ln>
                        <a:solidFill>
                          <a:srgbClr val="FF0000"/>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Tx/>
                        <a:buNone/>
                        <a:tabLst/>
                      </a:pPr>
                      <a:endParaRPr kumimoji="1" lang="en-US" altLang="zh-TW" sz="1400" b="0" i="0" u="none" strike="noStrike" cap="none" normalizeH="0" baseline="0" smtClean="0">
                        <a:ln>
                          <a:noFill/>
                        </a:ln>
                        <a:solidFill>
                          <a:srgbClr val="FF0000"/>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Tx/>
                        <a:buNone/>
                        <a:tabLst/>
                      </a:pPr>
                      <a:endParaRPr kumimoji="1" lang="en-US" altLang="zh-TW" sz="1400" b="0" i="0" u="none" strike="noStrike" cap="none" normalizeH="0" baseline="0" smtClean="0">
                        <a:ln>
                          <a:noFill/>
                        </a:ln>
                        <a:solidFill>
                          <a:schemeClr val="tx1"/>
                        </a:solidFill>
                        <a:effectLst/>
                        <a:latin typeface="Times New Roman" pitchFamily="18" charset="0"/>
                        <a:ea typeface="標楷體" pitchFamily="65" charset="-12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標題 1"/>
          <p:cNvSpPr>
            <a:spLocks noGrp="1"/>
          </p:cNvSpPr>
          <p:nvPr>
            <p:ph type="title"/>
          </p:nvPr>
        </p:nvSpPr>
        <p:spPr/>
        <p:txBody>
          <a:bodyPr/>
          <a:lstStyle/>
          <a:p>
            <a:pPr eaLnBrk="1" hangingPunct="1"/>
            <a:r>
              <a:rPr lang="zh-TW" altLang="en-US" smtClean="0"/>
              <a:t>評分品質的控管</a:t>
            </a:r>
          </a:p>
        </p:txBody>
      </p:sp>
      <p:sp>
        <p:nvSpPr>
          <p:cNvPr id="76802" name="內容版面配置區 2"/>
          <p:cNvSpPr>
            <a:spLocks noGrp="1"/>
          </p:cNvSpPr>
          <p:nvPr>
            <p:ph idx="1"/>
          </p:nvPr>
        </p:nvSpPr>
        <p:spPr>
          <a:xfrm>
            <a:off x="735013" y="1600200"/>
            <a:ext cx="8229600" cy="4781550"/>
          </a:xfrm>
        </p:spPr>
        <p:txBody>
          <a:bodyPr/>
          <a:lstStyle/>
          <a:p>
            <a:pPr marL="330200" indent="-330200" defTabSz="881063" eaLnBrk="1" hangingPunct="1">
              <a:spcBef>
                <a:spcPts val="1800"/>
              </a:spcBef>
              <a:buFont typeface="Wingdings" pitchFamily="2" charset="2"/>
              <a:buChar char="u"/>
            </a:pPr>
            <a:r>
              <a:rPr lang="zh-TW" altLang="en-US" smtClean="0"/>
              <a:t>評分規準的建立</a:t>
            </a:r>
            <a:endParaRPr lang="en-US" altLang="zh-TW" smtClean="0"/>
          </a:p>
          <a:p>
            <a:pPr marL="330200" indent="-330200" defTabSz="881063" eaLnBrk="1" hangingPunct="1">
              <a:spcBef>
                <a:spcPts val="1800"/>
              </a:spcBef>
              <a:buFont typeface="Wingdings" pitchFamily="2" charset="2"/>
              <a:buChar char="u"/>
            </a:pPr>
            <a:r>
              <a:rPr lang="zh-TW" altLang="en-US" smtClean="0"/>
              <a:t>評分人員的訓練</a:t>
            </a:r>
            <a:endParaRPr lang="en-US" altLang="zh-TW" smtClean="0"/>
          </a:p>
          <a:p>
            <a:pPr marL="330200" indent="-330200" defTabSz="881063" eaLnBrk="1" hangingPunct="1">
              <a:spcBef>
                <a:spcPts val="1800"/>
              </a:spcBef>
              <a:buFont typeface="Wingdings" pitchFamily="2" charset="2"/>
              <a:buChar char="u"/>
            </a:pPr>
            <a:r>
              <a:rPr lang="zh-TW" altLang="en-US" smtClean="0"/>
              <a:t>線上閱卷</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標題 1"/>
          <p:cNvSpPr>
            <a:spLocks noGrp="1"/>
          </p:cNvSpPr>
          <p:nvPr>
            <p:ph type="title"/>
          </p:nvPr>
        </p:nvSpPr>
        <p:spPr/>
        <p:txBody>
          <a:bodyPr/>
          <a:lstStyle/>
          <a:p>
            <a:pPr eaLnBrk="1" hangingPunct="1"/>
            <a:r>
              <a:rPr lang="zh-TW" altLang="en-US" smtClean="0">
                <a:latin typeface="微軟正黑體" pitchFamily="34" charset="-120"/>
              </a:rPr>
              <a:t>閱卷教師的訓練</a:t>
            </a:r>
          </a:p>
        </p:txBody>
      </p:sp>
      <p:sp>
        <p:nvSpPr>
          <p:cNvPr id="3" name="內容版面配置區 2"/>
          <p:cNvSpPr>
            <a:spLocks noGrp="1"/>
          </p:cNvSpPr>
          <p:nvPr>
            <p:ph idx="1"/>
          </p:nvPr>
        </p:nvSpPr>
        <p:spPr>
          <a:xfrm>
            <a:off x="1095375" y="1600200"/>
            <a:ext cx="8229600" cy="4781550"/>
          </a:xfrm>
        </p:spPr>
        <p:txBody>
          <a:bodyPr/>
          <a:lstStyle/>
          <a:p>
            <a:pPr marL="330200" indent="-330200" algn="just" defTabSz="881063" eaLnBrk="1" hangingPunct="1">
              <a:spcBef>
                <a:spcPts val="1800"/>
              </a:spcBef>
              <a:buFont typeface="Wingdings" pitchFamily="2" charset="2"/>
              <a:buChar char="u"/>
              <a:defRPr/>
            </a:pPr>
            <a:r>
              <a:rPr lang="zh-TW" altLang="en-US" dirty="0" smtClean="0"/>
              <a:t>每年</a:t>
            </a:r>
            <a:r>
              <a:rPr lang="zh-TW" altLang="en-US" dirty="0"/>
              <a:t>兩</a:t>
            </a:r>
            <a:r>
              <a:rPr lang="zh-TW" altLang="en-US" dirty="0" smtClean="0"/>
              <a:t>次評閱教師的培訓會議</a:t>
            </a:r>
            <a:endParaRPr lang="en-US" altLang="zh-TW" dirty="0" smtClean="0"/>
          </a:p>
          <a:p>
            <a:pPr marL="330200" indent="-330200" algn="just" defTabSz="881063" eaLnBrk="1" hangingPunct="1">
              <a:spcBef>
                <a:spcPts val="1800"/>
              </a:spcBef>
              <a:buFont typeface="Wingdings" pitchFamily="2" charset="2"/>
              <a:buChar char="u"/>
              <a:defRPr/>
            </a:pPr>
            <a:r>
              <a:rPr lang="zh-TW" altLang="en-US" dirty="0" smtClean="0"/>
              <a:t>使閱卷委員</a:t>
            </a:r>
            <a:endParaRPr lang="en-US" altLang="zh-TW" dirty="0" smtClean="0"/>
          </a:p>
          <a:p>
            <a:pPr marL="730250" lvl="1" indent="-330200" algn="just" defTabSz="881063" eaLnBrk="1" hangingPunct="1">
              <a:spcBef>
                <a:spcPts val="1800"/>
              </a:spcBef>
              <a:buFont typeface="Arial" pitchFamily="34" charset="0"/>
              <a:buChar char="•"/>
              <a:defRPr/>
            </a:pPr>
            <a:r>
              <a:rPr lang="zh-TW" altLang="en-US" dirty="0" smtClean="0"/>
              <a:t>了解如何依據評分指引評分</a:t>
            </a:r>
            <a:endParaRPr lang="en-US" altLang="zh-TW" dirty="0" smtClean="0"/>
          </a:p>
          <a:p>
            <a:pPr marL="730250" lvl="1" indent="-330200" algn="just" defTabSz="881063" eaLnBrk="1" hangingPunct="1">
              <a:spcBef>
                <a:spcPts val="1800"/>
              </a:spcBef>
              <a:buFont typeface="Arial" pitchFamily="34" charset="0"/>
              <a:buChar char="•"/>
              <a:defRPr/>
            </a:pPr>
            <a:r>
              <a:rPr lang="zh-TW" altLang="en-US" dirty="0" smtClean="0"/>
              <a:t>了解閱卷共識</a:t>
            </a:r>
            <a:endParaRPr lang="en-US" altLang="zh-TW" dirty="0" smtClean="0"/>
          </a:p>
          <a:p>
            <a:pPr marL="330200" indent="-330200" algn="just" defTabSz="881063" eaLnBrk="1" hangingPunct="1">
              <a:spcBef>
                <a:spcPts val="1800"/>
              </a:spcBef>
              <a:buFont typeface="Wingdings" pitchFamily="2" charset="2"/>
              <a:buChar char="u"/>
              <a:defRPr/>
            </a:pPr>
            <a:r>
              <a:rPr lang="zh-TW" altLang="en-US" dirty="0" smtClean="0"/>
              <a:t>從培訓過程中篩選合適的評閱教師</a:t>
            </a:r>
          </a:p>
          <a:p>
            <a:pPr marL="330200" indent="-330200" algn="just" defTabSz="881063" eaLnBrk="1" hangingPunct="1">
              <a:spcBef>
                <a:spcPts val="1800"/>
              </a:spcBef>
              <a:buFont typeface="Wingdings" pitchFamily="2" charset="2"/>
              <a:buChar char="u"/>
              <a:defRPr/>
            </a:pPr>
            <a:r>
              <a:rPr lang="zh-TW" altLang="en-US" dirty="0" smtClean="0"/>
              <a:t>增加評分者信度</a:t>
            </a:r>
            <a:endParaRPr lang="en-US" altLang="zh-TW" dirty="0" smtClean="0"/>
          </a:p>
          <a:p>
            <a:pPr eaLnBrk="1" hangingPunct="1">
              <a:defRPr/>
            </a:pPr>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p:cNvSpPr txBox="1">
            <a:spLocks/>
          </p:cNvSpPr>
          <p:nvPr/>
        </p:nvSpPr>
        <p:spPr bwMode="auto">
          <a:xfrm>
            <a:off x="1763713" y="5891213"/>
            <a:ext cx="5400675" cy="646112"/>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har char="•"/>
              <a:defRPr kumimoji="1" sz="3200" baseline="0">
                <a:solidFill>
                  <a:schemeClr val="tx1"/>
                </a:solidFill>
                <a:latin typeface="+mn-lt"/>
                <a:ea typeface="微軟正黑體" pitchFamily="34" charset="-120"/>
                <a:cs typeface="+mn-cs"/>
              </a:defRPr>
            </a:lvl1pPr>
            <a:lvl2pPr marL="742950" indent="-285750" algn="l" rtl="0" eaLnBrk="0" fontAlgn="base" hangingPunct="0">
              <a:spcBef>
                <a:spcPct val="20000"/>
              </a:spcBef>
              <a:spcAft>
                <a:spcPct val="0"/>
              </a:spcAft>
              <a:buChar char="–"/>
              <a:defRPr kumimoji="1" sz="2800" baseline="0">
                <a:solidFill>
                  <a:schemeClr val="tx1"/>
                </a:solidFill>
                <a:latin typeface="+mn-lt"/>
                <a:ea typeface="微軟正黑體" pitchFamily="34" charset="-120"/>
              </a:defRPr>
            </a:lvl2pPr>
            <a:lvl3pPr marL="1143000" indent="-228600" algn="l" rtl="0" eaLnBrk="0" fontAlgn="base" hangingPunct="0">
              <a:spcBef>
                <a:spcPct val="20000"/>
              </a:spcBef>
              <a:spcAft>
                <a:spcPct val="0"/>
              </a:spcAft>
              <a:buChar char="•"/>
              <a:defRPr kumimoji="1" sz="2400" baseline="0">
                <a:solidFill>
                  <a:schemeClr val="tx1"/>
                </a:solidFill>
                <a:latin typeface="+mn-lt"/>
                <a:ea typeface="微軟正黑體" pitchFamily="34" charset="-120"/>
              </a:defRPr>
            </a:lvl3pPr>
            <a:lvl4pPr marL="1600200" indent="-228600" algn="l" rtl="0" eaLnBrk="0" fontAlgn="base" hangingPunct="0">
              <a:spcBef>
                <a:spcPct val="20000"/>
              </a:spcBef>
              <a:spcAft>
                <a:spcPct val="0"/>
              </a:spcAft>
              <a:buChar char="–"/>
              <a:defRPr kumimoji="1" sz="2000" baseline="0">
                <a:solidFill>
                  <a:schemeClr val="tx1"/>
                </a:solidFill>
                <a:latin typeface="+mn-lt"/>
                <a:ea typeface="微軟正黑體" pitchFamily="34" charset="-120"/>
              </a:defRPr>
            </a:lvl4pPr>
            <a:lvl5pPr marL="2057400" indent="-228600" algn="l" rtl="0" eaLnBrk="0" fontAlgn="base" hangingPunct="0">
              <a:spcBef>
                <a:spcPct val="20000"/>
              </a:spcBef>
              <a:spcAft>
                <a:spcPct val="0"/>
              </a:spcAft>
              <a:buChar char="»"/>
              <a:defRPr kumimoji="1" sz="2000" baseline="0">
                <a:solidFill>
                  <a:schemeClr val="tx1"/>
                </a:solidFill>
                <a:latin typeface="+mn-lt"/>
                <a:ea typeface="微軟正黑體" pitchFamily="34" charset="-12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defRPr/>
            </a:pPr>
            <a:r>
              <a:rPr lang="zh-TW" altLang="en-US" sz="2800" b="1" kern="0" dirty="0" smtClean="0">
                <a:solidFill>
                  <a:srgbClr val="FF0000"/>
                </a:solidFill>
              </a:rPr>
              <a:t>無法</a:t>
            </a:r>
            <a:r>
              <a:rPr lang="zh-TW" altLang="zh-TW" sz="2800" b="1" kern="0" dirty="0" smtClean="0">
                <a:solidFill>
                  <a:srgbClr val="FF0000"/>
                </a:solidFill>
              </a:rPr>
              <a:t>瞭解國民中學學生學力品質</a:t>
            </a:r>
            <a:endParaRPr lang="zh-TW" altLang="en-US" sz="2800" b="1" kern="0" dirty="0" smtClean="0">
              <a:solidFill>
                <a:srgbClr val="FF0000"/>
              </a:solidFill>
            </a:endParaRPr>
          </a:p>
        </p:txBody>
      </p:sp>
      <p:sp>
        <p:nvSpPr>
          <p:cNvPr id="29698" name="標題 6"/>
          <p:cNvSpPr>
            <a:spLocks noGrp="1"/>
          </p:cNvSpPr>
          <p:nvPr>
            <p:ph type="title"/>
          </p:nvPr>
        </p:nvSpPr>
        <p:spPr/>
        <p:txBody>
          <a:bodyPr/>
          <a:lstStyle/>
          <a:p>
            <a:r>
              <a:rPr lang="zh-TW" altLang="zh-TW" smtClean="0"/>
              <a:t>國民中學學生基本學力測驗</a:t>
            </a:r>
            <a:endParaRPr lang="zh-TW" altLang="en-US" smtClean="0"/>
          </a:p>
        </p:txBody>
      </p:sp>
      <p:sp>
        <p:nvSpPr>
          <p:cNvPr id="10" name="標題 1"/>
          <p:cNvSpPr txBox="1">
            <a:spLocks/>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defRPr/>
            </a:pPr>
            <a:endParaRPr lang="zh-TW" altLang="zh-TW" sz="4400" b="1" kern="0" dirty="0">
              <a:latin typeface="標楷體" pitchFamily="65" charset="-120"/>
              <a:ea typeface="標楷體" pitchFamily="65" charset="-120"/>
              <a:cs typeface="+mj-cs"/>
            </a:endParaRPr>
          </a:p>
        </p:txBody>
      </p:sp>
      <p:graphicFrame>
        <p:nvGraphicFramePr>
          <p:cNvPr id="11" name="內容版面配置區 4"/>
          <p:cNvGraphicFramePr>
            <a:graphicFrameLocks/>
          </p:cNvGraphicFramePr>
          <p:nvPr/>
        </p:nvGraphicFramePr>
        <p:xfrm>
          <a:off x="250825" y="1700213"/>
          <a:ext cx="3540125" cy="3779837"/>
        </p:xfrm>
        <a:graphic>
          <a:graphicData uri="http://schemas.openxmlformats.org/drawingml/2006/table">
            <a:tbl>
              <a:tblPr firstRow="1" bandRow="1">
                <a:tableStyleId>{B301B821-A1FF-4177-AEE7-76D212191A09}</a:tableStyleId>
              </a:tblPr>
              <a:tblGrid>
                <a:gridCol w="2171436"/>
                <a:gridCol w="1368689"/>
              </a:tblGrid>
              <a:tr h="370949">
                <a:tc>
                  <a:txBody>
                    <a:bodyPr/>
                    <a:lstStyle/>
                    <a:p>
                      <a:r>
                        <a:rPr lang="zh-TW" altLang="en-US" sz="1800" dirty="0" smtClean="0">
                          <a:solidFill>
                            <a:srgbClr val="0000FF"/>
                          </a:solidFill>
                          <a:latin typeface="標楷體" pitchFamily="65" charset="-120"/>
                          <a:ea typeface="標楷體" pitchFamily="65" charset="-120"/>
                        </a:rPr>
                        <a:t>測驗學科</a:t>
                      </a:r>
                      <a:endParaRPr lang="zh-TW" altLang="en-US" sz="1800" dirty="0">
                        <a:solidFill>
                          <a:srgbClr val="0000FF"/>
                        </a:solidFill>
                        <a:latin typeface="標楷體" pitchFamily="65" charset="-120"/>
                        <a:ea typeface="標楷體" pitchFamily="65" charset="-120"/>
                      </a:endParaRPr>
                    </a:p>
                  </a:txBody>
                  <a:tcPr marL="91476" marR="91476" marT="45733" marB="45733">
                    <a:solidFill>
                      <a:srgbClr val="FFCCFF"/>
                    </a:solidFill>
                  </a:tcPr>
                </a:tc>
                <a:tc>
                  <a:txBody>
                    <a:bodyPr/>
                    <a:lstStyle/>
                    <a:p>
                      <a:r>
                        <a:rPr lang="zh-TW" altLang="en-US" sz="1800" dirty="0" smtClean="0">
                          <a:solidFill>
                            <a:srgbClr val="0000FF"/>
                          </a:solidFill>
                          <a:latin typeface="標楷體" pitchFamily="65" charset="-120"/>
                          <a:ea typeface="標楷體" pitchFamily="65" charset="-120"/>
                        </a:rPr>
                        <a:t>測驗分數</a:t>
                      </a:r>
                      <a:endParaRPr lang="zh-TW" altLang="en-US" sz="1800" dirty="0">
                        <a:solidFill>
                          <a:srgbClr val="0000FF"/>
                        </a:solidFill>
                        <a:latin typeface="標楷體" pitchFamily="65" charset="-120"/>
                        <a:ea typeface="標楷體" pitchFamily="65" charset="-120"/>
                      </a:endParaRPr>
                    </a:p>
                  </a:txBody>
                  <a:tcPr marL="91476" marR="91476" marT="45733" marB="45733">
                    <a:solidFill>
                      <a:srgbClr val="FFCCFF"/>
                    </a:solidFill>
                  </a:tcPr>
                </a:tc>
              </a:tr>
              <a:tr h="370949">
                <a:tc>
                  <a:txBody>
                    <a:bodyPr/>
                    <a:lstStyle/>
                    <a:p>
                      <a:r>
                        <a:rPr lang="zh-TW" altLang="en-US" sz="1800" dirty="0" smtClean="0">
                          <a:latin typeface="標楷體" pitchFamily="65" charset="-120"/>
                          <a:ea typeface="標楷體" pitchFamily="65" charset="-120"/>
                        </a:rPr>
                        <a:t>寫作測驗</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10</a:t>
                      </a:r>
                      <a:r>
                        <a:rPr lang="en-US" altLang="zh-TW" sz="1800" dirty="0" smtClean="0">
                          <a:latin typeface="標楷體" pitchFamily="65" charset="-120"/>
                          <a:ea typeface="標楷體" pitchFamily="65" charset="-120"/>
                        </a:rPr>
                        <a:t> (</a:t>
                      </a:r>
                      <a:r>
                        <a:rPr lang="zh-TW" altLang="en-US" sz="1800" dirty="0" smtClean="0">
                          <a:latin typeface="標楷體" pitchFamily="65" charset="-120"/>
                          <a:ea typeface="標楷體" pitchFamily="65" charset="-120"/>
                        </a:rPr>
                        <a:t>五級分</a:t>
                      </a:r>
                      <a:r>
                        <a:rPr lang="en-US" altLang="zh-TW" sz="1800" dirty="0" smtClean="0">
                          <a:latin typeface="標楷體" pitchFamily="65" charset="-120"/>
                          <a:ea typeface="標楷體" pitchFamily="65" charset="-120"/>
                        </a:rPr>
                        <a:t>)</a:t>
                      </a:r>
                      <a:endParaRPr lang="zh-TW" altLang="en-US" sz="1800" dirty="0">
                        <a:latin typeface="標楷體" pitchFamily="65" charset="-120"/>
                        <a:ea typeface="標楷體" pitchFamily="65" charset="-120"/>
                      </a:endParaRPr>
                    </a:p>
                  </a:txBody>
                  <a:tcPr marL="91476" marR="91476" marT="45733" marB="45733"/>
                </a:tc>
              </a:tr>
              <a:tr h="370949">
                <a:tc>
                  <a:txBody>
                    <a:bodyPr/>
                    <a:lstStyle/>
                    <a:p>
                      <a:r>
                        <a:rPr lang="zh-TW" altLang="en-US" sz="1800" dirty="0" smtClean="0">
                          <a:latin typeface="標楷體" pitchFamily="65" charset="-120"/>
                          <a:ea typeface="標楷體" pitchFamily="65" charset="-120"/>
                        </a:rPr>
                        <a:t>國文</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76</a:t>
                      </a:r>
                      <a:endParaRPr lang="zh-TW" altLang="en-US" sz="1800" dirty="0">
                        <a:latin typeface="Times New Roman" pitchFamily="18" charset="0"/>
                        <a:ea typeface="標楷體" pitchFamily="65" charset="-120"/>
                        <a:cs typeface="Times New Roman" pitchFamily="18" charset="0"/>
                      </a:endParaRPr>
                    </a:p>
                  </a:txBody>
                  <a:tcPr marL="91476" marR="91476" marT="45733" marB="45733"/>
                </a:tc>
              </a:tr>
              <a:tr h="370949">
                <a:tc>
                  <a:txBody>
                    <a:bodyPr/>
                    <a:lstStyle/>
                    <a:p>
                      <a:r>
                        <a:rPr lang="zh-TW" altLang="en-US" sz="1800" dirty="0" smtClean="0">
                          <a:latin typeface="標楷體" pitchFamily="65" charset="-120"/>
                          <a:ea typeface="標楷體" pitchFamily="65" charset="-120"/>
                        </a:rPr>
                        <a:t>數學</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75</a:t>
                      </a:r>
                      <a:endParaRPr lang="zh-TW" altLang="en-US" sz="1800" dirty="0">
                        <a:latin typeface="Times New Roman" pitchFamily="18" charset="0"/>
                        <a:ea typeface="標楷體" pitchFamily="65" charset="-120"/>
                        <a:cs typeface="Times New Roman" pitchFamily="18" charset="0"/>
                      </a:endParaRPr>
                    </a:p>
                  </a:txBody>
                  <a:tcPr marL="91476" marR="91476" marT="45733" marB="45733"/>
                </a:tc>
              </a:tr>
              <a:tr h="370949">
                <a:tc>
                  <a:txBody>
                    <a:bodyPr/>
                    <a:lstStyle/>
                    <a:p>
                      <a:r>
                        <a:rPr lang="zh-TW" altLang="en-US" sz="1800" dirty="0" smtClean="0">
                          <a:latin typeface="標楷體" pitchFamily="65" charset="-120"/>
                          <a:ea typeface="標楷體" pitchFamily="65" charset="-120"/>
                        </a:rPr>
                        <a:t>英語</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74</a:t>
                      </a:r>
                      <a:endParaRPr lang="zh-TW" altLang="en-US" sz="1800" dirty="0">
                        <a:latin typeface="Times New Roman" pitchFamily="18" charset="0"/>
                        <a:ea typeface="標楷體" pitchFamily="65" charset="-120"/>
                        <a:cs typeface="Times New Roman" pitchFamily="18" charset="0"/>
                      </a:endParaRPr>
                    </a:p>
                  </a:txBody>
                  <a:tcPr marL="91476" marR="91476" marT="45733" marB="45733"/>
                </a:tc>
              </a:tr>
              <a:tr h="370949">
                <a:tc>
                  <a:txBody>
                    <a:bodyPr/>
                    <a:lstStyle/>
                    <a:p>
                      <a:r>
                        <a:rPr lang="zh-TW" altLang="en-US" sz="1800" dirty="0" smtClean="0">
                          <a:latin typeface="標楷體" pitchFamily="65" charset="-120"/>
                          <a:ea typeface="標楷體" pitchFamily="65" charset="-120"/>
                        </a:rPr>
                        <a:t>社會</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78</a:t>
                      </a:r>
                      <a:endParaRPr lang="zh-TW" altLang="en-US" sz="1800" dirty="0">
                        <a:latin typeface="Times New Roman" pitchFamily="18" charset="0"/>
                        <a:ea typeface="標楷體" pitchFamily="65" charset="-120"/>
                        <a:cs typeface="Times New Roman" pitchFamily="18" charset="0"/>
                      </a:endParaRPr>
                    </a:p>
                  </a:txBody>
                  <a:tcPr marL="91476" marR="91476" marT="45733" marB="45733"/>
                </a:tc>
              </a:tr>
              <a:tr h="370949">
                <a:tc>
                  <a:txBody>
                    <a:bodyPr/>
                    <a:lstStyle/>
                    <a:p>
                      <a:r>
                        <a:rPr lang="zh-TW" altLang="en-US" sz="1800" dirty="0" smtClean="0">
                          <a:latin typeface="標楷體" pitchFamily="65" charset="-120"/>
                          <a:ea typeface="標楷體" pitchFamily="65" charset="-120"/>
                        </a:rPr>
                        <a:t>自然</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80</a:t>
                      </a:r>
                      <a:endParaRPr lang="zh-TW" altLang="en-US" sz="1800" dirty="0">
                        <a:latin typeface="Times New Roman" pitchFamily="18" charset="0"/>
                        <a:ea typeface="標楷體" pitchFamily="65" charset="-120"/>
                        <a:cs typeface="Times New Roman" pitchFamily="18" charset="0"/>
                      </a:endParaRPr>
                    </a:p>
                  </a:txBody>
                  <a:tcPr marL="91476" marR="91476" marT="45733" marB="45733"/>
                </a:tc>
              </a:tr>
              <a:tr h="640268">
                <a:tc>
                  <a:txBody>
                    <a:bodyPr/>
                    <a:lstStyle/>
                    <a:p>
                      <a:r>
                        <a:rPr lang="zh-TW" altLang="en-US" sz="1800" dirty="0" smtClean="0">
                          <a:latin typeface="標楷體" pitchFamily="65" charset="-120"/>
                          <a:ea typeface="標楷體" pitchFamily="65" charset="-120"/>
                        </a:rPr>
                        <a:t>總分</a:t>
                      </a:r>
                      <a:r>
                        <a:rPr lang="en-US" altLang="zh-TW" sz="1800" dirty="0" smtClean="0">
                          <a:latin typeface="標楷體" pitchFamily="65" charset="-120"/>
                          <a:ea typeface="標楷體" pitchFamily="65" charset="-120"/>
                        </a:rPr>
                        <a:t/>
                      </a:r>
                      <a:br>
                        <a:rPr lang="en-US" altLang="zh-TW" sz="1800" dirty="0" smtClean="0">
                          <a:latin typeface="標楷體" pitchFamily="65" charset="-120"/>
                          <a:ea typeface="標楷體" pitchFamily="65" charset="-120"/>
                        </a:rPr>
                      </a:b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全國考生百分等級</a:t>
                      </a:r>
                      <a:r>
                        <a:rPr lang="en-US" altLang="zh-TW" sz="1800" dirty="0" smtClean="0">
                          <a:latin typeface="標楷體" pitchFamily="65" charset="-120"/>
                          <a:ea typeface="標楷體" pitchFamily="65" charset="-120"/>
                        </a:rPr>
                        <a:t>)</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393</a:t>
                      </a:r>
                      <a:br>
                        <a:rPr lang="en-US" altLang="zh-TW" sz="1800" dirty="0" smtClean="0">
                          <a:latin typeface="Times New Roman" pitchFamily="18" charset="0"/>
                          <a:ea typeface="標楷體" pitchFamily="65" charset="-120"/>
                          <a:cs typeface="Times New Roman" pitchFamily="18" charset="0"/>
                        </a:rPr>
                      </a:br>
                      <a:r>
                        <a:rPr lang="en-US" altLang="zh-TW" sz="1800" dirty="0" smtClean="0">
                          <a:latin typeface="Times New Roman" pitchFamily="18" charset="0"/>
                          <a:ea typeface="標楷體" pitchFamily="65" charset="-120"/>
                          <a:cs typeface="Times New Roman" pitchFamily="18" charset="0"/>
                        </a:rPr>
                        <a:t>(</a:t>
                      </a:r>
                      <a:r>
                        <a:rPr lang="en-US" altLang="zh-TW" sz="1800" b="1" dirty="0" smtClean="0">
                          <a:solidFill>
                            <a:srgbClr val="FF0000"/>
                          </a:solidFill>
                          <a:latin typeface="Times New Roman" pitchFamily="18" charset="0"/>
                          <a:ea typeface="標楷體" pitchFamily="65" charset="-120"/>
                          <a:cs typeface="Times New Roman" pitchFamily="18" charset="0"/>
                        </a:rPr>
                        <a:t>PR=95</a:t>
                      </a:r>
                      <a:r>
                        <a:rPr lang="en-US" altLang="zh-TW" sz="1800" dirty="0" smtClean="0">
                          <a:latin typeface="Times New Roman" pitchFamily="18" charset="0"/>
                          <a:ea typeface="標楷體" pitchFamily="65" charset="-120"/>
                          <a:cs typeface="Times New Roman" pitchFamily="18" charset="0"/>
                        </a:rPr>
                        <a:t>)</a:t>
                      </a:r>
                      <a:endParaRPr lang="zh-TW" altLang="en-US" sz="1800" dirty="0">
                        <a:latin typeface="Times New Roman" pitchFamily="18" charset="0"/>
                        <a:ea typeface="標楷體" pitchFamily="65" charset="-120"/>
                        <a:cs typeface="Times New Roman" pitchFamily="18" charset="0"/>
                      </a:endParaRPr>
                    </a:p>
                  </a:txBody>
                  <a:tcPr marL="91476" marR="91476" marT="45733" marB="45733"/>
                </a:tc>
              </a:tr>
            </a:tbl>
          </a:graphicData>
        </a:graphic>
      </p:graphicFrame>
      <p:sp>
        <p:nvSpPr>
          <p:cNvPr id="12" name="Espace réservé du contenu 2"/>
          <p:cNvSpPr txBox="1">
            <a:spLocks/>
          </p:cNvSpPr>
          <p:nvPr/>
        </p:nvSpPr>
        <p:spPr bwMode="auto">
          <a:xfrm>
            <a:off x="4140200" y="1484313"/>
            <a:ext cx="4752975" cy="4781550"/>
          </a:xfrm>
          <a:prstGeom prst="rect">
            <a:avLst/>
          </a:prstGeom>
          <a:noFill/>
          <a:ln w="9525">
            <a:noFill/>
            <a:miter lim="800000"/>
            <a:headEnd/>
            <a:tailEnd/>
          </a:ln>
        </p:spPr>
        <p:txBody>
          <a:bodyPr/>
          <a:lstStyle/>
          <a:p>
            <a:pPr eaLnBrk="0" hangingPunct="0">
              <a:buFont typeface="Wingdings" pitchFamily="2" charset="2"/>
              <a:buChar char="u"/>
              <a:defRPr/>
            </a:pPr>
            <a:r>
              <a:rPr lang="zh-TW" altLang="en-US" sz="2800" b="1" dirty="0">
                <a:solidFill>
                  <a:schemeClr val="dk1"/>
                </a:solidFill>
                <a:latin typeface="標楷體" pitchFamily="65" charset="-120"/>
                <a:ea typeface="標楷體" pitchFamily="65" charset="-120"/>
              </a:rPr>
              <a:t>測驗目的</a:t>
            </a:r>
          </a:p>
          <a:p>
            <a:pPr eaLnBrk="0" hangingPunct="0">
              <a:buFont typeface="Arial" pitchFamily="34" charset="0"/>
              <a:buChar char="•"/>
              <a:defRPr/>
            </a:pPr>
            <a:r>
              <a:rPr lang="zh-TW" altLang="en-US" sz="2000" dirty="0">
                <a:solidFill>
                  <a:schemeClr val="dk1"/>
                </a:solidFill>
                <a:latin typeface="標楷體" pitchFamily="65" charset="-120"/>
                <a:ea typeface="標楷體" pitchFamily="65" charset="-120"/>
              </a:rPr>
              <a:t>為取得</a:t>
            </a:r>
            <a:r>
              <a:rPr lang="zh-TW" altLang="en-US" sz="2000" b="1" dirty="0">
                <a:solidFill>
                  <a:schemeClr val="dk1"/>
                </a:solidFill>
                <a:latin typeface="標楷體" pitchFamily="65" charset="-120"/>
                <a:ea typeface="標楷體" pitchFamily="65" charset="-120"/>
              </a:rPr>
              <a:t>高級中等學校</a:t>
            </a:r>
            <a:r>
              <a:rPr lang="zh-TW" altLang="en-US" sz="2000" dirty="0">
                <a:solidFill>
                  <a:schemeClr val="dk1"/>
                </a:solidFill>
                <a:latin typeface="標楷體" pitchFamily="65" charset="-120"/>
                <a:ea typeface="標楷體" pitchFamily="65" charset="-120"/>
              </a:rPr>
              <a:t>、</a:t>
            </a:r>
            <a:r>
              <a:rPr lang="zh-TW" altLang="en-US" sz="2000" b="1" dirty="0">
                <a:solidFill>
                  <a:schemeClr val="dk1"/>
                </a:solidFill>
                <a:latin typeface="標楷體" pitchFamily="65" charset="-120"/>
                <a:ea typeface="標楷體" pitchFamily="65" charset="-120"/>
              </a:rPr>
              <a:t>高級職業學校</a:t>
            </a:r>
            <a:r>
              <a:rPr lang="zh-TW" altLang="en-US" sz="2000" dirty="0">
                <a:solidFill>
                  <a:schemeClr val="dk1"/>
                </a:solidFill>
                <a:latin typeface="標楷體" pitchFamily="65" charset="-120"/>
                <a:ea typeface="標楷體" pitchFamily="65" charset="-120"/>
              </a:rPr>
              <a:t>之</a:t>
            </a:r>
            <a:r>
              <a:rPr lang="zh-TW" altLang="en-US" sz="2000" u="sng" dirty="0">
                <a:solidFill>
                  <a:schemeClr val="dk1"/>
                </a:solidFill>
                <a:latin typeface="標楷體" pitchFamily="65" charset="-120"/>
                <a:ea typeface="標楷體" pitchFamily="65" charset="-120"/>
              </a:rPr>
              <a:t>申請入學</a:t>
            </a:r>
            <a:r>
              <a:rPr lang="zh-TW" altLang="en-US" sz="2000" dirty="0">
                <a:solidFill>
                  <a:schemeClr val="dk1"/>
                </a:solidFill>
                <a:latin typeface="標楷體" pitchFamily="65" charset="-120"/>
                <a:ea typeface="標楷體" pitchFamily="65" charset="-120"/>
              </a:rPr>
              <a:t>、</a:t>
            </a:r>
            <a:r>
              <a:rPr lang="zh-TW" altLang="en-US" sz="2000" u="sng" dirty="0">
                <a:solidFill>
                  <a:schemeClr val="dk1"/>
                </a:solidFill>
                <a:latin typeface="標楷體" pitchFamily="65" charset="-120"/>
                <a:ea typeface="標楷體" pitchFamily="65" charset="-120"/>
              </a:rPr>
              <a:t>甄選入學</a:t>
            </a:r>
            <a:r>
              <a:rPr lang="zh-TW" altLang="en-US" sz="2000" dirty="0">
                <a:solidFill>
                  <a:schemeClr val="dk1"/>
                </a:solidFill>
                <a:latin typeface="標楷體" pitchFamily="65" charset="-120"/>
                <a:ea typeface="標楷體" pitchFamily="65" charset="-120"/>
              </a:rPr>
              <a:t>、</a:t>
            </a:r>
            <a:r>
              <a:rPr lang="zh-TW" altLang="en-US" sz="2000" u="sng" dirty="0">
                <a:solidFill>
                  <a:schemeClr val="dk1"/>
                </a:solidFill>
                <a:latin typeface="標楷體" pitchFamily="65" charset="-120"/>
                <a:ea typeface="標楷體" pitchFamily="65" charset="-120"/>
              </a:rPr>
              <a:t>登記分發入學</a:t>
            </a:r>
            <a:r>
              <a:rPr lang="zh-TW" altLang="en-US" sz="2000" dirty="0">
                <a:solidFill>
                  <a:schemeClr val="dk1"/>
                </a:solidFill>
                <a:latin typeface="標楷體" pitchFamily="65" charset="-120"/>
                <a:ea typeface="標楷體" pitchFamily="65" charset="-120"/>
              </a:rPr>
              <a:t>等入學成績。</a:t>
            </a:r>
          </a:p>
          <a:p>
            <a:pPr eaLnBrk="0" hangingPunct="0">
              <a:buFont typeface="Arial" pitchFamily="34" charset="0"/>
              <a:buChar char="•"/>
              <a:defRPr/>
            </a:pPr>
            <a:r>
              <a:rPr lang="zh-TW" altLang="en-US" sz="2000" dirty="0">
                <a:solidFill>
                  <a:schemeClr val="dk1"/>
                </a:solidFill>
                <a:latin typeface="標楷體" pitchFamily="65" charset="-120"/>
                <a:ea typeface="標楷體" pitchFamily="65" charset="-120"/>
              </a:rPr>
              <a:t>為取得</a:t>
            </a:r>
            <a:r>
              <a:rPr lang="zh-TW" altLang="en-US" sz="2000" b="1" dirty="0">
                <a:solidFill>
                  <a:schemeClr val="dk1"/>
                </a:solidFill>
                <a:latin typeface="標楷體" pitchFamily="65" charset="-120"/>
                <a:ea typeface="標楷體" pitchFamily="65" charset="-120"/>
              </a:rPr>
              <a:t>五年制專科學校</a:t>
            </a:r>
            <a:r>
              <a:rPr lang="zh-TW" altLang="en-US" sz="2000" dirty="0">
                <a:solidFill>
                  <a:schemeClr val="dk1"/>
                </a:solidFill>
                <a:latin typeface="標楷體" pitchFamily="65" charset="-120"/>
                <a:ea typeface="標楷體" pitchFamily="65" charset="-120"/>
              </a:rPr>
              <a:t>之</a:t>
            </a:r>
            <a:r>
              <a:rPr lang="zh-TW" altLang="en-US" sz="2000" u="sng" dirty="0">
                <a:solidFill>
                  <a:schemeClr val="dk1"/>
                </a:solidFill>
                <a:latin typeface="標楷體" pitchFamily="65" charset="-120"/>
                <a:ea typeface="標楷體" pitchFamily="65" charset="-120"/>
              </a:rPr>
              <a:t>甄選入學</a:t>
            </a:r>
            <a:r>
              <a:rPr lang="zh-TW" altLang="en-US" sz="2000" dirty="0">
                <a:solidFill>
                  <a:schemeClr val="dk1"/>
                </a:solidFill>
                <a:latin typeface="標楷體" pitchFamily="65" charset="-120"/>
                <a:ea typeface="標楷體" pitchFamily="65" charset="-120"/>
              </a:rPr>
              <a:t>、</a:t>
            </a:r>
            <a:r>
              <a:rPr lang="zh-TW" altLang="en-US" sz="2000" u="sng" dirty="0">
                <a:solidFill>
                  <a:schemeClr val="dk1"/>
                </a:solidFill>
                <a:latin typeface="標楷體" pitchFamily="65" charset="-120"/>
                <a:ea typeface="標楷體" pitchFamily="65" charset="-120"/>
              </a:rPr>
              <a:t>登記分發入學</a:t>
            </a:r>
            <a:r>
              <a:rPr lang="zh-TW" altLang="en-US" sz="2000" dirty="0">
                <a:solidFill>
                  <a:schemeClr val="dk1"/>
                </a:solidFill>
                <a:latin typeface="標楷體" pitchFamily="65" charset="-120"/>
                <a:ea typeface="標楷體" pitchFamily="65" charset="-120"/>
              </a:rPr>
              <a:t>等入學成績。</a:t>
            </a:r>
          </a:p>
          <a:p>
            <a:pPr marL="342900" indent="-342900">
              <a:lnSpc>
                <a:spcPct val="90000"/>
              </a:lnSpc>
              <a:spcBef>
                <a:spcPct val="20000"/>
              </a:spcBef>
              <a:buFontTx/>
              <a:buChar char="•"/>
              <a:defRPr/>
            </a:pPr>
            <a:endParaRPr lang="zh-TW" altLang="en-US" sz="3200" kern="0" dirty="0">
              <a:latin typeface="標楷體" pitchFamily="65" charset="-120"/>
              <a:ea typeface="標楷體" pitchFamily="65" charset="-120"/>
            </a:endParaRPr>
          </a:p>
          <a:p>
            <a:pPr marL="342900" indent="-342900">
              <a:spcBef>
                <a:spcPct val="20000"/>
              </a:spcBef>
              <a:buFont typeface="Wingdings" pitchFamily="2" charset="2"/>
              <a:buChar char="u"/>
              <a:defRPr/>
            </a:pPr>
            <a:r>
              <a:rPr lang="zh-TW" altLang="zh-TW" sz="2400" kern="0" dirty="0">
                <a:latin typeface="標楷體" pitchFamily="65" charset="-120"/>
                <a:ea typeface="標楷體" pitchFamily="65" charset="-120"/>
              </a:rPr>
              <a:t>「</a:t>
            </a:r>
            <a:r>
              <a:rPr lang="zh-TW" altLang="zh-TW" sz="2400" b="1" kern="0" dirty="0">
                <a:solidFill>
                  <a:srgbClr val="FF0000"/>
                </a:solidFill>
                <a:latin typeface="標楷體" pitchFamily="65" charset="-120"/>
                <a:ea typeface="標楷體" pitchFamily="65" charset="-120"/>
              </a:rPr>
              <a:t>常模參照</a:t>
            </a:r>
            <a:r>
              <a:rPr lang="zh-TW" altLang="zh-TW" sz="2400" kern="0" dirty="0">
                <a:latin typeface="標楷體" pitchFamily="65" charset="-120"/>
                <a:ea typeface="標楷體" pitchFamily="65" charset="-120"/>
              </a:rPr>
              <a:t>」</a:t>
            </a:r>
            <a:r>
              <a:rPr lang="zh-TW" altLang="en-US" sz="2400" kern="0" dirty="0">
                <a:latin typeface="標楷體" pitchFamily="65" charset="-120"/>
                <a:ea typeface="標楷體" pitchFamily="65" charset="-120"/>
              </a:rPr>
              <a:t>測驗</a:t>
            </a:r>
            <a:r>
              <a:rPr lang="zh-TW" altLang="zh-TW" sz="2400" kern="0" dirty="0">
                <a:latin typeface="標楷體" pitchFamily="65" charset="-120"/>
                <a:ea typeface="標楷體" pitchFamily="65" charset="-120"/>
              </a:rPr>
              <a:t>是注重個人與團體內其他成員的比較，藉由與其他人相比，來瞭解個人表現的優劣程度</a:t>
            </a:r>
            <a:r>
              <a:rPr lang="zh-TW" altLang="en-US" sz="2400" kern="0" dirty="0">
                <a:latin typeface="標楷體" pitchFamily="65" charset="-120"/>
                <a:ea typeface="標楷體" pitchFamily="65" charset="-120"/>
              </a:rPr>
              <a:t>。</a:t>
            </a:r>
            <a:endParaRPr lang="zh-TW" altLang="zh-TW" sz="2400" kern="0"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4" presetClass="emph" presetSubtype="0" fill="hold" grpId="0" nodeType="afterEffect">
                                  <p:stCondLst>
                                    <p:cond delay="0"/>
                                  </p:stCondLst>
                                  <p:childTnLst>
                                    <p:animClr clrSpc="hsl" dir="cw">
                                      <p:cBhvr override="childStyle">
                                        <p:cTn id="9" dur="500" fill="hold"/>
                                        <p:tgtEl>
                                          <p:spTgt spid="6"/>
                                        </p:tgtEl>
                                        <p:attrNameLst>
                                          <p:attrName>style.color</p:attrName>
                                        </p:attrNameLst>
                                      </p:cBhvr>
                                      <p:by>
                                        <p:hsl h="0" s="-12549" l="-25098"/>
                                      </p:by>
                                    </p:animClr>
                                    <p:animClr clrSpc="hsl" dir="cw">
                                      <p:cBhvr>
                                        <p:cTn id="10" dur="500" fill="hold"/>
                                        <p:tgtEl>
                                          <p:spTgt spid="6"/>
                                        </p:tgtEl>
                                        <p:attrNameLst>
                                          <p:attrName>fillcolor</p:attrName>
                                        </p:attrNameLst>
                                      </p:cBhvr>
                                      <p:by>
                                        <p:hsl h="0" s="-12549" l="-25098"/>
                                      </p:by>
                                    </p:animClr>
                                    <p:animClr clrSpc="hsl" dir="cw">
                                      <p:cBhvr>
                                        <p:cTn id="11" dur="500" fill="hold"/>
                                        <p:tgtEl>
                                          <p:spTgt spid="6"/>
                                        </p:tgtEl>
                                        <p:attrNameLst>
                                          <p:attrName>stroke.color</p:attrName>
                                        </p:attrNameLst>
                                      </p:cBhvr>
                                      <p:by>
                                        <p:hsl h="0" s="-12549" l="-25098"/>
                                      </p:by>
                                    </p:animClr>
                                    <p:set>
                                      <p:cBhvr>
                                        <p:cTn id="12"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標題 1"/>
          <p:cNvSpPr>
            <a:spLocks noGrp="1"/>
          </p:cNvSpPr>
          <p:nvPr>
            <p:ph type="title"/>
          </p:nvPr>
        </p:nvSpPr>
        <p:spPr>
          <a:xfrm>
            <a:off x="468313" y="188913"/>
            <a:ext cx="8229600" cy="1143000"/>
          </a:xfrm>
        </p:spPr>
        <p:txBody>
          <a:bodyPr/>
          <a:lstStyle/>
          <a:p>
            <a:pPr eaLnBrk="1" hangingPunct="1"/>
            <a:r>
              <a:rPr lang="zh-TW" altLang="en-US" smtClean="0">
                <a:latin typeface="微軟正黑體" pitchFamily="34" charset="-120"/>
              </a:rPr>
              <a:t>評分機制</a:t>
            </a:r>
          </a:p>
        </p:txBody>
      </p:sp>
      <p:sp>
        <p:nvSpPr>
          <p:cNvPr id="78850" name="內容版面配置區 2"/>
          <p:cNvSpPr>
            <a:spLocks noGrp="1"/>
          </p:cNvSpPr>
          <p:nvPr>
            <p:ph idx="1"/>
          </p:nvPr>
        </p:nvSpPr>
        <p:spPr>
          <a:xfrm>
            <a:off x="457200" y="1341438"/>
            <a:ext cx="8002588" cy="4784725"/>
          </a:xfrm>
        </p:spPr>
        <p:txBody>
          <a:bodyPr/>
          <a:lstStyle/>
          <a:p>
            <a:pPr algn="just" eaLnBrk="1">
              <a:buFont typeface="Wingdings" pitchFamily="2" charset="2"/>
              <a:buChar char="u"/>
            </a:pPr>
            <a:r>
              <a:rPr lang="zh-TW" altLang="en-US" smtClean="0"/>
              <a:t>每份試卷皆由兩位評閱委員進行閱卷，當兩閱分數不一致時，則由第三位委員進行複閱。</a:t>
            </a:r>
            <a:endParaRPr lang="en-US" altLang="zh-TW" smtClean="0"/>
          </a:p>
          <a:p>
            <a:pPr algn="just" eaLnBrk="1">
              <a:buFont typeface="Wingdings" pitchFamily="2" charset="2"/>
              <a:buChar char="u"/>
            </a:pPr>
            <a:r>
              <a:rPr lang="zh-TW" altLang="en-US" smtClean="0"/>
              <a:t>複閱分數與其中一位初閱分數相同時，則以複閱分數作為最後得分。</a:t>
            </a:r>
            <a:endParaRPr lang="en-US" altLang="zh-TW" smtClean="0"/>
          </a:p>
          <a:p>
            <a:pPr algn="just" eaLnBrk="1">
              <a:buFont typeface="Wingdings" pitchFamily="2" charset="2"/>
              <a:buChar char="u"/>
            </a:pPr>
            <a:r>
              <a:rPr lang="zh-TW" altLang="en-US" smtClean="0"/>
              <a:t>複閱分數若與前兩閱分數不一致時，則為疑問卷，由核心小組開會討論決定最後得分。</a:t>
            </a:r>
            <a:endParaRPr lang="en-US" altLang="zh-TW"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標題 1"/>
          <p:cNvSpPr>
            <a:spLocks noGrp="1"/>
          </p:cNvSpPr>
          <p:nvPr>
            <p:ph type="title"/>
          </p:nvPr>
        </p:nvSpPr>
        <p:spPr>
          <a:xfrm>
            <a:off x="530225" y="188913"/>
            <a:ext cx="1017588" cy="6178550"/>
          </a:xfrm>
        </p:spPr>
        <p:txBody>
          <a:bodyPr/>
          <a:lstStyle/>
          <a:p>
            <a:pPr eaLnBrk="1" hangingPunct="1"/>
            <a:r>
              <a:rPr lang="zh-TW" altLang="en-US" smtClean="0">
                <a:latin typeface="微軟正黑體" pitchFamily="34" charset="-120"/>
              </a:rPr>
              <a:t>閱卷流程</a:t>
            </a:r>
          </a:p>
        </p:txBody>
      </p:sp>
      <p:pic>
        <p:nvPicPr>
          <p:cNvPr id="79874" name="Picture 4"/>
          <p:cNvPicPr>
            <a:picLocks noChangeAspect="1" noChangeArrowheads="1"/>
          </p:cNvPicPr>
          <p:nvPr/>
        </p:nvPicPr>
        <p:blipFill>
          <a:blip r:embed="rId2"/>
          <a:srcRect/>
          <a:stretch>
            <a:fillRect/>
          </a:stretch>
        </p:blipFill>
        <p:spPr bwMode="auto">
          <a:xfrm>
            <a:off x="1835150" y="147638"/>
            <a:ext cx="6286500" cy="630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圖片 6"/>
          <p:cNvPicPr>
            <a:picLocks noChangeAspect="1"/>
          </p:cNvPicPr>
          <p:nvPr/>
        </p:nvPicPr>
        <p:blipFill>
          <a:blip r:embed="rId2"/>
          <a:srcRect/>
          <a:stretch>
            <a:fillRect/>
          </a:stretch>
        </p:blipFill>
        <p:spPr bwMode="auto">
          <a:xfrm>
            <a:off x="2232025" y="115888"/>
            <a:ext cx="4543425" cy="6408737"/>
          </a:xfrm>
          <a:prstGeom prst="rect">
            <a:avLst/>
          </a:prstGeom>
          <a:noFill/>
          <a:ln w="9525">
            <a:noFill/>
            <a:miter lim="800000"/>
            <a:headEnd/>
            <a:tailEnd/>
          </a:ln>
        </p:spPr>
      </p:pic>
      <p:sp>
        <p:nvSpPr>
          <p:cNvPr id="5" name="標題 1"/>
          <p:cNvSpPr txBox="1">
            <a:spLocks/>
          </p:cNvSpPr>
          <p:nvPr/>
        </p:nvSpPr>
        <p:spPr bwMode="auto">
          <a:xfrm>
            <a:off x="395288" y="0"/>
            <a:ext cx="1019175" cy="4437063"/>
          </a:xfrm>
          <a:prstGeom prst="rect">
            <a:avLst/>
          </a:prstGeom>
          <a:noFill/>
          <a:ln w="9525">
            <a:noFill/>
            <a:miter lim="800000"/>
            <a:headEnd/>
            <a:tailEnd/>
          </a:ln>
        </p:spPr>
        <p:txBody>
          <a:bodyPr anchor="ctr"/>
          <a:lstStyle/>
          <a:p>
            <a:pPr algn="ctr" eaLnBrk="0" hangingPunct="0">
              <a:defRPr/>
            </a:pPr>
            <a:r>
              <a:rPr lang="zh-TW" altLang="en-US" sz="4400" b="1" dirty="0">
                <a:latin typeface="標楷體" pitchFamily="65" charset="-120"/>
                <a:ea typeface="標楷體" pitchFamily="65" charset="-120"/>
              </a:rPr>
              <a:t>答案卷樣式</a:t>
            </a:r>
            <a:endParaRPr lang="zh-TW" altLang="en-US" sz="4400" b="1" dirty="0">
              <a:latin typeface="標楷體" pitchFamily="65" charset="-120"/>
              <a:ea typeface="標楷體" pitchFamily="65" charset="-120"/>
              <a:cs typeface="+mj-cs"/>
            </a:endParaRPr>
          </a:p>
        </p:txBody>
      </p:sp>
      <p:sp>
        <p:nvSpPr>
          <p:cNvPr id="4" name="矩形圖說文字 3"/>
          <p:cNvSpPr/>
          <p:nvPr/>
        </p:nvSpPr>
        <p:spPr>
          <a:xfrm>
            <a:off x="6337300" y="692150"/>
            <a:ext cx="2698750" cy="1223963"/>
          </a:xfrm>
          <a:prstGeom prst="wedgeRectCallout">
            <a:avLst>
              <a:gd name="adj1" fmla="val -77691"/>
              <a:gd name="adj2" fmla="val 4253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buFont typeface="Arial" pitchFamily="34" charset="0"/>
              <a:buChar char="•"/>
              <a:defRPr/>
            </a:pPr>
            <a:r>
              <a:rPr lang="zh-TW" altLang="en-US" dirty="0">
                <a:solidFill>
                  <a:schemeClr val="tx1"/>
                </a:solidFill>
              </a:rPr>
              <a:t> 非選擇題作答區每格</a:t>
            </a:r>
            <a:endParaRPr lang="en-US" altLang="zh-TW" dirty="0">
              <a:solidFill>
                <a:schemeClr val="tx1"/>
              </a:solidFill>
            </a:endParaRPr>
          </a:p>
          <a:p>
            <a:pPr indent="98425" eaLnBrk="0" hangingPunct="0">
              <a:defRPr/>
            </a:pPr>
            <a:r>
              <a:rPr lang="zh-TW" altLang="en-US" dirty="0">
                <a:solidFill>
                  <a:schemeClr val="tx1"/>
                </a:solidFill>
              </a:rPr>
              <a:t>大小為 </a:t>
            </a:r>
            <a:r>
              <a:rPr lang="en-US" altLang="zh-TW" b="1" u="sng" dirty="0">
                <a:solidFill>
                  <a:schemeClr val="tx1"/>
                </a:solidFill>
              </a:rPr>
              <a:t>12cm*12cm</a:t>
            </a:r>
            <a:endParaRPr lang="en-US" altLang="zh-TW" dirty="0">
              <a:solidFill>
                <a:schemeClr val="tx1"/>
              </a:solidFill>
            </a:endParaRPr>
          </a:p>
          <a:p>
            <a:pPr eaLnBrk="0" hangingPunct="0">
              <a:buFont typeface="Arial" pitchFamily="34" charset="0"/>
              <a:buChar char="•"/>
              <a:defRPr/>
            </a:pPr>
            <a:r>
              <a:rPr lang="zh-TW" altLang="en-US" dirty="0">
                <a:solidFill>
                  <a:schemeClr val="tx1"/>
                </a:solidFill>
              </a:rPr>
              <a:t> 需以</a:t>
            </a:r>
            <a:r>
              <a:rPr lang="zh-TW" altLang="en-US" b="1" u="sng" dirty="0">
                <a:solidFill>
                  <a:schemeClr val="tx1"/>
                </a:solidFill>
              </a:rPr>
              <a:t>黑色墨水的筆</a:t>
            </a:r>
            <a:r>
              <a:rPr lang="zh-TW" altLang="en-US" dirty="0">
                <a:solidFill>
                  <a:schemeClr val="tx1"/>
                </a:solidFill>
              </a:rPr>
              <a:t>書寫</a:t>
            </a:r>
          </a:p>
        </p:txBody>
      </p:sp>
      <p:sp>
        <p:nvSpPr>
          <p:cNvPr id="6" name="矩形圖說文字 5"/>
          <p:cNvSpPr/>
          <p:nvPr/>
        </p:nvSpPr>
        <p:spPr>
          <a:xfrm>
            <a:off x="144463" y="4365625"/>
            <a:ext cx="2124075" cy="1079500"/>
          </a:xfrm>
          <a:prstGeom prst="wedgeRectCallout">
            <a:avLst>
              <a:gd name="adj1" fmla="val 70568"/>
              <a:gd name="adj2" fmla="val -63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TW" altLang="en-US" dirty="0">
                <a:solidFill>
                  <a:schemeClr val="tx1"/>
                </a:solidFill>
              </a:rPr>
              <a:t>選擇題作答區，</a:t>
            </a:r>
            <a:endParaRPr lang="en-US" altLang="zh-TW" dirty="0">
              <a:solidFill>
                <a:schemeClr val="tx1"/>
              </a:solidFill>
            </a:endParaRPr>
          </a:p>
          <a:p>
            <a:pPr algn="ctr" eaLnBrk="0" hangingPunct="0">
              <a:defRPr/>
            </a:pPr>
            <a:r>
              <a:rPr lang="zh-TW" altLang="en-US" dirty="0">
                <a:solidFill>
                  <a:schemeClr val="tx1"/>
                </a:solidFill>
              </a:rPr>
              <a:t>需以</a:t>
            </a:r>
            <a:r>
              <a:rPr lang="en-US" altLang="zh-TW" dirty="0">
                <a:solidFill>
                  <a:schemeClr val="tx1"/>
                </a:solidFill>
              </a:rPr>
              <a:t>2B</a:t>
            </a:r>
            <a:r>
              <a:rPr lang="zh-TW" altLang="en-US" dirty="0">
                <a:solidFill>
                  <a:schemeClr val="tx1"/>
                </a:solidFill>
              </a:rPr>
              <a:t>鉛筆書寫</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標題 1"/>
          <p:cNvSpPr>
            <a:spLocks noGrp="1"/>
          </p:cNvSpPr>
          <p:nvPr>
            <p:ph type="title"/>
          </p:nvPr>
        </p:nvSpPr>
        <p:spPr>
          <a:xfrm>
            <a:off x="468313" y="115888"/>
            <a:ext cx="8229600" cy="1143000"/>
          </a:xfrm>
        </p:spPr>
        <p:txBody>
          <a:bodyPr/>
          <a:lstStyle/>
          <a:p>
            <a:r>
              <a:rPr lang="zh-TW" altLang="en-US" smtClean="0">
                <a:latin typeface="微軟正黑體" pitchFamily="34" charset="-120"/>
              </a:rPr>
              <a:t>學生作答注意事項</a:t>
            </a:r>
          </a:p>
        </p:txBody>
      </p:sp>
      <p:sp>
        <p:nvSpPr>
          <p:cNvPr id="81922" name="內容版面配置區 2"/>
          <p:cNvSpPr>
            <a:spLocks noGrp="1"/>
          </p:cNvSpPr>
          <p:nvPr>
            <p:ph idx="1"/>
          </p:nvPr>
        </p:nvSpPr>
        <p:spPr>
          <a:xfrm>
            <a:off x="468313" y="1268413"/>
            <a:ext cx="8280400" cy="4781550"/>
          </a:xfrm>
        </p:spPr>
        <p:txBody>
          <a:bodyPr/>
          <a:lstStyle/>
          <a:p>
            <a:pPr marL="514350" indent="-514350" eaLnBrk="1" hangingPunct="1">
              <a:buFont typeface="Calibri" pitchFamily="34" charset="0"/>
              <a:buAutoNum type="arabicPeriod"/>
            </a:pPr>
            <a:r>
              <a:rPr lang="zh-TW" altLang="zh-TW" sz="2800" smtClean="0">
                <a:latin typeface="Times New Roman" pitchFamily="18" charset="0"/>
                <a:cs typeface="Times New Roman" pitchFamily="18" charset="0"/>
              </a:rPr>
              <a:t>只寫答案而</a:t>
            </a:r>
            <a:r>
              <a:rPr lang="zh-TW" altLang="zh-TW" sz="2800" smtClean="0">
                <a:solidFill>
                  <a:srgbClr val="FF0000"/>
                </a:solidFill>
                <a:latin typeface="Times New Roman" pitchFamily="18" charset="0"/>
                <a:cs typeface="Times New Roman" pitchFamily="18" charset="0"/>
              </a:rPr>
              <a:t>無計算過程或說明</a:t>
            </a:r>
            <a:r>
              <a:rPr lang="zh-TW" altLang="zh-TW" sz="2800" smtClean="0">
                <a:latin typeface="Times New Roman" pitchFamily="18" charset="0"/>
                <a:cs typeface="Times New Roman" pitchFamily="18" charset="0"/>
              </a:rPr>
              <a:t>，無法判斷其</a:t>
            </a:r>
            <a:r>
              <a:rPr lang="zh-TW" altLang="en-US" sz="2800" smtClean="0"/>
              <a:t>「策略」與「表達」</a:t>
            </a:r>
            <a:r>
              <a:rPr lang="zh-TW" altLang="zh-TW" sz="2800" smtClean="0">
                <a:latin typeface="Times New Roman" pitchFamily="18" charset="0"/>
                <a:cs typeface="Times New Roman" pitchFamily="18" charset="0"/>
              </a:rPr>
              <a:t>能力，</a:t>
            </a:r>
            <a:r>
              <a:rPr lang="zh-TW" altLang="en-US" sz="2800" smtClean="0">
                <a:latin typeface="Times New Roman" pitchFamily="18" charset="0"/>
                <a:cs typeface="Times New Roman" pitchFamily="18" charset="0"/>
              </a:rPr>
              <a:t>該題以</a:t>
            </a:r>
            <a:r>
              <a:rPr lang="en-US" altLang="zh-TW" sz="2800" smtClean="0">
                <a:latin typeface="Times New Roman" pitchFamily="18" charset="0"/>
                <a:cs typeface="Times New Roman" pitchFamily="18" charset="0"/>
              </a:rPr>
              <a:t>0</a:t>
            </a:r>
            <a:r>
              <a:rPr lang="zh-TW" altLang="zh-TW" sz="2800" smtClean="0">
                <a:latin typeface="Times New Roman" pitchFamily="18" charset="0"/>
                <a:cs typeface="Times New Roman" pitchFamily="18" charset="0"/>
              </a:rPr>
              <a:t>分</a:t>
            </a:r>
            <a:r>
              <a:rPr lang="zh-TW" altLang="en-US" sz="2800" smtClean="0">
                <a:latin typeface="Times New Roman" pitchFamily="18" charset="0"/>
                <a:cs typeface="Times New Roman" pitchFamily="18" charset="0"/>
              </a:rPr>
              <a:t>計</a:t>
            </a:r>
            <a:r>
              <a:rPr lang="zh-TW" altLang="zh-TW" sz="2800" smtClean="0">
                <a:latin typeface="Times New Roman" pitchFamily="18" charset="0"/>
                <a:cs typeface="Times New Roman" pitchFamily="18" charset="0"/>
              </a:rPr>
              <a:t>。</a:t>
            </a:r>
            <a:endParaRPr lang="en-US" altLang="zh-TW" sz="2800" smtClean="0">
              <a:latin typeface="Times New Roman" pitchFamily="18" charset="0"/>
              <a:cs typeface="Times New Roman" pitchFamily="18" charset="0"/>
            </a:endParaRPr>
          </a:p>
          <a:p>
            <a:pPr marL="514350" indent="-514350" eaLnBrk="1" hangingPunct="1">
              <a:buFont typeface="Calibri" pitchFamily="34" charset="0"/>
              <a:buAutoNum type="arabicPeriod"/>
            </a:pPr>
            <a:r>
              <a:rPr lang="zh-TW" altLang="en-US" sz="2800" smtClean="0">
                <a:latin typeface="Times New Roman" pitchFamily="18" charset="0"/>
                <a:cs typeface="Times New Roman" pitchFamily="18" charset="0"/>
              </a:rPr>
              <a:t>使用</a:t>
            </a:r>
            <a:r>
              <a:rPr lang="zh-TW" altLang="en-US" sz="2800" smtClean="0">
                <a:solidFill>
                  <a:srgbClr val="FF0000"/>
                </a:solidFill>
                <a:latin typeface="Times New Roman" pitchFamily="18" charset="0"/>
                <a:cs typeface="Times New Roman" pitchFamily="18" charset="0"/>
              </a:rPr>
              <a:t>黑色墨水</a:t>
            </a:r>
            <a:r>
              <a:rPr lang="zh-TW" altLang="en-US" sz="2800" smtClean="0">
                <a:latin typeface="Times New Roman" pitchFamily="18" charset="0"/>
                <a:cs typeface="Times New Roman" pitchFamily="18" charset="0"/>
              </a:rPr>
              <a:t>的筆書寫，</a:t>
            </a:r>
            <a:r>
              <a:rPr lang="zh-TW" altLang="en-US" sz="2800" smtClean="0">
                <a:solidFill>
                  <a:srgbClr val="FF0000"/>
                </a:solidFill>
              </a:rPr>
              <a:t>在規定的作答區內書寫</a:t>
            </a:r>
            <a:endParaRPr lang="en-US" altLang="zh-TW" sz="3000" smtClean="0"/>
          </a:p>
          <a:p>
            <a:pPr marL="914400" lvl="1" indent="-514350" eaLnBrk="1" hangingPunct="1">
              <a:buFont typeface="Arial" charset="0"/>
              <a:buChar char="•"/>
            </a:pPr>
            <a:r>
              <a:rPr lang="zh-TW" altLang="en-US" sz="2600" smtClean="0"/>
              <a:t>學生作答超出作答區，</a:t>
            </a:r>
            <a:r>
              <a:rPr lang="zh-TW" altLang="en-US" sz="2600" smtClean="0">
                <a:solidFill>
                  <a:srgbClr val="FF0000"/>
                </a:solidFill>
              </a:rPr>
              <a:t>僅以作答區內之內容進行評分</a:t>
            </a:r>
            <a:endParaRPr lang="en-US" altLang="zh-TW" sz="2600" smtClean="0"/>
          </a:p>
          <a:p>
            <a:pPr marL="914400" lvl="1" indent="-514350" eaLnBrk="1" hangingPunct="1">
              <a:buFont typeface="Arial" charset="0"/>
              <a:buChar char="•"/>
            </a:pPr>
            <a:r>
              <a:rPr lang="zh-TW" altLang="en-US" sz="2600" smtClean="0"/>
              <a:t>學生可先行</a:t>
            </a:r>
            <a:r>
              <a:rPr lang="zh-TW" altLang="en-US" sz="2600" smtClean="0">
                <a:solidFill>
                  <a:srgbClr val="FF0000"/>
                </a:solidFill>
              </a:rPr>
              <a:t>規劃作答方式</a:t>
            </a:r>
            <a:r>
              <a:rPr lang="zh-TW" altLang="en-US" sz="2600" smtClean="0"/>
              <a:t>避免超出作答區</a:t>
            </a:r>
            <a:endParaRPr lang="en-US" altLang="zh-TW" sz="26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標題 1"/>
          <p:cNvSpPr>
            <a:spLocks noGrp="1"/>
          </p:cNvSpPr>
          <p:nvPr>
            <p:ph type="title"/>
          </p:nvPr>
        </p:nvSpPr>
        <p:spPr>
          <a:xfrm>
            <a:off x="468313" y="115888"/>
            <a:ext cx="8229600" cy="1143000"/>
          </a:xfrm>
        </p:spPr>
        <p:txBody>
          <a:bodyPr/>
          <a:lstStyle/>
          <a:p>
            <a:r>
              <a:rPr lang="zh-TW" altLang="en-US" smtClean="0">
                <a:latin typeface="微軟正黑體" pitchFamily="34" charset="-120"/>
              </a:rPr>
              <a:t>學生作答注意事項</a:t>
            </a:r>
          </a:p>
        </p:txBody>
      </p:sp>
      <p:sp>
        <p:nvSpPr>
          <p:cNvPr id="82946" name="內容版面配置區 2"/>
          <p:cNvSpPr>
            <a:spLocks noGrp="1"/>
          </p:cNvSpPr>
          <p:nvPr>
            <p:ph idx="1"/>
          </p:nvPr>
        </p:nvSpPr>
        <p:spPr>
          <a:xfrm>
            <a:off x="468313" y="1268413"/>
            <a:ext cx="8280400" cy="4781550"/>
          </a:xfrm>
        </p:spPr>
        <p:txBody>
          <a:bodyPr/>
          <a:lstStyle/>
          <a:p>
            <a:pPr marL="514350" indent="-514350" algn="just" eaLnBrk="1">
              <a:buFontTx/>
              <a:buAutoNum type="arabicPeriod" startAt="3"/>
            </a:pPr>
            <a:r>
              <a:rPr lang="zh-TW" altLang="en-US" sz="3000" smtClean="0">
                <a:latin typeface="Times New Roman" pitchFamily="18" charset="0"/>
              </a:rPr>
              <a:t>若作答時</a:t>
            </a:r>
            <a:r>
              <a:rPr lang="zh-TW" altLang="en-US" sz="3000" smtClean="0">
                <a:solidFill>
                  <a:srgbClr val="FF0000"/>
                </a:solidFill>
                <a:latin typeface="Times New Roman" pitchFamily="18" charset="0"/>
              </a:rPr>
              <a:t>自行在試題圖形上標示的記號</a:t>
            </a:r>
            <a:r>
              <a:rPr lang="zh-TW" altLang="en-US" sz="3000" smtClean="0">
                <a:latin typeface="Times New Roman" pitchFamily="18" charset="0"/>
              </a:rPr>
              <a:t>，在作答時需要用到，則</a:t>
            </a:r>
            <a:r>
              <a:rPr lang="zh-TW" altLang="en-US" sz="3000" smtClean="0">
                <a:solidFill>
                  <a:srgbClr val="FF0000"/>
                </a:solidFill>
                <a:latin typeface="Times New Roman" pitchFamily="18" charset="0"/>
              </a:rPr>
              <a:t>需將題目圖形畫在作答區內</a:t>
            </a:r>
            <a:r>
              <a:rPr lang="zh-TW" altLang="en-US" sz="3000" smtClean="0">
                <a:latin typeface="Times New Roman" pitchFamily="18" charset="0"/>
              </a:rPr>
              <a:t>，以利閱卷委員進行評分。</a:t>
            </a:r>
            <a:endParaRPr lang="en-US" altLang="zh-TW" sz="3000" smtClean="0">
              <a:latin typeface="Times New Roman" pitchFamily="18" charset="0"/>
            </a:endParaRPr>
          </a:p>
          <a:p>
            <a:pPr marL="514350" indent="-514350" algn="just" eaLnBrk="1">
              <a:buFontTx/>
              <a:buAutoNum type="arabicPeriod" startAt="4"/>
            </a:pPr>
            <a:r>
              <a:rPr lang="zh-TW" altLang="en-US" sz="3000" smtClean="0">
                <a:solidFill>
                  <a:srgbClr val="FF0000"/>
                </a:solidFill>
                <a:latin typeface="Times New Roman" pitchFamily="18" charset="0"/>
              </a:rPr>
              <a:t>違規卷</a:t>
            </a:r>
            <a:r>
              <a:rPr lang="zh-TW" altLang="en-US" sz="3000" smtClean="0">
                <a:latin typeface="Times New Roman" pitchFamily="18" charset="0"/>
              </a:rPr>
              <a:t>包含學生洩漏私人身份（如：姓名、准考證號）、劃記與題目無關的文字、圖形或符號，</a:t>
            </a:r>
            <a:r>
              <a:rPr lang="zh-TW" altLang="en-US" sz="3000" b="1" u="sng" smtClean="0">
                <a:solidFill>
                  <a:srgbClr val="FF0000"/>
                </a:solidFill>
                <a:latin typeface="Times New Roman" pitchFamily="18" charset="0"/>
              </a:rPr>
              <a:t>該科</a:t>
            </a:r>
            <a:r>
              <a:rPr lang="zh-TW" altLang="en-US" sz="3000" smtClean="0">
                <a:solidFill>
                  <a:srgbClr val="FF0000"/>
                </a:solidFill>
                <a:latin typeface="Times New Roman" pitchFamily="18" charset="0"/>
              </a:rPr>
              <a:t>則不計列等級</a:t>
            </a:r>
            <a:r>
              <a:rPr lang="zh-TW" altLang="en-US" sz="3000" smtClean="0">
                <a:latin typeface="Times New Roman" pitchFamily="18" charset="0"/>
              </a:rPr>
              <a:t>。</a:t>
            </a:r>
            <a:endParaRPr lang="en-US" altLang="zh-TW" sz="3000" smtClean="0">
              <a:latin typeface="Times New Roman" pitchFamily="18" charset="0"/>
            </a:endParaRPr>
          </a:p>
          <a:p>
            <a:pPr marL="514350" indent="-514350">
              <a:buFontTx/>
              <a:buAutoNum type="arabicPeriod" startAt="4"/>
            </a:pPr>
            <a:endParaRPr lang="en-US" altLang="zh-TW" smtClean="0"/>
          </a:p>
          <a:p>
            <a:pPr marL="514350" indent="-514350"/>
            <a:endParaRPr lang="zh-TW" alt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標題 1"/>
          <p:cNvSpPr>
            <a:spLocks noGrp="1"/>
          </p:cNvSpPr>
          <p:nvPr>
            <p:ph type="title"/>
          </p:nvPr>
        </p:nvSpPr>
        <p:spPr/>
        <p:txBody>
          <a:bodyPr/>
          <a:lstStyle/>
          <a:p>
            <a:r>
              <a:rPr lang="zh-TW" altLang="en-US" smtClean="0">
                <a:latin typeface="微軟正黑體" pitchFamily="34" charset="-120"/>
              </a:rPr>
              <a:t>超出作答區</a:t>
            </a:r>
          </a:p>
        </p:txBody>
      </p:sp>
      <p:sp>
        <p:nvSpPr>
          <p:cNvPr id="83970" name="內容版面配置區 2"/>
          <p:cNvSpPr>
            <a:spLocks noGrp="1"/>
          </p:cNvSpPr>
          <p:nvPr>
            <p:ph idx="1"/>
          </p:nvPr>
        </p:nvSpPr>
        <p:spPr>
          <a:xfrm>
            <a:off x="5292725" y="1412875"/>
            <a:ext cx="3178175" cy="4781550"/>
          </a:xfrm>
        </p:spPr>
        <p:txBody>
          <a:bodyPr/>
          <a:lstStyle/>
          <a:p>
            <a:r>
              <a:rPr lang="zh-TW" altLang="en-US" smtClean="0"/>
              <a:t>僅針對作答區內容進行評分</a:t>
            </a:r>
          </a:p>
        </p:txBody>
      </p:sp>
      <p:pic>
        <p:nvPicPr>
          <p:cNvPr id="83971" name="圖片 1"/>
          <p:cNvPicPr>
            <a:picLocks noChangeAspect="1"/>
          </p:cNvPicPr>
          <p:nvPr/>
        </p:nvPicPr>
        <p:blipFill>
          <a:blip r:embed="rId2"/>
          <a:srcRect/>
          <a:stretch>
            <a:fillRect/>
          </a:stretch>
        </p:blipFill>
        <p:spPr bwMode="auto">
          <a:xfrm>
            <a:off x="323850" y="1304925"/>
            <a:ext cx="4879975" cy="494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標題 1"/>
          <p:cNvSpPr>
            <a:spLocks noGrp="1"/>
          </p:cNvSpPr>
          <p:nvPr>
            <p:ph type="title"/>
          </p:nvPr>
        </p:nvSpPr>
        <p:spPr/>
        <p:txBody>
          <a:bodyPr/>
          <a:lstStyle/>
          <a:p>
            <a:r>
              <a:rPr lang="zh-TW" altLang="en-US" smtClean="0">
                <a:latin typeface="微軟正黑體" pitchFamily="34" charset="-120"/>
              </a:rPr>
              <a:t>超出作答區</a:t>
            </a:r>
          </a:p>
        </p:txBody>
      </p:sp>
      <p:sp>
        <p:nvSpPr>
          <p:cNvPr id="84994" name="內容版面配置區 2"/>
          <p:cNvSpPr>
            <a:spLocks noGrp="1"/>
          </p:cNvSpPr>
          <p:nvPr>
            <p:ph idx="1"/>
          </p:nvPr>
        </p:nvSpPr>
        <p:spPr>
          <a:xfrm>
            <a:off x="5292725" y="1412875"/>
            <a:ext cx="3178175" cy="4781550"/>
          </a:xfrm>
        </p:spPr>
        <p:txBody>
          <a:bodyPr/>
          <a:lstStyle/>
          <a:p>
            <a:r>
              <a:rPr lang="zh-TW" altLang="en-US" smtClean="0"/>
              <a:t>僅針對作答區內容進行評分</a:t>
            </a:r>
          </a:p>
        </p:txBody>
      </p:sp>
      <p:pic>
        <p:nvPicPr>
          <p:cNvPr id="84995" name="圖片 2"/>
          <p:cNvPicPr>
            <a:picLocks noChangeAspect="1"/>
          </p:cNvPicPr>
          <p:nvPr/>
        </p:nvPicPr>
        <p:blipFill>
          <a:blip r:embed="rId2"/>
          <a:srcRect/>
          <a:stretch>
            <a:fillRect/>
          </a:stretch>
        </p:blipFill>
        <p:spPr bwMode="auto">
          <a:xfrm>
            <a:off x="344488" y="1392238"/>
            <a:ext cx="4926012" cy="5043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標題 1"/>
          <p:cNvSpPr>
            <a:spLocks noGrp="1"/>
          </p:cNvSpPr>
          <p:nvPr>
            <p:ph type="title"/>
          </p:nvPr>
        </p:nvSpPr>
        <p:spPr/>
        <p:txBody>
          <a:bodyPr/>
          <a:lstStyle/>
          <a:p>
            <a:r>
              <a:rPr lang="zh-TW" altLang="en-US" smtClean="0">
                <a:latin typeface="微軟正黑體" pitchFamily="34" charset="-120"/>
              </a:rPr>
              <a:t>規劃作答區</a:t>
            </a:r>
          </a:p>
        </p:txBody>
      </p:sp>
      <p:sp>
        <p:nvSpPr>
          <p:cNvPr id="86018" name="內容版面配置區 2"/>
          <p:cNvSpPr>
            <a:spLocks noGrp="1"/>
          </p:cNvSpPr>
          <p:nvPr>
            <p:ph idx="1"/>
          </p:nvPr>
        </p:nvSpPr>
        <p:spPr>
          <a:xfrm>
            <a:off x="5292725" y="1412875"/>
            <a:ext cx="3394075" cy="4781550"/>
          </a:xfrm>
        </p:spPr>
        <p:txBody>
          <a:bodyPr/>
          <a:lstStyle/>
          <a:p>
            <a:r>
              <a:rPr lang="zh-TW" altLang="en-US" smtClean="0"/>
              <a:t>學生標示作答順序，並將作答區區分為左右兩部分作答。</a:t>
            </a:r>
          </a:p>
        </p:txBody>
      </p:sp>
      <p:pic>
        <p:nvPicPr>
          <p:cNvPr id="86019" name="圖片 1"/>
          <p:cNvPicPr>
            <a:picLocks noChangeAspect="1"/>
          </p:cNvPicPr>
          <p:nvPr/>
        </p:nvPicPr>
        <p:blipFill>
          <a:blip r:embed="rId2"/>
          <a:srcRect/>
          <a:stretch>
            <a:fillRect/>
          </a:stretch>
        </p:blipFill>
        <p:spPr bwMode="auto">
          <a:xfrm>
            <a:off x="179388" y="1403350"/>
            <a:ext cx="4981575" cy="5100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標題 1"/>
          <p:cNvSpPr>
            <a:spLocks noGrp="1"/>
          </p:cNvSpPr>
          <p:nvPr>
            <p:ph type="title"/>
          </p:nvPr>
        </p:nvSpPr>
        <p:spPr/>
        <p:txBody>
          <a:bodyPr/>
          <a:lstStyle/>
          <a:p>
            <a:r>
              <a:rPr lang="zh-TW" altLang="en-US" smtClean="0">
                <a:latin typeface="微軟正黑體" pitchFamily="34" charset="-120"/>
              </a:rPr>
              <a:t>規劃作答區</a:t>
            </a:r>
          </a:p>
        </p:txBody>
      </p:sp>
      <p:sp>
        <p:nvSpPr>
          <p:cNvPr id="87042" name="內容版面配置區 2"/>
          <p:cNvSpPr>
            <a:spLocks noGrp="1"/>
          </p:cNvSpPr>
          <p:nvPr>
            <p:ph idx="1"/>
          </p:nvPr>
        </p:nvSpPr>
        <p:spPr>
          <a:xfrm>
            <a:off x="5292725" y="1412875"/>
            <a:ext cx="3178175" cy="4781550"/>
          </a:xfrm>
        </p:spPr>
        <p:txBody>
          <a:bodyPr/>
          <a:lstStyle/>
          <a:p>
            <a:r>
              <a:rPr lang="zh-TW" altLang="en-US" smtClean="0"/>
              <a:t>作答時區分為左右兩部分，避免超出作答區範圍。</a:t>
            </a:r>
          </a:p>
        </p:txBody>
      </p:sp>
      <p:pic>
        <p:nvPicPr>
          <p:cNvPr id="87043" name="圖片 1"/>
          <p:cNvPicPr>
            <a:picLocks noChangeAspect="1"/>
          </p:cNvPicPr>
          <p:nvPr/>
        </p:nvPicPr>
        <p:blipFill>
          <a:blip r:embed="rId2"/>
          <a:srcRect/>
          <a:stretch>
            <a:fillRect/>
          </a:stretch>
        </p:blipFill>
        <p:spPr bwMode="auto">
          <a:xfrm>
            <a:off x="457200" y="1395413"/>
            <a:ext cx="4643438"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標題 1"/>
          <p:cNvSpPr>
            <a:spLocks noGrp="1"/>
          </p:cNvSpPr>
          <p:nvPr>
            <p:ph type="title"/>
          </p:nvPr>
        </p:nvSpPr>
        <p:spPr>
          <a:xfrm>
            <a:off x="468313" y="176213"/>
            <a:ext cx="8229600" cy="1143000"/>
          </a:xfrm>
        </p:spPr>
        <p:txBody>
          <a:bodyPr/>
          <a:lstStyle/>
          <a:p>
            <a:r>
              <a:rPr lang="zh-TW" altLang="en-US" smtClean="0">
                <a:latin typeface="微軟正黑體" pitchFamily="34" charset="-120"/>
              </a:rPr>
              <a:t>規劃作答區</a:t>
            </a:r>
          </a:p>
        </p:txBody>
      </p:sp>
      <p:sp>
        <p:nvSpPr>
          <p:cNvPr id="88066" name="內容版面配置區 2"/>
          <p:cNvSpPr>
            <a:spLocks noGrp="1"/>
          </p:cNvSpPr>
          <p:nvPr>
            <p:ph idx="1"/>
          </p:nvPr>
        </p:nvSpPr>
        <p:spPr>
          <a:xfrm>
            <a:off x="5292725" y="1412875"/>
            <a:ext cx="3178175" cy="4781550"/>
          </a:xfrm>
        </p:spPr>
        <p:txBody>
          <a:bodyPr/>
          <a:lstStyle/>
          <a:p>
            <a:r>
              <a:rPr lang="zh-TW" altLang="en-US" smtClean="0"/>
              <a:t>依題目解題，自行規劃兩區塊作答，充分利用作答區。</a:t>
            </a:r>
          </a:p>
        </p:txBody>
      </p:sp>
      <p:pic>
        <p:nvPicPr>
          <p:cNvPr id="88067" name="圖片 1"/>
          <p:cNvPicPr>
            <a:picLocks noChangeAspect="1"/>
          </p:cNvPicPr>
          <p:nvPr/>
        </p:nvPicPr>
        <p:blipFill>
          <a:blip r:embed="rId2"/>
          <a:srcRect/>
          <a:stretch>
            <a:fillRect/>
          </a:stretch>
        </p:blipFill>
        <p:spPr bwMode="auto">
          <a:xfrm>
            <a:off x="273050" y="1270000"/>
            <a:ext cx="5019675" cy="506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標題 1"/>
          <p:cNvSpPr>
            <a:spLocks noGrp="1"/>
          </p:cNvSpPr>
          <p:nvPr>
            <p:ph type="title"/>
          </p:nvPr>
        </p:nvSpPr>
        <p:spPr>
          <a:xfrm>
            <a:off x="457200" y="115888"/>
            <a:ext cx="8229600" cy="1143000"/>
          </a:xfrm>
        </p:spPr>
        <p:txBody>
          <a:bodyPr/>
          <a:lstStyle/>
          <a:p>
            <a:r>
              <a:rPr lang="zh-TW" altLang="en-US" smtClean="0"/>
              <a:t>國中教育會考</a:t>
            </a:r>
          </a:p>
        </p:txBody>
      </p:sp>
      <p:pic>
        <p:nvPicPr>
          <p:cNvPr id="30722" name="Picture 3"/>
          <p:cNvPicPr>
            <a:picLocks noChangeAspect="1" noChangeArrowheads="1"/>
          </p:cNvPicPr>
          <p:nvPr/>
        </p:nvPicPr>
        <p:blipFill>
          <a:blip r:embed="rId2"/>
          <a:srcRect/>
          <a:stretch>
            <a:fillRect/>
          </a:stretch>
        </p:blipFill>
        <p:spPr bwMode="auto">
          <a:xfrm>
            <a:off x="323850" y="1657350"/>
            <a:ext cx="5276850" cy="4832350"/>
          </a:xfrm>
          <a:prstGeom prst="rect">
            <a:avLst/>
          </a:prstGeom>
          <a:noFill/>
          <a:ln w="9525">
            <a:noFill/>
            <a:miter lim="800000"/>
            <a:headEnd/>
            <a:tailEnd/>
          </a:ln>
        </p:spPr>
      </p:pic>
      <p:sp>
        <p:nvSpPr>
          <p:cNvPr id="11268" name="內容版面配置區 2"/>
          <p:cNvSpPr>
            <a:spLocks noGrp="1"/>
          </p:cNvSpPr>
          <p:nvPr>
            <p:ph idx="1"/>
          </p:nvPr>
        </p:nvSpPr>
        <p:spPr>
          <a:xfrm>
            <a:off x="5651500" y="1657350"/>
            <a:ext cx="3419475" cy="3671888"/>
          </a:xfrm>
        </p:spPr>
        <p:txBody>
          <a:bodyPr/>
          <a:lstStyle/>
          <a:p>
            <a:pPr>
              <a:buFont typeface="Wingdings" pitchFamily="2" charset="2"/>
              <a:buChar char="u"/>
            </a:pPr>
            <a:r>
              <a:rPr lang="zh-TW" altLang="en-US" sz="2800" smtClean="0">
                <a:latin typeface="微軟正黑體" pitchFamily="34" charset="-120"/>
              </a:rPr>
              <a:t>提</a:t>
            </a:r>
            <a:r>
              <a:rPr lang="zh-TW" altLang="zh-TW" sz="2800" smtClean="0">
                <a:latin typeface="微軟正黑體" pitchFamily="34" charset="-120"/>
              </a:rPr>
              <a:t>供</a:t>
            </a:r>
            <a:r>
              <a:rPr lang="zh-TW" altLang="zh-TW" sz="2800" u="sng" smtClean="0">
                <a:latin typeface="微軟正黑體" pitchFamily="34" charset="-120"/>
              </a:rPr>
              <a:t>學生</a:t>
            </a:r>
            <a:r>
              <a:rPr lang="zh-TW" altLang="zh-TW" sz="2800" smtClean="0">
                <a:latin typeface="微軟正黑體" pitchFamily="34" charset="-120"/>
              </a:rPr>
              <a:t>、</a:t>
            </a:r>
            <a:r>
              <a:rPr lang="zh-TW" altLang="zh-TW" sz="2800" u="sng" smtClean="0">
                <a:latin typeface="微軟正黑體" pitchFamily="34" charset="-120"/>
              </a:rPr>
              <a:t>教師</a:t>
            </a:r>
            <a:r>
              <a:rPr lang="zh-TW" altLang="zh-TW" sz="2800" smtClean="0">
                <a:latin typeface="微軟正黑體" pitchFamily="34" charset="-120"/>
              </a:rPr>
              <a:t>、</a:t>
            </a:r>
            <a:r>
              <a:rPr lang="zh-TW" altLang="zh-TW" sz="2800" u="sng" smtClean="0">
                <a:latin typeface="微軟正黑體" pitchFamily="34" charset="-120"/>
              </a:rPr>
              <a:t>學校</a:t>
            </a:r>
            <a:r>
              <a:rPr lang="zh-TW" altLang="zh-TW" sz="2800" smtClean="0">
                <a:latin typeface="微軟正黑體" pitchFamily="34" charset="-120"/>
              </a:rPr>
              <a:t>、</a:t>
            </a:r>
            <a:r>
              <a:rPr lang="zh-TW" altLang="zh-TW" sz="2800" u="sng" smtClean="0">
                <a:latin typeface="微軟正黑體" pitchFamily="34" charset="-120"/>
              </a:rPr>
              <a:t>家長</a:t>
            </a:r>
            <a:r>
              <a:rPr lang="zh-TW" altLang="zh-TW" sz="2800" smtClean="0">
                <a:latin typeface="微軟正黑體" pitchFamily="34" charset="-120"/>
              </a:rPr>
              <a:t>及</a:t>
            </a:r>
            <a:r>
              <a:rPr lang="zh-TW" altLang="zh-TW" sz="2800" u="sng" smtClean="0">
                <a:latin typeface="微軟正黑體" pitchFamily="34" charset="-120"/>
              </a:rPr>
              <a:t>主管機關</a:t>
            </a:r>
            <a:r>
              <a:rPr lang="zh-TW" altLang="zh-TW" sz="2800" b="1" smtClean="0">
                <a:latin typeface="微軟正黑體" pitchFamily="34" charset="-120"/>
              </a:rPr>
              <a:t>瞭解</a:t>
            </a:r>
            <a:r>
              <a:rPr lang="zh-TW" altLang="zh-TW" sz="2800" smtClean="0">
                <a:latin typeface="微軟正黑體" pitchFamily="34" charset="-120"/>
              </a:rPr>
              <a:t>學生學習品質</a:t>
            </a:r>
            <a:endParaRPr lang="en-US" altLang="zh-TW" sz="2800" smtClean="0">
              <a:solidFill>
                <a:srgbClr val="0000FF"/>
              </a:solidFill>
              <a:latin typeface="微軟正黑體" pitchFamily="34" charset="-120"/>
            </a:endParaRPr>
          </a:p>
          <a:p>
            <a:endParaRPr lang="en-US" altLang="zh-TW" smtClean="0">
              <a:solidFill>
                <a:srgbClr val="0000FF"/>
              </a:solidFill>
            </a:endParaRPr>
          </a:p>
          <a:p>
            <a:endParaRPr lang="en-US" altLang="zh-TW" smtClean="0"/>
          </a:p>
          <a:p>
            <a:endParaRPr lang="en-US" altLang="zh-TW" smtClean="0"/>
          </a:p>
          <a:p>
            <a:endParaRPr lang="zh-TW" altLang="en-US" smtClean="0"/>
          </a:p>
        </p:txBody>
      </p:sp>
      <p:pic>
        <p:nvPicPr>
          <p:cNvPr id="11269" name="Picture 3"/>
          <p:cNvPicPr>
            <a:picLocks noChangeAspect="1" noChangeArrowheads="1"/>
          </p:cNvPicPr>
          <p:nvPr/>
        </p:nvPicPr>
        <p:blipFill>
          <a:blip r:embed="rId3"/>
          <a:srcRect l="2013" t="-4375" r="4407"/>
          <a:stretch>
            <a:fillRect/>
          </a:stretch>
        </p:blipFill>
        <p:spPr bwMode="auto">
          <a:xfrm>
            <a:off x="5651500" y="3608388"/>
            <a:ext cx="3348038" cy="1717675"/>
          </a:xfrm>
          <a:prstGeom prst="rect">
            <a:avLst/>
          </a:prstGeom>
          <a:noFill/>
          <a:ln w="9525">
            <a:noFill/>
            <a:miter lim="800000"/>
            <a:headEnd/>
            <a:tailEnd/>
          </a:ln>
        </p:spPr>
      </p:pic>
      <p:sp>
        <p:nvSpPr>
          <p:cNvPr id="2" name="矩形圖說文字 1"/>
          <p:cNvSpPr/>
          <p:nvPr/>
        </p:nvSpPr>
        <p:spPr>
          <a:xfrm>
            <a:off x="528638" y="1052513"/>
            <a:ext cx="1522412" cy="431800"/>
          </a:xfrm>
          <a:prstGeom prst="wedgeRectCallout">
            <a:avLst>
              <a:gd name="adj1" fmla="val 16582"/>
              <a:gd name="adj2" fmla="val 10339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TW" altLang="en-US" dirty="0">
                <a:solidFill>
                  <a:srgbClr val="FF0000"/>
                </a:solidFill>
                <a:latin typeface="標楷體" pitchFamily="65" charset="-120"/>
              </a:rPr>
              <a:t>等級</a:t>
            </a:r>
            <a:r>
              <a:rPr lang="en-US" altLang="zh-TW" dirty="0">
                <a:solidFill>
                  <a:srgbClr val="FF0000"/>
                </a:solidFill>
                <a:latin typeface="標楷體" pitchFamily="65" charset="-120"/>
              </a:rPr>
              <a:t>(</a:t>
            </a:r>
            <a:r>
              <a:rPr lang="zh-TW" altLang="en-US" dirty="0">
                <a:solidFill>
                  <a:srgbClr val="FF0000"/>
                </a:solidFill>
                <a:latin typeface="標楷體" pitchFamily="65" charset="-120"/>
              </a:rPr>
              <a:t>級分</a:t>
            </a:r>
            <a:r>
              <a:rPr lang="en-US" altLang="zh-TW" dirty="0">
                <a:solidFill>
                  <a:srgbClr val="FF0000"/>
                </a:solidFill>
                <a:latin typeface="標楷體" pitchFamily="65" charset="-120"/>
              </a:rPr>
              <a:t>)</a:t>
            </a:r>
            <a:endParaRPr lang="zh-TW" altLang="en-US" dirty="0">
              <a:solidFill>
                <a:srgbClr val="FF0000"/>
              </a:solidFill>
              <a:latin typeface="標楷體" pitchFamily="65" charset="-120"/>
            </a:endParaRPr>
          </a:p>
        </p:txBody>
      </p:sp>
      <p:sp>
        <p:nvSpPr>
          <p:cNvPr id="13" name="矩形圖說文字 12"/>
          <p:cNvSpPr/>
          <p:nvPr/>
        </p:nvSpPr>
        <p:spPr>
          <a:xfrm>
            <a:off x="3205163" y="1196975"/>
            <a:ext cx="2087562" cy="431800"/>
          </a:xfrm>
          <a:prstGeom prst="wedgeRectCallout">
            <a:avLst>
              <a:gd name="adj1" fmla="val 4746"/>
              <a:gd name="adj2" fmla="val 9874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TW" altLang="en-US" dirty="0">
                <a:solidFill>
                  <a:srgbClr val="FF0000"/>
                </a:solidFill>
                <a:latin typeface="標楷體" pitchFamily="65" charset="-120"/>
              </a:rPr>
              <a:t>等級</a:t>
            </a:r>
            <a:r>
              <a:rPr lang="en-US" altLang="zh-TW" dirty="0">
                <a:solidFill>
                  <a:srgbClr val="FF0000"/>
                </a:solidFill>
                <a:latin typeface="標楷體" pitchFamily="65" charset="-120"/>
              </a:rPr>
              <a:t>(</a:t>
            </a:r>
            <a:r>
              <a:rPr lang="zh-TW" altLang="en-US" dirty="0">
                <a:solidFill>
                  <a:srgbClr val="FF0000"/>
                </a:solidFill>
                <a:latin typeface="標楷體" pitchFamily="65" charset="-120"/>
              </a:rPr>
              <a:t>級分</a:t>
            </a:r>
            <a:r>
              <a:rPr lang="en-US" altLang="zh-TW" dirty="0">
                <a:solidFill>
                  <a:srgbClr val="FF0000"/>
                </a:solidFill>
                <a:latin typeface="標楷體" pitchFamily="65" charset="-120"/>
              </a:rPr>
              <a:t>)</a:t>
            </a:r>
            <a:r>
              <a:rPr lang="zh-TW" altLang="en-US" dirty="0">
                <a:solidFill>
                  <a:srgbClr val="FF0000"/>
                </a:solidFill>
                <a:latin typeface="標楷體" pitchFamily="65" charset="-120"/>
              </a:rPr>
              <a:t>說明</a:t>
            </a:r>
          </a:p>
        </p:txBody>
      </p:sp>
      <p:sp>
        <p:nvSpPr>
          <p:cNvPr id="14" name="內容版面配置區 2"/>
          <p:cNvSpPr txBox="1">
            <a:spLocks/>
          </p:cNvSpPr>
          <p:nvPr/>
        </p:nvSpPr>
        <p:spPr bwMode="auto">
          <a:xfrm>
            <a:off x="6084888" y="5641975"/>
            <a:ext cx="3419475" cy="736600"/>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har char="•"/>
              <a:defRPr kumimoji="1" sz="3200" baseline="0">
                <a:solidFill>
                  <a:schemeClr val="tx1"/>
                </a:solidFill>
                <a:latin typeface="+mn-lt"/>
                <a:ea typeface="微軟正黑體" pitchFamily="34" charset="-120"/>
                <a:cs typeface="+mn-cs"/>
              </a:defRPr>
            </a:lvl1pPr>
            <a:lvl2pPr marL="742950" indent="-285750" algn="l" rtl="0" eaLnBrk="0" fontAlgn="base" hangingPunct="0">
              <a:spcBef>
                <a:spcPct val="20000"/>
              </a:spcBef>
              <a:spcAft>
                <a:spcPct val="0"/>
              </a:spcAft>
              <a:buChar char="–"/>
              <a:defRPr kumimoji="1" sz="2800" baseline="0">
                <a:solidFill>
                  <a:schemeClr val="tx1"/>
                </a:solidFill>
                <a:latin typeface="+mn-lt"/>
                <a:ea typeface="微軟正黑體" pitchFamily="34" charset="-120"/>
              </a:defRPr>
            </a:lvl2pPr>
            <a:lvl3pPr marL="1143000" indent="-228600" algn="l" rtl="0" eaLnBrk="0" fontAlgn="base" hangingPunct="0">
              <a:spcBef>
                <a:spcPct val="20000"/>
              </a:spcBef>
              <a:spcAft>
                <a:spcPct val="0"/>
              </a:spcAft>
              <a:buChar char="•"/>
              <a:defRPr kumimoji="1" sz="2400" baseline="0">
                <a:solidFill>
                  <a:schemeClr val="tx1"/>
                </a:solidFill>
                <a:latin typeface="+mn-lt"/>
                <a:ea typeface="微軟正黑體" pitchFamily="34" charset="-120"/>
              </a:defRPr>
            </a:lvl3pPr>
            <a:lvl4pPr marL="1600200" indent="-228600" algn="l" rtl="0" eaLnBrk="0" fontAlgn="base" hangingPunct="0">
              <a:spcBef>
                <a:spcPct val="20000"/>
              </a:spcBef>
              <a:spcAft>
                <a:spcPct val="0"/>
              </a:spcAft>
              <a:buChar char="–"/>
              <a:defRPr kumimoji="1" sz="2000" baseline="0">
                <a:solidFill>
                  <a:schemeClr val="tx1"/>
                </a:solidFill>
                <a:latin typeface="+mn-lt"/>
                <a:ea typeface="微軟正黑體" pitchFamily="34" charset="-120"/>
              </a:defRPr>
            </a:lvl4pPr>
            <a:lvl5pPr marL="2057400" indent="-228600" algn="l" rtl="0" eaLnBrk="0" fontAlgn="base" hangingPunct="0">
              <a:spcBef>
                <a:spcPct val="20000"/>
              </a:spcBef>
              <a:spcAft>
                <a:spcPct val="0"/>
              </a:spcAft>
              <a:buChar char="»"/>
              <a:defRPr kumimoji="1" sz="2000" baseline="0">
                <a:solidFill>
                  <a:schemeClr val="tx1"/>
                </a:solidFill>
                <a:latin typeface="+mn-lt"/>
                <a:ea typeface="微軟正黑體" pitchFamily="34" charset="-12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defRPr/>
            </a:pPr>
            <a:r>
              <a:rPr lang="zh-TW" altLang="en-US" sz="2400" b="1" kern="0" dirty="0" smtClean="0">
                <a:solidFill>
                  <a:srgbClr val="FF0000"/>
                </a:solidFill>
                <a:latin typeface="標楷體" pitchFamily="65" charset="-120"/>
                <a:ea typeface="標楷體" pitchFamily="65" charset="-120"/>
              </a:rPr>
              <a:t>「標準參照測驗」</a:t>
            </a:r>
            <a:endParaRPr lang="zh-TW" altLang="en-US" b="1" kern="0" dirty="0" smtClean="0">
              <a:solidFill>
                <a:srgbClr val="FF0000"/>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P spid="2" grpId="0" animBg="1"/>
      <p:bldP spid="13" grpId="0" animBg="1"/>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標題 1"/>
          <p:cNvSpPr>
            <a:spLocks noGrp="1"/>
          </p:cNvSpPr>
          <p:nvPr>
            <p:ph type="title"/>
          </p:nvPr>
        </p:nvSpPr>
        <p:spPr>
          <a:xfrm>
            <a:off x="468313" y="176213"/>
            <a:ext cx="8229600" cy="1143000"/>
          </a:xfrm>
        </p:spPr>
        <p:txBody>
          <a:bodyPr/>
          <a:lstStyle/>
          <a:p>
            <a:r>
              <a:rPr lang="zh-TW" altLang="en-US" smtClean="0">
                <a:latin typeface="微軟正黑體" pitchFamily="34" charset="-120"/>
              </a:rPr>
              <a:t>將題目圖形畫在作答區內</a:t>
            </a:r>
          </a:p>
        </p:txBody>
      </p:sp>
      <p:sp>
        <p:nvSpPr>
          <p:cNvPr id="89090" name="內容版面配置區 2"/>
          <p:cNvSpPr>
            <a:spLocks noGrp="1"/>
          </p:cNvSpPr>
          <p:nvPr>
            <p:ph idx="1"/>
          </p:nvPr>
        </p:nvSpPr>
        <p:spPr>
          <a:xfrm>
            <a:off x="5292725" y="1412875"/>
            <a:ext cx="3178175" cy="4781550"/>
          </a:xfrm>
        </p:spPr>
        <p:txBody>
          <a:bodyPr/>
          <a:lstStyle/>
          <a:p>
            <a:r>
              <a:rPr lang="zh-TW" altLang="en-US" smtClean="0"/>
              <a:t>依題目解題，自行規劃兩區塊作答，充分利用作答區。</a:t>
            </a:r>
          </a:p>
        </p:txBody>
      </p:sp>
      <p:pic>
        <p:nvPicPr>
          <p:cNvPr id="89091" name="圖片 1"/>
          <p:cNvPicPr>
            <a:picLocks noChangeAspect="1"/>
          </p:cNvPicPr>
          <p:nvPr/>
        </p:nvPicPr>
        <p:blipFill>
          <a:blip r:embed="rId2"/>
          <a:srcRect/>
          <a:stretch>
            <a:fillRect/>
          </a:stretch>
        </p:blipFill>
        <p:spPr bwMode="auto">
          <a:xfrm>
            <a:off x="279400" y="1244600"/>
            <a:ext cx="5016500" cy="511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標題 1"/>
          <p:cNvSpPr>
            <a:spLocks noGrp="1"/>
          </p:cNvSpPr>
          <p:nvPr>
            <p:ph type="title"/>
          </p:nvPr>
        </p:nvSpPr>
        <p:spPr/>
        <p:txBody>
          <a:bodyPr/>
          <a:lstStyle/>
          <a:p>
            <a:r>
              <a:rPr lang="zh-TW" altLang="en-US" smtClean="0">
                <a:latin typeface="微軟正黑體" pitchFamily="34" charset="-120"/>
              </a:rPr>
              <a:t>違規卷</a:t>
            </a:r>
          </a:p>
        </p:txBody>
      </p:sp>
      <p:sp>
        <p:nvSpPr>
          <p:cNvPr id="90114" name="內容版面配置區 2"/>
          <p:cNvSpPr>
            <a:spLocks noGrp="1"/>
          </p:cNvSpPr>
          <p:nvPr>
            <p:ph idx="1"/>
          </p:nvPr>
        </p:nvSpPr>
        <p:spPr>
          <a:xfrm>
            <a:off x="5292725" y="1412875"/>
            <a:ext cx="3178175" cy="4781550"/>
          </a:xfrm>
        </p:spPr>
        <p:txBody>
          <a:bodyPr/>
          <a:lstStyle/>
          <a:p>
            <a:r>
              <a:rPr lang="zh-TW" altLang="en-US" smtClean="0">
                <a:latin typeface="微軟正黑體" pitchFamily="34" charset="-120"/>
              </a:rPr>
              <a:t>作答區中作圖</a:t>
            </a:r>
          </a:p>
        </p:txBody>
      </p:sp>
      <p:pic>
        <p:nvPicPr>
          <p:cNvPr id="90115" name="Picture 2" descr="C:\Documents and Settings\liying\桌面\違規卷\106010826M.jpg"/>
          <p:cNvPicPr>
            <a:picLocks noChangeAspect="1" noChangeArrowheads="1"/>
          </p:cNvPicPr>
          <p:nvPr/>
        </p:nvPicPr>
        <p:blipFill>
          <a:blip r:embed="rId2"/>
          <a:srcRect/>
          <a:stretch>
            <a:fillRect/>
          </a:stretch>
        </p:blipFill>
        <p:spPr bwMode="auto">
          <a:xfrm>
            <a:off x="468313" y="1341438"/>
            <a:ext cx="4356100" cy="473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標題 1"/>
          <p:cNvSpPr>
            <a:spLocks noGrp="1"/>
          </p:cNvSpPr>
          <p:nvPr>
            <p:ph type="title"/>
          </p:nvPr>
        </p:nvSpPr>
        <p:spPr/>
        <p:txBody>
          <a:bodyPr/>
          <a:lstStyle/>
          <a:p>
            <a:r>
              <a:rPr lang="zh-TW" altLang="en-US" smtClean="0">
                <a:latin typeface="微軟正黑體" pitchFamily="34" charset="-120"/>
              </a:rPr>
              <a:t>違規卷</a:t>
            </a:r>
          </a:p>
        </p:txBody>
      </p:sp>
      <p:sp>
        <p:nvSpPr>
          <p:cNvPr id="91138" name="內容版面配置區 2"/>
          <p:cNvSpPr>
            <a:spLocks noGrp="1"/>
          </p:cNvSpPr>
          <p:nvPr>
            <p:ph idx="1"/>
          </p:nvPr>
        </p:nvSpPr>
        <p:spPr>
          <a:xfrm>
            <a:off x="5292725" y="1412875"/>
            <a:ext cx="3178175" cy="4781550"/>
          </a:xfrm>
        </p:spPr>
        <p:txBody>
          <a:bodyPr/>
          <a:lstStyle/>
          <a:p>
            <a:r>
              <a:rPr lang="zh-TW" altLang="en-US" smtClean="0"/>
              <a:t>作答區中作圖</a:t>
            </a:r>
          </a:p>
        </p:txBody>
      </p:sp>
      <p:pic>
        <p:nvPicPr>
          <p:cNvPr id="91139" name="Picture 2" descr="C:\Documents and Settings\liying\桌面\違規卷\105141212M.jpg"/>
          <p:cNvPicPr>
            <a:picLocks noChangeAspect="1" noChangeArrowheads="1"/>
          </p:cNvPicPr>
          <p:nvPr/>
        </p:nvPicPr>
        <p:blipFill>
          <a:blip r:embed="rId2"/>
          <a:srcRect/>
          <a:stretch>
            <a:fillRect/>
          </a:stretch>
        </p:blipFill>
        <p:spPr bwMode="auto">
          <a:xfrm>
            <a:off x="539750" y="1268413"/>
            <a:ext cx="4556125" cy="4941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pPr eaLnBrk="1" hangingPunct="1"/>
            <a:r>
              <a:rPr lang="zh-TW" altLang="en-US" smtClean="0"/>
              <a:t>寫作測驗評分說明</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標題 1"/>
          <p:cNvSpPr>
            <a:spLocks noGrp="1"/>
          </p:cNvSpPr>
          <p:nvPr>
            <p:ph type="title"/>
          </p:nvPr>
        </p:nvSpPr>
        <p:spPr>
          <a:xfrm>
            <a:off x="468313" y="260350"/>
            <a:ext cx="8229600" cy="1143000"/>
          </a:xfrm>
        </p:spPr>
        <p:txBody>
          <a:bodyPr/>
          <a:lstStyle/>
          <a:p>
            <a:pPr eaLnBrk="1" hangingPunct="1"/>
            <a:r>
              <a:rPr lang="zh-TW" altLang="en-US" smtClean="0">
                <a:latin typeface="微軟正黑體" pitchFamily="34" charset="-120"/>
              </a:rPr>
              <a:t>寫作測驗評量的能力</a:t>
            </a:r>
          </a:p>
        </p:txBody>
      </p:sp>
      <p:sp>
        <p:nvSpPr>
          <p:cNvPr id="3" name="內容版面配置區 2"/>
          <p:cNvSpPr>
            <a:spLocks noGrp="1"/>
          </p:cNvSpPr>
          <p:nvPr>
            <p:ph idx="1"/>
          </p:nvPr>
        </p:nvSpPr>
        <p:spPr>
          <a:xfrm>
            <a:off x="428625" y="1484313"/>
            <a:ext cx="8229600" cy="4824412"/>
          </a:xfrm>
        </p:spPr>
        <p:txBody>
          <a:bodyPr>
            <a:normAutofit fontScale="92500" lnSpcReduction="10000"/>
          </a:bodyPr>
          <a:lstStyle/>
          <a:p>
            <a:pPr marL="0" indent="0" algn="just" eaLnBrk="1">
              <a:spcAft>
                <a:spcPts val="600"/>
              </a:spcAft>
              <a:buFont typeface="Wingdings" pitchFamily="2" charset="2"/>
              <a:buNone/>
              <a:defRPr/>
            </a:pPr>
            <a:r>
              <a:rPr lang="zh-TW" altLang="en-US" dirty="0" smtClean="0"/>
              <a:t>檢測國中畢業生</a:t>
            </a:r>
            <a:r>
              <a:rPr lang="zh-TW" altLang="en-US" dirty="0" smtClean="0">
                <a:solidFill>
                  <a:srgbClr val="0000FF"/>
                </a:solidFill>
              </a:rPr>
              <a:t>表達經驗見聞</a:t>
            </a:r>
            <a:r>
              <a:rPr lang="zh-TW" altLang="en-US" dirty="0" smtClean="0"/>
              <a:t>和</a:t>
            </a:r>
            <a:r>
              <a:rPr lang="zh-TW" altLang="en-US" dirty="0" smtClean="0">
                <a:solidFill>
                  <a:srgbClr val="0000FF"/>
                </a:solidFill>
              </a:rPr>
              <a:t>情感思想的綜合語文能力。</a:t>
            </a:r>
            <a:endParaRPr lang="zh-TW" altLang="en-US" dirty="0" smtClean="0"/>
          </a:p>
          <a:p>
            <a:pPr algn="just" eaLnBrk="1">
              <a:spcAft>
                <a:spcPts val="600"/>
              </a:spcAft>
              <a:buFont typeface="Wingdings" pitchFamily="2" charset="2"/>
              <a:buChar char="u"/>
              <a:defRPr/>
            </a:pPr>
            <a:r>
              <a:rPr lang="zh-TW" altLang="en-US" sz="3000" b="1" dirty="0" smtClean="0"/>
              <a:t>立意與取材</a:t>
            </a:r>
            <a:r>
              <a:rPr lang="zh-TW" altLang="en-US" sz="3000" dirty="0" smtClean="0"/>
              <a:t>：能依不同的寫作目的，統整閱讀內容、篩選合適素材，以表現個人意念。</a:t>
            </a:r>
          </a:p>
          <a:p>
            <a:pPr algn="just" eaLnBrk="1">
              <a:spcAft>
                <a:spcPts val="600"/>
              </a:spcAft>
              <a:buFont typeface="Wingdings" pitchFamily="2" charset="2"/>
              <a:buChar char="u"/>
              <a:defRPr/>
            </a:pPr>
            <a:r>
              <a:rPr lang="zh-TW" altLang="en-US" sz="3000" b="1" dirty="0" smtClean="0"/>
              <a:t>結構組織</a:t>
            </a:r>
            <a:r>
              <a:rPr lang="zh-TW" altLang="en-US" sz="3000" dirty="0" smtClean="0"/>
              <a:t>：能掌握寫作步驟，首尾連貫，組織完整篇章。</a:t>
            </a:r>
          </a:p>
          <a:p>
            <a:pPr algn="just" eaLnBrk="1">
              <a:spcAft>
                <a:spcPts val="600"/>
              </a:spcAft>
              <a:buFont typeface="Wingdings" pitchFamily="2" charset="2"/>
              <a:buChar char="u"/>
              <a:defRPr/>
            </a:pPr>
            <a:r>
              <a:rPr lang="zh-TW" altLang="en-US" sz="3000" b="1" dirty="0" smtClean="0"/>
              <a:t>遣詞造句</a:t>
            </a:r>
            <a:r>
              <a:rPr lang="zh-TW" altLang="en-US" sz="3000" dirty="0" smtClean="0"/>
              <a:t>：能正確使用本國語文，</a:t>
            </a:r>
            <a:r>
              <a:rPr lang="zh-TW" altLang="en-US" sz="2800" dirty="0" smtClean="0"/>
              <a:t>適當的遣詞用字、運用各種句型及修辭寫作。</a:t>
            </a:r>
            <a:endParaRPr lang="zh-TW" altLang="en-US" sz="3000" dirty="0" smtClean="0"/>
          </a:p>
          <a:p>
            <a:pPr algn="just" eaLnBrk="1">
              <a:buFont typeface="Wingdings" pitchFamily="2" charset="2"/>
              <a:buChar char="u"/>
              <a:defRPr/>
            </a:pPr>
            <a:r>
              <a:rPr lang="zh-TW" altLang="en-US" sz="3000" b="1" dirty="0" smtClean="0"/>
              <a:t>錯別字、格式及標點符號</a:t>
            </a:r>
            <a:r>
              <a:rPr lang="zh-TW" altLang="en-US" sz="3000" dirty="0" smtClean="0"/>
              <a:t>：能正確運用文字、格式及標點符號。</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標題 1"/>
          <p:cNvSpPr>
            <a:spLocks noGrp="1"/>
          </p:cNvSpPr>
          <p:nvPr>
            <p:ph type="title"/>
          </p:nvPr>
        </p:nvSpPr>
        <p:spPr>
          <a:xfrm>
            <a:off x="376238" y="198438"/>
            <a:ext cx="8229600" cy="1143000"/>
          </a:xfrm>
        </p:spPr>
        <p:txBody>
          <a:bodyPr/>
          <a:lstStyle/>
          <a:p>
            <a:pPr eaLnBrk="1" hangingPunct="1"/>
            <a:r>
              <a:rPr lang="zh-TW" altLang="en-US" smtClean="0">
                <a:latin typeface="微軟正黑體" pitchFamily="34" charset="-120"/>
              </a:rPr>
              <a:t>寫作測驗示例</a:t>
            </a:r>
            <a:endParaRPr lang="zh-TW" altLang="en-US" sz="1200" smtClean="0">
              <a:latin typeface="微軟正黑體" pitchFamily="34" charset="-120"/>
            </a:endParaRPr>
          </a:p>
        </p:txBody>
      </p:sp>
      <p:sp>
        <p:nvSpPr>
          <p:cNvPr id="3" name="內容版面配置區 2"/>
          <p:cNvSpPr>
            <a:spLocks noGrp="1"/>
          </p:cNvSpPr>
          <p:nvPr>
            <p:ph idx="1"/>
          </p:nvPr>
        </p:nvSpPr>
        <p:spPr>
          <a:xfrm>
            <a:off x="1042988" y="1341438"/>
            <a:ext cx="7129462" cy="4535487"/>
          </a:xfrm>
          <a:solidFill>
            <a:schemeClr val="bg1"/>
          </a:solidFill>
          <a:ln w="19050">
            <a:solidFill>
              <a:schemeClr val="bg1"/>
            </a:solidFill>
          </a:ln>
        </p:spPr>
        <p:txBody>
          <a:bodyPr rtlCol="0">
            <a:noAutofit/>
          </a:bodyPr>
          <a:lstStyle/>
          <a:p>
            <a:pPr marL="0" indent="0" defTabSz="698236" eaLnBrk="1" fontAlgn="auto">
              <a:spcBef>
                <a:spcPct val="0"/>
              </a:spcBef>
              <a:spcAft>
                <a:spcPts val="600"/>
              </a:spcAft>
              <a:buFontTx/>
              <a:buNone/>
              <a:tabLst>
                <a:tab pos="4468224" algn="l"/>
              </a:tabLst>
              <a:defRPr/>
            </a:pPr>
            <a:r>
              <a:rPr lang="zh-TW" altLang="zh-TW" sz="2400" b="1" dirty="0" smtClean="0">
                <a:latin typeface="+mj-lt"/>
                <a:cs typeface="Times New Roman" pitchFamily="18" charset="0"/>
              </a:rPr>
              <a:t>題目：</a:t>
            </a:r>
            <a:r>
              <a:rPr lang="zh-TW" altLang="zh-TW" sz="2400" b="1" dirty="0" smtClean="0"/>
              <a:t>從陌生到熟悉</a:t>
            </a:r>
            <a:r>
              <a:rPr lang="en-US" altLang="zh-TW" sz="1200" dirty="0" smtClean="0"/>
              <a:t>(105</a:t>
            </a:r>
            <a:r>
              <a:rPr lang="zh-TW" altLang="en-US" sz="1200" dirty="0" smtClean="0"/>
              <a:t>年正式題</a:t>
            </a:r>
            <a:r>
              <a:rPr lang="en-US" altLang="zh-TW" sz="1200" dirty="0" smtClean="0"/>
              <a:t>)</a:t>
            </a:r>
            <a:endParaRPr lang="en-US" altLang="zh-TW" sz="2400" b="1" dirty="0" smtClean="0">
              <a:latin typeface="Times New Roman" pitchFamily="18" charset="0"/>
              <a:cs typeface="Times New Roman" pitchFamily="18" charset="0"/>
            </a:endParaRPr>
          </a:p>
          <a:p>
            <a:pPr marL="923925" indent="-923925">
              <a:buFontTx/>
              <a:buNone/>
              <a:defRPr/>
            </a:pPr>
            <a:r>
              <a:rPr lang="zh-TW" altLang="zh-TW" sz="2400" dirty="0" smtClean="0"/>
              <a:t>說明：也許是來到一個全新的環境，從分不清東南西北，最後對所有的巷弄瞭若指掌；也許是加入一個團體，從剛開始找不到對象說話，到漸漸認識志同道合的朋友，暢談彼此的夢想；也許是接觸新事物或者學習 新技能，從獨自摸索、反覆嘗試，到終於駕輕就熟，而有深切體會……。從陌生到熟悉，其中有著苦甜的滋味，也帶給我們許多思考。</a:t>
            </a:r>
            <a:r>
              <a:rPr lang="zh-TW" altLang="zh-TW" sz="2400" b="1" dirty="0" smtClean="0"/>
              <a:t>請以「從陌生到熟悉」為題，寫下你的經驗、感受或想法。</a:t>
            </a:r>
            <a:endParaRPr lang="zh-TW" altLang="zh-TW" sz="2400" dirty="0" smtClean="0"/>
          </a:p>
          <a:p>
            <a:pPr marL="896938" indent="-896938" algn="just" defTabSz="698236" eaLnBrk="1" fontAlgn="auto" hangingPunct="1">
              <a:spcBef>
                <a:spcPct val="0"/>
              </a:spcBef>
              <a:spcAft>
                <a:spcPts val="0"/>
              </a:spcAft>
              <a:buFont typeface="Arial" panose="020B0604020202020204" pitchFamily="34" charset="0"/>
              <a:buNone/>
              <a:tabLst>
                <a:tab pos="4468224" algn="l"/>
              </a:tabLst>
              <a:defRPr/>
            </a:pPr>
            <a:endParaRPr lang="en-US" altLang="zh-TW" sz="2400" b="1" dirty="0" smtClean="0">
              <a:cs typeface="Times New Roman" pitchFamily="18" charset="0"/>
            </a:endParaRPr>
          </a:p>
          <a:p>
            <a:pPr marL="0" indent="0" defTabSz="698236" eaLnBrk="1" fontAlgn="auto" hangingPunct="1">
              <a:spcBef>
                <a:spcPct val="0"/>
              </a:spcBef>
              <a:spcAft>
                <a:spcPts val="0"/>
              </a:spcAft>
              <a:buFont typeface="Arial" panose="020B0604020202020204" pitchFamily="34" charset="0"/>
              <a:buNone/>
              <a:tabLst>
                <a:tab pos="4468224" algn="l"/>
              </a:tabLst>
              <a:defRPr/>
            </a:pPr>
            <a:endParaRPr lang="en-US" altLang="zh-TW" sz="2400" dirty="0" smtClean="0">
              <a:latin typeface="+mj-lt"/>
              <a:cs typeface="Times New Roman" pitchFamily="18" charset="0"/>
            </a:endParaRPr>
          </a:p>
          <a:p>
            <a:pPr eaLnBrk="1" fontAlgn="auto" hangingPunct="1">
              <a:spcAft>
                <a:spcPts val="0"/>
              </a:spcAft>
              <a:buFont typeface="Wingdings" pitchFamily="2" charset="2"/>
              <a:buNone/>
              <a:defRPr/>
            </a:pPr>
            <a:endParaRPr lang="zh-TW" altLang="en-US" sz="2400" dirty="0">
              <a:latin typeface="+mj-lt"/>
            </a:endParaRPr>
          </a:p>
        </p:txBody>
      </p:sp>
      <p:sp>
        <p:nvSpPr>
          <p:cNvPr id="94211" name="Rectangle 3"/>
          <p:cNvSpPr>
            <a:spLocks noChangeArrowheads="1"/>
          </p:cNvSpPr>
          <p:nvPr/>
        </p:nvSpPr>
        <p:spPr bwMode="auto">
          <a:xfrm>
            <a:off x="0" y="46038"/>
            <a:ext cx="376238" cy="623887"/>
          </a:xfrm>
          <a:prstGeom prst="rect">
            <a:avLst/>
          </a:prstGeom>
          <a:noFill/>
          <a:ln w="9525">
            <a:noFill/>
            <a:miter lim="800000"/>
            <a:headEnd/>
            <a:tailEnd/>
          </a:ln>
        </p:spPr>
        <p:txBody>
          <a:bodyPr wrap="none" lIns="69824" tIns="34912" rIns="69824" bIns="34912" anchor="ctr">
            <a:spAutoFit/>
          </a:bodyPr>
          <a:lstStyle/>
          <a:p>
            <a:pPr indent="231775" eaLnBrk="0" hangingPunct="0"/>
            <a:r>
              <a:rPr lang="zh-TW" altLang="zh-TW">
                <a:solidFill>
                  <a:srgbClr val="000000"/>
                </a:solidFill>
                <a:ea typeface="標楷體" pitchFamily="65" charset="-120"/>
              </a:rPr>
              <a:t/>
            </a:r>
            <a:br>
              <a:rPr lang="zh-TW" altLang="zh-TW">
                <a:solidFill>
                  <a:srgbClr val="000000"/>
                </a:solidFill>
                <a:ea typeface="標楷體" pitchFamily="65" charset="-120"/>
              </a:rPr>
            </a:br>
            <a:endParaRPr lang="zh-TW" altLang="zh-TW">
              <a:solidFill>
                <a:srgbClr val="000000"/>
              </a:solidFill>
              <a:ea typeface="標楷體" pitchFamily="65" charset="-12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標題 1"/>
          <p:cNvSpPr>
            <a:spLocks noGrp="1"/>
          </p:cNvSpPr>
          <p:nvPr>
            <p:ph type="title"/>
          </p:nvPr>
        </p:nvSpPr>
        <p:spPr/>
        <p:txBody>
          <a:bodyPr/>
          <a:lstStyle/>
          <a:p>
            <a:r>
              <a:rPr lang="zh-TW" altLang="en-US" smtClean="0">
                <a:latin typeface="微軟正黑體" pitchFamily="34" charset="-120"/>
              </a:rPr>
              <a:t>答案卷樣式</a:t>
            </a:r>
            <a:endParaRPr lang="zh-TW" altLang="en-US" smtClean="0"/>
          </a:p>
        </p:txBody>
      </p:sp>
      <p:pic>
        <p:nvPicPr>
          <p:cNvPr id="95234" name="圖片 6" descr="會考_寫作測驗答案卷_0917_一般卷_頁面_1.png"/>
          <p:cNvPicPr>
            <a:picLocks noChangeAspect="1"/>
          </p:cNvPicPr>
          <p:nvPr/>
        </p:nvPicPr>
        <p:blipFill>
          <a:blip r:embed="rId2"/>
          <a:srcRect/>
          <a:stretch>
            <a:fillRect/>
          </a:stretch>
        </p:blipFill>
        <p:spPr bwMode="auto">
          <a:xfrm>
            <a:off x="130175" y="2133600"/>
            <a:ext cx="4373563" cy="3125788"/>
          </a:xfrm>
          <a:prstGeom prst="rect">
            <a:avLst/>
          </a:prstGeom>
          <a:noFill/>
          <a:ln w="9525">
            <a:noFill/>
            <a:miter lim="800000"/>
            <a:headEnd/>
            <a:tailEnd/>
          </a:ln>
        </p:spPr>
      </p:pic>
      <p:pic>
        <p:nvPicPr>
          <p:cNvPr id="95235" name="圖片 6" descr="會考_寫作測驗答案卷_0826_反面.jpg"/>
          <p:cNvPicPr>
            <a:picLocks noChangeAspect="1"/>
          </p:cNvPicPr>
          <p:nvPr/>
        </p:nvPicPr>
        <p:blipFill>
          <a:blip r:embed="rId3"/>
          <a:srcRect/>
          <a:stretch>
            <a:fillRect/>
          </a:stretch>
        </p:blipFill>
        <p:spPr bwMode="auto">
          <a:xfrm>
            <a:off x="4646613" y="2157413"/>
            <a:ext cx="4389437" cy="3101975"/>
          </a:xfrm>
          <a:prstGeom prst="rect">
            <a:avLst/>
          </a:prstGeom>
          <a:noFill/>
          <a:ln w="9525">
            <a:noFill/>
            <a:miter lim="800000"/>
            <a:headEnd/>
            <a:tailEnd/>
          </a:ln>
        </p:spPr>
      </p:pic>
      <p:sp>
        <p:nvSpPr>
          <p:cNvPr id="7" name="矩形 6"/>
          <p:cNvSpPr/>
          <p:nvPr/>
        </p:nvSpPr>
        <p:spPr>
          <a:xfrm>
            <a:off x="3884613" y="4365625"/>
            <a:ext cx="431800" cy="8937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8" name="矩形 7"/>
          <p:cNvSpPr/>
          <p:nvPr/>
        </p:nvSpPr>
        <p:spPr>
          <a:xfrm>
            <a:off x="8380413" y="4365625"/>
            <a:ext cx="431800" cy="8937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
        <p:nvSpPr>
          <p:cNvPr id="9" name="矩形 8"/>
          <p:cNvSpPr/>
          <p:nvPr/>
        </p:nvSpPr>
        <p:spPr>
          <a:xfrm>
            <a:off x="3668713" y="2127250"/>
            <a:ext cx="431800" cy="8953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標題 1"/>
          <p:cNvSpPr>
            <a:spLocks noGrp="1"/>
          </p:cNvSpPr>
          <p:nvPr>
            <p:ph type="title"/>
          </p:nvPr>
        </p:nvSpPr>
        <p:spPr/>
        <p:txBody>
          <a:bodyPr/>
          <a:lstStyle/>
          <a:p>
            <a:pPr eaLnBrk="1" hangingPunct="1"/>
            <a:r>
              <a:rPr lang="zh-TW" altLang="en-US" smtClean="0"/>
              <a:t>評分品質的控管</a:t>
            </a:r>
          </a:p>
        </p:txBody>
      </p:sp>
      <p:sp>
        <p:nvSpPr>
          <p:cNvPr id="96258" name="內容版面配置區 2"/>
          <p:cNvSpPr>
            <a:spLocks noGrp="1"/>
          </p:cNvSpPr>
          <p:nvPr>
            <p:ph idx="1"/>
          </p:nvPr>
        </p:nvSpPr>
        <p:spPr>
          <a:xfrm>
            <a:off x="735013" y="1600200"/>
            <a:ext cx="8229600" cy="4781550"/>
          </a:xfrm>
        </p:spPr>
        <p:txBody>
          <a:bodyPr/>
          <a:lstStyle/>
          <a:p>
            <a:pPr marL="330200" indent="-330200" defTabSz="881063" eaLnBrk="1" hangingPunct="1">
              <a:spcBef>
                <a:spcPts val="1800"/>
              </a:spcBef>
              <a:buFont typeface="Wingdings" pitchFamily="2" charset="2"/>
              <a:buChar char="u"/>
            </a:pPr>
            <a:r>
              <a:rPr lang="zh-TW" altLang="en-US" smtClean="0"/>
              <a:t>評分規準的建立</a:t>
            </a:r>
            <a:endParaRPr lang="en-US" altLang="zh-TW" smtClean="0"/>
          </a:p>
          <a:p>
            <a:pPr marL="330200" indent="-330200" defTabSz="881063" eaLnBrk="1" hangingPunct="1">
              <a:spcBef>
                <a:spcPts val="1800"/>
              </a:spcBef>
              <a:buFont typeface="Wingdings" pitchFamily="2" charset="2"/>
              <a:buChar char="u"/>
            </a:pPr>
            <a:r>
              <a:rPr lang="zh-TW" altLang="en-US" smtClean="0"/>
              <a:t>評分人員的訓練</a:t>
            </a:r>
            <a:endParaRPr lang="en-US" altLang="zh-TW" smtClean="0"/>
          </a:p>
          <a:p>
            <a:pPr marL="330200" indent="-330200" defTabSz="881063" eaLnBrk="1" hangingPunct="1">
              <a:spcBef>
                <a:spcPts val="1800"/>
              </a:spcBef>
              <a:buFont typeface="Wingdings" pitchFamily="2" charset="2"/>
              <a:buChar char="u"/>
            </a:pPr>
            <a:r>
              <a:rPr lang="zh-TW" altLang="en-US" smtClean="0"/>
              <a:t>線上閱卷</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標題 1"/>
          <p:cNvSpPr>
            <a:spLocks noGrp="1"/>
          </p:cNvSpPr>
          <p:nvPr>
            <p:ph type="title"/>
          </p:nvPr>
        </p:nvSpPr>
        <p:spPr/>
        <p:txBody>
          <a:bodyPr/>
          <a:lstStyle/>
          <a:p>
            <a:pPr eaLnBrk="1" hangingPunct="1"/>
            <a:r>
              <a:rPr lang="zh-TW" altLang="en-US" smtClean="0">
                <a:latin typeface="微軟正黑體" pitchFamily="34" charset="-120"/>
              </a:rPr>
              <a:t>評分方式</a:t>
            </a:r>
          </a:p>
        </p:txBody>
      </p:sp>
      <p:sp>
        <p:nvSpPr>
          <p:cNvPr id="3" name="內容版面配置區 2"/>
          <p:cNvSpPr>
            <a:spLocks noGrp="1"/>
          </p:cNvSpPr>
          <p:nvPr>
            <p:ph idx="1"/>
          </p:nvPr>
        </p:nvSpPr>
        <p:spPr>
          <a:xfrm>
            <a:off x="457200" y="1412875"/>
            <a:ext cx="8229600" cy="4924425"/>
          </a:xfrm>
        </p:spPr>
        <p:txBody>
          <a:bodyPr>
            <a:noAutofit/>
          </a:bodyPr>
          <a:lstStyle/>
          <a:p>
            <a:pPr marL="431800" indent="-431800" algn="just" defTabSz="1154113" eaLnBrk="1">
              <a:buClr>
                <a:schemeClr val="accent4"/>
              </a:buClr>
              <a:buFont typeface="Wingdings" pitchFamily="2" charset="2"/>
              <a:buChar char="u"/>
              <a:defRPr/>
            </a:pPr>
            <a:r>
              <a:rPr lang="zh-TW" altLang="en-US" sz="3000" dirty="0" smtClean="0"/>
              <a:t>評分方式採級分制，將學生寫作能力由劣至優區分為</a:t>
            </a:r>
            <a:r>
              <a:rPr lang="zh-TW" altLang="en-US" sz="3000" b="1" dirty="0" smtClean="0"/>
              <a:t>一至六等級</a:t>
            </a:r>
            <a:r>
              <a:rPr lang="zh-TW" altLang="en-US" sz="3000" dirty="0" smtClean="0"/>
              <a:t>，</a:t>
            </a:r>
            <a:r>
              <a:rPr lang="zh-TW" altLang="en-US" sz="3000" b="1" dirty="0" smtClean="0"/>
              <a:t>四級分達一般水準</a:t>
            </a:r>
            <a:r>
              <a:rPr lang="zh-TW" altLang="en-US" sz="3000" dirty="0" smtClean="0"/>
              <a:t>。</a:t>
            </a:r>
            <a:endParaRPr lang="en-US" altLang="zh-TW" sz="3000" dirty="0" smtClean="0"/>
          </a:p>
          <a:p>
            <a:pPr marL="431800" indent="-431800" algn="just" defTabSz="1154113" eaLnBrk="1">
              <a:buClr>
                <a:schemeClr val="accent4"/>
              </a:buClr>
              <a:buFont typeface="Wingdings" pitchFamily="2" charset="2"/>
              <a:buChar char="u"/>
              <a:defRPr/>
            </a:pPr>
            <a:r>
              <a:rPr lang="zh-TW" altLang="en-US" sz="3000" dirty="0" smtClean="0"/>
              <a:t>一篇文章由兩位評閱委員分別評閱，若兩位委員評定</a:t>
            </a:r>
            <a:r>
              <a:rPr lang="zh-TW" altLang="en-US" sz="3000" b="1" dirty="0" smtClean="0"/>
              <a:t>結果相差二級分以上</a:t>
            </a:r>
            <a:r>
              <a:rPr lang="en-US" altLang="zh-TW" sz="3000" dirty="0" smtClean="0"/>
              <a:t>(</a:t>
            </a:r>
            <a:r>
              <a:rPr lang="zh-TW" altLang="en-US" sz="3000" dirty="0" smtClean="0"/>
              <a:t>包含二級分</a:t>
            </a:r>
            <a:r>
              <a:rPr lang="en-US" altLang="zh-TW" sz="3000" dirty="0" smtClean="0"/>
              <a:t>)</a:t>
            </a:r>
            <a:r>
              <a:rPr lang="zh-TW" altLang="en-US" sz="3000" dirty="0" smtClean="0"/>
              <a:t>，或</a:t>
            </a:r>
            <a:r>
              <a:rPr lang="zh-TW" altLang="en-US" sz="3000" b="1" dirty="0" smtClean="0"/>
              <a:t>其中一閱分數為零級分</a:t>
            </a:r>
            <a:r>
              <a:rPr lang="zh-TW" altLang="en-US" sz="3000" dirty="0" smtClean="0"/>
              <a:t>時，則再請核心委員進行複閱。</a:t>
            </a:r>
            <a:endParaRPr lang="en-US" altLang="zh-TW" sz="3000" dirty="0" smtClean="0"/>
          </a:p>
          <a:p>
            <a:pPr marL="431800" indent="-431800" algn="just" defTabSz="1154113" eaLnBrk="1">
              <a:buClr>
                <a:schemeClr val="accent4"/>
              </a:buClr>
              <a:buFont typeface="Wingdings" pitchFamily="2" charset="2"/>
              <a:buChar char="u"/>
              <a:defRPr/>
            </a:pPr>
            <a:r>
              <a:rPr lang="zh-TW" altLang="en-US" sz="3000" b="1" dirty="0" smtClean="0"/>
              <a:t>字體</a:t>
            </a:r>
            <a:r>
              <a:rPr lang="zh-TW" altLang="en-US" sz="3000" b="1" dirty="0"/>
              <a:t>美醜</a:t>
            </a:r>
            <a:r>
              <a:rPr lang="zh-TW" altLang="en-US" sz="3000" dirty="0"/>
              <a:t>、</a:t>
            </a:r>
            <a:r>
              <a:rPr lang="zh-TW" altLang="en-US" sz="3000" b="1" dirty="0"/>
              <a:t>文章長度</a:t>
            </a:r>
            <a:r>
              <a:rPr lang="zh-TW" altLang="en-US" sz="3000" dirty="0"/>
              <a:t>不在評分規準中</a:t>
            </a:r>
            <a:r>
              <a:rPr lang="zh-TW" altLang="en-US" sz="3000" dirty="0" smtClean="0"/>
              <a:t>。</a:t>
            </a:r>
            <a:endParaRPr lang="en-US" altLang="zh-TW" sz="3000" dirty="0" smtClean="0"/>
          </a:p>
          <a:p>
            <a:pPr marL="431800" indent="-431800" algn="just" defTabSz="1154113" eaLnBrk="1">
              <a:buClr>
                <a:schemeClr val="accent4"/>
              </a:buClr>
              <a:buFont typeface="Wingdings" pitchFamily="2" charset="2"/>
              <a:buChar char="u"/>
              <a:defRPr/>
            </a:pPr>
            <a:r>
              <a:rPr lang="zh-TW" altLang="en-US" sz="3000" dirty="0" smtClean="0"/>
              <a:t>另</a:t>
            </a:r>
            <a:r>
              <a:rPr lang="zh-TW" altLang="en-US" sz="3000" dirty="0"/>
              <a:t>針對使用</a:t>
            </a:r>
            <a:r>
              <a:rPr lang="zh-TW" altLang="en-US" sz="3000" b="1" dirty="0"/>
              <a:t>詩歌體</a:t>
            </a:r>
            <a:r>
              <a:rPr lang="zh-TW" altLang="en-US" sz="3000" dirty="0"/>
              <a:t>、</a:t>
            </a:r>
            <a:r>
              <a:rPr lang="zh-TW" altLang="en-US" sz="3000" b="1" dirty="0"/>
              <a:t>完全離題</a:t>
            </a:r>
            <a:r>
              <a:rPr lang="zh-TW" altLang="en-US" sz="3000" dirty="0"/>
              <a:t>、</a:t>
            </a:r>
            <a:r>
              <a:rPr lang="zh-TW" altLang="en-US" sz="3000" b="1" dirty="0"/>
              <a:t>只抄寫題目或說明</a:t>
            </a:r>
            <a:r>
              <a:rPr lang="zh-TW" altLang="en-US" sz="3000" dirty="0"/>
              <a:t>及</a:t>
            </a:r>
            <a:r>
              <a:rPr lang="zh-TW" altLang="en-US" sz="3000" b="1" dirty="0"/>
              <a:t>空白卷</a:t>
            </a:r>
            <a:r>
              <a:rPr lang="zh-TW" altLang="en-US" sz="3000" dirty="0"/>
              <a:t>等考生，因</a:t>
            </a:r>
            <a:r>
              <a:rPr lang="zh-TW" altLang="en-US" sz="3000" u="sng" dirty="0"/>
              <a:t>無法判斷其寫作能力</a:t>
            </a:r>
            <a:r>
              <a:rPr lang="zh-TW" altLang="en-US" sz="3000" dirty="0"/>
              <a:t>，給予其零級分</a:t>
            </a:r>
            <a:r>
              <a:rPr lang="zh-TW" altLang="en-US" sz="3000" dirty="0" smtClean="0"/>
              <a:t>。</a:t>
            </a:r>
            <a:endParaRPr lang="zh-TW" altLang="en-US" sz="30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標題 1"/>
          <p:cNvSpPr>
            <a:spLocks noGrp="1"/>
          </p:cNvSpPr>
          <p:nvPr>
            <p:ph type="title"/>
          </p:nvPr>
        </p:nvSpPr>
        <p:spPr/>
        <p:txBody>
          <a:bodyPr/>
          <a:lstStyle/>
          <a:p>
            <a:pPr eaLnBrk="1" hangingPunct="1"/>
            <a:r>
              <a:rPr lang="zh-TW" altLang="en-US" smtClean="0">
                <a:latin typeface="微軟正黑體" pitchFamily="34" charset="-120"/>
              </a:rPr>
              <a:t>閱卷教師的訓練</a:t>
            </a:r>
          </a:p>
        </p:txBody>
      </p:sp>
      <p:sp>
        <p:nvSpPr>
          <p:cNvPr id="3" name="內容版面配置區 2"/>
          <p:cNvSpPr>
            <a:spLocks noGrp="1"/>
          </p:cNvSpPr>
          <p:nvPr>
            <p:ph idx="1"/>
          </p:nvPr>
        </p:nvSpPr>
        <p:spPr/>
        <p:txBody>
          <a:bodyPr/>
          <a:lstStyle/>
          <a:p>
            <a:pPr marL="330200" indent="-330200" algn="just" defTabSz="881063" eaLnBrk="1" hangingPunct="1">
              <a:spcBef>
                <a:spcPts val="1800"/>
              </a:spcBef>
              <a:buFont typeface="Wingdings" pitchFamily="2" charset="2"/>
              <a:buChar char="u"/>
              <a:defRPr/>
            </a:pPr>
            <a:r>
              <a:rPr lang="zh-TW" altLang="en-US" dirty="0" smtClean="0"/>
              <a:t>透過事前對於評分規準與樣卷對照之專業訓練，使閱卷委員更能掌握各級分間的差異，增加評分者信度。</a:t>
            </a:r>
            <a:endParaRPr lang="en-US" altLang="zh-TW" dirty="0" smtClean="0"/>
          </a:p>
          <a:p>
            <a:pPr marL="330200" indent="-330200" algn="just" defTabSz="881063" eaLnBrk="1" hangingPunct="1">
              <a:spcBef>
                <a:spcPts val="1800"/>
              </a:spcBef>
              <a:buFont typeface="Wingdings" pitchFamily="2" charset="2"/>
              <a:buChar char="u"/>
              <a:defRPr/>
            </a:pPr>
            <a:r>
              <a:rPr lang="zh-TW" altLang="en-US" dirty="0" smtClean="0"/>
              <a:t>樣卷挑選會議。</a:t>
            </a:r>
            <a:endParaRPr lang="en-US" altLang="zh-TW" dirty="0" smtClean="0"/>
          </a:p>
          <a:p>
            <a:pPr marL="330200" indent="-330200" algn="just" defTabSz="881063" eaLnBrk="1" hangingPunct="1">
              <a:spcBef>
                <a:spcPts val="1800"/>
              </a:spcBef>
              <a:buFont typeface="Wingdings" pitchFamily="2" charset="2"/>
              <a:buChar char="u"/>
              <a:defRPr/>
            </a:pPr>
            <a:r>
              <a:rPr lang="zh-TW" altLang="en-US" dirty="0" smtClean="0"/>
              <a:t>訓練評閱委員。</a:t>
            </a:r>
          </a:p>
          <a:p>
            <a:pPr eaLnBrk="1" hangingPunct="1">
              <a:defRPr/>
            </a:pPr>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750" y="1125538"/>
            <a:ext cx="8229600" cy="5327650"/>
          </a:xfrm>
        </p:spPr>
        <p:txBody>
          <a:bodyPr/>
          <a:lstStyle/>
          <a:p>
            <a:pPr>
              <a:buFont typeface="Wingdings" pitchFamily="2" charset="2"/>
              <a:buChar char="u"/>
              <a:defRPr/>
            </a:pPr>
            <a:r>
              <a:rPr lang="zh-TW" altLang="en-US" sz="2800" dirty="0">
                <a:latin typeface="微軟正黑體" pitchFamily="34" charset="-120"/>
              </a:rPr>
              <a:t>標準參照</a:t>
            </a:r>
            <a:r>
              <a:rPr lang="zh-TW" altLang="en-US" sz="2800" dirty="0" smtClean="0">
                <a:latin typeface="微軟正黑體" pitchFamily="34" charset="-120"/>
              </a:rPr>
              <a:t>測驗</a:t>
            </a:r>
            <a:endParaRPr lang="en-US" altLang="zh-TW" sz="2800" dirty="0" smtClean="0"/>
          </a:p>
          <a:p>
            <a:pPr lvl="1">
              <a:buFont typeface="Arial" pitchFamily="34" charset="0"/>
              <a:buChar char="•"/>
              <a:defRPr/>
            </a:pPr>
            <a:r>
              <a:rPr lang="zh-TW" altLang="en-US" sz="2400" dirty="0" smtClean="0">
                <a:latin typeface="微軟正黑體" pitchFamily="34" charset="-120"/>
              </a:rPr>
              <a:t>在</a:t>
            </a:r>
            <a:r>
              <a:rPr lang="zh-TW" altLang="en-US" sz="2400" dirty="0">
                <a:solidFill>
                  <a:srgbClr val="0000FF"/>
                </a:solidFill>
                <a:latin typeface="微軟正黑體" pitchFamily="34" charset="-120"/>
              </a:rPr>
              <a:t>實施測驗之前</a:t>
            </a:r>
            <a:r>
              <a:rPr lang="zh-TW" altLang="en-US" sz="2400" dirty="0">
                <a:latin typeface="微軟正黑體" pitchFamily="34" charset="-120"/>
              </a:rPr>
              <a:t>即已將</a:t>
            </a:r>
            <a:r>
              <a:rPr lang="zh-TW" altLang="en-US" sz="2400" dirty="0">
                <a:solidFill>
                  <a:srgbClr val="0000FF"/>
                </a:solidFill>
                <a:latin typeface="微軟正黑體" pitchFamily="34" charset="-120"/>
              </a:rPr>
              <a:t>標準訂好</a:t>
            </a:r>
            <a:r>
              <a:rPr lang="zh-TW" altLang="en-US" sz="2400" dirty="0">
                <a:latin typeface="微軟正黑體" pitchFamily="34" charset="-120"/>
              </a:rPr>
              <a:t>，</a:t>
            </a:r>
            <a:r>
              <a:rPr lang="zh-TW" altLang="en-US" sz="2400" dirty="0">
                <a:solidFill>
                  <a:srgbClr val="0000FF"/>
                </a:solidFill>
                <a:latin typeface="微軟正黑體" pitchFamily="34" charset="-120"/>
              </a:rPr>
              <a:t>施測後</a:t>
            </a:r>
            <a:r>
              <a:rPr lang="zh-TW" altLang="en-US" sz="2400" dirty="0">
                <a:latin typeface="微軟正黑體" pitchFamily="34" charset="-120"/>
              </a:rPr>
              <a:t>只需根據預定的標準來解釋所測得的分數，從而判定是否達到事先已預定的</a:t>
            </a:r>
            <a:r>
              <a:rPr lang="zh-TW" altLang="en-US" sz="2400" dirty="0" smtClean="0">
                <a:latin typeface="微軟正黑體" pitchFamily="34" charset="-120"/>
              </a:rPr>
              <a:t>標準</a:t>
            </a:r>
            <a:endParaRPr lang="en-US" altLang="zh-TW" sz="2400" dirty="0">
              <a:latin typeface="微軟正黑體" pitchFamily="34" charset="-120"/>
            </a:endParaRPr>
          </a:p>
          <a:p>
            <a:pPr>
              <a:buFont typeface="Wingdings" pitchFamily="2" charset="2"/>
              <a:buChar char="u"/>
              <a:defRPr/>
            </a:pPr>
            <a:r>
              <a:rPr lang="zh-TW" altLang="en-US" sz="2800" dirty="0" smtClean="0">
                <a:latin typeface="微軟正黑體" pitchFamily="34" charset="-120"/>
              </a:rPr>
              <a:t>目的</a:t>
            </a:r>
            <a:endParaRPr lang="en-US" altLang="zh-TW" sz="2800" dirty="0" smtClean="0">
              <a:latin typeface="微軟正黑體" pitchFamily="34" charset="-120"/>
            </a:endParaRPr>
          </a:p>
          <a:p>
            <a:pPr lvl="1">
              <a:buFont typeface="Arial" pitchFamily="34" charset="0"/>
              <a:buChar char="•"/>
              <a:defRPr/>
            </a:pPr>
            <a:r>
              <a:rPr lang="zh-TW" altLang="en-US" sz="2400" dirty="0" smtClean="0">
                <a:solidFill>
                  <a:srgbClr val="0000FF"/>
                </a:solidFill>
                <a:latin typeface="微軟正黑體" pitchFamily="34" charset="-120"/>
              </a:rPr>
              <a:t>了解</a:t>
            </a:r>
            <a:r>
              <a:rPr lang="zh-TW" altLang="en-US" sz="2400" dirty="0">
                <a:solidFill>
                  <a:srgbClr val="0000FF"/>
                </a:solidFill>
                <a:latin typeface="微軟正黑體" pitchFamily="34" charset="-120"/>
              </a:rPr>
              <a:t>學生真正學會的程度</a:t>
            </a:r>
            <a:r>
              <a:rPr lang="zh-TW" altLang="en-US" sz="2400" dirty="0">
                <a:latin typeface="微軟正黑體" pitchFamily="34" charset="-120"/>
              </a:rPr>
              <a:t>，已經</a:t>
            </a:r>
            <a:r>
              <a:rPr lang="zh-TW" altLang="en-US" sz="2400" dirty="0">
                <a:solidFill>
                  <a:srgbClr val="0000FF"/>
                </a:solidFill>
                <a:latin typeface="微軟正黑體" pitchFamily="34" charset="-120"/>
              </a:rPr>
              <a:t>學到些什麼或能做些什麼</a:t>
            </a:r>
            <a:r>
              <a:rPr lang="zh-TW" altLang="en-US" sz="2400" dirty="0">
                <a:latin typeface="微軟正黑體" pitchFamily="34" charset="-120"/>
              </a:rPr>
              <a:t>，所重視的是學生是否已</a:t>
            </a:r>
            <a:r>
              <a:rPr lang="zh-TW" altLang="en-US" sz="2400" dirty="0">
                <a:solidFill>
                  <a:srgbClr val="0000FF"/>
                </a:solidFill>
                <a:latin typeface="微軟正黑體" pitchFamily="34" charset="-120"/>
              </a:rPr>
              <a:t>學會某項知識或技能</a:t>
            </a:r>
            <a:r>
              <a:rPr lang="zh-TW" altLang="en-US" sz="2400" dirty="0">
                <a:latin typeface="微軟正黑體" pitchFamily="34" charset="-120"/>
              </a:rPr>
              <a:t>，</a:t>
            </a:r>
            <a:r>
              <a:rPr lang="zh-TW" altLang="en-US" sz="2400" dirty="0">
                <a:solidFill>
                  <a:srgbClr val="0000FF"/>
                </a:solidFill>
                <a:latin typeface="微軟正黑體" pitchFamily="34" charset="-120"/>
              </a:rPr>
              <a:t>學習是否有什麼困難</a:t>
            </a:r>
            <a:r>
              <a:rPr lang="zh-TW" altLang="en-US" sz="2400" dirty="0">
                <a:latin typeface="微軟正黑體" pitchFamily="34" charset="-120"/>
              </a:rPr>
              <a:t>，以及</a:t>
            </a:r>
            <a:r>
              <a:rPr lang="zh-TW" altLang="en-US" sz="2400" dirty="0">
                <a:solidFill>
                  <a:srgbClr val="0000FF"/>
                </a:solidFill>
                <a:latin typeface="微軟正黑體" pitchFamily="34" charset="-120"/>
              </a:rPr>
              <a:t>學習已經達到教學目標中的哪一個層次</a:t>
            </a:r>
            <a:endParaRPr lang="en-US" altLang="zh-TW" sz="2400" dirty="0">
              <a:solidFill>
                <a:srgbClr val="0000FF"/>
              </a:solidFill>
              <a:latin typeface="微軟正黑體" pitchFamily="34" charset="-120"/>
            </a:endParaRPr>
          </a:p>
          <a:p>
            <a:pPr>
              <a:buFont typeface="Wingdings" pitchFamily="2" charset="2"/>
              <a:buChar char="u"/>
              <a:defRPr/>
            </a:pPr>
            <a:r>
              <a:rPr lang="zh-TW" altLang="en-US" sz="2800" dirty="0" smtClean="0">
                <a:latin typeface="微軟正黑體" pitchFamily="34" charset="-120"/>
              </a:rPr>
              <a:t>功能</a:t>
            </a:r>
            <a:endParaRPr lang="en-US" altLang="zh-TW" sz="2800" dirty="0" smtClean="0">
              <a:latin typeface="微軟正黑體" pitchFamily="34" charset="-120"/>
            </a:endParaRPr>
          </a:p>
          <a:p>
            <a:pPr lvl="1">
              <a:buFont typeface="Arial" pitchFamily="34" charset="0"/>
              <a:buChar char="•"/>
              <a:defRPr/>
            </a:pPr>
            <a:r>
              <a:rPr lang="zh-TW" altLang="en-US" sz="2400" dirty="0" smtClean="0">
                <a:latin typeface="微軟正黑體" pitchFamily="34" charset="-120"/>
              </a:rPr>
              <a:t>在於</a:t>
            </a:r>
            <a:r>
              <a:rPr lang="zh-TW" altLang="en-US" sz="2400" dirty="0">
                <a:solidFill>
                  <a:srgbClr val="0000FF"/>
                </a:solidFill>
                <a:latin typeface="微軟正黑體" pitchFamily="34" charset="-120"/>
              </a:rPr>
              <a:t>診斷學生學習困難</a:t>
            </a:r>
            <a:r>
              <a:rPr lang="zh-TW" altLang="en-US" sz="2400" dirty="0">
                <a:latin typeface="微軟正黑體" pitchFamily="34" charset="-120"/>
              </a:rPr>
              <a:t>的所在，可以</a:t>
            </a:r>
            <a:r>
              <a:rPr lang="zh-TW" altLang="en-US" sz="2400" dirty="0">
                <a:solidFill>
                  <a:srgbClr val="0000FF"/>
                </a:solidFill>
                <a:latin typeface="微軟正黑體" pitchFamily="34" charset="-120"/>
              </a:rPr>
              <a:t>幫助教師了解學生學習</a:t>
            </a:r>
            <a:r>
              <a:rPr lang="zh-TW" altLang="en-US" sz="2400" dirty="0">
                <a:latin typeface="微軟正黑體" pitchFamily="34" charset="-120"/>
              </a:rPr>
              <a:t>的情形，並進而</a:t>
            </a:r>
            <a:r>
              <a:rPr lang="zh-TW" altLang="en-US" sz="2400" dirty="0">
                <a:solidFill>
                  <a:srgbClr val="0000FF"/>
                </a:solidFill>
                <a:latin typeface="微軟正黑體" pitchFamily="34" charset="-120"/>
              </a:rPr>
              <a:t>改進其教學方法</a:t>
            </a:r>
            <a:r>
              <a:rPr lang="zh-TW" altLang="en-US" sz="2400" dirty="0">
                <a:latin typeface="微軟正黑體" pitchFamily="34" charset="-120"/>
              </a:rPr>
              <a:t>，以</a:t>
            </a:r>
            <a:r>
              <a:rPr lang="zh-TW" altLang="en-US" sz="2400" dirty="0">
                <a:solidFill>
                  <a:srgbClr val="0000FF"/>
                </a:solidFill>
                <a:latin typeface="微軟正黑體" pitchFamily="34" charset="-120"/>
              </a:rPr>
              <a:t>提高教學和學習效果</a:t>
            </a:r>
            <a:r>
              <a:rPr lang="zh-TW" altLang="en-US" sz="2400" dirty="0" smtClean="0">
                <a:latin typeface="微軟正黑體" pitchFamily="34" charset="-120"/>
              </a:rPr>
              <a:t>。</a:t>
            </a:r>
            <a:endParaRPr lang="en-US" altLang="zh-TW" sz="2400" dirty="0" smtClean="0">
              <a:latin typeface="微軟正黑體" pitchFamily="34" charset="-120"/>
            </a:endParaRPr>
          </a:p>
          <a:p>
            <a:pPr marL="0" indent="0">
              <a:buFontTx/>
              <a:buNone/>
              <a:defRPr/>
            </a:pPr>
            <a:endParaRPr lang="zh-TW" altLang="en-US" sz="2800" dirty="0"/>
          </a:p>
        </p:txBody>
      </p:sp>
      <p:sp>
        <p:nvSpPr>
          <p:cNvPr id="31746" name="Titre 1"/>
          <p:cNvSpPr>
            <a:spLocks noGrp="1"/>
          </p:cNvSpPr>
          <p:nvPr>
            <p:ph type="title"/>
          </p:nvPr>
        </p:nvSpPr>
        <p:spPr>
          <a:xfrm>
            <a:off x="1476375" y="188913"/>
            <a:ext cx="6329363" cy="1143000"/>
          </a:xfrm>
        </p:spPr>
        <p:txBody>
          <a:bodyPr/>
          <a:lstStyle/>
          <a:p>
            <a:r>
              <a:rPr lang="zh-TW" altLang="en-US" smtClean="0"/>
              <a:t>標準參照測驗</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標題 1"/>
          <p:cNvSpPr>
            <a:spLocks noGrp="1"/>
          </p:cNvSpPr>
          <p:nvPr>
            <p:ph type="title"/>
          </p:nvPr>
        </p:nvSpPr>
        <p:spPr>
          <a:xfrm>
            <a:off x="530225" y="188913"/>
            <a:ext cx="1017588" cy="6178550"/>
          </a:xfrm>
        </p:spPr>
        <p:txBody>
          <a:bodyPr/>
          <a:lstStyle/>
          <a:p>
            <a:pPr eaLnBrk="1" hangingPunct="1"/>
            <a:r>
              <a:rPr lang="zh-TW" altLang="en-US" smtClean="0">
                <a:latin typeface="微軟正黑體" pitchFamily="34" charset="-120"/>
              </a:rPr>
              <a:t>閱卷流程</a:t>
            </a:r>
          </a:p>
        </p:txBody>
      </p:sp>
      <p:pic>
        <p:nvPicPr>
          <p:cNvPr id="99330" name="內容版面配置區 4" descr="閱卷流程.jpg"/>
          <p:cNvPicPr>
            <a:picLocks noGrp="1" noChangeAspect="1"/>
          </p:cNvPicPr>
          <p:nvPr>
            <p:ph idx="1"/>
          </p:nvPr>
        </p:nvPicPr>
        <p:blipFill>
          <a:blip r:embed="rId2"/>
          <a:srcRect b="3801"/>
          <a:stretch>
            <a:fillRect/>
          </a:stretch>
        </p:blipFill>
        <p:spPr>
          <a:xfrm>
            <a:off x="1835150" y="68263"/>
            <a:ext cx="6192838" cy="6456362"/>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標題 1"/>
          <p:cNvSpPr>
            <a:spLocks noGrp="1"/>
          </p:cNvSpPr>
          <p:nvPr>
            <p:ph type="title"/>
          </p:nvPr>
        </p:nvSpPr>
        <p:spPr>
          <a:xfrm>
            <a:off x="457200" y="142875"/>
            <a:ext cx="8229600" cy="1143000"/>
          </a:xfrm>
        </p:spPr>
        <p:txBody>
          <a:bodyPr/>
          <a:lstStyle/>
          <a:p>
            <a:pPr eaLnBrk="1" hangingPunct="1"/>
            <a:r>
              <a:rPr lang="zh-TW" altLang="en-US" smtClean="0">
                <a:latin typeface="微軟正黑體" pitchFamily="34" charset="-120"/>
              </a:rPr>
              <a:t>寫作測驗作答注意事項</a:t>
            </a:r>
          </a:p>
        </p:txBody>
      </p:sp>
      <p:sp>
        <p:nvSpPr>
          <p:cNvPr id="82947" name="內容版面配置區 2"/>
          <p:cNvSpPr>
            <a:spLocks noGrp="1"/>
          </p:cNvSpPr>
          <p:nvPr>
            <p:ph idx="1"/>
          </p:nvPr>
        </p:nvSpPr>
        <p:spPr>
          <a:xfrm>
            <a:off x="179388" y="1268413"/>
            <a:ext cx="8507412" cy="4968875"/>
          </a:xfrm>
        </p:spPr>
        <p:txBody>
          <a:bodyPr/>
          <a:lstStyle/>
          <a:p>
            <a:pPr marL="866775" lvl="1" indent="-565150" defTabSz="1511300" eaLnBrk="1" hangingPunct="1">
              <a:lnSpc>
                <a:spcPct val="95000"/>
              </a:lnSpc>
              <a:buFont typeface="Wingdings" pitchFamily="2" charset="2"/>
              <a:buChar char="u"/>
              <a:defRPr/>
            </a:pPr>
            <a:r>
              <a:rPr lang="zh-TW" altLang="zh-TW" dirty="0" smtClean="0">
                <a:latin typeface="微軟正黑體" panose="020B0604030504040204" pitchFamily="34" charset="-120"/>
              </a:rPr>
              <a:t>作答方式：</a:t>
            </a:r>
            <a:r>
              <a:rPr lang="zh-TW" altLang="en-US" dirty="0" smtClean="0">
                <a:latin typeface="微軟正黑體" panose="020B0604030504040204" pitchFamily="34" charset="-120"/>
              </a:rPr>
              <a:t>必須仔細閱讀完整試題後，撰寫一篇文章。 </a:t>
            </a:r>
            <a:endParaRPr lang="en-US" altLang="zh-TW" dirty="0" smtClean="0">
              <a:latin typeface="微軟正黑體" panose="020B0604030504040204" pitchFamily="34" charset="-120"/>
            </a:endParaRPr>
          </a:p>
          <a:p>
            <a:pPr marL="866775" lvl="1" indent="-565150" defTabSz="1511300" eaLnBrk="1" hangingPunct="1">
              <a:lnSpc>
                <a:spcPct val="95000"/>
              </a:lnSpc>
              <a:buFont typeface="Wingdings" pitchFamily="2" charset="2"/>
              <a:buChar char="u"/>
              <a:defRPr/>
            </a:pPr>
            <a:r>
              <a:rPr lang="zh-TW" altLang="en-US" dirty="0" smtClean="0">
                <a:latin typeface="微軟正黑體" panose="020B0604030504040204" pitchFamily="34" charset="-120"/>
              </a:rPr>
              <a:t>從第一頁右邊第一行開始作答，並不得要求增加答案卷作答。</a:t>
            </a:r>
            <a:endParaRPr lang="en-US" altLang="zh-TW" dirty="0" smtClean="0">
              <a:latin typeface="微軟正黑體" panose="020B0604030504040204" pitchFamily="34" charset="-120"/>
            </a:endParaRPr>
          </a:p>
          <a:p>
            <a:pPr marL="806450" indent="-498475" algn="just" defTabSz="1511300" eaLnBrk="1">
              <a:lnSpc>
                <a:spcPct val="95000"/>
              </a:lnSpc>
              <a:buFont typeface="Wingdings" pitchFamily="2" charset="2"/>
              <a:buChar char="u"/>
              <a:defRPr/>
            </a:pPr>
            <a:r>
              <a:rPr lang="zh-TW" altLang="en-US" sz="2800" b="1" dirty="0" smtClean="0">
                <a:latin typeface="微軟正黑體" panose="020B0604030504040204" pitchFamily="34" charset="-120"/>
              </a:rPr>
              <a:t>以下情形影響作答結果呈現，可能影響得分：</a:t>
            </a:r>
            <a:endParaRPr lang="en-US" altLang="zh-TW" sz="2800" b="1" dirty="0" smtClean="0">
              <a:latin typeface="微軟正黑體" panose="020B0604030504040204" pitchFamily="34" charset="-120"/>
            </a:endParaRPr>
          </a:p>
          <a:p>
            <a:pPr marL="841375" indent="-300038" algn="just" defTabSz="1511300" eaLnBrk="1">
              <a:lnSpc>
                <a:spcPct val="95000"/>
              </a:lnSpc>
              <a:buFontTx/>
              <a:buNone/>
              <a:defRPr/>
            </a:pPr>
            <a:r>
              <a:rPr lang="en-US" altLang="zh-TW" sz="2800" b="1" dirty="0" smtClean="0">
                <a:latin typeface="微軟正黑體" panose="020B0604030504040204" pitchFamily="34" charset="-120"/>
              </a:rPr>
              <a:t>   </a:t>
            </a:r>
            <a:r>
              <a:rPr lang="zh-TW" altLang="en-US" sz="2800" dirty="0" smtClean="0">
                <a:latin typeface="微軟正黑體" panose="020B0604030504040204" pitchFamily="34" charset="-120"/>
              </a:rPr>
              <a:t>未用本國文字書寫（正體字）；未用黑色墨水的筆書寫（</a:t>
            </a:r>
            <a:r>
              <a:rPr lang="zh-TW" altLang="zh-TW" sz="2800" dirty="0" smtClean="0">
                <a:latin typeface="微軟正黑體" panose="020B0604030504040204" pitchFamily="34" charset="-120"/>
              </a:rPr>
              <a:t>建議使用</a:t>
            </a:r>
            <a:r>
              <a:rPr lang="en-US" altLang="zh-TW" sz="2800" dirty="0" smtClean="0">
                <a:latin typeface="Times New Roman" pitchFamily="18" charset="0"/>
                <a:cs typeface="Times New Roman" pitchFamily="18" charset="0"/>
              </a:rPr>
              <a:t>0.5mm</a:t>
            </a:r>
            <a:r>
              <a:rPr lang="zh-TW" altLang="zh-TW" sz="2800" dirty="0" smtClean="0">
                <a:latin typeface="Times New Roman" pitchFamily="18" charset="0"/>
                <a:cs typeface="Times New Roman" pitchFamily="18" charset="0"/>
              </a:rPr>
              <a:t>〜</a:t>
            </a:r>
            <a:r>
              <a:rPr lang="en-US" altLang="zh-TW" sz="2800" dirty="0" smtClean="0">
                <a:latin typeface="Times New Roman" pitchFamily="18" charset="0"/>
                <a:cs typeface="Times New Roman" pitchFamily="18" charset="0"/>
              </a:rPr>
              <a:t>0.7mm</a:t>
            </a:r>
            <a:r>
              <a:rPr lang="zh-TW" altLang="zh-TW" sz="2800" dirty="0" smtClean="0">
                <a:latin typeface="微軟正黑體" panose="020B0604030504040204" pitchFamily="34" charset="-120"/>
              </a:rPr>
              <a:t>之筆尖</a:t>
            </a:r>
            <a:r>
              <a:rPr lang="zh-TW" altLang="en-US" sz="2800" dirty="0" smtClean="0">
                <a:latin typeface="微軟正黑體" panose="020B0604030504040204" pitchFamily="34" charset="-120"/>
              </a:rPr>
              <a:t>，且不得使用鉛筆）；書寫內容超出答案卷格線外框。</a:t>
            </a:r>
          </a:p>
          <a:p>
            <a:pPr marL="796925" indent="-498475" algn="just" defTabSz="1511300" eaLnBrk="1">
              <a:lnSpc>
                <a:spcPct val="95000"/>
              </a:lnSpc>
              <a:buFont typeface="Wingdings" pitchFamily="2" charset="2"/>
              <a:buChar char="u"/>
              <a:defRPr/>
            </a:pPr>
            <a:r>
              <a:rPr lang="zh-TW" altLang="en-US" sz="2800" b="1" dirty="0" smtClean="0">
                <a:latin typeface="微軟正黑體" panose="020B0604030504040204" pitchFamily="34" charset="-120"/>
              </a:rPr>
              <a:t>以下情形違反考場規則，將不予計分：</a:t>
            </a:r>
            <a:endParaRPr lang="en-US" altLang="zh-TW" sz="2800" b="1" dirty="0" smtClean="0">
              <a:latin typeface="微軟正黑體" panose="020B0604030504040204" pitchFamily="34" charset="-120"/>
            </a:endParaRPr>
          </a:p>
          <a:p>
            <a:pPr marL="777875" indent="-506413" algn="just" defTabSz="1511300" eaLnBrk="1">
              <a:lnSpc>
                <a:spcPct val="95000"/>
              </a:lnSpc>
              <a:buFontTx/>
              <a:buNone/>
              <a:tabLst>
                <a:tab pos="803275" algn="l"/>
              </a:tabLst>
              <a:defRPr/>
            </a:pPr>
            <a:r>
              <a:rPr lang="en-US" altLang="zh-TW" sz="2800" b="1" dirty="0" smtClean="0">
                <a:latin typeface="微軟正黑體" panose="020B0604030504040204" pitchFamily="34" charset="-120"/>
              </a:rPr>
              <a:t>   	</a:t>
            </a:r>
            <a:r>
              <a:rPr lang="zh-TW" altLang="en-US" sz="2800" dirty="0" smtClean="0">
                <a:latin typeface="微軟正黑體" panose="020B0604030504040204" pitchFamily="34" charset="-120"/>
              </a:rPr>
              <a:t>於答案紙上透露私人身分；污損答案卷，或於答案卷上作任何標記。</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內容版面配置區 4" descr="105030114A.jpg"/>
          <p:cNvPicPr>
            <a:picLocks noChangeAspect="1"/>
          </p:cNvPicPr>
          <p:nvPr/>
        </p:nvPicPr>
        <p:blipFill>
          <a:blip r:embed="rId2"/>
          <a:srcRect/>
          <a:stretch>
            <a:fillRect/>
          </a:stretch>
        </p:blipFill>
        <p:spPr bwMode="auto">
          <a:xfrm>
            <a:off x="1011238" y="404813"/>
            <a:ext cx="8024812" cy="6048375"/>
          </a:xfrm>
          <a:prstGeom prst="rect">
            <a:avLst/>
          </a:prstGeom>
          <a:noFill/>
          <a:ln w="9525">
            <a:noFill/>
            <a:miter lim="800000"/>
            <a:headEnd/>
            <a:tailEnd/>
          </a:ln>
        </p:spPr>
      </p:pic>
      <p:sp>
        <p:nvSpPr>
          <p:cNvPr id="5"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eaLnBrk="0" hangingPunct="0">
              <a:defRPr/>
            </a:pPr>
            <a:r>
              <a:rPr lang="zh-TW" altLang="en-US" sz="4400" b="1" dirty="0">
                <a:latin typeface="標楷體" pitchFamily="65" charset="-120"/>
                <a:ea typeface="標楷體" pitchFamily="65" charset="-120"/>
                <a:cs typeface="+mj-cs"/>
              </a:rPr>
              <a:t>墨水不足</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內容版面配置區 4" descr="96260436301-6.JPG"/>
          <p:cNvPicPr>
            <a:picLocks noChangeAspect="1"/>
          </p:cNvPicPr>
          <p:nvPr/>
        </p:nvPicPr>
        <p:blipFill>
          <a:blip r:embed="rId2"/>
          <a:srcRect/>
          <a:stretch>
            <a:fillRect/>
          </a:stretch>
        </p:blipFill>
        <p:spPr bwMode="auto">
          <a:xfrm>
            <a:off x="1042988" y="361950"/>
            <a:ext cx="8027987" cy="6116638"/>
          </a:xfrm>
          <a:prstGeom prst="rect">
            <a:avLst/>
          </a:prstGeom>
          <a:noFill/>
          <a:ln w="9525">
            <a:noFill/>
            <a:miter lim="800000"/>
            <a:headEnd/>
            <a:tailEnd/>
          </a:ln>
        </p:spPr>
      </p:pic>
      <p:sp>
        <p:nvSpPr>
          <p:cNvPr id="5"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eaLnBrk="0" hangingPunct="0">
              <a:defRPr/>
            </a:pPr>
            <a:r>
              <a:rPr lang="zh-TW" altLang="en-US" sz="4400" b="1" dirty="0">
                <a:latin typeface="標楷體" pitchFamily="65" charset="-120"/>
                <a:ea typeface="標楷體" pitchFamily="65" charset="-120"/>
                <a:cs typeface="+mj-cs"/>
              </a:rPr>
              <a:t>字體太小</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2" descr="E:\非版面問題卷\113112215B.jpg"/>
          <p:cNvPicPr>
            <a:picLocks noChangeAspect="1" noChangeArrowheads="1"/>
          </p:cNvPicPr>
          <p:nvPr/>
        </p:nvPicPr>
        <p:blipFill>
          <a:blip r:embed="rId2"/>
          <a:srcRect/>
          <a:stretch>
            <a:fillRect/>
          </a:stretch>
        </p:blipFill>
        <p:spPr bwMode="auto">
          <a:xfrm>
            <a:off x="971550" y="404813"/>
            <a:ext cx="7970838" cy="6011862"/>
          </a:xfrm>
          <a:prstGeom prst="rect">
            <a:avLst/>
          </a:prstGeom>
          <a:noFill/>
          <a:ln w="9525">
            <a:noFill/>
            <a:miter lim="800000"/>
            <a:headEnd/>
            <a:tailEnd/>
          </a:ln>
        </p:spPr>
      </p:pic>
      <p:sp>
        <p:nvSpPr>
          <p:cNvPr id="5" name="橢圓 4"/>
          <p:cNvSpPr>
            <a:spLocks noChangeArrowheads="1"/>
          </p:cNvSpPr>
          <p:nvPr/>
        </p:nvSpPr>
        <p:spPr bwMode="auto">
          <a:xfrm>
            <a:off x="8675688" y="2781300"/>
            <a:ext cx="360362" cy="2447925"/>
          </a:xfrm>
          <a:prstGeom prst="ellipse">
            <a:avLst/>
          </a:prstGeom>
          <a:noFill/>
          <a:ln w="25400" algn="ctr">
            <a:solidFill>
              <a:srgbClr val="E70000"/>
            </a:solidFill>
            <a:round/>
            <a:headEnd/>
            <a:tailEnd/>
          </a:ln>
        </p:spPr>
        <p:txBody>
          <a:bodyPr lIns="91435" tIns="45717" rIns="91435" bIns="45717" anchor="ctr"/>
          <a:lstStyle/>
          <a:p>
            <a:pPr algn="ctr">
              <a:defRPr/>
            </a:pPr>
            <a:endParaRPr lang="zh-TW" altLang="en-US">
              <a:solidFill>
                <a:schemeClr val="dk1"/>
              </a:solidFill>
              <a:latin typeface="+mn-lt"/>
              <a:ea typeface="+mn-ea"/>
            </a:endParaRPr>
          </a:p>
        </p:txBody>
      </p:sp>
      <p:sp>
        <p:nvSpPr>
          <p:cNvPr id="6"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eaLnBrk="0" hangingPunct="0">
              <a:defRPr/>
            </a:pPr>
            <a:r>
              <a:rPr lang="zh-TW" altLang="en-US" sz="4400" b="1" dirty="0">
                <a:latin typeface="標楷體" pitchFamily="65" charset="-120"/>
                <a:ea typeface="標楷體" pitchFamily="65" charset="-120"/>
                <a:cs typeface="+mj-cs"/>
              </a:rPr>
              <a:t>超出格線</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 descr="C:\Documents and Settings\joycethw.BCTEST\桌面\圖檔\98-2\202110436\202110436A.jpg"/>
          <p:cNvPicPr>
            <a:picLocks noChangeAspect="1" noChangeArrowheads="1"/>
          </p:cNvPicPr>
          <p:nvPr/>
        </p:nvPicPr>
        <p:blipFill>
          <a:blip r:embed="rId2"/>
          <a:srcRect/>
          <a:stretch>
            <a:fillRect/>
          </a:stretch>
        </p:blipFill>
        <p:spPr bwMode="auto">
          <a:xfrm>
            <a:off x="1044575" y="404813"/>
            <a:ext cx="7796213" cy="5949950"/>
          </a:xfrm>
          <a:prstGeom prst="rect">
            <a:avLst/>
          </a:prstGeom>
          <a:noFill/>
          <a:ln w="9525">
            <a:noFill/>
            <a:miter lim="800000"/>
            <a:headEnd/>
            <a:tailEnd/>
          </a:ln>
        </p:spPr>
      </p:pic>
      <p:sp>
        <p:nvSpPr>
          <p:cNvPr id="104450"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eaLnBrk="0" hangingPunct="0"/>
            <a:r>
              <a:rPr lang="zh-TW" altLang="en-US" sz="4400" b="1">
                <a:latin typeface="Times New Roman" pitchFamily="18" charset="0"/>
                <a:ea typeface="標楷體" pitchFamily="65" charset="-120"/>
              </a:rPr>
              <a:t>洩漏私人身分</a:t>
            </a:r>
          </a:p>
        </p:txBody>
      </p:sp>
      <p:sp>
        <p:nvSpPr>
          <p:cNvPr id="104451" name="橢圓 5"/>
          <p:cNvSpPr>
            <a:spLocks noChangeArrowheads="1"/>
          </p:cNvSpPr>
          <p:nvPr/>
        </p:nvSpPr>
        <p:spPr bwMode="auto">
          <a:xfrm>
            <a:off x="2339975" y="2205038"/>
            <a:ext cx="431800" cy="1008062"/>
          </a:xfrm>
          <a:prstGeom prst="ellipse">
            <a:avLst/>
          </a:prstGeom>
          <a:noFill/>
          <a:ln w="38100" algn="ctr">
            <a:solidFill>
              <a:srgbClr val="FF0000"/>
            </a:solidFill>
            <a:round/>
            <a:headEnd/>
            <a:tailEnd/>
          </a:ln>
        </p:spPr>
        <p:txBody>
          <a:bodyPr lIns="69824" tIns="34912" rIns="69824" bIns="34912" anchor="ctr"/>
          <a:lstStyle/>
          <a:p>
            <a:pPr algn="ctr" defTabSz="698500"/>
            <a:endParaRPr lang="zh-TW" altLang="en-US">
              <a:solidFill>
                <a:srgbClr val="FFFFE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圖片 4" descr="105131127A.jpg"/>
          <p:cNvPicPr>
            <a:picLocks noChangeAspect="1"/>
          </p:cNvPicPr>
          <p:nvPr/>
        </p:nvPicPr>
        <p:blipFill>
          <a:blip r:embed="rId2"/>
          <a:srcRect/>
          <a:stretch>
            <a:fillRect/>
          </a:stretch>
        </p:blipFill>
        <p:spPr bwMode="auto">
          <a:xfrm>
            <a:off x="936625" y="549275"/>
            <a:ext cx="8099425" cy="5759450"/>
          </a:xfrm>
          <a:prstGeom prst="rect">
            <a:avLst/>
          </a:prstGeom>
          <a:noFill/>
          <a:ln w="9525">
            <a:noFill/>
            <a:miter lim="800000"/>
            <a:headEnd/>
            <a:tailEnd/>
          </a:ln>
        </p:spPr>
      </p:pic>
      <p:sp>
        <p:nvSpPr>
          <p:cNvPr id="105474"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eaLnBrk="0" hangingPunct="0"/>
            <a:r>
              <a:rPr lang="zh-TW" altLang="en-US" sz="4400" b="1">
                <a:latin typeface="Times New Roman" pitchFamily="18" charset="0"/>
                <a:ea typeface="標楷體" pitchFamily="65" charset="-120"/>
              </a:rPr>
              <a:t>洩漏私人身分</a:t>
            </a:r>
          </a:p>
        </p:txBody>
      </p:sp>
      <p:sp>
        <p:nvSpPr>
          <p:cNvPr id="105475" name="橢圓 5"/>
          <p:cNvSpPr>
            <a:spLocks noChangeArrowheads="1"/>
          </p:cNvSpPr>
          <p:nvPr/>
        </p:nvSpPr>
        <p:spPr bwMode="auto">
          <a:xfrm>
            <a:off x="8569325" y="5229225"/>
            <a:ext cx="503238" cy="1152525"/>
          </a:xfrm>
          <a:prstGeom prst="ellipse">
            <a:avLst/>
          </a:prstGeom>
          <a:noFill/>
          <a:ln w="38100" algn="ctr">
            <a:solidFill>
              <a:srgbClr val="FF0000"/>
            </a:solidFill>
            <a:round/>
            <a:headEnd/>
            <a:tailEnd/>
          </a:ln>
        </p:spPr>
        <p:txBody>
          <a:bodyPr lIns="69824" tIns="34912" rIns="69824" bIns="34912" anchor="ctr"/>
          <a:lstStyle/>
          <a:p>
            <a:pPr algn="ctr" defTabSz="698500"/>
            <a:endParaRPr lang="zh-TW" altLang="en-US">
              <a:solidFill>
                <a:srgbClr val="FFFFE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eaLnBrk="0" hangingPunct="0">
              <a:defRPr/>
            </a:pPr>
            <a:r>
              <a:rPr lang="zh-TW" altLang="en-US" sz="4400" b="1" dirty="0">
                <a:latin typeface="標楷體" pitchFamily="65" charset="-120"/>
                <a:ea typeface="標楷體" pitchFamily="65" charset="-120"/>
                <a:cs typeface="+mj-cs"/>
              </a:rPr>
              <a:t>註記</a:t>
            </a:r>
            <a:r>
              <a:rPr lang="zh-TW" altLang="en-US" sz="4400" b="1" dirty="0">
                <a:latin typeface="標楷體" pitchFamily="65" charset="-120"/>
                <a:ea typeface="標楷體" pitchFamily="65" charset="-120"/>
                <a:cs typeface="+mj-cs"/>
              </a:rPr>
              <a:t>符號</a:t>
            </a:r>
            <a:endParaRPr lang="en-US" altLang="zh-TW" sz="4400" b="1" dirty="0">
              <a:latin typeface="標楷體" pitchFamily="65" charset="-120"/>
              <a:ea typeface="標楷體" pitchFamily="65" charset="-120"/>
              <a:cs typeface="+mj-cs"/>
            </a:endParaRPr>
          </a:p>
          <a:p>
            <a:pPr algn="ctr" eaLnBrk="0" hangingPunct="0">
              <a:defRPr/>
            </a:pPr>
            <a:endParaRPr lang="en-US" altLang="zh-TW" sz="4400" b="1" dirty="0">
              <a:latin typeface="標楷體" pitchFamily="65" charset="-120"/>
              <a:ea typeface="標楷體" pitchFamily="65" charset="-120"/>
              <a:cs typeface="+mj-cs"/>
            </a:endParaRPr>
          </a:p>
          <a:p>
            <a:pPr algn="ctr" eaLnBrk="0" hangingPunct="0">
              <a:defRPr/>
            </a:pPr>
            <a:r>
              <a:rPr lang="zh-TW" altLang="en-US" sz="3200" b="1" dirty="0">
                <a:solidFill>
                  <a:srgbClr val="FF0000"/>
                </a:solidFill>
                <a:latin typeface="標楷體" pitchFamily="65" charset="-120"/>
                <a:ea typeface="標楷體" pitchFamily="65" charset="-120"/>
                <a:cs typeface="+mj-cs"/>
              </a:rPr>
              <a:t>畫</a:t>
            </a:r>
            <a:endParaRPr lang="en-US" altLang="zh-TW" sz="3200" b="1" dirty="0">
              <a:solidFill>
                <a:srgbClr val="FF0000"/>
              </a:solidFill>
              <a:latin typeface="標楷體" pitchFamily="65" charset="-120"/>
              <a:ea typeface="標楷體" pitchFamily="65" charset="-120"/>
              <a:cs typeface="+mj-cs"/>
            </a:endParaRPr>
          </a:p>
          <a:p>
            <a:pPr algn="ctr" eaLnBrk="0" hangingPunct="0">
              <a:defRPr/>
            </a:pPr>
            <a:r>
              <a:rPr lang="zh-TW" altLang="en-US" sz="3200" b="1" dirty="0">
                <a:solidFill>
                  <a:srgbClr val="FF0000"/>
                </a:solidFill>
                <a:latin typeface="標楷體" pitchFamily="65" charset="-120"/>
                <a:ea typeface="標楷體" pitchFamily="65" charset="-120"/>
                <a:cs typeface="+mj-cs"/>
              </a:rPr>
              <a:t>記</a:t>
            </a:r>
            <a:endParaRPr lang="en-US" altLang="zh-TW" sz="3200" b="1" dirty="0">
              <a:solidFill>
                <a:srgbClr val="FF0000"/>
              </a:solidFill>
              <a:latin typeface="標楷體" pitchFamily="65" charset="-120"/>
              <a:ea typeface="標楷體" pitchFamily="65" charset="-120"/>
              <a:cs typeface="+mj-cs"/>
            </a:endParaRPr>
          </a:p>
          <a:p>
            <a:pPr algn="ctr" eaLnBrk="0" hangingPunct="0">
              <a:defRPr/>
            </a:pPr>
            <a:r>
              <a:rPr lang="zh-TW" altLang="en-US" sz="3200" b="1" dirty="0">
                <a:solidFill>
                  <a:srgbClr val="FF0000"/>
                </a:solidFill>
                <a:latin typeface="標楷體" pitchFamily="65" charset="-120"/>
                <a:ea typeface="標楷體" pitchFamily="65" charset="-120"/>
                <a:cs typeface="+mj-cs"/>
              </a:rPr>
              <a:t>圖</a:t>
            </a:r>
            <a:endParaRPr lang="en-US" altLang="zh-TW" sz="3200" b="1" dirty="0">
              <a:solidFill>
                <a:srgbClr val="FF0000"/>
              </a:solidFill>
              <a:latin typeface="標楷體" pitchFamily="65" charset="-120"/>
              <a:ea typeface="標楷體" pitchFamily="65" charset="-120"/>
              <a:cs typeface="+mj-cs"/>
            </a:endParaRPr>
          </a:p>
          <a:p>
            <a:pPr algn="ctr" eaLnBrk="0" hangingPunct="0">
              <a:defRPr/>
            </a:pPr>
            <a:r>
              <a:rPr lang="zh-TW" altLang="en-US" sz="3200" b="1" dirty="0">
                <a:solidFill>
                  <a:srgbClr val="FF0000"/>
                </a:solidFill>
                <a:latin typeface="標楷體" pitchFamily="65" charset="-120"/>
                <a:ea typeface="標楷體" pitchFamily="65" charset="-120"/>
                <a:cs typeface="+mj-cs"/>
              </a:rPr>
              <a:t>形</a:t>
            </a:r>
          </a:p>
        </p:txBody>
      </p:sp>
      <p:pic>
        <p:nvPicPr>
          <p:cNvPr id="106498" name="內容版面配置區 3" descr="101082940A.jpg"/>
          <p:cNvPicPr>
            <a:picLocks noGrp="1" noChangeAspect="1"/>
          </p:cNvPicPr>
          <p:nvPr>
            <p:ph idx="1"/>
          </p:nvPr>
        </p:nvPicPr>
        <p:blipFill>
          <a:blip r:embed="rId2"/>
          <a:srcRect/>
          <a:stretch>
            <a:fillRect/>
          </a:stretch>
        </p:blipFill>
        <p:spPr>
          <a:xfrm>
            <a:off x="900113" y="476250"/>
            <a:ext cx="8064500" cy="5756275"/>
          </a:xfrm>
        </p:spPr>
      </p:pic>
      <p:sp>
        <p:nvSpPr>
          <p:cNvPr id="106499" name="橢圓 5"/>
          <p:cNvSpPr>
            <a:spLocks noChangeArrowheads="1"/>
          </p:cNvSpPr>
          <p:nvPr/>
        </p:nvSpPr>
        <p:spPr bwMode="auto">
          <a:xfrm>
            <a:off x="1187450" y="2997200"/>
            <a:ext cx="431800" cy="431800"/>
          </a:xfrm>
          <a:prstGeom prst="ellipse">
            <a:avLst/>
          </a:prstGeom>
          <a:noFill/>
          <a:ln w="38100" algn="ctr">
            <a:solidFill>
              <a:srgbClr val="FF0000"/>
            </a:solidFill>
            <a:round/>
            <a:headEnd/>
            <a:tailEnd/>
          </a:ln>
        </p:spPr>
        <p:txBody>
          <a:bodyPr lIns="91435" tIns="45717" rIns="91435" bIns="45717" anchor="ctr"/>
          <a:lstStyle/>
          <a:p>
            <a:pPr algn="ctr"/>
            <a:endParaRPr lang="zh-TW" altLang="zh-TW">
              <a:solidFill>
                <a:srgbClr val="FFFFE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eaLnBrk="0" hangingPunct="0">
              <a:defRPr/>
            </a:pPr>
            <a:r>
              <a:rPr lang="zh-TW" altLang="en-US" sz="4400" b="1" dirty="0">
                <a:latin typeface="標楷體" pitchFamily="65" charset="-120"/>
                <a:ea typeface="標楷體" pitchFamily="65" charset="-120"/>
                <a:cs typeface="+mj-cs"/>
              </a:rPr>
              <a:t>註記符號</a:t>
            </a:r>
            <a:endParaRPr lang="en-US" altLang="zh-TW" sz="4400" b="1" dirty="0">
              <a:latin typeface="標楷體" pitchFamily="65" charset="-120"/>
              <a:ea typeface="標楷體" pitchFamily="65" charset="-120"/>
              <a:cs typeface="+mj-cs"/>
            </a:endParaRPr>
          </a:p>
          <a:p>
            <a:pPr algn="ctr" eaLnBrk="0" hangingPunct="0">
              <a:defRPr/>
            </a:pPr>
            <a:r>
              <a:rPr lang="zh-TW" altLang="en-US" sz="2000" b="1" dirty="0">
                <a:solidFill>
                  <a:srgbClr val="FF0000"/>
                </a:solidFill>
                <a:latin typeface="標楷體" pitchFamily="65" charset="-120"/>
                <a:ea typeface="標楷體" pitchFamily="65" charset="-120"/>
                <a:cs typeface="+mj-cs"/>
              </a:rPr>
              <a:t>正</a:t>
            </a:r>
            <a:endParaRPr lang="en-US" altLang="zh-TW" sz="2000" b="1" dirty="0">
              <a:solidFill>
                <a:srgbClr val="FF0000"/>
              </a:solidFill>
              <a:latin typeface="標楷體" pitchFamily="65" charset="-120"/>
              <a:ea typeface="標楷體" pitchFamily="65" charset="-120"/>
              <a:cs typeface="+mj-cs"/>
            </a:endParaRPr>
          </a:p>
          <a:p>
            <a:pPr algn="ctr" eaLnBrk="0" hangingPunct="0">
              <a:defRPr/>
            </a:pPr>
            <a:r>
              <a:rPr lang="zh-TW" altLang="en-US" sz="2000" b="1" dirty="0">
                <a:solidFill>
                  <a:srgbClr val="FF0000"/>
                </a:solidFill>
                <a:latin typeface="標楷體" pitchFamily="65" charset="-120"/>
                <a:ea typeface="標楷體" pitchFamily="65" charset="-120"/>
                <a:cs typeface="+mj-cs"/>
              </a:rPr>
              <a:t>文</a:t>
            </a:r>
            <a:endParaRPr lang="en-US" altLang="zh-TW" sz="2000" b="1" dirty="0">
              <a:solidFill>
                <a:srgbClr val="FF0000"/>
              </a:solidFill>
              <a:latin typeface="標楷體" pitchFamily="65" charset="-120"/>
              <a:ea typeface="標楷體" pitchFamily="65" charset="-120"/>
              <a:cs typeface="+mj-cs"/>
            </a:endParaRPr>
          </a:p>
          <a:p>
            <a:pPr algn="ctr" eaLnBrk="0" hangingPunct="0">
              <a:defRPr/>
            </a:pPr>
            <a:r>
              <a:rPr lang="zh-TW" altLang="en-US" sz="2000" b="1" dirty="0">
                <a:solidFill>
                  <a:srgbClr val="FF0000"/>
                </a:solidFill>
                <a:latin typeface="標楷體" pitchFamily="65" charset="-120"/>
                <a:ea typeface="標楷體" pitchFamily="65" charset="-120"/>
                <a:cs typeface="+mj-cs"/>
              </a:rPr>
              <a:t>以</a:t>
            </a:r>
            <a:endParaRPr lang="en-US" altLang="zh-TW" sz="2000" b="1" dirty="0">
              <a:solidFill>
                <a:srgbClr val="FF0000"/>
              </a:solidFill>
              <a:latin typeface="標楷體" pitchFamily="65" charset="-120"/>
              <a:ea typeface="標楷體" pitchFamily="65" charset="-120"/>
              <a:cs typeface="+mj-cs"/>
            </a:endParaRPr>
          </a:p>
          <a:p>
            <a:pPr algn="ctr" eaLnBrk="0" hangingPunct="0">
              <a:defRPr/>
            </a:pPr>
            <a:r>
              <a:rPr lang="zh-TW" altLang="en-US" sz="2000" b="1" dirty="0">
                <a:solidFill>
                  <a:srgbClr val="FF0000"/>
                </a:solidFill>
                <a:latin typeface="標楷體" pitchFamily="65" charset="-120"/>
                <a:ea typeface="標楷體" pitchFamily="65" charset="-120"/>
                <a:cs typeface="+mj-cs"/>
              </a:rPr>
              <a:t>外</a:t>
            </a:r>
            <a:endParaRPr lang="en-US" altLang="zh-TW" sz="2000" b="1" dirty="0">
              <a:solidFill>
                <a:srgbClr val="FF0000"/>
              </a:solidFill>
              <a:latin typeface="標楷體" pitchFamily="65" charset="-120"/>
              <a:ea typeface="標楷體" pitchFamily="65" charset="-120"/>
              <a:cs typeface="+mj-cs"/>
            </a:endParaRPr>
          </a:p>
          <a:p>
            <a:pPr algn="ctr" eaLnBrk="0" hangingPunct="0">
              <a:defRPr/>
            </a:pPr>
            <a:r>
              <a:rPr lang="zh-TW" altLang="en-US" sz="2000" b="1" dirty="0">
                <a:solidFill>
                  <a:srgbClr val="FF0000"/>
                </a:solidFill>
                <a:latin typeface="標楷體" pitchFamily="65" charset="-120"/>
                <a:ea typeface="標楷體" pitchFamily="65" charset="-120"/>
                <a:cs typeface="+mj-cs"/>
              </a:rPr>
              <a:t>書</a:t>
            </a:r>
            <a:endParaRPr lang="en-US" altLang="zh-TW" sz="2000" b="1" dirty="0">
              <a:solidFill>
                <a:srgbClr val="FF0000"/>
              </a:solidFill>
              <a:latin typeface="標楷體" pitchFamily="65" charset="-120"/>
              <a:ea typeface="標楷體" pitchFamily="65" charset="-120"/>
              <a:cs typeface="+mj-cs"/>
            </a:endParaRPr>
          </a:p>
          <a:p>
            <a:pPr algn="ctr" eaLnBrk="0" hangingPunct="0">
              <a:defRPr/>
            </a:pPr>
            <a:r>
              <a:rPr lang="zh-TW" altLang="en-US" sz="2000" b="1" dirty="0">
                <a:solidFill>
                  <a:srgbClr val="FF0000"/>
                </a:solidFill>
                <a:latin typeface="標楷體" pitchFamily="65" charset="-120"/>
                <a:ea typeface="標楷體" pitchFamily="65" charset="-120"/>
                <a:cs typeface="+mj-cs"/>
              </a:rPr>
              <a:t>寫</a:t>
            </a:r>
            <a:endParaRPr lang="en-US" altLang="zh-TW" sz="2000" b="1" dirty="0">
              <a:solidFill>
                <a:srgbClr val="FF0000"/>
              </a:solidFill>
              <a:latin typeface="標楷體" pitchFamily="65" charset="-120"/>
              <a:ea typeface="標楷體" pitchFamily="65" charset="-120"/>
              <a:cs typeface="+mj-cs"/>
            </a:endParaRPr>
          </a:p>
          <a:p>
            <a:pPr algn="ctr" eaLnBrk="0" hangingPunct="0">
              <a:defRPr/>
            </a:pPr>
            <a:r>
              <a:rPr lang="zh-TW" altLang="en-US" sz="2000" b="1" dirty="0">
                <a:solidFill>
                  <a:srgbClr val="FF0000"/>
                </a:solidFill>
                <a:latin typeface="標楷體" pitchFamily="65" charset="-120"/>
                <a:ea typeface="標楷體" pitchFamily="65" charset="-120"/>
                <a:cs typeface="+mj-cs"/>
              </a:rPr>
              <a:t>不</a:t>
            </a:r>
            <a:endParaRPr lang="en-US" altLang="zh-TW" sz="2000" b="1" dirty="0">
              <a:solidFill>
                <a:srgbClr val="FF0000"/>
              </a:solidFill>
              <a:latin typeface="標楷體" pitchFamily="65" charset="-120"/>
              <a:ea typeface="標楷體" pitchFamily="65" charset="-120"/>
              <a:cs typeface="+mj-cs"/>
            </a:endParaRPr>
          </a:p>
          <a:p>
            <a:pPr algn="ctr" eaLnBrk="0" hangingPunct="0">
              <a:defRPr/>
            </a:pPr>
            <a:r>
              <a:rPr lang="zh-TW" altLang="en-US" sz="2000" b="1" dirty="0">
                <a:solidFill>
                  <a:srgbClr val="FF0000"/>
                </a:solidFill>
                <a:latin typeface="標楷體" pitchFamily="65" charset="-120"/>
                <a:ea typeface="標楷體" pitchFamily="65" charset="-120"/>
                <a:cs typeface="+mj-cs"/>
              </a:rPr>
              <a:t>相</a:t>
            </a:r>
            <a:endParaRPr lang="en-US" altLang="zh-TW" sz="2000" b="1" dirty="0">
              <a:solidFill>
                <a:srgbClr val="FF0000"/>
              </a:solidFill>
              <a:latin typeface="標楷體" pitchFamily="65" charset="-120"/>
              <a:ea typeface="標楷體" pitchFamily="65" charset="-120"/>
              <a:cs typeface="+mj-cs"/>
            </a:endParaRPr>
          </a:p>
          <a:p>
            <a:pPr algn="ctr" eaLnBrk="0" hangingPunct="0">
              <a:defRPr/>
            </a:pPr>
            <a:r>
              <a:rPr lang="zh-TW" altLang="en-US" sz="2000" b="1" dirty="0">
                <a:solidFill>
                  <a:srgbClr val="FF0000"/>
                </a:solidFill>
                <a:latin typeface="標楷體" pitchFamily="65" charset="-120"/>
                <a:ea typeface="標楷體" pitchFamily="65" charset="-120"/>
                <a:cs typeface="+mj-cs"/>
              </a:rPr>
              <a:t>關</a:t>
            </a:r>
            <a:endParaRPr lang="en-US" altLang="zh-TW" sz="2000" b="1" dirty="0">
              <a:solidFill>
                <a:srgbClr val="FF0000"/>
              </a:solidFill>
              <a:latin typeface="標楷體" pitchFamily="65" charset="-120"/>
              <a:ea typeface="標楷體" pitchFamily="65" charset="-120"/>
              <a:cs typeface="+mj-cs"/>
            </a:endParaRPr>
          </a:p>
          <a:p>
            <a:pPr algn="ctr" eaLnBrk="0" hangingPunct="0">
              <a:defRPr/>
            </a:pPr>
            <a:r>
              <a:rPr lang="zh-TW" altLang="en-US" sz="2000" b="1" dirty="0">
                <a:solidFill>
                  <a:srgbClr val="FF0000"/>
                </a:solidFill>
                <a:latin typeface="標楷體" pitchFamily="65" charset="-120"/>
                <a:ea typeface="標楷體" pitchFamily="65" charset="-120"/>
                <a:cs typeface="+mj-cs"/>
              </a:rPr>
              <a:t>文</a:t>
            </a:r>
            <a:endParaRPr lang="en-US" altLang="zh-TW" sz="2000" b="1" dirty="0">
              <a:solidFill>
                <a:srgbClr val="FF0000"/>
              </a:solidFill>
              <a:latin typeface="標楷體" pitchFamily="65" charset="-120"/>
              <a:ea typeface="標楷體" pitchFamily="65" charset="-120"/>
              <a:cs typeface="+mj-cs"/>
            </a:endParaRPr>
          </a:p>
          <a:p>
            <a:pPr algn="ctr" eaLnBrk="0" hangingPunct="0">
              <a:defRPr/>
            </a:pPr>
            <a:r>
              <a:rPr lang="zh-TW" altLang="en-US" sz="2000" b="1" dirty="0">
                <a:solidFill>
                  <a:srgbClr val="FF0000"/>
                </a:solidFill>
                <a:latin typeface="標楷體" pitchFamily="65" charset="-120"/>
                <a:ea typeface="標楷體" pitchFamily="65" charset="-120"/>
                <a:cs typeface="+mj-cs"/>
              </a:rPr>
              <a:t>字</a:t>
            </a:r>
          </a:p>
        </p:txBody>
      </p:sp>
      <p:pic>
        <p:nvPicPr>
          <p:cNvPr id="107522" name="Picture 4" descr="C:\Users\chou517\AppData\Local\Temp\Rar$DI12.2749\108051628A.jpg"/>
          <p:cNvPicPr>
            <a:picLocks noChangeAspect="1" noChangeArrowheads="1"/>
          </p:cNvPicPr>
          <p:nvPr/>
        </p:nvPicPr>
        <p:blipFill>
          <a:blip r:embed="rId2"/>
          <a:srcRect/>
          <a:stretch>
            <a:fillRect/>
          </a:stretch>
        </p:blipFill>
        <p:spPr bwMode="auto">
          <a:xfrm>
            <a:off x="971550" y="333375"/>
            <a:ext cx="7972425" cy="5881688"/>
          </a:xfrm>
          <a:prstGeom prst="rect">
            <a:avLst/>
          </a:prstGeom>
          <a:noFill/>
          <a:ln w="9525">
            <a:noFill/>
            <a:miter lim="800000"/>
            <a:headEnd/>
            <a:tailEnd/>
          </a:ln>
        </p:spPr>
      </p:pic>
      <p:sp>
        <p:nvSpPr>
          <p:cNvPr id="107523" name="橢圓 5"/>
          <p:cNvSpPr>
            <a:spLocks noChangeArrowheads="1"/>
          </p:cNvSpPr>
          <p:nvPr/>
        </p:nvSpPr>
        <p:spPr bwMode="auto">
          <a:xfrm>
            <a:off x="1835150" y="981075"/>
            <a:ext cx="1008063" cy="4751388"/>
          </a:xfrm>
          <a:prstGeom prst="ellipse">
            <a:avLst/>
          </a:prstGeom>
          <a:noFill/>
          <a:ln w="38100" algn="ctr">
            <a:solidFill>
              <a:srgbClr val="FF0000"/>
            </a:solidFill>
            <a:round/>
            <a:headEnd/>
            <a:tailEnd/>
          </a:ln>
        </p:spPr>
        <p:txBody>
          <a:bodyPr lIns="91435" tIns="45717" rIns="91435" bIns="45717" anchor="ctr"/>
          <a:lstStyle/>
          <a:p>
            <a:pPr algn="ctr"/>
            <a:endParaRPr lang="zh-TW" altLang="zh-TW">
              <a:solidFill>
                <a:srgbClr val="FFFFE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eaLnBrk="0" hangingPunct="0">
              <a:defRPr/>
            </a:pPr>
            <a:r>
              <a:rPr lang="zh-TW" altLang="en-US" sz="4400" b="1" dirty="0">
                <a:latin typeface="標楷體" pitchFamily="65" charset="-120"/>
                <a:ea typeface="標楷體" pitchFamily="65" charset="-120"/>
                <a:cs typeface="+mj-cs"/>
              </a:rPr>
              <a:t>詩歌體</a:t>
            </a:r>
          </a:p>
        </p:txBody>
      </p:sp>
      <p:pic>
        <p:nvPicPr>
          <p:cNvPr id="108546" name="內容版面配置區 4" descr="105073710A.jpg"/>
          <p:cNvPicPr>
            <a:picLocks noGrp="1" noChangeAspect="1"/>
          </p:cNvPicPr>
          <p:nvPr>
            <p:ph idx="1"/>
          </p:nvPr>
        </p:nvPicPr>
        <p:blipFill>
          <a:blip r:embed="rId2"/>
          <a:srcRect/>
          <a:stretch>
            <a:fillRect/>
          </a:stretch>
        </p:blipFill>
        <p:spPr>
          <a:xfrm>
            <a:off x="1116013" y="476250"/>
            <a:ext cx="7799387" cy="591661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p:cNvSpPr>
            <a:spLocks noGrp="1"/>
          </p:cNvSpPr>
          <p:nvPr>
            <p:ph type="title"/>
          </p:nvPr>
        </p:nvSpPr>
        <p:spPr>
          <a:xfrm>
            <a:off x="971550" y="333375"/>
            <a:ext cx="7200900" cy="1143000"/>
          </a:xfrm>
        </p:spPr>
        <p:txBody>
          <a:bodyPr/>
          <a:lstStyle/>
          <a:p>
            <a:pPr eaLnBrk="1" hangingPunct="1"/>
            <a:r>
              <a:rPr lang="zh-TW" altLang="en-US" smtClean="0"/>
              <a:t>標準參照 </a:t>
            </a:r>
            <a:r>
              <a:rPr lang="en-US" altLang="zh-TW" smtClean="0"/>
              <a:t>vs </a:t>
            </a:r>
            <a:r>
              <a:rPr lang="zh-TW" altLang="en-US" smtClean="0"/>
              <a:t>常模參照</a:t>
            </a:r>
          </a:p>
        </p:txBody>
      </p:sp>
      <p:sp>
        <p:nvSpPr>
          <p:cNvPr id="32770" name="Espace réservé du contenu 2"/>
          <p:cNvSpPr>
            <a:spLocks noGrp="1"/>
          </p:cNvSpPr>
          <p:nvPr>
            <p:ph idx="1"/>
          </p:nvPr>
        </p:nvSpPr>
        <p:spPr>
          <a:xfrm>
            <a:off x="827088" y="1557338"/>
            <a:ext cx="7634287" cy="4852987"/>
          </a:xfrm>
        </p:spPr>
        <p:txBody>
          <a:bodyPr/>
          <a:lstStyle/>
          <a:p>
            <a:pPr eaLnBrk="1" hangingPunct="1">
              <a:lnSpc>
                <a:spcPct val="90000"/>
              </a:lnSpc>
              <a:buFont typeface="Wingdings" pitchFamily="2" charset="2"/>
              <a:buChar char="u"/>
            </a:pPr>
            <a:r>
              <a:rPr lang="zh-TW" altLang="zh-TW" smtClean="0"/>
              <a:t>「</a:t>
            </a:r>
            <a:r>
              <a:rPr lang="zh-TW" altLang="zh-TW" smtClean="0">
                <a:solidFill>
                  <a:srgbClr val="FF0000"/>
                </a:solidFill>
              </a:rPr>
              <a:t>標準參照</a:t>
            </a:r>
            <a:r>
              <a:rPr lang="zh-TW" altLang="zh-TW" smtClean="0"/>
              <a:t>」著重在瞭解個人的測驗表現是否達到事先所設定的標準</a:t>
            </a:r>
            <a:r>
              <a:rPr lang="zh-TW" altLang="en-US" smtClean="0"/>
              <a:t>。</a:t>
            </a:r>
            <a:endParaRPr lang="en-US" altLang="zh-TW" smtClean="0"/>
          </a:p>
          <a:p>
            <a:pPr lvl="1" eaLnBrk="1" hangingPunct="1">
              <a:lnSpc>
                <a:spcPct val="90000"/>
              </a:lnSpc>
              <a:buFont typeface="Arial" charset="0"/>
              <a:buChar char="•"/>
            </a:pPr>
            <a:r>
              <a:rPr lang="zh-TW" altLang="en-US" smtClean="0">
                <a:solidFill>
                  <a:srgbClr val="0000FF"/>
                </a:solidFill>
              </a:rPr>
              <a:t>國中教育會考</a:t>
            </a:r>
            <a:endParaRPr lang="en-US" altLang="zh-TW" smtClean="0">
              <a:solidFill>
                <a:srgbClr val="0000FF"/>
              </a:solidFill>
            </a:endParaRPr>
          </a:p>
          <a:p>
            <a:pPr eaLnBrk="1" hangingPunct="1">
              <a:lnSpc>
                <a:spcPct val="90000"/>
              </a:lnSpc>
            </a:pPr>
            <a:endParaRPr lang="zh-TW" altLang="en-US" smtClean="0"/>
          </a:p>
          <a:p>
            <a:pPr eaLnBrk="1" hangingPunct="1">
              <a:buFont typeface="Wingdings" pitchFamily="2" charset="2"/>
              <a:buChar char="u"/>
            </a:pPr>
            <a:r>
              <a:rPr lang="zh-TW" altLang="zh-TW" smtClean="0"/>
              <a:t>「</a:t>
            </a:r>
            <a:r>
              <a:rPr lang="zh-TW" altLang="zh-TW" smtClean="0">
                <a:solidFill>
                  <a:srgbClr val="FF0000"/>
                </a:solidFill>
              </a:rPr>
              <a:t>常模參照</a:t>
            </a:r>
            <a:r>
              <a:rPr lang="zh-TW" altLang="zh-TW" smtClean="0"/>
              <a:t>」則是注重個人與團體內其他成員的比較，藉由與其他人相比，來瞭解個人表現的優劣程度</a:t>
            </a:r>
            <a:r>
              <a:rPr lang="zh-TW" altLang="en-US" smtClean="0"/>
              <a:t>。</a:t>
            </a:r>
            <a:endParaRPr lang="en-US" altLang="zh-TW" smtClean="0"/>
          </a:p>
          <a:p>
            <a:pPr lvl="1" eaLnBrk="1" hangingPunct="1">
              <a:buFont typeface="Arial" charset="0"/>
              <a:buChar char="•"/>
            </a:pPr>
            <a:r>
              <a:rPr lang="zh-TW" altLang="en-US" smtClean="0">
                <a:solidFill>
                  <a:srgbClr val="0000FF"/>
                </a:solidFill>
              </a:rPr>
              <a:t>特招、</a:t>
            </a:r>
            <a:r>
              <a:rPr lang="zh-TW" altLang="zh-TW" smtClean="0">
                <a:solidFill>
                  <a:srgbClr val="0000FF"/>
                </a:solidFill>
              </a:rPr>
              <a:t>基測</a:t>
            </a:r>
            <a:r>
              <a:rPr lang="zh-TW" altLang="en-US" smtClean="0">
                <a:solidFill>
                  <a:srgbClr val="0000FF"/>
                </a:solidFill>
              </a:rPr>
              <a:t>，聯考</a:t>
            </a:r>
            <a:endParaRPr lang="zh-TW" altLang="zh-TW" smtClean="0">
              <a:solidFill>
                <a:srgbClr val="0000FF"/>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p:txBody>
          <a:bodyPr/>
          <a:lstStyle/>
          <a:p>
            <a:pPr eaLnBrk="1" hangingPunct="1"/>
            <a:endParaRPr lang="zh-TW" altLang="zh-TW" smtClean="0"/>
          </a:p>
        </p:txBody>
      </p:sp>
      <p:sp>
        <p:nvSpPr>
          <p:cNvPr id="109570" name="Rectangle 3"/>
          <p:cNvSpPr>
            <a:spLocks noGrp="1" noChangeArrowheads="1"/>
          </p:cNvSpPr>
          <p:nvPr>
            <p:ph type="body" idx="1"/>
          </p:nvPr>
        </p:nvSpPr>
        <p:spPr/>
        <p:txBody>
          <a:bodyPr/>
          <a:lstStyle/>
          <a:p>
            <a:pPr eaLnBrk="1" hangingPunct="1"/>
            <a:endParaRPr lang="zh-TW" altLang="zh-TW" smtClean="0"/>
          </a:p>
        </p:txBody>
      </p:sp>
      <p:pic>
        <p:nvPicPr>
          <p:cNvPr id="109571" name="圖片 4" descr="季芬說106宣導簡報-感謝.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539750" y="260350"/>
            <a:ext cx="7777163" cy="1143000"/>
          </a:xfrm>
        </p:spPr>
        <p:txBody>
          <a:bodyPr/>
          <a:lstStyle/>
          <a:p>
            <a:pPr eaLnBrk="1" hangingPunct="1">
              <a:defRPr/>
            </a:pPr>
            <a:r>
              <a:rPr lang="zh-TW" altLang="en-US" dirty="0" smtClean="0">
                <a:latin typeface="+mj-ea"/>
              </a:rPr>
              <a:t>入學考試的變革</a:t>
            </a:r>
            <a:endParaRPr lang="zh-TW" altLang="en-US" sz="3200" dirty="0" smtClean="0">
              <a:latin typeface="+mj-ea"/>
            </a:endParaRPr>
          </a:p>
        </p:txBody>
      </p:sp>
      <p:sp>
        <p:nvSpPr>
          <p:cNvPr id="34818" name="Espace réservé du contenu 2"/>
          <p:cNvSpPr>
            <a:spLocks noGrp="1"/>
          </p:cNvSpPr>
          <p:nvPr>
            <p:ph idx="1"/>
          </p:nvPr>
        </p:nvSpPr>
        <p:spPr>
          <a:xfrm>
            <a:off x="612775" y="1628775"/>
            <a:ext cx="8280400" cy="4895850"/>
          </a:xfrm>
        </p:spPr>
        <p:txBody>
          <a:bodyPr/>
          <a:lstStyle/>
          <a:p>
            <a:pPr marL="0" indent="0" eaLnBrk="1" hangingPunct="1">
              <a:lnSpc>
                <a:spcPct val="90000"/>
              </a:lnSpc>
              <a:buFontTx/>
              <a:buNone/>
            </a:pPr>
            <a:r>
              <a:rPr lang="zh-TW" altLang="en-US" smtClean="0"/>
              <a:t>入學考試的變革必須在「降低壓力以活化學習」和「確保品質以維持競爭力」兩個目標之間求得平衡。具體而言，國中教育會考的目的有下列四項：</a:t>
            </a:r>
            <a:endParaRPr lang="en-US" altLang="zh-TW" smtClean="0"/>
          </a:p>
          <a:p>
            <a:pPr marL="0" indent="0" eaLnBrk="1" hangingPunct="1">
              <a:lnSpc>
                <a:spcPct val="90000"/>
              </a:lnSpc>
            </a:pPr>
            <a:endParaRPr lang="en-US" altLang="zh-TW" smtClean="0"/>
          </a:p>
          <a:p>
            <a:pPr marL="0" indent="0" eaLnBrk="1" hangingPunct="1">
              <a:lnSpc>
                <a:spcPct val="90000"/>
              </a:lnSpc>
              <a:buFontTx/>
              <a:buAutoNum type="arabicPeriod"/>
            </a:pPr>
            <a:r>
              <a:rPr lang="zh-TW" altLang="en-US" smtClean="0"/>
              <a:t>降低考試壓力，活化學生學習</a:t>
            </a:r>
          </a:p>
          <a:p>
            <a:pPr marL="0" indent="0" eaLnBrk="1" hangingPunct="1">
              <a:lnSpc>
                <a:spcPct val="90000"/>
              </a:lnSpc>
              <a:buFontTx/>
              <a:buAutoNum type="arabicPeriod"/>
            </a:pPr>
            <a:r>
              <a:rPr lang="zh-TW" altLang="en-US" smtClean="0"/>
              <a:t>檢視學生學力，確保學習品質</a:t>
            </a:r>
          </a:p>
          <a:p>
            <a:pPr marL="0" indent="0" eaLnBrk="1" hangingPunct="1">
              <a:lnSpc>
                <a:spcPct val="90000"/>
              </a:lnSpc>
              <a:buFontTx/>
              <a:buAutoNum type="arabicPeriod"/>
            </a:pPr>
            <a:r>
              <a:rPr lang="zh-TW" altLang="en-US" smtClean="0"/>
              <a:t>回饋學習成果，強化適性輔導</a:t>
            </a:r>
          </a:p>
          <a:p>
            <a:pPr marL="0" indent="0" eaLnBrk="1" hangingPunct="1">
              <a:lnSpc>
                <a:spcPct val="90000"/>
              </a:lnSpc>
              <a:buFontTx/>
              <a:buAutoNum type="arabicPeriod"/>
            </a:pPr>
            <a:r>
              <a:rPr lang="zh-TW" altLang="en-US" smtClean="0"/>
              <a:t>提供學力資訊，俾利因材施教</a:t>
            </a:r>
            <a:endParaRPr lang="en-US" altLang="zh-TW"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Espace réservé du contenu 2"/>
          <p:cNvSpPr>
            <a:spLocks noGrp="1"/>
          </p:cNvSpPr>
          <p:nvPr>
            <p:ph idx="1"/>
          </p:nvPr>
        </p:nvSpPr>
        <p:spPr>
          <a:xfrm>
            <a:off x="323850" y="1412875"/>
            <a:ext cx="8569325" cy="4679950"/>
          </a:xfrm>
        </p:spPr>
        <p:txBody>
          <a:bodyPr/>
          <a:lstStyle/>
          <a:p>
            <a:pPr marL="457200" lvl="2" indent="-457200" algn="just" eaLnBrk="1">
              <a:lnSpc>
                <a:spcPct val="90000"/>
              </a:lnSpc>
              <a:buFont typeface="Wingdings" pitchFamily="2" charset="2"/>
              <a:buChar char="u"/>
            </a:pPr>
            <a:r>
              <a:rPr lang="zh-TW" altLang="en-US" sz="2800" smtClean="0">
                <a:solidFill>
                  <a:srgbClr val="0000FF"/>
                </a:solidFill>
                <a:latin typeface="微軟正黑體" pitchFamily="34" charset="-120"/>
              </a:rPr>
              <a:t>減少各科成績級分，以「降低考試壓力，活化學生學習」</a:t>
            </a:r>
            <a:endParaRPr lang="en-US" altLang="zh-TW" sz="2800" smtClean="0">
              <a:solidFill>
                <a:srgbClr val="0000FF"/>
              </a:solidFill>
              <a:latin typeface="微軟正黑體" pitchFamily="34" charset="-120"/>
            </a:endParaRPr>
          </a:p>
          <a:p>
            <a:pPr marL="457200" lvl="2" indent="-457200" algn="just" eaLnBrk="1">
              <a:lnSpc>
                <a:spcPct val="90000"/>
              </a:lnSpc>
              <a:buFont typeface="Wingdings" pitchFamily="2" charset="2"/>
              <a:buChar char="Ø"/>
            </a:pPr>
            <a:endParaRPr lang="en-US" altLang="zh-TW" sz="2800" smtClean="0">
              <a:solidFill>
                <a:srgbClr val="0000FF"/>
              </a:solidFill>
              <a:latin typeface="微軟正黑體" pitchFamily="34" charset="-120"/>
            </a:endParaRPr>
          </a:p>
          <a:p>
            <a:pPr marL="457200" lvl="2" indent="-457200" algn="just" eaLnBrk="1">
              <a:lnSpc>
                <a:spcPct val="90000"/>
              </a:lnSpc>
              <a:buFont typeface="Wingdings" pitchFamily="2" charset="2"/>
              <a:buChar char="u"/>
            </a:pPr>
            <a:r>
              <a:rPr lang="zh-TW" altLang="en-US" sz="2800" smtClean="0"/>
              <a:t>使用三個表現等級：「精熟」、「基礎」、 「待加強」</a:t>
            </a:r>
            <a:endParaRPr lang="en-US" altLang="zh-TW" sz="2800" smtClean="0"/>
          </a:p>
          <a:p>
            <a:pPr marL="452438" lvl="1" indent="4763" algn="just" eaLnBrk="1">
              <a:lnSpc>
                <a:spcPct val="90000"/>
              </a:lnSpc>
              <a:buFont typeface="Arial" charset="0"/>
              <a:buChar char="•"/>
            </a:pPr>
            <a:r>
              <a:rPr lang="zh-TW" altLang="en-US" sz="2600" smtClean="0"/>
              <a:t>「精熟」：</a:t>
            </a:r>
            <a:r>
              <a:rPr lang="zh-TW" altLang="zh-TW" sz="2400" smtClean="0">
                <a:solidFill>
                  <a:srgbClr val="FF0000"/>
                </a:solidFill>
              </a:rPr>
              <a:t>精通熟習</a:t>
            </a:r>
            <a:r>
              <a:rPr lang="zh-TW" altLang="zh-TW" sz="2400" smtClean="0">
                <a:solidFill>
                  <a:srgbClr val="0000FF"/>
                </a:solidFill>
              </a:rPr>
              <a:t>該科目國中階段所學習的</a:t>
            </a:r>
            <a:r>
              <a:rPr lang="zh-TW" altLang="zh-TW" sz="2400" smtClean="0">
                <a:solidFill>
                  <a:srgbClr val="FF0000"/>
                </a:solidFill>
              </a:rPr>
              <a:t>知識與能力</a:t>
            </a:r>
            <a:endParaRPr lang="en-US" altLang="zh-TW" sz="2600" smtClean="0">
              <a:solidFill>
                <a:srgbClr val="FF0000"/>
              </a:solidFill>
            </a:endParaRPr>
          </a:p>
          <a:p>
            <a:pPr marL="452438" lvl="1" indent="4763" algn="just" eaLnBrk="1">
              <a:lnSpc>
                <a:spcPct val="90000"/>
              </a:lnSpc>
              <a:buFont typeface="Arial" charset="0"/>
              <a:buChar char="•"/>
            </a:pPr>
            <a:r>
              <a:rPr lang="zh-TW" altLang="en-US" sz="2600" smtClean="0"/>
              <a:t>「基礎」：</a:t>
            </a:r>
            <a:r>
              <a:rPr lang="zh-TW" altLang="zh-TW" sz="2400" smtClean="0">
                <a:solidFill>
                  <a:srgbClr val="FF0000"/>
                </a:solidFill>
              </a:rPr>
              <a:t>具備</a:t>
            </a:r>
            <a:r>
              <a:rPr lang="zh-TW" altLang="zh-TW" sz="2400" smtClean="0">
                <a:solidFill>
                  <a:srgbClr val="0000FF"/>
                </a:solidFill>
              </a:rPr>
              <a:t>該科目國中階段之</a:t>
            </a:r>
            <a:r>
              <a:rPr lang="zh-TW" altLang="zh-TW" sz="2400" smtClean="0">
                <a:solidFill>
                  <a:srgbClr val="FF0000"/>
                </a:solidFill>
              </a:rPr>
              <a:t>基本學力</a:t>
            </a:r>
            <a:endParaRPr lang="en-US" altLang="zh-TW" sz="2600" smtClean="0">
              <a:solidFill>
                <a:srgbClr val="FF0000"/>
              </a:solidFill>
            </a:endParaRPr>
          </a:p>
          <a:p>
            <a:pPr marL="452438" lvl="1" indent="4763" algn="just" eaLnBrk="1">
              <a:lnSpc>
                <a:spcPct val="90000"/>
              </a:lnSpc>
              <a:buFont typeface="Arial" charset="0"/>
              <a:buChar char="•"/>
            </a:pPr>
            <a:r>
              <a:rPr lang="zh-TW" altLang="en-US" sz="2600" smtClean="0"/>
              <a:t>「待加強」：</a:t>
            </a:r>
            <a:r>
              <a:rPr lang="zh-TW" altLang="zh-TW" sz="2400" smtClean="0">
                <a:solidFill>
                  <a:srgbClr val="FF0000"/>
                </a:solidFill>
              </a:rPr>
              <a:t>尚未</a:t>
            </a:r>
            <a:r>
              <a:rPr lang="zh-TW" altLang="zh-TW" sz="2400" smtClean="0">
                <a:solidFill>
                  <a:srgbClr val="0000FF"/>
                </a:solidFill>
              </a:rPr>
              <a:t>具備該科目國中教育階段之</a:t>
            </a:r>
            <a:r>
              <a:rPr lang="zh-TW" altLang="zh-TW" sz="2400" smtClean="0">
                <a:solidFill>
                  <a:srgbClr val="FF0000"/>
                </a:solidFill>
              </a:rPr>
              <a:t>基本學力</a:t>
            </a:r>
            <a:endParaRPr lang="en-US" altLang="zh-TW" sz="2400" smtClean="0">
              <a:solidFill>
                <a:srgbClr val="FF0000"/>
              </a:solidFill>
            </a:endParaRPr>
          </a:p>
          <a:p>
            <a:pPr marL="452438" lvl="1" indent="4763" algn="just" eaLnBrk="1">
              <a:lnSpc>
                <a:spcPct val="90000"/>
              </a:lnSpc>
              <a:buFontTx/>
              <a:buNone/>
            </a:pPr>
            <a:endParaRPr lang="en-US" altLang="zh-TW" sz="2400" smtClean="0">
              <a:solidFill>
                <a:srgbClr val="FF0000"/>
              </a:solidFill>
            </a:endParaRPr>
          </a:p>
          <a:p>
            <a:pPr algn="just" eaLnBrk="1">
              <a:lnSpc>
                <a:spcPct val="90000"/>
              </a:lnSpc>
              <a:buFont typeface="Wingdings" pitchFamily="2" charset="2"/>
              <a:buChar char="u"/>
            </a:pPr>
            <a:r>
              <a:rPr lang="zh-TW" altLang="en-US" sz="2800" smtClean="0"/>
              <a:t>寫作測驗的評分等級為一至六級分</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標楷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7214</TotalTime>
  <Words>6860</Words>
  <Application>Microsoft Office PowerPoint</Application>
  <PresentationFormat>如螢幕大小 (4:3)</PresentationFormat>
  <Paragraphs>719</Paragraphs>
  <Slides>70</Slides>
  <Notes>9</Notes>
  <HiddenSlides>0</HiddenSlides>
  <MMClips>0</MMClips>
  <ScaleCrop>false</ScaleCrop>
  <HeadingPairs>
    <vt:vector size="8" baseType="variant">
      <vt:variant>
        <vt:lpstr>使用字型</vt:lpstr>
      </vt:variant>
      <vt:variant>
        <vt:i4>9</vt:i4>
      </vt:variant>
      <vt:variant>
        <vt:lpstr>簡報設計範本</vt:lpstr>
      </vt:variant>
      <vt:variant>
        <vt:i4>2</vt:i4>
      </vt:variant>
      <vt:variant>
        <vt:lpstr>內嵌 OLE 伺服程式</vt:lpstr>
      </vt:variant>
      <vt:variant>
        <vt:i4>2</vt:i4>
      </vt:variant>
      <vt:variant>
        <vt:lpstr>投影片標題</vt:lpstr>
      </vt:variant>
      <vt:variant>
        <vt:i4>70</vt:i4>
      </vt:variant>
    </vt:vector>
  </HeadingPairs>
  <TitlesOfParts>
    <vt:vector size="83" baseType="lpstr">
      <vt:lpstr>Arial</vt:lpstr>
      <vt:lpstr>新細明體</vt:lpstr>
      <vt:lpstr>標楷體</vt:lpstr>
      <vt:lpstr>Calibri</vt:lpstr>
      <vt:lpstr>微軟正黑體</vt:lpstr>
      <vt:lpstr>Times New Roman</vt:lpstr>
      <vt:lpstr>Wingdings</vt:lpstr>
      <vt:lpstr>華康POP1體W5</vt:lpstr>
      <vt:lpstr>+mj-lt</vt:lpstr>
      <vt:lpstr>自訂設計</vt:lpstr>
      <vt:lpstr>預設簡報設計</vt:lpstr>
      <vt:lpstr>WordPad 文件</vt:lpstr>
      <vt:lpstr>方程式</vt:lpstr>
      <vt:lpstr>投影片 1</vt:lpstr>
      <vt:lpstr>大綱</vt:lpstr>
      <vt:lpstr>國民小學及國民中學 學生成績評量準則 </vt:lpstr>
      <vt:lpstr>國民中學學生基本學力測驗</vt:lpstr>
      <vt:lpstr>國中教育會考</vt:lpstr>
      <vt:lpstr>標準參照測驗</vt:lpstr>
      <vt:lpstr>標準參照 vs 常模參照</vt:lpstr>
      <vt:lpstr>入學考試的變革</vt:lpstr>
      <vt:lpstr>投影片 9</vt:lpstr>
      <vt:lpstr>各科目等級描述</vt:lpstr>
      <vt:lpstr>寫作測驗評分規準</vt:lpstr>
      <vt:lpstr>各科表現等級的制訂</vt:lpstr>
      <vt:lpstr>多元回饋的會考</vt:lpstr>
      <vt:lpstr>成績計算</vt:lpstr>
      <vt:lpstr>105年會考各科標準設定結果</vt:lpstr>
      <vt:lpstr>標準設定小組成員</vt:lpstr>
      <vt:lpstr>常見的問題</vt:lpstr>
      <vt:lpstr>投影片 18</vt:lpstr>
      <vt:lpstr>三等級 四標示</vt:lpstr>
      <vt:lpstr>2.不同年度標準設定的差異</vt:lpstr>
      <vt:lpstr>你可能會想問?</vt:lpstr>
      <vt:lpstr>3.測驗難度</vt:lpstr>
      <vt:lpstr>4.英語科及數學科如何計分</vt:lpstr>
      <vt:lpstr>英語科整體能力如何計算？</vt:lpstr>
      <vt:lpstr>英語科整體能力等級</vt:lpstr>
      <vt:lpstr>英語科三等級四標示</vt:lpstr>
      <vt:lpstr>英語科閱讀與聽力答對題數對應整體能力等級加標示對照 （以105年國中教育會考為範例）</vt:lpstr>
      <vt:lpstr>數學科整體能力如何計算？</vt:lpstr>
      <vt:lpstr>數學科 三等級 四標示</vt:lpstr>
      <vt:lpstr>數學科選擇題答對題數與非選擇題分數對應能力等級加標示對照表（以105年國中教育會考為範例）</vt:lpstr>
      <vt:lpstr>5.會考可以不要參加嗎?</vt:lpstr>
      <vt:lpstr>6.聽障考生要怎麼考英聽</vt:lpstr>
      <vt:lpstr>數學科非選擇題 評分說明</vt:lpstr>
      <vt:lpstr>數學非選擇題評量的能力</vt:lpstr>
      <vt:lpstr>評分規準</vt:lpstr>
      <vt:lpstr>評分指引</vt:lpstr>
      <vt:lpstr>投影片 37</vt:lpstr>
      <vt:lpstr>評分品質的控管</vt:lpstr>
      <vt:lpstr>閱卷教師的訓練</vt:lpstr>
      <vt:lpstr>評分機制</vt:lpstr>
      <vt:lpstr>閱卷流程</vt:lpstr>
      <vt:lpstr>投影片 42</vt:lpstr>
      <vt:lpstr>學生作答注意事項</vt:lpstr>
      <vt:lpstr>學生作答注意事項</vt:lpstr>
      <vt:lpstr>超出作答區</vt:lpstr>
      <vt:lpstr>超出作答區</vt:lpstr>
      <vt:lpstr>規劃作答區</vt:lpstr>
      <vt:lpstr>規劃作答區</vt:lpstr>
      <vt:lpstr>規劃作答區</vt:lpstr>
      <vt:lpstr>將題目圖形畫在作答區內</vt:lpstr>
      <vt:lpstr>違規卷</vt:lpstr>
      <vt:lpstr>違規卷</vt:lpstr>
      <vt:lpstr>寫作測驗評分說明</vt:lpstr>
      <vt:lpstr>寫作測驗評量的能力</vt:lpstr>
      <vt:lpstr>寫作測驗示例</vt:lpstr>
      <vt:lpstr>答案卷樣式</vt:lpstr>
      <vt:lpstr>評分品質的控管</vt:lpstr>
      <vt:lpstr>評分方式</vt:lpstr>
      <vt:lpstr>閱卷教師的訓練</vt:lpstr>
      <vt:lpstr>閱卷流程</vt:lpstr>
      <vt:lpstr>寫作測驗作答注意事項</vt:lpstr>
      <vt:lpstr>投影片 62</vt:lpstr>
      <vt:lpstr>投影片 63</vt:lpstr>
      <vt:lpstr>投影片 64</vt:lpstr>
      <vt:lpstr>投影片 65</vt:lpstr>
      <vt:lpstr>投影片 66</vt:lpstr>
      <vt:lpstr>投影片 67</vt:lpstr>
      <vt:lpstr>投影片 68</vt:lpstr>
      <vt:lpstr>投影片 69</vt:lpstr>
      <vt:lpstr>投影片 70</vt:lpstr>
    </vt:vector>
  </TitlesOfParts>
  <Company>National Taiwan Normal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Hazel</dc:creator>
  <cp:lastModifiedBy>hlc</cp:lastModifiedBy>
  <cp:revision>426</cp:revision>
  <dcterms:created xsi:type="dcterms:W3CDTF">2010-11-26T07:56:23Z</dcterms:created>
  <dcterms:modified xsi:type="dcterms:W3CDTF">2016-10-18T23:59:58Z</dcterms:modified>
</cp:coreProperties>
</file>