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0" r:id="rId2"/>
  </p:sldIdLst>
  <p:sldSz cx="30279975" cy="21388388"/>
  <p:notesSz cx="6797675" cy="9926638"/>
  <p:defaultTextStyle>
    <a:defPPr>
      <a:defRPr lang="en-US"/>
    </a:defPPr>
    <a:lvl1pPr marL="0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070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140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211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281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351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421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2491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8562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6737">
          <p15:clr>
            <a:srgbClr val="A4A3A4"/>
          </p15:clr>
        </p15:guide>
        <p15:guide id="2" pos="95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CC"/>
    <a:srgbClr val="00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8384" autoAdjust="0"/>
  </p:normalViewPr>
  <p:slideViewPr>
    <p:cSldViewPr snapToGrid="0" snapToObjects="1">
      <p:cViewPr>
        <p:scale>
          <a:sx n="30" d="100"/>
          <a:sy n="30" d="100"/>
        </p:scale>
        <p:origin x="-346" y="-5"/>
      </p:cViewPr>
      <p:guideLst>
        <p:guide orient="horz" pos="6737"/>
        <p:guide pos="95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1"/>
          </a:xfrm>
          <a:prstGeom prst="rect">
            <a:avLst/>
          </a:prstGeom>
        </p:spPr>
        <p:txBody>
          <a:bodyPr vert="horz" lIns="92089" tIns="46045" rIns="92089" bIns="46045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6331"/>
          </a:xfrm>
          <a:prstGeom prst="rect">
            <a:avLst/>
          </a:prstGeom>
        </p:spPr>
        <p:txBody>
          <a:bodyPr vert="horz" lIns="92089" tIns="46045" rIns="92089" bIns="46045" rtlCol="0"/>
          <a:lstStyle>
            <a:lvl1pPr algn="r">
              <a:defRPr sz="1200"/>
            </a:lvl1pPr>
          </a:lstStyle>
          <a:p>
            <a:fld id="{0DA30A1C-C951-4428-A134-5DE9DBE50476}" type="datetimeFigureOut">
              <a:rPr lang="zh-TW" altLang="en-US" smtClean="0"/>
              <a:pPr/>
              <a:t>2024/8/30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763588" y="744538"/>
            <a:ext cx="52705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89" tIns="46045" rIns="92089" bIns="46045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8"/>
          </a:xfrm>
          <a:prstGeom prst="rect">
            <a:avLst/>
          </a:prstGeom>
        </p:spPr>
        <p:txBody>
          <a:bodyPr vert="horz" lIns="92089" tIns="46045" rIns="92089" bIns="46045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60" cy="496331"/>
          </a:xfrm>
          <a:prstGeom prst="rect">
            <a:avLst/>
          </a:prstGeom>
        </p:spPr>
        <p:txBody>
          <a:bodyPr vert="horz" lIns="92089" tIns="46045" rIns="92089" bIns="46045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2" y="9428584"/>
            <a:ext cx="2945660" cy="496331"/>
          </a:xfrm>
          <a:prstGeom prst="rect">
            <a:avLst/>
          </a:prstGeom>
        </p:spPr>
        <p:txBody>
          <a:bodyPr vert="horz" lIns="92089" tIns="46045" rIns="92089" bIns="46045" rtlCol="0" anchor="b"/>
          <a:lstStyle>
            <a:lvl1pPr algn="r">
              <a:defRPr sz="1200"/>
            </a:lvl1pPr>
          </a:lstStyle>
          <a:p>
            <a:fld id="{40C2A3DF-95FB-4630-874C-B8D01F13FD5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42619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C2A3DF-95FB-4630-874C-B8D01F13FD5D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759587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70999" y="6644265"/>
            <a:ext cx="25737979" cy="4584641"/>
          </a:xfrm>
        </p:spPr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子標題 2"/>
          <p:cNvSpPr>
            <a:spLocks noGrp="1"/>
          </p:cNvSpPr>
          <p:nvPr>
            <p:ph type="subTitle" idx="1"/>
          </p:nvPr>
        </p:nvSpPr>
        <p:spPr>
          <a:xfrm>
            <a:off x="4541997" y="12120088"/>
            <a:ext cx="21195982" cy="546592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4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2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8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TW" altLang="en-US" smtClean="0"/>
              <a:t> 按一下以編輯母片子標題樣式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8/30/2024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03607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8/30/2024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1450708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21952982" y="856529"/>
            <a:ext cx="6812994" cy="18249444"/>
          </a:xfrm>
        </p:spPr>
        <p:txBody>
          <a:bodyPr vert="eaVert"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513999" y="856529"/>
            <a:ext cx="19934317" cy="18249444"/>
          </a:xfrm>
        </p:spPr>
        <p:txBody>
          <a:bodyPr vert="eaVert"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8/30/2024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="" xmlns:p14="http://schemas.microsoft.com/office/powerpoint/2010/main" val="3958306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8/30/2024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="" xmlns:p14="http://schemas.microsoft.com/office/powerpoint/2010/main" val="3752747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91910" y="13744021"/>
            <a:ext cx="25737979" cy="4247972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391910" y="9065313"/>
            <a:ext cx="25737979" cy="4678708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07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140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21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28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35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42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249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8562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8/30/2024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62989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513999" y="4990627"/>
            <a:ext cx="13373655" cy="14115347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5392321" y="4990627"/>
            <a:ext cx="13373655" cy="14115347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8/30/2024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1548203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513999" y="4787634"/>
            <a:ext cx="13378914" cy="1995258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070" indent="0">
              <a:buNone/>
              <a:defRPr sz="6500" b="1"/>
            </a:lvl2pPr>
            <a:lvl3pPr marL="2952140" indent="0">
              <a:buNone/>
              <a:defRPr sz="5800" b="1"/>
            </a:lvl3pPr>
            <a:lvl4pPr marL="4428211" indent="0">
              <a:buNone/>
              <a:defRPr sz="5200" b="1"/>
            </a:lvl4pPr>
            <a:lvl5pPr marL="5904281" indent="0">
              <a:buNone/>
              <a:defRPr sz="5200" b="1"/>
            </a:lvl5pPr>
            <a:lvl6pPr marL="7380351" indent="0">
              <a:buNone/>
              <a:defRPr sz="5200" b="1"/>
            </a:lvl6pPr>
            <a:lvl7pPr marL="8856421" indent="0">
              <a:buNone/>
              <a:defRPr sz="5200" b="1"/>
            </a:lvl7pPr>
            <a:lvl8pPr marL="10332491" indent="0">
              <a:buNone/>
              <a:defRPr sz="5200" b="1"/>
            </a:lvl8pPr>
            <a:lvl9pPr marL="11808562" indent="0">
              <a:buNone/>
              <a:defRPr sz="5200" b="1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513999" y="6782891"/>
            <a:ext cx="13378914" cy="12323080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5381808" y="4787634"/>
            <a:ext cx="13384170" cy="1995258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070" indent="0">
              <a:buNone/>
              <a:defRPr sz="6500" b="1"/>
            </a:lvl2pPr>
            <a:lvl3pPr marL="2952140" indent="0">
              <a:buNone/>
              <a:defRPr sz="5800" b="1"/>
            </a:lvl3pPr>
            <a:lvl4pPr marL="4428211" indent="0">
              <a:buNone/>
              <a:defRPr sz="5200" b="1"/>
            </a:lvl4pPr>
            <a:lvl5pPr marL="5904281" indent="0">
              <a:buNone/>
              <a:defRPr sz="5200" b="1"/>
            </a:lvl5pPr>
            <a:lvl6pPr marL="7380351" indent="0">
              <a:buNone/>
              <a:defRPr sz="5200" b="1"/>
            </a:lvl6pPr>
            <a:lvl7pPr marL="8856421" indent="0">
              <a:buNone/>
              <a:defRPr sz="5200" b="1"/>
            </a:lvl7pPr>
            <a:lvl8pPr marL="10332491" indent="0">
              <a:buNone/>
              <a:defRPr sz="5200" b="1"/>
            </a:lvl8pPr>
            <a:lvl9pPr marL="11808562" indent="0">
              <a:buNone/>
              <a:defRPr sz="5200" b="1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5381808" y="6782891"/>
            <a:ext cx="13384170" cy="12323080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8/30/2024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="" xmlns:p14="http://schemas.microsoft.com/office/powerpoint/2010/main" val="2644935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8/30/2024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="" xmlns:p14="http://schemas.microsoft.com/office/powerpoint/2010/main" val="941780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8/30/2024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28810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14001" y="851574"/>
            <a:ext cx="9961903" cy="362414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838629" y="851577"/>
            <a:ext cx="16927347" cy="18254397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514001" y="4475720"/>
            <a:ext cx="9961903" cy="14630253"/>
          </a:xfrm>
        </p:spPr>
        <p:txBody>
          <a:bodyPr/>
          <a:lstStyle>
            <a:lvl1pPr marL="0" indent="0">
              <a:buNone/>
              <a:defRPr sz="4500"/>
            </a:lvl1pPr>
            <a:lvl2pPr marL="1476070" indent="0">
              <a:buNone/>
              <a:defRPr sz="3900"/>
            </a:lvl2pPr>
            <a:lvl3pPr marL="2952140" indent="0">
              <a:buNone/>
              <a:defRPr sz="3200"/>
            </a:lvl3pPr>
            <a:lvl4pPr marL="4428211" indent="0">
              <a:buNone/>
              <a:defRPr sz="2900"/>
            </a:lvl4pPr>
            <a:lvl5pPr marL="5904281" indent="0">
              <a:buNone/>
              <a:defRPr sz="2900"/>
            </a:lvl5pPr>
            <a:lvl6pPr marL="7380351" indent="0">
              <a:buNone/>
              <a:defRPr sz="2900"/>
            </a:lvl6pPr>
            <a:lvl7pPr marL="8856421" indent="0">
              <a:buNone/>
              <a:defRPr sz="2900"/>
            </a:lvl7pPr>
            <a:lvl8pPr marL="10332491" indent="0">
              <a:buNone/>
              <a:defRPr sz="2900"/>
            </a:lvl8pPr>
            <a:lvl9pPr marL="11808562" indent="0">
              <a:buNone/>
              <a:defRPr sz="29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8/30/2024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30238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935087" y="14971872"/>
            <a:ext cx="18167985" cy="176751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935087" y="1911093"/>
            <a:ext cx="18167985" cy="12833033"/>
          </a:xfrm>
        </p:spPr>
        <p:txBody>
          <a:bodyPr/>
          <a:lstStyle>
            <a:lvl1pPr marL="0" indent="0">
              <a:buNone/>
              <a:defRPr sz="10300"/>
            </a:lvl1pPr>
            <a:lvl2pPr marL="1476070" indent="0">
              <a:buNone/>
              <a:defRPr sz="9000"/>
            </a:lvl2pPr>
            <a:lvl3pPr marL="2952140" indent="0">
              <a:buNone/>
              <a:defRPr sz="7700"/>
            </a:lvl3pPr>
            <a:lvl4pPr marL="4428211" indent="0">
              <a:buNone/>
              <a:defRPr sz="6500"/>
            </a:lvl4pPr>
            <a:lvl5pPr marL="5904281" indent="0">
              <a:buNone/>
              <a:defRPr sz="6500"/>
            </a:lvl5pPr>
            <a:lvl6pPr marL="7380351" indent="0">
              <a:buNone/>
              <a:defRPr sz="6500"/>
            </a:lvl6pPr>
            <a:lvl7pPr marL="8856421" indent="0">
              <a:buNone/>
              <a:defRPr sz="6500"/>
            </a:lvl7pPr>
            <a:lvl8pPr marL="10332491" indent="0">
              <a:buNone/>
              <a:defRPr sz="6500"/>
            </a:lvl8pPr>
            <a:lvl9pPr marL="11808562" indent="0">
              <a:buNone/>
              <a:defRPr sz="6500"/>
            </a:lvl9pPr>
          </a:lstStyle>
          <a:p>
            <a:endParaRPr kumimoji="1"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935087" y="16739387"/>
            <a:ext cx="18167985" cy="2510163"/>
          </a:xfrm>
        </p:spPr>
        <p:txBody>
          <a:bodyPr/>
          <a:lstStyle>
            <a:lvl1pPr marL="0" indent="0">
              <a:buNone/>
              <a:defRPr sz="4500"/>
            </a:lvl1pPr>
            <a:lvl2pPr marL="1476070" indent="0">
              <a:buNone/>
              <a:defRPr sz="3900"/>
            </a:lvl2pPr>
            <a:lvl3pPr marL="2952140" indent="0">
              <a:buNone/>
              <a:defRPr sz="3200"/>
            </a:lvl3pPr>
            <a:lvl4pPr marL="4428211" indent="0">
              <a:buNone/>
              <a:defRPr sz="2900"/>
            </a:lvl4pPr>
            <a:lvl5pPr marL="5904281" indent="0">
              <a:buNone/>
              <a:defRPr sz="2900"/>
            </a:lvl5pPr>
            <a:lvl6pPr marL="7380351" indent="0">
              <a:buNone/>
              <a:defRPr sz="2900"/>
            </a:lvl6pPr>
            <a:lvl7pPr marL="8856421" indent="0">
              <a:buNone/>
              <a:defRPr sz="2900"/>
            </a:lvl7pPr>
            <a:lvl8pPr marL="10332491" indent="0">
              <a:buNone/>
              <a:defRPr sz="2900"/>
            </a:lvl8pPr>
            <a:lvl9pPr marL="11808562" indent="0">
              <a:buNone/>
              <a:defRPr sz="29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8/30/2024</a:t>
            </a:fld>
            <a:endParaRPr 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="" xmlns:p14="http://schemas.microsoft.com/office/powerpoint/2010/main" val="2182228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513999" y="856528"/>
            <a:ext cx="27251978" cy="3564731"/>
          </a:xfrm>
          <a:prstGeom prst="rect">
            <a:avLst/>
          </a:prstGeom>
        </p:spPr>
        <p:txBody>
          <a:bodyPr vert="horz" lIns="295214" tIns="147607" rIns="295214" bIns="147607" rtlCol="0" anchor="ctr">
            <a:normAutofit/>
          </a:bodyPr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513999" y="4990627"/>
            <a:ext cx="27251978" cy="14115347"/>
          </a:xfrm>
          <a:prstGeom prst="rect">
            <a:avLst/>
          </a:prstGeom>
        </p:spPr>
        <p:txBody>
          <a:bodyPr vert="horz" lIns="295214" tIns="147607" rIns="295214" bIns="147607" rtlCol="0">
            <a:normAutofit/>
          </a:bodyPr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513999" y="19823868"/>
            <a:ext cx="7065327" cy="1138734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8/30/2024</a:t>
            </a:fld>
            <a:endParaRPr lang="en-US" sz="4500" dirty="0">
              <a:solidFill>
                <a:srgbClr val="FFFFFF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10345659" y="19823868"/>
            <a:ext cx="9588659" cy="1138734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21700649" y="19823868"/>
            <a:ext cx="7065327" cy="1138734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5200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9541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1476070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053" indent="-1107053" algn="l" defTabSz="1476070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614" indent="-922544" algn="l" defTabSz="1476070" rtl="0" eaLnBrk="1" latinLnBrk="0" hangingPunct="1">
        <a:spcBef>
          <a:spcPct val="20000"/>
        </a:spcBef>
        <a:buFont typeface="Arial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176" indent="-738035" algn="l" defTabSz="1476070" rtl="0" eaLnBrk="1" latinLnBrk="0" hangingPunct="1">
        <a:spcBef>
          <a:spcPct val="20000"/>
        </a:spcBef>
        <a:buFont typeface="Arial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246" indent="-738035" algn="l" defTabSz="1476070" rtl="0" eaLnBrk="1" latinLnBrk="0" hangingPunct="1">
        <a:spcBef>
          <a:spcPct val="20000"/>
        </a:spcBef>
        <a:buFont typeface="Arial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316" indent="-738035" algn="l" defTabSz="1476070" rtl="0" eaLnBrk="1" latinLnBrk="0" hangingPunct="1">
        <a:spcBef>
          <a:spcPct val="20000"/>
        </a:spcBef>
        <a:buFont typeface="Arial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386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4456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0527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6597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070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140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21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28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35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42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249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8562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文字方塊 54"/>
          <p:cNvSpPr txBox="1"/>
          <p:nvPr/>
        </p:nvSpPr>
        <p:spPr>
          <a:xfrm>
            <a:off x="15986090" y="19710995"/>
            <a:ext cx="18469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8" name="文字方塊 57"/>
          <p:cNvSpPr txBox="1"/>
          <p:nvPr/>
        </p:nvSpPr>
        <p:spPr>
          <a:xfrm>
            <a:off x="4880269" y="20695880"/>
            <a:ext cx="18469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27937065"/>
              </p:ext>
            </p:extLst>
          </p:nvPr>
        </p:nvGraphicFramePr>
        <p:xfrm>
          <a:off x="1143307" y="308261"/>
          <a:ext cx="28376880" cy="1672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99288"/>
                <a:gridCol w="5550372"/>
                <a:gridCol w="3327220"/>
              </a:tblGrid>
              <a:tr h="1672096">
                <a:tc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明廉國小</a:t>
                      </a:r>
                      <a:r>
                        <a:rPr kumimoji="1" lang="en-US" altLang="zh-TW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113</a:t>
                      </a:r>
                      <a:r>
                        <a:rPr kumimoji="1" lang="zh-TW" altLang="en-US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學年度整潔區配置圖</a:t>
                      </a:r>
                      <a:r>
                        <a:rPr kumimoji="1" lang="en-US" altLang="zh-TW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(</a:t>
                      </a:r>
                      <a:r>
                        <a:rPr kumimoji="1" lang="zh-TW" altLang="en-US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始業式後</a:t>
                      </a:r>
                      <a:r>
                        <a:rPr kumimoji="1" lang="en-US" altLang="zh-TW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)</a:t>
                      </a:r>
                      <a:endParaRPr kumimoji="1" lang="zh-TW" altLang="en-US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Adobe 繁黑體 Std B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/>
                      </a:r>
                      <a:br>
                        <a:rPr lang="en-US" altLang="zh-TW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</a:br>
                      <a:r>
                        <a:rPr lang="en-US" altLang="zh-TW" sz="36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113</a:t>
                      </a:r>
                      <a:r>
                        <a:rPr lang="zh-TW" altLang="en-US" sz="36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年</a:t>
                      </a:r>
                      <a:r>
                        <a:rPr lang="en-US" altLang="zh-TW" sz="36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08</a:t>
                      </a:r>
                      <a:r>
                        <a:rPr lang="zh-TW" altLang="en-US" sz="36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月</a:t>
                      </a:r>
                      <a:r>
                        <a:rPr lang="en-US" altLang="zh-TW" sz="36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30</a:t>
                      </a:r>
                      <a:r>
                        <a:rPr lang="zh-TW" altLang="en-US" sz="36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日起實施</a:t>
                      </a:r>
                      <a:endParaRPr lang="zh-TW" altLang="en-US" sz="36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113.08.19</a:t>
                      </a:r>
                    </a:p>
                    <a:p>
                      <a:pPr algn="ctr"/>
                      <a:r>
                        <a:rPr lang="zh-TW" altLang="en-US" sz="36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總務處製</a:t>
                      </a:r>
                      <a:endParaRPr lang="zh-TW" altLang="en-US" sz="36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724" name="Picture 7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9840" r="17219" b="5859"/>
          <a:stretch/>
        </p:blipFill>
        <p:spPr bwMode="auto">
          <a:xfrm rot="-540000">
            <a:off x="26695019" y="4140007"/>
            <a:ext cx="1481792" cy="1565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35" name="表格 73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03741215"/>
              </p:ext>
            </p:extLst>
          </p:nvPr>
        </p:nvGraphicFramePr>
        <p:xfrm>
          <a:off x="16259805" y="3611656"/>
          <a:ext cx="10308595" cy="3306700"/>
        </p:xfrm>
        <a:graphic>
          <a:graphicData uri="http://schemas.openxmlformats.org/drawingml/2006/table">
            <a:tbl>
              <a:tblPr firstRow="1" bandRow="1"/>
              <a:tblGrid>
                <a:gridCol w="1980008"/>
                <a:gridCol w="1907467"/>
                <a:gridCol w="2346960"/>
                <a:gridCol w="396240"/>
                <a:gridCol w="1719918"/>
                <a:gridCol w="1958002"/>
              </a:tblGrid>
              <a:tr h="10882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樂活體操</a:t>
                      </a: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A310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本土語庚</a:t>
                      </a: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A309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本土語己</a:t>
                      </a: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A308</a:t>
                      </a:r>
                      <a:endParaRPr lang="zh-TW" altLang="en-US" sz="28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本土語戊</a:t>
                      </a: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A307</a:t>
                      </a:r>
                      <a:endParaRPr lang="zh-TW" altLang="en-US" sz="28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男廁</a:t>
                      </a:r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六年四班</a:t>
                      </a:r>
                    </a:p>
                  </a:txBody>
                  <a:tcPr anchor="ctr"/>
                </a:tc>
              </a:tr>
              <a:tr h="10882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專任教室</a:t>
                      </a: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A210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二年三班</a:t>
                      </a: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A209</a:t>
                      </a:r>
                      <a:endParaRPr lang="zh-TW" altLang="en-US" sz="28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二年二班</a:t>
                      </a: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A208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二年一班</a:t>
                      </a: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A207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女廁</a:t>
                      </a:r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六年三班</a:t>
                      </a:r>
                      <a:endParaRPr lang="zh-TW" altLang="en-US" sz="2000" b="1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1130138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學務處   教務處</a:t>
                      </a: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   </a:t>
                      </a:r>
                      <a:b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zh-TW" altLang="en-US" sz="280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四年二班</a:t>
                      </a:r>
                      <a:r>
                        <a:rPr lang="en-US" altLang="zh-TW" sz="280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lang="zh-TW" altLang="en-US" sz="280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 四年一班</a:t>
                      </a:r>
                      <a:endParaRPr lang="zh-TW" altLang="en-US" sz="2800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TW" altLang="en-US" sz="11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人事室、會計室</a:t>
                      </a: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zh-TW" altLang="en-US" sz="280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五年四班</a:t>
                      </a:r>
                      <a:endParaRPr lang="zh-TW" altLang="en-US" sz="2800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zh-TW" altLang="en-US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會議室</a:t>
                      </a: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A107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女廁、男冊</a:t>
                      </a:r>
                      <a:endParaRPr lang="en-US" altLang="zh-TW" sz="2000" b="1" dirty="0" smtClean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六年二班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736" name="表格 73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73862829"/>
              </p:ext>
            </p:extLst>
          </p:nvPr>
        </p:nvGraphicFramePr>
        <p:xfrm>
          <a:off x="6505491" y="3626505"/>
          <a:ext cx="7312996" cy="3268018"/>
        </p:xfrm>
        <a:graphic>
          <a:graphicData uri="http://schemas.openxmlformats.org/drawingml/2006/table">
            <a:tbl>
              <a:tblPr firstRow="1" bandRow="1"/>
              <a:tblGrid>
                <a:gridCol w="1828249"/>
                <a:gridCol w="1828249"/>
                <a:gridCol w="1828249"/>
                <a:gridCol w="1828249"/>
              </a:tblGrid>
              <a:tr h="103157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樂活</a:t>
                      </a: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跆拳</a:t>
                      </a: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A315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dirty="0" smtClean="0">
                          <a:latin typeface="標楷體" pitchFamily="65" charset="-120"/>
                          <a:ea typeface="標楷體" pitchFamily="65" charset="-120"/>
                        </a:rPr>
                        <a:t>樂活</a:t>
                      </a:r>
                      <a:r>
                        <a:rPr lang="en-US" altLang="zh-TW" sz="20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2000" dirty="0" smtClean="0">
                          <a:latin typeface="標楷體" pitchFamily="65" charset="-120"/>
                          <a:ea typeface="標楷體" pitchFamily="65" charset="-120"/>
                        </a:rPr>
                        <a:t>高爾夫</a:t>
                      </a:r>
                      <a:r>
                        <a:rPr lang="en-US" altLang="zh-TW" sz="20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0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A314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標楷體" pitchFamily="65" charset="-120"/>
                          <a:ea typeface="標楷體" pitchFamily="65" charset="-120"/>
                        </a:rPr>
                        <a:t>樂活</a:t>
                      </a:r>
                      <a:r>
                        <a:rPr lang="en-US" altLang="zh-TW" sz="20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2000" dirty="0" smtClean="0">
                          <a:latin typeface="標楷體" pitchFamily="65" charset="-120"/>
                          <a:ea typeface="標楷體" pitchFamily="65" charset="-120"/>
                        </a:rPr>
                        <a:t>高爾夫</a:t>
                      </a:r>
                      <a:r>
                        <a:rPr lang="en-US" altLang="zh-TW" sz="20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0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A313</a:t>
                      </a:r>
                      <a:endParaRPr lang="zh-TW" altLang="en-US" sz="28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體訓室</a:t>
                      </a: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A312</a:t>
                      </a:r>
                      <a:endParaRPr lang="zh-TW" altLang="en-US" sz="28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10852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一年一班</a:t>
                      </a: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A215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一年二班</a:t>
                      </a: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A214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一年三班</a:t>
                      </a: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A213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專任教室</a:t>
                      </a: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A212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115123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小象班</a:t>
                      </a: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A115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無尾熊班</a:t>
                      </a: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A114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健康中心</a:t>
                      </a: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zh-TW" altLang="en-US" sz="280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三年二班</a:t>
                      </a:r>
                      <a:endParaRPr lang="zh-TW" altLang="en-US" sz="2800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總務處</a:t>
                      </a: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zh-TW" altLang="en-US" sz="280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四年三班</a:t>
                      </a:r>
                      <a:endParaRPr lang="zh-TW" altLang="en-US" sz="2800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737" name="表格 73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77947047"/>
              </p:ext>
            </p:extLst>
          </p:nvPr>
        </p:nvGraphicFramePr>
        <p:xfrm>
          <a:off x="14008293" y="3611656"/>
          <a:ext cx="2130111" cy="3364440"/>
        </p:xfrm>
        <a:graphic>
          <a:graphicData uri="http://schemas.openxmlformats.org/drawingml/2006/table">
            <a:tbl>
              <a:tblPr firstRow="1" bandRow="1"/>
              <a:tblGrid>
                <a:gridCol w="2130111"/>
              </a:tblGrid>
              <a:tr h="11447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3200" dirty="0" smtClean="0">
                          <a:latin typeface="標楷體" pitchFamily="65" charset="-120"/>
                          <a:ea typeface="標楷體" pitchFamily="65" charset="-120"/>
                        </a:rPr>
                        <a:t>樂活教室</a:t>
                      </a:r>
                      <a:r>
                        <a:rPr lang="en-US" altLang="zh-TW" sz="32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32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3200" dirty="0" smtClean="0">
                          <a:latin typeface="標楷體" pitchFamily="65" charset="-120"/>
                          <a:ea typeface="標楷體" pitchFamily="65" charset="-120"/>
                        </a:rPr>
                        <a:t>A311</a:t>
                      </a:r>
                      <a:endParaRPr lang="zh-TW" altLang="en-US" sz="32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1447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3200" dirty="0" smtClean="0">
                          <a:latin typeface="標楷體" pitchFamily="65" charset="-120"/>
                          <a:ea typeface="標楷體" pitchFamily="65" charset="-120"/>
                        </a:rPr>
                        <a:t>校長室</a:t>
                      </a:r>
                      <a:r>
                        <a:rPr lang="en-US" altLang="zh-TW" sz="32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32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3200" dirty="0" smtClean="0">
                          <a:latin typeface="標楷體" pitchFamily="65" charset="-120"/>
                          <a:ea typeface="標楷體" pitchFamily="65" charset="-120"/>
                        </a:rPr>
                        <a:t>A211</a:t>
                      </a:r>
                      <a:endParaRPr lang="zh-TW" altLang="en-US" sz="32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07502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穿堂</a:t>
                      </a:r>
                      <a:endParaRPr lang="zh-TW" altLang="en-US" sz="3200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graphicFrame>
        <p:nvGraphicFramePr>
          <p:cNvPr id="738" name="表格 73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13622043"/>
              </p:ext>
            </p:extLst>
          </p:nvPr>
        </p:nvGraphicFramePr>
        <p:xfrm>
          <a:off x="4978400" y="3655886"/>
          <a:ext cx="1277889" cy="3390498"/>
        </p:xfrm>
        <a:graphic>
          <a:graphicData uri="http://schemas.openxmlformats.org/drawingml/2006/table">
            <a:tbl>
              <a:tblPr firstRow="1" bandRow="1"/>
              <a:tblGrid>
                <a:gridCol w="1277889"/>
              </a:tblGrid>
              <a:tr h="110770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男廁</a:t>
                      </a:r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6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五年三班</a:t>
                      </a:r>
                      <a:endParaRPr lang="zh-TW" altLang="en-US" sz="2000" b="1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110770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男廁</a:t>
                      </a:r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五年二班</a:t>
                      </a:r>
                      <a:endParaRPr lang="zh-TW" altLang="en-US" sz="2000" b="1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11750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幼兒廁</a:t>
                      </a:r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4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五年一班</a:t>
                      </a:r>
                      <a:endParaRPr lang="zh-TW" altLang="en-US" sz="2000" b="1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739" name="表格 73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13847115"/>
              </p:ext>
            </p:extLst>
          </p:nvPr>
        </p:nvGraphicFramePr>
        <p:xfrm>
          <a:off x="2631395" y="7204572"/>
          <a:ext cx="3874095" cy="6013092"/>
        </p:xfrm>
        <a:graphic>
          <a:graphicData uri="http://schemas.openxmlformats.org/drawingml/2006/table">
            <a:tbl>
              <a:tblPr firstRow="1" bandRow="1"/>
              <a:tblGrid>
                <a:gridCol w="1291365"/>
                <a:gridCol w="1291365"/>
                <a:gridCol w="1291365"/>
              </a:tblGrid>
              <a:tr h="10899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文書室</a:t>
                      </a: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A316</a:t>
                      </a:r>
                      <a:b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自然器材室</a:t>
                      </a: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A216</a:t>
                      </a:r>
                      <a:endParaRPr lang="zh-TW" altLang="en-US" sz="28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學前特</a:t>
                      </a:r>
                      <a:endParaRPr lang="en-US" altLang="zh-TW" sz="28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小鹿班</a:t>
                      </a: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A116</a:t>
                      </a:r>
                      <a:endParaRPr lang="zh-TW" altLang="en-US" sz="28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10899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團諮室</a:t>
                      </a: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A317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自然甲</a:t>
                      </a: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A217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學前特</a:t>
                      </a:r>
                      <a:endParaRPr lang="en-US" altLang="zh-TW" sz="28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小鹿班</a:t>
                      </a: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A117</a:t>
                      </a:r>
                      <a:endParaRPr lang="zh-TW" altLang="en-US" sz="28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10899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輔導室</a:t>
                      </a:r>
                      <a:r>
                        <a:rPr lang="en-US" altLang="zh-TW" sz="280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/>
                      </a:r>
                      <a:br>
                        <a:rPr lang="en-US" altLang="zh-TW" sz="280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</a:br>
                      <a:r>
                        <a:rPr lang="en-US" altLang="zh-TW" sz="280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A318</a:t>
                      </a:r>
                      <a:endParaRPr lang="zh-TW" altLang="en-US" sz="2800" kern="12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自然乙</a:t>
                      </a: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A218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綿羊班</a:t>
                      </a: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A118</a:t>
                      </a:r>
                      <a:endParaRPr lang="zh-TW" altLang="en-US" sz="28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10899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財產室</a:t>
                      </a:r>
                      <a:r>
                        <a:rPr lang="en-US" altLang="zh-TW" sz="280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/>
                      </a:r>
                      <a:br>
                        <a:rPr lang="en-US" altLang="zh-TW" sz="280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</a:br>
                      <a:r>
                        <a:rPr lang="en-US" altLang="zh-TW" sz="280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A319</a:t>
                      </a:r>
                      <a:endParaRPr lang="zh-TW" altLang="en-US" sz="2800" kern="12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自然丙</a:t>
                      </a: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A219</a:t>
                      </a:r>
                      <a:endParaRPr lang="zh-TW" altLang="en-US" sz="28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企鵝班</a:t>
                      </a: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A120</a:t>
                      </a:r>
                      <a:endParaRPr lang="zh-TW" altLang="en-US" sz="28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10899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檔案室</a:t>
                      </a:r>
                      <a:r>
                        <a:rPr lang="en-US" altLang="zh-TW" sz="280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/>
                      </a:r>
                      <a:br>
                        <a:rPr lang="en-US" altLang="zh-TW" sz="280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</a:br>
                      <a:r>
                        <a:rPr lang="en-US" altLang="zh-TW" sz="280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A320</a:t>
                      </a:r>
                      <a:endParaRPr lang="zh-TW" altLang="en-US" sz="2800" kern="12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自然丁</a:t>
                      </a: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A220</a:t>
                      </a:r>
                      <a:endParaRPr lang="zh-TW" altLang="en-US" sz="28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100" dirty="0" smtClean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740" name="表格 739"/>
          <p:cNvGraphicFramePr>
            <a:graphicFrameLocks noGrp="1" noChangeAspect="1"/>
          </p:cNvGraphicFramePr>
          <p:nvPr>
            <p:extLst>
              <p:ext uri="{D42A27DB-BD31-4B8C-83A1-F6EECF244321}">
                <p14:modId xmlns="" xmlns:p14="http://schemas.microsoft.com/office/powerpoint/2010/main" val="1395466692"/>
              </p:ext>
            </p:extLst>
          </p:nvPr>
        </p:nvGraphicFramePr>
        <p:xfrm>
          <a:off x="24954060" y="7138612"/>
          <a:ext cx="3872077" cy="8680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8308"/>
                <a:gridCol w="1202090"/>
                <a:gridCol w="1151679"/>
              </a:tblGrid>
              <a:tr h="1148755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altLang="zh-TW" sz="2800" b="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8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禮堂</a:t>
                      </a:r>
                      <a:r>
                        <a:rPr lang="en-US" altLang="zh-TW" sz="28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A103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4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五年一班</a:t>
                      </a:r>
                      <a:endParaRPr lang="zh-TW" altLang="en-US" sz="2400" b="0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英語專科教室</a:t>
                      </a: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A206</a:t>
                      </a:r>
                      <a:endParaRPr lang="zh-TW" altLang="en-US" sz="2800" b="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童軍教室</a:t>
                      </a: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A306</a:t>
                      </a:r>
                      <a:endParaRPr lang="zh-TW" altLang="en-US" sz="2800" b="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39950">
                <a:tc vMerge="1">
                  <a:txBody>
                    <a:bodyPr/>
                    <a:lstStyle/>
                    <a:p>
                      <a:endParaRPr lang="zh-TW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合唱教室</a:t>
                      </a: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A205</a:t>
                      </a:r>
                      <a:endParaRPr lang="zh-TW" altLang="en-US" sz="2800" b="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電腦機房</a:t>
                      </a: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A305</a:t>
                      </a:r>
                      <a:endParaRPr lang="zh-TW" altLang="en-US" sz="2800" b="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95788">
                <a:tc vMerge="1">
                  <a:txBody>
                    <a:bodyPr/>
                    <a:lstStyle/>
                    <a:p>
                      <a:endParaRPr lang="zh-TW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音樂甲</a:t>
                      </a: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A204</a:t>
                      </a:r>
                      <a:endParaRPr lang="zh-TW" altLang="en-US" sz="2800" b="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本土語丁</a:t>
                      </a: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A304</a:t>
                      </a:r>
                      <a:endParaRPr lang="zh-TW" altLang="en-US" sz="2800" b="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3995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A102</a:t>
                      </a:r>
                      <a:endParaRPr lang="zh-TW" altLang="en-US" sz="2800" b="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音樂乙</a:t>
                      </a: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A203</a:t>
                      </a:r>
                      <a:endParaRPr lang="zh-TW" altLang="en-US" sz="2800" b="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本土語丙</a:t>
                      </a: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A303</a:t>
                      </a:r>
                      <a:endParaRPr lang="zh-TW" altLang="en-US" sz="2800" b="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606">
                <a:tc vMerge="1">
                  <a:txBody>
                    <a:bodyPr/>
                    <a:lstStyle/>
                    <a:p>
                      <a:endParaRPr lang="zh-TW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音樂丙</a:t>
                      </a: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A202</a:t>
                      </a:r>
                      <a:endParaRPr lang="zh-TW" altLang="en-US" sz="2800" b="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本土語乙</a:t>
                      </a: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A302</a:t>
                      </a:r>
                      <a:endParaRPr lang="zh-TW" altLang="en-US" sz="2800" b="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7344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A101</a:t>
                      </a:r>
                      <a:endParaRPr lang="zh-TW" altLang="en-US" sz="2800" b="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148755">
                <a:tc vMerge="1">
                  <a:txBody>
                    <a:bodyPr/>
                    <a:lstStyle/>
                    <a:p>
                      <a:endParaRPr lang="zh-TW" altLang="en-US" sz="10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音樂器材</a:t>
                      </a: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A201</a:t>
                      </a:r>
                      <a:endParaRPr lang="zh-TW" altLang="en-US" sz="2800" b="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本土語甲</a:t>
                      </a: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A301</a:t>
                      </a:r>
                      <a:endParaRPr lang="zh-TW" altLang="en-US" sz="2800" b="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42" name="表格 74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2256268"/>
              </p:ext>
            </p:extLst>
          </p:nvPr>
        </p:nvGraphicFramePr>
        <p:xfrm>
          <a:off x="4978400" y="13564582"/>
          <a:ext cx="8686800" cy="3413760"/>
        </p:xfrm>
        <a:graphic>
          <a:graphicData uri="http://schemas.openxmlformats.org/drawingml/2006/table">
            <a:tbl>
              <a:tblPr firstRow="1" bandRow="1"/>
              <a:tblGrid>
                <a:gridCol w="1755737"/>
                <a:gridCol w="1700339"/>
                <a:gridCol w="1712413"/>
                <a:gridCol w="1706376"/>
                <a:gridCol w="1811935"/>
              </a:tblGrid>
              <a:tr h="81975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男廁</a:t>
                      </a:r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402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五年三班</a:t>
                      </a:r>
                      <a:endParaRPr lang="zh-TW" altLang="en-US" sz="2000" b="1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200" dirty="0" smtClean="0">
                          <a:latin typeface="標楷體" pitchFamily="65" charset="-120"/>
                          <a:ea typeface="標楷體" pitchFamily="65" charset="-120"/>
                        </a:rPr>
                        <a:t>專科教室丙</a:t>
                      </a:r>
                      <a:endParaRPr lang="en-US" altLang="zh-TW" sz="2800" dirty="0" smtClean="0"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2800" dirty="0" smtClean="0"/>
                        <a:t>B403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dirty="0" smtClean="0">
                          <a:latin typeface="標楷體" pitchFamily="65" charset="-120"/>
                          <a:ea typeface="標楷體" pitchFamily="65" charset="-120"/>
                        </a:rPr>
                        <a:t>專科教室乙</a:t>
                      </a:r>
                      <a:endParaRPr lang="en-US" altLang="zh-TW" sz="2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dirty="0" smtClean="0"/>
                        <a:t>B402</a:t>
                      </a:r>
                      <a:endParaRPr lang="zh-TW" altLang="en-US" sz="2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dirty="0" smtClean="0">
                          <a:latin typeface="標楷體" pitchFamily="65" charset="-120"/>
                          <a:ea typeface="標楷體" pitchFamily="65" charset="-120"/>
                        </a:rPr>
                        <a:t>專科教室甲</a:t>
                      </a:r>
                      <a:endParaRPr lang="en-US" altLang="zh-TW" sz="22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dirty="0" smtClean="0"/>
                        <a:t>B401</a:t>
                      </a:r>
                      <a:endParaRPr lang="zh-TW" altLang="en-US" sz="2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女廁</a:t>
                      </a:r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401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五年四班</a:t>
                      </a:r>
                      <a:endParaRPr lang="zh-TW" altLang="en-US" sz="2000" b="1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男廁</a:t>
                      </a:r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302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五年一班</a:t>
                      </a:r>
                      <a:endParaRPr lang="zh-TW" altLang="en-US" sz="2000" b="1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200" dirty="0" smtClean="0">
                          <a:latin typeface="標楷體" pitchFamily="65" charset="-120"/>
                          <a:ea typeface="標楷體" pitchFamily="65" charset="-120"/>
                        </a:rPr>
                        <a:t>五年二班</a:t>
                      </a:r>
                      <a:endParaRPr lang="en-US" altLang="zh-TW" sz="22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2800" dirty="0" smtClean="0"/>
                        <a:t>B303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dirty="0" smtClean="0">
                          <a:latin typeface="標楷體" pitchFamily="65" charset="-120"/>
                          <a:ea typeface="標楷體" pitchFamily="65" charset="-120"/>
                        </a:rPr>
                        <a:t>五年三班</a:t>
                      </a:r>
                      <a:endParaRPr lang="en-US" altLang="zh-TW" sz="2200" dirty="0" smtClean="0"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2800" dirty="0" smtClean="0"/>
                        <a:t>B302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dirty="0" smtClean="0">
                          <a:latin typeface="標楷體" pitchFamily="65" charset="-120"/>
                          <a:ea typeface="標楷體" pitchFamily="65" charset="-120"/>
                        </a:rPr>
                        <a:t>五年四班</a:t>
                      </a:r>
                      <a:endParaRPr lang="en-US" altLang="zh-TW" sz="22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dirty="0" smtClean="0"/>
                        <a:t>B301</a:t>
                      </a:r>
                      <a:endParaRPr lang="zh-TW" altLang="en-US" sz="2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女廁</a:t>
                      </a:r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301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五年四班</a:t>
                      </a:r>
                      <a:endParaRPr lang="zh-TW" altLang="en-US" sz="2000" b="1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8416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通道</a:t>
                      </a:r>
                      <a:endParaRPr lang="en-US" altLang="zh-TW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dirty="0" smtClean="0">
                          <a:latin typeface="標楷體" pitchFamily="65" charset="-120"/>
                          <a:ea typeface="標楷體" pitchFamily="65" charset="-120"/>
                        </a:rPr>
                        <a:t>三年一班</a:t>
                      </a:r>
                      <a:endParaRPr lang="zh-TW" altLang="en-US" sz="2200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B203</a:t>
                      </a:r>
                      <a:endParaRPr lang="zh-TW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dirty="0" smtClean="0">
                          <a:latin typeface="標楷體" pitchFamily="65" charset="-120"/>
                          <a:ea typeface="標楷體" pitchFamily="65" charset="-120"/>
                        </a:rPr>
                        <a:t>三年二班</a:t>
                      </a:r>
                      <a:endParaRPr lang="zh-TW" altLang="en-US" sz="2200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2800" dirty="0" smtClean="0"/>
                        <a:t>B202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dirty="0" smtClean="0">
                          <a:latin typeface="標楷體" pitchFamily="65" charset="-120"/>
                          <a:ea typeface="標楷體" pitchFamily="65" charset="-120"/>
                        </a:rPr>
                        <a:t>三年三班</a:t>
                      </a:r>
                      <a:endParaRPr lang="en-US" altLang="zh-TW" sz="2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dirty="0" smtClean="0"/>
                        <a:t>B201</a:t>
                      </a:r>
                      <a:endParaRPr lang="zh-TW" altLang="en-US" sz="2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女廁</a:t>
                      </a:r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201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三年三班</a:t>
                      </a:r>
                      <a:endParaRPr lang="zh-TW" altLang="en-US" sz="2000" b="1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通道</a:t>
                      </a:r>
                      <a:endParaRPr lang="en-US" altLang="zh-TW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資源班</a:t>
                      </a:r>
                      <a:endParaRPr lang="en-US" altLang="zh-TW" sz="2200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B103</a:t>
                      </a:r>
                      <a:endParaRPr lang="zh-TW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200" dirty="0" smtClean="0">
                          <a:latin typeface="標楷體" pitchFamily="65" charset="-120"/>
                          <a:ea typeface="標楷體" pitchFamily="65" charset="-120"/>
                        </a:rPr>
                        <a:t>部落教室</a:t>
                      </a:r>
                      <a:endParaRPr lang="en-US" altLang="zh-TW" sz="22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2800" dirty="0" smtClean="0"/>
                        <a:t>B102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200" dirty="0" smtClean="0">
                          <a:latin typeface="標楷體" pitchFamily="65" charset="-120"/>
                          <a:ea typeface="標楷體" pitchFamily="65" charset="-120"/>
                        </a:rPr>
                        <a:t>資源班</a:t>
                      </a:r>
                      <a:endParaRPr lang="en-US" altLang="zh-TW" sz="22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2800" dirty="0" smtClean="0"/>
                        <a:t>B101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女廁</a:t>
                      </a:r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101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三年一班</a:t>
                      </a:r>
                      <a:endParaRPr lang="zh-TW" altLang="en-US" sz="2000" b="1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graphicFrame>
        <p:nvGraphicFramePr>
          <p:cNvPr id="743" name="表格 74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18747409"/>
              </p:ext>
            </p:extLst>
          </p:nvPr>
        </p:nvGraphicFramePr>
        <p:xfrm>
          <a:off x="4990700" y="17747783"/>
          <a:ext cx="8636000" cy="3454758"/>
        </p:xfrm>
        <a:graphic>
          <a:graphicData uri="http://schemas.openxmlformats.org/drawingml/2006/table">
            <a:tbl>
              <a:tblPr firstRow="1" bandRow="1"/>
              <a:tblGrid>
                <a:gridCol w="1751056"/>
                <a:gridCol w="1707155"/>
                <a:gridCol w="1707155"/>
                <a:gridCol w="1707155"/>
                <a:gridCol w="1763479"/>
              </a:tblGrid>
              <a:tr h="8944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女廁</a:t>
                      </a:r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103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五年二班</a:t>
                      </a:r>
                      <a:endParaRPr lang="zh-TW" altLang="en-US" sz="2000" b="1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200" dirty="0" smtClean="0">
                          <a:latin typeface="標楷體" pitchFamily="65" charset="-120"/>
                          <a:ea typeface="標楷體" pitchFamily="65" charset="-120"/>
                        </a:rPr>
                        <a:t>五年二班</a:t>
                      </a:r>
                      <a:r>
                        <a:rPr lang="en-US" altLang="zh-TW" sz="2800" dirty="0" smtClean="0"/>
                        <a:t>B104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dirty="0" smtClean="0">
                          <a:latin typeface="標楷體" pitchFamily="65" charset="-120"/>
                          <a:ea typeface="標楷體" pitchFamily="65" charset="-120"/>
                        </a:rPr>
                        <a:t>三年四班</a:t>
                      </a:r>
                      <a:endParaRPr lang="en-US" altLang="zh-TW" sz="2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dirty="0" smtClean="0"/>
                        <a:t>B105</a:t>
                      </a:r>
                      <a:endParaRPr lang="zh-TW" altLang="en-US" sz="2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dirty="0" smtClean="0">
                          <a:latin typeface="標楷體" pitchFamily="65" charset="-120"/>
                          <a:ea typeface="標楷體" pitchFamily="65" charset="-120"/>
                        </a:rPr>
                        <a:t>六年三班</a:t>
                      </a:r>
                      <a:endParaRPr lang="en-US" altLang="zh-TW" sz="22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dirty="0" smtClean="0"/>
                        <a:t>B106</a:t>
                      </a:r>
                      <a:endParaRPr lang="zh-TW" altLang="en-US" sz="2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男廁</a:t>
                      </a:r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104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六年三班</a:t>
                      </a:r>
                      <a:endParaRPr lang="zh-TW" altLang="en-US" sz="2000" b="1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925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女廁</a:t>
                      </a:r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203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四年三班</a:t>
                      </a:r>
                      <a:endParaRPr lang="zh-TW" altLang="en-US" sz="2000" b="1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dirty="0" smtClean="0">
                          <a:latin typeface="標楷體" pitchFamily="65" charset="-120"/>
                          <a:ea typeface="標楷體" pitchFamily="65" charset="-120"/>
                        </a:rPr>
                        <a:t>四年三班</a:t>
                      </a:r>
                      <a:endParaRPr lang="en-US" altLang="zh-TW" sz="22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2800" dirty="0" smtClean="0"/>
                        <a:t>B204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dirty="0" smtClean="0">
                          <a:latin typeface="標楷體" pitchFamily="65" charset="-120"/>
                          <a:ea typeface="標楷體" pitchFamily="65" charset="-120"/>
                        </a:rPr>
                        <a:t>四年二班</a:t>
                      </a:r>
                      <a:endParaRPr lang="en-US" altLang="zh-TW" sz="2200" dirty="0" smtClean="0"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2800" dirty="0" smtClean="0"/>
                        <a:t>B205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dirty="0" smtClean="0">
                          <a:latin typeface="標楷體" pitchFamily="65" charset="-120"/>
                          <a:ea typeface="標楷體" pitchFamily="65" charset="-120"/>
                        </a:rPr>
                        <a:t>四年一班</a:t>
                      </a:r>
                      <a:endParaRPr lang="en-US" altLang="zh-TW" sz="22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dirty="0" smtClean="0"/>
                        <a:t>B206</a:t>
                      </a:r>
                      <a:endParaRPr lang="zh-TW" altLang="en-US" sz="2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男廁</a:t>
                      </a:r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204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四年一班</a:t>
                      </a:r>
                      <a:endParaRPr lang="zh-TW" altLang="en-US" sz="2000" b="1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002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女廁</a:t>
                      </a:r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303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六年四班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dirty="0" smtClean="0">
                          <a:latin typeface="標楷體" pitchFamily="65" charset="-120"/>
                          <a:ea typeface="標楷體" pitchFamily="65" charset="-120"/>
                        </a:rPr>
                        <a:t>六年四班</a:t>
                      </a:r>
                      <a:endParaRPr lang="en-US" altLang="zh-TW" sz="2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B304</a:t>
                      </a:r>
                      <a:endParaRPr lang="zh-TW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dirty="0" smtClean="0">
                          <a:latin typeface="標楷體" pitchFamily="65" charset="-120"/>
                          <a:ea typeface="標楷體" pitchFamily="65" charset="-120"/>
                        </a:rPr>
                        <a:t>六年二班</a:t>
                      </a:r>
                      <a:endParaRPr lang="en-US" altLang="zh-TW" sz="2200" dirty="0" smtClean="0"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2800" dirty="0" smtClean="0"/>
                        <a:t>B305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dirty="0" smtClean="0">
                          <a:latin typeface="標楷體" pitchFamily="65" charset="-120"/>
                          <a:ea typeface="標楷體" pitchFamily="65" charset="-120"/>
                        </a:rPr>
                        <a:t>六年一班</a:t>
                      </a:r>
                      <a:endParaRPr lang="en-US" altLang="zh-TW" sz="22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dirty="0" smtClean="0"/>
                        <a:t>B306</a:t>
                      </a:r>
                      <a:endParaRPr lang="zh-TW" altLang="en-US" sz="2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男廁</a:t>
                      </a:r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304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六年一班</a:t>
                      </a:r>
                      <a:endParaRPr lang="zh-TW" altLang="en-US" sz="2000" b="1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女廁</a:t>
                      </a:r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403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四年二班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專科教室丁</a:t>
                      </a:r>
                      <a:endParaRPr lang="en-US" altLang="zh-TW" sz="2200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B404</a:t>
                      </a:r>
                      <a:endParaRPr lang="zh-TW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20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專科教室戊</a:t>
                      </a:r>
                      <a:endParaRPr lang="en-US" altLang="zh-TW" sz="2200" dirty="0" smtClean="0"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2800" dirty="0" smtClean="0"/>
                        <a:t>B405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20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專科教室己</a:t>
                      </a:r>
                      <a:endParaRPr lang="en-US" altLang="zh-TW" sz="2200" dirty="0" smtClean="0"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2800" dirty="0" smtClean="0"/>
                        <a:t>B406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男廁</a:t>
                      </a:r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404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六年一班</a:t>
                      </a:r>
                      <a:endParaRPr lang="zh-TW" altLang="en-US" sz="2000" b="1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graphicFrame>
        <p:nvGraphicFramePr>
          <p:cNvPr id="744" name="表格 74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37466669"/>
              </p:ext>
            </p:extLst>
          </p:nvPr>
        </p:nvGraphicFramePr>
        <p:xfrm>
          <a:off x="2431397" y="14645215"/>
          <a:ext cx="2547003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3092"/>
                <a:gridCol w="673092"/>
                <a:gridCol w="699939"/>
                <a:gridCol w="500880"/>
              </a:tblGrid>
              <a:tr h="2033269">
                <a:tc>
                  <a:txBody>
                    <a:bodyPr/>
                    <a:lstStyle/>
                    <a:p>
                      <a:pPr algn="ctr"/>
                      <a:endParaRPr lang="en-US" altLang="zh-TW" sz="2800" b="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B</a:t>
                      </a:r>
                    </a:p>
                    <a:p>
                      <a:pPr algn="ctr"/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4</a:t>
                      </a:r>
                    </a:p>
                    <a:p>
                      <a:pPr algn="ctr"/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0</a:t>
                      </a:r>
                    </a:p>
                    <a:p>
                      <a:pPr algn="ctr"/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7</a:t>
                      </a:r>
                    </a:p>
                    <a:p>
                      <a:pPr algn="ctr"/>
                      <a:r>
                        <a:rPr lang="zh-TW" altLang="en-US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教師備課室</a:t>
                      </a:r>
                      <a:endParaRPr lang="en-US" altLang="zh-TW" sz="2800" b="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endParaRPr lang="zh-TW" altLang="en-US" sz="2800" b="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B</a:t>
                      </a:r>
                    </a:p>
                    <a:p>
                      <a:pPr algn="ctr"/>
                      <a:r>
                        <a:rPr lang="en-US" altLang="zh-TW" sz="28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3</a:t>
                      </a:r>
                    </a:p>
                    <a:p>
                      <a:pPr algn="ctr"/>
                      <a:r>
                        <a:rPr lang="en-US" altLang="zh-TW" sz="28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0</a:t>
                      </a:r>
                    </a:p>
                    <a:p>
                      <a:pPr algn="ctr"/>
                      <a:r>
                        <a:rPr lang="en-US" altLang="zh-TW" sz="28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7</a:t>
                      </a:r>
                    </a:p>
                    <a:p>
                      <a:pPr algn="ctr"/>
                      <a:r>
                        <a:rPr lang="zh-TW" altLang="en-US" sz="28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電腦教室</a:t>
                      </a:r>
                      <a:endParaRPr lang="en-US" altLang="zh-TW" sz="2800" b="0" dirty="0" smtClean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r>
                        <a:rPr lang="zh-TW" altLang="en-US" sz="28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三年四班</a:t>
                      </a:r>
                      <a:endParaRPr lang="zh-TW" altLang="en-US" sz="2800" b="0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B</a:t>
                      </a:r>
                    </a:p>
                    <a:p>
                      <a:pPr algn="ctr"/>
                      <a:r>
                        <a:rPr lang="en-US" altLang="zh-TW" sz="28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</a:p>
                    <a:p>
                      <a:pPr algn="ctr"/>
                      <a:r>
                        <a:rPr lang="en-US" altLang="zh-TW" sz="28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0</a:t>
                      </a:r>
                    </a:p>
                    <a:p>
                      <a:pPr algn="ctr"/>
                      <a:r>
                        <a:rPr lang="en-US" altLang="zh-TW" sz="28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7</a:t>
                      </a:r>
                    </a:p>
                    <a:p>
                      <a:pPr algn="ctr"/>
                      <a:r>
                        <a:rPr lang="zh-TW" altLang="en-US" sz="28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圖書室</a:t>
                      </a:r>
                      <a:endParaRPr lang="en-US" altLang="zh-TW" sz="2800" b="0" dirty="0" smtClean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r>
                        <a:rPr lang="zh-TW" altLang="en-US" sz="28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三年二班</a:t>
                      </a:r>
                      <a:endParaRPr lang="zh-TW" altLang="en-US" sz="2800" b="0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B</a:t>
                      </a:r>
                    </a:p>
                    <a:p>
                      <a:pPr algn="ctr"/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</a:t>
                      </a:r>
                    </a:p>
                    <a:p>
                      <a:pPr algn="ctr"/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0</a:t>
                      </a:r>
                    </a:p>
                    <a:p>
                      <a:pPr algn="ctr"/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7</a:t>
                      </a:r>
                      <a:r>
                        <a:rPr lang="zh-TW" altLang="en-US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午餐廚房</a:t>
                      </a:r>
                      <a:endParaRPr lang="en-US" altLang="zh-TW" sz="2800" b="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749" name="群組 748"/>
          <p:cNvGrpSpPr/>
          <p:nvPr/>
        </p:nvGrpSpPr>
        <p:grpSpPr>
          <a:xfrm>
            <a:off x="2610349" y="2672696"/>
            <a:ext cx="1935624" cy="4373688"/>
            <a:chOff x="7020271" y="4365104"/>
            <a:chExt cx="1368152" cy="1800200"/>
          </a:xfrm>
        </p:grpSpPr>
        <p:sp>
          <p:nvSpPr>
            <p:cNvPr id="750" name="文字方塊 749"/>
            <p:cNvSpPr txBox="1"/>
            <p:nvPr/>
          </p:nvSpPr>
          <p:spPr>
            <a:xfrm>
              <a:off x="7375249" y="4457023"/>
              <a:ext cx="709367" cy="7804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4000" dirty="0" smtClean="0">
                  <a:latin typeface="標楷體" pitchFamily="65" charset="-120"/>
                  <a:ea typeface="標楷體" pitchFamily="65" charset="-120"/>
                </a:rPr>
                <a:t>遊</a:t>
              </a:r>
              <a:r>
                <a:rPr lang="en-US" altLang="zh-TW" sz="4000" dirty="0" smtClean="0">
                  <a:latin typeface="標楷體" pitchFamily="65" charset="-120"/>
                  <a:ea typeface="標楷體" pitchFamily="65" charset="-120"/>
                </a:rPr>
                <a:t/>
              </a:r>
              <a:br>
                <a:rPr lang="en-US" altLang="zh-TW" sz="4000" dirty="0" smtClean="0">
                  <a:latin typeface="標楷體" pitchFamily="65" charset="-120"/>
                  <a:ea typeface="標楷體" pitchFamily="65" charset="-120"/>
                </a:rPr>
              </a:br>
              <a:r>
                <a:rPr lang="zh-TW" altLang="en-US" sz="4000" dirty="0">
                  <a:latin typeface="標楷體" pitchFamily="65" charset="-120"/>
                  <a:ea typeface="標楷體" pitchFamily="65" charset="-120"/>
                </a:rPr>
                <a:t>戲</a:t>
              </a:r>
              <a:r>
                <a:rPr lang="en-US" altLang="zh-TW" sz="4000" dirty="0" smtClean="0">
                  <a:latin typeface="標楷體" pitchFamily="65" charset="-120"/>
                  <a:ea typeface="標楷體" pitchFamily="65" charset="-120"/>
                </a:rPr>
                <a:t/>
              </a:r>
              <a:br>
                <a:rPr lang="en-US" altLang="zh-TW" sz="4000" dirty="0" smtClean="0">
                  <a:latin typeface="標楷體" pitchFamily="65" charset="-120"/>
                  <a:ea typeface="標楷體" pitchFamily="65" charset="-120"/>
                </a:rPr>
              </a:br>
              <a:r>
                <a:rPr lang="zh-TW" altLang="en-US" sz="4000" dirty="0" smtClean="0">
                  <a:latin typeface="標楷體" pitchFamily="65" charset="-120"/>
                  <a:ea typeface="標楷體" pitchFamily="65" charset="-120"/>
                </a:rPr>
                <a:t>場</a:t>
              </a:r>
              <a:endParaRPr lang="zh-TW" altLang="en-US" sz="40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51" name="矩形 750"/>
            <p:cNvSpPr/>
            <p:nvPr/>
          </p:nvSpPr>
          <p:spPr>
            <a:xfrm>
              <a:off x="7020271" y="4365104"/>
              <a:ext cx="1368152" cy="1800200"/>
            </a:xfrm>
            <a:prstGeom prst="rect">
              <a:avLst/>
            </a:prstGeom>
            <a:noFill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767" name="群組 766"/>
          <p:cNvGrpSpPr/>
          <p:nvPr/>
        </p:nvGrpSpPr>
        <p:grpSpPr>
          <a:xfrm>
            <a:off x="13755325" y="3611655"/>
            <a:ext cx="252967" cy="3352970"/>
            <a:chOff x="4317285" y="2585468"/>
            <a:chExt cx="353492" cy="2892808"/>
          </a:xfrm>
        </p:grpSpPr>
        <p:grpSp>
          <p:nvGrpSpPr>
            <p:cNvPr id="752" name="群組 133"/>
            <p:cNvGrpSpPr/>
            <p:nvPr/>
          </p:nvGrpSpPr>
          <p:grpSpPr>
            <a:xfrm>
              <a:off x="4317285" y="2585468"/>
              <a:ext cx="353492" cy="2892808"/>
              <a:chOff x="6120184" y="692696"/>
              <a:chExt cx="108000" cy="1433957"/>
            </a:xfrm>
          </p:grpSpPr>
          <p:grpSp>
            <p:nvGrpSpPr>
              <p:cNvPr id="753" name="群組 119"/>
              <p:cNvGrpSpPr/>
              <p:nvPr/>
            </p:nvGrpSpPr>
            <p:grpSpPr>
              <a:xfrm>
                <a:off x="6120184" y="692696"/>
                <a:ext cx="108000" cy="1296144"/>
                <a:chOff x="4103968" y="980728"/>
                <a:chExt cx="180000" cy="1296144"/>
              </a:xfrm>
            </p:grpSpPr>
            <p:cxnSp>
              <p:nvCxnSpPr>
                <p:cNvPr id="756" name="直線接點 755"/>
                <p:cNvCxnSpPr/>
                <p:nvPr/>
              </p:nvCxnSpPr>
              <p:spPr>
                <a:xfrm>
                  <a:off x="4103968" y="1124744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57" name="直線接點 756"/>
                <p:cNvCxnSpPr/>
                <p:nvPr/>
              </p:nvCxnSpPr>
              <p:spPr>
                <a:xfrm>
                  <a:off x="4103968" y="980728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58" name="直線接點 757"/>
                <p:cNvCxnSpPr/>
                <p:nvPr/>
              </p:nvCxnSpPr>
              <p:spPr>
                <a:xfrm>
                  <a:off x="4103968" y="1268760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59" name="直線接點 758"/>
                <p:cNvCxnSpPr/>
                <p:nvPr/>
              </p:nvCxnSpPr>
              <p:spPr>
                <a:xfrm>
                  <a:off x="4103968" y="1412776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60" name="直線接點 759"/>
                <p:cNvCxnSpPr/>
                <p:nvPr/>
              </p:nvCxnSpPr>
              <p:spPr>
                <a:xfrm>
                  <a:off x="4103968" y="1556792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61" name="直線接點 760"/>
                <p:cNvCxnSpPr/>
                <p:nvPr/>
              </p:nvCxnSpPr>
              <p:spPr>
                <a:xfrm>
                  <a:off x="4103968" y="1700808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62" name="直線接點 761"/>
                <p:cNvCxnSpPr/>
                <p:nvPr/>
              </p:nvCxnSpPr>
              <p:spPr>
                <a:xfrm>
                  <a:off x="4103968" y="1844824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63" name="直線接點 762"/>
                <p:cNvCxnSpPr/>
                <p:nvPr/>
              </p:nvCxnSpPr>
              <p:spPr>
                <a:xfrm>
                  <a:off x="4103968" y="1988840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64" name="直線接點 763"/>
                <p:cNvCxnSpPr/>
                <p:nvPr/>
              </p:nvCxnSpPr>
              <p:spPr>
                <a:xfrm>
                  <a:off x="4103968" y="2132856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65" name="直線接點 764"/>
                <p:cNvCxnSpPr/>
                <p:nvPr/>
              </p:nvCxnSpPr>
              <p:spPr>
                <a:xfrm>
                  <a:off x="4103968" y="2276872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54" name="直線接點 753"/>
              <p:cNvCxnSpPr/>
              <p:nvPr/>
            </p:nvCxnSpPr>
            <p:spPr>
              <a:xfrm>
                <a:off x="6228184" y="692696"/>
                <a:ext cx="0" cy="142760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55" name="直線接點 754"/>
              <p:cNvCxnSpPr/>
              <p:nvPr/>
            </p:nvCxnSpPr>
            <p:spPr>
              <a:xfrm>
                <a:off x="6130776" y="699045"/>
                <a:ext cx="0" cy="142760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766" name="直線接點 765"/>
            <p:cNvCxnSpPr/>
            <p:nvPr/>
          </p:nvCxnSpPr>
          <p:spPr>
            <a:xfrm>
              <a:off x="4317285" y="5466957"/>
              <a:ext cx="3534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06" name="群組 905"/>
          <p:cNvGrpSpPr/>
          <p:nvPr/>
        </p:nvGrpSpPr>
        <p:grpSpPr>
          <a:xfrm flipV="1">
            <a:off x="25006090" y="15819120"/>
            <a:ext cx="3874097" cy="203224"/>
            <a:chOff x="15386401" y="11370715"/>
            <a:chExt cx="3271147" cy="373380"/>
          </a:xfrm>
        </p:grpSpPr>
        <p:grpSp>
          <p:nvGrpSpPr>
            <p:cNvPr id="800" name="群組 799"/>
            <p:cNvGrpSpPr/>
            <p:nvPr/>
          </p:nvGrpSpPr>
          <p:grpSpPr>
            <a:xfrm rot="5400000">
              <a:off x="16835703" y="9921413"/>
              <a:ext cx="363873" cy="3262478"/>
              <a:chOff x="4306894" y="2204479"/>
              <a:chExt cx="363883" cy="3262478"/>
            </a:xfrm>
          </p:grpSpPr>
          <p:grpSp>
            <p:nvGrpSpPr>
              <p:cNvPr id="801" name="群組 133"/>
              <p:cNvGrpSpPr/>
              <p:nvPr/>
            </p:nvGrpSpPr>
            <p:grpSpPr>
              <a:xfrm>
                <a:off x="4306894" y="2204479"/>
                <a:ext cx="363852" cy="3252818"/>
                <a:chOff x="6117052" y="503838"/>
                <a:chExt cx="111166" cy="1612407"/>
              </a:xfrm>
            </p:grpSpPr>
            <p:grpSp>
              <p:nvGrpSpPr>
                <p:cNvPr id="803" name="群組 119"/>
                <p:cNvGrpSpPr/>
                <p:nvPr/>
              </p:nvGrpSpPr>
              <p:grpSpPr>
                <a:xfrm>
                  <a:off x="6117052" y="636938"/>
                  <a:ext cx="111127" cy="1351902"/>
                  <a:chOff x="4098756" y="924970"/>
                  <a:chExt cx="185212" cy="1351902"/>
                </a:xfrm>
              </p:grpSpPr>
              <p:cxnSp>
                <p:nvCxnSpPr>
                  <p:cNvPr id="806" name="直線接點 805"/>
                  <p:cNvCxnSpPr/>
                  <p:nvPr/>
                </p:nvCxnSpPr>
                <p:spPr>
                  <a:xfrm>
                    <a:off x="4098756" y="1103441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7" name="直線接點 806"/>
                  <p:cNvCxnSpPr/>
                  <p:nvPr/>
                </p:nvCxnSpPr>
                <p:spPr>
                  <a:xfrm>
                    <a:off x="4098757" y="924970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8" name="直線接點 807"/>
                  <p:cNvCxnSpPr/>
                  <p:nvPr/>
                </p:nvCxnSpPr>
                <p:spPr>
                  <a:xfrm>
                    <a:off x="4103968" y="1268760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9" name="直線接點 808"/>
                  <p:cNvCxnSpPr/>
                  <p:nvPr/>
                </p:nvCxnSpPr>
                <p:spPr>
                  <a:xfrm>
                    <a:off x="4103968" y="1412776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0" name="直線接點 809"/>
                  <p:cNvCxnSpPr/>
                  <p:nvPr/>
                </p:nvCxnSpPr>
                <p:spPr>
                  <a:xfrm>
                    <a:off x="4103968" y="1556792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1" name="直線接點 810"/>
                  <p:cNvCxnSpPr/>
                  <p:nvPr/>
                </p:nvCxnSpPr>
                <p:spPr>
                  <a:xfrm>
                    <a:off x="4103968" y="1700808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2" name="直線接點 811"/>
                  <p:cNvCxnSpPr/>
                  <p:nvPr/>
                </p:nvCxnSpPr>
                <p:spPr>
                  <a:xfrm>
                    <a:off x="4103968" y="1844824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3" name="直線接點 812"/>
                  <p:cNvCxnSpPr/>
                  <p:nvPr/>
                </p:nvCxnSpPr>
                <p:spPr>
                  <a:xfrm>
                    <a:off x="4103968" y="1988840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4" name="直線接點 813"/>
                  <p:cNvCxnSpPr/>
                  <p:nvPr/>
                </p:nvCxnSpPr>
                <p:spPr>
                  <a:xfrm>
                    <a:off x="4103968" y="2132856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5" name="直線接點 814"/>
                  <p:cNvCxnSpPr/>
                  <p:nvPr/>
                </p:nvCxnSpPr>
                <p:spPr>
                  <a:xfrm>
                    <a:off x="4103968" y="2276872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04" name="直線接點 803"/>
                <p:cNvCxnSpPr/>
                <p:nvPr/>
              </p:nvCxnSpPr>
              <p:spPr>
                <a:xfrm>
                  <a:off x="6228218" y="503838"/>
                  <a:ext cx="0" cy="1606058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05" name="直線接點 804"/>
                <p:cNvCxnSpPr/>
                <p:nvPr/>
              </p:nvCxnSpPr>
              <p:spPr>
                <a:xfrm>
                  <a:off x="6130772" y="510192"/>
                  <a:ext cx="0" cy="1606053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02" name="直線接點 801"/>
              <p:cNvCxnSpPr/>
              <p:nvPr/>
            </p:nvCxnSpPr>
            <p:spPr>
              <a:xfrm>
                <a:off x="4317285" y="5466957"/>
                <a:ext cx="353492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816" name="直線接點 815"/>
            <p:cNvCxnSpPr/>
            <p:nvPr/>
          </p:nvCxnSpPr>
          <p:spPr>
            <a:xfrm rot="5400000">
              <a:off x="18480802" y="11567349"/>
              <a:ext cx="3534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3" name="群組 182"/>
          <p:cNvGrpSpPr/>
          <p:nvPr/>
        </p:nvGrpSpPr>
        <p:grpSpPr>
          <a:xfrm rot="5400000" flipV="1">
            <a:off x="22977191" y="5193327"/>
            <a:ext cx="3349589" cy="215947"/>
            <a:chOff x="15386401" y="11370715"/>
            <a:chExt cx="3271147" cy="373380"/>
          </a:xfrm>
        </p:grpSpPr>
        <p:grpSp>
          <p:nvGrpSpPr>
            <p:cNvPr id="184" name="群組 183"/>
            <p:cNvGrpSpPr/>
            <p:nvPr/>
          </p:nvGrpSpPr>
          <p:grpSpPr>
            <a:xfrm rot="5400000">
              <a:off x="16835703" y="9921413"/>
              <a:ext cx="363873" cy="3262478"/>
              <a:chOff x="4306894" y="2204479"/>
              <a:chExt cx="363883" cy="3262478"/>
            </a:xfrm>
          </p:grpSpPr>
          <p:grpSp>
            <p:nvGrpSpPr>
              <p:cNvPr id="186" name="群組 133"/>
              <p:cNvGrpSpPr/>
              <p:nvPr/>
            </p:nvGrpSpPr>
            <p:grpSpPr>
              <a:xfrm>
                <a:off x="4306894" y="2204479"/>
                <a:ext cx="363852" cy="3252818"/>
                <a:chOff x="6117052" y="503838"/>
                <a:chExt cx="111166" cy="1612407"/>
              </a:xfrm>
            </p:grpSpPr>
            <p:grpSp>
              <p:nvGrpSpPr>
                <p:cNvPr id="188" name="群組 119"/>
                <p:cNvGrpSpPr/>
                <p:nvPr/>
              </p:nvGrpSpPr>
              <p:grpSpPr>
                <a:xfrm>
                  <a:off x="6117052" y="636938"/>
                  <a:ext cx="111127" cy="1351902"/>
                  <a:chOff x="4098756" y="924970"/>
                  <a:chExt cx="185212" cy="1351902"/>
                </a:xfrm>
              </p:grpSpPr>
              <p:cxnSp>
                <p:nvCxnSpPr>
                  <p:cNvPr id="191" name="直線接點 190"/>
                  <p:cNvCxnSpPr/>
                  <p:nvPr/>
                </p:nvCxnSpPr>
                <p:spPr>
                  <a:xfrm>
                    <a:off x="4098756" y="1103441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2" name="直線接點 191"/>
                  <p:cNvCxnSpPr/>
                  <p:nvPr/>
                </p:nvCxnSpPr>
                <p:spPr>
                  <a:xfrm>
                    <a:off x="4098757" y="924970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3" name="直線接點 192"/>
                  <p:cNvCxnSpPr/>
                  <p:nvPr/>
                </p:nvCxnSpPr>
                <p:spPr>
                  <a:xfrm>
                    <a:off x="4103968" y="1268760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4" name="直線接點 193"/>
                  <p:cNvCxnSpPr/>
                  <p:nvPr/>
                </p:nvCxnSpPr>
                <p:spPr>
                  <a:xfrm>
                    <a:off x="4103968" y="1412776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5" name="直線接點 194"/>
                  <p:cNvCxnSpPr/>
                  <p:nvPr/>
                </p:nvCxnSpPr>
                <p:spPr>
                  <a:xfrm>
                    <a:off x="4103968" y="1556792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6" name="直線接點 195"/>
                  <p:cNvCxnSpPr/>
                  <p:nvPr/>
                </p:nvCxnSpPr>
                <p:spPr>
                  <a:xfrm>
                    <a:off x="4103968" y="1700808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7" name="直線接點 196"/>
                  <p:cNvCxnSpPr/>
                  <p:nvPr/>
                </p:nvCxnSpPr>
                <p:spPr>
                  <a:xfrm>
                    <a:off x="4103968" y="1844824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8" name="直線接點 197"/>
                  <p:cNvCxnSpPr/>
                  <p:nvPr/>
                </p:nvCxnSpPr>
                <p:spPr>
                  <a:xfrm>
                    <a:off x="4103968" y="1988840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9" name="直線接點 198"/>
                  <p:cNvCxnSpPr/>
                  <p:nvPr/>
                </p:nvCxnSpPr>
                <p:spPr>
                  <a:xfrm>
                    <a:off x="4103968" y="2132856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0" name="直線接點 199"/>
                  <p:cNvCxnSpPr/>
                  <p:nvPr/>
                </p:nvCxnSpPr>
                <p:spPr>
                  <a:xfrm>
                    <a:off x="4103968" y="2276872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89" name="直線接點 188"/>
                <p:cNvCxnSpPr/>
                <p:nvPr/>
              </p:nvCxnSpPr>
              <p:spPr>
                <a:xfrm>
                  <a:off x="6228218" y="503838"/>
                  <a:ext cx="0" cy="1606058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90" name="直線接點 189"/>
                <p:cNvCxnSpPr/>
                <p:nvPr/>
              </p:nvCxnSpPr>
              <p:spPr>
                <a:xfrm>
                  <a:off x="6130772" y="510192"/>
                  <a:ext cx="0" cy="1606053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7" name="直線接點 186"/>
              <p:cNvCxnSpPr/>
              <p:nvPr/>
            </p:nvCxnSpPr>
            <p:spPr>
              <a:xfrm>
                <a:off x="4317285" y="5466957"/>
                <a:ext cx="353492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85" name="直線接點 184"/>
            <p:cNvCxnSpPr/>
            <p:nvPr/>
          </p:nvCxnSpPr>
          <p:spPr>
            <a:xfrm rot="5400000">
              <a:off x="18480802" y="11567349"/>
              <a:ext cx="3534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35" name="群組 234"/>
          <p:cNvGrpSpPr/>
          <p:nvPr/>
        </p:nvGrpSpPr>
        <p:grpSpPr>
          <a:xfrm flipV="1">
            <a:off x="2610349" y="13192569"/>
            <a:ext cx="3874097" cy="203224"/>
            <a:chOff x="15386401" y="11370715"/>
            <a:chExt cx="3271147" cy="373380"/>
          </a:xfrm>
        </p:grpSpPr>
        <p:grpSp>
          <p:nvGrpSpPr>
            <p:cNvPr id="236" name="群組 235"/>
            <p:cNvGrpSpPr/>
            <p:nvPr/>
          </p:nvGrpSpPr>
          <p:grpSpPr>
            <a:xfrm rot="5400000">
              <a:off x="16835703" y="9921413"/>
              <a:ext cx="363873" cy="3262478"/>
              <a:chOff x="4306894" y="2204479"/>
              <a:chExt cx="363883" cy="3262478"/>
            </a:xfrm>
          </p:grpSpPr>
          <p:grpSp>
            <p:nvGrpSpPr>
              <p:cNvPr id="238" name="群組 133"/>
              <p:cNvGrpSpPr/>
              <p:nvPr/>
            </p:nvGrpSpPr>
            <p:grpSpPr>
              <a:xfrm>
                <a:off x="4306894" y="2204479"/>
                <a:ext cx="363852" cy="3252818"/>
                <a:chOff x="6117052" y="503838"/>
                <a:chExt cx="111166" cy="1612407"/>
              </a:xfrm>
            </p:grpSpPr>
            <p:grpSp>
              <p:nvGrpSpPr>
                <p:cNvPr id="240" name="群組 119"/>
                <p:cNvGrpSpPr/>
                <p:nvPr/>
              </p:nvGrpSpPr>
              <p:grpSpPr>
                <a:xfrm>
                  <a:off x="6117052" y="636938"/>
                  <a:ext cx="111127" cy="1351902"/>
                  <a:chOff x="4098756" y="924970"/>
                  <a:chExt cx="185212" cy="1351902"/>
                </a:xfrm>
              </p:grpSpPr>
              <p:cxnSp>
                <p:nvCxnSpPr>
                  <p:cNvPr id="243" name="直線接點 242"/>
                  <p:cNvCxnSpPr/>
                  <p:nvPr/>
                </p:nvCxnSpPr>
                <p:spPr>
                  <a:xfrm>
                    <a:off x="4098756" y="1103441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4" name="直線接點 243"/>
                  <p:cNvCxnSpPr/>
                  <p:nvPr/>
                </p:nvCxnSpPr>
                <p:spPr>
                  <a:xfrm>
                    <a:off x="4098757" y="924970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5" name="直線接點 244"/>
                  <p:cNvCxnSpPr/>
                  <p:nvPr/>
                </p:nvCxnSpPr>
                <p:spPr>
                  <a:xfrm>
                    <a:off x="4103968" y="1268760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6" name="直線接點 245"/>
                  <p:cNvCxnSpPr/>
                  <p:nvPr/>
                </p:nvCxnSpPr>
                <p:spPr>
                  <a:xfrm>
                    <a:off x="4103968" y="1412776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7" name="直線接點 246"/>
                  <p:cNvCxnSpPr/>
                  <p:nvPr/>
                </p:nvCxnSpPr>
                <p:spPr>
                  <a:xfrm>
                    <a:off x="4103968" y="1556792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8" name="直線接點 247"/>
                  <p:cNvCxnSpPr/>
                  <p:nvPr/>
                </p:nvCxnSpPr>
                <p:spPr>
                  <a:xfrm>
                    <a:off x="4103968" y="1700808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9" name="直線接點 248"/>
                  <p:cNvCxnSpPr/>
                  <p:nvPr/>
                </p:nvCxnSpPr>
                <p:spPr>
                  <a:xfrm>
                    <a:off x="4103968" y="1844824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0" name="直線接點 249"/>
                  <p:cNvCxnSpPr/>
                  <p:nvPr/>
                </p:nvCxnSpPr>
                <p:spPr>
                  <a:xfrm>
                    <a:off x="4103968" y="1988840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1" name="直線接點 250"/>
                  <p:cNvCxnSpPr/>
                  <p:nvPr/>
                </p:nvCxnSpPr>
                <p:spPr>
                  <a:xfrm>
                    <a:off x="4103968" y="2132856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2" name="直線接點 251"/>
                  <p:cNvCxnSpPr/>
                  <p:nvPr/>
                </p:nvCxnSpPr>
                <p:spPr>
                  <a:xfrm>
                    <a:off x="4103968" y="2276872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41" name="直線接點 240"/>
                <p:cNvCxnSpPr/>
                <p:nvPr/>
              </p:nvCxnSpPr>
              <p:spPr>
                <a:xfrm>
                  <a:off x="6228218" y="503838"/>
                  <a:ext cx="0" cy="1606058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42" name="直線接點 241"/>
                <p:cNvCxnSpPr/>
                <p:nvPr/>
              </p:nvCxnSpPr>
              <p:spPr>
                <a:xfrm>
                  <a:off x="6130772" y="510192"/>
                  <a:ext cx="0" cy="1606053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39" name="直線接點 238"/>
              <p:cNvCxnSpPr/>
              <p:nvPr/>
            </p:nvCxnSpPr>
            <p:spPr>
              <a:xfrm>
                <a:off x="4317285" y="5466957"/>
                <a:ext cx="353492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37" name="直線接點 236"/>
            <p:cNvCxnSpPr/>
            <p:nvPr/>
          </p:nvCxnSpPr>
          <p:spPr>
            <a:xfrm rot="5400000">
              <a:off x="18480802" y="11567349"/>
              <a:ext cx="3534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6" name="群組 255"/>
          <p:cNvGrpSpPr/>
          <p:nvPr/>
        </p:nvGrpSpPr>
        <p:grpSpPr>
          <a:xfrm>
            <a:off x="25039007" y="16809553"/>
            <a:ext cx="3787130" cy="3972298"/>
            <a:chOff x="7020271" y="4365104"/>
            <a:chExt cx="1368152" cy="1800200"/>
          </a:xfrm>
        </p:grpSpPr>
        <p:sp>
          <p:nvSpPr>
            <p:cNvPr id="257" name="文字方塊 256"/>
            <p:cNvSpPr txBox="1"/>
            <p:nvPr/>
          </p:nvSpPr>
          <p:spPr>
            <a:xfrm>
              <a:off x="7530656" y="4790299"/>
              <a:ext cx="709367" cy="8522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4000" dirty="0" smtClean="0">
                  <a:latin typeface="標楷體" pitchFamily="65" charset="-120"/>
                  <a:ea typeface="標楷體" pitchFamily="65" charset="-120"/>
                </a:rPr>
                <a:t>遊</a:t>
              </a:r>
              <a:r>
                <a:rPr lang="en-US" altLang="zh-TW" sz="4000" dirty="0" smtClean="0">
                  <a:latin typeface="標楷體" pitchFamily="65" charset="-120"/>
                  <a:ea typeface="標楷體" pitchFamily="65" charset="-120"/>
                </a:rPr>
                <a:t/>
              </a:r>
              <a:br>
                <a:rPr lang="en-US" altLang="zh-TW" sz="4000" dirty="0" smtClean="0">
                  <a:latin typeface="標楷體" pitchFamily="65" charset="-120"/>
                  <a:ea typeface="標楷體" pitchFamily="65" charset="-120"/>
                </a:rPr>
              </a:br>
              <a:r>
                <a:rPr lang="zh-TW" altLang="en-US" sz="4000" dirty="0">
                  <a:latin typeface="標楷體" pitchFamily="65" charset="-120"/>
                  <a:ea typeface="標楷體" pitchFamily="65" charset="-120"/>
                </a:rPr>
                <a:t>戲</a:t>
              </a:r>
              <a:r>
                <a:rPr lang="en-US" altLang="zh-TW" sz="4000" dirty="0" smtClean="0">
                  <a:latin typeface="標楷體" pitchFamily="65" charset="-120"/>
                  <a:ea typeface="標楷體" pitchFamily="65" charset="-120"/>
                </a:rPr>
                <a:t/>
              </a:r>
              <a:br>
                <a:rPr lang="en-US" altLang="zh-TW" sz="4000" dirty="0" smtClean="0">
                  <a:latin typeface="標楷體" pitchFamily="65" charset="-120"/>
                  <a:ea typeface="標楷體" pitchFamily="65" charset="-120"/>
                </a:rPr>
              </a:br>
              <a:r>
                <a:rPr lang="zh-TW" altLang="en-US" sz="4000" dirty="0" smtClean="0">
                  <a:latin typeface="標楷體" pitchFamily="65" charset="-120"/>
                  <a:ea typeface="標楷體" pitchFamily="65" charset="-120"/>
                </a:rPr>
                <a:t>場</a:t>
              </a:r>
              <a:endParaRPr lang="zh-TW" altLang="en-US" sz="40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258" name="矩形 257"/>
            <p:cNvSpPr/>
            <p:nvPr/>
          </p:nvSpPr>
          <p:spPr>
            <a:xfrm>
              <a:off x="7020271" y="4365104"/>
              <a:ext cx="1368152" cy="1800200"/>
            </a:xfrm>
            <a:prstGeom prst="rect">
              <a:avLst/>
            </a:prstGeom>
            <a:noFill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5" name="文字方塊 14"/>
          <p:cNvSpPr txBox="1"/>
          <p:nvPr/>
        </p:nvSpPr>
        <p:spPr>
          <a:xfrm>
            <a:off x="5156200" y="16978342"/>
            <a:ext cx="27675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新大樓</a:t>
            </a:r>
            <a:endParaRPr lang="zh-TW" altLang="en-US" sz="4400" b="1" dirty="0"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113" name="群組 112"/>
          <p:cNvGrpSpPr/>
          <p:nvPr/>
        </p:nvGrpSpPr>
        <p:grpSpPr>
          <a:xfrm>
            <a:off x="16044301" y="3611655"/>
            <a:ext cx="252967" cy="3352970"/>
            <a:chOff x="4317285" y="2585468"/>
            <a:chExt cx="353492" cy="2892808"/>
          </a:xfrm>
        </p:grpSpPr>
        <p:grpSp>
          <p:nvGrpSpPr>
            <p:cNvPr id="114" name="群組 133"/>
            <p:cNvGrpSpPr/>
            <p:nvPr/>
          </p:nvGrpSpPr>
          <p:grpSpPr>
            <a:xfrm>
              <a:off x="4317285" y="2585468"/>
              <a:ext cx="353492" cy="2892808"/>
              <a:chOff x="6120184" y="692696"/>
              <a:chExt cx="108000" cy="1433957"/>
            </a:xfrm>
          </p:grpSpPr>
          <p:grpSp>
            <p:nvGrpSpPr>
              <p:cNvPr id="116" name="群組 119"/>
              <p:cNvGrpSpPr/>
              <p:nvPr/>
            </p:nvGrpSpPr>
            <p:grpSpPr>
              <a:xfrm>
                <a:off x="6120184" y="692696"/>
                <a:ext cx="108000" cy="1296144"/>
                <a:chOff x="4103968" y="980728"/>
                <a:chExt cx="180000" cy="1296144"/>
              </a:xfrm>
            </p:grpSpPr>
            <p:cxnSp>
              <p:nvCxnSpPr>
                <p:cNvPr id="119" name="直線接點 118"/>
                <p:cNvCxnSpPr/>
                <p:nvPr/>
              </p:nvCxnSpPr>
              <p:spPr>
                <a:xfrm>
                  <a:off x="4103968" y="1124744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直線接點 119"/>
                <p:cNvCxnSpPr/>
                <p:nvPr/>
              </p:nvCxnSpPr>
              <p:spPr>
                <a:xfrm>
                  <a:off x="4103968" y="980728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直線接點 120"/>
                <p:cNvCxnSpPr/>
                <p:nvPr/>
              </p:nvCxnSpPr>
              <p:spPr>
                <a:xfrm>
                  <a:off x="4103968" y="1268760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直線接點 121"/>
                <p:cNvCxnSpPr/>
                <p:nvPr/>
              </p:nvCxnSpPr>
              <p:spPr>
                <a:xfrm>
                  <a:off x="4103968" y="1412776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直線接點 122"/>
                <p:cNvCxnSpPr/>
                <p:nvPr/>
              </p:nvCxnSpPr>
              <p:spPr>
                <a:xfrm>
                  <a:off x="4103968" y="1556792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直線接點 123"/>
                <p:cNvCxnSpPr/>
                <p:nvPr/>
              </p:nvCxnSpPr>
              <p:spPr>
                <a:xfrm>
                  <a:off x="4103968" y="1700808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直線接點 124"/>
                <p:cNvCxnSpPr/>
                <p:nvPr/>
              </p:nvCxnSpPr>
              <p:spPr>
                <a:xfrm>
                  <a:off x="4103968" y="1844824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直線接點 125"/>
                <p:cNvCxnSpPr/>
                <p:nvPr/>
              </p:nvCxnSpPr>
              <p:spPr>
                <a:xfrm>
                  <a:off x="4103968" y="1988840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直線接點 126"/>
                <p:cNvCxnSpPr/>
                <p:nvPr/>
              </p:nvCxnSpPr>
              <p:spPr>
                <a:xfrm>
                  <a:off x="4103968" y="2132856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直線接點 127"/>
                <p:cNvCxnSpPr/>
                <p:nvPr/>
              </p:nvCxnSpPr>
              <p:spPr>
                <a:xfrm>
                  <a:off x="4103968" y="2276872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7" name="直線接點 116"/>
              <p:cNvCxnSpPr/>
              <p:nvPr/>
            </p:nvCxnSpPr>
            <p:spPr>
              <a:xfrm>
                <a:off x="6228184" y="692696"/>
                <a:ext cx="0" cy="142760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8" name="直線接點 117"/>
              <p:cNvCxnSpPr/>
              <p:nvPr/>
            </p:nvCxnSpPr>
            <p:spPr>
              <a:xfrm>
                <a:off x="6130776" y="699045"/>
                <a:ext cx="0" cy="142760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15" name="直線接點 114"/>
            <p:cNvCxnSpPr/>
            <p:nvPr/>
          </p:nvCxnSpPr>
          <p:spPr>
            <a:xfrm>
              <a:off x="4317285" y="5466957"/>
              <a:ext cx="3534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9" name="群組 128"/>
          <p:cNvGrpSpPr/>
          <p:nvPr/>
        </p:nvGrpSpPr>
        <p:grpSpPr>
          <a:xfrm>
            <a:off x="6231479" y="3640528"/>
            <a:ext cx="252967" cy="3469028"/>
            <a:chOff x="4317285" y="2585468"/>
            <a:chExt cx="353492" cy="2892808"/>
          </a:xfrm>
        </p:grpSpPr>
        <p:grpSp>
          <p:nvGrpSpPr>
            <p:cNvPr id="130" name="群組 133"/>
            <p:cNvGrpSpPr/>
            <p:nvPr/>
          </p:nvGrpSpPr>
          <p:grpSpPr>
            <a:xfrm>
              <a:off x="4317285" y="2585468"/>
              <a:ext cx="353492" cy="2892808"/>
              <a:chOff x="6120184" y="692696"/>
              <a:chExt cx="108000" cy="1433957"/>
            </a:xfrm>
          </p:grpSpPr>
          <p:grpSp>
            <p:nvGrpSpPr>
              <p:cNvPr id="132" name="群組 119"/>
              <p:cNvGrpSpPr/>
              <p:nvPr/>
            </p:nvGrpSpPr>
            <p:grpSpPr>
              <a:xfrm>
                <a:off x="6120184" y="692696"/>
                <a:ext cx="108000" cy="1296144"/>
                <a:chOff x="4103968" y="980728"/>
                <a:chExt cx="180000" cy="1296144"/>
              </a:xfrm>
            </p:grpSpPr>
            <p:cxnSp>
              <p:nvCxnSpPr>
                <p:cNvPr id="135" name="直線接點 134"/>
                <p:cNvCxnSpPr/>
                <p:nvPr/>
              </p:nvCxnSpPr>
              <p:spPr>
                <a:xfrm>
                  <a:off x="4103968" y="1124744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直線接點 135"/>
                <p:cNvCxnSpPr/>
                <p:nvPr/>
              </p:nvCxnSpPr>
              <p:spPr>
                <a:xfrm>
                  <a:off x="4103968" y="980728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直線接點 136"/>
                <p:cNvCxnSpPr/>
                <p:nvPr/>
              </p:nvCxnSpPr>
              <p:spPr>
                <a:xfrm>
                  <a:off x="4103968" y="1268760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直線接點 137"/>
                <p:cNvCxnSpPr/>
                <p:nvPr/>
              </p:nvCxnSpPr>
              <p:spPr>
                <a:xfrm>
                  <a:off x="4103968" y="1412776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直線接點 138"/>
                <p:cNvCxnSpPr/>
                <p:nvPr/>
              </p:nvCxnSpPr>
              <p:spPr>
                <a:xfrm>
                  <a:off x="4103968" y="1556792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直線接點 139"/>
                <p:cNvCxnSpPr/>
                <p:nvPr/>
              </p:nvCxnSpPr>
              <p:spPr>
                <a:xfrm>
                  <a:off x="4103968" y="1700808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直線接點 140"/>
                <p:cNvCxnSpPr/>
                <p:nvPr/>
              </p:nvCxnSpPr>
              <p:spPr>
                <a:xfrm>
                  <a:off x="4103968" y="1844824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直線接點 141"/>
                <p:cNvCxnSpPr/>
                <p:nvPr/>
              </p:nvCxnSpPr>
              <p:spPr>
                <a:xfrm>
                  <a:off x="4103968" y="1988840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直線接點 142"/>
                <p:cNvCxnSpPr/>
                <p:nvPr/>
              </p:nvCxnSpPr>
              <p:spPr>
                <a:xfrm>
                  <a:off x="4103968" y="2132856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直線接點 143"/>
                <p:cNvCxnSpPr/>
                <p:nvPr/>
              </p:nvCxnSpPr>
              <p:spPr>
                <a:xfrm>
                  <a:off x="4103968" y="2276872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3" name="直線接點 132"/>
              <p:cNvCxnSpPr/>
              <p:nvPr/>
            </p:nvCxnSpPr>
            <p:spPr>
              <a:xfrm>
                <a:off x="6228184" y="692696"/>
                <a:ext cx="0" cy="142760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4" name="直線接點 133"/>
              <p:cNvCxnSpPr/>
              <p:nvPr/>
            </p:nvCxnSpPr>
            <p:spPr>
              <a:xfrm>
                <a:off x="6130776" y="699045"/>
                <a:ext cx="0" cy="142760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31" name="直線接點 130"/>
            <p:cNvCxnSpPr/>
            <p:nvPr/>
          </p:nvCxnSpPr>
          <p:spPr>
            <a:xfrm>
              <a:off x="4317285" y="5466957"/>
              <a:ext cx="3534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" name="圖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1974" y="7528992"/>
            <a:ext cx="7524562" cy="5688672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6090" y="8164785"/>
            <a:ext cx="7661310" cy="10055569"/>
          </a:xfrm>
          <a:prstGeom prst="rect">
            <a:avLst/>
          </a:prstGeom>
        </p:spPr>
      </p:pic>
      <p:sp>
        <p:nvSpPr>
          <p:cNvPr id="145" name="文字方塊 144"/>
          <p:cNvSpPr txBox="1"/>
          <p:nvPr/>
        </p:nvSpPr>
        <p:spPr>
          <a:xfrm>
            <a:off x="6631974" y="7204572"/>
            <a:ext cx="85572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辦公室前透氣磚人行道及聚會所、籃球場</a:t>
            </a:r>
            <a:r>
              <a:rPr lang="en-US" altLang="zh-TW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六年二班</a:t>
            </a:r>
            <a:endParaRPr lang="zh-TW" altLang="en-US" sz="28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6" name="文字方塊 145"/>
          <p:cNvSpPr txBox="1"/>
          <p:nvPr/>
        </p:nvSpPr>
        <p:spPr>
          <a:xfrm>
            <a:off x="16814800" y="7267382"/>
            <a:ext cx="635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辦公室前透氣磚人行道及操場</a:t>
            </a:r>
            <a:r>
              <a:rPr lang="en-US" altLang="zh-TW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六年三班</a:t>
            </a:r>
            <a:endParaRPr lang="zh-TW" altLang="en-US" sz="28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7" name="文字方塊 146"/>
          <p:cNvSpPr txBox="1"/>
          <p:nvPr/>
        </p:nvSpPr>
        <p:spPr>
          <a:xfrm>
            <a:off x="20577758" y="20781851"/>
            <a:ext cx="79844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後門瓊涯海棠樹下及遊樂場</a:t>
            </a:r>
            <a:r>
              <a:rPr lang="en-US" altLang="zh-TW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六年四班</a:t>
            </a:r>
            <a:endParaRPr lang="zh-TW" altLang="en-US" sz="32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8" name="文字方塊 147"/>
          <p:cNvSpPr txBox="1"/>
          <p:nvPr/>
        </p:nvSpPr>
        <p:spPr>
          <a:xfrm>
            <a:off x="3614358" y="2514600"/>
            <a:ext cx="252658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校門內左右前庭、汽車車棚、機車停車場</a:t>
            </a:r>
            <a:r>
              <a:rPr lang="en-US" altLang="zh-TW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六年一班</a:t>
            </a:r>
            <a:endParaRPr lang="zh-TW" altLang="en-US" sz="32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7036317" y="17286118"/>
            <a:ext cx="91344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dirty="0" smtClean="0">
                <a:solidFill>
                  <a:srgbClr val="FF0000"/>
                </a:solidFill>
              </a:rPr>
              <a:t>新大樓中庭、升旗台及兩側階梯（含國父銅像前階梯）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152" name="文字方塊 151"/>
          <p:cNvSpPr txBox="1"/>
          <p:nvPr/>
        </p:nvSpPr>
        <p:spPr>
          <a:xfrm>
            <a:off x="1143307" y="14163429"/>
            <a:ext cx="939493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新廚</a:t>
            </a:r>
            <a:endParaRPr lang="en-US" altLang="zh-TW" sz="28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大房</a:t>
            </a:r>
            <a:endParaRPr lang="en-US" altLang="zh-TW" sz="28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樓後</a:t>
            </a:r>
            <a:endParaRPr lang="en-US" altLang="zh-TW" sz="28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周方</a:t>
            </a:r>
            <a:endParaRPr lang="en-US" altLang="zh-TW" sz="28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邊空</a:t>
            </a:r>
            <a:endParaRPr lang="en-US" altLang="zh-TW" sz="28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環地</a:t>
            </a:r>
            <a:endParaRPr lang="en-US" altLang="zh-TW" sz="28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境五</a:t>
            </a:r>
            <a:endParaRPr lang="en-US" altLang="zh-TW" sz="28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停年</a:t>
            </a:r>
            <a:endParaRPr lang="en-US" altLang="zh-TW" sz="28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車二</a:t>
            </a:r>
            <a:endParaRPr lang="en-US" altLang="zh-TW" sz="28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場班</a:t>
            </a:r>
            <a:endParaRPr lang="en-US" altLang="zh-TW" sz="28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出</a:t>
            </a:r>
            <a:endParaRPr lang="en-US" altLang="zh-TW" sz="28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入</a:t>
            </a:r>
            <a:endParaRPr lang="en-US" altLang="zh-TW" sz="28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口</a:t>
            </a: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" name="文字方塊 152"/>
          <p:cNvSpPr txBox="1"/>
          <p:nvPr/>
        </p:nvSpPr>
        <p:spPr>
          <a:xfrm>
            <a:off x="2636958" y="5089584"/>
            <a:ext cx="16655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五年三班</a:t>
            </a:r>
            <a:endParaRPr lang="zh-TW" altLang="en-US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0858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4190</TotalTime>
  <Words>402</Words>
  <Application>Microsoft Office PowerPoint</Application>
  <PresentationFormat>自訂</PresentationFormat>
  <Paragraphs>197</Paragraphs>
  <Slides>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投影片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Peng Pon</dc:creator>
  <cp:lastModifiedBy>USER</cp:lastModifiedBy>
  <cp:revision>243</cp:revision>
  <cp:lastPrinted>2024-02-16T02:39:16Z</cp:lastPrinted>
  <dcterms:created xsi:type="dcterms:W3CDTF">2015-04-19T03:13:03Z</dcterms:created>
  <dcterms:modified xsi:type="dcterms:W3CDTF">2024-08-30T09:10:59Z</dcterms:modified>
</cp:coreProperties>
</file>