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1" r:id="rId2"/>
    <p:sldId id="258" r:id="rId3"/>
    <p:sldId id="259" r:id="rId4"/>
    <p:sldId id="260" r:id="rId5"/>
    <p:sldId id="261" r:id="rId6"/>
    <p:sldId id="270" r:id="rId7"/>
    <p:sldId id="269" r:id="rId8"/>
    <p:sldId id="268" r:id="rId9"/>
    <p:sldId id="267" r:id="rId10"/>
    <p:sldId id="266" r:id="rId11"/>
    <p:sldId id="265" r:id="rId12"/>
    <p:sldId id="264" r:id="rId13"/>
    <p:sldId id="263" r:id="rId14"/>
    <p:sldId id="262" r:id="rId15"/>
    <p:sldId id="272" r:id="rId16"/>
    <p:sldId id="273" r:id="rId17"/>
    <p:sldId id="274" r:id="rId18"/>
    <p:sldId id="275" r:id="rId19"/>
    <p:sldId id="276" r:id="rId20"/>
    <p:sldId id="257" r:id="rId2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2" autoAdjust="0"/>
    <p:restoredTop sz="94660"/>
  </p:normalViewPr>
  <p:slideViewPr>
    <p:cSldViewPr>
      <p:cViewPr>
        <p:scale>
          <a:sx n="102" d="100"/>
          <a:sy n="102" d="100"/>
        </p:scale>
        <p:origin x="-252"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t>2016/11/28</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t>‹#›</a:t>
            </a:fld>
            <a:endParaRPr lang="zh-TW" altLang="en-US"/>
          </a:p>
        </p:txBody>
      </p:sp>
    </p:spTree>
    <p:extLst>
      <p:ext uri="{BB962C8B-B14F-4D97-AF65-F5344CB8AC3E}">
        <p14:creationId xmlns:p14="http://schemas.microsoft.com/office/powerpoint/2010/main" val="2631538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2016/11/28</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extLst>
      <p:ext uri="{BB962C8B-B14F-4D97-AF65-F5344CB8AC3E}">
        <p14:creationId xmlns:p14="http://schemas.microsoft.com/office/powerpoint/2010/main" val="556735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2016/11/28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2016/11/28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smtClean="0">
                <a:latin typeface="微軟正黑體" pitchFamily="34" charset="-120"/>
                <a:ea typeface="微軟正黑體" pitchFamily="34" charset="-120"/>
                <a:cs typeface="Times New Roman" pitchFamily="18" charset="0"/>
              </a:rPr>
              <a:t>好好愛我</a:t>
            </a:r>
            <a:r>
              <a:rPr lang="en-US" altLang="zh-TW" sz="3600" b="1" dirty="0" smtClean="0">
                <a:latin typeface="微軟正黑體" pitchFamily="34" charset="-120"/>
                <a:ea typeface="微軟正黑體" pitchFamily="34" charset="-120"/>
                <a:cs typeface="Times New Roman" pitchFamily="18" charset="0"/>
              </a:rPr>
              <a:t>:</a:t>
            </a:r>
            <a:r>
              <a:rPr lang="zh-TW" altLang="en-US" sz="3600" b="1" dirty="0" smtClean="0">
                <a:latin typeface="微軟正黑體" pitchFamily="34" charset="-120"/>
                <a:ea typeface="微軟正黑體" pitchFamily="34" charset="-120"/>
                <a:cs typeface="Times New Roman" pitchFamily="18" charset="0"/>
              </a:rPr>
              <a:t>一起來認識兒童權利公約</a:t>
            </a:r>
            <a:r>
              <a:rPr lang="zh-TW" altLang="en-US" sz="2400" b="1" dirty="0" smtClean="0">
                <a:latin typeface="微軟正黑體" pitchFamily="34" charset="-120"/>
                <a:ea typeface="微軟正黑體" pitchFamily="34" charset="-120"/>
                <a:cs typeface="Times New Roman" pitchFamily="18" charset="0"/>
              </a:rPr>
              <a:t/>
            </a:r>
            <a:br>
              <a:rPr lang="zh-TW" altLang="en-US" sz="2400" b="1" dirty="0" smtClean="0">
                <a:latin typeface="微軟正黑體" pitchFamily="34" charset="-120"/>
                <a:ea typeface="微軟正黑體" pitchFamily="34" charset="-120"/>
                <a:cs typeface="Times New Roman" pitchFamily="18" charset="0"/>
              </a:rPr>
            </a:br>
            <a:r>
              <a:rPr lang="en-US" altLang="zh-TW" sz="2000" b="1" dirty="0" smtClean="0">
                <a:latin typeface="Times New Roman" pitchFamily="18" charset="0"/>
                <a:ea typeface="微軟正黑體" pitchFamily="34" charset="-120"/>
                <a:cs typeface="Times New Roman" pitchFamily="18" charset="0"/>
              </a:rPr>
              <a:t>Let us learn this</a:t>
            </a:r>
            <a:r>
              <a:rPr lang="zh-TW" altLang="en-US" sz="2000" b="1" dirty="0" smtClean="0">
                <a:latin typeface="Times New Roman" pitchFamily="18" charset="0"/>
                <a:ea typeface="微軟正黑體" pitchFamily="34" charset="-120"/>
                <a:cs typeface="Times New Roman" pitchFamily="18" charset="0"/>
              </a:rPr>
              <a:t> </a:t>
            </a:r>
            <a:r>
              <a:rPr lang="en-US" altLang="zh-TW" sz="2000" b="1"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為了讓我們能夠很健康、很快樂地生活，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我們可以要求國家提供最佳的服務。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尤其是在生病的時候，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應該可以馬上獲得治療。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受傷的時候，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也可以得到復健的服務。</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service for </a:t>
            </a:r>
            <a:r>
              <a:rPr lang="en-US" altLang="zh-TW" dirty="0" err="1" smtClean="0">
                <a:latin typeface="Times New Roman" pitchFamily="18" charset="0"/>
                <a:ea typeface="微軟正黑體" pitchFamily="34" charset="-120"/>
                <a:cs typeface="Times New Roman" pitchFamily="18" charset="0"/>
              </a:rPr>
              <a:t>childrens</a:t>
            </a:r>
            <a:r>
              <a:rPr lang="en-US" altLang="zh-TW" dirty="0" smtClean="0">
                <a:latin typeface="Times New Roman" pitchFamily="18" charset="0"/>
                <a:ea typeface="微軟正黑體" pitchFamily="34" charset="-120"/>
                <a:cs typeface="Times New Roman" pitchFamily="18" charset="0"/>
              </a:rPr>
              <a:t> disease and health. To ensure us a happy and healthy life, we can ask our government to offer us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immediately; when we are injured, we can get rehabilitation as well.</a:t>
            </a:r>
            <a:r>
              <a:rPr lang="en-US" altLang="zh-TW" dirty="0" smtClean="0"/>
              <a:t/>
            </a:r>
            <a:br>
              <a:rPr lang="en-US" altLang="zh-TW" dirty="0" smtClean="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我們的父母和代替他們的人，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要負起養育我們的責任。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為達成這個任務，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國家應該盡力幫助父母親們。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也就是在食物、住家以及衣著各方面，</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要提供必要的協助。</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offering of necessities, such as food ,shelter and clothing,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that is, to provide necessary assistance in food, housing and clothing.</a:t>
            </a:r>
            <a:r>
              <a:rPr lang="en-US" altLang="zh-TW" sz="2400" dirty="0" smtClean="0"/>
              <a:t/>
            </a:r>
            <a:br>
              <a:rPr lang="en-US" altLang="zh-TW" sz="2400" dirty="0" smtClean="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臉型和體形的特徵不一樣的少數民族，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或信仰不一樣的神的人們，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講不一樣的語言的少數民族和原住民，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要有保持自己固有的文化，</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信仰自己所相信的神明，</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並使用自己語言的權利，這是非常重要的事。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Special care for minorities and aboriginals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sand their mother languages.</a:t>
            </a:r>
            <a:endParaRPr lang="en-US" altLang="zh-TW" dirty="0">
              <a:latin typeface="Times New Roman" pitchFamily="18" charset="0"/>
              <a:ea typeface="微軟正黑體" pitchFamily="34" charset="-120"/>
              <a:cs typeface="Times New Roman" pitchFamily="18" charset="0"/>
            </a:endParaRP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我們小朋友在身體不舒服或疲倦時，</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當然可以得到休息。</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在閒暇的時候，</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我們可以玩適合我們年齡的遊戲，</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或和大家一起作各種休閒的活動，</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也可以讀書、畫圖，製作各種東西，</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或從事體育活動。</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Playing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games and cultural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with others. Besides, we can study,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paint,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craft or participate in physical activities.</a:t>
            </a:r>
            <a:r>
              <a:rPr lang="en-US" altLang="zh-TW" dirty="0" smtClean="0"/>
              <a:t/>
            </a:r>
            <a:br>
              <a:rPr lang="en-US" altLang="zh-TW" dirty="0" smtClean="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為了保護我們不致捲入非法製造、</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販賣和使用麻醉藥品，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或為了生活而不得不去販賣這些藥品，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國家要制定新的法律，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教導大家了解麻醉藥品的可怕。</a:t>
            </a:r>
            <a:r>
              <a:rPr lang="zh-TW" altLang="en-US" sz="2400" dirty="0" smtClean="0">
                <a:latin typeface="微軟正黑體" pitchFamily="34" charset="-120"/>
                <a:ea typeface="微軟正黑體" pitchFamily="34" charset="-120"/>
                <a:cs typeface="Times New Roman" pitchFamily="18" charset="0"/>
              </a:rPr>
              <a:t/>
            </a:r>
            <a:br>
              <a:rPr lang="zh-TW" altLang="en-US" sz="2400"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from the harm of narcotic drugs.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new laws to help everyone realize how terrible the drugs are.</a:t>
            </a:r>
            <a:r>
              <a:rPr lang="en-US" altLang="zh-TW" sz="2400" dirty="0" smtClean="0">
                <a:latin typeface="微軟正黑體" pitchFamily="34" charset="-120"/>
                <a:ea typeface="微軟正黑體" pitchFamily="34" charset="-120"/>
                <a:cs typeface="Times New Roman" pitchFamily="18" charset="0"/>
              </a:rPr>
              <a:t/>
            </a:r>
            <a:br>
              <a:rPr lang="en-US" altLang="zh-TW" sz="2400" dirty="0" smtClean="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我們不能成為大人性交易的工具，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或成為性壓搾的對象。</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為了保護我們不致遭受這些傷害，國家應該採取包括國內或國際之間的適當措施。</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Not to be taken as the tool for sex,</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order to protect us from this harm, our government should take all the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appropriately national and international measures at home or between countries.</a:t>
            </a:r>
            <a:r>
              <a:rPr lang="en-US" altLang="zh-TW" dirty="0" smtClean="0"/>
              <a:t/>
            </a:r>
            <a:br>
              <a:rPr lang="en-US" altLang="zh-TW" dirty="0" smtClean="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不論是由於什麼目的，</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利用什麼樣的形式誘拐小孩子，</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或把小朋友當作商品來買賣，</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或和其他東西作交換，</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都是非常惡劣的事。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因此，國家應該採取一切適當的方法，</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防止此類事情的發生。</a:t>
            </a:r>
            <a:br>
              <a:rPr lang="zh-TW" altLang="en-US" sz="2800" b="1"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cs typeface="Times New Roman" pitchFamily="18" charset="0"/>
              </a:rPr>
              <a:t>We hate be kidnapped or traded as products,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no matter what purposes they have and no matter what ways they adopt, its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lousy to kidnap children and trade them as products or to exchange them for</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other things. Therefore, our government should take all the proper means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to prevent it form happening.</a:t>
            </a:r>
            <a:r>
              <a:rPr lang="en-US" altLang="zh-TW" dirty="0" smtClean="0"/>
              <a:t/>
            </a:r>
            <a:br>
              <a:rPr lang="en-US" altLang="zh-TW" dirty="0" smtClean="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不可以用踢、打等可怕的方式，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強迫我們要承認做了不對的事。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遭到逮捕、監禁的小孩，也應依照人道尊嚴，以及符合年齡的需要獲得適當的處置。</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如果發生戰爭，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國家要採取一切措施，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不要讓十五歲以下的小孩參與戰爭。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如果必須讓十五歲到未滿十八歲的兒童當兵時。應盡量從年齡最大的優先徵召。</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rPr>
              <a:t>如果我們小孩子被認定為違反法律，</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經判決認為犯罪時，</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也要尊重兒童尊嚴的方式處理。</a:t>
            </a:r>
            <a:r>
              <a:rPr lang="zh-TW" altLang="en-US" sz="2400" dirty="0" smtClean="0">
                <a:latin typeface="微軟正黑體" pitchFamily="34" charset="-120"/>
                <a:ea typeface="微軟正黑體" pitchFamily="34" charset="-120"/>
              </a:rPr>
              <a:t/>
            </a:r>
            <a:br>
              <a:rPr lang="zh-TW" altLang="en-US" sz="2400" dirty="0" smtClean="0">
                <a:latin typeface="微軟正黑體" pitchFamily="34" charset="-120"/>
                <a:ea typeface="微軟正黑體" pitchFamily="34" charset="-120"/>
              </a:rPr>
            </a:br>
            <a:r>
              <a:rPr lang="en-US" altLang="zh-TW" dirty="0" smtClean="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smtClean="0">
                <a:latin typeface="Times New Roman" pitchFamily="18" charset="0"/>
                <a:ea typeface="微軟正黑體" pitchFamily="34" charset="-120"/>
                <a:cs typeface="Times New Roman" pitchFamily="18" charset="0"/>
              </a:rPr>
              <a:t>convicted</a:t>
            </a:r>
            <a:r>
              <a:rPr lang="en-US" altLang="zh-TW" smtClean="0">
                <a:latin typeface="Times New Roman" pitchFamily="18" charset="0"/>
                <a:ea typeface="微軟正黑體" pitchFamily="34" charset="-120"/>
                <a:cs typeface="Times New Roman" pitchFamily="18" charset="0"/>
              </a:rPr>
              <a:t>, our </a:t>
            </a:r>
            <a:r>
              <a:rPr lang="en-US" altLang="zh-TW" dirty="0" smtClean="0">
                <a:latin typeface="Times New Roman" pitchFamily="18" charset="0"/>
                <a:ea typeface="微軟正黑體" pitchFamily="34" charset="-120"/>
                <a:cs typeface="Times New Roman" pitchFamily="18" charset="0"/>
              </a:rPr>
              <a:t>dignity should also be respected</a:t>
            </a:r>
            <a:r>
              <a:rPr lang="en-US" altLang="zh-TW" dirty="0" smtClean="0">
                <a:latin typeface="Times New Roman" pitchFamily="18" charset="0"/>
                <a:cs typeface="Times New Roman" pitchFamily="18" charset="0"/>
              </a:rPr>
              <a:t>.</a:t>
            </a:r>
            <a:br>
              <a:rPr lang="en-US" altLang="zh-TW" dirty="0" smtClean="0">
                <a:latin typeface="Times New Roman" pitchFamily="18" charset="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我們要有同情心，</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在世界各地也有很多窮困的和可憐的小孩，</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他們在心中呼喊著「救救我」，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我們必須要共同努力去幫助他們。</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“Save me”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their heart. We have to make concerted efforts to help them.</a:t>
            </a:r>
            <a:r>
              <a:rPr lang="en-US" altLang="zh-TW" dirty="0" smtClean="0"/>
              <a:t/>
            </a:r>
            <a:br>
              <a:rPr lang="en-US" altLang="zh-TW" dirty="0" smtClean="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smtClean="0">
                <a:latin typeface="微軟正黑體" pitchFamily="34" charset="-120"/>
                <a:ea typeface="微軟正黑體" pitchFamily="34" charset="-120"/>
              </a:rPr>
              <a:t>一起來認識兒童權利公約</a:t>
            </a:r>
            <a:br>
              <a:rPr lang="zh-TW" altLang="en-US" sz="3600" b="1" dirty="0" smtClean="0">
                <a:latin typeface="微軟正黑體" pitchFamily="34" charset="-120"/>
                <a:ea typeface="微軟正黑體" pitchFamily="34" charset="-120"/>
              </a:rPr>
            </a:br>
            <a:r>
              <a:rPr lang="en-US" altLang="zh-TW" sz="2800" dirty="0" smtClean="0">
                <a:latin typeface="Times New Roman" pitchFamily="18" charset="0"/>
                <a:ea typeface="微軟正黑體" pitchFamily="34" charset="-120"/>
                <a:cs typeface="Times New Roman" pitchFamily="18" charset="0"/>
              </a:rPr>
              <a:t>Let us learn this</a:t>
            </a:r>
            <a:r>
              <a:rPr lang="zh-TW" altLang="en-US" sz="2800" dirty="0" smtClean="0">
                <a:latin typeface="Times New Roman" pitchFamily="18" charset="0"/>
                <a:ea typeface="微軟正黑體" pitchFamily="34" charset="-120"/>
                <a:cs typeface="Times New Roman" pitchFamily="18" charset="0"/>
              </a:rPr>
              <a:t> </a:t>
            </a:r>
            <a:r>
              <a:rPr lang="en-US" altLang="zh-TW" sz="2800"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Times New Roman" pitchFamily="18" charset="0"/>
                <a:ea typeface="微軟正黑體" pitchFamily="34" charset="-120"/>
                <a:cs typeface="Times New Roman" pitchFamily="18" charset="0"/>
              </a:rPr>
              <a:t/>
            </a:r>
            <a:br>
              <a:rPr lang="en-US" altLang="zh-TW" sz="2400" b="1" dirty="0" smtClean="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smtClean="0">
                <a:solidFill>
                  <a:schemeClr val="tx1"/>
                </a:solidFill>
                <a:latin typeface="微軟正黑體" pitchFamily="34" charset="-120"/>
                <a:ea typeface="微軟正黑體" pitchFamily="34" charset="-120"/>
              </a:rPr>
              <a:t>好好愛自己，</a:t>
            </a:r>
            <a:endParaRPr lang="en-US" altLang="zh-TW" sz="2400" b="1" u="sng" dirty="0" smtClean="0">
              <a:solidFill>
                <a:schemeClr val="tx1"/>
              </a:solidFill>
              <a:latin typeface="微軟正黑體" pitchFamily="34" charset="-120"/>
              <a:ea typeface="微軟正黑體" pitchFamily="34" charset="-120"/>
            </a:endParaRPr>
          </a:p>
          <a:p>
            <a:pPr algn="ctr">
              <a:lnSpc>
                <a:spcPct val="150000"/>
              </a:lnSpc>
            </a:pPr>
            <a:r>
              <a:rPr lang="zh-TW" altLang="en-US" sz="2400" b="1" u="sng" dirty="0" smtClean="0">
                <a:solidFill>
                  <a:schemeClr val="tx1"/>
                </a:solidFill>
                <a:latin typeface="微軟正黑體" pitchFamily="34" charset="-120"/>
                <a:ea typeface="微軟正黑體" pitchFamily="34" charset="-120"/>
              </a:rPr>
              <a:t>也要好好愛每個人喔</a:t>
            </a:r>
            <a:r>
              <a:rPr lang="en-US" altLang="zh-TW" sz="2400" b="1" u="sng" dirty="0" smtClean="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我們有活下去的權利。 </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我們也絕對不應該受苦，</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所以，無論什麼時候，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凡是能夠讓我們健康活潑成長的，我們都需要。</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Concerning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r>
              <a:rPr lang="en-US" altLang="zh-TW" dirty="0" smtClean="0"/>
              <a:t/>
            </a:r>
            <a:br>
              <a:rPr lang="en-US" altLang="zh-TW" dirty="0" smtClean="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我們小朋友們都不願意和爸爸媽媽分開。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不過有時候和爸爸或媽媽，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或兩者分開，對我們比較好。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這時最好用法律來做決定。</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Hope to live with Dad and Mom, we kids are not willing to be separated from our dads and </a:t>
            </a:r>
            <a:r>
              <a:rPr lang="en-US" altLang="zh-TW" dirty="0" err="1" smtClean="0">
                <a:latin typeface="Times New Roman" pitchFamily="18" charset="0"/>
                <a:ea typeface="微軟正黑體" pitchFamily="34" charset="-120"/>
                <a:cs typeface="Times New Roman" pitchFamily="18" charset="0"/>
              </a:rPr>
              <a:t>moms.But</a:t>
            </a:r>
            <a:r>
              <a:rPr lang="en-US" altLang="zh-TW" dirty="0" smtClean="0">
                <a:latin typeface="Times New Roman" pitchFamily="18" charset="0"/>
                <a:ea typeface="微軟正黑體" pitchFamily="34" charset="-120"/>
                <a:cs typeface="Times New Roman" pitchFamily="18" charset="0"/>
              </a:rPr>
              <a:t> sometimes it is better for us to live separately from either or both of them. In that case, we had better resort to laws.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我們小孩子，想將自己的一些想法和感覺，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傳達給其他人知道時，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可以用任何方法來表達。</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Express our opinions in various ways,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use any way to express our thoughts and feelings to others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whenever we want to.</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我們自己的私事和家人的生活，或居住的家，</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我們的信件和電話的內容，</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絕對不容許別人隨便偷看，隨便偷聽，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這樣會讓我們的自尊受到傷害。</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Keep our secrets,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r>
              <a:rPr lang="en-US" altLang="zh-TW" dirty="0" smtClean="0"/>
              <a:t/>
            </a:r>
            <a:br>
              <a:rPr lang="en-US" altLang="zh-TW" dirty="0" smtClean="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世界上所有的父母親，</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都有共同養育孩子的責任。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所以爸爸媽媽或是代替他們的人，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必須要負起養育孩子，使他們成長的責任。</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Parents should take the responsibility for raising their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children.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parents or legal guardians have to assume this responsibility</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and make them grow up.</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我們不能夠被丟棄。也不能夠被迫做事。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防止類似這種事情的發生。</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children against parents maltreatment and desertion,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 discarded and forced to anything.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If Dad, Mom or any legal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measures to prevent this.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即使我們的身心有任何缺陷，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也應該和沒有缺陷的人一樣，</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可以過快樂的生活。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因為大家同樣都是人。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因此國家應該承認這是理所當然的事。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Make mentally or physically disabled children lead a happy Life.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country should talk this for granted.</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793</Words>
  <Application>Microsoft Office PowerPoint</Application>
  <PresentationFormat>如螢幕大小 (4:3)</PresentationFormat>
  <Paragraphs>88</Paragraphs>
  <Slides>20</Slides>
  <Notes>1</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蔡亞臻</cp:lastModifiedBy>
  <cp:revision>162</cp:revision>
  <dcterms:created xsi:type="dcterms:W3CDTF">2015-10-27T09:05:20Z</dcterms:created>
  <dcterms:modified xsi:type="dcterms:W3CDTF">2016-11-28T02:57:40Z</dcterms:modified>
</cp:coreProperties>
</file>