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</p:sldIdLst>
  <p:sldSz cx="9144000" cy="6858000" type="screen4x3"/>
  <p:notesSz cx="6807200" cy="9939338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56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7423D-3129-46F0-B840-CB76519420B7}" type="datetimeFigureOut">
              <a:rPr lang="zh-TW" altLang="en-US" smtClean="0"/>
              <a:pPr/>
              <a:t>2016/11/28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E0FD2-7D8C-4D80-B499-42DA91C58ED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7423D-3129-46F0-B840-CB76519420B7}" type="datetimeFigureOut">
              <a:rPr lang="zh-TW" altLang="en-US" smtClean="0"/>
              <a:pPr/>
              <a:t>2016/11/28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E0FD2-7D8C-4D80-B499-42DA91C58ED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7423D-3129-46F0-B840-CB76519420B7}" type="datetimeFigureOut">
              <a:rPr lang="zh-TW" altLang="en-US" smtClean="0"/>
              <a:pPr/>
              <a:t>2016/11/28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E0FD2-7D8C-4D80-B499-42DA91C58ED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7423D-3129-46F0-B840-CB76519420B7}" type="datetimeFigureOut">
              <a:rPr lang="zh-TW" altLang="en-US" smtClean="0"/>
              <a:pPr/>
              <a:t>2016/11/28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E0FD2-7D8C-4D80-B499-42DA91C58ED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7423D-3129-46F0-B840-CB76519420B7}" type="datetimeFigureOut">
              <a:rPr lang="zh-TW" altLang="en-US" smtClean="0"/>
              <a:pPr/>
              <a:t>2016/11/28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E0FD2-7D8C-4D80-B499-42DA91C58ED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7423D-3129-46F0-B840-CB76519420B7}" type="datetimeFigureOut">
              <a:rPr lang="zh-TW" altLang="en-US" smtClean="0"/>
              <a:pPr/>
              <a:t>2016/11/28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E0FD2-7D8C-4D80-B499-42DA91C58ED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7423D-3129-46F0-B840-CB76519420B7}" type="datetimeFigureOut">
              <a:rPr lang="zh-TW" altLang="en-US" smtClean="0"/>
              <a:pPr/>
              <a:t>2016/11/28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E0FD2-7D8C-4D80-B499-42DA91C58ED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7423D-3129-46F0-B840-CB76519420B7}" type="datetimeFigureOut">
              <a:rPr lang="zh-TW" altLang="en-US" smtClean="0"/>
              <a:pPr/>
              <a:t>2016/11/28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E0FD2-7D8C-4D80-B499-42DA91C58ED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7423D-3129-46F0-B840-CB76519420B7}" type="datetimeFigureOut">
              <a:rPr lang="zh-TW" altLang="en-US" smtClean="0"/>
              <a:pPr/>
              <a:t>2016/11/28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E0FD2-7D8C-4D80-B499-42DA91C58ED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7423D-3129-46F0-B840-CB76519420B7}" type="datetimeFigureOut">
              <a:rPr lang="zh-TW" altLang="en-US" smtClean="0"/>
              <a:pPr/>
              <a:t>2016/11/28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E0FD2-7D8C-4D80-B499-42DA91C58ED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7423D-3129-46F0-B840-CB76519420B7}" type="datetimeFigureOut">
              <a:rPr lang="zh-TW" altLang="en-US" smtClean="0"/>
              <a:pPr/>
              <a:t>2016/11/28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E0FD2-7D8C-4D80-B499-42DA91C58ED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D7423D-3129-46F0-B840-CB76519420B7}" type="datetimeFigureOut">
              <a:rPr lang="zh-TW" altLang="en-US" smtClean="0"/>
              <a:pPr/>
              <a:t>2016/11/28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6E0FD2-7D8C-4D80-B499-42DA91C58ED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9144000" cy="1561728"/>
          </a:xfrm>
        </p:spPr>
        <p:txBody>
          <a:bodyPr>
            <a:normAutofit fontScale="55000" lnSpcReduction="20000"/>
          </a:bodyPr>
          <a:lstStyle/>
          <a:p>
            <a:r>
              <a:rPr lang="zh-TW" altLang="en-US" sz="87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可溶衛生紙沖馬桶</a:t>
            </a:r>
            <a:endParaRPr lang="en-US" altLang="zh-TW" sz="87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微軟正黑體" pitchFamily="34" charset="-120"/>
              <a:cs typeface="Times New Roman" pitchFamily="18" charset="0"/>
            </a:endParaRPr>
          </a:p>
          <a:p>
            <a:r>
              <a:rPr lang="zh-TW" altLang="en-US" sz="87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不可溶面紙才丟垃圾桶</a:t>
            </a:r>
            <a:endParaRPr lang="en-US" altLang="zh-TW" sz="87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微軟正黑體" pitchFamily="34" charset="-120"/>
              <a:cs typeface="Times New Roman" pitchFamily="18" charset="0"/>
            </a:endParaRPr>
          </a:p>
        </p:txBody>
      </p:sp>
      <p:sp>
        <p:nvSpPr>
          <p:cNvPr id="4" name="標題 1"/>
          <p:cNvSpPr txBox="1">
            <a:spLocks/>
          </p:cNvSpPr>
          <p:nvPr/>
        </p:nvSpPr>
        <p:spPr>
          <a:xfrm>
            <a:off x="0" y="1052736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6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  <a:cs typeface="+mj-cs"/>
              </a:rPr>
              <a:t>如廁新</a:t>
            </a:r>
            <a:r>
              <a:rPr lang="zh-TW" altLang="en-US" sz="6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  <a:cs typeface="+mj-cs"/>
              </a:rPr>
              <a:t>觀念</a:t>
            </a:r>
            <a:endParaRPr kumimoji="0" lang="zh-TW" altLang="en-US" sz="68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微軟正黑體" pitchFamily="34" charset="-120"/>
              <a:ea typeface="微軟正黑體" pitchFamily="34" charset="-120"/>
              <a:cs typeface="+mj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611560" y="404664"/>
            <a:ext cx="787908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zh-TW" sz="4000" b="1" dirty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常見衛生用紙可否丟入馬桶彙整表</a:t>
            </a:r>
            <a:endParaRPr lang="zh-TW" altLang="en-US" sz="4000" dirty="0">
              <a:solidFill>
                <a:srgbClr val="0000FF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graphicFrame>
        <p:nvGraphicFramePr>
          <p:cNvPr id="6" name="表格 5"/>
          <p:cNvGraphicFramePr>
            <a:graphicFrameLocks noGrp="1"/>
          </p:cNvGraphicFramePr>
          <p:nvPr/>
        </p:nvGraphicFramePr>
        <p:xfrm>
          <a:off x="1547664" y="1413411"/>
          <a:ext cx="5904656" cy="2520280"/>
        </p:xfrm>
        <a:graphic>
          <a:graphicData uri="http://schemas.openxmlformats.org/drawingml/2006/table">
            <a:tbl>
              <a:tblPr/>
              <a:tblGrid>
                <a:gridCol w="3496178"/>
                <a:gridCol w="2408478"/>
              </a:tblGrid>
              <a:tr h="76779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3200" b="1" kern="0" dirty="0">
                          <a:solidFill>
                            <a:srgbClr val="000000"/>
                          </a:solidFill>
                          <a:latin typeface="Times New Roman"/>
                          <a:ea typeface="標楷體"/>
                          <a:cs typeface="Times New Roman"/>
                        </a:rPr>
                        <a:t>紙類項目</a:t>
                      </a:r>
                      <a:endParaRPr lang="zh-TW" sz="3200" b="1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3074" marR="13074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3200" b="1" kern="0" dirty="0">
                          <a:solidFill>
                            <a:srgbClr val="000000"/>
                          </a:solidFill>
                          <a:latin typeface="Times New Roman"/>
                          <a:ea typeface="標楷體"/>
                          <a:cs typeface="Times New Roman"/>
                        </a:rPr>
                        <a:t>丟入馬桶</a:t>
                      </a:r>
                      <a:endParaRPr lang="zh-TW" sz="3200" b="1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3074" marR="13074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624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3200" b="0" kern="0" dirty="0">
                          <a:solidFill>
                            <a:srgbClr val="000000"/>
                          </a:solidFill>
                          <a:latin typeface="Times New Roman"/>
                          <a:ea typeface="標楷體"/>
                          <a:cs typeface="Times New Roman"/>
                        </a:rPr>
                        <a:t>衛生紙</a:t>
                      </a:r>
                      <a:endParaRPr lang="zh-TW" sz="3200" b="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3074" marR="13074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">
                      <a:fgClr>
                        <a:srgbClr val="FFFFFF"/>
                      </a:fgClr>
                      <a:bgClr>
                        <a:srgbClr val="F2F2F2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3200" b="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3074" marR="13074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">
                      <a:fgClr>
                        <a:srgbClr val="FFFFFF"/>
                      </a:fgClr>
                      <a:bgClr>
                        <a:srgbClr val="F2F2F2"/>
                      </a:bgClr>
                    </a:pattFill>
                  </a:tcPr>
                </a:tc>
              </a:tr>
              <a:tr h="87624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3200" b="0" kern="0" dirty="0">
                          <a:solidFill>
                            <a:srgbClr val="000000"/>
                          </a:solidFill>
                          <a:latin typeface="Times New Roman"/>
                          <a:ea typeface="標楷體"/>
                          <a:cs typeface="Times New Roman"/>
                        </a:rPr>
                        <a:t>濕式衛生紙</a:t>
                      </a:r>
                      <a:endParaRPr lang="zh-TW" sz="3200" b="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3074" marR="13074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">
                      <a:fgClr>
                        <a:srgbClr val="FFFFFF"/>
                      </a:fgClr>
                      <a:bgClr>
                        <a:srgbClr val="F2F2F2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3200" b="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3074" marR="13074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">
                      <a:fgClr>
                        <a:srgbClr val="FFFFFF"/>
                      </a:fgClr>
                      <a:bgClr>
                        <a:srgbClr val="F2F2F2"/>
                      </a:bgClr>
                    </a:pattFill>
                  </a:tcPr>
                </a:tc>
              </a:tr>
            </a:tbl>
          </a:graphicData>
        </a:graphic>
      </p:graphicFrame>
      <p:grpSp>
        <p:nvGrpSpPr>
          <p:cNvPr id="2" name="群組 6"/>
          <p:cNvGrpSpPr/>
          <p:nvPr/>
        </p:nvGrpSpPr>
        <p:grpSpPr>
          <a:xfrm>
            <a:off x="1187624" y="4797152"/>
            <a:ext cx="7128792" cy="1761844"/>
            <a:chOff x="1478706" y="705318"/>
            <a:chExt cx="1713070" cy="1761844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10" name="圓角矩形 9"/>
            <p:cNvSpPr/>
            <p:nvPr/>
          </p:nvSpPr>
          <p:spPr>
            <a:xfrm>
              <a:off x="1478706" y="705318"/>
              <a:ext cx="1713070" cy="1713070"/>
            </a:xfrm>
            <a:prstGeom prst="roundRect">
              <a:avLst/>
            </a:prstGeom>
            <a:solidFill>
              <a:srgbClr val="3399FF">
                <a:alpha val="84000"/>
              </a:srgbClr>
            </a:solidFill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圓角矩形 4"/>
            <p:cNvSpPr/>
            <p:nvPr/>
          </p:nvSpPr>
          <p:spPr>
            <a:xfrm>
              <a:off x="1547921" y="921342"/>
              <a:ext cx="1545820" cy="1545820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21920" tIns="121920" rIns="121920" bIns="121920" spcCol="1270" anchor="ctr"/>
            <a:lstStyle/>
            <a:p>
              <a:pPr defTabSz="142240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n-US" altLang="zh-TW" sz="2000" dirty="0"/>
                <a:t>1</a:t>
              </a:r>
              <a:r>
                <a:rPr lang="zh-TW" altLang="en-US" sz="2000" dirty="0"/>
                <a:t>、請勿投入大量衛生紙。</a:t>
              </a:r>
            </a:p>
            <a:p>
              <a:pPr defTabSz="142240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n-US" altLang="zh-TW" sz="2000" dirty="0"/>
                <a:t>2</a:t>
              </a:r>
              <a:r>
                <a:rPr lang="zh-TW" altLang="en-US" sz="2000" dirty="0"/>
                <a:t>、如屬老舊建築管線、設備及其配件（未依建築</a:t>
              </a:r>
              <a:r>
                <a:rPr lang="zh-TW" altLang="en-US" sz="2000" dirty="0" smtClean="0"/>
                <a:t>技術</a:t>
              </a:r>
              <a:endParaRPr lang="en-US" altLang="zh-TW" sz="2000" dirty="0" smtClean="0"/>
            </a:p>
            <a:p>
              <a:pPr defTabSz="142240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zh-TW" altLang="en-US" sz="2000" dirty="0"/>
                <a:t> </a:t>
              </a:r>
              <a:r>
                <a:rPr lang="zh-TW" altLang="en-US" sz="2000" dirty="0" smtClean="0"/>
                <a:t>      規則</a:t>
              </a:r>
              <a:r>
                <a:rPr lang="zh-TW" altLang="en-US" sz="2000" dirty="0"/>
                <a:t>設計或未符合中華民國國家標準），衛生紙</a:t>
              </a:r>
              <a:r>
                <a:rPr lang="zh-TW" altLang="en-US" sz="2000" dirty="0" smtClean="0"/>
                <a:t>不</a:t>
              </a:r>
              <a:endParaRPr lang="en-US" altLang="zh-TW" sz="2000" dirty="0" smtClean="0"/>
            </a:p>
            <a:p>
              <a:pPr defTabSz="142240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zh-TW" altLang="en-US" sz="2000" dirty="0"/>
                <a:t> </a:t>
              </a:r>
              <a:r>
                <a:rPr lang="zh-TW" altLang="en-US" sz="2000" dirty="0" smtClean="0"/>
                <a:t>      丟</a:t>
              </a:r>
              <a:r>
                <a:rPr lang="zh-TW" altLang="en-US" sz="2000" dirty="0"/>
                <a:t>入馬桶。</a:t>
              </a:r>
              <a:endParaRPr lang="zh-TW" altLang="en-US" sz="2000" dirty="0">
                <a:solidFill>
                  <a:schemeClr val="tx1"/>
                </a:solidFill>
                <a:latin typeface="標楷體" pitchFamily="65" charset="-120"/>
              </a:endParaRPr>
            </a:p>
          </p:txBody>
        </p:sp>
      </p:grpSp>
      <p:sp>
        <p:nvSpPr>
          <p:cNvPr id="12" name="矩形 11"/>
          <p:cNvSpPr/>
          <p:nvPr/>
        </p:nvSpPr>
        <p:spPr>
          <a:xfrm rot="758897">
            <a:off x="5933070" y="4536176"/>
            <a:ext cx="298030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zh-TW" alt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特別注意</a:t>
            </a:r>
            <a:endParaRPr lang="zh-TW" alt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5" name="甜甜圈 14"/>
          <p:cNvSpPr/>
          <p:nvPr/>
        </p:nvSpPr>
        <p:spPr>
          <a:xfrm>
            <a:off x="6038287" y="2412814"/>
            <a:ext cx="504056" cy="504056"/>
          </a:xfrm>
          <a:prstGeom prst="donut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sp>
        <p:nvSpPr>
          <p:cNvPr id="16" name="甜甜圈 15"/>
          <p:cNvSpPr/>
          <p:nvPr/>
        </p:nvSpPr>
        <p:spPr>
          <a:xfrm>
            <a:off x="6049332" y="3213611"/>
            <a:ext cx="504056" cy="504056"/>
          </a:xfrm>
          <a:prstGeom prst="donut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611560" y="404664"/>
            <a:ext cx="787908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zh-TW" sz="4000" b="1" dirty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常見衛生用紙可否丟入馬桶彙整表</a:t>
            </a:r>
            <a:endParaRPr lang="zh-TW" altLang="en-US" sz="4000" dirty="0">
              <a:solidFill>
                <a:srgbClr val="0000FF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grpSp>
        <p:nvGrpSpPr>
          <p:cNvPr id="9" name="群組 6"/>
          <p:cNvGrpSpPr/>
          <p:nvPr/>
        </p:nvGrpSpPr>
        <p:grpSpPr>
          <a:xfrm>
            <a:off x="1187624" y="4797152"/>
            <a:ext cx="7128792" cy="1761844"/>
            <a:chOff x="1478706" y="705318"/>
            <a:chExt cx="1713070" cy="1761844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10" name="圓角矩形 9"/>
            <p:cNvSpPr/>
            <p:nvPr/>
          </p:nvSpPr>
          <p:spPr>
            <a:xfrm>
              <a:off x="1478706" y="705318"/>
              <a:ext cx="1713070" cy="1713070"/>
            </a:xfrm>
            <a:prstGeom prst="roundRect">
              <a:avLst/>
            </a:prstGeom>
            <a:solidFill>
              <a:srgbClr val="3399FF">
                <a:alpha val="84000"/>
              </a:srgbClr>
            </a:solidFill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圓角矩形 4"/>
            <p:cNvSpPr/>
            <p:nvPr/>
          </p:nvSpPr>
          <p:spPr>
            <a:xfrm>
              <a:off x="1547921" y="921342"/>
              <a:ext cx="1545820" cy="1545820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21920" tIns="121920" rIns="121920" bIns="121920" spcCol="1270" anchor="ctr"/>
            <a:lstStyle/>
            <a:p>
              <a:pPr defTabSz="142240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n-US" altLang="zh-TW" sz="2000" dirty="0"/>
                <a:t>1</a:t>
              </a:r>
              <a:r>
                <a:rPr lang="zh-TW" altLang="en-US" sz="2000" dirty="0"/>
                <a:t>、面類及紙巾類等衛生用紙，使用長纖維製造且</a:t>
              </a:r>
              <a:r>
                <a:rPr lang="zh-TW" altLang="en-US" sz="2000" dirty="0" smtClean="0"/>
                <a:t>添加</a:t>
              </a:r>
              <a:endParaRPr lang="en-US" altLang="zh-TW" sz="2000" dirty="0" smtClean="0"/>
            </a:p>
            <a:p>
              <a:pPr defTabSz="142240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n-US" altLang="zh-TW" sz="2000" dirty="0"/>
                <a:t> </a:t>
              </a:r>
              <a:r>
                <a:rPr lang="en-US" altLang="zh-TW" sz="2000" dirty="0" smtClean="0"/>
                <a:t>      </a:t>
              </a:r>
              <a:r>
                <a:rPr lang="zh-TW" altLang="en-US" sz="2000" dirty="0" smtClean="0"/>
                <a:t>濕</a:t>
              </a:r>
              <a:r>
                <a:rPr lang="zh-TW" altLang="en-US" sz="2000" dirty="0"/>
                <a:t>強成分，遇水不易分解，故不可丟入馬桶，且</a:t>
              </a:r>
              <a:r>
                <a:rPr lang="zh-TW" altLang="en-US" sz="2000" dirty="0" smtClean="0"/>
                <a:t>應 </a:t>
              </a:r>
              <a:endParaRPr lang="en-US" altLang="zh-TW" sz="2000" dirty="0" smtClean="0"/>
            </a:p>
            <a:p>
              <a:pPr defTabSz="142240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n-US" altLang="zh-TW" sz="2000" dirty="0"/>
                <a:t> </a:t>
              </a:r>
              <a:r>
                <a:rPr lang="en-US" altLang="zh-TW" sz="2000" dirty="0" smtClean="0"/>
                <a:t>      </a:t>
              </a:r>
              <a:r>
                <a:rPr lang="zh-TW" altLang="en-US" sz="2000" dirty="0" smtClean="0"/>
                <a:t>投入</a:t>
              </a:r>
              <a:r>
                <a:rPr lang="zh-TW" altLang="en-US" sz="2000" dirty="0"/>
                <a:t>加蓋之垃圾桶並定時清理，以維護環境衛生。</a:t>
              </a:r>
            </a:p>
            <a:p>
              <a:pPr defTabSz="142240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n-US" altLang="zh-TW" sz="2000" dirty="0"/>
                <a:t>2</a:t>
              </a:r>
              <a:r>
                <a:rPr lang="zh-TW" altLang="en-US" sz="2000" dirty="0"/>
                <a:t>、衛生棉（條）等生理用品，請勿丟馬桶內，以免</a:t>
              </a:r>
              <a:r>
                <a:rPr lang="zh-TW" altLang="en-US" sz="2000" dirty="0" smtClean="0"/>
                <a:t>造</a:t>
              </a:r>
              <a:endParaRPr lang="en-US" altLang="zh-TW" sz="2000" dirty="0" smtClean="0"/>
            </a:p>
            <a:p>
              <a:pPr defTabSz="142240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n-US" altLang="zh-TW" sz="2000" dirty="0"/>
                <a:t> </a:t>
              </a:r>
              <a:r>
                <a:rPr lang="en-US" altLang="zh-TW" sz="2000" dirty="0" smtClean="0"/>
                <a:t>      </a:t>
              </a:r>
              <a:r>
                <a:rPr lang="zh-TW" altLang="en-US" sz="2000" dirty="0" smtClean="0"/>
                <a:t>成</a:t>
              </a:r>
              <a:r>
                <a:rPr lang="zh-TW" altLang="en-US" sz="2000" dirty="0"/>
                <a:t>堵塞。</a:t>
              </a:r>
              <a:endParaRPr lang="zh-TW" altLang="en-US" sz="2000" dirty="0">
                <a:solidFill>
                  <a:schemeClr val="tx1"/>
                </a:solidFill>
                <a:latin typeface="標楷體" pitchFamily="65" charset="-120"/>
              </a:endParaRPr>
            </a:p>
          </p:txBody>
        </p:sp>
      </p:grpSp>
      <p:sp>
        <p:nvSpPr>
          <p:cNvPr id="12" name="矩形 11"/>
          <p:cNvSpPr/>
          <p:nvPr/>
        </p:nvSpPr>
        <p:spPr>
          <a:xfrm rot="758897">
            <a:off x="6742119" y="4383139"/>
            <a:ext cx="158248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zh-TW" alt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注意</a:t>
            </a:r>
            <a:endParaRPr lang="zh-TW" alt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</p:txBody>
      </p:sp>
      <p:graphicFrame>
        <p:nvGraphicFramePr>
          <p:cNvPr id="13" name="表格 12"/>
          <p:cNvGraphicFramePr>
            <a:graphicFrameLocks noGrp="1"/>
          </p:cNvGraphicFramePr>
          <p:nvPr/>
        </p:nvGraphicFramePr>
        <p:xfrm>
          <a:off x="1547664" y="1340768"/>
          <a:ext cx="6096000" cy="3096345"/>
        </p:xfrm>
        <a:graphic>
          <a:graphicData uri="http://schemas.openxmlformats.org/drawingml/2006/table">
            <a:tbl>
              <a:tblPr/>
              <a:tblGrid>
                <a:gridCol w="3080982"/>
                <a:gridCol w="3015018"/>
              </a:tblGrid>
              <a:tr h="61926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3200" kern="0" dirty="0">
                          <a:solidFill>
                            <a:srgbClr val="000000"/>
                          </a:solidFill>
                          <a:latin typeface="Times New Roman"/>
                          <a:ea typeface="標楷體"/>
                          <a:cs typeface="Times New Roman"/>
                        </a:rPr>
                        <a:t>紙類項目</a:t>
                      </a:r>
                      <a:endParaRPr lang="zh-TW" sz="32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3074" marR="13074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3200" kern="0">
                          <a:solidFill>
                            <a:srgbClr val="000000"/>
                          </a:solidFill>
                          <a:latin typeface="Times New Roman"/>
                          <a:ea typeface="標楷體"/>
                          <a:cs typeface="Times New Roman"/>
                        </a:rPr>
                        <a:t>丟入馬桶</a:t>
                      </a:r>
                      <a:endParaRPr lang="zh-TW" sz="3200" kern="10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3074" marR="13074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926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3200" kern="0" dirty="0">
                          <a:solidFill>
                            <a:srgbClr val="000000"/>
                          </a:solidFill>
                          <a:latin typeface="Times New Roman"/>
                          <a:ea typeface="標楷體"/>
                          <a:cs typeface="Times New Roman"/>
                        </a:rPr>
                        <a:t>面紙</a:t>
                      </a:r>
                      <a:endParaRPr lang="zh-TW" sz="32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3074" marR="13074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32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3074" marR="13074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926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3200" kern="0">
                          <a:solidFill>
                            <a:srgbClr val="000000"/>
                          </a:solidFill>
                          <a:latin typeface="Times New Roman"/>
                          <a:ea typeface="標楷體"/>
                          <a:cs typeface="Times New Roman"/>
                        </a:rPr>
                        <a:t>紙巾</a:t>
                      </a:r>
                      <a:endParaRPr lang="zh-TW" sz="3200" kern="10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3074" marR="13074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32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3074" marR="13074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926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3200" kern="0">
                          <a:solidFill>
                            <a:srgbClr val="000000"/>
                          </a:solidFill>
                          <a:latin typeface="Times New Roman"/>
                          <a:ea typeface="標楷體"/>
                          <a:cs typeface="Times New Roman"/>
                        </a:rPr>
                        <a:t>擦手紙</a:t>
                      </a:r>
                      <a:endParaRPr lang="zh-TW" sz="3200" kern="10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3074" marR="13074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32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3074" marR="13074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926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3200" kern="0" dirty="0">
                          <a:solidFill>
                            <a:srgbClr val="000000"/>
                          </a:solidFill>
                          <a:latin typeface="Times New Roman"/>
                          <a:ea typeface="標楷體"/>
                          <a:cs typeface="Times New Roman"/>
                        </a:rPr>
                        <a:t>生理用品</a:t>
                      </a:r>
                      <a:endParaRPr lang="zh-TW" sz="32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3074" marR="13074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32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3074" marR="13074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4" name="十字形 13"/>
          <p:cNvSpPr/>
          <p:nvPr/>
        </p:nvSpPr>
        <p:spPr>
          <a:xfrm rot="18839895">
            <a:off x="5936206" y="2147436"/>
            <a:ext cx="391632" cy="355477"/>
          </a:xfrm>
          <a:prstGeom prst="plus">
            <a:avLst>
              <a:gd name="adj" fmla="val 41629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5" name="十字形 14"/>
          <p:cNvSpPr/>
          <p:nvPr/>
        </p:nvSpPr>
        <p:spPr>
          <a:xfrm rot="18839895">
            <a:off x="5936207" y="2795508"/>
            <a:ext cx="391632" cy="355477"/>
          </a:xfrm>
          <a:prstGeom prst="plus">
            <a:avLst>
              <a:gd name="adj" fmla="val 41629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6" name="十字形 15"/>
          <p:cNvSpPr/>
          <p:nvPr/>
        </p:nvSpPr>
        <p:spPr>
          <a:xfrm rot="18839895">
            <a:off x="5936207" y="3371571"/>
            <a:ext cx="391632" cy="355477"/>
          </a:xfrm>
          <a:prstGeom prst="plus">
            <a:avLst>
              <a:gd name="adj" fmla="val 41629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7" name="十字形 16"/>
          <p:cNvSpPr/>
          <p:nvPr/>
        </p:nvSpPr>
        <p:spPr>
          <a:xfrm rot="18839895">
            <a:off x="5936207" y="3947636"/>
            <a:ext cx="391632" cy="355477"/>
          </a:xfrm>
          <a:prstGeom prst="plus">
            <a:avLst>
              <a:gd name="adj" fmla="val 41629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836712"/>
            <a:ext cx="9144000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en-US" sz="70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聰明如您</a:t>
            </a:r>
            <a:endParaRPr lang="en-US" altLang="zh-TW" sz="7000" b="1" dirty="0" smtClean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微軟正黑體" pitchFamily="34" charset="-120"/>
              <a:cs typeface="Times New Roman" pitchFamily="18" charset="0"/>
            </a:endParaRPr>
          </a:p>
          <a:p>
            <a:pPr algn="ctr"/>
            <a:endParaRPr lang="en-US" altLang="zh-TW" sz="7000" b="1" dirty="0" smtClean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微軟正黑體" pitchFamily="34" charset="-120"/>
              <a:cs typeface="Times New Roman" pitchFamily="18" charset="0"/>
            </a:endParaRPr>
          </a:p>
          <a:p>
            <a:pPr algn="ctr"/>
            <a:r>
              <a:rPr lang="zh-TW" altLang="en-US" sz="70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跟上時代潮流了嗎？</a:t>
            </a:r>
            <a:endParaRPr lang="zh-TW" altLang="en-US" sz="70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微軟正黑體" pitchFamily="34" charset="-120"/>
              <a:cs typeface="Times New Roman" pitchFamily="18" charset="0"/>
            </a:endParaRPr>
          </a:p>
        </p:txBody>
      </p:sp>
      <p:pic>
        <p:nvPicPr>
          <p:cNvPr id="5" name="圖片 4" descr="環保署logo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5816" y="6021288"/>
            <a:ext cx="515123" cy="546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矩形 5"/>
          <p:cNvSpPr/>
          <p:nvPr/>
        </p:nvSpPr>
        <p:spPr>
          <a:xfrm>
            <a:off x="3491880" y="6093296"/>
            <a:ext cx="26084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zh-TW" b="1" dirty="0" smtClean="0">
                <a:latin typeface="標楷體" pitchFamily="65" charset="-120"/>
                <a:ea typeface="標楷體" pitchFamily="65" charset="-120"/>
              </a:rPr>
              <a:t>行政院環境保護署</a:t>
            </a:r>
            <a:r>
              <a:rPr lang="en-US" altLang="zh-TW" b="1" dirty="0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廣告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188</Words>
  <Application>Microsoft Office PowerPoint</Application>
  <PresentationFormat>如螢幕大小 (4:3)</PresentationFormat>
  <Paragraphs>30</Paragraphs>
  <Slides>4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5" baseType="lpstr">
      <vt:lpstr>Office 佈景主題</vt:lpstr>
      <vt:lpstr>投影片 1</vt:lpstr>
      <vt:lpstr>投影片 2</vt:lpstr>
      <vt:lpstr>投影片 3</vt:lpstr>
      <vt:lpstr>投影片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wanyi.chen</dc:creator>
  <cp:lastModifiedBy>USER</cp:lastModifiedBy>
  <cp:revision>7</cp:revision>
  <dcterms:created xsi:type="dcterms:W3CDTF">2016-11-08T10:37:05Z</dcterms:created>
  <dcterms:modified xsi:type="dcterms:W3CDTF">2016-11-28T05:42:32Z</dcterms:modified>
</cp:coreProperties>
</file>