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3.jpg" ContentType="image/jpg"/>
  <Override PartName="/ppt/media/image4.jpg" ContentType="image/jpg"/>
  <Override PartName="/ppt/media/image5.jpg" ContentType="image/jpg"/>
  <Override PartName="/ppt/media/image6.jpg" ContentType="image/jpg"/>
  <Override PartName="/ppt/media/image7.jpg" ContentType="image/jpg"/>
  <Override PartName="/ppt/media/image9.jpg" ContentType="image/jpg"/>
  <Override PartName="/ppt/media/image10.jpg" ContentType="image/jpg"/>
  <Override PartName="/ppt/media/image11.jpg" ContentType="image/jpg"/>
  <Override PartName="/ppt/media/image14.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2" r:id="rId1"/>
  </p:sldMasterIdLst>
  <p:sldIdLst>
    <p:sldId id="281" r:id="rId2"/>
    <p:sldId id="288" r:id="rId3"/>
    <p:sldId id="290" r:id="rId4"/>
    <p:sldId id="283" r:id="rId5"/>
    <p:sldId id="280" r:id="rId6"/>
    <p:sldId id="289" r:id="rId7"/>
    <p:sldId id="306" r:id="rId8"/>
    <p:sldId id="307" r:id="rId9"/>
    <p:sldId id="308" r:id="rId10"/>
    <p:sldId id="291" r:id="rId11"/>
    <p:sldId id="292" r:id="rId12"/>
    <p:sldId id="296" r:id="rId13"/>
    <p:sldId id="297" r:id="rId14"/>
    <p:sldId id="309" r:id="rId15"/>
    <p:sldId id="298" r:id="rId16"/>
    <p:sldId id="299" r:id="rId17"/>
    <p:sldId id="256" r:id="rId18"/>
    <p:sldId id="279" r:id="rId19"/>
    <p:sldId id="269" r:id="rId20"/>
    <p:sldId id="268" r:id="rId21"/>
    <p:sldId id="278" r:id="rId22"/>
    <p:sldId id="271" r:id="rId23"/>
    <p:sldId id="272" r:id="rId24"/>
    <p:sldId id="273" r:id="rId25"/>
    <p:sldId id="275" r:id="rId26"/>
    <p:sldId id="276" r:id="rId27"/>
    <p:sldId id="277" r:id="rId28"/>
    <p:sldId id="257" r:id="rId29"/>
    <p:sldId id="270" r:id="rId30"/>
    <p:sldId id="258" r:id="rId31"/>
    <p:sldId id="259" r:id="rId32"/>
    <p:sldId id="260" r:id="rId33"/>
    <p:sldId id="261" r:id="rId34"/>
    <p:sldId id="262" r:id="rId35"/>
    <p:sldId id="263" r:id="rId36"/>
    <p:sldId id="264" r:id="rId37"/>
    <p:sldId id="265" r:id="rId38"/>
    <p:sldId id="266" r:id="rId39"/>
    <p:sldId id="300" r:id="rId40"/>
    <p:sldId id="301" r:id="rId41"/>
    <p:sldId id="302" r:id="rId42"/>
    <p:sldId id="305" r:id="rId43"/>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ie chiu" initials="jc" lastIdx="1" clrIdx="0">
    <p:extLst>
      <p:ext uri="{19B8F6BF-5375-455C-9EA6-DF929625EA0E}">
        <p15:presenceInfo xmlns:p15="http://schemas.microsoft.com/office/powerpoint/2012/main" userId="6c2aa80f74e65a5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35" d="100"/>
          <a:sy n="35" d="100"/>
        </p:scale>
        <p:origin x="29"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zh-TW" altLang="en-US"/>
              <a:t>按一下以編輯母片標題樣式</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2025/3/11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24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2025/3/11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89235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直排標題及文字">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2025/3/11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313936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FD2B7BB0-6AB0-48A1-88E8-8FCD286597FC}" type="datetimeFigureOut">
              <a:rPr lang="zh-TW" altLang="en-US" smtClean="0"/>
              <a:t>2025/3/11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70299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zh-TW" altLang="en-US"/>
              <a:t>按一下以編輯母片標題樣式</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FD2B7BB0-6AB0-48A1-88E8-8FCD286597FC}" type="datetimeFigureOut">
              <a:rPr lang="zh-TW" altLang="en-US" smtClean="0"/>
              <a:t>2025/3/11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08BFE592-A50B-4D31-B61A-FB481B3EACA0}" type="slidenum">
              <a:rPr lang="zh-TW" altLang="en-US" smtClean="0"/>
              <a:t>‹#›</a:t>
            </a:fld>
            <a:endParaRPr lang="zh-TW"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4757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FD2B7BB0-6AB0-48A1-88E8-8FCD286597FC}" type="datetimeFigureOut">
              <a:rPr lang="zh-TW" altLang="en-US" smtClean="0"/>
              <a:t>2025/3/11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49847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109728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217920" y="2582334"/>
            <a:ext cx="4937760" cy="33782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FD2B7BB0-6AB0-48A1-88E8-8FCD286597FC}" type="datetimeFigureOut">
              <a:rPr lang="zh-TW" altLang="en-US" smtClean="0"/>
              <a:t>2025/3/11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880773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D2B7BB0-6AB0-48A1-88E8-8FCD286597FC}" type="datetimeFigureOut">
              <a:rPr lang="zh-TW" altLang="en-US" smtClean="0"/>
              <a:t>2025/3/11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968265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FD2B7BB0-6AB0-48A1-88E8-8FCD286597FC}" type="datetimeFigureOut">
              <a:rPr lang="zh-TW" altLang="en-US" smtClean="0"/>
              <a:t>2025/3/11</a:t>
            </a:fld>
            <a:endParaRPr lang="zh-TW"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zh-TW" altLang="en-US"/>
          </a:p>
        </p:txBody>
      </p:sp>
      <p:sp>
        <p:nvSpPr>
          <p:cNvPr id="9" name="Slide Number Placeholder 8"/>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2130342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含標題的內容">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zh-TW" altLang="en-US"/>
              <a:t>按一下以編輯母片標題樣式</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D2B7BB0-6AB0-48A1-88E8-8FCD286597FC}" type="datetimeFigureOut">
              <a:rPr lang="zh-TW" altLang="en-US" smtClean="0"/>
              <a:t>2025/3/11</a:t>
            </a:fld>
            <a:endParaRPr lang="zh-TW"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zh-TW"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39265735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5" name="Date Placeholder 4"/>
          <p:cNvSpPr>
            <a:spLocks noGrp="1"/>
          </p:cNvSpPr>
          <p:nvPr>
            <p:ph type="dt" sz="half" idx="10"/>
          </p:nvPr>
        </p:nvSpPr>
        <p:spPr/>
        <p:txBody>
          <a:bodyPr/>
          <a:lstStyle/>
          <a:p>
            <a:fld id="{FD2B7BB0-6AB0-48A1-88E8-8FCD286597FC}" type="datetimeFigureOut">
              <a:rPr lang="zh-TW" altLang="en-US" smtClean="0"/>
              <a:t>2025/3/11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08BFE592-A50B-4D31-B61A-FB481B3EACA0}" type="slidenum">
              <a:rPr lang="zh-TW" altLang="en-US" smtClean="0"/>
              <a:t>‹#›</a:t>
            </a:fld>
            <a:endParaRPr lang="zh-TW" altLang="en-US"/>
          </a:p>
        </p:txBody>
      </p:sp>
    </p:spTree>
    <p:extLst>
      <p:ext uri="{BB962C8B-B14F-4D97-AF65-F5344CB8AC3E}">
        <p14:creationId xmlns:p14="http://schemas.microsoft.com/office/powerpoint/2010/main" val="1086589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D2B7BB0-6AB0-48A1-88E8-8FCD286597FC}" type="datetimeFigureOut">
              <a:rPr lang="zh-TW" altLang="en-US" smtClean="0"/>
              <a:t>2025/3/11</a:t>
            </a:fld>
            <a:endParaRPr lang="zh-TW"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zh-TW"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8BFE592-A50B-4D31-B61A-FB481B3EACA0}" type="slidenum">
              <a:rPr lang="zh-TW" altLang="en-US" smtClean="0"/>
              <a:t>‹#›</a:t>
            </a:fld>
            <a:endParaRPr lang="zh-TW"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4443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info.cert.tanet.edu.tw/prog/index.ph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cert.tanet.edu.tw/prog/saverpt.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rill.cert.tanet.edu.tw/prog/index.php" TargetMode="External"/><Relationship Id="rId2" Type="http://schemas.openxmlformats.org/officeDocument/2006/relationships/hyperlink" Target="https://drill.cert.tanet.edu.tw/"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2" Type="http://schemas.openxmlformats.org/officeDocument/2006/relationships/hyperlink" Target="http://rehlc.cc/OID"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drill.cert.tanet.edu.tw/" TargetMode="External"/><Relationship Id="rId2" Type="http://schemas.openxmlformats.org/officeDocument/2006/relationships/hyperlink" Target="mailto:service@cert.tanet.edu.tw"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info.cert.tanet.edu.tw/"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xxx.xxx.xxx.xxx:9200/_cat/indices?v)"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xxx.xxx.xxx.xxx/xxxx.htm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cert.tanet.edu.tw/prog/saverpt.php" TargetMode="External"/><Relationship Id="rId2" Type="http://schemas.openxmlformats.org/officeDocument/2006/relationships/hyperlink" Target="http://rehlc.cc/OID" TargetMode="Externa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mailto:service@cert.tanet.edu.tw"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png"/><Relationship Id="rId17" Type="http://schemas.openxmlformats.org/officeDocument/2006/relationships/image" Target="../media/image47.png"/><Relationship Id="rId2" Type="http://schemas.openxmlformats.org/officeDocument/2006/relationships/image" Target="../media/image32.png"/><Relationship Id="rId16" Type="http://schemas.openxmlformats.org/officeDocument/2006/relationships/image" Target="../media/image46.png"/><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info.cert.tanet.edu.tw/"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3BDA304-322C-4074-B535-A0A583011FFC}"/>
              </a:ext>
            </a:extLst>
          </p:cNvPr>
          <p:cNvSpPr>
            <a:spLocks noGrp="1"/>
          </p:cNvSpPr>
          <p:nvPr>
            <p:ph type="ctrTitle"/>
          </p:nvPr>
        </p:nvSpPr>
        <p:spPr>
          <a:xfrm>
            <a:off x="511728" y="619300"/>
            <a:ext cx="11157358" cy="3566160"/>
          </a:xfrm>
        </p:spPr>
        <p:txBody>
          <a:bodyPr>
            <a:normAutofit fontScale="90000"/>
          </a:bodyPr>
          <a:lstStyle/>
          <a:p>
            <a:r>
              <a:rPr lang="zh-TW" altLang="en-US" dirty="0"/>
              <a:t>教育機構資安通報平台流程簡介</a:t>
            </a:r>
            <a:br>
              <a:rPr lang="en-US" altLang="zh-TW" dirty="0"/>
            </a:br>
            <a:r>
              <a:rPr lang="en-US" altLang="zh-TW" u="sng" dirty="0">
                <a:solidFill>
                  <a:srgbClr val="0000FF"/>
                </a:solidFill>
                <a:latin typeface="Times New Roman" panose="02020603050405020304" pitchFamily="18" charset="0"/>
                <a:cs typeface="Times New Roman" panose="02020603050405020304" pitchFamily="18" charset="0"/>
              </a:rPr>
              <a:t>https://info.cert.tanet.edu.tw</a:t>
            </a:r>
            <a:endParaRPr lang="zh-TW" altLang="en-US" u="sng" dirty="0">
              <a:solidFill>
                <a:srgbClr val="0000FF"/>
              </a:solidFill>
              <a:latin typeface="Times New Roman" panose="02020603050405020304" pitchFamily="18" charset="0"/>
              <a:cs typeface="Times New Roman" panose="02020603050405020304" pitchFamily="18" charset="0"/>
            </a:endParaRPr>
          </a:p>
        </p:txBody>
      </p:sp>
      <p:sp>
        <p:nvSpPr>
          <p:cNvPr id="3" name="副標題 2">
            <a:extLst>
              <a:ext uri="{FF2B5EF4-FFF2-40B4-BE49-F238E27FC236}">
                <a16:creationId xmlns:a16="http://schemas.microsoft.com/office/drawing/2014/main" id="{A9F87160-B8B7-4F1A-9F88-50E1F64CA275}"/>
              </a:ext>
            </a:extLst>
          </p:cNvPr>
          <p:cNvSpPr>
            <a:spLocks noGrp="1"/>
          </p:cNvSpPr>
          <p:nvPr>
            <p:ph type="subTitle" idx="1"/>
          </p:nvPr>
        </p:nvSpPr>
        <p:spPr/>
        <p:txBody>
          <a:bodyPr/>
          <a:lstStyle/>
          <a:p>
            <a:endParaRPr lang="zh-TW" altLang="en-US" dirty="0"/>
          </a:p>
        </p:txBody>
      </p:sp>
      <p:pic>
        <p:nvPicPr>
          <p:cNvPr id="5" name="圖片 4">
            <a:hlinkClick r:id="rId2"/>
            <a:extLst>
              <a:ext uri="{FF2B5EF4-FFF2-40B4-BE49-F238E27FC236}">
                <a16:creationId xmlns:a16="http://schemas.microsoft.com/office/drawing/2014/main" id="{0311C3B6-B8B7-4AE3-8947-A32F0A9A86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4336" y="4371630"/>
            <a:ext cx="9397677" cy="1517442"/>
          </a:xfrm>
          <a:prstGeom prst="rect">
            <a:avLst/>
          </a:prstGeom>
        </p:spPr>
      </p:pic>
    </p:spTree>
    <p:extLst>
      <p:ext uri="{BB962C8B-B14F-4D97-AF65-F5344CB8AC3E}">
        <p14:creationId xmlns:p14="http://schemas.microsoft.com/office/powerpoint/2010/main" val="998098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277C26B-749F-4B1F-BACC-867B7E5722EC}"/>
              </a:ext>
            </a:extLst>
          </p:cNvPr>
          <p:cNvSpPr>
            <a:spLocks noGrp="1"/>
          </p:cNvSpPr>
          <p:nvPr>
            <p:ph type="title"/>
          </p:nvPr>
        </p:nvSpPr>
        <p:spPr>
          <a:xfrm>
            <a:off x="807465" y="190033"/>
            <a:ext cx="10058400" cy="880576"/>
          </a:xfrm>
        </p:spPr>
        <p:txBody>
          <a:bodyPr/>
          <a:lstStyle/>
          <a:p>
            <a:pPr algn="ctr"/>
            <a:r>
              <a:rPr lang="zh-TW" altLang="en-US" spc="-5" dirty="0">
                <a:solidFill>
                  <a:schemeClr val="tx1"/>
                </a:solidFill>
              </a:rPr>
              <a:t>修改個人資料</a:t>
            </a:r>
            <a:endParaRPr lang="zh-TW" altLang="en-US" dirty="0">
              <a:solidFill>
                <a:schemeClr val="tx1"/>
              </a:solidFill>
            </a:endParaRPr>
          </a:p>
        </p:txBody>
      </p:sp>
      <p:sp>
        <p:nvSpPr>
          <p:cNvPr id="4" name="object 3">
            <a:extLst>
              <a:ext uri="{FF2B5EF4-FFF2-40B4-BE49-F238E27FC236}">
                <a16:creationId xmlns:a16="http://schemas.microsoft.com/office/drawing/2014/main" id="{ED4274E6-32C2-43F2-9F49-14C4086690AE}"/>
              </a:ext>
            </a:extLst>
          </p:cNvPr>
          <p:cNvSpPr/>
          <p:nvPr/>
        </p:nvSpPr>
        <p:spPr>
          <a:xfrm>
            <a:off x="2416302" y="1197101"/>
            <a:ext cx="5724144" cy="5500116"/>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EE897333-1C60-46A7-89EA-C82F1E5886AC}"/>
              </a:ext>
            </a:extLst>
          </p:cNvPr>
          <p:cNvSpPr txBox="1"/>
          <p:nvPr/>
        </p:nvSpPr>
        <p:spPr>
          <a:xfrm>
            <a:off x="4350130" y="1400047"/>
            <a:ext cx="1486535" cy="741680"/>
          </a:xfrm>
          <a:prstGeom prst="rect">
            <a:avLst/>
          </a:prstGeom>
        </p:spPr>
        <p:txBody>
          <a:bodyPr vert="horz" wrap="square" lIns="0" tIns="23495" rIns="0" bIns="0" rtlCol="0">
            <a:spAutoFit/>
          </a:bodyPr>
          <a:lstStyle/>
          <a:p>
            <a:pPr marR="5080">
              <a:lnSpc>
                <a:spcPct val="128499"/>
              </a:lnSpc>
              <a:spcBef>
                <a:spcPts val="185"/>
              </a:spcBef>
            </a:pPr>
            <a:r>
              <a:rPr sz="1200" dirty="0">
                <a:latin typeface="標楷體"/>
                <a:cs typeface="標楷體"/>
              </a:rPr>
              <a:t>中山大學營運團隊 </a:t>
            </a:r>
            <a:r>
              <a:rPr sz="1200" dirty="0">
                <a:latin typeface="Times New Roman"/>
                <a:cs typeface="Times New Roman"/>
              </a:rPr>
              <a:t>v2.16.886.</a:t>
            </a:r>
            <a:r>
              <a:rPr sz="1200" spc="-50" dirty="0">
                <a:latin typeface="Times New Roman"/>
                <a:cs typeface="Times New Roman"/>
              </a:rPr>
              <a:t>11</a:t>
            </a:r>
            <a:r>
              <a:rPr sz="1200" dirty="0">
                <a:latin typeface="Times New Roman"/>
                <a:cs typeface="Times New Roman"/>
              </a:rPr>
              <a:t>1.100008.2  </a:t>
            </a:r>
            <a:r>
              <a:rPr sz="1200" spc="-10" dirty="0">
                <a:latin typeface="Times New Roman"/>
                <a:cs typeface="Times New Roman"/>
              </a:rPr>
              <a:t>07-5250211</a:t>
            </a:r>
            <a:endParaRPr sz="1200" dirty="0">
              <a:latin typeface="Times New Roman"/>
              <a:cs typeface="Times New Roman"/>
            </a:endParaRPr>
          </a:p>
        </p:txBody>
      </p:sp>
      <p:sp>
        <p:nvSpPr>
          <p:cNvPr id="6" name="object 7">
            <a:extLst>
              <a:ext uri="{FF2B5EF4-FFF2-40B4-BE49-F238E27FC236}">
                <a16:creationId xmlns:a16="http://schemas.microsoft.com/office/drawing/2014/main" id="{2592C844-D2B0-42DB-9F81-D78B5D9EAACC}"/>
              </a:ext>
            </a:extLst>
          </p:cNvPr>
          <p:cNvSpPr txBox="1"/>
          <p:nvPr/>
        </p:nvSpPr>
        <p:spPr>
          <a:xfrm>
            <a:off x="4185665" y="5478017"/>
            <a:ext cx="3860800" cy="1219200"/>
          </a:xfrm>
          <a:prstGeom prst="rect">
            <a:avLst/>
          </a:prstGeom>
          <a:ln w="28955">
            <a:solidFill>
              <a:srgbClr val="FF0000"/>
            </a:solidFill>
          </a:ln>
        </p:spPr>
        <p:txBody>
          <a:bodyPr vert="horz" wrap="square" lIns="0" tIns="1905" rIns="0" bIns="0" rtlCol="0">
            <a:spAutoFit/>
          </a:bodyPr>
          <a:lstStyle/>
          <a:p>
            <a:pPr>
              <a:lnSpc>
                <a:spcPct val="100000"/>
              </a:lnSpc>
              <a:spcBef>
                <a:spcPts val="15"/>
              </a:spcBef>
            </a:pPr>
            <a:endParaRPr sz="1700">
              <a:latin typeface="Times New Roman"/>
              <a:cs typeface="Times New Roman"/>
            </a:endParaRPr>
          </a:p>
          <a:p>
            <a:pPr marL="167005">
              <a:lnSpc>
                <a:spcPct val="100000"/>
              </a:lnSpc>
              <a:spcBef>
                <a:spcPts val="5"/>
              </a:spcBef>
              <a:tabLst>
                <a:tab pos="1809750" algn="l"/>
              </a:tabLst>
            </a:pPr>
            <a:r>
              <a:rPr sz="1000" spc="5" dirty="0">
                <a:latin typeface="標楷體"/>
                <a:cs typeface="標楷體"/>
              </a:rPr>
              <a:t>第二</a:t>
            </a:r>
            <a:r>
              <a:rPr sz="1200" dirty="0">
                <a:latin typeface="標楷體"/>
                <a:cs typeface="標楷體"/>
              </a:rPr>
              <a:t>連</a:t>
            </a:r>
            <a:r>
              <a:rPr sz="1200" spc="-15" dirty="0">
                <a:latin typeface="標楷體"/>
                <a:cs typeface="標楷體"/>
              </a:rPr>
              <a:t>絡</a:t>
            </a:r>
            <a:r>
              <a:rPr sz="1000" spc="-5" dirty="0">
                <a:latin typeface="標楷體"/>
                <a:cs typeface="標楷體"/>
              </a:rPr>
              <a:t>人	</a:t>
            </a:r>
            <a:r>
              <a:rPr sz="1200" spc="-5" dirty="0">
                <a:latin typeface="Times New Roman"/>
                <a:cs typeface="Times New Roman"/>
              </a:rPr>
              <a:t>service@cert.tanet.edu,tw</a:t>
            </a:r>
            <a:endParaRPr sz="1200">
              <a:latin typeface="Times New Roman"/>
              <a:cs typeface="Times New Roman"/>
            </a:endParaRPr>
          </a:p>
        </p:txBody>
      </p:sp>
      <p:sp>
        <p:nvSpPr>
          <p:cNvPr id="7" name="object 8">
            <a:extLst>
              <a:ext uri="{FF2B5EF4-FFF2-40B4-BE49-F238E27FC236}">
                <a16:creationId xmlns:a16="http://schemas.microsoft.com/office/drawing/2014/main" id="{5F4292D3-AD18-4F78-A415-E4A1FA1AF2F5}"/>
              </a:ext>
            </a:extLst>
          </p:cNvPr>
          <p:cNvSpPr/>
          <p:nvPr/>
        </p:nvSpPr>
        <p:spPr>
          <a:xfrm>
            <a:off x="4185665" y="1450086"/>
            <a:ext cx="3860800" cy="2760345"/>
          </a:xfrm>
          <a:custGeom>
            <a:avLst/>
            <a:gdLst/>
            <a:ahLst/>
            <a:cxnLst/>
            <a:rect l="l" t="t" r="r" b="b"/>
            <a:pathLst>
              <a:path w="3860800" h="2760345">
                <a:moveTo>
                  <a:pt x="0" y="2759964"/>
                </a:moveTo>
                <a:lnTo>
                  <a:pt x="3860291" y="2759964"/>
                </a:lnTo>
                <a:lnTo>
                  <a:pt x="3860291" y="0"/>
                </a:lnTo>
                <a:lnTo>
                  <a:pt x="0" y="0"/>
                </a:lnTo>
                <a:lnTo>
                  <a:pt x="0" y="2759964"/>
                </a:lnTo>
                <a:close/>
              </a:path>
            </a:pathLst>
          </a:custGeom>
          <a:ln w="28956">
            <a:solidFill>
              <a:srgbClr val="FF0000"/>
            </a:solidFill>
          </a:ln>
        </p:spPr>
        <p:txBody>
          <a:bodyPr wrap="square" lIns="0" tIns="0" rIns="0" bIns="0" rtlCol="0"/>
          <a:lstStyle/>
          <a:p>
            <a:endParaRPr/>
          </a:p>
        </p:txBody>
      </p:sp>
      <p:sp>
        <p:nvSpPr>
          <p:cNvPr id="8" name="object 9">
            <a:extLst>
              <a:ext uri="{FF2B5EF4-FFF2-40B4-BE49-F238E27FC236}">
                <a16:creationId xmlns:a16="http://schemas.microsoft.com/office/drawing/2014/main" id="{34358B9C-7968-4018-AD3D-1D90B141CF29}"/>
              </a:ext>
            </a:extLst>
          </p:cNvPr>
          <p:cNvSpPr/>
          <p:nvPr/>
        </p:nvSpPr>
        <p:spPr>
          <a:xfrm>
            <a:off x="4185665" y="4251197"/>
            <a:ext cx="3860800" cy="965200"/>
          </a:xfrm>
          <a:custGeom>
            <a:avLst/>
            <a:gdLst/>
            <a:ahLst/>
            <a:cxnLst/>
            <a:rect l="l" t="t" r="r" b="b"/>
            <a:pathLst>
              <a:path w="3860800" h="965200">
                <a:moveTo>
                  <a:pt x="0" y="964691"/>
                </a:moveTo>
                <a:lnTo>
                  <a:pt x="3860291" y="964691"/>
                </a:lnTo>
                <a:lnTo>
                  <a:pt x="3860291" y="0"/>
                </a:lnTo>
                <a:lnTo>
                  <a:pt x="0" y="0"/>
                </a:lnTo>
                <a:lnTo>
                  <a:pt x="0" y="964691"/>
                </a:lnTo>
                <a:close/>
              </a:path>
            </a:pathLst>
          </a:custGeom>
          <a:ln w="28955">
            <a:solidFill>
              <a:srgbClr val="FF0000"/>
            </a:solidFill>
          </a:ln>
        </p:spPr>
        <p:txBody>
          <a:bodyPr wrap="square" lIns="0" tIns="0" rIns="0" bIns="0" rtlCol="0"/>
          <a:lstStyle/>
          <a:p>
            <a:endParaRPr/>
          </a:p>
        </p:txBody>
      </p:sp>
      <p:sp>
        <p:nvSpPr>
          <p:cNvPr id="9" name="object 10">
            <a:extLst>
              <a:ext uri="{FF2B5EF4-FFF2-40B4-BE49-F238E27FC236}">
                <a16:creationId xmlns:a16="http://schemas.microsoft.com/office/drawing/2014/main" id="{909B6091-4AB2-4780-B7E4-D1A8374F7E45}"/>
              </a:ext>
            </a:extLst>
          </p:cNvPr>
          <p:cNvSpPr/>
          <p:nvPr/>
        </p:nvSpPr>
        <p:spPr>
          <a:xfrm>
            <a:off x="8090154" y="2721229"/>
            <a:ext cx="539750" cy="177800"/>
          </a:xfrm>
          <a:custGeom>
            <a:avLst/>
            <a:gdLst/>
            <a:ahLst/>
            <a:cxnLst/>
            <a:rect l="l" t="t" r="r" b="b"/>
            <a:pathLst>
              <a:path w="539750" h="177800">
                <a:moveTo>
                  <a:pt x="539750" y="0"/>
                </a:moveTo>
                <a:lnTo>
                  <a:pt x="140335" y="0"/>
                </a:lnTo>
                <a:lnTo>
                  <a:pt x="0" y="177800"/>
                </a:lnTo>
              </a:path>
            </a:pathLst>
          </a:custGeom>
          <a:ln w="25908">
            <a:solidFill>
              <a:srgbClr val="385D89"/>
            </a:solidFill>
          </a:ln>
        </p:spPr>
        <p:txBody>
          <a:bodyPr wrap="square" lIns="0" tIns="0" rIns="0" bIns="0" rtlCol="0"/>
          <a:lstStyle/>
          <a:p>
            <a:endParaRPr/>
          </a:p>
        </p:txBody>
      </p:sp>
      <p:sp>
        <p:nvSpPr>
          <p:cNvPr id="10" name="object 11">
            <a:extLst>
              <a:ext uri="{FF2B5EF4-FFF2-40B4-BE49-F238E27FC236}">
                <a16:creationId xmlns:a16="http://schemas.microsoft.com/office/drawing/2014/main" id="{DF73B7C4-CF8B-463A-B417-F5F17B3D02F4}"/>
              </a:ext>
            </a:extLst>
          </p:cNvPr>
          <p:cNvSpPr txBox="1"/>
          <p:nvPr/>
        </p:nvSpPr>
        <p:spPr>
          <a:xfrm>
            <a:off x="8628126" y="2349245"/>
            <a:ext cx="1583690" cy="734695"/>
          </a:xfrm>
          <a:prstGeom prst="rect">
            <a:avLst/>
          </a:prstGeom>
          <a:ln w="25907">
            <a:solidFill>
              <a:srgbClr val="385D89"/>
            </a:solidFill>
          </a:ln>
        </p:spPr>
        <p:txBody>
          <a:bodyPr vert="horz" wrap="square" lIns="0" tIns="83820" rIns="0" bIns="0" rtlCol="0">
            <a:spAutoFit/>
          </a:bodyPr>
          <a:lstStyle/>
          <a:p>
            <a:pPr algn="ctr">
              <a:lnSpc>
                <a:spcPct val="100000"/>
              </a:lnSpc>
              <a:spcBef>
                <a:spcPts val="660"/>
              </a:spcBef>
            </a:pPr>
            <a:r>
              <a:rPr sz="1800" dirty="0">
                <a:latin typeface="標楷體"/>
                <a:cs typeface="標楷體"/>
              </a:rPr>
              <a:t>個人基本</a:t>
            </a:r>
            <a:endParaRPr sz="1800">
              <a:latin typeface="標楷體"/>
              <a:cs typeface="標楷體"/>
            </a:endParaRPr>
          </a:p>
          <a:p>
            <a:pPr algn="ctr">
              <a:lnSpc>
                <a:spcPct val="100000"/>
              </a:lnSpc>
            </a:pPr>
            <a:r>
              <a:rPr sz="1800" spc="-5" dirty="0">
                <a:latin typeface="標楷體"/>
                <a:cs typeface="標楷體"/>
              </a:rPr>
              <a:t>資料區</a:t>
            </a:r>
            <a:endParaRPr sz="1800">
              <a:latin typeface="標楷體"/>
              <a:cs typeface="標楷體"/>
            </a:endParaRPr>
          </a:p>
        </p:txBody>
      </p:sp>
      <p:sp>
        <p:nvSpPr>
          <p:cNvPr id="11" name="object 12">
            <a:extLst>
              <a:ext uri="{FF2B5EF4-FFF2-40B4-BE49-F238E27FC236}">
                <a16:creationId xmlns:a16="http://schemas.microsoft.com/office/drawing/2014/main" id="{D87D5F66-C066-4061-A017-C2D5691FD0BF}"/>
              </a:ext>
            </a:extLst>
          </p:cNvPr>
          <p:cNvSpPr/>
          <p:nvPr/>
        </p:nvSpPr>
        <p:spPr>
          <a:xfrm>
            <a:off x="8062214" y="4478273"/>
            <a:ext cx="572770" cy="221615"/>
          </a:xfrm>
          <a:custGeom>
            <a:avLst/>
            <a:gdLst/>
            <a:ahLst/>
            <a:cxnLst/>
            <a:rect l="l" t="t" r="r" b="b"/>
            <a:pathLst>
              <a:path w="572770" h="221614">
                <a:moveTo>
                  <a:pt x="572261" y="0"/>
                </a:moveTo>
                <a:lnTo>
                  <a:pt x="139318" y="0"/>
                </a:lnTo>
                <a:lnTo>
                  <a:pt x="0" y="221614"/>
                </a:lnTo>
              </a:path>
            </a:pathLst>
          </a:custGeom>
          <a:ln w="25908">
            <a:solidFill>
              <a:srgbClr val="385D89"/>
            </a:solidFill>
          </a:ln>
        </p:spPr>
        <p:txBody>
          <a:bodyPr wrap="square" lIns="0" tIns="0" rIns="0" bIns="0" rtlCol="0"/>
          <a:lstStyle/>
          <a:p>
            <a:endParaRPr/>
          </a:p>
        </p:txBody>
      </p:sp>
      <p:sp>
        <p:nvSpPr>
          <p:cNvPr id="12" name="object 13">
            <a:extLst>
              <a:ext uri="{FF2B5EF4-FFF2-40B4-BE49-F238E27FC236}">
                <a16:creationId xmlns:a16="http://schemas.microsoft.com/office/drawing/2014/main" id="{117774CA-9747-4DC5-8882-EC6FC68E51B1}"/>
              </a:ext>
            </a:extLst>
          </p:cNvPr>
          <p:cNvSpPr txBox="1"/>
          <p:nvPr/>
        </p:nvSpPr>
        <p:spPr>
          <a:xfrm>
            <a:off x="8632697" y="4072890"/>
            <a:ext cx="1583690" cy="734695"/>
          </a:xfrm>
          <a:prstGeom prst="rect">
            <a:avLst/>
          </a:prstGeom>
          <a:ln w="25907">
            <a:solidFill>
              <a:srgbClr val="385D89"/>
            </a:solidFill>
          </a:ln>
        </p:spPr>
        <p:txBody>
          <a:bodyPr vert="horz" wrap="square" lIns="0" tIns="1270" rIns="0" bIns="0" rtlCol="0">
            <a:spAutoFit/>
          </a:bodyPr>
          <a:lstStyle/>
          <a:p>
            <a:pPr>
              <a:lnSpc>
                <a:spcPct val="100000"/>
              </a:lnSpc>
              <a:spcBef>
                <a:spcPts val="10"/>
              </a:spcBef>
            </a:pPr>
            <a:endParaRPr sz="1500">
              <a:latin typeface="Times New Roman"/>
              <a:cs typeface="Times New Roman"/>
            </a:endParaRPr>
          </a:p>
          <a:p>
            <a:pPr marL="219710">
              <a:lnSpc>
                <a:spcPct val="100000"/>
              </a:lnSpc>
              <a:spcBef>
                <a:spcPts val="5"/>
              </a:spcBef>
            </a:pPr>
            <a:r>
              <a:rPr sz="1800" dirty="0">
                <a:latin typeface="標楷體"/>
                <a:cs typeface="標楷體"/>
              </a:rPr>
              <a:t>密碼變更區</a:t>
            </a:r>
            <a:endParaRPr sz="1800">
              <a:latin typeface="標楷體"/>
              <a:cs typeface="標楷體"/>
            </a:endParaRPr>
          </a:p>
        </p:txBody>
      </p:sp>
      <p:sp>
        <p:nvSpPr>
          <p:cNvPr id="13" name="object 14">
            <a:extLst>
              <a:ext uri="{FF2B5EF4-FFF2-40B4-BE49-F238E27FC236}">
                <a16:creationId xmlns:a16="http://schemas.microsoft.com/office/drawing/2014/main" id="{1D57D36B-4F88-4B52-B893-292A6FCEBE79}"/>
              </a:ext>
            </a:extLst>
          </p:cNvPr>
          <p:cNvSpPr/>
          <p:nvPr/>
        </p:nvSpPr>
        <p:spPr>
          <a:xfrm>
            <a:off x="8068818" y="5870524"/>
            <a:ext cx="561340" cy="186055"/>
          </a:xfrm>
          <a:custGeom>
            <a:avLst/>
            <a:gdLst/>
            <a:ahLst/>
            <a:cxnLst/>
            <a:rect l="l" t="t" r="r" b="b"/>
            <a:pathLst>
              <a:path w="561340" h="186054">
                <a:moveTo>
                  <a:pt x="561085" y="0"/>
                </a:moveTo>
                <a:lnTo>
                  <a:pt x="128142" y="11125"/>
                </a:lnTo>
                <a:lnTo>
                  <a:pt x="0" y="186016"/>
                </a:lnTo>
              </a:path>
            </a:pathLst>
          </a:custGeom>
          <a:ln w="25908">
            <a:solidFill>
              <a:srgbClr val="385D89"/>
            </a:solidFill>
          </a:ln>
        </p:spPr>
        <p:txBody>
          <a:bodyPr wrap="square" lIns="0" tIns="0" rIns="0" bIns="0" rtlCol="0"/>
          <a:lstStyle/>
          <a:p>
            <a:endParaRPr/>
          </a:p>
        </p:txBody>
      </p:sp>
      <p:sp>
        <p:nvSpPr>
          <p:cNvPr id="14" name="object 15">
            <a:extLst>
              <a:ext uri="{FF2B5EF4-FFF2-40B4-BE49-F238E27FC236}">
                <a16:creationId xmlns:a16="http://schemas.microsoft.com/office/drawing/2014/main" id="{5C026476-F9ED-4294-93F8-F7E8ECE4F05F}"/>
              </a:ext>
            </a:extLst>
          </p:cNvPr>
          <p:cNvSpPr txBox="1"/>
          <p:nvPr/>
        </p:nvSpPr>
        <p:spPr>
          <a:xfrm>
            <a:off x="8628126" y="5499353"/>
            <a:ext cx="1583690" cy="733425"/>
          </a:xfrm>
          <a:prstGeom prst="rect">
            <a:avLst/>
          </a:prstGeom>
          <a:ln w="25907">
            <a:solidFill>
              <a:srgbClr val="385D89"/>
            </a:solidFill>
          </a:ln>
        </p:spPr>
        <p:txBody>
          <a:bodyPr vert="horz" wrap="square" lIns="0" tIns="83185" rIns="0" bIns="0" rtlCol="0">
            <a:spAutoFit/>
          </a:bodyPr>
          <a:lstStyle/>
          <a:p>
            <a:pPr marL="104775" marR="98425" indent="228600">
              <a:lnSpc>
                <a:spcPct val="100000"/>
              </a:lnSpc>
              <a:spcBef>
                <a:spcPts val="655"/>
              </a:spcBef>
            </a:pPr>
            <a:r>
              <a:rPr sz="1800" dirty="0">
                <a:latin typeface="標楷體"/>
                <a:cs typeface="標楷體"/>
              </a:rPr>
              <a:t>單位其他 連絡人資料區</a:t>
            </a:r>
            <a:endParaRPr sz="1800">
              <a:latin typeface="標楷體"/>
              <a:cs typeface="標楷體"/>
            </a:endParaRPr>
          </a:p>
        </p:txBody>
      </p:sp>
      <p:sp>
        <p:nvSpPr>
          <p:cNvPr id="15" name="文字方塊 14">
            <a:extLst>
              <a:ext uri="{FF2B5EF4-FFF2-40B4-BE49-F238E27FC236}">
                <a16:creationId xmlns:a16="http://schemas.microsoft.com/office/drawing/2014/main" id="{48DC5D17-F241-4459-8E18-6C0EE9D7BAEE}"/>
              </a:ext>
            </a:extLst>
          </p:cNvPr>
          <p:cNvSpPr txBox="1"/>
          <p:nvPr/>
        </p:nvSpPr>
        <p:spPr>
          <a:xfrm>
            <a:off x="8046465" y="3326984"/>
            <a:ext cx="4137278" cy="646331"/>
          </a:xfrm>
          <a:prstGeom prst="rect">
            <a:avLst/>
          </a:prstGeom>
          <a:noFill/>
        </p:spPr>
        <p:txBody>
          <a:bodyPr wrap="square" rtlCol="0">
            <a:spAutoFit/>
          </a:bodyPr>
          <a:lstStyle/>
          <a:p>
            <a:r>
              <a:rPr lang="zh-TW" altLang="en-US" dirty="0">
                <a:solidFill>
                  <a:srgbClr val="FF0000"/>
                </a:solidFill>
              </a:rPr>
              <a:t>密碼一定要更動，系統才會有更新紀錄，隨後亦可再更新為您慣用密碼。</a:t>
            </a:r>
          </a:p>
        </p:txBody>
      </p:sp>
    </p:spTree>
    <p:extLst>
      <p:ext uri="{BB962C8B-B14F-4D97-AF65-F5344CB8AC3E}">
        <p14:creationId xmlns:p14="http://schemas.microsoft.com/office/powerpoint/2010/main" val="3326548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28BDA1-BD77-4588-9D56-C4EF0BD31E60}"/>
              </a:ext>
            </a:extLst>
          </p:cNvPr>
          <p:cNvSpPr>
            <a:spLocks noGrp="1"/>
          </p:cNvSpPr>
          <p:nvPr>
            <p:ph type="title"/>
          </p:nvPr>
        </p:nvSpPr>
        <p:spPr/>
        <p:txBody>
          <a:bodyPr/>
          <a:lstStyle/>
          <a:p>
            <a:pPr algn="ctr"/>
            <a:r>
              <a:rPr lang="zh-TW" altLang="en-US" dirty="0">
                <a:solidFill>
                  <a:schemeClr val="tx1"/>
                </a:solidFill>
              </a:rPr>
              <a:t>連線單位資安連絡人異動</a:t>
            </a:r>
          </a:p>
        </p:txBody>
      </p:sp>
      <p:sp>
        <p:nvSpPr>
          <p:cNvPr id="3" name="內容版面配置區 2">
            <a:extLst>
              <a:ext uri="{FF2B5EF4-FFF2-40B4-BE49-F238E27FC236}">
                <a16:creationId xmlns:a16="http://schemas.microsoft.com/office/drawing/2014/main" id="{7592FEB9-018B-40DE-89F5-C4F9EE045226}"/>
              </a:ext>
            </a:extLst>
          </p:cNvPr>
          <p:cNvSpPr>
            <a:spLocks noGrp="1"/>
          </p:cNvSpPr>
          <p:nvPr>
            <p:ph idx="1"/>
          </p:nvPr>
        </p:nvSpPr>
        <p:spPr/>
        <p:txBody>
          <a:bodyPr/>
          <a:lstStyle/>
          <a:p>
            <a:pPr marL="354965" marR="5080" indent="-342900" algn="just">
              <a:lnSpc>
                <a:spcPct val="100000"/>
              </a:lnSpc>
              <a:spcBef>
                <a:spcPts val="95"/>
              </a:spcBef>
              <a:buFont typeface="Wingdings"/>
              <a:buChar char=""/>
              <a:tabLst>
                <a:tab pos="355600" algn="l"/>
              </a:tabLst>
            </a:pPr>
            <a:r>
              <a:rPr lang="zh-TW" altLang="en-US" spc="-10" dirty="0">
                <a:latin typeface="微軟正黑體"/>
                <a:cs typeface="微軟正黑體"/>
              </a:rPr>
              <a:t>為確保資安事件能夠即時通知與處</a:t>
            </a:r>
            <a:r>
              <a:rPr lang="zh-TW" altLang="en-US" dirty="0">
                <a:latin typeface="微軟正黑體"/>
                <a:cs typeface="微軟正黑體"/>
              </a:rPr>
              <a:t>理</a:t>
            </a:r>
            <a:r>
              <a:rPr lang="zh-TW" altLang="en-US" spc="-10" dirty="0">
                <a:latin typeface="微軟正黑體"/>
                <a:cs typeface="微軟正黑體"/>
              </a:rPr>
              <a:t>，故</a:t>
            </a:r>
            <a:r>
              <a:rPr lang="zh-TW" altLang="en-US" dirty="0">
                <a:latin typeface="微軟正黑體"/>
                <a:cs typeface="微軟正黑體"/>
              </a:rPr>
              <a:t>煩</a:t>
            </a:r>
            <a:r>
              <a:rPr lang="zh-TW" altLang="en-US" spc="-10" dirty="0">
                <a:latin typeface="微軟正黑體"/>
                <a:cs typeface="微軟正黑體"/>
              </a:rPr>
              <a:t>請各</a:t>
            </a:r>
            <a:r>
              <a:rPr lang="zh-TW" altLang="en-US" dirty="0">
                <a:latin typeface="微軟正黑體"/>
                <a:cs typeface="微軟正黑體"/>
              </a:rPr>
              <a:t>連</a:t>
            </a:r>
            <a:r>
              <a:rPr lang="zh-TW" altLang="en-US" spc="-10" dirty="0">
                <a:latin typeface="微軟正黑體"/>
                <a:cs typeface="微軟正黑體"/>
              </a:rPr>
              <a:t>線單</a:t>
            </a:r>
            <a:r>
              <a:rPr lang="zh-TW" altLang="en-US" dirty="0">
                <a:latin typeface="微軟正黑體"/>
                <a:cs typeface="微軟正黑體"/>
              </a:rPr>
              <a:t>位</a:t>
            </a:r>
            <a:r>
              <a:rPr lang="zh-TW" altLang="en-US" spc="-10" dirty="0">
                <a:latin typeface="微軟正黑體"/>
                <a:cs typeface="微軟正黑體"/>
              </a:rPr>
              <a:t>於資安</a:t>
            </a:r>
            <a:r>
              <a:rPr lang="zh-TW" altLang="en-US" spc="-5" dirty="0">
                <a:latin typeface="微軟正黑體"/>
                <a:cs typeface="微軟正黑體"/>
              </a:rPr>
              <a:t>連絡人發生異動時，</a:t>
            </a:r>
            <a:r>
              <a:rPr lang="zh-TW" altLang="en-US" b="1" spc="-5" dirty="0">
                <a:latin typeface="微軟正黑體"/>
                <a:cs typeface="微軟正黑體"/>
              </a:rPr>
              <a:t>務必確保資安</a:t>
            </a:r>
            <a:r>
              <a:rPr lang="zh-TW" altLang="en-US" b="1" dirty="0">
                <a:latin typeface="微軟正黑體"/>
                <a:cs typeface="微軟正黑體"/>
              </a:rPr>
              <a:t>事</a:t>
            </a:r>
            <a:r>
              <a:rPr lang="zh-TW" altLang="en-US" b="1" spc="-5" dirty="0">
                <a:latin typeface="微軟正黑體"/>
                <a:cs typeface="微軟正黑體"/>
              </a:rPr>
              <a:t>件的</a:t>
            </a:r>
            <a:r>
              <a:rPr lang="zh-TW" altLang="en-US" b="1" dirty="0">
                <a:latin typeface="微軟正黑體"/>
                <a:cs typeface="微軟正黑體"/>
              </a:rPr>
              <a:t>處</a:t>
            </a:r>
            <a:r>
              <a:rPr lang="zh-TW" altLang="en-US" b="1" spc="-5" dirty="0">
                <a:latin typeface="微軟正黑體"/>
                <a:cs typeface="微軟正黑體"/>
              </a:rPr>
              <a:t>理業</a:t>
            </a:r>
            <a:r>
              <a:rPr lang="zh-TW" altLang="en-US" b="1" dirty="0">
                <a:latin typeface="微軟正黑體"/>
                <a:cs typeface="微軟正黑體"/>
              </a:rPr>
              <a:t>務</a:t>
            </a:r>
            <a:r>
              <a:rPr lang="zh-TW" altLang="en-US" b="1" spc="-5" dirty="0">
                <a:latin typeface="微軟正黑體"/>
                <a:cs typeface="微軟正黑體"/>
              </a:rPr>
              <a:t>能妥</a:t>
            </a:r>
            <a:r>
              <a:rPr lang="zh-TW" altLang="en-US" b="1" dirty="0">
                <a:latin typeface="微軟正黑體"/>
                <a:cs typeface="微軟正黑體"/>
              </a:rPr>
              <a:t>善</a:t>
            </a:r>
            <a:r>
              <a:rPr lang="zh-TW" altLang="en-US" b="1" spc="-5" dirty="0">
                <a:latin typeface="微軟正黑體"/>
                <a:cs typeface="微軟正黑體"/>
              </a:rPr>
              <a:t>完成交接</a:t>
            </a:r>
            <a:endParaRPr lang="zh-TW" altLang="en-US" dirty="0">
              <a:latin typeface="微軟正黑體"/>
              <a:cs typeface="微軟正黑體"/>
            </a:endParaRPr>
          </a:p>
          <a:p>
            <a:pPr marL="398145">
              <a:lnSpc>
                <a:spcPct val="100000"/>
              </a:lnSpc>
              <a:spcBef>
                <a:spcPts val="635"/>
              </a:spcBef>
              <a:tabLst>
                <a:tab pos="911225" algn="l"/>
              </a:tabLst>
            </a:pPr>
            <a:r>
              <a:rPr lang="zh-TW" altLang="en-US" spc="5" dirty="0">
                <a:latin typeface="Wingdings"/>
                <a:cs typeface="Wingdings"/>
              </a:rPr>
              <a:t></a:t>
            </a:r>
            <a:r>
              <a:rPr lang="zh-TW" altLang="en-US" spc="5" dirty="0">
                <a:latin typeface="Times New Roman"/>
                <a:cs typeface="Times New Roman"/>
              </a:rPr>
              <a:t>	</a:t>
            </a:r>
            <a:r>
              <a:rPr lang="zh-TW" altLang="en-US" dirty="0">
                <a:latin typeface="微軟正黑體"/>
                <a:cs typeface="微軟正黑體"/>
              </a:rPr>
              <a:t>資安連絡人員至少需有</a:t>
            </a:r>
            <a:r>
              <a:rPr lang="zh-TW" altLang="en-US" spc="-15" dirty="0">
                <a:latin typeface="微軟正黑體"/>
                <a:cs typeface="微軟正黑體"/>
              </a:rPr>
              <a:t>二</a:t>
            </a:r>
            <a:r>
              <a:rPr lang="zh-TW" altLang="en-US" dirty="0">
                <a:latin typeface="微軟正黑體"/>
                <a:cs typeface="微軟正黑體"/>
              </a:rPr>
              <a:t>位，</a:t>
            </a:r>
            <a:r>
              <a:rPr lang="zh-TW" altLang="en-US" spc="-15" dirty="0">
                <a:latin typeface="微軟正黑體"/>
                <a:cs typeface="微軟正黑體"/>
              </a:rPr>
              <a:t>以</a:t>
            </a:r>
            <a:r>
              <a:rPr lang="zh-TW" altLang="en-US" dirty="0">
                <a:latin typeface="微軟正黑體"/>
                <a:cs typeface="微軟正黑體"/>
              </a:rPr>
              <a:t>建立</a:t>
            </a:r>
            <a:r>
              <a:rPr lang="zh-TW" altLang="en-US" spc="-15" dirty="0">
                <a:latin typeface="微軟正黑體"/>
                <a:cs typeface="微軟正黑體"/>
              </a:rPr>
              <a:t>代</a:t>
            </a:r>
            <a:r>
              <a:rPr lang="zh-TW" altLang="en-US" dirty="0">
                <a:latin typeface="微軟正黑體"/>
                <a:cs typeface="微軟正黑體"/>
              </a:rPr>
              <a:t>理人</a:t>
            </a:r>
            <a:r>
              <a:rPr lang="zh-TW" altLang="en-US" spc="-15" dirty="0">
                <a:latin typeface="微軟正黑體"/>
                <a:cs typeface="微軟正黑體"/>
              </a:rPr>
              <a:t>制</a:t>
            </a:r>
            <a:r>
              <a:rPr lang="zh-TW" altLang="en-US" spc="5" dirty="0">
                <a:latin typeface="微軟正黑體"/>
                <a:cs typeface="微軟正黑體"/>
              </a:rPr>
              <a:t>度</a:t>
            </a:r>
            <a:endParaRPr lang="zh-TW" altLang="en-US" dirty="0">
              <a:latin typeface="微軟正黑體"/>
              <a:cs typeface="微軟正黑體"/>
            </a:endParaRPr>
          </a:p>
          <a:p>
            <a:pPr marL="398145">
              <a:lnSpc>
                <a:spcPct val="100000"/>
              </a:lnSpc>
              <a:spcBef>
                <a:spcPts val="630"/>
              </a:spcBef>
              <a:tabLst>
                <a:tab pos="911225" algn="l"/>
              </a:tabLst>
            </a:pPr>
            <a:r>
              <a:rPr lang="zh-TW" altLang="en-US" b="1" dirty="0">
                <a:solidFill>
                  <a:srgbClr val="FF0000"/>
                </a:solidFill>
                <a:latin typeface="Wingdings"/>
                <a:cs typeface="Wingdings"/>
              </a:rPr>
              <a:t></a:t>
            </a:r>
            <a:r>
              <a:rPr lang="zh-TW" altLang="en-US" dirty="0">
                <a:solidFill>
                  <a:srgbClr val="FF0000"/>
                </a:solidFill>
                <a:latin typeface="Times New Roman"/>
                <a:cs typeface="Times New Roman"/>
              </a:rPr>
              <a:t>	</a:t>
            </a:r>
            <a:r>
              <a:rPr lang="zh-TW" altLang="en-US" b="1" dirty="0">
                <a:solidFill>
                  <a:srgbClr val="FF0000"/>
                </a:solidFill>
                <a:latin typeface="微軟正黑體"/>
                <a:cs typeface="微軟正黑體"/>
              </a:rPr>
              <a:t>建議將主要負責人員填</a:t>
            </a:r>
            <a:r>
              <a:rPr lang="zh-TW" altLang="en-US" b="1" spc="-15" dirty="0">
                <a:solidFill>
                  <a:srgbClr val="FF0000"/>
                </a:solidFill>
                <a:latin typeface="微軟正黑體"/>
                <a:cs typeface="微軟正黑體"/>
              </a:rPr>
              <a:t>寫</a:t>
            </a:r>
            <a:r>
              <a:rPr lang="zh-TW" altLang="en-US" b="1" dirty="0">
                <a:solidFill>
                  <a:srgbClr val="FF0000"/>
                </a:solidFill>
                <a:latin typeface="微軟正黑體"/>
                <a:cs typeface="微軟正黑體"/>
              </a:rPr>
              <a:t>於第</a:t>
            </a:r>
            <a:r>
              <a:rPr lang="zh-TW" altLang="en-US" b="1" spc="-15" dirty="0">
                <a:solidFill>
                  <a:srgbClr val="FF0000"/>
                </a:solidFill>
                <a:latin typeface="微軟正黑體"/>
                <a:cs typeface="微軟正黑體"/>
              </a:rPr>
              <a:t>一</a:t>
            </a:r>
            <a:r>
              <a:rPr lang="zh-TW" altLang="en-US" b="1" dirty="0">
                <a:solidFill>
                  <a:srgbClr val="FF0000"/>
                </a:solidFill>
                <a:latin typeface="微軟正黑體"/>
                <a:cs typeface="微軟正黑體"/>
              </a:rPr>
              <a:t>、二</a:t>
            </a:r>
            <a:r>
              <a:rPr lang="zh-TW" altLang="en-US" b="1" spc="-15" dirty="0">
                <a:solidFill>
                  <a:srgbClr val="FF0000"/>
                </a:solidFill>
                <a:latin typeface="微軟正黑體"/>
                <a:cs typeface="微軟正黑體"/>
              </a:rPr>
              <a:t>連</a:t>
            </a:r>
            <a:r>
              <a:rPr lang="zh-TW" altLang="en-US" b="1" dirty="0">
                <a:solidFill>
                  <a:srgbClr val="FF0000"/>
                </a:solidFill>
                <a:latin typeface="微軟正黑體"/>
                <a:cs typeface="微軟正黑體"/>
              </a:rPr>
              <a:t>絡人</a:t>
            </a:r>
            <a:endParaRPr lang="zh-TW" altLang="en-US" dirty="0">
              <a:latin typeface="微軟正黑體"/>
              <a:cs typeface="微軟正黑體"/>
            </a:endParaRPr>
          </a:p>
          <a:p>
            <a:pPr marL="398145">
              <a:lnSpc>
                <a:spcPct val="100000"/>
              </a:lnSpc>
              <a:spcBef>
                <a:spcPts val="620"/>
              </a:spcBef>
              <a:tabLst>
                <a:tab pos="911225" algn="l"/>
              </a:tabLst>
            </a:pPr>
            <a:r>
              <a:rPr lang="zh-TW" altLang="en-US" dirty="0">
                <a:latin typeface="Wingdings"/>
                <a:cs typeface="Wingdings"/>
              </a:rPr>
              <a:t></a:t>
            </a:r>
            <a:r>
              <a:rPr lang="zh-TW" altLang="en-US" dirty="0">
                <a:latin typeface="Times New Roman"/>
                <a:cs typeface="Times New Roman"/>
              </a:rPr>
              <a:t>	</a:t>
            </a:r>
            <a:r>
              <a:rPr lang="zh-TW" altLang="en-US" dirty="0">
                <a:latin typeface="微軟正黑體"/>
                <a:cs typeface="微軟正黑體"/>
              </a:rPr>
              <a:t>教育機構資安通報平台</a:t>
            </a:r>
            <a:r>
              <a:rPr lang="zh-TW" altLang="en-US" spc="-15" dirty="0">
                <a:latin typeface="微軟正黑體"/>
                <a:cs typeface="微軟正黑體"/>
              </a:rPr>
              <a:t>的</a:t>
            </a:r>
            <a:r>
              <a:rPr lang="zh-TW" altLang="en-US" dirty="0">
                <a:latin typeface="微軟正黑體"/>
                <a:cs typeface="微軟正黑體"/>
              </a:rPr>
              <a:t>帳號</a:t>
            </a:r>
            <a:r>
              <a:rPr lang="zh-TW" altLang="en-US" spc="-15" dirty="0">
                <a:latin typeface="微軟正黑體"/>
                <a:cs typeface="微軟正黑體"/>
              </a:rPr>
              <a:t>密</a:t>
            </a:r>
            <a:r>
              <a:rPr lang="zh-TW" altLang="en-US" dirty="0">
                <a:latin typeface="微軟正黑體"/>
                <a:cs typeface="微軟正黑體"/>
              </a:rPr>
              <a:t>碼進</a:t>
            </a:r>
            <a:r>
              <a:rPr lang="zh-TW" altLang="en-US" spc="-15" dirty="0">
                <a:latin typeface="微軟正黑體"/>
                <a:cs typeface="微軟正黑體"/>
              </a:rPr>
              <a:t>行</a:t>
            </a:r>
            <a:r>
              <a:rPr lang="zh-TW" altLang="en-US" dirty="0">
                <a:latin typeface="微軟正黑體"/>
                <a:cs typeface="微軟正黑體"/>
              </a:rPr>
              <a:t>交接</a:t>
            </a:r>
            <a:endParaRPr lang="en-US" altLang="zh-TW" dirty="0">
              <a:latin typeface="微軟正黑體"/>
              <a:cs typeface="微軟正黑體"/>
            </a:endParaRPr>
          </a:p>
          <a:p>
            <a:pPr marL="398145">
              <a:lnSpc>
                <a:spcPct val="100000"/>
              </a:lnSpc>
              <a:spcBef>
                <a:spcPts val="620"/>
              </a:spcBef>
              <a:tabLst>
                <a:tab pos="911225" algn="l"/>
              </a:tabLst>
            </a:pPr>
            <a:r>
              <a:rPr lang="zh-TW" altLang="en-US" dirty="0">
                <a:latin typeface="Wingdings"/>
                <a:cs typeface="Wingdings"/>
              </a:rPr>
              <a:t></a:t>
            </a:r>
            <a:r>
              <a:rPr lang="zh-TW" altLang="en-US" dirty="0">
                <a:latin typeface="Times New Roman"/>
                <a:cs typeface="Times New Roman"/>
              </a:rPr>
              <a:t>	</a:t>
            </a:r>
            <a:r>
              <a:rPr lang="zh-TW" altLang="en-US" dirty="0">
                <a:latin typeface="微軟正黑體"/>
                <a:cs typeface="微軟正黑體"/>
              </a:rPr>
              <a:t>登入教育機構資安通報</a:t>
            </a:r>
            <a:r>
              <a:rPr lang="zh-TW" altLang="en-US" spc="-15" dirty="0">
                <a:latin typeface="微軟正黑體"/>
                <a:cs typeface="微軟正黑體"/>
              </a:rPr>
              <a:t>平</a:t>
            </a:r>
            <a:r>
              <a:rPr lang="zh-TW" altLang="en-US" dirty="0">
                <a:latin typeface="微軟正黑體"/>
                <a:cs typeface="微軟正黑體"/>
              </a:rPr>
              <a:t>台於</a:t>
            </a:r>
            <a:r>
              <a:rPr lang="zh-TW" altLang="en-US" spc="-15" dirty="0">
                <a:latin typeface="微軟正黑體"/>
                <a:cs typeface="微軟正黑體"/>
              </a:rPr>
              <a:t>「</a:t>
            </a:r>
            <a:r>
              <a:rPr lang="zh-TW" altLang="en-US" dirty="0">
                <a:latin typeface="微軟正黑體"/>
                <a:cs typeface="微軟正黑體"/>
              </a:rPr>
              <a:t>修改</a:t>
            </a:r>
            <a:r>
              <a:rPr lang="zh-TW" altLang="en-US" spc="-15" dirty="0">
                <a:latin typeface="微軟正黑體"/>
                <a:cs typeface="微軟正黑體"/>
              </a:rPr>
              <a:t>個</a:t>
            </a:r>
            <a:r>
              <a:rPr lang="zh-TW" altLang="en-US" dirty="0">
                <a:latin typeface="微軟正黑體"/>
                <a:cs typeface="微軟正黑體"/>
              </a:rPr>
              <a:t>人資</a:t>
            </a:r>
            <a:r>
              <a:rPr lang="zh-TW" altLang="en-US" spc="-15" dirty="0">
                <a:latin typeface="微軟正黑體"/>
                <a:cs typeface="微軟正黑體"/>
              </a:rPr>
              <a:t>料</a:t>
            </a:r>
            <a:r>
              <a:rPr lang="zh-TW" altLang="en-US" dirty="0">
                <a:latin typeface="微軟正黑體"/>
                <a:cs typeface="微軟正黑體"/>
              </a:rPr>
              <a:t>」進</a:t>
            </a:r>
            <a:r>
              <a:rPr lang="zh-TW" altLang="en-US" spc="-15" dirty="0">
                <a:latin typeface="微軟正黑體"/>
                <a:cs typeface="微軟正黑體"/>
              </a:rPr>
              <a:t>行</a:t>
            </a:r>
            <a:r>
              <a:rPr lang="zh-TW" altLang="en-US" dirty="0">
                <a:latin typeface="微軟正黑體"/>
                <a:cs typeface="微軟正黑體"/>
              </a:rPr>
              <a:t>連絡</a:t>
            </a:r>
            <a:r>
              <a:rPr lang="zh-TW" altLang="en-US" spc="-15" dirty="0">
                <a:latin typeface="微軟正黑體"/>
                <a:cs typeface="微軟正黑體"/>
              </a:rPr>
              <a:t>人</a:t>
            </a:r>
            <a:r>
              <a:rPr lang="zh-TW" altLang="en-US" dirty="0">
                <a:latin typeface="微軟正黑體"/>
                <a:cs typeface="微軟正黑體"/>
              </a:rPr>
              <a:t>資訊更新</a:t>
            </a:r>
            <a:endParaRPr lang="en-US" altLang="zh-TW" dirty="0">
              <a:latin typeface="微軟正黑體"/>
              <a:cs typeface="微軟正黑體"/>
            </a:endParaRPr>
          </a:p>
          <a:p>
            <a:pPr marL="398145">
              <a:lnSpc>
                <a:spcPct val="100000"/>
              </a:lnSpc>
              <a:spcBef>
                <a:spcPts val="620"/>
              </a:spcBef>
              <a:tabLst>
                <a:tab pos="911225" algn="l"/>
              </a:tabLst>
            </a:pPr>
            <a:r>
              <a:rPr lang="zh-TW" altLang="en-US" spc="5" dirty="0">
                <a:latin typeface="Wingdings"/>
                <a:cs typeface="Wingdings"/>
              </a:rPr>
              <a:t></a:t>
            </a:r>
            <a:r>
              <a:rPr lang="zh-TW" altLang="en-US" spc="5" dirty="0">
                <a:latin typeface="Times New Roman"/>
                <a:cs typeface="Times New Roman"/>
              </a:rPr>
              <a:t>	</a:t>
            </a:r>
            <a:r>
              <a:rPr lang="zh-TW" altLang="en-US" dirty="0">
                <a:latin typeface="微軟正黑體"/>
                <a:cs typeface="微軟正黑體"/>
              </a:rPr>
              <a:t>新接任資安連絡人可至</a:t>
            </a:r>
            <a:r>
              <a:rPr lang="en-US" altLang="zh-TW" dirty="0">
                <a:solidFill>
                  <a:schemeClr val="tx1"/>
                </a:solidFill>
                <a:hlinkClick r:id="rId2">
                  <a:extLst>
                    <a:ext uri="{A12FA001-AC4F-418D-AE19-62706E023703}">
                      <ahyp:hlinkClr xmlns:ahyp="http://schemas.microsoft.com/office/drawing/2018/hyperlinkcolor" val="tx"/>
                    </a:ext>
                  </a:extLst>
                </a:hlinkClick>
              </a:rPr>
              <a:t>TACERT</a:t>
            </a:r>
            <a:r>
              <a:rPr lang="zh-TW" altLang="en-US" spc="-15" dirty="0">
                <a:latin typeface="微軟正黑體"/>
                <a:cs typeface="微軟正黑體"/>
              </a:rPr>
              <a:t>網</a:t>
            </a:r>
            <a:r>
              <a:rPr lang="zh-TW" altLang="en-US" dirty="0">
                <a:latin typeface="微軟正黑體"/>
                <a:cs typeface="微軟正黑體"/>
              </a:rPr>
              <a:t>站的</a:t>
            </a:r>
            <a:r>
              <a:rPr lang="zh-TW" altLang="en-US" spc="-15" dirty="0">
                <a:latin typeface="微軟正黑體"/>
                <a:cs typeface="微軟正黑體"/>
              </a:rPr>
              <a:t>資</a:t>
            </a:r>
            <a:r>
              <a:rPr lang="zh-TW" altLang="en-US" dirty="0">
                <a:latin typeface="微軟正黑體"/>
                <a:cs typeface="微軟正黑體"/>
              </a:rPr>
              <a:t>安文</a:t>
            </a:r>
            <a:r>
              <a:rPr lang="zh-TW" altLang="en-US" spc="-15" dirty="0">
                <a:latin typeface="微軟正黑體"/>
                <a:cs typeface="微軟正黑體"/>
              </a:rPr>
              <a:t>件</a:t>
            </a:r>
            <a:r>
              <a:rPr lang="zh-TW" altLang="en-US" dirty="0">
                <a:latin typeface="微軟正黑體"/>
                <a:cs typeface="微軟正黑體"/>
              </a:rPr>
              <a:t>下載</a:t>
            </a:r>
            <a:r>
              <a:rPr lang="zh-TW" altLang="en-US" spc="-15" dirty="0">
                <a:latin typeface="微軟正黑體"/>
                <a:cs typeface="微軟正黑體"/>
              </a:rPr>
              <a:t>資</a:t>
            </a:r>
            <a:r>
              <a:rPr lang="zh-TW" altLang="en-US" dirty="0">
                <a:latin typeface="微軟正黑體"/>
                <a:cs typeface="微軟正黑體"/>
              </a:rPr>
              <a:t>安通</a:t>
            </a:r>
            <a:r>
              <a:rPr lang="zh-TW" altLang="en-US" spc="-15" dirty="0">
                <a:latin typeface="微軟正黑體"/>
                <a:cs typeface="微軟正黑體"/>
              </a:rPr>
              <a:t>報</a:t>
            </a:r>
            <a:r>
              <a:rPr lang="zh-TW" altLang="en-US" dirty="0">
                <a:latin typeface="微軟正黑體"/>
                <a:cs typeface="微軟正黑體"/>
              </a:rPr>
              <a:t>應變手冊，了解通報 平台基</a:t>
            </a:r>
            <a:r>
              <a:rPr lang="zh-TW" altLang="en-US" spc="-15" dirty="0">
                <a:latin typeface="微軟正黑體"/>
                <a:cs typeface="微軟正黑體"/>
              </a:rPr>
              <a:t>本</a:t>
            </a:r>
            <a:r>
              <a:rPr lang="zh-TW" altLang="en-US" dirty="0">
                <a:latin typeface="微軟正黑體"/>
                <a:cs typeface="微軟正黑體"/>
              </a:rPr>
              <a:t>操作。</a:t>
            </a:r>
          </a:p>
          <a:p>
            <a:endParaRPr lang="zh-TW" altLang="en-US" dirty="0"/>
          </a:p>
        </p:txBody>
      </p:sp>
    </p:spTree>
    <p:extLst>
      <p:ext uri="{BB962C8B-B14F-4D97-AF65-F5344CB8AC3E}">
        <p14:creationId xmlns:p14="http://schemas.microsoft.com/office/powerpoint/2010/main" val="514982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24B5C0A-6B19-4410-AE2B-F9FD84A188BA}"/>
              </a:ext>
            </a:extLst>
          </p:cNvPr>
          <p:cNvSpPr>
            <a:spLocks noGrp="1"/>
          </p:cNvSpPr>
          <p:nvPr>
            <p:ph type="title"/>
          </p:nvPr>
        </p:nvSpPr>
        <p:spPr/>
        <p:txBody>
          <a:bodyPr/>
          <a:lstStyle/>
          <a:p>
            <a:pPr algn="ctr"/>
            <a:r>
              <a:rPr lang="zh-TW" altLang="en-US" spc="-5" dirty="0">
                <a:solidFill>
                  <a:schemeClr val="tx1"/>
                </a:solidFill>
              </a:rPr>
              <a:t>事件單處理流程</a:t>
            </a:r>
            <a:endParaRPr lang="zh-TW" altLang="en-US" dirty="0">
              <a:solidFill>
                <a:schemeClr val="tx1"/>
              </a:solidFill>
            </a:endParaRPr>
          </a:p>
        </p:txBody>
      </p:sp>
      <p:sp>
        <p:nvSpPr>
          <p:cNvPr id="4" name="object 3">
            <a:extLst>
              <a:ext uri="{FF2B5EF4-FFF2-40B4-BE49-F238E27FC236}">
                <a16:creationId xmlns:a16="http://schemas.microsoft.com/office/drawing/2014/main" id="{4A9236FA-5B40-47F8-9B1E-BABF05171987}"/>
              </a:ext>
            </a:extLst>
          </p:cNvPr>
          <p:cNvSpPr>
            <a:spLocks noGrp="1"/>
          </p:cNvSpPr>
          <p:nvPr>
            <p:ph idx="1"/>
          </p:nvPr>
        </p:nvSpPr>
        <p:spPr>
          <a:xfrm>
            <a:off x="1084976" y="1737360"/>
            <a:ext cx="10058400" cy="4131628"/>
          </a:xfrm>
          <a:prstGeom prst="rect">
            <a:avLst/>
          </a:prstGeom>
          <a:blipFill>
            <a:blip r:embed="rId2" cstate="print"/>
            <a:stretch>
              <a:fillRect/>
            </a:stretch>
          </a:blipFill>
        </p:spPr>
        <p:txBody>
          <a:bodyPr wrap="square" lIns="0" tIns="0" rIns="0" bIns="0" rtlCol="0"/>
          <a:lstStyle/>
          <a:p>
            <a:pPr marL="0" indent="0">
              <a:buNone/>
            </a:pPr>
            <a:endParaRPr lang="zh-TW" altLang="en-US" dirty="0"/>
          </a:p>
        </p:txBody>
      </p:sp>
    </p:spTree>
    <p:extLst>
      <p:ext uri="{BB962C8B-B14F-4D97-AF65-F5344CB8AC3E}">
        <p14:creationId xmlns:p14="http://schemas.microsoft.com/office/powerpoint/2010/main" val="1986205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B94D24-A278-4DE4-98D2-E6CE8AD26BDF}"/>
              </a:ext>
            </a:extLst>
          </p:cNvPr>
          <p:cNvSpPr>
            <a:spLocks noGrp="1"/>
          </p:cNvSpPr>
          <p:nvPr>
            <p:ph type="title"/>
          </p:nvPr>
        </p:nvSpPr>
        <p:spPr/>
        <p:txBody>
          <a:bodyPr/>
          <a:lstStyle/>
          <a:p>
            <a:r>
              <a:rPr lang="zh-TW" altLang="en-US" dirty="0">
                <a:solidFill>
                  <a:schemeClr val="tx1"/>
                </a:solidFill>
              </a:rPr>
              <a:t>教育機構資安通報平台通報應變流程修正說明</a:t>
            </a:r>
          </a:p>
        </p:txBody>
      </p:sp>
      <p:sp>
        <p:nvSpPr>
          <p:cNvPr id="4" name="object 20">
            <a:extLst>
              <a:ext uri="{FF2B5EF4-FFF2-40B4-BE49-F238E27FC236}">
                <a16:creationId xmlns:a16="http://schemas.microsoft.com/office/drawing/2014/main" id="{54A08693-6D6F-4EE9-8542-C4D381822988}"/>
              </a:ext>
            </a:extLst>
          </p:cNvPr>
          <p:cNvSpPr txBox="1">
            <a:spLocks noGrp="1"/>
          </p:cNvSpPr>
          <p:nvPr>
            <p:ph idx="1"/>
          </p:nvPr>
        </p:nvSpPr>
        <p:spPr>
          <a:xfrm>
            <a:off x="1096963" y="1846263"/>
            <a:ext cx="10058400" cy="1522853"/>
          </a:xfrm>
          <a:prstGeom prst="rect">
            <a:avLst/>
          </a:prstGeom>
        </p:spPr>
        <p:txBody>
          <a:bodyPr vert="horz" wrap="square" lIns="0" tIns="12065" rIns="0" bIns="0" rtlCol="0">
            <a:spAutoFit/>
          </a:bodyPr>
          <a:lstStyle/>
          <a:p>
            <a:pPr marL="584200" marR="5080" indent="-572135">
              <a:lnSpc>
                <a:spcPct val="100000"/>
              </a:lnSpc>
              <a:spcBef>
                <a:spcPts val="95"/>
              </a:spcBef>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增「確認時間」、「</a:t>
            </a:r>
            <a:r>
              <a:rPr sz="2800" spc="-5" dirty="0" err="1">
                <a:latin typeface="標楷體"/>
                <a:cs typeface="標楷體"/>
              </a:rPr>
              <a:t>事件列印」及</a:t>
            </a:r>
            <a:r>
              <a:rPr sz="2800" dirty="0" err="1">
                <a:latin typeface="標楷體"/>
                <a:cs typeface="標楷體"/>
              </a:rPr>
              <a:t>「</a:t>
            </a:r>
            <a:r>
              <a:rPr sz="2800" spc="-5" dirty="0" err="1">
                <a:latin typeface="標楷體"/>
                <a:cs typeface="標楷體"/>
              </a:rPr>
              <a:t>改善</a:t>
            </a:r>
            <a:r>
              <a:rPr sz="2800" dirty="0" err="1">
                <a:latin typeface="標楷體"/>
                <a:cs typeface="標楷體"/>
              </a:rPr>
              <a:t>措</a:t>
            </a:r>
            <a:r>
              <a:rPr sz="2800" spc="-5" dirty="0" err="1">
                <a:latin typeface="標楷體"/>
                <a:cs typeface="標楷體"/>
              </a:rPr>
              <a:t>施</a:t>
            </a:r>
            <a:r>
              <a:rPr sz="2800" spc="10" dirty="0">
                <a:latin typeface="標楷體"/>
                <a:cs typeface="標楷體"/>
              </a:rPr>
              <a:t>」</a:t>
            </a:r>
            <a:r>
              <a:rPr sz="2800" spc="-5" dirty="0">
                <a:latin typeface="細明體_HKSCS"/>
                <a:cs typeface="細明體_HKSCS"/>
              </a:rPr>
              <a:t>(108/9)</a:t>
            </a:r>
            <a:endParaRPr lang="en-US" altLang="zh-TW" sz="2800" spc="-5" dirty="0">
              <a:latin typeface="細明體_HKSCS"/>
              <a:cs typeface="細明體_HKSCS"/>
            </a:endParaRPr>
          </a:p>
          <a:p>
            <a:pPr marL="584200" marR="5080" indent="-572135">
              <a:lnSpc>
                <a:spcPct val="100000"/>
              </a:lnSpc>
              <a:spcBef>
                <a:spcPts val="95"/>
              </a:spcBef>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a:t>
            </a:r>
            <a:r>
              <a:rPr sz="2800" spc="10" dirty="0">
                <a:latin typeface="標楷體"/>
                <a:cs typeface="標楷體"/>
              </a:rPr>
              <a:t>「</a:t>
            </a:r>
            <a:r>
              <a:rPr sz="2800" spc="-10" dirty="0">
                <a:latin typeface="細明體_HKSCS"/>
                <a:cs typeface="細明體_HKSCS"/>
              </a:rPr>
              <a:t>TII</a:t>
            </a:r>
            <a:r>
              <a:rPr sz="2800" spc="-5" dirty="0">
                <a:latin typeface="標楷體"/>
                <a:cs typeface="標楷體"/>
              </a:rPr>
              <a:t>威</a:t>
            </a:r>
            <a:r>
              <a:rPr sz="2800" dirty="0">
                <a:latin typeface="標楷體"/>
                <a:cs typeface="標楷體"/>
              </a:rPr>
              <a:t>脅</a:t>
            </a:r>
            <a:r>
              <a:rPr sz="2800" spc="-5" dirty="0">
                <a:latin typeface="標楷體"/>
                <a:cs typeface="標楷體"/>
              </a:rPr>
              <a:t>情</a:t>
            </a:r>
            <a:r>
              <a:rPr sz="2800" dirty="0">
                <a:latin typeface="標楷體"/>
                <a:cs typeface="標楷體"/>
              </a:rPr>
              <a:t>報</a:t>
            </a:r>
            <a:r>
              <a:rPr sz="2800" spc="-5" dirty="0">
                <a:latin typeface="標楷體"/>
                <a:cs typeface="標楷體"/>
              </a:rPr>
              <a:t>」類</a:t>
            </a:r>
            <a:r>
              <a:rPr sz="2800" dirty="0">
                <a:latin typeface="標楷體"/>
                <a:cs typeface="標楷體"/>
              </a:rPr>
              <a:t>型</a:t>
            </a:r>
            <a:r>
              <a:rPr sz="2800" spc="-5" dirty="0">
                <a:latin typeface="細明體_HKSCS"/>
                <a:cs typeface="細明體_HKSCS"/>
              </a:rPr>
              <a:t>(109/9)</a:t>
            </a:r>
            <a:endParaRPr sz="2800" dirty="0">
              <a:latin typeface="細明體_HKSCS"/>
              <a:cs typeface="細明體_HKSCS"/>
            </a:endParaRPr>
          </a:p>
          <a:p>
            <a:pPr marL="584200" marR="180340" indent="-572135">
              <a:lnSpc>
                <a:spcPct val="100000"/>
              </a:lnSpc>
              <a:tabLst>
                <a:tab pos="584200" algn="l"/>
              </a:tabLst>
            </a:pPr>
            <a:r>
              <a:rPr sz="2800" spc="-5" dirty="0">
                <a:latin typeface="Wingdings"/>
                <a:cs typeface="Wingdings"/>
              </a:rPr>
              <a:t></a:t>
            </a:r>
            <a:r>
              <a:rPr sz="2800" spc="-5" dirty="0">
                <a:latin typeface="Times New Roman"/>
                <a:cs typeface="Times New Roman"/>
              </a:rPr>
              <a:t>	</a:t>
            </a:r>
            <a:r>
              <a:rPr sz="2800" dirty="0">
                <a:latin typeface="標楷體"/>
                <a:cs typeface="標楷體"/>
              </a:rPr>
              <a:t>新</a:t>
            </a:r>
            <a:r>
              <a:rPr sz="2800" spc="-5" dirty="0">
                <a:latin typeface="標楷體"/>
                <a:cs typeface="標楷體"/>
              </a:rPr>
              <a:t>增「資安長資訊」以及「</a:t>
            </a:r>
            <a:r>
              <a:rPr sz="2800" spc="-5" dirty="0">
                <a:latin typeface="細明體_HKSCS"/>
                <a:cs typeface="細明體_HKSCS"/>
              </a:rPr>
              <a:t>FA</a:t>
            </a:r>
            <a:r>
              <a:rPr sz="2800" spc="-15" dirty="0">
                <a:latin typeface="細明體_HKSCS"/>
                <a:cs typeface="細明體_HKSCS"/>
              </a:rPr>
              <a:t>C</a:t>
            </a:r>
            <a:r>
              <a:rPr sz="2800" dirty="0">
                <a:latin typeface="標楷體"/>
                <a:cs typeface="標楷體"/>
              </a:rPr>
              <a:t>設</a:t>
            </a:r>
            <a:r>
              <a:rPr sz="2800" spc="-5" dirty="0">
                <a:latin typeface="標楷體"/>
                <a:cs typeface="標楷體"/>
              </a:rPr>
              <a:t>施</a:t>
            </a:r>
            <a:r>
              <a:rPr sz="2800" dirty="0">
                <a:latin typeface="標楷體"/>
                <a:cs typeface="標楷體"/>
              </a:rPr>
              <a:t>問</a:t>
            </a:r>
            <a:r>
              <a:rPr sz="2800" spc="-5" dirty="0">
                <a:latin typeface="標楷體"/>
                <a:cs typeface="標楷體"/>
              </a:rPr>
              <a:t>題」 </a:t>
            </a:r>
            <a:r>
              <a:rPr sz="2800" spc="5" dirty="0">
                <a:latin typeface="標楷體"/>
                <a:cs typeface="標楷體"/>
              </a:rPr>
              <a:t>類</a:t>
            </a:r>
            <a:r>
              <a:rPr sz="2800" spc="-5" dirty="0">
                <a:latin typeface="標楷體"/>
                <a:cs typeface="標楷體"/>
              </a:rPr>
              <a:t>型</a:t>
            </a:r>
            <a:r>
              <a:rPr sz="2800" spc="-5" dirty="0">
                <a:latin typeface="細明體_HKSCS"/>
                <a:cs typeface="細明體_HKSCS"/>
              </a:rPr>
              <a:t>(111</a:t>
            </a:r>
            <a:r>
              <a:rPr sz="2800" spc="5" dirty="0">
                <a:latin typeface="標楷體"/>
                <a:cs typeface="標楷體"/>
              </a:rPr>
              <a:t>年</a:t>
            </a:r>
            <a:r>
              <a:rPr sz="2800" spc="-5" dirty="0">
                <a:latin typeface="細明體_HKSCS"/>
                <a:cs typeface="細明體_HKSCS"/>
              </a:rPr>
              <a:t>)</a:t>
            </a:r>
            <a:endParaRPr sz="2800" dirty="0">
              <a:latin typeface="細明體_HKSCS"/>
              <a:cs typeface="細明體_HKSCS"/>
            </a:endParaRPr>
          </a:p>
        </p:txBody>
      </p:sp>
    </p:spTree>
    <p:extLst>
      <p:ext uri="{BB962C8B-B14F-4D97-AF65-F5344CB8AC3E}">
        <p14:creationId xmlns:p14="http://schemas.microsoft.com/office/powerpoint/2010/main" val="14141713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58992DC-F87A-4059-BF9B-986DF44AD090}"/>
              </a:ext>
            </a:extLst>
          </p:cNvPr>
          <p:cNvSpPr>
            <a:spLocks noGrp="1"/>
          </p:cNvSpPr>
          <p:nvPr>
            <p:ph type="title"/>
          </p:nvPr>
        </p:nvSpPr>
        <p:spPr/>
        <p:txBody>
          <a:bodyPr/>
          <a:lstStyle/>
          <a:p>
            <a:pPr algn="ctr"/>
            <a:r>
              <a:rPr lang="zh-TW" altLang="en-US" dirty="0">
                <a:solidFill>
                  <a:schemeClr val="tx1"/>
                </a:solidFill>
              </a:rPr>
              <a:t>修正前通報應變時程</a:t>
            </a:r>
            <a:endParaRPr lang="zh-TW" altLang="en-US" dirty="0"/>
          </a:p>
        </p:txBody>
      </p:sp>
      <p:sp>
        <p:nvSpPr>
          <p:cNvPr id="3" name="內容版面配置區 2">
            <a:extLst>
              <a:ext uri="{FF2B5EF4-FFF2-40B4-BE49-F238E27FC236}">
                <a16:creationId xmlns:a16="http://schemas.microsoft.com/office/drawing/2014/main" id="{2A66693B-54E9-4105-9995-F4AF4E9A8482}"/>
              </a:ext>
            </a:extLst>
          </p:cNvPr>
          <p:cNvSpPr>
            <a:spLocks noGrp="1"/>
          </p:cNvSpPr>
          <p:nvPr>
            <p:ph idx="1"/>
          </p:nvPr>
        </p:nvSpPr>
        <p:spPr/>
        <p:txBody>
          <a:bodyPr/>
          <a:lstStyle/>
          <a:p>
            <a:endParaRPr lang="zh-TW" altLang="en-US" dirty="0"/>
          </a:p>
        </p:txBody>
      </p:sp>
      <p:sp>
        <p:nvSpPr>
          <p:cNvPr id="4" name="object 2">
            <a:extLst>
              <a:ext uri="{FF2B5EF4-FFF2-40B4-BE49-F238E27FC236}">
                <a16:creationId xmlns:a16="http://schemas.microsoft.com/office/drawing/2014/main" id="{1F1FEB72-5152-4729-9A1A-1A5F0D1E1557}"/>
              </a:ext>
            </a:extLst>
          </p:cNvPr>
          <p:cNvSpPr/>
          <p:nvPr/>
        </p:nvSpPr>
        <p:spPr>
          <a:xfrm>
            <a:off x="1749551" y="2246376"/>
            <a:ext cx="8322945" cy="2255520"/>
          </a:xfrm>
          <a:custGeom>
            <a:avLst/>
            <a:gdLst/>
            <a:ahLst/>
            <a:cxnLst/>
            <a:rect l="l" t="t" r="r" b="b"/>
            <a:pathLst>
              <a:path w="8322945" h="2255520">
                <a:moveTo>
                  <a:pt x="7194804" y="0"/>
                </a:moveTo>
                <a:lnTo>
                  <a:pt x="7194804" y="563879"/>
                </a:lnTo>
                <a:lnTo>
                  <a:pt x="0" y="563879"/>
                </a:lnTo>
                <a:lnTo>
                  <a:pt x="563880" y="1127760"/>
                </a:lnTo>
                <a:lnTo>
                  <a:pt x="0" y="1691640"/>
                </a:lnTo>
                <a:lnTo>
                  <a:pt x="7194804" y="1691640"/>
                </a:lnTo>
                <a:lnTo>
                  <a:pt x="7194804" y="2255520"/>
                </a:lnTo>
                <a:lnTo>
                  <a:pt x="8322564" y="1127760"/>
                </a:lnTo>
                <a:lnTo>
                  <a:pt x="7194804" y="0"/>
                </a:lnTo>
                <a:close/>
              </a:path>
            </a:pathLst>
          </a:custGeom>
          <a:solidFill>
            <a:srgbClr val="E8D0D0"/>
          </a:solidFill>
        </p:spPr>
        <p:txBody>
          <a:bodyPr wrap="square" lIns="0" tIns="0" rIns="0" bIns="0" rtlCol="0"/>
          <a:lstStyle/>
          <a:p>
            <a:endParaRPr/>
          </a:p>
        </p:txBody>
      </p:sp>
      <p:sp>
        <p:nvSpPr>
          <p:cNvPr id="5" name="object 3">
            <a:extLst>
              <a:ext uri="{FF2B5EF4-FFF2-40B4-BE49-F238E27FC236}">
                <a16:creationId xmlns:a16="http://schemas.microsoft.com/office/drawing/2014/main" id="{3467C405-D545-4AE7-8FA0-1B6A432D8AAA}"/>
              </a:ext>
            </a:extLst>
          </p:cNvPr>
          <p:cNvSpPr txBox="1"/>
          <p:nvPr/>
        </p:nvSpPr>
        <p:spPr>
          <a:xfrm>
            <a:off x="2029460" y="1954784"/>
            <a:ext cx="1245870" cy="748030"/>
          </a:xfrm>
          <a:prstGeom prst="rect">
            <a:avLst/>
          </a:prstGeom>
        </p:spPr>
        <p:txBody>
          <a:bodyPr vert="horz" wrap="square" lIns="0" tIns="31750" rIns="0" bIns="0" rtlCol="0">
            <a:spAutoFit/>
          </a:bodyPr>
          <a:lstStyle/>
          <a:p>
            <a:pPr marL="317500" marR="5080" indent="-305435">
              <a:lnSpc>
                <a:spcPts val="2810"/>
              </a:lnSpc>
              <a:spcBef>
                <a:spcPts val="250"/>
              </a:spcBef>
            </a:pPr>
            <a:r>
              <a:rPr sz="2400" dirty="0">
                <a:latin typeface="標楷體"/>
                <a:cs typeface="標楷體"/>
              </a:rPr>
              <a:t>事件發生 時間</a:t>
            </a:r>
          </a:p>
        </p:txBody>
      </p:sp>
      <p:sp>
        <p:nvSpPr>
          <p:cNvPr id="6" name="object 5">
            <a:extLst>
              <a:ext uri="{FF2B5EF4-FFF2-40B4-BE49-F238E27FC236}">
                <a16:creationId xmlns:a16="http://schemas.microsoft.com/office/drawing/2014/main" id="{CFDAB27C-F009-418F-8A53-11134F3FB9B7}"/>
              </a:ext>
            </a:extLst>
          </p:cNvPr>
          <p:cNvSpPr/>
          <p:nvPr/>
        </p:nvSpPr>
        <p:spPr>
          <a:xfrm>
            <a:off x="2413254" y="3135629"/>
            <a:ext cx="478790" cy="478790"/>
          </a:xfrm>
          <a:custGeom>
            <a:avLst/>
            <a:gdLst/>
            <a:ahLst/>
            <a:cxnLst/>
            <a:rect l="l" t="t" r="r" b="b"/>
            <a:pathLst>
              <a:path w="478789"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506" y="473677"/>
                </a:lnTo>
                <a:lnTo>
                  <a:pt x="332428" y="459741"/>
                </a:lnTo>
                <a:lnTo>
                  <a:pt x="373072" y="437689"/>
                </a:lnTo>
                <a:lnTo>
                  <a:pt x="408479" y="408479"/>
                </a:lnTo>
                <a:lnTo>
                  <a:pt x="437689" y="373072"/>
                </a:lnTo>
                <a:lnTo>
                  <a:pt x="459741" y="332428"/>
                </a:lnTo>
                <a:lnTo>
                  <a:pt x="473677" y="287506"/>
                </a:lnTo>
                <a:lnTo>
                  <a:pt x="478535" y="239268"/>
                </a:lnTo>
                <a:lnTo>
                  <a:pt x="473677" y="191029"/>
                </a:lnTo>
                <a:lnTo>
                  <a:pt x="459741" y="146107"/>
                </a:lnTo>
                <a:lnTo>
                  <a:pt x="437689" y="105463"/>
                </a:lnTo>
                <a:lnTo>
                  <a:pt x="408479" y="70056"/>
                </a:lnTo>
                <a:lnTo>
                  <a:pt x="373072" y="40846"/>
                </a:lnTo>
                <a:lnTo>
                  <a:pt x="332428" y="18794"/>
                </a:lnTo>
                <a:lnTo>
                  <a:pt x="287506" y="4858"/>
                </a:lnTo>
                <a:lnTo>
                  <a:pt x="239268" y="0"/>
                </a:lnTo>
                <a:close/>
              </a:path>
            </a:pathLst>
          </a:custGeom>
          <a:solidFill>
            <a:srgbClr val="C0504D"/>
          </a:solidFill>
        </p:spPr>
        <p:txBody>
          <a:bodyPr wrap="square" lIns="0" tIns="0" rIns="0" bIns="0" rtlCol="0"/>
          <a:lstStyle/>
          <a:p>
            <a:endParaRPr/>
          </a:p>
        </p:txBody>
      </p:sp>
      <p:sp>
        <p:nvSpPr>
          <p:cNvPr id="7" name="object 7">
            <a:extLst>
              <a:ext uri="{FF2B5EF4-FFF2-40B4-BE49-F238E27FC236}">
                <a16:creationId xmlns:a16="http://schemas.microsoft.com/office/drawing/2014/main" id="{02357730-00BD-4C60-B8A7-070E58319AAE}"/>
              </a:ext>
            </a:extLst>
          </p:cNvPr>
          <p:cNvSpPr txBox="1"/>
          <p:nvPr/>
        </p:nvSpPr>
        <p:spPr>
          <a:xfrm>
            <a:off x="3924680"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事件發佈 時間</a:t>
            </a:r>
            <a:endParaRPr sz="2400">
              <a:latin typeface="標楷體"/>
              <a:cs typeface="標楷體"/>
            </a:endParaRPr>
          </a:p>
        </p:txBody>
      </p:sp>
      <p:sp>
        <p:nvSpPr>
          <p:cNvPr id="8" name="object 9">
            <a:extLst>
              <a:ext uri="{FF2B5EF4-FFF2-40B4-BE49-F238E27FC236}">
                <a16:creationId xmlns:a16="http://schemas.microsoft.com/office/drawing/2014/main" id="{057C8A50-5735-4D83-8D8E-E37369B1D9AE}"/>
              </a:ext>
            </a:extLst>
          </p:cNvPr>
          <p:cNvSpPr/>
          <p:nvPr/>
        </p:nvSpPr>
        <p:spPr>
          <a:xfrm>
            <a:off x="4307585" y="3135629"/>
            <a:ext cx="478790" cy="478790"/>
          </a:xfrm>
          <a:custGeom>
            <a:avLst/>
            <a:gdLst/>
            <a:ahLst/>
            <a:cxnLst/>
            <a:rect l="l" t="t" r="r" b="b"/>
            <a:pathLst>
              <a:path w="478789" h="478789">
                <a:moveTo>
                  <a:pt x="239267"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7" y="478536"/>
                </a:lnTo>
                <a:lnTo>
                  <a:pt x="287470" y="473677"/>
                </a:lnTo>
                <a:lnTo>
                  <a:pt x="332374" y="459741"/>
                </a:lnTo>
                <a:lnTo>
                  <a:pt x="373016" y="437689"/>
                </a:lnTo>
                <a:lnTo>
                  <a:pt x="408432" y="408479"/>
                </a:lnTo>
                <a:lnTo>
                  <a:pt x="437655" y="373072"/>
                </a:lnTo>
                <a:lnTo>
                  <a:pt x="459724" y="332428"/>
                </a:lnTo>
                <a:lnTo>
                  <a:pt x="473672" y="287506"/>
                </a:lnTo>
                <a:lnTo>
                  <a:pt x="478536" y="239268"/>
                </a:lnTo>
                <a:lnTo>
                  <a:pt x="473672" y="191029"/>
                </a:lnTo>
                <a:lnTo>
                  <a:pt x="459724" y="146107"/>
                </a:lnTo>
                <a:lnTo>
                  <a:pt x="437655" y="105463"/>
                </a:lnTo>
                <a:lnTo>
                  <a:pt x="408432" y="70056"/>
                </a:lnTo>
                <a:lnTo>
                  <a:pt x="373016" y="40846"/>
                </a:lnTo>
                <a:lnTo>
                  <a:pt x="332374" y="18794"/>
                </a:lnTo>
                <a:lnTo>
                  <a:pt x="287470" y="4858"/>
                </a:lnTo>
                <a:lnTo>
                  <a:pt x="239267" y="0"/>
                </a:lnTo>
                <a:close/>
              </a:path>
            </a:pathLst>
          </a:custGeom>
          <a:solidFill>
            <a:srgbClr val="9BBA58"/>
          </a:solidFill>
        </p:spPr>
        <p:txBody>
          <a:bodyPr wrap="square" lIns="0" tIns="0" rIns="0" bIns="0" rtlCol="0"/>
          <a:lstStyle/>
          <a:p>
            <a:endParaRPr/>
          </a:p>
        </p:txBody>
      </p:sp>
      <p:sp>
        <p:nvSpPr>
          <p:cNvPr id="9" name="object 11">
            <a:extLst>
              <a:ext uri="{FF2B5EF4-FFF2-40B4-BE49-F238E27FC236}">
                <a16:creationId xmlns:a16="http://schemas.microsoft.com/office/drawing/2014/main" id="{368719AC-F73B-46B7-978A-8CAADD54246D}"/>
              </a:ext>
            </a:extLst>
          </p:cNvPr>
          <p:cNvSpPr txBox="1"/>
          <p:nvPr/>
        </p:nvSpPr>
        <p:spPr>
          <a:xfrm>
            <a:off x="5819647"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通報完成 時間</a:t>
            </a:r>
            <a:endParaRPr sz="2400">
              <a:latin typeface="標楷體"/>
              <a:cs typeface="標楷體"/>
            </a:endParaRPr>
          </a:p>
        </p:txBody>
      </p:sp>
      <p:sp>
        <p:nvSpPr>
          <p:cNvPr id="10" name="object 13">
            <a:extLst>
              <a:ext uri="{FF2B5EF4-FFF2-40B4-BE49-F238E27FC236}">
                <a16:creationId xmlns:a16="http://schemas.microsoft.com/office/drawing/2014/main" id="{09E0F6A6-DD53-447D-B152-1090BD6DFCF8}"/>
              </a:ext>
            </a:extLst>
          </p:cNvPr>
          <p:cNvSpPr/>
          <p:nvPr/>
        </p:nvSpPr>
        <p:spPr>
          <a:xfrm>
            <a:off x="6203441" y="3135629"/>
            <a:ext cx="478790" cy="478790"/>
          </a:xfrm>
          <a:custGeom>
            <a:avLst/>
            <a:gdLst/>
            <a:ahLst/>
            <a:cxnLst/>
            <a:rect l="l" t="t" r="r" b="b"/>
            <a:pathLst>
              <a:path w="478790"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506" y="473677"/>
                </a:lnTo>
                <a:lnTo>
                  <a:pt x="332428" y="459741"/>
                </a:lnTo>
                <a:lnTo>
                  <a:pt x="373072" y="437689"/>
                </a:lnTo>
                <a:lnTo>
                  <a:pt x="408479" y="408479"/>
                </a:lnTo>
                <a:lnTo>
                  <a:pt x="437689" y="373072"/>
                </a:lnTo>
                <a:lnTo>
                  <a:pt x="459741" y="332428"/>
                </a:lnTo>
                <a:lnTo>
                  <a:pt x="473677" y="287506"/>
                </a:lnTo>
                <a:lnTo>
                  <a:pt x="478536" y="239268"/>
                </a:lnTo>
                <a:lnTo>
                  <a:pt x="473677" y="191029"/>
                </a:lnTo>
                <a:lnTo>
                  <a:pt x="459741" y="146107"/>
                </a:lnTo>
                <a:lnTo>
                  <a:pt x="437689" y="105463"/>
                </a:lnTo>
                <a:lnTo>
                  <a:pt x="408479" y="70056"/>
                </a:lnTo>
                <a:lnTo>
                  <a:pt x="373072" y="40846"/>
                </a:lnTo>
                <a:lnTo>
                  <a:pt x="332428" y="18794"/>
                </a:lnTo>
                <a:lnTo>
                  <a:pt x="287506" y="4858"/>
                </a:lnTo>
                <a:lnTo>
                  <a:pt x="239268" y="0"/>
                </a:lnTo>
                <a:close/>
              </a:path>
            </a:pathLst>
          </a:custGeom>
          <a:solidFill>
            <a:srgbClr val="4AACC5"/>
          </a:solidFill>
        </p:spPr>
        <p:txBody>
          <a:bodyPr wrap="square" lIns="0" tIns="0" rIns="0" bIns="0" rtlCol="0"/>
          <a:lstStyle/>
          <a:p>
            <a:endParaRPr/>
          </a:p>
        </p:txBody>
      </p:sp>
      <p:sp>
        <p:nvSpPr>
          <p:cNvPr id="11" name="object 15">
            <a:extLst>
              <a:ext uri="{FF2B5EF4-FFF2-40B4-BE49-F238E27FC236}">
                <a16:creationId xmlns:a16="http://schemas.microsoft.com/office/drawing/2014/main" id="{A09221FA-A332-4AED-8DE1-573869C14BD8}"/>
              </a:ext>
            </a:extLst>
          </p:cNvPr>
          <p:cNvSpPr txBox="1"/>
          <p:nvPr/>
        </p:nvSpPr>
        <p:spPr>
          <a:xfrm>
            <a:off x="7714615" y="1954784"/>
            <a:ext cx="1244600" cy="748030"/>
          </a:xfrm>
          <a:prstGeom prst="rect">
            <a:avLst/>
          </a:prstGeom>
        </p:spPr>
        <p:txBody>
          <a:bodyPr vert="horz" wrap="square" lIns="0" tIns="31750" rIns="0" bIns="0" rtlCol="0">
            <a:spAutoFit/>
          </a:bodyPr>
          <a:lstStyle/>
          <a:p>
            <a:pPr marL="317500" marR="5080" indent="-304800">
              <a:lnSpc>
                <a:spcPts val="2810"/>
              </a:lnSpc>
              <a:spcBef>
                <a:spcPts val="250"/>
              </a:spcBef>
            </a:pPr>
            <a:r>
              <a:rPr sz="2400" dirty="0">
                <a:latin typeface="標楷體"/>
                <a:cs typeface="標楷體"/>
              </a:rPr>
              <a:t>應變完成 時間</a:t>
            </a:r>
            <a:endParaRPr sz="2400">
              <a:latin typeface="標楷體"/>
              <a:cs typeface="標楷體"/>
            </a:endParaRPr>
          </a:p>
        </p:txBody>
      </p:sp>
      <p:sp>
        <p:nvSpPr>
          <p:cNvPr id="12" name="object 17">
            <a:extLst>
              <a:ext uri="{FF2B5EF4-FFF2-40B4-BE49-F238E27FC236}">
                <a16:creationId xmlns:a16="http://schemas.microsoft.com/office/drawing/2014/main" id="{AAD88711-3309-4EC1-8903-43EB17A53AFA}"/>
              </a:ext>
            </a:extLst>
          </p:cNvPr>
          <p:cNvSpPr/>
          <p:nvPr/>
        </p:nvSpPr>
        <p:spPr>
          <a:xfrm>
            <a:off x="8097773" y="3135629"/>
            <a:ext cx="478790" cy="478790"/>
          </a:xfrm>
          <a:custGeom>
            <a:avLst/>
            <a:gdLst/>
            <a:ahLst/>
            <a:cxnLst/>
            <a:rect l="l" t="t" r="r" b="b"/>
            <a:pathLst>
              <a:path w="478790" h="478789">
                <a:moveTo>
                  <a:pt x="239268" y="0"/>
                </a:moveTo>
                <a:lnTo>
                  <a:pt x="191029" y="4858"/>
                </a:lnTo>
                <a:lnTo>
                  <a:pt x="146107" y="18794"/>
                </a:lnTo>
                <a:lnTo>
                  <a:pt x="105463" y="40846"/>
                </a:lnTo>
                <a:lnTo>
                  <a:pt x="70056" y="70056"/>
                </a:lnTo>
                <a:lnTo>
                  <a:pt x="40846" y="105463"/>
                </a:lnTo>
                <a:lnTo>
                  <a:pt x="18794" y="146107"/>
                </a:lnTo>
                <a:lnTo>
                  <a:pt x="4858" y="191029"/>
                </a:lnTo>
                <a:lnTo>
                  <a:pt x="0" y="239268"/>
                </a:lnTo>
                <a:lnTo>
                  <a:pt x="4858" y="287506"/>
                </a:lnTo>
                <a:lnTo>
                  <a:pt x="18794" y="332428"/>
                </a:lnTo>
                <a:lnTo>
                  <a:pt x="40846" y="373072"/>
                </a:lnTo>
                <a:lnTo>
                  <a:pt x="70056" y="408479"/>
                </a:lnTo>
                <a:lnTo>
                  <a:pt x="105463" y="437689"/>
                </a:lnTo>
                <a:lnTo>
                  <a:pt x="146107" y="459741"/>
                </a:lnTo>
                <a:lnTo>
                  <a:pt x="191029" y="473677"/>
                </a:lnTo>
                <a:lnTo>
                  <a:pt x="239268" y="478536"/>
                </a:lnTo>
                <a:lnTo>
                  <a:pt x="287470" y="473677"/>
                </a:lnTo>
                <a:lnTo>
                  <a:pt x="332374" y="459741"/>
                </a:lnTo>
                <a:lnTo>
                  <a:pt x="373016" y="437689"/>
                </a:lnTo>
                <a:lnTo>
                  <a:pt x="408431" y="408479"/>
                </a:lnTo>
                <a:lnTo>
                  <a:pt x="437655" y="373072"/>
                </a:lnTo>
                <a:lnTo>
                  <a:pt x="459724" y="332428"/>
                </a:lnTo>
                <a:lnTo>
                  <a:pt x="473672" y="287506"/>
                </a:lnTo>
                <a:lnTo>
                  <a:pt x="478535" y="239268"/>
                </a:lnTo>
                <a:lnTo>
                  <a:pt x="473672" y="191029"/>
                </a:lnTo>
                <a:lnTo>
                  <a:pt x="459724" y="146107"/>
                </a:lnTo>
                <a:lnTo>
                  <a:pt x="437655" y="105463"/>
                </a:lnTo>
                <a:lnTo>
                  <a:pt x="408431" y="70056"/>
                </a:lnTo>
                <a:lnTo>
                  <a:pt x="373016" y="40846"/>
                </a:lnTo>
                <a:lnTo>
                  <a:pt x="332374" y="18794"/>
                </a:lnTo>
                <a:lnTo>
                  <a:pt x="287470" y="4858"/>
                </a:lnTo>
                <a:lnTo>
                  <a:pt x="239268" y="0"/>
                </a:lnTo>
                <a:close/>
              </a:path>
            </a:pathLst>
          </a:custGeom>
          <a:solidFill>
            <a:srgbClr val="F79546"/>
          </a:solidFill>
        </p:spPr>
        <p:txBody>
          <a:bodyPr wrap="square" lIns="0" tIns="0" rIns="0" bIns="0" rtlCol="0"/>
          <a:lstStyle/>
          <a:p>
            <a:endParaRPr/>
          </a:p>
        </p:txBody>
      </p:sp>
      <p:sp>
        <p:nvSpPr>
          <p:cNvPr id="13" name="object 21">
            <a:extLst>
              <a:ext uri="{FF2B5EF4-FFF2-40B4-BE49-F238E27FC236}">
                <a16:creationId xmlns:a16="http://schemas.microsoft.com/office/drawing/2014/main" id="{A446FAC9-150A-4488-877D-B8F67BBF3B8F}"/>
              </a:ext>
            </a:extLst>
          </p:cNvPr>
          <p:cNvSpPr txBox="1"/>
          <p:nvPr/>
        </p:nvSpPr>
        <p:spPr>
          <a:xfrm>
            <a:off x="4883022" y="4517847"/>
            <a:ext cx="1216025" cy="729615"/>
          </a:xfrm>
          <a:prstGeom prst="rect">
            <a:avLst/>
          </a:prstGeom>
        </p:spPr>
        <p:txBody>
          <a:bodyPr vert="horz" wrap="square" lIns="0" tIns="12700" rIns="0" bIns="0" rtlCol="0">
            <a:spAutoFit/>
          </a:bodyPr>
          <a:lstStyle/>
          <a:p>
            <a:pPr algn="ctr">
              <a:lnSpc>
                <a:spcPct val="100000"/>
              </a:lnSpc>
              <a:spcBef>
                <a:spcPts val="100"/>
              </a:spcBef>
            </a:pPr>
            <a:r>
              <a:rPr sz="1800" spc="-5" dirty="0">
                <a:latin typeface="標楷體"/>
                <a:cs typeface="標楷體"/>
              </a:rPr>
              <a:t>通報時間</a:t>
            </a:r>
            <a:endParaRPr sz="1800">
              <a:latin typeface="標楷體"/>
              <a:cs typeface="標楷體"/>
            </a:endParaRPr>
          </a:p>
          <a:p>
            <a:pPr algn="ctr">
              <a:lnSpc>
                <a:spcPct val="100000"/>
              </a:lnSpc>
              <a:spcBef>
                <a:spcPts val="20"/>
              </a:spcBef>
            </a:pPr>
            <a:r>
              <a:rPr sz="1400" dirty="0">
                <a:latin typeface="Times New Roman"/>
                <a:cs typeface="Times New Roman"/>
              </a:rPr>
              <a:t>(</a:t>
            </a:r>
            <a:r>
              <a:rPr sz="1400" spc="10" dirty="0">
                <a:latin typeface="標楷體"/>
                <a:cs typeface="標楷體"/>
              </a:rPr>
              <a:t>通報</a:t>
            </a:r>
            <a:r>
              <a:rPr sz="1400" dirty="0">
                <a:latin typeface="標楷體"/>
                <a:cs typeface="標楷體"/>
              </a:rPr>
              <a:t>完</a:t>
            </a:r>
            <a:r>
              <a:rPr sz="1400" spc="-15" dirty="0">
                <a:latin typeface="標楷體"/>
                <a:cs typeface="標楷體"/>
              </a:rPr>
              <a:t>成</a:t>
            </a:r>
            <a:r>
              <a:rPr sz="1400" dirty="0">
                <a:latin typeface="標楷體"/>
                <a:cs typeface="標楷體"/>
              </a:rPr>
              <a:t>時間</a:t>
            </a:r>
            <a:r>
              <a:rPr sz="1400" dirty="0">
                <a:latin typeface="Times New Roman"/>
                <a:cs typeface="Times New Roman"/>
              </a:rPr>
              <a:t>-</a:t>
            </a:r>
            <a:endParaRPr sz="1400">
              <a:latin typeface="Times New Roman"/>
              <a:cs typeface="Times New Roman"/>
            </a:endParaRPr>
          </a:p>
          <a:p>
            <a:pPr algn="ctr">
              <a:lnSpc>
                <a:spcPct val="100000"/>
              </a:lnSpc>
            </a:pPr>
            <a:r>
              <a:rPr sz="1400" spc="10" dirty="0">
                <a:latin typeface="標楷體"/>
                <a:cs typeface="標楷體"/>
              </a:rPr>
              <a:t>事件</a:t>
            </a:r>
            <a:r>
              <a:rPr sz="1400" dirty="0">
                <a:latin typeface="標楷體"/>
                <a:cs typeface="標楷體"/>
              </a:rPr>
              <a:t>發佈</a:t>
            </a:r>
            <a:r>
              <a:rPr sz="1400" spc="-15" dirty="0">
                <a:latin typeface="標楷體"/>
                <a:cs typeface="標楷體"/>
              </a:rPr>
              <a:t>時</a:t>
            </a:r>
            <a:r>
              <a:rPr sz="1400" dirty="0">
                <a:latin typeface="標楷體"/>
                <a:cs typeface="標楷體"/>
              </a:rPr>
              <a:t>間</a:t>
            </a:r>
            <a:r>
              <a:rPr sz="1400" dirty="0">
                <a:latin typeface="Times New Roman"/>
                <a:cs typeface="Times New Roman"/>
              </a:rPr>
              <a:t>)</a:t>
            </a:r>
            <a:endParaRPr sz="1400">
              <a:latin typeface="Times New Roman"/>
              <a:cs typeface="Times New Roman"/>
            </a:endParaRPr>
          </a:p>
        </p:txBody>
      </p:sp>
      <p:sp>
        <p:nvSpPr>
          <p:cNvPr id="14" name="object 24">
            <a:extLst>
              <a:ext uri="{FF2B5EF4-FFF2-40B4-BE49-F238E27FC236}">
                <a16:creationId xmlns:a16="http://schemas.microsoft.com/office/drawing/2014/main" id="{A1F4CCE8-133A-4603-98E3-937F4C354E10}"/>
              </a:ext>
            </a:extLst>
          </p:cNvPr>
          <p:cNvSpPr txBox="1"/>
          <p:nvPr/>
        </p:nvSpPr>
        <p:spPr>
          <a:xfrm>
            <a:off x="6948043" y="4517847"/>
            <a:ext cx="1216025" cy="729615"/>
          </a:xfrm>
          <a:prstGeom prst="rect">
            <a:avLst/>
          </a:prstGeom>
        </p:spPr>
        <p:txBody>
          <a:bodyPr vert="horz" wrap="square" lIns="0" tIns="12700" rIns="0" bIns="0" rtlCol="0">
            <a:spAutoFit/>
          </a:bodyPr>
          <a:lstStyle/>
          <a:p>
            <a:pPr algn="ctr">
              <a:lnSpc>
                <a:spcPct val="100000"/>
              </a:lnSpc>
              <a:spcBef>
                <a:spcPts val="100"/>
              </a:spcBef>
            </a:pPr>
            <a:r>
              <a:rPr sz="1800" dirty="0">
                <a:latin typeface="標楷體"/>
                <a:cs typeface="標楷體"/>
              </a:rPr>
              <a:t>應變時間</a:t>
            </a:r>
            <a:endParaRPr sz="1800">
              <a:latin typeface="標楷體"/>
              <a:cs typeface="標楷體"/>
            </a:endParaRPr>
          </a:p>
          <a:p>
            <a:pPr algn="ctr">
              <a:lnSpc>
                <a:spcPct val="100000"/>
              </a:lnSpc>
              <a:spcBef>
                <a:spcPts val="20"/>
              </a:spcBef>
            </a:pPr>
            <a:r>
              <a:rPr sz="1400" dirty="0">
                <a:latin typeface="Times New Roman"/>
                <a:cs typeface="Times New Roman"/>
              </a:rPr>
              <a:t>(</a:t>
            </a:r>
            <a:r>
              <a:rPr sz="1400" spc="10" dirty="0">
                <a:latin typeface="標楷體"/>
                <a:cs typeface="標楷體"/>
              </a:rPr>
              <a:t>應變</a:t>
            </a:r>
            <a:r>
              <a:rPr sz="1400" dirty="0">
                <a:latin typeface="標楷體"/>
                <a:cs typeface="標楷體"/>
              </a:rPr>
              <a:t>完</a:t>
            </a:r>
            <a:r>
              <a:rPr sz="1400" spc="-15" dirty="0">
                <a:latin typeface="標楷體"/>
                <a:cs typeface="標楷體"/>
              </a:rPr>
              <a:t>成</a:t>
            </a:r>
            <a:r>
              <a:rPr sz="1400" dirty="0">
                <a:latin typeface="標楷體"/>
                <a:cs typeface="標楷體"/>
              </a:rPr>
              <a:t>時間</a:t>
            </a:r>
            <a:r>
              <a:rPr sz="1400" dirty="0">
                <a:latin typeface="Times New Roman"/>
                <a:cs typeface="Times New Roman"/>
              </a:rPr>
              <a:t>-</a:t>
            </a:r>
            <a:endParaRPr sz="1400">
              <a:latin typeface="Times New Roman"/>
              <a:cs typeface="Times New Roman"/>
            </a:endParaRPr>
          </a:p>
          <a:p>
            <a:pPr algn="ctr">
              <a:lnSpc>
                <a:spcPct val="100000"/>
              </a:lnSpc>
            </a:pPr>
            <a:r>
              <a:rPr sz="1400" spc="10" dirty="0">
                <a:latin typeface="標楷體"/>
                <a:cs typeface="標楷體"/>
              </a:rPr>
              <a:t>通報</a:t>
            </a:r>
            <a:r>
              <a:rPr sz="1400" dirty="0">
                <a:latin typeface="標楷體"/>
                <a:cs typeface="標楷體"/>
              </a:rPr>
              <a:t>完成</a:t>
            </a:r>
            <a:r>
              <a:rPr sz="1400" spc="-15" dirty="0">
                <a:latin typeface="標楷體"/>
                <a:cs typeface="標楷體"/>
              </a:rPr>
              <a:t>時</a:t>
            </a:r>
            <a:r>
              <a:rPr sz="1400" dirty="0">
                <a:latin typeface="標楷體"/>
                <a:cs typeface="標楷體"/>
              </a:rPr>
              <a:t>間</a:t>
            </a:r>
            <a:r>
              <a:rPr sz="1400" dirty="0">
                <a:latin typeface="Times New Roman"/>
                <a:cs typeface="Times New Roman"/>
              </a:rPr>
              <a:t>)</a:t>
            </a:r>
            <a:endParaRPr sz="1400">
              <a:latin typeface="Times New Roman"/>
              <a:cs typeface="Times New Roman"/>
            </a:endParaRPr>
          </a:p>
        </p:txBody>
      </p:sp>
      <p:sp>
        <p:nvSpPr>
          <p:cNvPr id="15" name="object 25">
            <a:extLst>
              <a:ext uri="{FF2B5EF4-FFF2-40B4-BE49-F238E27FC236}">
                <a16:creationId xmlns:a16="http://schemas.microsoft.com/office/drawing/2014/main" id="{ABB4478E-A13C-46CC-80A4-3BB8E62D2BDE}"/>
              </a:ext>
            </a:extLst>
          </p:cNvPr>
          <p:cNvSpPr/>
          <p:nvPr/>
        </p:nvSpPr>
        <p:spPr>
          <a:xfrm>
            <a:off x="4411217" y="4260341"/>
            <a:ext cx="4305300" cy="1583690"/>
          </a:xfrm>
          <a:custGeom>
            <a:avLst/>
            <a:gdLst/>
            <a:ahLst/>
            <a:cxnLst/>
            <a:rect l="l" t="t" r="r" b="b"/>
            <a:pathLst>
              <a:path w="4305300" h="1583689">
                <a:moveTo>
                  <a:pt x="0" y="263905"/>
                </a:moveTo>
                <a:lnTo>
                  <a:pt x="4250" y="216456"/>
                </a:lnTo>
                <a:lnTo>
                  <a:pt x="16505" y="171802"/>
                </a:lnTo>
                <a:lnTo>
                  <a:pt x="36020" y="130687"/>
                </a:lnTo>
                <a:lnTo>
                  <a:pt x="62052" y="93856"/>
                </a:lnTo>
                <a:lnTo>
                  <a:pt x="93856" y="62052"/>
                </a:lnTo>
                <a:lnTo>
                  <a:pt x="130687" y="36020"/>
                </a:lnTo>
                <a:lnTo>
                  <a:pt x="171802" y="16505"/>
                </a:lnTo>
                <a:lnTo>
                  <a:pt x="216456" y="4250"/>
                </a:lnTo>
                <a:lnTo>
                  <a:pt x="263906" y="0"/>
                </a:lnTo>
                <a:lnTo>
                  <a:pt x="4041393" y="0"/>
                </a:lnTo>
                <a:lnTo>
                  <a:pt x="4088843" y="4250"/>
                </a:lnTo>
                <a:lnTo>
                  <a:pt x="4133497" y="16505"/>
                </a:lnTo>
                <a:lnTo>
                  <a:pt x="4174612" y="36020"/>
                </a:lnTo>
                <a:lnTo>
                  <a:pt x="4211443" y="62052"/>
                </a:lnTo>
                <a:lnTo>
                  <a:pt x="4243247" y="93856"/>
                </a:lnTo>
                <a:lnTo>
                  <a:pt x="4269279" y="130687"/>
                </a:lnTo>
                <a:lnTo>
                  <a:pt x="4288794" y="171802"/>
                </a:lnTo>
                <a:lnTo>
                  <a:pt x="4301049" y="216456"/>
                </a:lnTo>
                <a:lnTo>
                  <a:pt x="4305300" y="263905"/>
                </a:lnTo>
                <a:lnTo>
                  <a:pt x="4305300" y="1319529"/>
                </a:lnTo>
                <a:lnTo>
                  <a:pt x="4301049" y="1366965"/>
                </a:lnTo>
                <a:lnTo>
                  <a:pt x="4288794" y="1411612"/>
                </a:lnTo>
                <a:lnTo>
                  <a:pt x="4269279" y="1452725"/>
                </a:lnTo>
                <a:lnTo>
                  <a:pt x="4243247" y="1489558"/>
                </a:lnTo>
                <a:lnTo>
                  <a:pt x="4211443" y="1521366"/>
                </a:lnTo>
                <a:lnTo>
                  <a:pt x="4174612" y="1547403"/>
                </a:lnTo>
                <a:lnTo>
                  <a:pt x="4133497" y="1566924"/>
                </a:lnTo>
                <a:lnTo>
                  <a:pt x="4088843" y="1579183"/>
                </a:lnTo>
                <a:lnTo>
                  <a:pt x="4041393" y="1583435"/>
                </a:lnTo>
                <a:lnTo>
                  <a:pt x="263906" y="1583435"/>
                </a:lnTo>
                <a:lnTo>
                  <a:pt x="216456" y="1579183"/>
                </a:lnTo>
                <a:lnTo>
                  <a:pt x="171802" y="1566924"/>
                </a:lnTo>
                <a:lnTo>
                  <a:pt x="130687" y="1547403"/>
                </a:lnTo>
                <a:lnTo>
                  <a:pt x="93856" y="1521366"/>
                </a:lnTo>
                <a:lnTo>
                  <a:pt x="62052" y="1489558"/>
                </a:lnTo>
                <a:lnTo>
                  <a:pt x="36020" y="1452725"/>
                </a:lnTo>
                <a:lnTo>
                  <a:pt x="16505" y="1411612"/>
                </a:lnTo>
                <a:lnTo>
                  <a:pt x="4250" y="1366965"/>
                </a:lnTo>
                <a:lnTo>
                  <a:pt x="0" y="1319529"/>
                </a:lnTo>
                <a:lnTo>
                  <a:pt x="0" y="263905"/>
                </a:lnTo>
                <a:close/>
              </a:path>
            </a:pathLst>
          </a:custGeom>
          <a:ln w="28955">
            <a:solidFill>
              <a:srgbClr val="C00000"/>
            </a:solidFill>
          </a:ln>
        </p:spPr>
        <p:txBody>
          <a:bodyPr wrap="square" lIns="0" tIns="0" rIns="0" bIns="0" rtlCol="0"/>
          <a:lstStyle/>
          <a:p>
            <a:endParaRPr/>
          </a:p>
        </p:txBody>
      </p:sp>
      <p:sp>
        <p:nvSpPr>
          <p:cNvPr id="16" name="object 26">
            <a:extLst>
              <a:ext uri="{FF2B5EF4-FFF2-40B4-BE49-F238E27FC236}">
                <a16:creationId xmlns:a16="http://schemas.microsoft.com/office/drawing/2014/main" id="{EA2F1034-FE4B-48F7-8AFD-BC839D5FBB08}"/>
              </a:ext>
            </a:extLst>
          </p:cNvPr>
          <p:cNvSpPr txBox="1"/>
          <p:nvPr/>
        </p:nvSpPr>
        <p:spPr>
          <a:xfrm>
            <a:off x="5674233" y="5330748"/>
            <a:ext cx="1854200" cy="391795"/>
          </a:xfrm>
          <a:prstGeom prst="rect">
            <a:avLst/>
          </a:prstGeom>
        </p:spPr>
        <p:txBody>
          <a:bodyPr vert="horz" wrap="square" lIns="0" tIns="12700" rIns="0" bIns="0" rtlCol="0">
            <a:spAutoFit/>
          </a:bodyPr>
          <a:lstStyle/>
          <a:p>
            <a:pPr marL="12700">
              <a:lnSpc>
                <a:spcPct val="100000"/>
              </a:lnSpc>
              <a:spcBef>
                <a:spcPts val="100"/>
              </a:spcBef>
            </a:pPr>
            <a:r>
              <a:rPr sz="2400" spc="-5" dirty="0">
                <a:latin typeface="標楷體"/>
                <a:cs typeface="標楷體"/>
              </a:rPr>
              <a:t>事件處理時間</a:t>
            </a:r>
            <a:endParaRPr sz="2400">
              <a:latin typeface="標楷體"/>
              <a:cs typeface="標楷體"/>
            </a:endParaRPr>
          </a:p>
        </p:txBody>
      </p:sp>
    </p:spTree>
    <p:extLst>
      <p:ext uri="{BB962C8B-B14F-4D97-AF65-F5344CB8AC3E}">
        <p14:creationId xmlns:p14="http://schemas.microsoft.com/office/powerpoint/2010/main" val="1415602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7308F00-43B4-47F1-BEC0-F4EBB2A62FBA}"/>
              </a:ext>
            </a:extLst>
          </p:cNvPr>
          <p:cNvSpPr>
            <a:spLocks noGrp="1"/>
          </p:cNvSpPr>
          <p:nvPr>
            <p:ph type="title"/>
          </p:nvPr>
        </p:nvSpPr>
        <p:spPr/>
        <p:txBody>
          <a:bodyPr/>
          <a:lstStyle/>
          <a:p>
            <a:pPr algn="ctr"/>
            <a:r>
              <a:rPr lang="zh-TW" altLang="en-US" dirty="0">
                <a:solidFill>
                  <a:schemeClr val="tx1"/>
                </a:solidFill>
              </a:rPr>
              <a:t>修正後通報應變時程</a:t>
            </a:r>
          </a:p>
        </p:txBody>
      </p:sp>
      <p:sp>
        <p:nvSpPr>
          <p:cNvPr id="21" name="object 2">
            <a:extLst>
              <a:ext uri="{FF2B5EF4-FFF2-40B4-BE49-F238E27FC236}">
                <a16:creationId xmlns:a16="http://schemas.microsoft.com/office/drawing/2014/main" id="{57BE1EEC-FD4C-4DB0-AC19-A058F2C95AE8}"/>
              </a:ext>
            </a:extLst>
          </p:cNvPr>
          <p:cNvSpPr/>
          <p:nvPr/>
        </p:nvSpPr>
        <p:spPr>
          <a:xfrm>
            <a:off x="1746504" y="2282951"/>
            <a:ext cx="8313420" cy="2222500"/>
          </a:xfrm>
          <a:custGeom>
            <a:avLst/>
            <a:gdLst/>
            <a:ahLst/>
            <a:cxnLst/>
            <a:rect l="l" t="t" r="r" b="b"/>
            <a:pathLst>
              <a:path w="8313420" h="2222500">
                <a:moveTo>
                  <a:pt x="7202424" y="0"/>
                </a:moveTo>
                <a:lnTo>
                  <a:pt x="7202424" y="555498"/>
                </a:lnTo>
                <a:lnTo>
                  <a:pt x="0" y="555498"/>
                </a:lnTo>
                <a:lnTo>
                  <a:pt x="555497" y="1110996"/>
                </a:lnTo>
                <a:lnTo>
                  <a:pt x="0" y="1666494"/>
                </a:lnTo>
                <a:lnTo>
                  <a:pt x="7202424" y="1666494"/>
                </a:lnTo>
                <a:lnTo>
                  <a:pt x="7202424" y="2221992"/>
                </a:lnTo>
                <a:lnTo>
                  <a:pt x="8313420" y="1110996"/>
                </a:lnTo>
                <a:lnTo>
                  <a:pt x="7202424" y="0"/>
                </a:lnTo>
                <a:close/>
              </a:path>
            </a:pathLst>
          </a:custGeom>
          <a:solidFill>
            <a:srgbClr val="E8D0D0"/>
          </a:solidFill>
        </p:spPr>
        <p:txBody>
          <a:bodyPr wrap="square" lIns="0" tIns="0" rIns="0" bIns="0" rtlCol="0"/>
          <a:lstStyle/>
          <a:p>
            <a:endParaRPr/>
          </a:p>
        </p:txBody>
      </p:sp>
      <p:sp>
        <p:nvSpPr>
          <p:cNvPr id="22" name="object 3">
            <a:extLst>
              <a:ext uri="{FF2B5EF4-FFF2-40B4-BE49-F238E27FC236}">
                <a16:creationId xmlns:a16="http://schemas.microsoft.com/office/drawing/2014/main" id="{24E0DCE2-7146-4409-8924-B4EE7BBF684A}"/>
              </a:ext>
            </a:extLst>
          </p:cNvPr>
          <p:cNvSpPr txBox="1"/>
          <p:nvPr/>
        </p:nvSpPr>
        <p:spPr>
          <a:xfrm>
            <a:off x="1998345" y="1970659"/>
            <a:ext cx="939800" cy="748030"/>
          </a:xfrm>
          <a:prstGeom prst="rect">
            <a:avLst/>
          </a:prstGeom>
        </p:spPr>
        <p:txBody>
          <a:bodyPr vert="horz" wrap="square" lIns="0" tIns="31750" rIns="0" bIns="0" rtlCol="0">
            <a:spAutoFit/>
          </a:bodyPr>
          <a:lstStyle/>
          <a:p>
            <a:pPr marL="12700" marR="5080">
              <a:lnSpc>
                <a:spcPts val="2810"/>
              </a:lnSpc>
              <a:spcBef>
                <a:spcPts val="250"/>
              </a:spcBef>
            </a:pPr>
            <a:r>
              <a:rPr sz="2400" dirty="0">
                <a:latin typeface="標楷體"/>
                <a:cs typeface="標楷體"/>
              </a:rPr>
              <a:t>事件發 生時間</a:t>
            </a:r>
          </a:p>
        </p:txBody>
      </p:sp>
      <p:sp>
        <p:nvSpPr>
          <p:cNvPr id="23" name="object 4">
            <a:extLst>
              <a:ext uri="{FF2B5EF4-FFF2-40B4-BE49-F238E27FC236}">
                <a16:creationId xmlns:a16="http://schemas.microsoft.com/office/drawing/2014/main" id="{1FF2911D-110A-43FD-9912-3D36F9226BB8}"/>
              </a:ext>
            </a:extLst>
          </p:cNvPr>
          <p:cNvSpPr/>
          <p:nvPr/>
        </p:nvSpPr>
        <p:spPr>
          <a:xfrm>
            <a:off x="2165604" y="3112033"/>
            <a:ext cx="603542" cy="601954"/>
          </a:xfrm>
          <a:prstGeom prst="rect">
            <a:avLst/>
          </a:prstGeom>
          <a:blipFill>
            <a:blip r:embed="rId2" cstate="print"/>
            <a:stretch>
              <a:fillRect/>
            </a:stretch>
          </a:blipFill>
        </p:spPr>
        <p:txBody>
          <a:bodyPr wrap="square" lIns="0" tIns="0" rIns="0" bIns="0" rtlCol="0"/>
          <a:lstStyle/>
          <a:p>
            <a:endParaRPr/>
          </a:p>
        </p:txBody>
      </p:sp>
      <p:sp>
        <p:nvSpPr>
          <p:cNvPr id="24" name="object 7">
            <a:extLst>
              <a:ext uri="{FF2B5EF4-FFF2-40B4-BE49-F238E27FC236}">
                <a16:creationId xmlns:a16="http://schemas.microsoft.com/office/drawing/2014/main" id="{7626B2BF-9047-4D21-AEEA-65718F56BB4C}"/>
              </a:ext>
            </a:extLst>
          </p:cNvPr>
          <p:cNvSpPr txBox="1"/>
          <p:nvPr/>
        </p:nvSpPr>
        <p:spPr>
          <a:xfrm>
            <a:off x="3507740" y="1970659"/>
            <a:ext cx="941069" cy="748030"/>
          </a:xfrm>
          <a:prstGeom prst="rect">
            <a:avLst/>
          </a:prstGeom>
        </p:spPr>
        <p:txBody>
          <a:bodyPr vert="horz" wrap="square" lIns="0" tIns="31750" rIns="0" bIns="0" rtlCol="0">
            <a:spAutoFit/>
          </a:bodyPr>
          <a:lstStyle/>
          <a:p>
            <a:pPr marL="12700" marR="5080">
              <a:lnSpc>
                <a:spcPts val="2810"/>
              </a:lnSpc>
              <a:spcBef>
                <a:spcPts val="250"/>
              </a:spcBef>
            </a:pPr>
            <a:r>
              <a:rPr sz="2400" dirty="0">
                <a:latin typeface="標楷體"/>
                <a:cs typeface="標楷體"/>
              </a:rPr>
              <a:t>事件發 佈時間</a:t>
            </a:r>
            <a:endParaRPr sz="2400">
              <a:latin typeface="標楷體"/>
              <a:cs typeface="標楷體"/>
            </a:endParaRPr>
          </a:p>
        </p:txBody>
      </p:sp>
      <p:sp>
        <p:nvSpPr>
          <p:cNvPr id="25" name="object 9">
            <a:extLst>
              <a:ext uri="{FF2B5EF4-FFF2-40B4-BE49-F238E27FC236}">
                <a16:creationId xmlns:a16="http://schemas.microsoft.com/office/drawing/2014/main" id="{3CCFCB3B-8ECB-4820-97DE-A5D861B1398C}"/>
              </a:ext>
            </a:extLst>
          </p:cNvPr>
          <p:cNvSpPr/>
          <p:nvPr/>
        </p:nvSpPr>
        <p:spPr>
          <a:xfrm>
            <a:off x="3737609" y="3153917"/>
            <a:ext cx="483234" cy="483234"/>
          </a:xfrm>
          <a:custGeom>
            <a:avLst/>
            <a:gdLst/>
            <a:ahLst/>
            <a:cxnLst/>
            <a:rect l="l" t="t" r="r" b="b"/>
            <a:pathLst>
              <a:path w="483235" h="483235">
                <a:moveTo>
                  <a:pt x="241553" y="0"/>
                </a:moveTo>
                <a:lnTo>
                  <a:pt x="192888" y="4909"/>
                </a:lnTo>
                <a:lnTo>
                  <a:pt x="147554" y="18990"/>
                </a:lnTo>
                <a:lnTo>
                  <a:pt x="106523" y="41268"/>
                </a:lnTo>
                <a:lnTo>
                  <a:pt x="70770" y="70770"/>
                </a:lnTo>
                <a:lnTo>
                  <a:pt x="41268" y="106523"/>
                </a:lnTo>
                <a:lnTo>
                  <a:pt x="18990" y="147554"/>
                </a:lnTo>
                <a:lnTo>
                  <a:pt x="4909" y="192888"/>
                </a:lnTo>
                <a:lnTo>
                  <a:pt x="0" y="241554"/>
                </a:lnTo>
                <a:lnTo>
                  <a:pt x="4909" y="290219"/>
                </a:lnTo>
                <a:lnTo>
                  <a:pt x="18990" y="335553"/>
                </a:lnTo>
                <a:lnTo>
                  <a:pt x="41268" y="376584"/>
                </a:lnTo>
                <a:lnTo>
                  <a:pt x="70770" y="412337"/>
                </a:lnTo>
                <a:lnTo>
                  <a:pt x="106523" y="441839"/>
                </a:lnTo>
                <a:lnTo>
                  <a:pt x="147554" y="464117"/>
                </a:lnTo>
                <a:lnTo>
                  <a:pt x="192888" y="478198"/>
                </a:lnTo>
                <a:lnTo>
                  <a:pt x="241553" y="483108"/>
                </a:lnTo>
                <a:lnTo>
                  <a:pt x="290219" y="478198"/>
                </a:lnTo>
                <a:lnTo>
                  <a:pt x="335553" y="464117"/>
                </a:lnTo>
                <a:lnTo>
                  <a:pt x="376584" y="441839"/>
                </a:lnTo>
                <a:lnTo>
                  <a:pt x="412337" y="412337"/>
                </a:lnTo>
                <a:lnTo>
                  <a:pt x="441839" y="376584"/>
                </a:lnTo>
                <a:lnTo>
                  <a:pt x="464117" y="335553"/>
                </a:lnTo>
                <a:lnTo>
                  <a:pt x="478198" y="290219"/>
                </a:lnTo>
                <a:lnTo>
                  <a:pt x="483107" y="241554"/>
                </a:lnTo>
                <a:lnTo>
                  <a:pt x="478198" y="192888"/>
                </a:lnTo>
                <a:lnTo>
                  <a:pt x="464117" y="147554"/>
                </a:lnTo>
                <a:lnTo>
                  <a:pt x="441839" y="106523"/>
                </a:lnTo>
                <a:lnTo>
                  <a:pt x="412337" y="70770"/>
                </a:lnTo>
                <a:lnTo>
                  <a:pt x="376584" y="41268"/>
                </a:lnTo>
                <a:lnTo>
                  <a:pt x="335553" y="18990"/>
                </a:lnTo>
                <a:lnTo>
                  <a:pt x="290219" y="4909"/>
                </a:lnTo>
                <a:lnTo>
                  <a:pt x="241553" y="0"/>
                </a:lnTo>
                <a:close/>
              </a:path>
            </a:pathLst>
          </a:custGeom>
          <a:solidFill>
            <a:srgbClr val="9BBA58"/>
          </a:solidFill>
        </p:spPr>
        <p:txBody>
          <a:bodyPr wrap="square" lIns="0" tIns="0" rIns="0" bIns="0" rtlCol="0"/>
          <a:lstStyle/>
          <a:p>
            <a:endParaRPr/>
          </a:p>
        </p:txBody>
      </p:sp>
      <p:sp>
        <p:nvSpPr>
          <p:cNvPr id="26" name="object 11">
            <a:extLst>
              <a:ext uri="{FF2B5EF4-FFF2-40B4-BE49-F238E27FC236}">
                <a16:creationId xmlns:a16="http://schemas.microsoft.com/office/drawing/2014/main" id="{AE769F91-7581-4C19-8AB4-55ED1D752297}"/>
              </a:ext>
            </a:extLst>
          </p:cNvPr>
          <p:cNvSpPr txBox="1"/>
          <p:nvPr/>
        </p:nvSpPr>
        <p:spPr>
          <a:xfrm>
            <a:off x="5017389" y="1970659"/>
            <a:ext cx="941069" cy="748030"/>
          </a:xfrm>
          <a:prstGeom prst="rect">
            <a:avLst/>
          </a:prstGeom>
        </p:spPr>
        <p:txBody>
          <a:bodyPr vert="horz" wrap="square" lIns="0" tIns="31750" rIns="0" bIns="0" rtlCol="0">
            <a:spAutoFit/>
          </a:bodyPr>
          <a:lstStyle/>
          <a:p>
            <a:pPr marL="12700" marR="5080">
              <a:lnSpc>
                <a:spcPts val="2810"/>
              </a:lnSpc>
              <a:spcBef>
                <a:spcPts val="250"/>
              </a:spcBef>
            </a:pPr>
            <a:r>
              <a:rPr sz="2400" b="1" dirty="0">
                <a:latin typeface="微軟正黑體"/>
                <a:cs typeface="微軟正黑體"/>
              </a:rPr>
              <a:t>事</a:t>
            </a:r>
            <a:r>
              <a:rPr sz="2400" b="1" spc="5" dirty="0">
                <a:latin typeface="微軟正黑體"/>
                <a:cs typeface="微軟正黑體"/>
              </a:rPr>
              <a:t>件</a:t>
            </a:r>
            <a:r>
              <a:rPr sz="2400" b="1" dirty="0">
                <a:latin typeface="微軟正黑體"/>
                <a:cs typeface="微軟正黑體"/>
              </a:rPr>
              <a:t>確 認</a:t>
            </a:r>
            <a:r>
              <a:rPr sz="2400" b="1" spc="5" dirty="0">
                <a:latin typeface="微軟正黑體"/>
                <a:cs typeface="微軟正黑體"/>
              </a:rPr>
              <a:t>時</a:t>
            </a:r>
            <a:r>
              <a:rPr sz="2400" b="1" dirty="0">
                <a:latin typeface="微軟正黑體"/>
                <a:cs typeface="微軟正黑體"/>
              </a:rPr>
              <a:t>間</a:t>
            </a:r>
            <a:endParaRPr sz="2400">
              <a:latin typeface="微軟正黑體"/>
              <a:cs typeface="微軟正黑體"/>
            </a:endParaRPr>
          </a:p>
        </p:txBody>
      </p:sp>
      <p:sp>
        <p:nvSpPr>
          <p:cNvPr id="27" name="object 13">
            <a:extLst>
              <a:ext uri="{FF2B5EF4-FFF2-40B4-BE49-F238E27FC236}">
                <a16:creationId xmlns:a16="http://schemas.microsoft.com/office/drawing/2014/main" id="{92CB84BD-8DBA-43DA-8A84-5660FEE1077C}"/>
              </a:ext>
            </a:extLst>
          </p:cNvPr>
          <p:cNvSpPr/>
          <p:nvPr/>
        </p:nvSpPr>
        <p:spPr>
          <a:xfrm>
            <a:off x="5246370" y="3153917"/>
            <a:ext cx="485140" cy="483234"/>
          </a:xfrm>
          <a:custGeom>
            <a:avLst/>
            <a:gdLst/>
            <a:ahLst/>
            <a:cxnLst/>
            <a:rect l="l" t="t" r="r" b="b"/>
            <a:pathLst>
              <a:path w="485139" h="483235">
                <a:moveTo>
                  <a:pt x="242315" y="0"/>
                </a:moveTo>
                <a:lnTo>
                  <a:pt x="193472" y="4909"/>
                </a:lnTo>
                <a:lnTo>
                  <a:pt x="147982" y="18990"/>
                </a:lnTo>
                <a:lnTo>
                  <a:pt x="106821" y="41268"/>
                </a:lnTo>
                <a:lnTo>
                  <a:pt x="70961" y="70770"/>
                </a:lnTo>
                <a:lnTo>
                  <a:pt x="41375" y="106523"/>
                </a:lnTo>
                <a:lnTo>
                  <a:pt x="19038" y="147554"/>
                </a:lnTo>
                <a:lnTo>
                  <a:pt x="4921" y="192888"/>
                </a:lnTo>
                <a:lnTo>
                  <a:pt x="0" y="241554"/>
                </a:lnTo>
                <a:lnTo>
                  <a:pt x="4921" y="290219"/>
                </a:lnTo>
                <a:lnTo>
                  <a:pt x="19038" y="335553"/>
                </a:lnTo>
                <a:lnTo>
                  <a:pt x="41375" y="376584"/>
                </a:lnTo>
                <a:lnTo>
                  <a:pt x="70961" y="412337"/>
                </a:lnTo>
                <a:lnTo>
                  <a:pt x="106821" y="441839"/>
                </a:lnTo>
                <a:lnTo>
                  <a:pt x="147982" y="464117"/>
                </a:lnTo>
                <a:lnTo>
                  <a:pt x="193472" y="478198"/>
                </a:lnTo>
                <a:lnTo>
                  <a:pt x="242315" y="483108"/>
                </a:lnTo>
                <a:lnTo>
                  <a:pt x="291159" y="478198"/>
                </a:lnTo>
                <a:lnTo>
                  <a:pt x="336649" y="464117"/>
                </a:lnTo>
                <a:lnTo>
                  <a:pt x="377810" y="441839"/>
                </a:lnTo>
                <a:lnTo>
                  <a:pt x="413670" y="412337"/>
                </a:lnTo>
                <a:lnTo>
                  <a:pt x="443256" y="376584"/>
                </a:lnTo>
                <a:lnTo>
                  <a:pt x="465593" y="335553"/>
                </a:lnTo>
                <a:lnTo>
                  <a:pt x="479710" y="290219"/>
                </a:lnTo>
                <a:lnTo>
                  <a:pt x="484631" y="241554"/>
                </a:lnTo>
                <a:lnTo>
                  <a:pt x="479710" y="192888"/>
                </a:lnTo>
                <a:lnTo>
                  <a:pt x="465593" y="147554"/>
                </a:lnTo>
                <a:lnTo>
                  <a:pt x="443256" y="106523"/>
                </a:lnTo>
                <a:lnTo>
                  <a:pt x="413670" y="70770"/>
                </a:lnTo>
                <a:lnTo>
                  <a:pt x="377810" y="41268"/>
                </a:lnTo>
                <a:lnTo>
                  <a:pt x="336649" y="18990"/>
                </a:lnTo>
                <a:lnTo>
                  <a:pt x="291159" y="4909"/>
                </a:lnTo>
                <a:lnTo>
                  <a:pt x="242315" y="0"/>
                </a:lnTo>
                <a:close/>
              </a:path>
            </a:pathLst>
          </a:custGeom>
          <a:solidFill>
            <a:srgbClr val="8063A1"/>
          </a:solidFill>
        </p:spPr>
        <p:txBody>
          <a:bodyPr wrap="square" lIns="0" tIns="0" rIns="0" bIns="0" rtlCol="0"/>
          <a:lstStyle/>
          <a:p>
            <a:endParaRPr/>
          </a:p>
        </p:txBody>
      </p:sp>
      <p:sp>
        <p:nvSpPr>
          <p:cNvPr id="28" name="object 16">
            <a:extLst>
              <a:ext uri="{FF2B5EF4-FFF2-40B4-BE49-F238E27FC236}">
                <a16:creationId xmlns:a16="http://schemas.microsoft.com/office/drawing/2014/main" id="{4B0422E7-6DFB-4D53-9DD8-95E155CB94BC}"/>
              </a:ext>
            </a:extLst>
          </p:cNvPr>
          <p:cNvSpPr/>
          <p:nvPr/>
        </p:nvSpPr>
        <p:spPr>
          <a:xfrm>
            <a:off x="6755130" y="3153917"/>
            <a:ext cx="485140" cy="483234"/>
          </a:xfrm>
          <a:custGeom>
            <a:avLst/>
            <a:gdLst/>
            <a:ahLst/>
            <a:cxnLst/>
            <a:rect l="l" t="t" r="r" b="b"/>
            <a:pathLst>
              <a:path w="485140" h="483235">
                <a:moveTo>
                  <a:pt x="242316" y="0"/>
                </a:moveTo>
                <a:lnTo>
                  <a:pt x="193472" y="4909"/>
                </a:lnTo>
                <a:lnTo>
                  <a:pt x="147982" y="18990"/>
                </a:lnTo>
                <a:lnTo>
                  <a:pt x="106821" y="41268"/>
                </a:lnTo>
                <a:lnTo>
                  <a:pt x="70961" y="70770"/>
                </a:lnTo>
                <a:lnTo>
                  <a:pt x="41375" y="106523"/>
                </a:lnTo>
                <a:lnTo>
                  <a:pt x="19038" y="147554"/>
                </a:lnTo>
                <a:lnTo>
                  <a:pt x="4921" y="192888"/>
                </a:lnTo>
                <a:lnTo>
                  <a:pt x="0" y="241554"/>
                </a:lnTo>
                <a:lnTo>
                  <a:pt x="4921" y="290219"/>
                </a:lnTo>
                <a:lnTo>
                  <a:pt x="19038" y="335553"/>
                </a:lnTo>
                <a:lnTo>
                  <a:pt x="41375" y="376584"/>
                </a:lnTo>
                <a:lnTo>
                  <a:pt x="70961" y="412337"/>
                </a:lnTo>
                <a:lnTo>
                  <a:pt x="106821" y="441839"/>
                </a:lnTo>
                <a:lnTo>
                  <a:pt x="147982" y="464117"/>
                </a:lnTo>
                <a:lnTo>
                  <a:pt x="193472" y="478198"/>
                </a:lnTo>
                <a:lnTo>
                  <a:pt x="242316" y="483108"/>
                </a:lnTo>
                <a:lnTo>
                  <a:pt x="291159" y="478198"/>
                </a:lnTo>
                <a:lnTo>
                  <a:pt x="336649" y="464117"/>
                </a:lnTo>
                <a:lnTo>
                  <a:pt x="377810" y="441839"/>
                </a:lnTo>
                <a:lnTo>
                  <a:pt x="413670" y="412337"/>
                </a:lnTo>
                <a:lnTo>
                  <a:pt x="443256" y="376584"/>
                </a:lnTo>
                <a:lnTo>
                  <a:pt x="465593" y="335553"/>
                </a:lnTo>
                <a:lnTo>
                  <a:pt x="479710" y="290219"/>
                </a:lnTo>
                <a:lnTo>
                  <a:pt x="484631" y="241554"/>
                </a:lnTo>
                <a:lnTo>
                  <a:pt x="479710" y="192888"/>
                </a:lnTo>
                <a:lnTo>
                  <a:pt x="465593" y="147554"/>
                </a:lnTo>
                <a:lnTo>
                  <a:pt x="443256" y="106523"/>
                </a:lnTo>
                <a:lnTo>
                  <a:pt x="413670" y="70770"/>
                </a:lnTo>
                <a:lnTo>
                  <a:pt x="377810" y="41268"/>
                </a:lnTo>
                <a:lnTo>
                  <a:pt x="336649" y="18990"/>
                </a:lnTo>
                <a:lnTo>
                  <a:pt x="291159" y="4909"/>
                </a:lnTo>
                <a:lnTo>
                  <a:pt x="242316" y="0"/>
                </a:lnTo>
                <a:close/>
              </a:path>
            </a:pathLst>
          </a:custGeom>
          <a:solidFill>
            <a:srgbClr val="4AACC5"/>
          </a:solidFill>
        </p:spPr>
        <p:txBody>
          <a:bodyPr wrap="square" lIns="0" tIns="0" rIns="0" bIns="0" rtlCol="0"/>
          <a:lstStyle/>
          <a:p>
            <a:endParaRPr/>
          </a:p>
        </p:txBody>
      </p:sp>
      <p:sp>
        <p:nvSpPr>
          <p:cNvPr id="29" name="object 18">
            <a:extLst>
              <a:ext uri="{FF2B5EF4-FFF2-40B4-BE49-F238E27FC236}">
                <a16:creationId xmlns:a16="http://schemas.microsoft.com/office/drawing/2014/main" id="{1E316BFB-05A7-4415-8177-E0A86C8029D6}"/>
              </a:ext>
            </a:extLst>
          </p:cNvPr>
          <p:cNvSpPr txBox="1"/>
          <p:nvPr/>
        </p:nvSpPr>
        <p:spPr>
          <a:xfrm>
            <a:off x="6527038" y="1970659"/>
            <a:ext cx="2310765" cy="748030"/>
          </a:xfrm>
          <a:prstGeom prst="rect">
            <a:avLst/>
          </a:prstGeom>
        </p:spPr>
        <p:txBody>
          <a:bodyPr vert="horz" wrap="square" lIns="0" tIns="31750" rIns="0" bIns="0" rtlCol="0">
            <a:spAutoFit/>
          </a:bodyPr>
          <a:lstStyle/>
          <a:p>
            <a:pPr marL="12700" marR="5080">
              <a:lnSpc>
                <a:spcPts val="2810"/>
              </a:lnSpc>
              <a:spcBef>
                <a:spcPts val="250"/>
              </a:spcBef>
              <a:tabLst>
                <a:tab pos="1383030" algn="l"/>
              </a:tabLst>
            </a:pPr>
            <a:r>
              <a:rPr sz="2400" dirty="0">
                <a:latin typeface="標楷體"/>
                <a:cs typeface="標楷體"/>
              </a:rPr>
              <a:t>通報完	應變完 成時間	成時間</a:t>
            </a:r>
            <a:endParaRPr sz="2400">
              <a:latin typeface="標楷體"/>
              <a:cs typeface="標楷體"/>
            </a:endParaRPr>
          </a:p>
        </p:txBody>
      </p:sp>
      <p:sp>
        <p:nvSpPr>
          <p:cNvPr id="30" name="object 20">
            <a:extLst>
              <a:ext uri="{FF2B5EF4-FFF2-40B4-BE49-F238E27FC236}">
                <a16:creationId xmlns:a16="http://schemas.microsoft.com/office/drawing/2014/main" id="{77C5FC6A-24BB-46A3-8D16-1BD553CF75A3}"/>
              </a:ext>
            </a:extLst>
          </p:cNvPr>
          <p:cNvSpPr/>
          <p:nvPr/>
        </p:nvSpPr>
        <p:spPr>
          <a:xfrm>
            <a:off x="8265414" y="3153917"/>
            <a:ext cx="483234" cy="483234"/>
          </a:xfrm>
          <a:custGeom>
            <a:avLst/>
            <a:gdLst/>
            <a:ahLst/>
            <a:cxnLst/>
            <a:rect l="l" t="t" r="r" b="b"/>
            <a:pathLst>
              <a:path w="483234" h="483235">
                <a:moveTo>
                  <a:pt x="241553" y="0"/>
                </a:moveTo>
                <a:lnTo>
                  <a:pt x="192888" y="4909"/>
                </a:lnTo>
                <a:lnTo>
                  <a:pt x="147554" y="18990"/>
                </a:lnTo>
                <a:lnTo>
                  <a:pt x="106523" y="41268"/>
                </a:lnTo>
                <a:lnTo>
                  <a:pt x="70770" y="70770"/>
                </a:lnTo>
                <a:lnTo>
                  <a:pt x="41268" y="106523"/>
                </a:lnTo>
                <a:lnTo>
                  <a:pt x="18990" y="147554"/>
                </a:lnTo>
                <a:lnTo>
                  <a:pt x="4909" y="192888"/>
                </a:lnTo>
                <a:lnTo>
                  <a:pt x="0" y="241554"/>
                </a:lnTo>
                <a:lnTo>
                  <a:pt x="4909" y="290219"/>
                </a:lnTo>
                <a:lnTo>
                  <a:pt x="18990" y="335553"/>
                </a:lnTo>
                <a:lnTo>
                  <a:pt x="41268" y="376584"/>
                </a:lnTo>
                <a:lnTo>
                  <a:pt x="70770" y="412337"/>
                </a:lnTo>
                <a:lnTo>
                  <a:pt x="106523" y="441839"/>
                </a:lnTo>
                <a:lnTo>
                  <a:pt x="147554" y="464117"/>
                </a:lnTo>
                <a:lnTo>
                  <a:pt x="192888" y="478198"/>
                </a:lnTo>
                <a:lnTo>
                  <a:pt x="241553" y="483108"/>
                </a:lnTo>
                <a:lnTo>
                  <a:pt x="290219" y="478198"/>
                </a:lnTo>
                <a:lnTo>
                  <a:pt x="335553" y="464117"/>
                </a:lnTo>
                <a:lnTo>
                  <a:pt x="376584" y="441839"/>
                </a:lnTo>
                <a:lnTo>
                  <a:pt x="412337" y="412337"/>
                </a:lnTo>
                <a:lnTo>
                  <a:pt x="441839" y="376584"/>
                </a:lnTo>
                <a:lnTo>
                  <a:pt x="464117" y="335553"/>
                </a:lnTo>
                <a:lnTo>
                  <a:pt x="478198" y="290219"/>
                </a:lnTo>
                <a:lnTo>
                  <a:pt x="483107" y="241554"/>
                </a:lnTo>
                <a:lnTo>
                  <a:pt x="478198" y="192888"/>
                </a:lnTo>
                <a:lnTo>
                  <a:pt x="464117" y="147554"/>
                </a:lnTo>
                <a:lnTo>
                  <a:pt x="441839" y="106523"/>
                </a:lnTo>
                <a:lnTo>
                  <a:pt x="412337" y="70770"/>
                </a:lnTo>
                <a:lnTo>
                  <a:pt x="376584" y="41268"/>
                </a:lnTo>
                <a:lnTo>
                  <a:pt x="335553" y="18990"/>
                </a:lnTo>
                <a:lnTo>
                  <a:pt x="290219" y="4909"/>
                </a:lnTo>
                <a:lnTo>
                  <a:pt x="241553" y="0"/>
                </a:lnTo>
                <a:close/>
              </a:path>
            </a:pathLst>
          </a:custGeom>
          <a:solidFill>
            <a:srgbClr val="F79546"/>
          </a:solidFill>
        </p:spPr>
        <p:txBody>
          <a:bodyPr wrap="square" lIns="0" tIns="0" rIns="0" bIns="0" rtlCol="0"/>
          <a:lstStyle/>
          <a:p>
            <a:endParaRPr/>
          </a:p>
        </p:txBody>
      </p:sp>
      <p:sp>
        <p:nvSpPr>
          <p:cNvPr id="31" name="object 22">
            <a:extLst>
              <a:ext uri="{FF2B5EF4-FFF2-40B4-BE49-F238E27FC236}">
                <a16:creationId xmlns:a16="http://schemas.microsoft.com/office/drawing/2014/main" id="{146C2848-E505-4734-AEAC-E900F0B3CC28}"/>
              </a:ext>
            </a:extLst>
          </p:cNvPr>
          <p:cNvSpPr/>
          <p:nvPr/>
        </p:nvSpPr>
        <p:spPr>
          <a:xfrm>
            <a:off x="5575553" y="4482846"/>
            <a:ext cx="1484630" cy="864235"/>
          </a:xfrm>
          <a:custGeom>
            <a:avLst/>
            <a:gdLst/>
            <a:ahLst/>
            <a:cxnLst/>
            <a:rect l="l" t="t" r="r" b="b"/>
            <a:pathLst>
              <a:path w="1484629" h="864235">
                <a:moveTo>
                  <a:pt x="1340357" y="0"/>
                </a:moveTo>
                <a:lnTo>
                  <a:pt x="144018" y="0"/>
                </a:lnTo>
                <a:lnTo>
                  <a:pt x="98511" y="7345"/>
                </a:lnTo>
                <a:lnTo>
                  <a:pt x="58978" y="27797"/>
                </a:lnTo>
                <a:lnTo>
                  <a:pt x="27797" y="58978"/>
                </a:lnTo>
                <a:lnTo>
                  <a:pt x="7345" y="98511"/>
                </a:lnTo>
                <a:lnTo>
                  <a:pt x="0" y="144017"/>
                </a:lnTo>
                <a:lnTo>
                  <a:pt x="0" y="720089"/>
                </a:lnTo>
                <a:lnTo>
                  <a:pt x="7345" y="765596"/>
                </a:lnTo>
                <a:lnTo>
                  <a:pt x="27797" y="805129"/>
                </a:lnTo>
                <a:lnTo>
                  <a:pt x="58978" y="836310"/>
                </a:lnTo>
                <a:lnTo>
                  <a:pt x="98511" y="856762"/>
                </a:lnTo>
                <a:lnTo>
                  <a:pt x="144018" y="864107"/>
                </a:lnTo>
                <a:lnTo>
                  <a:pt x="1340357" y="864107"/>
                </a:lnTo>
                <a:lnTo>
                  <a:pt x="1385864" y="856762"/>
                </a:lnTo>
                <a:lnTo>
                  <a:pt x="1425397" y="836310"/>
                </a:lnTo>
                <a:lnTo>
                  <a:pt x="1456578" y="805129"/>
                </a:lnTo>
                <a:lnTo>
                  <a:pt x="1477030" y="765596"/>
                </a:lnTo>
                <a:lnTo>
                  <a:pt x="1484376" y="720089"/>
                </a:lnTo>
                <a:lnTo>
                  <a:pt x="1484376" y="144017"/>
                </a:lnTo>
                <a:lnTo>
                  <a:pt x="1477030" y="98511"/>
                </a:lnTo>
                <a:lnTo>
                  <a:pt x="1456578" y="58978"/>
                </a:lnTo>
                <a:lnTo>
                  <a:pt x="1425397" y="27797"/>
                </a:lnTo>
                <a:lnTo>
                  <a:pt x="1385864" y="7345"/>
                </a:lnTo>
                <a:lnTo>
                  <a:pt x="1340357" y="0"/>
                </a:lnTo>
                <a:close/>
              </a:path>
            </a:pathLst>
          </a:custGeom>
          <a:solidFill>
            <a:srgbClr val="DBEDF4"/>
          </a:solidFill>
        </p:spPr>
        <p:txBody>
          <a:bodyPr wrap="square" lIns="0" tIns="0" rIns="0" bIns="0" rtlCol="0"/>
          <a:lstStyle/>
          <a:p>
            <a:endParaRPr/>
          </a:p>
        </p:txBody>
      </p:sp>
      <p:sp>
        <p:nvSpPr>
          <p:cNvPr id="32" name="object 24">
            <a:extLst>
              <a:ext uri="{FF2B5EF4-FFF2-40B4-BE49-F238E27FC236}">
                <a16:creationId xmlns:a16="http://schemas.microsoft.com/office/drawing/2014/main" id="{BFB7929F-4FEF-4D3B-A425-04A10B4D29CF}"/>
              </a:ext>
            </a:extLst>
          </p:cNvPr>
          <p:cNvSpPr txBox="1"/>
          <p:nvPr/>
        </p:nvSpPr>
        <p:spPr>
          <a:xfrm>
            <a:off x="5714238" y="4619625"/>
            <a:ext cx="1206500" cy="574040"/>
          </a:xfrm>
          <a:prstGeom prst="rect">
            <a:avLst/>
          </a:prstGeom>
        </p:spPr>
        <p:txBody>
          <a:bodyPr vert="horz" wrap="square" lIns="0" tIns="12700" rIns="0" bIns="0" rtlCol="0">
            <a:spAutoFit/>
          </a:bodyPr>
          <a:lstStyle/>
          <a:p>
            <a:pPr marL="1270" algn="ctr">
              <a:lnSpc>
                <a:spcPct val="100000"/>
              </a:lnSpc>
              <a:spcBef>
                <a:spcPts val="100"/>
              </a:spcBef>
            </a:pPr>
            <a:r>
              <a:rPr sz="1800" dirty="0">
                <a:latin typeface="標楷體"/>
                <a:cs typeface="標楷體"/>
              </a:rPr>
              <a:t>通報時間</a:t>
            </a:r>
            <a:endParaRPr sz="1800">
              <a:latin typeface="標楷體"/>
              <a:cs typeface="標楷體"/>
            </a:endParaRPr>
          </a:p>
          <a:p>
            <a:pPr algn="ctr">
              <a:lnSpc>
                <a:spcPct val="100000"/>
              </a:lnSpc>
            </a:pPr>
            <a:r>
              <a:rPr sz="1800" dirty="0">
                <a:latin typeface="Times New Roman"/>
                <a:cs typeface="Times New Roman"/>
              </a:rPr>
              <a:t>(</a:t>
            </a:r>
            <a:r>
              <a:rPr sz="1800" dirty="0">
                <a:latin typeface="標楷體"/>
                <a:cs typeface="標楷體"/>
              </a:rPr>
              <a:t>於</a:t>
            </a:r>
            <a:r>
              <a:rPr sz="1800" dirty="0">
                <a:latin typeface="Times New Roman"/>
                <a:cs typeface="Times New Roman"/>
              </a:rPr>
              <a:t>1</a:t>
            </a:r>
            <a:r>
              <a:rPr sz="1800" dirty="0">
                <a:latin typeface="標楷體"/>
                <a:cs typeface="標楷體"/>
              </a:rPr>
              <a:t>小時內</a:t>
            </a:r>
            <a:r>
              <a:rPr sz="1800" dirty="0">
                <a:latin typeface="Times New Roman"/>
                <a:cs typeface="Times New Roman"/>
              </a:rPr>
              <a:t>)</a:t>
            </a:r>
            <a:endParaRPr sz="1800">
              <a:latin typeface="Times New Roman"/>
              <a:cs typeface="Times New Roman"/>
            </a:endParaRPr>
          </a:p>
        </p:txBody>
      </p:sp>
      <p:sp>
        <p:nvSpPr>
          <p:cNvPr id="33" name="object 26">
            <a:extLst>
              <a:ext uri="{FF2B5EF4-FFF2-40B4-BE49-F238E27FC236}">
                <a16:creationId xmlns:a16="http://schemas.microsoft.com/office/drawing/2014/main" id="{02721ED5-060C-4244-8788-340360908AE2}"/>
              </a:ext>
            </a:extLst>
          </p:cNvPr>
          <p:cNvSpPr/>
          <p:nvPr/>
        </p:nvSpPr>
        <p:spPr>
          <a:xfrm>
            <a:off x="7184897" y="4482846"/>
            <a:ext cx="1455420" cy="864235"/>
          </a:xfrm>
          <a:custGeom>
            <a:avLst/>
            <a:gdLst/>
            <a:ahLst/>
            <a:cxnLst/>
            <a:rect l="l" t="t" r="r" b="b"/>
            <a:pathLst>
              <a:path w="1455420" h="864235">
                <a:moveTo>
                  <a:pt x="0" y="144017"/>
                </a:moveTo>
                <a:lnTo>
                  <a:pt x="7345" y="98511"/>
                </a:lnTo>
                <a:lnTo>
                  <a:pt x="27797" y="58978"/>
                </a:lnTo>
                <a:lnTo>
                  <a:pt x="58978" y="27797"/>
                </a:lnTo>
                <a:lnTo>
                  <a:pt x="98511" y="7345"/>
                </a:lnTo>
                <a:lnTo>
                  <a:pt x="144018" y="0"/>
                </a:lnTo>
                <a:lnTo>
                  <a:pt x="1311402" y="0"/>
                </a:lnTo>
                <a:lnTo>
                  <a:pt x="1356908" y="7345"/>
                </a:lnTo>
                <a:lnTo>
                  <a:pt x="1396441" y="27797"/>
                </a:lnTo>
                <a:lnTo>
                  <a:pt x="1427622" y="58978"/>
                </a:lnTo>
                <a:lnTo>
                  <a:pt x="1448074" y="98511"/>
                </a:lnTo>
                <a:lnTo>
                  <a:pt x="1455420" y="144017"/>
                </a:lnTo>
                <a:lnTo>
                  <a:pt x="1455420" y="720089"/>
                </a:lnTo>
                <a:lnTo>
                  <a:pt x="1448074" y="765596"/>
                </a:lnTo>
                <a:lnTo>
                  <a:pt x="1427622" y="805129"/>
                </a:lnTo>
                <a:lnTo>
                  <a:pt x="1396441" y="836310"/>
                </a:lnTo>
                <a:lnTo>
                  <a:pt x="1356908" y="856762"/>
                </a:lnTo>
                <a:lnTo>
                  <a:pt x="1311402" y="864107"/>
                </a:lnTo>
                <a:lnTo>
                  <a:pt x="144018" y="864107"/>
                </a:lnTo>
                <a:lnTo>
                  <a:pt x="98511" y="856762"/>
                </a:lnTo>
                <a:lnTo>
                  <a:pt x="58978" y="836310"/>
                </a:lnTo>
                <a:lnTo>
                  <a:pt x="27797" y="805129"/>
                </a:lnTo>
                <a:lnTo>
                  <a:pt x="7345" y="765596"/>
                </a:lnTo>
                <a:lnTo>
                  <a:pt x="0" y="720089"/>
                </a:lnTo>
                <a:lnTo>
                  <a:pt x="0" y="144017"/>
                </a:lnTo>
                <a:close/>
              </a:path>
            </a:pathLst>
          </a:custGeom>
          <a:ln w="28956">
            <a:solidFill>
              <a:srgbClr val="E36C09"/>
            </a:solidFill>
          </a:ln>
        </p:spPr>
        <p:txBody>
          <a:bodyPr wrap="square" lIns="0" tIns="0" rIns="0" bIns="0" rtlCol="0"/>
          <a:lstStyle/>
          <a:p>
            <a:endParaRPr/>
          </a:p>
        </p:txBody>
      </p:sp>
      <p:sp>
        <p:nvSpPr>
          <p:cNvPr id="34" name="object 27">
            <a:extLst>
              <a:ext uri="{FF2B5EF4-FFF2-40B4-BE49-F238E27FC236}">
                <a16:creationId xmlns:a16="http://schemas.microsoft.com/office/drawing/2014/main" id="{A9D4B1AD-C233-48CD-B1CB-8938EE16ECE2}"/>
              </a:ext>
            </a:extLst>
          </p:cNvPr>
          <p:cNvSpPr txBox="1"/>
          <p:nvPr/>
        </p:nvSpPr>
        <p:spPr>
          <a:xfrm>
            <a:off x="7442072" y="475678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標楷體"/>
                <a:cs typeface="標楷體"/>
              </a:rPr>
              <a:t>應變時間</a:t>
            </a:r>
            <a:endParaRPr sz="1800">
              <a:latin typeface="標楷體"/>
              <a:cs typeface="標楷體"/>
            </a:endParaRPr>
          </a:p>
        </p:txBody>
      </p:sp>
      <p:sp>
        <p:nvSpPr>
          <p:cNvPr id="35" name="object 28">
            <a:extLst>
              <a:ext uri="{FF2B5EF4-FFF2-40B4-BE49-F238E27FC236}">
                <a16:creationId xmlns:a16="http://schemas.microsoft.com/office/drawing/2014/main" id="{304C8D31-7838-4F26-A201-2E5BC8DCE35C}"/>
              </a:ext>
            </a:extLst>
          </p:cNvPr>
          <p:cNvSpPr/>
          <p:nvPr/>
        </p:nvSpPr>
        <p:spPr>
          <a:xfrm>
            <a:off x="3752850" y="4339590"/>
            <a:ext cx="4983480" cy="1556385"/>
          </a:xfrm>
          <a:custGeom>
            <a:avLst/>
            <a:gdLst/>
            <a:ahLst/>
            <a:cxnLst/>
            <a:rect l="l" t="t" r="r" b="b"/>
            <a:pathLst>
              <a:path w="4983480" h="1556385">
                <a:moveTo>
                  <a:pt x="0" y="259334"/>
                </a:moveTo>
                <a:lnTo>
                  <a:pt x="4177" y="212710"/>
                </a:lnTo>
                <a:lnTo>
                  <a:pt x="16221" y="168831"/>
                </a:lnTo>
                <a:lnTo>
                  <a:pt x="35400" y="128429"/>
                </a:lnTo>
                <a:lnTo>
                  <a:pt x="60982" y="92236"/>
                </a:lnTo>
                <a:lnTo>
                  <a:pt x="92236" y="60982"/>
                </a:lnTo>
                <a:lnTo>
                  <a:pt x="128429" y="35400"/>
                </a:lnTo>
                <a:lnTo>
                  <a:pt x="168831" y="16221"/>
                </a:lnTo>
                <a:lnTo>
                  <a:pt x="212710" y="4177"/>
                </a:lnTo>
                <a:lnTo>
                  <a:pt x="259334" y="0"/>
                </a:lnTo>
                <a:lnTo>
                  <a:pt x="4724146" y="0"/>
                </a:lnTo>
                <a:lnTo>
                  <a:pt x="4770769" y="4177"/>
                </a:lnTo>
                <a:lnTo>
                  <a:pt x="4814648" y="16221"/>
                </a:lnTo>
                <a:lnTo>
                  <a:pt x="4855050" y="35400"/>
                </a:lnTo>
                <a:lnTo>
                  <a:pt x="4891243" y="60982"/>
                </a:lnTo>
                <a:lnTo>
                  <a:pt x="4922497" y="92236"/>
                </a:lnTo>
                <a:lnTo>
                  <a:pt x="4948079" y="128429"/>
                </a:lnTo>
                <a:lnTo>
                  <a:pt x="4967258" y="168831"/>
                </a:lnTo>
                <a:lnTo>
                  <a:pt x="4979302" y="212710"/>
                </a:lnTo>
                <a:lnTo>
                  <a:pt x="4983480" y="259334"/>
                </a:lnTo>
                <a:lnTo>
                  <a:pt x="4983480" y="1296670"/>
                </a:lnTo>
                <a:lnTo>
                  <a:pt x="4979302" y="1343286"/>
                </a:lnTo>
                <a:lnTo>
                  <a:pt x="4967258" y="1387161"/>
                </a:lnTo>
                <a:lnTo>
                  <a:pt x="4948079" y="1427562"/>
                </a:lnTo>
                <a:lnTo>
                  <a:pt x="4922497" y="1463757"/>
                </a:lnTo>
                <a:lnTo>
                  <a:pt x="4891243" y="1495013"/>
                </a:lnTo>
                <a:lnTo>
                  <a:pt x="4855050" y="1520598"/>
                </a:lnTo>
                <a:lnTo>
                  <a:pt x="4814648" y="1539779"/>
                </a:lnTo>
                <a:lnTo>
                  <a:pt x="4770769" y="1551825"/>
                </a:lnTo>
                <a:lnTo>
                  <a:pt x="4724146" y="1556004"/>
                </a:lnTo>
                <a:lnTo>
                  <a:pt x="259334" y="1556004"/>
                </a:lnTo>
                <a:lnTo>
                  <a:pt x="212710" y="1551825"/>
                </a:lnTo>
                <a:lnTo>
                  <a:pt x="168831" y="1539779"/>
                </a:lnTo>
                <a:lnTo>
                  <a:pt x="128429" y="1520598"/>
                </a:lnTo>
                <a:lnTo>
                  <a:pt x="92236" y="1495013"/>
                </a:lnTo>
                <a:lnTo>
                  <a:pt x="60982" y="1463757"/>
                </a:lnTo>
                <a:lnTo>
                  <a:pt x="35400" y="1427562"/>
                </a:lnTo>
                <a:lnTo>
                  <a:pt x="16221" y="1387161"/>
                </a:lnTo>
                <a:lnTo>
                  <a:pt x="4177" y="1343286"/>
                </a:lnTo>
                <a:lnTo>
                  <a:pt x="0" y="1296670"/>
                </a:lnTo>
                <a:lnTo>
                  <a:pt x="0" y="259334"/>
                </a:lnTo>
                <a:close/>
              </a:path>
            </a:pathLst>
          </a:custGeom>
          <a:ln w="28955">
            <a:solidFill>
              <a:srgbClr val="C00000"/>
            </a:solidFill>
          </a:ln>
        </p:spPr>
        <p:txBody>
          <a:bodyPr wrap="square" lIns="0" tIns="0" rIns="0" bIns="0" rtlCol="0"/>
          <a:lstStyle/>
          <a:p>
            <a:endParaRPr/>
          </a:p>
        </p:txBody>
      </p:sp>
      <p:sp>
        <p:nvSpPr>
          <p:cNvPr id="36" name="object 29">
            <a:extLst>
              <a:ext uri="{FF2B5EF4-FFF2-40B4-BE49-F238E27FC236}">
                <a16:creationId xmlns:a16="http://schemas.microsoft.com/office/drawing/2014/main" id="{9EFB9AEB-8981-4C58-84FC-DD2C39C62A8F}"/>
              </a:ext>
            </a:extLst>
          </p:cNvPr>
          <p:cNvSpPr txBox="1"/>
          <p:nvPr/>
        </p:nvSpPr>
        <p:spPr>
          <a:xfrm>
            <a:off x="5317616" y="5383479"/>
            <a:ext cx="1856105" cy="391795"/>
          </a:xfrm>
          <a:prstGeom prst="rect">
            <a:avLst/>
          </a:prstGeom>
        </p:spPr>
        <p:txBody>
          <a:bodyPr vert="horz" wrap="square" lIns="0" tIns="12700" rIns="0" bIns="0" rtlCol="0">
            <a:spAutoFit/>
          </a:bodyPr>
          <a:lstStyle/>
          <a:p>
            <a:pPr marL="12700">
              <a:lnSpc>
                <a:spcPct val="100000"/>
              </a:lnSpc>
              <a:spcBef>
                <a:spcPts val="100"/>
              </a:spcBef>
            </a:pPr>
            <a:r>
              <a:rPr sz="2400" dirty="0">
                <a:latin typeface="標楷體"/>
                <a:cs typeface="標楷體"/>
              </a:rPr>
              <a:t>事件處理時間</a:t>
            </a:r>
            <a:endParaRPr sz="2400">
              <a:latin typeface="標楷體"/>
              <a:cs typeface="標楷體"/>
            </a:endParaRPr>
          </a:p>
        </p:txBody>
      </p:sp>
      <p:sp>
        <p:nvSpPr>
          <p:cNvPr id="37" name="object 31">
            <a:extLst>
              <a:ext uri="{FF2B5EF4-FFF2-40B4-BE49-F238E27FC236}">
                <a16:creationId xmlns:a16="http://schemas.microsoft.com/office/drawing/2014/main" id="{4D5FA0DD-A9A1-4430-BD53-09F0E579F191}"/>
              </a:ext>
            </a:extLst>
          </p:cNvPr>
          <p:cNvSpPr/>
          <p:nvPr/>
        </p:nvSpPr>
        <p:spPr>
          <a:xfrm>
            <a:off x="3941826" y="4482846"/>
            <a:ext cx="1508760" cy="864235"/>
          </a:xfrm>
          <a:custGeom>
            <a:avLst/>
            <a:gdLst/>
            <a:ahLst/>
            <a:cxnLst/>
            <a:rect l="l" t="t" r="r" b="b"/>
            <a:pathLst>
              <a:path w="1508760" h="864235">
                <a:moveTo>
                  <a:pt x="0" y="144017"/>
                </a:moveTo>
                <a:lnTo>
                  <a:pt x="7345" y="98511"/>
                </a:lnTo>
                <a:lnTo>
                  <a:pt x="27797" y="58978"/>
                </a:lnTo>
                <a:lnTo>
                  <a:pt x="58978" y="27797"/>
                </a:lnTo>
                <a:lnTo>
                  <a:pt x="98511" y="7345"/>
                </a:lnTo>
                <a:lnTo>
                  <a:pt x="144018" y="0"/>
                </a:lnTo>
                <a:lnTo>
                  <a:pt x="1364741" y="0"/>
                </a:lnTo>
                <a:lnTo>
                  <a:pt x="1410248" y="7345"/>
                </a:lnTo>
                <a:lnTo>
                  <a:pt x="1449781" y="27797"/>
                </a:lnTo>
                <a:lnTo>
                  <a:pt x="1480962" y="58978"/>
                </a:lnTo>
                <a:lnTo>
                  <a:pt x="1501414" y="98511"/>
                </a:lnTo>
                <a:lnTo>
                  <a:pt x="1508760" y="144017"/>
                </a:lnTo>
                <a:lnTo>
                  <a:pt x="1508760" y="720089"/>
                </a:lnTo>
                <a:lnTo>
                  <a:pt x="1501414" y="765596"/>
                </a:lnTo>
                <a:lnTo>
                  <a:pt x="1480962" y="805129"/>
                </a:lnTo>
                <a:lnTo>
                  <a:pt x="1449781" y="836310"/>
                </a:lnTo>
                <a:lnTo>
                  <a:pt x="1410248" y="856762"/>
                </a:lnTo>
                <a:lnTo>
                  <a:pt x="1364741" y="864107"/>
                </a:lnTo>
                <a:lnTo>
                  <a:pt x="144018" y="864107"/>
                </a:lnTo>
                <a:lnTo>
                  <a:pt x="98511" y="856762"/>
                </a:lnTo>
                <a:lnTo>
                  <a:pt x="58978" y="836310"/>
                </a:lnTo>
                <a:lnTo>
                  <a:pt x="27797" y="805129"/>
                </a:lnTo>
                <a:lnTo>
                  <a:pt x="7345" y="765596"/>
                </a:lnTo>
                <a:lnTo>
                  <a:pt x="0" y="720089"/>
                </a:lnTo>
                <a:lnTo>
                  <a:pt x="0" y="144017"/>
                </a:lnTo>
                <a:close/>
              </a:path>
            </a:pathLst>
          </a:custGeom>
          <a:ln w="28955">
            <a:solidFill>
              <a:srgbClr val="5F497A"/>
            </a:solidFill>
          </a:ln>
        </p:spPr>
        <p:txBody>
          <a:bodyPr wrap="square" lIns="0" tIns="0" rIns="0" bIns="0" rtlCol="0"/>
          <a:lstStyle/>
          <a:p>
            <a:endParaRPr/>
          </a:p>
        </p:txBody>
      </p:sp>
      <p:sp>
        <p:nvSpPr>
          <p:cNvPr id="38" name="object 32">
            <a:extLst>
              <a:ext uri="{FF2B5EF4-FFF2-40B4-BE49-F238E27FC236}">
                <a16:creationId xmlns:a16="http://schemas.microsoft.com/office/drawing/2014/main" id="{96D91001-2BD1-4F2D-A9E1-C55423FC5DCB}"/>
              </a:ext>
            </a:extLst>
          </p:cNvPr>
          <p:cNvSpPr txBox="1"/>
          <p:nvPr/>
        </p:nvSpPr>
        <p:spPr>
          <a:xfrm>
            <a:off x="4225797" y="4756784"/>
            <a:ext cx="939800"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標楷體"/>
                <a:cs typeface="標楷體"/>
              </a:rPr>
              <a:t>確認時間</a:t>
            </a:r>
            <a:endParaRPr sz="1800">
              <a:latin typeface="標楷體"/>
              <a:cs typeface="標楷體"/>
            </a:endParaRPr>
          </a:p>
        </p:txBody>
      </p:sp>
    </p:spTree>
    <p:extLst>
      <p:ext uri="{BB962C8B-B14F-4D97-AF65-F5344CB8AC3E}">
        <p14:creationId xmlns:p14="http://schemas.microsoft.com/office/powerpoint/2010/main" val="3533358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D710568-506D-4523-B15E-B6C3BA15E091}"/>
              </a:ext>
            </a:extLst>
          </p:cNvPr>
          <p:cNvSpPr>
            <a:spLocks noGrp="1"/>
          </p:cNvSpPr>
          <p:nvPr>
            <p:ph type="title"/>
          </p:nvPr>
        </p:nvSpPr>
        <p:spPr/>
        <p:txBody>
          <a:bodyPr/>
          <a:lstStyle/>
          <a:p>
            <a:pPr algn="ctr"/>
            <a:r>
              <a:rPr lang="zh-TW" altLang="en-US" spc="-5" dirty="0">
                <a:solidFill>
                  <a:schemeClr val="tx1"/>
                </a:solidFill>
              </a:rPr>
              <a:t>新增資安長資訊</a:t>
            </a:r>
            <a:endParaRPr lang="zh-TW" altLang="en-US" dirty="0">
              <a:solidFill>
                <a:schemeClr val="tx1"/>
              </a:solidFill>
            </a:endParaRPr>
          </a:p>
        </p:txBody>
      </p:sp>
      <p:sp>
        <p:nvSpPr>
          <p:cNvPr id="3" name="內容版面配置區 2">
            <a:extLst>
              <a:ext uri="{FF2B5EF4-FFF2-40B4-BE49-F238E27FC236}">
                <a16:creationId xmlns:a16="http://schemas.microsoft.com/office/drawing/2014/main" id="{6B87ACD7-4DC9-4723-A28C-DB018362F25C}"/>
              </a:ext>
            </a:extLst>
          </p:cNvPr>
          <p:cNvSpPr>
            <a:spLocks noGrp="1"/>
          </p:cNvSpPr>
          <p:nvPr>
            <p:ph idx="1"/>
          </p:nvPr>
        </p:nvSpPr>
        <p:spPr/>
        <p:txBody>
          <a:bodyPr/>
          <a:lstStyle/>
          <a:p>
            <a:pPr marL="482600" indent="-457200">
              <a:lnSpc>
                <a:spcPct val="100000"/>
              </a:lnSpc>
              <a:spcBef>
                <a:spcPts val="695"/>
              </a:spcBef>
              <a:buFont typeface="Wingdings"/>
              <a:buChar char=""/>
              <a:tabLst>
                <a:tab pos="481965" algn="l"/>
                <a:tab pos="482600" algn="l"/>
              </a:tabLst>
            </a:pPr>
            <a:r>
              <a:rPr lang="zh-TW" altLang="en-US" sz="2800" spc="-5" dirty="0">
                <a:latin typeface="微軟正黑體"/>
                <a:cs typeface="微軟正黑體"/>
              </a:rPr>
              <a:t>資通安全管理法</a:t>
            </a:r>
            <a:r>
              <a:rPr lang="zh-TW" altLang="en-US" sz="2800" spc="25" dirty="0">
                <a:latin typeface="微軟正黑體"/>
                <a:cs typeface="微軟正黑體"/>
              </a:rPr>
              <a:t> </a:t>
            </a:r>
            <a:r>
              <a:rPr lang="zh-TW" altLang="en-US" sz="2800" spc="-5" dirty="0">
                <a:latin typeface="微軟正黑體"/>
                <a:cs typeface="微軟正黑體"/>
              </a:rPr>
              <a:t>第</a:t>
            </a:r>
            <a:r>
              <a:rPr lang="en-US" altLang="zh-TW" sz="4200" baseline="9920" dirty="0">
                <a:latin typeface="Times New Roman"/>
                <a:cs typeface="Times New Roman"/>
              </a:rPr>
              <a:t>2</a:t>
            </a:r>
            <a:r>
              <a:rPr lang="zh-TW" altLang="en-US" sz="2800" spc="-5" dirty="0">
                <a:latin typeface="微軟正黑體"/>
                <a:cs typeface="微軟正黑體"/>
              </a:rPr>
              <a:t>章</a:t>
            </a:r>
            <a:r>
              <a:rPr lang="zh-TW" altLang="en-US" sz="2800" spc="-10" dirty="0">
                <a:latin typeface="微軟正黑體"/>
                <a:cs typeface="微軟正黑體"/>
              </a:rPr>
              <a:t>第</a:t>
            </a:r>
            <a:r>
              <a:rPr lang="en-US" altLang="zh-TW" sz="4200" spc="-82" baseline="9920" dirty="0">
                <a:latin typeface="Times New Roman"/>
                <a:cs typeface="Times New Roman"/>
              </a:rPr>
              <a:t>11</a:t>
            </a:r>
            <a:r>
              <a:rPr lang="zh-TW" altLang="en-US" sz="2800" spc="-5" dirty="0">
                <a:latin typeface="微軟正黑體"/>
                <a:cs typeface="微軟正黑體"/>
              </a:rPr>
              <a:t>條規定</a:t>
            </a:r>
            <a:endParaRPr lang="zh-TW" altLang="en-US" sz="2800" dirty="0">
              <a:latin typeface="微軟正黑體"/>
              <a:cs typeface="微軟正黑體"/>
            </a:endParaRPr>
          </a:p>
          <a:p>
            <a:pPr marL="939800" marR="17780" lvl="1" indent="-457834">
              <a:lnSpc>
                <a:spcPct val="100000"/>
              </a:lnSpc>
              <a:spcBef>
                <a:spcPts val="600"/>
              </a:spcBef>
              <a:buFont typeface="Wingdings"/>
              <a:buChar char=""/>
              <a:tabLst>
                <a:tab pos="939165" algn="l"/>
                <a:tab pos="940435" algn="l"/>
              </a:tabLst>
            </a:pPr>
            <a:r>
              <a:rPr lang="zh-TW" altLang="en-US" sz="2800" spc="-5" dirty="0">
                <a:latin typeface="微軟正黑體"/>
                <a:cs typeface="微軟正黑體"/>
              </a:rPr>
              <a:t>公務機關應</a:t>
            </a:r>
            <a:r>
              <a:rPr lang="zh-TW" altLang="en-US" sz="2800" spc="-20" dirty="0">
                <a:latin typeface="微軟正黑體"/>
                <a:cs typeface="微軟正黑體"/>
              </a:rPr>
              <a:t>置</a:t>
            </a:r>
            <a:r>
              <a:rPr lang="zh-TW" altLang="en-US" sz="2800" spc="-10" dirty="0">
                <a:solidFill>
                  <a:srgbClr val="FF0000"/>
                </a:solidFill>
                <a:latin typeface="微軟正黑體"/>
                <a:cs typeface="微軟正黑體"/>
              </a:rPr>
              <a:t>資通安全長</a:t>
            </a:r>
            <a:r>
              <a:rPr lang="zh-TW" altLang="en-US" sz="2800" spc="-5" dirty="0">
                <a:latin typeface="微軟正黑體"/>
                <a:cs typeface="微軟正黑體"/>
              </a:rPr>
              <a:t>，由機</a:t>
            </a:r>
            <a:r>
              <a:rPr lang="zh-TW" altLang="en-US" sz="2800" spc="-15" dirty="0">
                <a:latin typeface="微軟正黑體"/>
                <a:cs typeface="微軟正黑體"/>
              </a:rPr>
              <a:t>關</a:t>
            </a:r>
            <a:r>
              <a:rPr lang="zh-TW" altLang="en-US" sz="2800" dirty="0">
                <a:latin typeface="微軟正黑體"/>
                <a:cs typeface="微軟正黑體"/>
              </a:rPr>
              <a:t>首</a:t>
            </a:r>
            <a:r>
              <a:rPr lang="zh-TW" altLang="en-US" sz="2800" spc="-5" dirty="0">
                <a:latin typeface="微軟正黑體"/>
                <a:cs typeface="微軟正黑體"/>
              </a:rPr>
              <a:t>長指派副首</a:t>
            </a:r>
            <a:r>
              <a:rPr lang="zh-TW" altLang="en-US" sz="2800" dirty="0">
                <a:latin typeface="微軟正黑體"/>
                <a:cs typeface="微軟正黑體"/>
              </a:rPr>
              <a:t>長</a:t>
            </a:r>
            <a:r>
              <a:rPr lang="zh-TW" altLang="en-US" sz="2800" spc="-5" dirty="0">
                <a:latin typeface="微軟正黑體"/>
                <a:cs typeface="微軟正黑體"/>
              </a:rPr>
              <a:t>或適當人 員兼任，負責推動及監督機關內資</a:t>
            </a:r>
            <a:r>
              <a:rPr lang="zh-TW" altLang="en-US" sz="2800" spc="5" dirty="0">
                <a:latin typeface="微軟正黑體"/>
                <a:cs typeface="微軟正黑體"/>
              </a:rPr>
              <a:t>通</a:t>
            </a:r>
            <a:r>
              <a:rPr lang="zh-TW" altLang="en-US" sz="2800" spc="-5" dirty="0">
                <a:latin typeface="微軟正黑體"/>
                <a:cs typeface="微軟正黑體"/>
              </a:rPr>
              <a:t>安全</a:t>
            </a:r>
            <a:r>
              <a:rPr lang="zh-TW" altLang="en-US" sz="2800" spc="5" dirty="0">
                <a:latin typeface="微軟正黑體"/>
                <a:cs typeface="微軟正黑體"/>
              </a:rPr>
              <a:t>相</a:t>
            </a:r>
            <a:r>
              <a:rPr lang="zh-TW" altLang="en-US" sz="2800" spc="-5" dirty="0">
                <a:latin typeface="微軟正黑體"/>
                <a:cs typeface="微軟正黑體"/>
              </a:rPr>
              <a:t>關事務</a:t>
            </a:r>
            <a:endParaRPr lang="zh-TW" altLang="en-US" sz="2800" dirty="0">
              <a:latin typeface="微軟正黑體"/>
              <a:cs typeface="微軟正黑體"/>
            </a:endParaRPr>
          </a:p>
          <a:p>
            <a:endParaRPr lang="zh-TW" altLang="en-US" dirty="0"/>
          </a:p>
        </p:txBody>
      </p:sp>
      <p:sp>
        <p:nvSpPr>
          <p:cNvPr id="4" name="object 3">
            <a:extLst>
              <a:ext uri="{FF2B5EF4-FFF2-40B4-BE49-F238E27FC236}">
                <a16:creationId xmlns:a16="http://schemas.microsoft.com/office/drawing/2014/main" id="{5F20C84C-BCBF-42F7-880B-2D9E10A59F4F}"/>
              </a:ext>
            </a:extLst>
          </p:cNvPr>
          <p:cNvSpPr/>
          <p:nvPr/>
        </p:nvSpPr>
        <p:spPr>
          <a:xfrm>
            <a:off x="1916885" y="3429000"/>
            <a:ext cx="8661633" cy="218236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980394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E6544D9-BC71-4498-85C6-86A940A04C3D}"/>
              </a:ext>
            </a:extLst>
          </p:cNvPr>
          <p:cNvSpPr>
            <a:spLocks noGrp="1"/>
          </p:cNvSpPr>
          <p:nvPr>
            <p:ph type="ctrTitle"/>
          </p:nvPr>
        </p:nvSpPr>
        <p:spPr>
          <a:xfrm>
            <a:off x="260059" y="679507"/>
            <a:ext cx="11404874" cy="3343601"/>
          </a:xfrm>
        </p:spPr>
        <p:txBody>
          <a:bodyPr>
            <a:normAutofit fontScale="90000"/>
          </a:bodyPr>
          <a:lstStyle/>
          <a:p>
            <a:r>
              <a:rPr lang="zh-TW" altLang="en-US" dirty="0">
                <a:latin typeface="新細明體-ExtB" panose="02020500000000000000" pitchFamily="18" charset="-120"/>
                <a:ea typeface="新細明體-ExtB" panose="02020500000000000000" pitchFamily="18" charset="-120"/>
              </a:rPr>
              <a:t>教育機構資安通報</a:t>
            </a:r>
            <a:r>
              <a:rPr lang="zh-TW" altLang="en-US" dirty="0">
                <a:solidFill>
                  <a:srgbClr val="FF0000"/>
                </a:solidFill>
                <a:latin typeface="新細明體-ExtB" panose="02020500000000000000" pitchFamily="18" charset="-120"/>
                <a:ea typeface="新細明體-ExtB" panose="02020500000000000000" pitchFamily="18" charset="-120"/>
              </a:rPr>
              <a:t>演練</a:t>
            </a:r>
            <a:r>
              <a:rPr lang="zh-TW" altLang="en-US" dirty="0">
                <a:latin typeface="新細明體-ExtB" panose="02020500000000000000" pitchFamily="18" charset="-120"/>
                <a:ea typeface="新細明體-ExtB" panose="02020500000000000000" pitchFamily="18" charset="-120"/>
              </a:rPr>
              <a:t>平台流程簡介</a:t>
            </a:r>
            <a:br>
              <a:rPr lang="en-US" altLang="zh-TW" dirty="0">
                <a:latin typeface="新細明體-ExtB" panose="02020500000000000000" pitchFamily="18" charset="-120"/>
                <a:ea typeface="新細明體-ExtB" panose="02020500000000000000" pitchFamily="18" charset="-120"/>
              </a:rPr>
            </a:br>
            <a:r>
              <a:rPr lang="en-US" altLang="zh-TW" u="heavy" spc="-5" dirty="0">
                <a:solidFill>
                  <a:srgbClr val="0000FF"/>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https://</a:t>
            </a:r>
            <a:r>
              <a:rPr lang="en-US" altLang="zh-TW" u="heavy" spc="-5" dirty="0">
                <a:solidFill>
                  <a:srgbClr val="FF0000"/>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drill</a:t>
            </a:r>
            <a:r>
              <a:rPr lang="en-US" altLang="zh-TW" u="heavy" spc="-5" dirty="0">
                <a:solidFill>
                  <a:srgbClr val="0000FF"/>
                </a:solidFill>
                <a:uFill>
                  <a:solidFill>
                    <a:srgbClr val="0000FF"/>
                  </a:solidFill>
                </a:uFill>
                <a:latin typeface="Times New Roman"/>
                <a:cs typeface="Times New Roman"/>
                <a:hlinkClick r:id="rId2">
                  <a:extLst>
                    <a:ext uri="{A12FA001-AC4F-418D-AE19-62706E023703}">
                      <ahyp:hlinkClr xmlns:ahyp="http://schemas.microsoft.com/office/drawing/2018/hyperlinkcolor" val="tx"/>
                    </a:ext>
                  </a:extLst>
                </a:hlinkClick>
              </a:rPr>
              <a:t>.cert.tanet.edu.tw</a:t>
            </a:r>
            <a:endParaRPr lang="zh-TW" altLang="en-US" dirty="0">
              <a:latin typeface="新細明體-ExtB" panose="02020500000000000000" pitchFamily="18" charset="-120"/>
              <a:ea typeface="新細明體-ExtB" panose="02020500000000000000" pitchFamily="18" charset="-120"/>
            </a:endParaRPr>
          </a:p>
        </p:txBody>
      </p:sp>
      <p:sp>
        <p:nvSpPr>
          <p:cNvPr id="3" name="副標題 2">
            <a:extLst>
              <a:ext uri="{FF2B5EF4-FFF2-40B4-BE49-F238E27FC236}">
                <a16:creationId xmlns:a16="http://schemas.microsoft.com/office/drawing/2014/main" id="{C37B7A5A-79C8-4799-8513-DE35CD119641}"/>
              </a:ext>
            </a:extLst>
          </p:cNvPr>
          <p:cNvSpPr>
            <a:spLocks noGrp="1"/>
          </p:cNvSpPr>
          <p:nvPr>
            <p:ph type="subTitle" idx="1"/>
          </p:nvPr>
        </p:nvSpPr>
        <p:spPr/>
        <p:txBody>
          <a:bodyPr/>
          <a:lstStyle/>
          <a:p>
            <a:endParaRPr lang="zh-TW" altLang="en-US" dirty="0"/>
          </a:p>
        </p:txBody>
      </p:sp>
      <p:pic>
        <p:nvPicPr>
          <p:cNvPr id="5" name="圖片 4">
            <a:hlinkClick r:id="rId3"/>
            <a:extLst>
              <a:ext uri="{FF2B5EF4-FFF2-40B4-BE49-F238E27FC236}">
                <a16:creationId xmlns:a16="http://schemas.microsoft.com/office/drawing/2014/main" id="{6909C543-3DF3-47E4-BFC3-5927E798F6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549" y="4124212"/>
            <a:ext cx="10631384" cy="1619476"/>
          </a:xfrm>
          <a:prstGeom prst="rect">
            <a:avLst/>
          </a:prstGeom>
        </p:spPr>
      </p:pic>
    </p:spTree>
    <p:extLst>
      <p:ext uri="{BB962C8B-B14F-4D97-AF65-F5344CB8AC3E}">
        <p14:creationId xmlns:p14="http://schemas.microsoft.com/office/powerpoint/2010/main" val="1205262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7693E0-07CC-44A5-9FC5-55F335F23198}"/>
              </a:ext>
            </a:extLst>
          </p:cNvPr>
          <p:cNvSpPr>
            <a:spLocks noGrp="1"/>
          </p:cNvSpPr>
          <p:nvPr>
            <p:ph type="title"/>
          </p:nvPr>
        </p:nvSpPr>
        <p:spPr/>
        <p:txBody>
          <a:bodyPr>
            <a:normAutofit/>
          </a:bodyPr>
          <a:lstStyle/>
          <a:p>
            <a:pPr algn="ctr"/>
            <a:r>
              <a:rPr lang="zh-TW" altLang="en-US" sz="6000" dirty="0"/>
              <a:t>演練整備注意事項</a:t>
            </a:r>
          </a:p>
        </p:txBody>
      </p:sp>
      <p:sp>
        <p:nvSpPr>
          <p:cNvPr id="3" name="內容版面配置區 2">
            <a:extLst>
              <a:ext uri="{FF2B5EF4-FFF2-40B4-BE49-F238E27FC236}">
                <a16:creationId xmlns:a16="http://schemas.microsoft.com/office/drawing/2014/main" id="{D6EBA51F-FA50-4443-A177-3FF83E640CFD}"/>
              </a:ext>
            </a:extLst>
          </p:cNvPr>
          <p:cNvSpPr>
            <a:spLocks noGrp="1"/>
          </p:cNvSpPr>
          <p:nvPr>
            <p:ph idx="1"/>
          </p:nvPr>
        </p:nvSpPr>
        <p:spPr/>
        <p:txBody>
          <a:bodyPr>
            <a:normAutofit fontScale="85000" lnSpcReduction="10000"/>
          </a:bodyPr>
          <a:lstStyle/>
          <a:p>
            <a:pPr marL="355600" indent="-342900">
              <a:lnSpc>
                <a:spcPct val="100000"/>
              </a:lnSpc>
              <a:spcBef>
                <a:spcPts val="1275"/>
              </a:spcBef>
              <a:buFont typeface="Arial"/>
              <a:buChar char="•"/>
              <a:tabLst>
                <a:tab pos="354965" algn="l"/>
                <a:tab pos="355600" algn="l"/>
              </a:tabLst>
            </a:pPr>
            <a:r>
              <a:rPr lang="zh-TW" altLang="en-US" sz="2800" spc="-5" dirty="0">
                <a:latin typeface="微軟正黑體"/>
                <a:cs typeface="微軟正黑體"/>
              </a:rPr>
              <a:t>教育機構資安通報平台帳號資料確認</a:t>
            </a:r>
            <a:endParaRPr lang="zh-TW" altLang="en-US" sz="2800" dirty="0">
              <a:latin typeface="微軟正黑體"/>
              <a:cs typeface="微軟正黑體"/>
            </a:endParaRPr>
          </a:p>
          <a:p>
            <a:pPr marL="756285" lvl="1" indent="-287020">
              <a:lnSpc>
                <a:spcPct val="100000"/>
              </a:lnSpc>
              <a:spcBef>
                <a:spcPts val="1180"/>
              </a:spcBef>
              <a:buFont typeface="Arial"/>
              <a:buChar char="–"/>
              <a:tabLst>
                <a:tab pos="756920" algn="l"/>
              </a:tabLst>
            </a:pPr>
            <a:r>
              <a:rPr lang="zh-TW" altLang="en-US" sz="2400" dirty="0">
                <a:latin typeface="微軟正黑體"/>
                <a:cs typeface="微軟正黑體"/>
              </a:rPr>
              <a:t>進行登入測試，登入時使</a:t>
            </a:r>
            <a:r>
              <a:rPr lang="zh-TW" altLang="en-US" sz="2400" spc="-25" dirty="0">
                <a:latin typeface="微軟正黑體"/>
                <a:cs typeface="微軟正黑體"/>
              </a:rPr>
              <a:t>用</a:t>
            </a:r>
            <a:r>
              <a:rPr lang="en-US" altLang="zh-TW" sz="2400" spc="-5" dirty="0">
                <a:latin typeface="Times New Roman"/>
                <a:cs typeface="Times New Roman"/>
              </a:rPr>
              <a:t>OID</a:t>
            </a:r>
            <a:r>
              <a:rPr lang="zh-TW" altLang="en-US" sz="2400" dirty="0">
                <a:latin typeface="微軟正黑體"/>
                <a:cs typeface="微軟正黑體"/>
              </a:rPr>
              <a:t>登入</a:t>
            </a:r>
          </a:p>
          <a:p>
            <a:pPr marL="756285" lvl="1" indent="-287020">
              <a:lnSpc>
                <a:spcPct val="100000"/>
              </a:lnSpc>
              <a:spcBef>
                <a:spcPts val="1175"/>
              </a:spcBef>
              <a:buFont typeface="Arial"/>
              <a:buChar char="–"/>
              <a:tabLst>
                <a:tab pos="756920" algn="l"/>
              </a:tabLst>
            </a:pPr>
            <a:r>
              <a:rPr lang="zh-TW" altLang="en-US" sz="2400" dirty="0">
                <a:latin typeface="微軟正黑體"/>
                <a:cs typeface="微軟正黑體"/>
              </a:rPr>
              <a:t>可連結 </a:t>
            </a:r>
            <a:r>
              <a:rPr lang="en-US" altLang="zh-TW" sz="2400" dirty="0">
                <a:latin typeface="微軟正黑體"/>
                <a:cs typeface="微軟正黑體"/>
                <a:hlinkClick r:id="rId2"/>
              </a:rPr>
              <a:t>http://rehlc.cc/OID</a:t>
            </a:r>
            <a:r>
              <a:rPr lang="zh-TW" altLang="en-US" sz="2400" dirty="0">
                <a:latin typeface="微軟正黑體"/>
                <a:cs typeface="微軟正黑體"/>
              </a:rPr>
              <a:t> 雲端硬碟查詢</a:t>
            </a:r>
            <a:endParaRPr lang="en-US" altLang="zh-TW" sz="2400" dirty="0">
              <a:latin typeface="Times New Roman"/>
              <a:cs typeface="Times New Roman"/>
            </a:endParaRPr>
          </a:p>
          <a:p>
            <a:pPr marL="355600" indent="-342900">
              <a:lnSpc>
                <a:spcPct val="100000"/>
              </a:lnSpc>
              <a:spcBef>
                <a:spcPts val="1270"/>
              </a:spcBef>
              <a:buFont typeface="Arial"/>
              <a:buChar char="•"/>
              <a:tabLst>
                <a:tab pos="354965" algn="l"/>
                <a:tab pos="355600" algn="l"/>
              </a:tabLst>
            </a:pPr>
            <a:r>
              <a:rPr lang="zh-TW" altLang="en-US" sz="2800" spc="-5" dirty="0">
                <a:latin typeface="微軟正黑體"/>
                <a:cs typeface="微軟正黑體"/>
              </a:rPr>
              <a:t>教育機構資安通報平台資安聯絡人</a:t>
            </a:r>
            <a:r>
              <a:rPr lang="zh-TW" altLang="en-US" sz="2800" dirty="0">
                <a:latin typeface="微軟正黑體"/>
                <a:cs typeface="微軟正黑體"/>
              </a:rPr>
              <a:t>資</a:t>
            </a:r>
            <a:r>
              <a:rPr lang="zh-TW" altLang="en-US" sz="2800" spc="-5" dirty="0">
                <a:latin typeface="微軟正黑體"/>
                <a:cs typeface="微軟正黑體"/>
              </a:rPr>
              <a:t>料確認</a:t>
            </a:r>
            <a:endParaRPr lang="zh-TW" altLang="en-US" sz="2800" dirty="0">
              <a:latin typeface="微軟正黑體"/>
              <a:cs typeface="微軟正黑體"/>
            </a:endParaRPr>
          </a:p>
          <a:p>
            <a:pPr marL="756285" lvl="1" indent="-287020">
              <a:lnSpc>
                <a:spcPts val="2875"/>
              </a:lnSpc>
              <a:spcBef>
                <a:spcPts val="1190"/>
              </a:spcBef>
              <a:buFont typeface="Arial"/>
              <a:buChar char="–"/>
              <a:tabLst>
                <a:tab pos="756920" algn="l"/>
              </a:tabLst>
            </a:pPr>
            <a:r>
              <a:rPr lang="zh-TW" altLang="en-US" sz="2400" b="1" dirty="0">
                <a:latin typeface="微軟正黑體"/>
                <a:cs typeface="微軟正黑體"/>
              </a:rPr>
              <a:t>第一、二連絡人為主要連絡</a:t>
            </a:r>
            <a:r>
              <a:rPr lang="zh-TW" altLang="en-US" sz="2400" b="1" spc="-30" dirty="0">
                <a:latin typeface="微軟正黑體"/>
                <a:cs typeface="微軟正黑體"/>
              </a:rPr>
              <a:t>人</a:t>
            </a:r>
            <a:r>
              <a:rPr lang="zh-TW" altLang="en-US" sz="2400" spc="-5" dirty="0">
                <a:latin typeface="微軟正黑體"/>
                <a:cs typeface="微軟正黑體"/>
              </a:rPr>
              <a:t>，建議將業務負責人員填寫於前二位，</a:t>
            </a:r>
            <a:r>
              <a:rPr lang="zh-TW" altLang="en-US" sz="2400" b="1" dirty="0">
                <a:solidFill>
                  <a:srgbClr val="FF0000"/>
                </a:solidFill>
                <a:latin typeface="微軟正黑體"/>
                <a:cs typeface="微軟正黑體"/>
              </a:rPr>
              <a:t>並</a:t>
            </a:r>
            <a:r>
              <a:rPr lang="zh-TW" altLang="en-US" sz="2400" b="1" spc="-5" dirty="0">
                <a:solidFill>
                  <a:srgbClr val="FF0000"/>
                </a:solidFill>
                <a:latin typeface="微軟正黑體"/>
                <a:cs typeface="微軟正黑體"/>
              </a:rPr>
              <a:t>將未使用</a:t>
            </a:r>
            <a:endParaRPr lang="zh-TW" altLang="en-US" sz="2400" b="1" dirty="0">
              <a:solidFill>
                <a:srgbClr val="FF0000"/>
              </a:solidFill>
              <a:latin typeface="微軟正黑體"/>
              <a:cs typeface="微軟正黑體"/>
            </a:endParaRPr>
          </a:p>
          <a:p>
            <a:pPr marL="756285">
              <a:lnSpc>
                <a:spcPts val="2875"/>
              </a:lnSpc>
            </a:pPr>
            <a:r>
              <a:rPr lang="zh-TW" altLang="en-US" sz="2400" b="1" dirty="0">
                <a:solidFill>
                  <a:srgbClr val="FF0000"/>
                </a:solidFill>
                <a:latin typeface="微軟正黑體"/>
                <a:cs typeface="微軟正黑體"/>
              </a:rPr>
              <a:t>連絡人帳號關</a:t>
            </a:r>
            <a:r>
              <a:rPr lang="zh-TW" altLang="en-US" sz="2400" b="1" spc="-15" dirty="0">
                <a:solidFill>
                  <a:srgbClr val="FF0000"/>
                </a:solidFill>
                <a:latin typeface="微軟正黑體"/>
                <a:cs typeface="微軟正黑體"/>
              </a:rPr>
              <a:t>閉</a:t>
            </a:r>
            <a:r>
              <a:rPr lang="zh-TW" altLang="en-US" sz="2400" b="1" dirty="0">
                <a:solidFill>
                  <a:srgbClr val="FF0000"/>
                </a:solidFill>
                <a:latin typeface="微軟正黑體"/>
                <a:cs typeface="微軟正黑體"/>
              </a:rPr>
              <a:t>，以達風險控管目的。</a:t>
            </a:r>
          </a:p>
          <a:p>
            <a:pPr marL="756285" lvl="1" indent="-287020">
              <a:lnSpc>
                <a:spcPct val="100000"/>
              </a:lnSpc>
              <a:spcBef>
                <a:spcPts val="1180"/>
              </a:spcBef>
              <a:buFont typeface="Arial"/>
              <a:buChar char="–"/>
              <a:tabLst>
                <a:tab pos="756920" algn="l"/>
              </a:tabLst>
            </a:pPr>
            <a:r>
              <a:rPr lang="zh-TW" altLang="en-US" sz="2400" dirty="0">
                <a:latin typeface="微軟正黑體"/>
                <a:cs typeface="微軟正黑體"/>
              </a:rPr>
              <a:t>各聯絡人以各自帳號登</a:t>
            </a:r>
            <a:r>
              <a:rPr lang="zh-TW" altLang="en-US" sz="2400" spc="-20" dirty="0">
                <a:latin typeface="微軟正黑體"/>
                <a:cs typeface="微軟正黑體"/>
              </a:rPr>
              <a:t>入</a:t>
            </a:r>
            <a:r>
              <a:rPr lang="zh-TW" altLang="en-US" sz="2400" b="1" dirty="0">
                <a:solidFill>
                  <a:srgbClr val="FF0000"/>
                </a:solidFill>
                <a:latin typeface="微軟正黑體"/>
                <a:cs typeface="微軟正黑體"/>
              </a:rPr>
              <a:t>進行資料確認</a:t>
            </a:r>
            <a:r>
              <a:rPr lang="zh-TW" altLang="en-US" sz="2400" dirty="0">
                <a:latin typeface="微軟正黑體"/>
                <a:cs typeface="微軟正黑體"/>
              </a:rPr>
              <a:t>及</a:t>
            </a:r>
            <a:r>
              <a:rPr lang="zh-TW" altLang="en-US" sz="2400" b="1" dirty="0">
                <a:solidFill>
                  <a:srgbClr val="FF0000"/>
                </a:solidFill>
                <a:latin typeface="微軟正黑體"/>
                <a:cs typeface="微軟正黑體"/>
              </a:rPr>
              <a:t>密碼更新作業</a:t>
            </a:r>
            <a:endParaRPr lang="zh-TW" altLang="en-US" sz="2400" dirty="0">
              <a:solidFill>
                <a:srgbClr val="FF0000"/>
              </a:solidFill>
              <a:latin typeface="微軟正黑體"/>
              <a:cs typeface="微軟正黑體"/>
            </a:endParaRPr>
          </a:p>
          <a:p>
            <a:pPr marL="756285" lvl="1" indent="-287020">
              <a:lnSpc>
                <a:spcPct val="100000"/>
              </a:lnSpc>
              <a:spcBef>
                <a:spcPts val="1230"/>
              </a:spcBef>
              <a:buFont typeface="Arial"/>
              <a:buChar char="–"/>
              <a:tabLst>
                <a:tab pos="756920" algn="l"/>
              </a:tabLst>
            </a:pPr>
            <a:r>
              <a:rPr lang="zh-TW" altLang="en-US" sz="2600" dirty="0">
                <a:solidFill>
                  <a:srgbClr val="FF0000"/>
                </a:solidFill>
                <a:latin typeface="微軟正黑體"/>
                <a:cs typeface="微軟正黑體"/>
              </a:rPr>
              <a:t>資安長聯絡資訊：姓名</a:t>
            </a:r>
            <a:r>
              <a:rPr lang="zh-TW" altLang="en-US" sz="2600" spc="-15" dirty="0">
                <a:solidFill>
                  <a:srgbClr val="FF0000"/>
                </a:solidFill>
                <a:latin typeface="微軟正黑體"/>
                <a:cs typeface="微軟正黑體"/>
              </a:rPr>
              <a:t>、</a:t>
            </a:r>
            <a:r>
              <a:rPr lang="zh-TW" altLang="en-US" sz="2600" dirty="0">
                <a:solidFill>
                  <a:srgbClr val="FF0000"/>
                </a:solidFill>
                <a:latin typeface="微軟正黑體"/>
                <a:cs typeface="微軟正黑體"/>
              </a:rPr>
              <a:t>公</a:t>
            </a:r>
            <a:r>
              <a:rPr lang="zh-TW" altLang="en-US" sz="2600" spc="-25" dirty="0">
                <a:solidFill>
                  <a:srgbClr val="FF0000"/>
                </a:solidFill>
                <a:latin typeface="微軟正黑體"/>
                <a:cs typeface="微軟正黑體"/>
              </a:rPr>
              <a:t>務</a:t>
            </a:r>
            <a:r>
              <a:rPr lang="en-US" altLang="zh-TW" sz="2600" spc="-5" dirty="0">
                <a:solidFill>
                  <a:srgbClr val="FF0000"/>
                </a:solidFill>
                <a:latin typeface="微軟正黑體"/>
                <a:cs typeface="微軟正黑體"/>
              </a:rPr>
              <a:t>EMAIL</a:t>
            </a:r>
            <a:r>
              <a:rPr lang="zh-TW" altLang="en-US" sz="2600" spc="-15" dirty="0">
                <a:solidFill>
                  <a:srgbClr val="FF0000"/>
                </a:solidFill>
                <a:latin typeface="微軟正黑體"/>
                <a:cs typeface="微軟正黑體"/>
              </a:rPr>
              <a:t>、</a:t>
            </a:r>
            <a:r>
              <a:rPr lang="zh-TW" altLang="en-US" sz="2600" dirty="0">
                <a:solidFill>
                  <a:srgbClr val="FF0000"/>
                </a:solidFill>
                <a:latin typeface="微軟正黑體"/>
                <a:cs typeface="微軟正黑體"/>
              </a:rPr>
              <a:t>公務電話</a:t>
            </a:r>
            <a:endParaRPr lang="zh-TW" altLang="en-US" sz="2600" dirty="0">
              <a:latin typeface="微軟正黑體"/>
              <a:cs typeface="微軟正黑體"/>
            </a:endParaRPr>
          </a:p>
          <a:p>
            <a:endParaRPr lang="zh-TW" altLang="en-US" dirty="0"/>
          </a:p>
        </p:txBody>
      </p:sp>
    </p:spTree>
    <p:extLst>
      <p:ext uri="{BB962C8B-B14F-4D97-AF65-F5344CB8AC3E}">
        <p14:creationId xmlns:p14="http://schemas.microsoft.com/office/powerpoint/2010/main" val="4091388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DE9B75-249B-4813-8AC0-CE56DD6D6963}"/>
              </a:ext>
            </a:extLst>
          </p:cNvPr>
          <p:cNvSpPr>
            <a:spLocks noGrp="1"/>
          </p:cNvSpPr>
          <p:nvPr>
            <p:ph type="title"/>
          </p:nvPr>
        </p:nvSpPr>
        <p:spPr/>
        <p:txBody>
          <a:bodyPr>
            <a:normAutofit/>
          </a:bodyPr>
          <a:lstStyle/>
          <a:p>
            <a:pPr algn="ctr"/>
            <a:r>
              <a:rPr lang="zh-TW" altLang="en-US" sz="6000" dirty="0"/>
              <a:t>資安演練事前準備項目</a:t>
            </a:r>
          </a:p>
        </p:txBody>
      </p:sp>
      <p:sp>
        <p:nvSpPr>
          <p:cNvPr id="3" name="內容版面配置區 2">
            <a:extLst>
              <a:ext uri="{FF2B5EF4-FFF2-40B4-BE49-F238E27FC236}">
                <a16:creationId xmlns:a16="http://schemas.microsoft.com/office/drawing/2014/main" id="{84ABA3A4-2A86-42DA-B766-9D801BC3FC1D}"/>
              </a:ext>
            </a:extLst>
          </p:cNvPr>
          <p:cNvSpPr>
            <a:spLocks noGrp="1"/>
          </p:cNvSpPr>
          <p:nvPr>
            <p:ph idx="1"/>
          </p:nvPr>
        </p:nvSpPr>
        <p:spPr/>
        <p:txBody>
          <a:bodyPr>
            <a:normAutofit fontScale="92500" lnSpcReduction="10000"/>
          </a:bodyPr>
          <a:lstStyle/>
          <a:p>
            <a:pPr>
              <a:buFont typeface="Wingdings" panose="05000000000000000000" pitchFamily="2" charset="2"/>
              <a:buChar char="Ø"/>
            </a:pPr>
            <a:r>
              <a:rPr lang="zh-TW" altLang="en-US" dirty="0"/>
              <a:t>資安演練時程已確認為</a:t>
            </a:r>
            <a:r>
              <a:rPr lang="zh-TW" altLang="en-US" dirty="0">
                <a:solidFill>
                  <a:srgbClr val="FF0000"/>
                </a:solidFill>
              </a:rPr>
              <a:t>第一梯次</a:t>
            </a:r>
            <a:r>
              <a:rPr lang="zh-TW" altLang="en-US" dirty="0"/>
              <a:t>，日期為</a:t>
            </a:r>
            <a:r>
              <a:rPr lang="en-US" altLang="zh-TW" b="1" dirty="0">
                <a:solidFill>
                  <a:srgbClr val="FF0000"/>
                </a:solidFill>
              </a:rPr>
              <a:t>113/09/02~113/09/06</a:t>
            </a:r>
            <a:r>
              <a:rPr lang="zh-TW" altLang="en-US" b="1" dirty="0">
                <a:solidFill>
                  <a:srgbClr val="FF0000"/>
                </a:solidFill>
              </a:rPr>
              <a:t>，前三日</a:t>
            </a:r>
            <a:r>
              <a:rPr lang="zh-TW" altLang="en-US" dirty="0"/>
              <a:t>為演練事件派發作業時間，</a:t>
            </a:r>
            <a:r>
              <a:rPr lang="zh-TW" altLang="en-US" dirty="0">
                <a:solidFill>
                  <a:schemeClr val="tx1"/>
                </a:solidFill>
              </a:rPr>
              <a:t>請於演練期間隨時待命。</a:t>
            </a:r>
            <a:endParaRPr lang="en-US" altLang="zh-TW" dirty="0">
              <a:solidFill>
                <a:schemeClr val="tx1"/>
              </a:solidFill>
            </a:endParaRPr>
          </a:p>
          <a:p>
            <a:pPr>
              <a:buFont typeface="Wingdings" panose="05000000000000000000" pitchFamily="2" charset="2"/>
              <a:buChar char="Ø"/>
            </a:pPr>
            <a:r>
              <a:rPr lang="zh-TW" altLang="zh-TW" dirty="0">
                <a:solidFill>
                  <a:srgbClr val="222222"/>
                </a:solidFill>
                <a:latin typeface="+mn-ea"/>
              </a:rPr>
              <a:t>請協助將寄送演練通知信的</a:t>
            </a:r>
            <a:r>
              <a:rPr lang="en-US" altLang="zh-TW" dirty="0">
                <a:solidFill>
                  <a:srgbClr val="222222"/>
                </a:solidFill>
                <a:latin typeface="+mn-ea"/>
                <a:cs typeface="Times New Roman" panose="02020603050405020304" pitchFamily="18" charset="0"/>
              </a:rPr>
              <a:t>E-Mail</a:t>
            </a:r>
            <a:r>
              <a:rPr lang="zh-TW" altLang="en-US" dirty="0">
                <a:solidFill>
                  <a:srgbClr val="222222"/>
                </a:solidFill>
                <a:latin typeface="+mn-ea"/>
              </a:rPr>
              <a:t>：</a:t>
            </a:r>
            <a:r>
              <a:rPr lang="en-US" altLang="zh-TW" b="1" dirty="0">
                <a:solidFill>
                  <a:srgbClr val="FF0000"/>
                </a:solidFill>
                <a:latin typeface="+mn-ea"/>
                <a:cs typeface="Times New Roman" panose="02020603050405020304" pitchFamily="18" charset="0"/>
                <a:hlinkClick r:id="rId2"/>
              </a:rPr>
              <a:t>service@cert.tanet.edu.tw</a:t>
            </a:r>
            <a:r>
              <a:rPr lang="en-US" altLang="zh-TW" b="1" dirty="0">
                <a:solidFill>
                  <a:srgbClr val="FF0000"/>
                </a:solidFill>
                <a:latin typeface="+mn-ea"/>
                <a:cs typeface="Times New Roman" panose="02020603050405020304" pitchFamily="18" charset="0"/>
              </a:rPr>
              <a:t> </a:t>
            </a:r>
            <a:r>
              <a:rPr lang="en-US" altLang="zh-TW" dirty="0">
                <a:solidFill>
                  <a:srgbClr val="222222"/>
                </a:solidFill>
                <a:latin typeface="+mn-ea"/>
              </a:rPr>
              <a:t>(</a:t>
            </a:r>
            <a:r>
              <a:rPr lang="en-US" altLang="zh-TW" dirty="0">
                <a:solidFill>
                  <a:srgbClr val="222222"/>
                </a:solidFill>
                <a:latin typeface="+mn-ea"/>
                <a:cs typeface="Times New Roman" panose="02020603050405020304" pitchFamily="18" charset="0"/>
              </a:rPr>
              <a:t>IP:140.117.101.5</a:t>
            </a:r>
            <a:r>
              <a:rPr lang="en-US" altLang="zh-TW" dirty="0">
                <a:solidFill>
                  <a:srgbClr val="222222"/>
                </a:solidFill>
                <a:latin typeface="+mn-ea"/>
              </a:rPr>
              <a:t>)</a:t>
            </a:r>
            <a:r>
              <a:rPr lang="zh-TW" altLang="en-US" dirty="0">
                <a:solidFill>
                  <a:srgbClr val="222222"/>
                </a:solidFill>
                <a:latin typeface="+mn-ea"/>
              </a:rPr>
              <a:t>設為白名單，避免接收不到重要演練通知。</a:t>
            </a:r>
            <a:r>
              <a:rPr lang="zh-TW" altLang="en-US" dirty="0">
                <a:solidFill>
                  <a:schemeClr val="tx1"/>
                </a:solidFill>
                <a:latin typeface="+mn-ea"/>
              </a:rPr>
              <a:t> </a:t>
            </a:r>
            <a:endParaRPr lang="en-US" altLang="zh-TW" dirty="0">
              <a:solidFill>
                <a:schemeClr val="tx1"/>
              </a:solidFill>
              <a:latin typeface="+mn-ea"/>
            </a:endParaRPr>
          </a:p>
          <a:p>
            <a:pPr>
              <a:buFont typeface="Wingdings" panose="05000000000000000000" pitchFamily="2" charset="2"/>
              <a:buChar char="Ø"/>
            </a:pPr>
            <a:r>
              <a:rPr lang="zh-TW" altLang="zh-TW" dirty="0">
                <a:solidFill>
                  <a:srgbClr val="222222"/>
                </a:solidFill>
                <a:latin typeface="細明體_HKSCS" panose="02020500000000000000" pitchFamily="18" charset="-120"/>
                <a:ea typeface="細明體_HKSCS" panose="02020500000000000000" pitchFamily="18" charset="-120"/>
              </a:rPr>
              <a:t>演練通知簡訊號碼會依照接收使用者是哪一家電信業者而有所不同，此為網路平台所發送，</a:t>
            </a:r>
            <a:r>
              <a:rPr lang="zh-TW" altLang="en-US" dirty="0">
                <a:solidFill>
                  <a:schemeClr val="tx1"/>
                </a:solidFill>
              </a:rPr>
              <a:t>請確認手機號碼是否有取消</a:t>
            </a:r>
            <a:r>
              <a:rPr lang="en-US" altLang="zh-TW" dirty="0">
                <a:solidFill>
                  <a:schemeClr val="tx1"/>
                </a:solidFill>
              </a:rPr>
              <a:t>[</a:t>
            </a:r>
            <a:r>
              <a:rPr lang="zh-TW" altLang="en-US" dirty="0">
                <a:solidFill>
                  <a:srgbClr val="FF0000"/>
                </a:solidFill>
              </a:rPr>
              <a:t>阻擋廣告簡訊服務</a:t>
            </a:r>
            <a:r>
              <a:rPr lang="en-US" altLang="zh-TW" dirty="0">
                <a:solidFill>
                  <a:schemeClr val="tx1"/>
                </a:solidFill>
              </a:rPr>
              <a:t>]</a:t>
            </a:r>
            <a:r>
              <a:rPr lang="zh-TW" altLang="en-US" dirty="0">
                <a:solidFill>
                  <a:schemeClr val="tx1"/>
                </a:solidFill>
              </a:rPr>
              <a:t>，避免接收不到重要演練通知。</a:t>
            </a:r>
            <a:endParaRPr lang="en-US" altLang="zh-TW" dirty="0">
              <a:solidFill>
                <a:schemeClr val="tx1"/>
              </a:solidFill>
            </a:endParaRPr>
          </a:p>
          <a:p>
            <a:pPr>
              <a:buFont typeface="Wingdings" panose="05000000000000000000" pitchFamily="2" charset="2"/>
              <a:buChar char="Ø"/>
            </a:pPr>
            <a:r>
              <a:rPr lang="zh-TW" altLang="en-US" dirty="0"/>
              <a:t>資安通報</a:t>
            </a:r>
            <a:r>
              <a:rPr lang="zh-TW" altLang="en-US" dirty="0">
                <a:solidFill>
                  <a:srgbClr val="FF0000"/>
                </a:solidFill>
              </a:rPr>
              <a:t>演練</a:t>
            </a:r>
            <a:r>
              <a:rPr lang="zh-TW" altLang="en-US" dirty="0"/>
              <a:t>平台與資安通報平台不同，演練期間請以此</a:t>
            </a:r>
            <a:r>
              <a:rPr lang="zh-TW" altLang="en-US" spc="-5" dirty="0">
                <a:latin typeface="微軟正黑體"/>
                <a:cs typeface="微軟正黑體"/>
              </a:rPr>
              <a:t>網址為主：</a:t>
            </a:r>
            <a:r>
              <a:rPr lang="en-US" altLang="zh-TW" u="heavy" spc="-5" dirty="0">
                <a:solidFill>
                  <a:srgbClr val="0000FF"/>
                </a:solidFill>
                <a:uFill>
                  <a:solidFill>
                    <a:srgbClr val="0000FF"/>
                  </a:solidFill>
                </a:uFill>
                <a:latin typeface="Times New Roman"/>
                <a:cs typeface="Times New Roman"/>
                <a:hlinkClick r:id="rId3"/>
              </a:rPr>
              <a:t>https://drill.cert.tanet.edu.tw</a:t>
            </a:r>
            <a:r>
              <a:rPr lang="zh-TW" altLang="en-US" spc="-10" dirty="0">
                <a:solidFill>
                  <a:srgbClr val="0000FF"/>
                </a:solidFill>
                <a:latin typeface="Times New Roman"/>
                <a:cs typeface="Times New Roman"/>
                <a:hlinkClick r:id="rId3"/>
              </a:rPr>
              <a:t> </a:t>
            </a:r>
            <a:r>
              <a:rPr lang="en-US" altLang="zh-TW" spc="-5" dirty="0">
                <a:latin typeface="Times New Roman"/>
                <a:cs typeface="Times New Roman"/>
              </a:rPr>
              <a:t>(</a:t>
            </a:r>
            <a:r>
              <a:rPr lang="zh-TW" altLang="en-US" spc="-5" dirty="0">
                <a:latin typeface="微軟正黑體"/>
                <a:cs typeface="微軟正黑體"/>
              </a:rPr>
              <a:t>演練期間開啟</a:t>
            </a:r>
            <a:r>
              <a:rPr lang="en-US" altLang="zh-TW" spc="-5" dirty="0">
                <a:latin typeface="Times New Roman"/>
                <a:cs typeface="Times New Roman"/>
              </a:rPr>
              <a:t>)</a:t>
            </a:r>
          </a:p>
          <a:p>
            <a:pPr>
              <a:buFont typeface="Wingdings" panose="05000000000000000000" pitchFamily="2" charset="2"/>
              <a:buChar char="Ø"/>
            </a:pPr>
            <a:r>
              <a:rPr lang="zh-TW" altLang="en-US" dirty="0"/>
              <a:t>請將學校第一聯絡人與第二聯絡人帳號密碼牢記。</a:t>
            </a:r>
            <a:endParaRPr lang="en-US" altLang="zh-TW" dirty="0"/>
          </a:p>
          <a:p>
            <a:pPr>
              <a:buFont typeface="Wingdings" panose="05000000000000000000" pitchFamily="2" charset="2"/>
              <a:buChar char="Ø"/>
            </a:pPr>
            <a:r>
              <a:rPr lang="zh-TW" altLang="en-US" dirty="0"/>
              <a:t>請學校準備幾組學校</a:t>
            </a:r>
            <a:r>
              <a:rPr lang="en-US" altLang="zh-TW" dirty="0"/>
              <a:t>IP</a:t>
            </a:r>
            <a:r>
              <a:rPr lang="zh-TW" altLang="en-US" dirty="0"/>
              <a:t>，為迅速填寫</a:t>
            </a:r>
            <a:r>
              <a:rPr lang="en-US" altLang="zh-TW" dirty="0"/>
              <a:t>”IP</a:t>
            </a:r>
            <a:r>
              <a:rPr lang="zh-TW" altLang="en-US" dirty="0"/>
              <a:t>位置</a:t>
            </a:r>
            <a:r>
              <a:rPr lang="en-US" altLang="zh-TW" dirty="0"/>
              <a:t>”</a:t>
            </a:r>
            <a:r>
              <a:rPr lang="zh-TW" altLang="en-US" dirty="0"/>
              <a:t>之用。</a:t>
            </a:r>
            <a:r>
              <a:rPr lang="en-US" altLang="zh-TW" dirty="0" err="1"/>
              <a:t>Cmd</a:t>
            </a:r>
            <a:r>
              <a:rPr lang="en-US" altLang="zh-TW" dirty="0"/>
              <a:t>/ipconfig</a:t>
            </a:r>
          </a:p>
          <a:p>
            <a:pPr>
              <a:buFont typeface="Wingdings" panose="05000000000000000000" pitchFamily="2" charset="2"/>
              <a:buChar char="Ø"/>
            </a:pPr>
            <a:r>
              <a:rPr lang="zh-TW" altLang="en-US" dirty="0"/>
              <a:t>爭取時效性，請大家務必於收到告知訊息後１小時內填寫並發佈通報。</a:t>
            </a:r>
            <a:endParaRPr lang="en-US" altLang="zh-TW" dirty="0"/>
          </a:p>
          <a:p>
            <a:pPr marL="0" indent="0">
              <a:buNone/>
            </a:pPr>
            <a:endParaRPr lang="zh-TW" altLang="en-US" dirty="0"/>
          </a:p>
        </p:txBody>
      </p:sp>
      <p:sp>
        <p:nvSpPr>
          <p:cNvPr id="6" name="Rectangle 3">
            <a:extLst>
              <a:ext uri="{FF2B5EF4-FFF2-40B4-BE49-F238E27FC236}">
                <a16:creationId xmlns:a16="http://schemas.microsoft.com/office/drawing/2014/main" id="{4D359ADC-F50D-46EC-B55B-36B2AB05CB7B}"/>
              </a:ext>
            </a:extLst>
          </p:cNvPr>
          <p:cNvSpPr>
            <a:spLocks noChangeArrowheads="1"/>
          </p:cNvSpPr>
          <p:nvPr/>
        </p:nvSpPr>
        <p:spPr bwMode="auto">
          <a:xfrm>
            <a:off x="0" y="-184666"/>
            <a:ext cx="184731"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zh-TW"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3182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506ECB0-F3A9-4E48-A9C1-01CBAA9EDFB9}"/>
              </a:ext>
            </a:extLst>
          </p:cNvPr>
          <p:cNvSpPr>
            <a:spLocks noGrp="1"/>
          </p:cNvSpPr>
          <p:nvPr>
            <p:ph type="title"/>
          </p:nvPr>
        </p:nvSpPr>
        <p:spPr>
          <a:xfrm>
            <a:off x="1096963" y="1"/>
            <a:ext cx="10058400" cy="1249960"/>
          </a:xfrm>
        </p:spPr>
        <p:txBody>
          <a:bodyPr/>
          <a:lstStyle/>
          <a:p>
            <a:pPr algn="ctr"/>
            <a:r>
              <a:rPr lang="zh-TW" altLang="en-US" spc="-5" dirty="0">
                <a:solidFill>
                  <a:schemeClr val="tx1"/>
                </a:solidFill>
              </a:rPr>
              <a:t>教育機構資安通報平台</a:t>
            </a:r>
            <a:endParaRPr lang="zh-TW" altLang="en-US" dirty="0">
              <a:solidFill>
                <a:schemeClr val="tx1"/>
              </a:solidFill>
            </a:endParaRPr>
          </a:p>
        </p:txBody>
      </p:sp>
      <p:sp>
        <p:nvSpPr>
          <p:cNvPr id="4" name="object 4">
            <a:extLst>
              <a:ext uri="{FF2B5EF4-FFF2-40B4-BE49-F238E27FC236}">
                <a16:creationId xmlns:a16="http://schemas.microsoft.com/office/drawing/2014/main" id="{3D88F54E-C52D-4DBB-ABF6-A630C24AAB8F}"/>
              </a:ext>
            </a:extLst>
          </p:cNvPr>
          <p:cNvSpPr txBox="1">
            <a:spLocks noGrp="1"/>
          </p:cNvSpPr>
          <p:nvPr>
            <p:ph idx="1"/>
          </p:nvPr>
        </p:nvSpPr>
        <p:spPr>
          <a:xfrm>
            <a:off x="1096963" y="1846263"/>
            <a:ext cx="10058400" cy="789960"/>
          </a:xfrm>
          <a:prstGeom prst="rect">
            <a:avLst/>
          </a:prstGeom>
        </p:spPr>
        <p:txBody>
          <a:bodyPr vert="horz" wrap="square" lIns="0" tIns="12700" rIns="0" bIns="0" rtlCol="0">
            <a:spAutoFit/>
          </a:bodyPr>
          <a:lstStyle/>
          <a:p>
            <a:pPr marL="355600" indent="-342900">
              <a:lnSpc>
                <a:spcPct val="100000"/>
              </a:lnSpc>
              <a:spcBef>
                <a:spcPts val="100"/>
              </a:spcBef>
              <a:buFont typeface="Wingdings"/>
              <a:buChar char=""/>
              <a:tabLst>
                <a:tab pos="355600" algn="l"/>
              </a:tabLst>
            </a:pPr>
            <a:r>
              <a:rPr sz="2400" dirty="0">
                <a:latin typeface="微軟正黑體"/>
                <a:cs typeface="微軟正黑體"/>
              </a:rPr>
              <a:t>教育機構資安通報平台網址</a:t>
            </a:r>
            <a:r>
              <a:rPr sz="2400" spc="-5" dirty="0">
                <a:latin typeface="微軟正黑體"/>
                <a:cs typeface="微軟正黑體"/>
              </a:rPr>
              <a:t>：</a:t>
            </a:r>
            <a:r>
              <a:rPr sz="2400" u="heavy" spc="-5" dirty="0">
                <a:solidFill>
                  <a:srgbClr val="0000FF"/>
                </a:solidFill>
                <a:uFill>
                  <a:solidFill>
                    <a:srgbClr val="0000FF"/>
                  </a:solidFill>
                </a:uFill>
                <a:latin typeface="Times New Roman"/>
                <a:cs typeface="Times New Roman"/>
                <a:hlinkClick r:id="rId2"/>
              </a:rPr>
              <a:t>info.cert.tanet.edu.tw</a:t>
            </a:r>
            <a:endParaRPr lang="en-US" altLang="zh-TW" sz="2400" u="heavy" spc="-5" dirty="0">
              <a:solidFill>
                <a:srgbClr val="0000FF"/>
              </a:solidFill>
              <a:uFill>
                <a:solidFill>
                  <a:srgbClr val="0000FF"/>
                </a:solidFill>
              </a:uFill>
              <a:latin typeface="Times New Roman"/>
              <a:cs typeface="Times New Roman"/>
            </a:endParaRPr>
          </a:p>
          <a:p>
            <a:pPr marL="355600" indent="-342900">
              <a:lnSpc>
                <a:spcPct val="100000"/>
              </a:lnSpc>
              <a:spcBef>
                <a:spcPts val="100"/>
              </a:spcBef>
              <a:buFont typeface="Wingdings"/>
              <a:buChar char=""/>
              <a:tabLst>
                <a:tab pos="355600" algn="l"/>
              </a:tabLst>
            </a:pPr>
            <a:endParaRPr sz="2400" dirty="0">
              <a:latin typeface="Times New Roman"/>
              <a:cs typeface="Times New Roman"/>
            </a:endParaRPr>
          </a:p>
        </p:txBody>
      </p:sp>
      <p:sp>
        <p:nvSpPr>
          <p:cNvPr id="10" name="object 2">
            <a:extLst>
              <a:ext uri="{FF2B5EF4-FFF2-40B4-BE49-F238E27FC236}">
                <a16:creationId xmlns:a16="http://schemas.microsoft.com/office/drawing/2014/main" id="{34644FBC-929F-499A-A63F-4012986CCB6A}"/>
              </a:ext>
            </a:extLst>
          </p:cNvPr>
          <p:cNvSpPr/>
          <p:nvPr/>
        </p:nvSpPr>
        <p:spPr>
          <a:xfrm>
            <a:off x="2800337" y="2273415"/>
            <a:ext cx="6830224" cy="4438491"/>
          </a:xfrm>
          <a:prstGeom prst="rect">
            <a:avLst/>
          </a:prstGeom>
          <a:blipFill>
            <a:blip r:embed="rId3" cstate="print"/>
            <a:stretch>
              <a:fillRect/>
            </a:stretch>
          </a:blipFill>
        </p:spPr>
        <p:txBody>
          <a:bodyPr wrap="square" lIns="0" tIns="0" rIns="0" bIns="0" rtlCol="0"/>
          <a:lstStyle/>
          <a:p>
            <a:endParaRPr/>
          </a:p>
        </p:txBody>
      </p:sp>
      <p:sp>
        <p:nvSpPr>
          <p:cNvPr id="11" name="object 5">
            <a:extLst>
              <a:ext uri="{FF2B5EF4-FFF2-40B4-BE49-F238E27FC236}">
                <a16:creationId xmlns:a16="http://schemas.microsoft.com/office/drawing/2014/main" id="{8205569E-A189-4802-ACE2-6D515C9F9DDB}"/>
              </a:ext>
            </a:extLst>
          </p:cNvPr>
          <p:cNvSpPr/>
          <p:nvPr/>
        </p:nvSpPr>
        <p:spPr>
          <a:xfrm>
            <a:off x="2726421" y="2871448"/>
            <a:ext cx="1756635" cy="1062969"/>
          </a:xfrm>
          <a:custGeom>
            <a:avLst/>
            <a:gdLst/>
            <a:ahLst/>
            <a:cxnLst/>
            <a:rect l="l" t="t" r="r" b="b"/>
            <a:pathLst>
              <a:path w="1750060" h="1501139">
                <a:moveTo>
                  <a:pt x="0" y="250189"/>
                </a:moveTo>
                <a:lnTo>
                  <a:pt x="4030" y="205218"/>
                </a:lnTo>
                <a:lnTo>
                  <a:pt x="15652" y="162890"/>
                </a:lnTo>
                <a:lnTo>
                  <a:pt x="34158" y="123914"/>
                </a:lnTo>
                <a:lnTo>
                  <a:pt x="58841" y="88995"/>
                </a:lnTo>
                <a:lnTo>
                  <a:pt x="88995" y="58841"/>
                </a:lnTo>
                <a:lnTo>
                  <a:pt x="123914" y="34158"/>
                </a:lnTo>
                <a:lnTo>
                  <a:pt x="162890" y="15652"/>
                </a:lnTo>
                <a:lnTo>
                  <a:pt x="205218" y="4030"/>
                </a:lnTo>
                <a:lnTo>
                  <a:pt x="250189" y="0"/>
                </a:lnTo>
                <a:lnTo>
                  <a:pt x="1499361" y="0"/>
                </a:lnTo>
                <a:lnTo>
                  <a:pt x="1544333" y="4030"/>
                </a:lnTo>
                <a:lnTo>
                  <a:pt x="1586661" y="15652"/>
                </a:lnTo>
                <a:lnTo>
                  <a:pt x="1625637" y="34158"/>
                </a:lnTo>
                <a:lnTo>
                  <a:pt x="1660556" y="58841"/>
                </a:lnTo>
                <a:lnTo>
                  <a:pt x="1690710" y="88995"/>
                </a:lnTo>
                <a:lnTo>
                  <a:pt x="1715393" y="123914"/>
                </a:lnTo>
                <a:lnTo>
                  <a:pt x="1733899" y="162890"/>
                </a:lnTo>
                <a:lnTo>
                  <a:pt x="1745521" y="205218"/>
                </a:lnTo>
                <a:lnTo>
                  <a:pt x="1749552" y="250189"/>
                </a:lnTo>
                <a:lnTo>
                  <a:pt x="1749552" y="1250950"/>
                </a:lnTo>
                <a:lnTo>
                  <a:pt x="1745521" y="1295921"/>
                </a:lnTo>
                <a:lnTo>
                  <a:pt x="1733899" y="1338249"/>
                </a:lnTo>
                <a:lnTo>
                  <a:pt x="1715393" y="1377225"/>
                </a:lnTo>
                <a:lnTo>
                  <a:pt x="1690710" y="1412144"/>
                </a:lnTo>
                <a:lnTo>
                  <a:pt x="1660556" y="1442298"/>
                </a:lnTo>
                <a:lnTo>
                  <a:pt x="1625637" y="1466981"/>
                </a:lnTo>
                <a:lnTo>
                  <a:pt x="1586661" y="1485487"/>
                </a:lnTo>
                <a:lnTo>
                  <a:pt x="1544333" y="1497109"/>
                </a:lnTo>
                <a:lnTo>
                  <a:pt x="1499361" y="1501139"/>
                </a:lnTo>
                <a:lnTo>
                  <a:pt x="250189" y="1501139"/>
                </a:lnTo>
                <a:lnTo>
                  <a:pt x="205218" y="1497109"/>
                </a:lnTo>
                <a:lnTo>
                  <a:pt x="162890" y="1485487"/>
                </a:lnTo>
                <a:lnTo>
                  <a:pt x="123914" y="1466981"/>
                </a:lnTo>
                <a:lnTo>
                  <a:pt x="88995" y="1442298"/>
                </a:lnTo>
                <a:lnTo>
                  <a:pt x="58841" y="1412144"/>
                </a:lnTo>
                <a:lnTo>
                  <a:pt x="34158" y="1377225"/>
                </a:lnTo>
                <a:lnTo>
                  <a:pt x="15652" y="1338249"/>
                </a:lnTo>
                <a:lnTo>
                  <a:pt x="4030" y="1295921"/>
                </a:lnTo>
                <a:lnTo>
                  <a:pt x="0" y="1250950"/>
                </a:lnTo>
                <a:lnTo>
                  <a:pt x="0" y="250189"/>
                </a:lnTo>
                <a:close/>
              </a:path>
            </a:pathLst>
          </a:custGeom>
          <a:ln w="28956">
            <a:solidFill>
              <a:srgbClr val="FF0000"/>
            </a:solidFill>
          </a:ln>
        </p:spPr>
        <p:txBody>
          <a:bodyPr wrap="square" lIns="0" tIns="0" rIns="0" bIns="0" rtlCol="0"/>
          <a:lstStyle/>
          <a:p>
            <a:endParaRPr/>
          </a:p>
        </p:txBody>
      </p:sp>
      <p:sp>
        <p:nvSpPr>
          <p:cNvPr id="12" name="object 6">
            <a:extLst>
              <a:ext uri="{FF2B5EF4-FFF2-40B4-BE49-F238E27FC236}">
                <a16:creationId xmlns:a16="http://schemas.microsoft.com/office/drawing/2014/main" id="{3AC32A08-235A-4ADC-82DF-81315F5D0170}"/>
              </a:ext>
            </a:extLst>
          </p:cNvPr>
          <p:cNvSpPr txBox="1"/>
          <p:nvPr/>
        </p:nvSpPr>
        <p:spPr>
          <a:xfrm>
            <a:off x="2540746" y="2676378"/>
            <a:ext cx="255592"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微軟正黑體"/>
                <a:cs typeface="微軟正黑體"/>
              </a:rPr>
              <a:t>①</a:t>
            </a:r>
            <a:endParaRPr sz="1800" dirty="0">
              <a:latin typeface="微軟正黑體"/>
              <a:cs typeface="微軟正黑體"/>
            </a:endParaRPr>
          </a:p>
        </p:txBody>
      </p:sp>
      <p:sp>
        <p:nvSpPr>
          <p:cNvPr id="13" name="object 7">
            <a:extLst>
              <a:ext uri="{FF2B5EF4-FFF2-40B4-BE49-F238E27FC236}">
                <a16:creationId xmlns:a16="http://schemas.microsoft.com/office/drawing/2014/main" id="{4CC16194-A006-413D-AF2F-0AECC268B8CC}"/>
              </a:ext>
            </a:extLst>
          </p:cNvPr>
          <p:cNvSpPr/>
          <p:nvPr/>
        </p:nvSpPr>
        <p:spPr>
          <a:xfrm>
            <a:off x="2726421" y="4034735"/>
            <a:ext cx="1756635" cy="360059"/>
          </a:xfrm>
          <a:custGeom>
            <a:avLst/>
            <a:gdLst/>
            <a:ahLst/>
            <a:cxnLst/>
            <a:rect l="l" t="t" r="r" b="b"/>
            <a:pathLst>
              <a:path w="1750060" h="414654">
                <a:moveTo>
                  <a:pt x="0" y="69088"/>
                </a:moveTo>
                <a:lnTo>
                  <a:pt x="5437" y="42219"/>
                </a:lnTo>
                <a:lnTo>
                  <a:pt x="20256" y="20256"/>
                </a:lnTo>
                <a:lnTo>
                  <a:pt x="42219" y="5437"/>
                </a:lnTo>
                <a:lnTo>
                  <a:pt x="69087" y="0"/>
                </a:lnTo>
                <a:lnTo>
                  <a:pt x="1680464" y="0"/>
                </a:lnTo>
                <a:lnTo>
                  <a:pt x="1707332" y="5437"/>
                </a:lnTo>
                <a:lnTo>
                  <a:pt x="1729295" y="20256"/>
                </a:lnTo>
                <a:lnTo>
                  <a:pt x="1744114" y="42219"/>
                </a:lnTo>
                <a:lnTo>
                  <a:pt x="1749552" y="69088"/>
                </a:lnTo>
                <a:lnTo>
                  <a:pt x="1749552" y="345440"/>
                </a:lnTo>
                <a:lnTo>
                  <a:pt x="1744114" y="372308"/>
                </a:lnTo>
                <a:lnTo>
                  <a:pt x="1729295" y="394271"/>
                </a:lnTo>
                <a:lnTo>
                  <a:pt x="1707332" y="409090"/>
                </a:lnTo>
                <a:lnTo>
                  <a:pt x="1680464" y="414528"/>
                </a:lnTo>
                <a:lnTo>
                  <a:pt x="69087" y="414528"/>
                </a:lnTo>
                <a:lnTo>
                  <a:pt x="42219" y="409090"/>
                </a:lnTo>
                <a:lnTo>
                  <a:pt x="20256" y="394271"/>
                </a:lnTo>
                <a:lnTo>
                  <a:pt x="5437" y="372308"/>
                </a:lnTo>
                <a:lnTo>
                  <a:pt x="0" y="345440"/>
                </a:lnTo>
                <a:lnTo>
                  <a:pt x="0" y="69088"/>
                </a:lnTo>
                <a:close/>
              </a:path>
            </a:pathLst>
          </a:custGeom>
          <a:ln w="28955">
            <a:solidFill>
              <a:srgbClr val="FF0000"/>
            </a:solidFill>
          </a:ln>
        </p:spPr>
        <p:txBody>
          <a:bodyPr wrap="square" lIns="0" tIns="0" rIns="0" bIns="0" rtlCol="0"/>
          <a:lstStyle/>
          <a:p>
            <a:endParaRPr/>
          </a:p>
        </p:txBody>
      </p:sp>
      <p:sp>
        <p:nvSpPr>
          <p:cNvPr id="14" name="object 8">
            <a:extLst>
              <a:ext uri="{FF2B5EF4-FFF2-40B4-BE49-F238E27FC236}">
                <a16:creationId xmlns:a16="http://schemas.microsoft.com/office/drawing/2014/main" id="{5B318880-28DE-4EB0-A001-0BF3EBBA361A}"/>
              </a:ext>
            </a:extLst>
          </p:cNvPr>
          <p:cNvSpPr txBox="1"/>
          <p:nvPr/>
        </p:nvSpPr>
        <p:spPr>
          <a:xfrm>
            <a:off x="2541384" y="3799509"/>
            <a:ext cx="254954" cy="289823"/>
          </a:xfrm>
          <a:prstGeom prst="rect">
            <a:avLst/>
          </a:prstGeom>
        </p:spPr>
        <p:txBody>
          <a:bodyPr vert="horz" wrap="square" lIns="0" tIns="12700" rIns="0" bIns="0" rtlCol="0">
            <a:spAutoFit/>
          </a:bodyPr>
          <a:lstStyle/>
          <a:p>
            <a:pPr marL="12700">
              <a:lnSpc>
                <a:spcPct val="100000"/>
              </a:lnSpc>
              <a:spcBef>
                <a:spcPts val="100"/>
              </a:spcBef>
            </a:pPr>
            <a:r>
              <a:rPr sz="1800" b="1" dirty="0">
                <a:solidFill>
                  <a:srgbClr val="FF0000"/>
                </a:solidFill>
                <a:latin typeface="微軟正黑體"/>
                <a:cs typeface="微軟正黑體"/>
              </a:rPr>
              <a:t>②</a:t>
            </a:r>
            <a:endParaRPr sz="1800" dirty="0">
              <a:latin typeface="微軟正黑體"/>
              <a:cs typeface="微軟正黑體"/>
            </a:endParaRPr>
          </a:p>
        </p:txBody>
      </p:sp>
      <p:sp>
        <p:nvSpPr>
          <p:cNvPr id="9" name="object 7">
            <a:extLst>
              <a:ext uri="{FF2B5EF4-FFF2-40B4-BE49-F238E27FC236}">
                <a16:creationId xmlns:a16="http://schemas.microsoft.com/office/drawing/2014/main" id="{9D453069-44FE-438A-BC0C-F4D13501FB71}"/>
              </a:ext>
            </a:extLst>
          </p:cNvPr>
          <p:cNvSpPr/>
          <p:nvPr/>
        </p:nvSpPr>
        <p:spPr>
          <a:xfrm>
            <a:off x="3095537" y="4422078"/>
            <a:ext cx="1090569" cy="225424"/>
          </a:xfrm>
          <a:custGeom>
            <a:avLst/>
            <a:gdLst/>
            <a:ahLst/>
            <a:cxnLst/>
            <a:rect l="l" t="t" r="r" b="b"/>
            <a:pathLst>
              <a:path w="1750060" h="414654">
                <a:moveTo>
                  <a:pt x="0" y="69088"/>
                </a:moveTo>
                <a:lnTo>
                  <a:pt x="5437" y="42219"/>
                </a:lnTo>
                <a:lnTo>
                  <a:pt x="20256" y="20256"/>
                </a:lnTo>
                <a:lnTo>
                  <a:pt x="42219" y="5437"/>
                </a:lnTo>
                <a:lnTo>
                  <a:pt x="69087" y="0"/>
                </a:lnTo>
                <a:lnTo>
                  <a:pt x="1680464" y="0"/>
                </a:lnTo>
                <a:lnTo>
                  <a:pt x="1707332" y="5437"/>
                </a:lnTo>
                <a:lnTo>
                  <a:pt x="1729295" y="20256"/>
                </a:lnTo>
                <a:lnTo>
                  <a:pt x="1744114" y="42219"/>
                </a:lnTo>
                <a:lnTo>
                  <a:pt x="1749552" y="69088"/>
                </a:lnTo>
                <a:lnTo>
                  <a:pt x="1749552" y="345440"/>
                </a:lnTo>
                <a:lnTo>
                  <a:pt x="1744114" y="372308"/>
                </a:lnTo>
                <a:lnTo>
                  <a:pt x="1729295" y="394271"/>
                </a:lnTo>
                <a:lnTo>
                  <a:pt x="1707332" y="409090"/>
                </a:lnTo>
                <a:lnTo>
                  <a:pt x="1680464" y="414528"/>
                </a:lnTo>
                <a:lnTo>
                  <a:pt x="69087" y="414528"/>
                </a:lnTo>
                <a:lnTo>
                  <a:pt x="42219" y="409090"/>
                </a:lnTo>
                <a:lnTo>
                  <a:pt x="20256" y="394271"/>
                </a:lnTo>
                <a:lnTo>
                  <a:pt x="5437" y="372308"/>
                </a:lnTo>
                <a:lnTo>
                  <a:pt x="0" y="345440"/>
                </a:lnTo>
                <a:lnTo>
                  <a:pt x="0" y="69088"/>
                </a:lnTo>
                <a:close/>
              </a:path>
            </a:pathLst>
          </a:custGeom>
          <a:ln w="28955">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1226814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EEA0A21-CACC-4E88-81E5-156AE662BE92}"/>
              </a:ext>
            </a:extLst>
          </p:cNvPr>
          <p:cNvSpPr>
            <a:spLocks noGrp="1"/>
          </p:cNvSpPr>
          <p:nvPr>
            <p:ph type="title"/>
          </p:nvPr>
        </p:nvSpPr>
        <p:spPr>
          <a:xfrm>
            <a:off x="696286" y="286603"/>
            <a:ext cx="11157358" cy="1450757"/>
          </a:xfrm>
        </p:spPr>
        <p:txBody>
          <a:bodyPr/>
          <a:lstStyle/>
          <a:p>
            <a:pPr algn="ctr"/>
            <a:r>
              <a:rPr lang="zh-TW" altLang="en-US" dirty="0"/>
              <a:t>簡訊或</a:t>
            </a:r>
            <a:r>
              <a:rPr lang="en-US" altLang="zh-TW" dirty="0"/>
              <a:t>E-Mail</a:t>
            </a:r>
            <a:r>
              <a:rPr lang="zh-TW" altLang="en-US" dirty="0"/>
              <a:t>收到</a:t>
            </a:r>
            <a:r>
              <a:rPr lang="en-US" altLang="zh-TW" dirty="0">
                <a:solidFill>
                  <a:srgbClr val="FF0000"/>
                </a:solidFill>
              </a:rPr>
              <a:t>DRILL</a:t>
            </a:r>
            <a:r>
              <a:rPr lang="zh-TW" altLang="en-US" dirty="0">
                <a:solidFill>
                  <a:srgbClr val="FF0000"/>
                </a:solidFill>
              </a:rPr>
              <a:t>事件單</a:t>
            </a:r>
            <a:r>
              <a:rPr lang="en-US" altLang="zh-TW" dirty="0">
                <a:solidFill>
                  <a:srgbClr val="FF0000"/>
                </a:solidFill>
              </a:rPr>
              <a:t>-</a:t>
            </a:r>
            <a:r>
              <a:rPr lang="zh-TW" altLang="en-US" dirty="0">
                <a:solidFill>
                  <a:srgbClr val="FF0000"/>
                </a:solidFill>
              </a:rPr>
              <a:t>告知通報</a:t>
            </a:r>
            <a:br>
              <a:rPr lang="en-US" altLang="zh-TW" dirty="0">
                <a:solidFill>
                  <a:srgbClr val="FF0000"/>
                </a:solidFill>
              </a:rPr>
            </a:br>
            <a:r>
              <a:rPr lang="zh-TW" altLang="en-US" dirty="0"/>
              <a:t>請立即登入並回報</a:t>
            </a:r>
          </a:p>
        </p:txBody>
      </p:sp>
      <p:pic>
        <p:nvPicPr>
          <p:cNvPr id="11" name="內容版面配置區 10">
            <a:extLst>
              <a:ext uri="{FF2B5EF4-FFF2-40B4-BE49-F238E27FC236}">
                <a16:creationId xmlns:a16="http://schemas.microsoft.com/office/drawing/2014/main" id="{8BD84AB0-58E5-46B7-A7B7-E223D5D868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96206" y="1846416"/>
            <a:ext cx="8657438" cy="4201150"/>
          </a:xfrm>
        </p:spPr>
      </p:pic>
      <p:sp>
        <p:nvSpPr>
          <p:cNvPr id="3" name="矩形 2">
            <a:extLst>
              <a:ext uri="{FF2B5EF4-FFF2-40B4-BE49-F238E27FC236}">
                <a16:creationId xmlns:a16="http://schemas.microsoft.com/office/drawing/2014/main" id="{C0B271C5-CFD7-4706-B98C-6C005637B3D8}"/>
              </a:ext>
            </a:extLst>
          </p:cNvPr>
          <p:cNvSpPr/>
          <p:nvPr/>
        </p:nvSpPr>
        <p:spPr>
          <a:xfrm>
            <a:off x="329388" y="1713032"/>
            <a:ext cx="2866818" cy="4201150"/>
          </a:xfrm>
          <a:prstGeom prst="rect">
            <a:avLst/>
          </a:prstGeom>
        </p:spPr>
        <p:txBody>
          <a:bodyPr wrap="square">
            <a:spAutoFit/>
          </a:bodyPr>
          <a:lstStyle/>
          <a:p>
            <a:pPr marL="355600" indent="-343535">
              <a:lnSpc>
                <a:spcPct val="100000"/>
              </a:lnSpc>
              <a:spcBef>
                <a:spcPts val="735"/>
              </a:spcBef>
              <a:buFont typeface="Wingdings"/>
              <a:buChar char=""/>
              <a:tabLst>
                <a:tab pos="356235" algn="l"/>
              </a:tabLst>
            </a:pPr>
            <a:r>
              <a:rPr lang="zh-TW" altLang="en-US" dirty="0">
                <a:highlight>
                  <a:srgbClr val="C0C0C0"/>
                </a:highlight>
                <a:latin typeface="微軟正黑體"/>
                <a:cs typeface="微軟正黑體"/>
              </a:rPr>
              <a:t>發送之演練簡訊格式：</a:t>
            </a:r>
          </a:p>
          <a:p>
            <a:pPr marL="756285" lvl="1" indent="-287020">
              <a:lnSpc>
                <a:spcPct val="100000"/>
              </a:lnSpc>
              <a:spcBef>
                <a:spcPts val="585"/>
              </a:spcBef>
              <a:buFont typeface="Arial"/>
              <a:buChar char="–"/>
              <a:tabLst>
                <a:tab pos="756920" algn="l"/>
              </a:tabLst>
            </a:pPr>
            <a:r>
              <a:rPr lang="en-US" altLang="zh-TW" spc="-5" dirty="0">
                <a:latin typeface="微軟正黑體"/>
                <a:cs typeface="微軟正黑體"/>
              </a:rPr>
              <a:t>(</a:t>
            </a:r>
            <a:r>
              <a:rPr lang="zh-TW" altLang="en-US" dirty="0">
                <a:latin typeface="微軟正黑體"/>
                <a:cs typeface="微軟正黑體"/>
              </a:rPr>
              <a:t>告知通報</a:t>
            </a:r>
            <a:r>
              <a:rPr lang="zh-TW" altLang="en-US" dirty="0">
                <a:solidFill>
                  <a:srgbClr val="FF0000"/>
                </a:solidFill>
                <a:latin typeface="微軟正黑體"/>
                <a:cs typeface="微軟正黑體"/>
              </a:rPr>
              <a:t>演練</a:t>
            </a:r>
            <a:r>
              <a:rPr lang="en-US" altLang="zh-TW" spc="-5" dirty="0">
                <a:latin typeface="微軟正黑體"/>
                <a:cs typeface="微軟正黑體"/>
              </a:rPr>
              <a:t>)[</a:t>
            </a:r>
            <a:r>
              <a:rPr lang="zh-TW" altLang="en-US" dirty="0">
                <a:latin typeface="微軟正黑體"/>
                <a:cs typeface="微軟正黑體"/>
              </a:rPr>
              <a:t>受測單位</a:t>
            </a:r>
            <a:r>
              <a:rPr lang="en-US" altLang="zh-TW" spc="-5" dirty="0">
                <a:latin typeface="微軟正黑體"/>
                <a:cs typeface="微軟正黑體"/>
              </a:rPr>
              <a:t>],[</a:t>
            </a:r>
            <a:r>
              <a:rPr lang="zh-TW" altLang="en-US" dirty="0">
                <a:latin typeface="微軟正黑體"/>
                <a:cs typeface="微軟正黑體"/>
              </a:rPr>
              <a:t>事</a:t>
            </a:r>
          </a:p>
          <a:p>
            <a:pPr marL="756285">
              <a:lnSpc>
                <a:spcPct val="100000"/>
              </a:lnSpc>
            </a:pPr>
            <a:r>
              <a:rPr lang="zh-TW" altLang="en-US" spc="-5" dirty="0">
                <a:latin typeface="微軟正黑體"/>
                <a:cs typeface="微軟正黑體"/>
              </a:rPr>
              <a:t>件類型</a:t>
            </a:r>
            <a:r>
              <a:rPr lang="en-US" altLang="zh-TW" spc="-5" dirty="0">
                <a:latin typeface="微軟正黑體"/>
                <a:cs typeface="微軟正黑體"/>
              </a:rPr>
              <a:t>]</a:t>
            </a:r>
            <a:r>
              <a:rPr lang="zh-TW" altLang="en-US" spc="-5" dirty="0">
                <a:latin typeface="微軟正黑體"/>
                <a:cs typeface="微軟正黑體"/>
              </a:rPr>
              <a:t>警訊</a:t>
            </a:r>
            <a:r>
              <a:rPr lang="en-US" altLang="zh-TW" spc="-5" dirty="0">
                <a:latin typeface="微軟正黑體"/>
                <a:cs typeface="微軟正黑體"/>
              </a:rPr>
              <a:t>,[</a:t>
            </a:r>
            <a:r>
              <a:rPr lang="zh-TW" altLang="en-US" dirty="0">
                <a:latin typeface="微軟正黑體"/>
                <a:cs typeface="微軟正黑體"/>
              </a:rPr>
              <a:t>事件編</a:t>
            </a:r>
            <a:r>
              <a:rPr lang="zh-TW" altLang="en-US" spc="-10" dirty="0">
                <a:latin typeface="微軟正黑體"/>
                <a:cs typeface="微軟正黑體"/>
              </a:rPr>
              <a:t>號</a:t>
            </a:r>
            <a:r>
              <a:rPr lang="en-US" altLang="zh-TW" spc="-5" dirty="0">
                <a:latin typeface="微軟正黑體"/>
                <a:cs typeface="微軟正黑體"/>
              </a:rPr>
              <a:t>],</a:t>
            </a:r>
            <a:r>
              <a:rPr lang="zh-TW" altLang="en-US" spc="-5" dirty="0">
                <a:latin typeface="微軟正黑體"/>
                <a:cs typeface="微軟正黑體"/>
              </a:rPr>
              <a:t>請盡</a:t>
            </a:r>
            <a:endParaRPr lang="zh-TW" altLang="en-US" dirty="0">
              <a:latin typeface="微軟正黑體"/>
              <a:cs typeface="微軟正黑體"/>
            </a:endParaRPr>
          </a:p>
          <a:p>
            <a:pPr marL="756285">
              <a:lnSpc>
                <a:spcPct val="100000"/>
              </a:lnSpc>
            </a:pPr>
            <a:r>
              <a:rPr lang="zh-TW" altLang="en-US" dirty="0">
                <a:latin typeface="微軟正黑體"/>
                <a:cs typeface="微軟正黑體"/>
              </a:rPr>
              <a:t>速至平台完成事件處理</a:t>
            </a:r>
          </a:p>
          <a:p>
            <a:pPr marL="355600" marR="31115" indent="-343535">
              <a:lnSpc>
                <a:spcPct val="100000"/>
              </a:lnSpc>
              <a:spcBef>
                <a:spcPts val="615"/>
              </a:spcBef>
              <a:buFont typeface="Wingdings"/>
              <a:buChar char=""/>
              <a:tabLst>
                <a:tab pos="356235" algn="l"/>
              </a:tabLst>
            </a:pPr>
            <a:r>
              <a:rPr lang="zh-TW" altLang="en-US" dirty="0">
                <a:highlight>
                  <a:srgbClr val="C0C0C0"/>
                </a:highlight>
                <a:latin typeface="微軟正黑體"/>
                <a:cs typeface="微軟正黑體"/>
              </a:rPr>
              <a:t>發送之演練事件通知電</a:t>
            </a:r>
            <a:r>
              <a:rPr lang="zh-TW" altLang="en-US" spc="-15" dirty="0">
                <a:highlight>
                  <a:srgbClr val="C0C0C0"/>
                </a:highlight>
                <a:latin typeface="微軟正黑體"/>
                <a:cs typeface="微軟正黑體"/>
              </a:rPr>
              <a:t>子</a:t>
            </a:r>
            <a:r>
              <a:rPr lang="zh-TW" altLang="en-US" dirty="0">
                <a:highlight>
                  <a:srgbClr val="C0C0C0"/>
                </a:highlight>
                <a:latin typeface="微軟正黑體"/>
                <a:cs typeface="微軟正黑體"/>
              </a:rPr>
              <a:t>郵件 主旨格式：</a:t>
            </a:r>
          </a:p>
          <a:p>
            <a:pPr marL="756285" marR="5080" lvl="1" indent="-287020">
              <a:lnSpc>
                <a:spcPct val="100000"/>
              </a:lnSpc>
              <a:spcBef>
                <a:spcPts val="590"/>
              </a:spcBef>
              <a:buFont typeface="Arial"/>
              <a:buChar char="–"/>
              <a:tabLst>
                <a:tab pos="756920" algn="l"/>
              </a:tabLst>
            </a:pPr>
            <a:r>
              <a:rPr lang="en-US" altLang="zh-TW" spc="-5" dirty="0">
                <a:latin typeface="微軟正黑體"/>
                <a:cs typeface="微軟正黑體"/>
              </a:rPr>
              <a:t>(</a:t>
            </a:r>
            <a:r>
              <a:rPr lang="zh-TW" altLang="en-US" dirty="0">
                <a:latin typeface="微軟正黑體"/>
                <a:cs typeface="微軟正黑體"/>
              </a:rPr>
              <a:t>事件單編號</a:t>
            </a:r>
            <a:r>
              <a:rPr lang="zh-TW" altLang="en-US" spc="-5" dirty="0">
                <a:latin typeface="微軟正黑體"/>
                <a:cs typeface="微軟正黑體"/>
              </a:rPr>
              <a:t>：</a:t>
            </a:r>
            <a:r>
              <a:rPr lang="en-US" altLang="zh-TW" spc="-5" dirty="0">
                <a:solidFill>
                  <a:srgbClr val="FF0000"/>
                </a:solidFill>
                <a:latin typeface="微軟正黑體"/>
                <a:cs typeface="微軟正黑體"/>
              </a:rPr>
              <a:t>DRILL</a:t>
            </a:r>
            <a:r>
              <a:rPr lang="en-US" altLang="zh-TW" spc="-5" dirty="0">
                <a:latin typeface="微軟正黑體"/>
                <a:cs typeface="微軟正黑體"/>
              </a:rPr>
              <a:t>-2022-  </a:t>
            </a:r>
            <a:r>
              <a:rPr lang="en-US" altLang="zh-TW" dirty="0">
                <a:latin typeface="微軟正黑體"/>
                <a:cs typeface="微軟正黑體"/>
              </a:rPr>
              <a:t>X</a:t>
            </a:r>
            <a:r>
              <a:rPr lang="en-US" altLang="zh-TW" spc="5" dirty="0">
                <a:latin typeface="微軟正黑體"/>
                <a:cs typeface="微軟正黑體"/>
              </a:rPr>
              <a:t>X</a:t>
            </a:r>
            <a:r>
              <a:rPr lang="en-US" altLang="zh-TW" dirty="0">
                <a:latin typeface="微軟正黑體"/>
                <a:cs typeface="微軟正黑體"/>
              </a:rPr>
              <a:t>)</a:t>
            </a:r>
            <a:r>
              <a:rPr lang="en-US" altLang="zh-TW" spc="-5" dirty="0">
                <a:latin typeface="微軟正黑體"/>
                <a:cs typeface="微軟正黑體"/>
              </a:rPr>
              <a:t>(</a:t>
            </a:r>
            <a:r>
              <a:rPr lang="zh-TW" altLang="en-US" dirty="0">
                <a:latin typeface="微軟正黑體"/>
                <a:cs typeface="微軟正黑體"/>
              </a:rPr>
              <a:t>告知通報</a:t>
            </a:r>
            <a:r>
              <a:rPr lang="zh-TW" altLang="en-US" dirty="0">
                <a:solidFill>
                  <a:srgbClr val="FF0000"/>
                </a:solidFill>
                <a:latin typeface="微軟正黑體"/>
                <a:cs typeface="微軟正黑體"/>
              </a:rPr>
              <a:t>演練</a:t>
            </a:r>
            <a:r>
              <a:rPr lang="en-US" altLang="zh-TW" spc="-5" dirty="0">
                <a:latin typeface="微軟正黑體"/>
                <a:cs typeface="微軟正黑體"/>
              </a:rPr>
              <a:t>)[</a:t>
            </a:r>
            <a:r>
              <a:rPr lang="zh-TW" altLang="en-US" dirty="0">
                <a:latin typeface="微軟正黑體"/>
                <a:cs typeface="微軟正黑體"/>
              </a:rPr>
              <a:t>事件類型</a:t>
            </a:r>
            <a:r>
              <a:rPr lang="en-US" altLang="zh-TW" dirty="0">
                <a:latin typeface="微軟正黑體"/>
                <a:cs typeface="微軟正黑體"/>
              </a:rPr>
              <a:t>] </a:t>
            </a:r>
            <a:r>
              <a:rPr lang="zh-TW" altLang="en-US" spc="-5" dirty="0">
                <a:latin typeface="微軟正黑體"/>
                <a:cs typeface="微軟正黑體"/>
              </a:rPr>
              <a:t>事件警報</a:t>
            </a:r>
            <a:endParaRPr lang="zh-TW" altLang="en-US" dirty="0">
              <a:latin typeface="微軟正黑體"/>
              <a:cs typeface="微軟正黑體"/>
            </a:endParaRPr>
          </a:p>
        </p:txBody>
      </p:sp>
    </p:spTree>
    <p:extLst>
      <p:ext uri="{BB962C8B-B14F-4D97-AF65-F5344CB8AC3E}">
        <p14:creationId xmlns:p14="http://schemas.microsoft.com/office/powerpoint/2010/main" val="3973982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B400592-7E77-4506-877E-2F265DD8D3FF}"/>
              </a:ext>
            </a:extLst>
          </p:cNvPr>
          <p:cNvSpPr>
            <a:spLocks noGrp="1"/>
          </p:cNvSpPr>
          <p:nvPr>
            <p:ph type="title"/>
          </p:nvPr>
        </p:nvSpPr>
        <p:spPr/>
        <p:txBody>
          <a:bodyPr/>
          <a:lstStyle/>
          <a:p>
            <a:pPr algn="ctr"/>
            <a:r>
              <a:rPr lang="zh-TW" altLang="en-US" dirty="0"/>
              <a:t>演練模擬事件類型</a:t>
            </a:r>
          </a:p>
        </p:txBody>
      </p:sp>
      <p:pic>
        <p:nvPicPr>
          <p:cNvPr id="5" name="內容版面配置區 4">
            <a:extLst>
              <a:ext uri="{FF2B5EF4-FFF2-40B4-BE49-F238E27FC236}">
                <a16:creationId xmlns:a16="http://schemas.microsoft.com/office/drawing/2014/main" id="{8FA7E78B-0582-435B-94E3-4C167CF5437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38584" y="1846263"/>
            <a:ext cx="5407358" cy="4022725"/>
          </a:xfrm>
        </p:spPr>
      </p:pic>
      <p:sp>
        <p:nvSpPr>
          <p:cNvPr id="6" name="矩形 5">
            <a:extLst>
              <a:ext uri="{FF2B5EF4-FFF2-40B4-BE49-F238E27FC236}">
                <a16:creationId xmlns:a16="http://schemas.microsoft.com/office/drawing/2014/main" id="{FBAA5D31-3966-4500-8ED5-E4B4FA16EBAC}"/>
              </a:ext>
            </a:extLst>
          </p:cNvPr>
          <p:cNvSpPr/>
          <p:nvPr/>
        </p:nvSpPr>
        <p:spPr>
          <a:xfrm>
            <a:off x="701592" y="1969333"/>
            <a:ext cx="4457700" cy="1546577"/>
          </a:xfrm>
          <a:prstGeom prst="rect">
            <a:avLst/>
          </a:prstGeom>
        </p:spPr>
        <p:txBody>
          <a:bodyPr wrap="square">
            <a:spAutoFit/>
          </a:bodyPr>
          <a:lstStyle/>
          <a:p>
            <a:pPr marL="299085" indent="-287020">
              <a:lnSpc>
                <a:spcPct val="100000"/>
              </a:lnSpc>
              <a:spcBef>
                <a:spcPts val="100"/>
              </a:spcBef>
              <a:buFont typeface="Wingdings"/>
              <a:buChar char=""/>
              <a:tabLst>
                <a:tab pos="299720" algn="l"/>
              </a:tabLst>
            </a:pPr>
            <a:endParaRPr lang="en-US" altLang="zh-TW" dirty="0">
              <a:latin typeface="微軟正黑體"/>
              <a:cs typeface="微軟正黑體"/>
            </a:endParaRPr>
          </a:p>
          <a:p>
            <a:pPr marL="299085" indent="-287020">
              <a:lnSpc>
                <a:spcPct val="100000"/>
              </a:lnSpc>
              <a:spcBef>
                <a:spcPts val="100"/>
              </a:spcBef>
              <a:buFont typeface="Wingdings"/>
              <a:buChar char=""/>
              <a:tabLst>
                <a:tab pos="299720" algn="l"/>
              </a:tabLst>
            </a:pPr>
            <a:r>
              <a:rPr lang="zh-TW" altLang="en-US" dirty="0">
                <a:latin typeface="微軟正黑體"/>
                <a:cs typeface="微軟正黑體"/>
              </a:rPr>
              <a:t>十種演練模擬資安事件情境</a:t>
            </a:r>
          </a:p>
          <a:p>
            <a:pPr marL="299085" marR="5080" indent="-287020" algn="just">
              <a:lnSpc>
                <a:spcPct val="100000"/>
              </a:lnSpc>
              <a:spcBef>
                <a:spcPts val="2585"/>
              </a:spcBef>
              <a:buFont typeface="Wingdings"/>
              <a:buChar char=""/>
              <a:tabLst>
                <a:tab pos="299720" algn="l"/>
              </a:tabLst>
            </a:pPr>
            <a:r>
              <a:rPr lang="zh-TW" altLang="en-US" dirty="0">
                <a:latin typeface="微軟正黑體"/>
                <a:cs typeface="微軟正黑體"/>
              </a:rPr>
              <a:t>單位請依收到的演練 攻擊事件類型，登入 演練平台進行演練模擬通報填寫</a:t>
            </a:r>
          </a:p>
        </p:txBody>
      </p:sp>
      <p:sp>
        <p:nvSpPr>
          <p:cNvPr id="7" name="矩形 6">
            <a:extLst>
              <a:ext uri="{FF2B5EF4-FFF2-40B4-BE49-F238E27FC236}">
                <a16:creationId xmlns:a16="http://schemas.microsoft.com/office/drawing/2014/main" id="{05093C21-A06A-4D18-8417-3574C60E2662}"/>
              </a:ext>
            </a:extLst>
          </p:cNvPr>
          <p:cNvSpPr/>
          <p:nvPr/>
        </p:nvSpPr>
        <p:spPr>
          <a:xfrm>
            <a:off x="228600" y="4629835"/>
            <a:ext cx="4851400" cy="646331"/>
          </a:xfrm>
          <a:prstGeom prst="rect">
            <a:avLst/>
          </a:prstGeom>
        </p:spPr>
        <p:txBody>
          <a:bodyPr wrap="square">
            <a:spAutoFit/>
          </a:bodyPr>
          <a:lstStyle/>
          <a:p>
            <a:pPr marL="12700" marR="5080">
              <a:lnSpc>
                <a:spcPct val="100000"/>
              </a:lnSpc>
              <a:spcBef>
                <a:spcPts val="100"/>
              </a:spcBef>
            </a:pPr>
            <a:r>
              <a:rPr lang="zh-TW" altLang="en-US" spc="-5" dirty="0">
                <a:solidFill>
                  <a:srgbClr val="FF0000"/>
                </a:solidFill>
                <a:latin typeface="微軟正黑體"/>
                <a:cs typeface="微軟正黑體"/>
              </a:rPr>
              <a:t>*</a:t>
            </a:r>
            <a:r>
              <a:rPr lang="zh-TW" altLang="en-US" dirty="0">
                <a:solidFill>
                  <a:srgbClr val="FF0000"/>
                </a:solidFill>
                <a:latin typeface="微軟正黑體"/>
                <a:cs typeface="微軟正黑體"/>
              </a:rPr>
              <a:t>演練子類型會依前一年較 常發生之類型進行更新，以演練計畫核定內容為主</a:t>
            </a:r>
            <a:endParaRPr lang="zh-TW" altLang="en-US" dirty="0">
              <a:latin typeface="微軟正黑體"/>
              <a:cs typeface="微軟正黑體"/>
            </a:endParaRPr>
          </a:p>
        </p:txBody>
      </p:sp>
    </p:spTree>
    <p:extLst>
      <p:ext uri="{BB962C8B-B14F-4D97-AF65-F5344CB8AC3E}">
        <p14:creationId xmlns:p14="http://schemas.microsoft.com/office/powerpoint/2010/main" val="1401512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CDBC66-EC05-41B2-8672-F1F95CEAAB37}"/>
              </a:ext>
            </a:extLst>
          </p:cNvPr>
          <p:cNvSpPr>
            <a:spLocks noGrp="1"/>
          </p:cNvSpPr>
          <p:nvPr>
            <p:ph type="title"/>
          </p:nvPr>
        </p:nvSpPr>
        <p:spPr/>
        <p:txBody>
          <a:bodyPr/>
          <a:lstStyle/>
          <a:p>
            <a:pPr algn="ctr"/>
            <a:r>
              <a:rPr lang="zh-TW" altLang="en-US" dirty="0"/>
              <a:t>系統入侵</a:t>
            </a:r>
            <a:r>
              <a:rPr lang="en-US" altLang="zh-TW" dirty="0"/>
              <a:t>-</a:t>
            </a:r>
            <a:r>
              <a:rPr lang="zh-TW" altLang="en-US" dirty="0"/>
              <a:t>演練範例</a:t>
            </a:r>
            <a:r>
              <a:rPr lang="en-US" altLang="zh-TW" dirty="0"/>
              <a:t>1-2</a:t>
            </a:r>
            <a:endParaRPr lang="zh-TW" altLang="en-US" dirty="0"/>
          </a:p>
        </p:txBody>
      </p:sp>
      <p:graphicFrame>
        <p:nvGraphicFramePr>
          <p:cNvPr id="10" name="內容版面配置區 9">
            <a:extLst>
              <a:ext uri="{FF2B5EF4-FFF2-40B4-BE49-F238E27FC236}">
                <a16:creationId xmlns:a16="http://schemas.microsoft.com/office/drawing/2014/main" id="{913300B5-A9E8-4F62-A15E-9622CAA0A4F6}"/>
              </a:ext>
            </a:extLst>
          </p:cNvPr>
          <p:cNvGraphicFramePr>
            <a:graphicFrameLocks noGrp="1"/>
          </p:cNvGraphicFramePr>
          <p:nvPr>
            <p:ph idx="1"/>
            <p:extLst>
              <p:ext uri="{D42A27DB-BD31-4B8C-83A1-F6EECF244321}">
                <p14:modId xmlns:p14="http://schemas.microsoft.com/office/powerpoint/2010/main" val="3055762842"/>
              </p:ext>
            </p:extLst>
          </p:nvPr>
        </p:nvGraphicFramePr>
        <p:xfrm>
          <a:off x="729843" y="1866900"/>
          <a:ext cx="9910333" cy="3981450"/>
        </p:xfrm>
        <a:graphic>
          <a:graphicData uri="http://schemas.openxmlformats.org/drawingml/2006/table">
            <a:tbl>
              <a:tblPr>
                <a:tableStyleId>{5C22544A-7EE6-4342-B048-85BDC9FD1C3A}</a:tableStyleId>
              </a:tblPr>
              <a:tblGrid>
                <a:gridCol w="1382450">
                  <a:extLst>
                    <a:ext uri="{9D8B030D-6E8A-4147-A177-3AD203B41FA5}">
                      <a16:colId xmlns:a16="http://schemas.microsoft.com/office/drawing/2014/main" val="3764093011"/>
                    </a:ext>
                  </a:extLst>
                </a:gridCol>
                <a:gridCol w="2131970">
                  <a:extLst>
                    <a:ext uri="{9D8B030D-6E8A-4147-A177-3AD203B41FA5}">
                      <a16:colId xmlns:a16="http://schemas.microsoft.com/office/drawing/2014/main" val="2316229751"/>
                    </a:ext>
                  </a:extLst>
                </a:gridCol>
                <a:gridCol w="2032036">
                  <a:extLst>
                    <a:ext uri="{9D8B030D-6E8A-4147-A177-3AD203B41FA5}">
                      <a16:colId xmlns:a16="http://schemas.microsoft.com/office/drawing/2014/main" val="350915759"/>
                    </a:ext>
                  </a:extLst>
                </a:gridCol>
                <a:gridCol w="4363877">
                  <a:extLst>
                    <a:ext uri="{9D8B030D-6E8A-4147-A177-3AD203B41FA5}">
                      <a16:colId xmlns:a16="http://schemas.microsoft.com/office/drawing/2014/main" val="2337517589"/>
                    </a:ext>
                  </a:extLst>
                </a:gridCol>
              </a:tblGrid>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DRILL-INT-2022-329</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895867012"/>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dirty="0">
                          <a:solidFill>
                            <a:schemeClr val="tx1"/>
                          </a:solidFill>
                          <a:effectLst/>
                        </a:rPr>
                        <a:t>系統入侵</a:t>
                      </a:r>
                      <a:endParaRPr lang="zh-TW" altLang="en-US" sz="1200" b="0" i="0" u="none" strike="noStrike" dirty="0">
                        <a:solidFill>
                          <a:schemeClr val="tx1"/>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896286872"/>
                  </a:ext>
                </a:extLst>
              </a:tr>
              <a:tr h="20955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花蓮縣秀林鄉富世國民小學</a:t>
                      </a:r>
                      <a:r>
                        <a:rPr lang="en-US" altLang="zh-TW" sz="1200" u="none" strike="noStrike" dirty="0">
                          <a:effectLst/>
                        </a:rPr>
                        <a:t>]</a:t>
                      </a:r>
                      <a:r>
                        <a:rPr lang="en-US" altLang="zh-TW" sz="1200" u="none" strike="noStrike" dirty="0">
                          <a:solidFill>
                            <a:srgbClr val="FF0000"/>
                          </a:solidFill>
                          <a:effectLst/>
                          <a:highlight>
                            <a:srgbClr val="FFFF00"/>
                          </a:highlight>
                        </a:rPr>
                        <a:t>IP</a:t>
                      </a:r>
                      <a:r>
                        <a:rPr lang="zh-TW" altLang="en-US" sz="1200" u="none" strike="noStrike" dirty="0">
                          <a:solidFill>
                            <a:srgbClr val="FF0000"/>
                          </a:solidFill>
                          <a:effectLst/>
                          <a:highlight>
                            <a:srgbClr val="FFFF00"/>
                          </a:highlight>
                        </a:rPr>
                        <a:t>攝影主機存在預設帳號密碼的漏洞</a:t>
                      </a:r>
                      <a:endParaRPr lang="zh-TW" altLang="en-US" sz="12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88746475"/>
                  </a:ext>
                </a:extLst>
              </a:tr>
              <a:tr h="361950">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該設備管理介面使用預設密碼，導致惡意攻擊者可輕易的利用預設帳號密碼進行登入管理介面</a:t>
                      </a:r>
                      <a:r>
                        <a:rPr lang="zh-TW" altLang="en-US" sz="1200" u="none" strike="noStrike" dirty="0">
                          <a:effectLst/>
                        </a:rPr>
                        <a:t>。</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889507221"/>
                  </a:ext>
                </a:extLst>
              </a:tr>
              <a:tr h="20955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惡意攻擊者使用預設帳號密碼登入並取得管理權限</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673960845"/>
                  </a:ext>
                </a:extLst>
              </a:tr>
              <a:tr h="219075">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建議立即修正預設密碼並設定適當防火牆政策。</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361895603"/>
                  </a:ext>
                </a:extLst>
              </a:tr>
              <a:tr h="219075">
                <a:tc>
                  <a:txBody>
                    <a:bodyPr/>
                    <a:lstStyle/>
                    <a:p>
                      <a:pPr algn="l" fontAlgn="ctr"/>
                      <a:endParaRPr lang="zh-TW" altLang="en-US" sz="1200" b="0" i="0" u="none" strike="noStrike" dirty="0">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1367298844"/>
                  </a:ext>
                </a:extLst>
              </a:tr>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DRILL-DEF-2022-364</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118734197"/>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dirty="0">
                          <a:solidFill>
                            <a:schemeClr val="tx1"/>
                          </a:solidFill>
                          <a:effectLst/>
                        </a:rPr>
                        <a:t>系統入侵</a:t>
                      </a:r>
                      <a:endParaRPr lang="zh-TW" altLang="en-US" sz="1200" b="0" i="0" u="none" strike="noStrike" dirty="0">
                        <a:solidFill>
                          <a:schemeClr val="tx1"/>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220584811"/>
                  </a:ext>
                </a:extLst>
              </a:tr>
              <a:tr h="38100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花蓮縣花蓮市明恥國民小學</a:t>
                      </a:r>
                      <a:r>
                        <a:rPr lang="en-US" altLang="zh-TW" sz="1200" u="none" strike="noStrike" dirty="0">
                          <a:effectLst/>
                        </a:rPr>
                        <a:t>]</a:t>
                      </a:r>
                      <a:r>
                        <a:rPr lang="zh-TW" altLang="en-US" sz="1200" u="none" strike="noStrike" dirty="0">
                          <a:effectLst/>
                        </a:rPr>
                        <a:t>主機</a:t>
                      </a:r>
                      <a:r>
                        <a:rPr lang="en-US" altLang="zh-TW" sz="1200" u="none" strike="noStrike" dirty="0">
                          <a:effectLst/>
                        </a:rPr>
                        <a:t>[XXX.XXX.XXX.XXX] </a:t>
                      </a:r>
                      <a:r>
                        <a:rPr lang="zh-TW" altLang="en-US" sz="1200" u="none" strike="noStrike" dirty="0">
                          <a:solidFill>
                            <a:srgbClr val="FF0000"/>
                          </a:solidFill>
                          <a:effectLst/>
                          <a:highlight>
                            <a:srgbClr val="FFFF00"/>
                          </a:highlight>
                        </a:rPr>
                        <a:t>遭受殭屍</a:t>
                      </a:r>
                      <a:r>
                        <a:rPr lang="en-US" altLang="zh-TW" sz="1200" u="none" strike="noStrike" dirty="0">
                          <a:solidFill>
                            <a:srgbClr val="FF0000"/>
                          </a:solidFill>
                          <a:effectLst/>
                          <a:highlight>
                            <a:srgbClr val="FFFF00"/>
                          </a:highlight>
                        </a:rPr>
                        <a:t>(Bot)</a:t>
                      </a:r>
                      <a:r>
                        <a:rPr lang="zh-TW" altLang="en-US" sz="1200" u="none" strike="noStrike" dirty="0">
                          <a:solidFill>
                            <a:srgbClr val="FF0000"/>
                          </a:solidFill>
                          <a:effectLst/>
                          <a:highlight>
                            <a:srgbClr val="FFFF00"/>
                          </a:highlight>
                        </a:rPr>
                        <a:t>惡意程式感染，對外進行攻擊</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92335194"/>
                  </a:ext>
                </a:extLst>
              </a:tr>
              <a:tr h="571500">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a:t>
                      </a:r>
                      <a:r>
                        <a:rPr lang="zh-TW" altLang="en-US" sz="1200" u="none" strike="noStrike" dirty="0">
                          <a:solidFill>
                            <a:srgbClr val="FF0000"/>
                          </a:solidFill>
                          <a:effectLst/>
                        </a:rPr>
                        <a:t>主機可能被植入</a:t>
                      </a:r>
                      <a:r>
                        <a:rPr lang="en-US" sz="1200" u="none" strike="noStrike" dirty="0">
                          <a:solidFill>
                            <a:srgbClr val="FF0000"/>
                          </a:solidFill>
                          <a:effectLst/>
                        </a:rPr>
                        <a:t>Bot</a:t>
                      </a:r>
                      <a:r>
                        <a:rPr lang="zh-TW" altLang="en-US" sz="1200" u="none" strike="noStrike" dirty="0">
                          <a:solidFill>
                            <a:srgbClr val="FF0000"/>
                          </a:solidFill>
                          <a:effectLst/>
                        </a:rPr>
                        <a:t>程式而成為殭屍網路</a:t>
                      </a:r>
                      <a:r>
                        <a:rPr lang="en-US" altLang="zh-TW" sz="1200" u="none" strike="noStrike" dirty="0">
                          <a:solidFill>
                            <a:srgbClr val="FF0000"/>
                          </a:solidFill>
                          <a:effectLst/>
                        </a:rPr>
                        <a:t>(</a:t>
                      </a:r>
                      <a:r>
                        <a:rPr lang="en-US" sz="1200" u="none" strike="noStrike" dirty="0" err="1">
                          <a:solidFill>
                            <a:srgbClr val="FF0000"/>
                          </a:solidFill>
                          <a:effectLst/>
                        </a:rPr>
                        <a:t>BotNet</a:t>
                      </a:r>
                      <a:r>
                        <a:rPr lang="en-US" sz="1200" u="none" strike="noStrike" dirty="0">
                          <a:solidFill>
                            <a:srgbClr val="FF0000"/>
                          </a:solidFill>
                          <a:effectLst/>
                        </a:rPr>
                        <a:t>)</a:t>
                      </a:r>
                      <a:r>
                        <a:rPr lang="zh-TW" altLang="en-US" sz="1200" u="none" strike="noStrike" dirty="0">
                          <a:solidFill>
                            <a:srgbClr val="FF0000"/>
                          </a:solidFill>
                          <a:effectLst/>
                        </a:rPr>
                        <a:t>中的一員而受到惡意攻擊者的控制。並持續以</a:t>
                      </a:r>
                      <a:r>
                        <a:rPr lang="en-US" sz="1200" u="none" strike="noStrike" dirty="0" err="1">
                          <a:solidFill>
                            <a:srgbClr val="FF0000"/>
                          </a:solidFill>
                          <a:effectLst/>
                        </a:rPr>
                        <a:t>IRC（Internet</a:t>
                      </a:r>
                      <a:r>
                        <a:rPr lang="en-US" sz="1200" u="none" strike="noStrike" dirty="0">
                          <a:solidFill>
                            <a:srgbClr val="FF0000"/>
                          </a:solidFill>
                          <a:effectLst/>
                        </a:rPr>
                        <a:t> Relay Chat）</a:t>
                      </a:r>
                      <a:r>
                        <a:rPr lang="zh-TW" altLang="en-US" sz="1200" u="none" strike="noStrike" dirty="0">
                          <a:solidFill>
                            <a:srgbClr val="FF0000"/>
                          </a:solidFill>
                          <a:effectLst/>
                        </a:rPr>
                        <a:t>封包持續與惡意的</a:t>
                      </a:r>
                      <a:r>
                        <a:rPr lang="en-US" sz="1200" u="none" strike="noStrike" dirty="0">
                          <a:solidFill>
                            <a:srgbClr val="FF0000"/>
                          </a:solidFill>
                          <a:effectLst/>
                        </a:rPr>
                        <a:t>C&amp;C(Command and Control)</a:t>
                      </a:r>
                      <a:r>
                        <a:rPr lang="zh-TW" altLang="en-US" sz="1200" u="none" strike="noStrike" dirty="0">
                          <a:solidFill>
                            <a:srgbClr val="FF0000"/>
                          </a:solidFill>
                          <a:effectLst/>
                        </a:rPr>
                        <a:t>伺服器連線，而被入侵偵測系統所偵測。</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159835577"/>
                  </a:ext>
                </a:extLst>
              </a:tr>
              <a:tr h="20955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a:effectLst/>
                        </a:rPr>
                        <a:t>由於該主機具有</a:t>
                      </a:r>
                      <a:r>
                        <a:rPr lang="en-US" altLang="zh-TW" sz="1200" u="none" strike="noStrike">
                          <a:effectLst/>
                        </a:rPr>
                        <a:t>MS08-067</a:t>
                      </a:r>
                      <a:r>
                        <a:rPr lang="zh-TW" altLang="en-US" sz="1200" u="none" strike="noStrike">
                          <a:effectLst/>
                        </a:rPr>
                        <a:t>弱點，可能受到殭屍</a:t>
                      </a:r>
                      <a:r>
                        <a:rPr lang="en-US" altLang="zh-TW" sz="1200" u="none" strike="noStrike">
                          <a:effectLst/>
                        </a:rPr>
                        <a:t>(Bot)</a:t>
                      </a:r>
                      <a:r>
                        <a:rPr lang="zh-TW" altLang="en-US" sz="1200" u="none" strike="noStrike">
                          <a:effectLst/>
                        </a:rPr>
                        <a:t>惡意程式利用而被感染。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169640853"/>
                  </a:ext>
                </a:extLst>
              </a:tr>
              <a:tr h="76200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 </a:t>
                      </a:r>
                      <a:r>
                        <a:rPr lang="en-US" altLang="zh-TW" sz="1200" u="none" strike="noStrike" dirty="0">
                          <a:solidFill>
                            <a:srgbClr val="FF0000"/>
                          </a:solidFill>
                          <a:effectLst/>
                        </a:rPr>
                        <a:t>1.</a:t>
                      </a:r>
                      <a:r>
                        <a:rPr lang="zh-TW" altLang="en-US" sz="1200" u="none" strike="noStrike" dirty="0">
                          <a:solidFill>
                            <a:srgbClr val="FF0000"/>
                          </a:solidFill>
                          <a:effectLst/>
                        </a:rPr>
                        <a:t>檢查該系統上是否有不明程式正大量對外建立網路連線</a:t>
                      </a:r>
                      <a:r>
                        <a:rPr lang="en-US" altLang="zh-TW" sz="1200" u="none" strike="noStrike" dirty="0">
                          <a:solidFill>
                            <a:srgbClr val="FF0000"/>
                          </a:solidFill>
                          <a:effectLst/>
                        </a:rPr>
                        <a:t>(</a:t>
                      </a:r>
                      <a:r>
                        <a:rPr lang="zh-TW" altLang="en-US" sz="1200" u="none" strike="noStrike" dirty="0">
                          <a:solidFill>
                            <a:srgbClr val="FF0000"/>
                          </a:solidFill>
                          <a:effectLst/>
                        </a:rPr>
                        <a:t>如</a:t>
                      </a:r>
                      <a:r>
                        <a:rPr lang="en-US" altLang="zh-TW" sz="1200" u="none" strike="noStrike" dirty="0">
                          <a:solidFill>
                            <a:srgbClr val="FF0000"/>
                          </a:solidFill>
                          <a:effectLst/>
                        </a:rPr>
                        <a:t>TCP Port 139</a:t>
                      </a:r>
                      <a:r>
                        <a:rPr lang="zh-TW" altLang="en-US" sz="1200" u="none" strike="noStrike" dirty="0">
                          <a:solidFill>
                            <a:srgbClr val="FF0000"/>
                          </a:solidFill>
                          <a:effectLst/>
                        </a:rPr>
                        <a:t>、</a:t>
                      </a:r>
                      <a:r>
                        <a:rPr lang="en-US" altLang="zh-TW" sz="1200" u="none" strike="noStrike" dirty="0">
                          <a:solidFill>
                            <a:srgbClr val="FF0000"/>
                          </a:solidFill>
                          <a:effectLst/>
                        </a:rPr>
                        <a:t>445)</a:t>
                      </a:r>
                      <a:r>
                        <a:rPr lang="zh-TW" altLang="en-US" sz="1200" u="none" strike="noStrike" dirty="0">
                          <a:solidFill>
                            <a:srgbClr val="FF0000"/>
                          </a:solidFill>
                          <a:effectLst/>
                        </a:rPr>
                        <a:t>。</a:t>
                      </a:r>
                      <a:r>
                        <a:rPr lang="en-US" altLang="zh-TW" sz="1200" u="none" strike="noStrike" dirty="0">
                          <a:solidFill>
                            <a:srgbClr val="FF0000"/>
                          </a:solidFill>
                          <a:effectLst/>
                        </a:rPr>
                        <a:t>2.</a:t>
                      </a:r>
                      <a:r>
                        <a:rPr lang="zh-TW" altLang="en-US" sz="1200" u="none" strike="noStrike" dirty="0">
                          <a:solidFill>
                            <a:srgbClr val="FF0000"/>
                          </a:solidFill>
                          <a:effectLst/>
                        </a:rPr>
                        <a:t>主機之管理者</a:t>
                      </a:r>
                      <a:r>
                        <a:rPr lang="en-US" altLang="zh-TW" sz="1200" u="none" strike="noStrike" dirty="0">
                          <a:solidFill>
                            <a:srgbClr val="FF0000"/>
                          </a:solidFill>
                          <a:effectLst/>
                        </a:rPr>
                        <a:t>/</a:t>
                      </a:r>
                      <a:r>
                        <a:rPr lang="zh-TW" altLang="en-US" sz="1200" u="none" strike="noStrike" dirty="0">
                          <a:solidFill>
                            <a:srgbClr val="FF0000"/>
                          </a:solidFill>
                          <a:effectLst/>
                        </a:rPr>
                        <a:t>使用者查明來源主機的發起攻擊行為之原因為何，若為非預定安裝程式所引發，建議直接移除該程式，並詳加檢測貴單位主機是否有任何的異常狀況。</a:t>
                      </a:r>
                      <a:r>
                        <a:rPr lang="en-US" altLang="zh-TW" sz="1200" u="none" strike="noStrike" dirty="0">
                          <a:solidFill>
                            <a:srgbClr val="FF0000"/>
                          </a:solidFill>
                          <a:effectLst/>
                        </a:rPr>
                        <a:t>3.</a:t>
                      </a:r>
                      <a:r>
                        <a:rPr lang="zh-TW" altLang="en-US" sz="1200" u="none" strike="noStrike" dirty="0">
                          <a:solidFill>
                            <a:srgbClr val="FF0000"/>
                          </a:solidFill>
                          <a:effectLst/>
                        </a:rPr>
                        <a:t>進行該主機全系統病毒掃描後，安裝最新的系統安全修正程式。</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8185848"/>
                  </a:ext>
                </a:extLst>
              </a:tr>
            </a:tbl>
          </a:graphicData>
        </a:graphic>
      </p:graphicFrame>
      <p:sp>
        <p:nvSpPr>
          <p:cNvPr id="3" name="矩形 2">
            <a:extLst>
              <a:ext uri="{FF2B5EF4-FFF2-40B4-BE49-F238E27FC236}">
                <a16:creationId xmlns:a16="http://schemas.microsoft.com/office/drawing/2014/main" id="{DF42EDD0-F588-4559-B4FF-3EA1E1CBFE11}"/>
              </a:ext>
            </a:extLst>
          </p:cNvPr>
          <p:cNvSpPr/>
          <p:nvPr/>
        </p:nvSpPr>
        <p:spPr>
          <a:xfrm>
            <a:off x="8769291" y="244383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4" name="箭號: 向左 3">
            <a:extLst>
              <a:ext uri="{FF2B5EF4-FFF2-40B4-BE49-F238E27FC236}">
                <a16:creationId xmlns:a16="http://schemas.microsoft.com/office/drawing/2014/main" id="{64E0A7CB-E15D-49C6-B543-13240DBE97E4}"/>
              </a:ext>
            </a:extLst>
          </p:cNvPr>
          <p:cNvSpPr/>
          <p:nvPr/>
        </p:nvSpPr>
        <p:spPr>
          <a:xfrm>
            <a:off x="8456099" y="259219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箭號: 向左 5">
            <a:extLst>
              <a:ext uri="{FF2B5EF4-FFF2-40B4-BE49-F238E27FC236}">
                <a16:creationId xmlns:a16="http://schemas.microsoft.com/office/drawing/2014/main" id="{C88A0E77-8004-4DC6-884F-395747F868D8}"/>
              </a:ext>
            </a:extLst>
          </p:cNvPr>
          <p:cNvSpPr/>
          <p:nvPr/>
        </p:nvSpPr>
        <p:spPr>
          <a:xfrm>
            <a:off x="5293173" y="305413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矩形 6">
            <a:extLst>
              <a:ext uri="{FF2B5EF4-FFF2-40B4-BE49-F238E27FC236}">
                <a16:creationId xmlns:a16="http://schemas.microsoft.com/office/drawing/2014/main" id="{769214F8-4CDB-4B04-BED0-8EE55FDE8426}"/>
              </a:ext>
            </a:extLst>
          </p:cNvPr>
          <p:cNvSpPr/>
          <p:nvPr/>
        </p:nvSpPr>
        <p:spPr>
          <a:xfrm>
            <a:off x="5698991" y="2905780"/>
            <a:ext cx="160775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8" name="矩形 7">
            <a:extLst>
              <a:ext uri="{FF2B5EF4-FFF2-40B4-BE49-F238E27FC236}">
                <a16:creationId xmlns:a16="http://schemas.microsoft.com/office/drawing/2014/main" id="{AC4FEE9D-2622-4CDE-9ABE-111F7C5810D7}"/>
              </a:ext>
            </a:extLst>
          </p:cNvPr>
          <p:cNvSpPr/>
          <p:nvPr/>
        </p:nvSpPr>
        <p:spPr>
          <a:xfrm>
            <a:off x="8767893" y="4466984"/>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箭號: 向左 8">
            <a:extLst>
              <a:ext uri="{FF2B5EF4-FFF2-40B4-BE49-F238E27FC236}">
                <a16:creationId xmlns:a16="http://schemas.microsoft.com/office/drawing/2014/main" id="{58CFA5CA-7A7D-4728-9F5B-22424DE1B520}"/>
              </a:ext>
            </a:extLst>
          </p:cNvPr>
          <p:cNvSpPr/>
          <p:nvPr/>
        </p:nvSpPr>
        <p:spPr>
          <a:xfrm>
            <a:off x="8524612" y="4615342"/>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73259EB5-A48B-4318-A6FC-8A3B6893CD53}"/>
              </a:ext>
            </a:extLst>
          </p:cNvPr>
          <p:cNvSpPr/>
          <p:nvPr/>
        </p:nvSpPr>
        <p:spPr>
          <a:xfrm>
            <a:off x="8649048" y="560224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D7DB9FAD-ABAF-4B68-89EF-F7F88A823DA3}"/>
              </a:ext>
            </a:extLst>
          </p:cNvPr>
          <p:cNvSpPr/>
          <p:nvPr/>
        </p:nvSpPr>
        <p:spPr>
          <a:xfrm>
            <a:off x="8979155" y="544465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687761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87A0162-1E1F-43A4-B25A-912709F83832}"/>
              </a:ext>
            </a:extLst>
          </p:cNvPr>
          <p:cNvSpPr>
            <a:spLocks noGrp="1"/>
          </p:cNvSpPr>
          <p:nvPr>
            <p:ph type="title"/>
          </p:nvPr>
        </p:nvSpPr>
        <p:spPr/>
        <p:txBody>
          <a:bodyPr/>
          <a:lstStyle/>
          <a:p>
            <a:pPr algn="ctr"/>
            <a:r>
              <a:rPr lang="zh-TW" altLang="en-US" dirty="0"/>
              <a:t>系統入侵</a:t>
            </a:r>
            <a:r>
              <a:rPr lang="en-US" altLang="zh-TW" dirty="0"/>
              <a:t>-</a:t>
            </a:r>
            <a:r>
              <a:rPr lang="zh-TW" altLang="en-US" dirty="0"/>
              <a:t>演練範例</a:t>
            </a:r>
            <a:r>
              <a:rPr lang="en-US" altLang="zh-TW" dirty="0"/>
              <a:t>3-4</a:t>
            </a:r>
            <a:endParaRPr lang="zh-TW" altLang="en-US" dirty="0"/>
          </a:p>
        </p:txBody>
      </p:sp>
      <p:graphicFrame>
        <p:nvGraphicFramePr>
          <p:cNvPr id="5" name="內容版面配置區 4">
            <a:extLst>
              <a:ext uri="{FF2B5EF4-FFF2-40B4-BE49-F238E27FC236}">
                <a16:creationId xmlns:a16="http://schemas.microsoft.com/office/drawing/2014/main" id="{0811DF33-A691-4371-A771-00029ED5E979}"/>
              </a:ext>
            </a:extLst>
          </p:cNvPr>
          <p:cNvGraphicFramePr>
            <a:graphicFrameLocks noGrp="1"/>
          </p:cNvGraphicFramePr>
          <p:nvPr>
            <p:ph idx="1"/>
            <p:extLst>
              <p:ext uri="{D42A27DB-BD31-4B8C-83A1-F6EECF244321}">
                <p14:modId xmlns:p14="http://schemas.microsoft.com/office/powerpoint/2010/main" val="553067342"/>
              </p:ext>
            </p:extLst>
          </p:nvPr>
        </p:nvGraphicFramePr>
        <p:xfrm>
          <a:off x="1216404" y="1846263"/>
          <a:ext cx="9689283" cy="4151866"/>
        </p:xfrm>
        <a:graphic>
          <a:graphicData uri="http://schemas.openxmlformats.org/drawingml/2006/table">
            <a:tbl>
              <a:tblPr>
                <a:tableStyleId>{5C22544A-7EE6-4342-B048-85BDC9FD1C3A}</a:tableStyleId>
              </a:tblPr>
              <a:tblGrid>
                <a:gridCol w="1351614">
                  <a:extLst>
                    <a:ext uri="{9D8B030D-6E8A-4147-A177-3AD203B41FA5}">
                      <a16:colId xmlns:a16="http://schemas.microsoft.com/office/drawing/2014/main" val="452823476"/>
                    </a:ext>
                  </a:extLst>
                </a:gridCol>
                <a:gridCol w="2084417">
                  <a:extLst>
                    <a:ext uri="{9D8B030D-6E8A-4147-A177-3AD203B41FA5}">
                      <a16:colId xmlns:a16="http://schemas.microsoft.com/office/drawing/2014/main" val="2893232636"/>
                    </a:ext>
                  </a:extLst>
                </a:gridCol>
                <a:gridCol w="1986710">
                  <a:extLst>
                    <a:ext uri="{9D8B030D-6E8A-4147-A177-3AD203B41FA5}">
                      <a16:colId xmlns:a16="http://schemas.microsoft.com/office/drawing/2014/main" val="3117852280"/>
                    </a:ext>
                  </a:extLst>
                </a:gridCol>
                <a:gridCol w="4266542">
                  <a:extLst>
                    <a:ext uri="{9D8B030D-6E8A-4147-A177-3AD203B41FA5}">
                      <a16:colId xmlns:a16="http://schemas.microsoft.com/office/drawing/2014/main" val="4237203716"/>
                    </a:ext>
                  </a:extLst>
                </a:gridCol>
              </a:tblGrid>
              <a:tr h="198137">
                <a:tc>
                  <a:txBody>
                    <a:bodyPr/>
                    <a:lstStyle/>
                    <a:p>
                      <a:pPr algn="l" fontAlgn="ctr"/>
                      <a:r>
                        <a:rPr lang="zh-TW" altLang="en-US" sz="1100" u="none" strike="noStrike" dirty="0">
                          <a:effectLst/>
                        </a:rPr>
                        <a:t>原發布編號</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en-US" sz="1100" u="none" strike="noStrike">
                          <a:effectLst/>
                        </a:rPr>
                        <a:t>DRILL-INT-2022-402</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10:38</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4110050398"/>
                  </a:ext>
                </a:extLst>
              </a:tr>
              <a:tr h="198137">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系統入侵</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10:38</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2532776637"/>
                  </a:ext>
                </a:extLst>
              </a:tr>
              <a:tr h="360248">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貴單位</a:t>
                      </a:r>
                      <a:r>
                        <a:rPr lang="en-US" altLang="zh-TW" sz="1100" u="none" strike="noStrike" dirty="0">
                          <a:effectLst/>
                        </a:rPr>
                        <a:t>[</a:t>
                      </a:r>
                      <a:r>
                        <a:rPr lang="zh-TW" altLang="en-US" sz="1100" u="none" strike="noStrike" dirty="0">
                          <a:effectLst/>
                        </a:rPr>
                        <a:t>花蓮縣瑞穗鄉瑞北國民小學</a:t>
                      </a:r>
                      <a:r>
                        <a:rPr lang="en-US" altLang="zh-TW" sz="1100" u="none" strike="noStrike" dirty="0">
                          <a:effectLst/>
                        </a:rPr>
                        <a:t>]</a:t>
                      </a:r>
                      <a:r>
                        <a:rPr lang="zh-TW" altLang="en-US" sz="1100" u="none" strike="noStrike" dirty="0">
                          <a:solidFill>
                            <a:srgbClr val="FF0000"/>
                          </a:solidFill>
                          <a:effectLst/>
                          <a:highlight>
                            <a:srgbClr val="FFFF00"/>
                          </a:highlight>
                        </a:rPr>
                        <a:t>主機因</a:t>
                      </a:r>
                      <a:r>
                        <a:rPr lang="en-US" altLang="zh-TW" sz="1100" u="none" strike="noStrike" dirty="0">
                          <a:solidFill>
                            <a:srgbClr val="FF0000"/>
                          </a:solidFill>
                          <a:effectLst/>
                          <a:highlight>
                            <a:srgbClr val="FFFF00"/>
                          </a:highlight>
                        </a:rPr>
                        <a:t>Elasticsearch</a:t>
                      </a:r>
                      <a:r>
                        <a:rPr lang="zh-TW" altLang="en-US" sz="1100" u="none" strike="noStrike" dirty="0">
                          <a:solidFill>
                            <a:srgbClr val="FF0000"/>
                          </a:solidFill>
                          <a:effectLst/>
                          <a:highlight>
                            <a:srgbClr val="FFFF00"/>
                          </a:highlight>
                        </a:rPr>
                        <a:t>平台資料存取功能設定不當</a:t>
                      </a:r>
                      <a:r>
                        <a:rPr lang="zh-TW" altLang="en-US" sz="1100" u="none" strike="noStrike" dirty="0">
                          <a:effectLst/>
                        </a:rPr>
                        <a:t>，</a:t>
                      </a:r>
                      <a:r>
                        <a:rPr lang="zh-TW" altLang="en-US" sz="1100" u="none" strike="noStrike" dirty="0">
                          <a:solidFill>
                            <a:srgbClr val="FF0000"/>
                          </a:solidFill>
                          <a:effectLst/>
                        </a:rPr>
                        <a:t>導致</a:t>
                      </a:r>
                      <a:r>
                        <a:rPr lang="zh-TW" altLang="en-US" sz="1100" u="none" strike="noStrike" dirty="0">
                          <a:solidFill>
                            <a:srgbClr val="FF0000"/>
                          </a:solidFill>
                          <a:effectLst/>
                          <a:highlight>
                            <a:srgbClr val="FFFF00"/>
                          </a:highlight>
                        </a:rPr>
                        <a:t>惡意攻擊</a:t>
                      </a:r>
                      <a:r>
                        <a:rPr lang="zh-TW" altLang="en-US" sz="1100" u="none" strike="noStrike" dirty="0">
                          <a:solidFill>
                            <a:srgbClr val="FF0000"/>
                          </a:solidFill>
                          <a:effectLst/>
                        </a:rPr>
                        <a:t>者</a:t>
                      </a:r>
                      <a:r>
                        <a:rPr lang="zh-TW" altLang="en-US" sz="1100" u="none" strike="noStrike" dirty="0">
                          <a:solidFill>
                            <a:srgbClr val="FF0000"/>
                          </a:solidFill>
                          <a:effectLst/>
                          <a:highlight>
                            <a:srgbClr val="FFFF00"/>
                          </a:highlight>
                        </a:rPr>
                        <a:t>植入勒索病毒來加密資料進行勒索</a:t>
                      </a:r>
                      <a:r>
                        <a:rPr lang="zh-TW" altLang="en-US" sz="1100" u="none" strike="noStrike" dirty="0">
                          <a:effectLst/>
                        </a:rPr>
                        <a:t>。</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78934487"/>
                  </a:ext>
                </a:extLst>
              </a:tr>
              <a:tr h="360248">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貴單位主機</a:t>
                      </a:r>
                      <a:r>
                        <a:rPr lang="en-US" altLang="zh-TW" sz="1100" u="none" strike="noStrike" dirty="0">
                          <a:effectLst/>
                        </a:rPr>
                        <a:t>(XXX.XXX.XXX.XXX)</a:t>
                      </a:r>
                      <a:r>
                        <a:rPr lang="zh-TW" altLang="en-US" sz="1100" u="none" strike="noStrike" dirty="0">
                          <a:solidFill>
                            <a:srgbClr val="FF0000"/>
                          </a:solidFill>
                          <a:effectLst/>
                        </a:rPr>
                        <a:t>疑似因為資料存取功能設定不當，使惡意攻擊者可隨意存取平台資料，導致該用戶</a:t>
                      </a:r>
                      <a:r>
                        <a:rPr lang="en-US" altLang="zh-TW" sz="1100" u="none" strike="noStrike" dirty="0">
                          <a:solidFill>
                            <a:srgbClr val="FF0000"/>
                          </a:solidFill>
                          <a:effectLst/>
                        </a:rPr>
                        <a:t>Elasticsearch</a:t>
                      </a:r>
                      <a:r>
                        <a:rPr lang="zh-TW" altLang="en-US" sz="1100" u="none" strike="noStrike" dirty="0">
                          <a:solidFill>
                            <a:srgbClr val="FF0000"/>
                          </a:solidFill>
                          <a:effectLst/>
                        </a:rPr>
                        <a:t>平台資料遭駭客備份並加密，並藉此勒索財物。</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86408539"/>
                  </a:ext>
                </a:extLst>
              </a:tr>
              <a:tr h="198137">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a:effectLst/>
                        </a:rPr>
                        <a:t>惡意攻擊者可隨意的存取</a:t>
                      </a:r>
                      <a:r>
                        <a:rPr lang="en-US" altLang="zh-TW" sz="1100" u="none" strike="noStrike">
                          <a:effectLst/>
                        </a:rPr>
                        <a:t>Elasticsearch</a:t>
                      </a:r>
                      <a:r>
                        <a:rPr lang="zh-TW" altLang="en-US" sz="1100" u="none" strike="noStrike">
                          <a:effectLst/>
                        </a:rPr>
                        <a:t>平台資料，並將平台資料加密，且留下勒索訊息。</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726256286"/>
                  </a:ext>
                </a:extLst>
              </a:tr>
              <a:tr h="594411">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sng" strike="noStrike" dirty="0">
                          <a:solidFill>
                            <a:schemeClr val="tx1"/>
                          </a:solidFill>
                          <a:effectLst/>
                          <a:hlinkClick r:id="rId2">
                            <a:extLst>
                              <a:ext uri="{A12FA001-AC4F-418D-AE19-62706E023703}">
                                <ahyp:hlinkClr xmlns:ahyp="http://schemas.microsoft.com/office/drawing/2018/hyperlinkcolor" val="tx"/>
                              </a:ext>
                            </a:extLst>
                          </a:hlinkClick>
                        </a:rPr>
                        <a:t>建議用戶可</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利用瀏覽器連線至</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平台</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http://xxx.xxx.xxx.xxx:9200/_cat/</a:t>
                      </a:r>
                      <a:r>
                        <a:rPr lang="en-US" sz="1100" u="sng" strike="noStrike" dirty="0" err="1">
                          <a:solidFill>
                            <a:srgbClr val="FF0000"/>
                          </a:solidFill>
                          <a:effectLst/>
                          <a:hlinkClick r:id="rId2">
                            <a:extLst>
                              <a:ext uri="{A12FA001-AC4F-418D-AE19-62706E023703}">
                                <ahyp:hlinkClr xmlns:ahyp="http://schemas.microsoft.com/office/drawing/2018/hyperlinkcolor" val="tx"/>
                              </a:ext>
                            </a:extLst>
                          </a:hlinkClick>
                        </a:rPr>
                        <a:t>indices?v</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確認是否能連線至</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當可正常連線時，即表示平台可能沒有做權限控管並設定適當的防火牆規則，確認僅開放個別系統對外提供服務之通訊埠或考慮安裝</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Elasticsearch</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平台權限控管套件。</a:t>
                      </a:r>
                      <a:endParaRPr lang="zh-TW" altLang="en-US" sz="1100" b="0" i="0" u="sng" strike="noStrike" dirty="0">
                        <a:solidFill>
                          <a:srgbClr val="FF0000"/>
                        </a:solidFill>
                        <a:effectLst/>
                        <a:latin typeface="新細明體" panose="02020500000000000000" pitchFamily="18" charset="-12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307474588"/>
                  </a:ext>
                </a:extLst>
              </a:tr>
              <a:tr h="207144">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726" marR="8726" marT="8726" marB="0" anchor="ctr"/>
                </a:tc>
                <a:extLst>
                  <a:ext uri="{0D108BD9-81ED-4DB2-BD59-A6C34878D82A}">
                    <a16:rowId xmlns:a16="http://schemas.microsoft.com/office/drawing/2014/main" val="3936856967"/>
                  </a:ext>
                </a:extLst>
              </a:tr>
              <a:tr h="198137">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en-US" sz="1100" u="none" strike="noStrike">
                          <a:effectLst/>
                        </a:rPr>
                        <a:t>DRILL-INT-2022-409</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10:40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1567572426"/>
                  </a:ext>
                </a:extLst>
              </a:tr>
              <a:tr h="198137">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系統被入侵</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a:txBody>
                    <a:bodyPr/>
                    <a:lstStyle/>
                    <a:p>
                      <a:pPr algn="r" fontAlgn="ctr"/>
                      <a:r>
                        <a:rPr lang="en-US" altLang="zh-TW" sz="1100" u="none" strike="noStrike">
                          <a:effectLst/>
                        </a:rPr>
                        <a:t>2022/9/12 10:40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extLst>
                  <a:ext uri="{0D108BD9-81ED-4DB2-BD59-A6C34878D82A}">
                    <a16:rowId xmlns:a16="http://schemas.microsoft.com/office/drawing/2014/main" val="3500065908"/>
                  </a:ext>
                </a:extLst>
              </a:tr>
              <a:tr h="198137">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花蓮縣花蓮市國福國民小學</a:t>
                      </a:r>
                      <a:r>
                        <a:rPr lang="en-US" altLang="zh-TW" sz="1100" u="none" strike="noStrike" dirty="0">
                          <a:effectLst/>
                        </a:rPr>
                        <a:t>]</a:t>
                      </a:r>
                      <a:r>
                        <a:rPr lang="zh-TW" altLang="en-US" sz="1100" u="none" strike="noStrike" dirty="0">
                          <a:solidFill>
                            <a:srgbClr val="FF0000"/>
                          </a:solidFill>
                          <a:effectLst/>
                        </a:rPr>
                        <a:t>對外</a:t>
                      </a:r>
                      <a:r>
                        <a:rPr lang="zh-TW" altLang="en-US" sz="1100" u="none" strike="noStrike" dirty="0">
                          <a:solidFill>
                            <a:srgbClr val="FF0000"/>
                          </a:solidFill>
                          <a:effectLst/>
                          <a:highlight>
                            <a:srgbClr val="FFFF00"/>
                          </a:highlight>
                        </a:rPr>
                        <a:t>發送社交工程</a:t>
                      </a:r>
                      <a:r>
                        <a:rPr lang="zh-TW" altLang="en-US" sz="1100" u="none" strike="noStrike" dirty="0">
                          <a:solidFill>
                            <a:srgbClr val="FF0000"/>
                          </a:solidFill>
                          <a:effectLst/>
                        </a:rPr>
                        <a:t>信件，可能在</a:t>
                      </a:r>
                      <a:r>
                        <a:rPr lang="zh-TW" altLang="en-US" sz="1100" u="none" strike="noStrike" dirty="0">
                          <a:solidFill>
                            <a:srgbClr val="FF0000"/>
                          </a:solidFill>
                          <a:effectLst/>
                          <a:highlight>
                            <a:srgbClr val="FFFF00"/>
                          </a:highlight>
                        </a:rPr>
                        <a:t>進行</a:t>
                      </a:r>
                      <a:r>
                        <a:rPr lang="en-US" altLang="zh-TW" sz="1100" u="none" strike="noStrike" dirty="0">
                          <a:solidFill>
                            <a:srgbClr val="FF0000"/>
                          </a:solidFill>
                          <a:effectLst/>
                          <a:highlight>
                            <a:srgbClr val="FFFF00"/>
                          </a:highlight>
                        </a:rPr>
                        <a:t>APT</a:t>
                      </a:r>
                      <a:endParaRPr lang="en-US" altLang="zh-TW"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087155732"/>
                  </a:ext>
                </a:extLst>
              </a:tr>
              <a:tr h="360248">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en-US" sz="1100" u="none" strike="noStrike" dirty="0">
                          <a:effectLst/>
                        </a:rPr>
                        <a:t>TACERT</a:t>
                      </a:r>
                      <a:r>
                        <a:rPr lang="zh-TW" altLang="en-US" sz="1100" u="none" strike="noStrike" dirty="0">
                          <a:effectLst/>
                        </a:rPr>
                        <a:t>接獲外部情資，發現貴單位</a:t>
                      </a:r>
                      <a:r>
                        <a:rPr lang="en-US" altLang="zh-TW" sz="1100" u="none" strike="noStrike" dirty="0">
                          <a:effectLst/>
                        </a:rPr>
                        <a:t>[</a:t>
                      </a:r>
                      <a:r>
                        <a:rPr lang="en-US" sz="1100" u="none" strike="noStrike" dirty="0">
                          <a:effectLst/>
                        </a:rPr>
                        <a:t>XXX.XXX.XXX.XXX]</a:t>
                      </a:r>
                      <a:r>
                        <a:rPr lang="zh-TW" altLang="en-US" sz="1100" u="none" strike="noStrike" dirty="0">
                          <a:solidFill>
                            <a:srgbClr val="FF0000"/>
                          </a:solidFill>
                          <a:effectLst/>
                        </a:rPr>
                        <a:t>不斷的寄送大量的釣魚郵件至其它單位，疑似在進行進階持續性威脅 </a:t>
                      </a:r>
                      <a:r>
                        <a:rPr lang="en-US" altLang="zh-TW" sz="1100" u="none" strike="noStrike" dirty="0">
                          <a:solidFill>
                            <a:srgbClr val="FF0000"/>
                          </a:solidFill>
                          <a:effectLst/>
                        </a:rPr>
                        <a:t>(</a:t>
                      </a:r>
                      <a:r>
                        <a:rPr lang="en-US" sz="1100" u="none" strike="noStrike" dirty="0">
                          <a:solidFill>
                            <a:srgbClr val="FF0000"/>
                          </a:solidFill>
                          <a:effectLst/>
                        </a:rPr>
                        <a:t>Advanced Persistent Threat, </a:t>
                      </a:r>
                      <a:r>
                        <a:rPr lang="zh-TW" altLang="en-US" sz="1100" u="none" strike="noStrike" dirty="0">
                          <a:solidFill>
                            <a:srgbClr val="FF0000"/>
                          </a:solidFill>
                          <a:effectLst/>
                        </a:rPr>
                        <a:t>簡稱</a:t>
                      </a:r>
                      <a:r>
                        <a:rPr lang="en-US" sz="1100" u="none" strike="noStrike" dirty="0">
                          <a:solidFill>
                            <a:srgbClr val="FF0000"/>
                          </a:solidFill>
                          <a:effectLst/>
                        </a:rPr>
                        <a:t>APT)</a:t>
                      </a:r>
                      <a:r>
                        <a:rPr lang="zh-TW" altLang="en-US" sz="1100" u="none" strike="noStrike" dirty="0">
                          <a:solidFill>
                            <a:srgbClr val="FF0000"/>
                          </a:solidFill>
                          <a:effectLst/>
                        </a:rPr>
                        <a:t>攻擊。</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56307180"/>
                  </a:ext>
                </a:extLst>
              </a:tr>
              <a:tr h="360248">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該主機</a:t>
                      </a:r>
                      <a:r>
                        <a:rPr lang="en-US" altLang="zh-TW" sz="1100" u="none" strike="noStrike" dirty="0">
                          <a:effectLst/>
                        </a:rPr>
                        <a:t>[XXX.XXX.XXX.XXX]</a:t>
                      </a:r>
                      <a:r>
                        <a:rPr lang="zh-TW" altLang="en-US" sz="1100" u="none" strike="noStrike" dirty="0">
                          <a:effectLst/>
                        </a:rPr>
                        <a:t>的安全設定錯誤，導致惡意攻擊者可以透過該主機寄送社交工程攻擊信件</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57249973"/>
                  </a:ext>
                </a:extLst>
              </a:tr>
              <a:tr h="720497">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726" marR="8726" marT="8726" marB="0" anchor="ctr"/>
                </a:tc>
                <a:tc gridSpan="3">
                  <a:txBody>
                    <a:bodyPr/>
                    <a:lstStyle/>
                    <a:p>
                      <a:pPr algn="l" fontAlgn="ctr"/>
                      <a:r>
                        <a:rPr lang="zh-TW" altLang="en-US" sz="1100" u="none" strike="noStrike" dirty="0">
                          <a:effectLst/>
                        </a:rPr>
                        <a:t>建議立即採取下列步驟：</a:t>
                      </a:r>
                      <a:r>
                        <a:rPr lang="en-US" altLang="zh-TW" sz="1100" u="none" strike="noStrike" dirty="0">
                          <a:solidFill>
                            <a:srgbClr val="FF0000"/>
                          </a:solidFill>
                          <a:effectLst/>
                        </a:rPr>
                        <a:t>1.</a:t>
                      </a:r>
                      <a:r>
                        <a:rPr lang="zh-TW" altLang="en-US" sz="1100" u="none" strike="noStrike" dirty="0">
                          <a:solidFill>
                            <a:srgbClr val="FF0000"/>
                          </a:solidFill>
                          <a:effectLst/>
                        </a:rPr>
                        <a:t>檢查並刪除主機上不明程式及異常連線。</a:t>
                      </a:r>
                      <a:r>
                        <a:rPr lang="en-US" altLang="zh-TW" sz="1100" u="none" strike="noStrike" dirty="0">
                          <a:solidFill>
                            <a:srgbClr val="FF0000"/>
                          </a:solidFill>
                          <a:effectLst/>
                        </a:rPr>
                        <a:t>2.</a:t>
                      </a:r>
                      <a:r>
                        <a:rPr lang="zh-TW" altLang="en-US" sz="1100" u="none" strike="noStrike" dirty="0">
                          <a:solidFill>
                            <a:srgbClr val="FF0000"/>
                          </a:solidFill>
                          <a:effectLst/>
                        </a:rPr>
                        <a:t>進行全系統掃毒，並移除相關惡意檔案與程式。</a:t>
                      </a:r>
                      <a:r>
                        <a:rPr lang="en-US" altLang="zh-TW" sz="1100" u="none" strike="noStrike" dirty="0">
                          <a:solidFill>
                            <a:srgbClr val="FF0000"/>
                          </a:solidFill>
                          <a:effectLst/>
                        </a:rPr>
                        <a:t>3.</a:t>
                      </a:r>
                      <a:r>
                        <a:rPr lang="zh-TW" altLang="en-US" sz="1100" u="none" strike="noStrike" dirty="0">
                          <a:solidFill>
                            <a:srgbClr val="FF0000"/>
                          </a:solidFill>
                          <a:effectLst/>
                        </a:rPr>
                        <a:t>安裝防毒軟體並更新至最新病毒碼，並開啟自動更新機制。</a:t>
                      </a:r>
                      <a:r>
                        <a:rPr lang="en-US" altLang="zh-TW" sz="1100" u="none" strike="noStrike" dirty="0">
                          <a:solidFill>
                            <a:srgbClr val="FF0000"/>
                          </a:solidFill>
                          <a:effectLst/>
                        </a:rPr>
                        <a:t>4.</a:t>
                      </a:r>
                      <a:r>
                        <a:rPr lang="zh-TW" altLang="en-US" sz="1100" u="none" strike="noStrike" dirty="0">
                          <a:solidFill>
                            <a:srgbClr val="FF0000"/>
                          </a:solidFill>
                          <a:effectLst/>
                        </a:rPr>
                        <a:t>建議修改系統上所有使用者的密碼。</a:t>
                      </a:r>
                      <a:r>
                        <a:rPr lang="en-US" altLang="zh-TW" sz="1100" u="none" strike="noStrike" dirty="0">
                          <a:solidFill>
                            <a:srgbClr val="FF0000"/>
                          </a:solidFill>
                          <a:effectLst/>
                        </a:rPr>
                        <a:t>5.</a:t>
                      </a:r>
                      <a:r>
                        <a:rPr lang="zh-TW" altLang="en-US" sz="1100" u="none" strike="noStrike" dirty="0">
                          <a:solidFill>
                            <a:srgbClr val="FF0000"/>
                          </a:solidFill>
                          <a:effectLst/>
                        </a:rPr>
                        <a:t>安裝並開啟防火牆，並檢驗其規則，僅開啟必要之對外服務通訊埠。</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726" marR="8726" marT="8726"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808170765"/>
                  </a:ext>
                </a:extLst>
              </a:tr>
            </a:tbl>
          </a:graphicData>
        </a:graphic>
      </p:graphicFrame>
      <p:sp>
        <p:nvSpPr>
          <p:cNvPr id="4" name="矩形 3">
            <a:extLst>
              <a:ext uri="{FF2B5EF4-FFF2-40B4-BE49-F238E27FC236}">
                <a16:creationId xmlns:a16="http://schemas.microsoft.com/office/drawing/2014/main" id="{D697FC2E-B2E1-4558-9CA0-B9641641E8FF}"/>
              </a:ext>
            </a:extLst>
          </p:cNvPr>
          <p:cNvSpPr/>
          <p:nvPr/>
        </p:nvSpPr>
        <p:spPr>
          <a:xfrm>
            <a:off x="10690508" y="2626317"/>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6" name="箭號: 向左 5">
            <a:extLst>
              <a:ext uri="{FF2B5EF4-FFF2-40B4-BE49-F238E27FC236}">
                <a16:creationId xmlns:a16="http://schemas.microsoft.com/office/drawing/2014/main" id="{F9AA8575-CBBE-4A49-B341-954C2C7E1807}"/>
              </a:ext>
            </a:extLst>
          </p:cNvPr>
          <p:cNvSpPr/>
          <p:nvPr/>
        </p:nvSpPr>
        <p:spPr>
          <a:xfrm>
            <a:off x="10447227" y="277467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C528B65B-023E-42AB-861A-04169F5AAA4E}"/>
              </a:ext>
            </a:extLst>
          </p:cNvPr>
          <p:cNvSpPr/>
          <p:nvPr/>
        </p:nvSpPr>
        <p:spPr>
          <a:xfrm>
            <a:off x="3651728" y="3607042"/>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335432C9-82A1-4D01-A3A3-EDD9C07A1DAA}"/>
              </a:ext>
            </a:extLst>
          </p:cNvPr>
          <p:cNvSpPr/>
          <p:nvPr/>
        </p:nvSpPr>
        <p:spPr>
          <a:xfrm>
            <a:off x="3981835" y="3449443"/>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E67ADEA0-258F-4D95-8BE9-A6BE8E3E2C3D}"/>
              </a:ext>
            </a:extLst>
          </p:cNvPr>
          <p:cNvSpPr/>
          <p:nvPr/>
        </p:nvSpPr>
        <p:spPr>
          <a:xfrm>
            <a:off x="10842908" y="441457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C0E0C2FA-1B41-470E-8EE5-1DF0131DC783}"/>
              </a:ext>
            </a:extLst>
          </p:cNvPr>
          <p:cNvSpPr/>
          <p:nvPr/>
        </p:nvSpPr>
        <p:spPr>
          <a:xfrm>
            <a:off x="10599627" y="456292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EDD0F7C3-7310-4693-B211-615A55AEB31E}"/>
              </a:ext>
            </a:extLst>
          </p:cNvPr>
          <p:cNvSpPr/>
          <p:nvPr/>
        </p:nvSpPr>
        <p:spPr>
          <a:xfrm>
            <a:off x="3640403" y="5806078"/>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B3B259D9-DF53-4AFA-BDBA-1F62742898E1}"/>
              </a:ext>
            </a:extLst>
          </p:cNvPr>
          <p:cNvSpPr/>
          <p:nvPr/>
        </p:nvSpPr>
        <p:spPr>
          <a:xfrm>
            <a:off x="3970510" y="5648479"/>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915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075F5D-7734-404B-934C-87C1452F29E4}"/>
              </a:ext>
            </a:extLst>
          </p:cNvPr>
          <p:cNvSpPr>
            <a:spLocks noGrp="1"/>
          </p:cNvSpPr>
          <p:nvPr>
            <p:ph type="title"/>
          </p:nvPr>
        </p:nvSpPr>
        <p:spPr/>
        <p:txBody>
          <a:bodyPr/>
          <a:lstStyle/>
          <a:p>
            <a:pPr algn="ctr"/>
            <a:r>
              <a:rPr lang="zh-TW" altLang="en-US" dirty="0"/>
              <a:t>系統入侵</a:t>
            </a:r>
            <a:r>
              <a:rPr lang="en-US" altLang="zh-TW" dirty="0"/>
              <a:t>-</a:t>
            </a:r>
            <a:r>
              <a:rPr lang="zh-TW" altLang="en-US" dirty="0"/>
              <a:t>演練範例</a:t>
            </a:r>
            <a:r>
              <a:rPr lang="en-US" altLang="zh-TW" dirty="0"/>
              <a:t>5-6</a:t>
            </a:r>
            <a:endParaRPr lang="zh-TW" altLang="en-US" dirty="0"/>
          </a:p>
        </p:txBody>
      </p:sp>
      <p:graphicFrame>
        <p:nvGraphicFramePr>
          <p:cNvPr id="6" name="內容版面配置區 5">
            <a:extLst>
              <a:ext uri="{FF2B5EF4-FFF2-40B4-BE49-F238E27FC236}">
                <a16:creationId xmlns:a16="http://schemas.microsoft.com/office/drawing/2014/main" id="{F89CB597-79A9-4DF4-920B-2D5504E24325}"/>
              </a:ext>
            </a:extLst>
          </p:cNvPr>
          <p:cNvGraphicFramePr>
            <a:graphicFrameLocks noGrp="1"/>
          </p:cNvGraphicFramePr>
          <p:nvPr>
            <p:ph idx="1"/>
            <p:extLst>
              <p:ext uri="{D42A27DB-BD31-4B8C-83A1-F6EECF244321}">
                <p14:modId xmlns:p14="http://schemas.microsoft.com/office/powerpoint/2010/main" val="3185013937"/>
              </p:ext>
            </p:extLst>
          </p:nvPr>
        </p:nvGraphicFramePr>
        <p:xfrm>
          <a:off x="1182848" y="1908190"/>
          <a:ext cx="9972832" cy="3880212"/>
        </p:xfrm>
        <a:graphic>
          <a:graphicData uri="http://schemas.openxmlformats.org/drawingml/2006/table">
            <a:tbl>
              <a:tblPr>
                <a:tableStyleId>{5C22544A-7EE6-4342-B048-85BDC9FD1C3A}</a:tableStyleId>
              </a:tblPr>
              <a:tblGrid>
                <a:gridCol w="1391168">
                  <a:extLst>
                    <a:ext uri="{9D8B030D-6E8A-4147-A177-3AD203B41FA5}">
                      <a16:colId xmlns:a16="http://schemas.microsoft.com/office/drawing/2014/main" val="4294057064"/>
                    </a:ext>
                  </a:extLst>
                </a:gridCol>
                <a:gridCol w="2145417">
                  <a:extLst>
                    <a:ext uri="{9D8B030D-6E8A-4147-A177-3AD203B41FA5}">
                      <a16:colId xmlns:a16="http://schemas.microsoft.com/office/drawing/2014/main" val="3223668437"/>
                    </a:ext>
                  </a:extLst>
                </a:gridCol>
                <a:gridCol w="2044849">
                  <a:extLst>
                    <a:ext uri="{9D8B030D-6E8A-4147-A177-3AD203B41FA5}">
                      <a16:colId xmlns:a16="http://schemas.microsoft.com/office/drawing/2014/main" val="3534324593"/>
                    </a:ext>
                  </a:extLst>
                </a:gridCol>
                <a:gridCol w="4391398">
                  <a:extLst>
                    <a:ext uri="{9D8B030D-6E8A-4147-A177-3AD203B41FA5}">
                      <a16:colId xmlns:a16="http://schemas.microsoft.com/office/drawing/2014/main" val="1528726462"/>
                    </a:ext>
                  </a:extLst>
                </a:gridCol>
              </a:tblGrid>
              <a:tr h="215024">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DRILL-INT-2022-411</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10:40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346212273"/>
                  </a:ext>
                </a:extLst>
              </a:tr>
              <a:tr h="215024">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系統入侵</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10:40</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058347872"/>
                  </a:ext>
                </a:extLst>
              </a:tr>
              <a:tr h="215024">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花蓮縣玉里鎮長良國民小學</a:t>
                      </a:r>
                      <a:r>
                        <a:rPr lang="en-US" altLang="zh-TW" sz="1200" u="none" strike="noStrike" dirty="0">
                          <a:effectLst/>
                        </a:rPr>
                        <a:t>]</a:t>
                      </a:r>
                      <a:r>
                        <a:rPr lang="zh-TW" altLang="en-US" sz="1200" u="none" strike="noStrike" dirty="0">
                          <a:solidFill>
                            <a:srgbClr val="FF0000"/>
                          </a:solidFill>
                          <a:effectLst/>
                        </a:rPr>
                        <a:t>對外進行</a:t>
                      </a:r>
                      <a:r>
                        <a:rPr lang="zh-TW" altLang="en-US" sz="1200" u="none" strike="noStrike" dirty="0">
                          <a:solidFill>
                            <a:srgbClr val="FF0000"/>
                          </a:solidFill>
                          <a:effectLst/>
                          <a:highlight>
                            <a:srgbClr val="FFFF00"/>
                          </a:highlight>
                        </a:rPr>
                        <a:t>遠端桌面</a:t>
                      </a:r>
                      <a:r>
                        <a:rPr lang="en-US" altLang="zh-TW" sz="1200" u="none" strike="noStrike" dirty="0">
                          <a:solidFill>
                            <a:srgbClr val="FF0000"/>
                          </a:solidFill>
                          <a:effectLst/>
                          <a:highlight>
                            <a:srgbClr val="FFFF00"/>
                          </a:highlight>
                        </a:rPr>
                        <a:t>(RDP)</a:t>
                      </a:r>
                      <a:r>
                        <a:rPr lang="zh-TW" altLang="en-US" sz="1200" u="none" strike="noStrike" dirty="0">
                          <a:solidFill>
                            <a:srgbClr val="FF0000"/>
                          </a:solidFill>
                          <a:effectLst/>
                          <a:highlight>
                            <a:srgbClr val="FFFF00"/>
                          </a:highlight>
                        </a:rPr>
                        <a:t>暴力攻擊</a:t>
                      </a:r>
                      <a:endParaRPr lang="zh-TW" altLang="en-US" sz="12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81372420"/>
                  </a:ext>
                </a:extLst>
              </a:tr>
              <a:tr h="390954">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由於該</a:t>
                      </a:r>
                      <a:r>
                        <a:rPr lang="zh-TW" altLang="en-US" sz="1200" u="none" strike="noStrike" dirty="0">
                          <a:solidFill>
                            <a:srgbClr val="FF0000"/>
                          </a:solidFill>
                          <a:effectLst/>
                        </a:rPr>
                        <a:t>主機</a:t>
                      </a:r>
                      <a:r>
                        <a:rPr lang="en-US" altLang="zh-TW" sz="1200" u="none" strike="noStrike" dirty="0">
                          <a:solidFill>
                            <a:srgbClr val="FF0000"/>
                          </a:solidFill>
                          <a:effectLst/>
                        </a:rPr>
                        <a:t>[XXX.XXX.XXX.XXX]</a:t>
                      </a:r>
                      <a:r>
                        <a:rPr lang="zh-TW" altLang="en-US" sz="1200" u="none" strike="noStrike" dirty="0">
                          <a:solidFill>
                            <a:srgbClr val="FF0000"/>
                          </a:solidFill>
                          <a:effectLst/>
                        </a:rPr>
                        <a:t>所發送的封包內容具有明確攻擊行為，且符合入侵偵測系統特徵值而被偵測。研判該主機疑似感染病毒或執行可疑程式而持續對目標主機進行攻擊。</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458195667"/>
                  </a:ext>
                </a:extLst>
              </a:tr>
              <a:tr h="390954">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該主機</a:t>
                      </a:r>
                      <a:r>
                        <a:rPr lang="en-US" altLang="zh-TW" sz="1200" u="none" strike="noStrike" dirty="0">
                          <a:effectLst/>
                        </a:rPr>
                        <a:t>[XXX.XXX.XXX.XXX]</a:t>
                      </a:r>
                      <a:r>
                        <a:rPr lang="zh-TW" altLang="en-US" sz="1200" u="none" strike="noStrike" dirty="0">
                          <a:effectLst/>
                        </a:rPr>
                        <a:t>因未安裝最新的安全修正程式或疑似感染病毒，而造成系統被入侵。</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33514494"/>
                  </a:ext>
                </a:extLst>
              </a:tr>
              <a:tr h="58643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a:t>
                      </a:r>
                      <a:r>
                        <a:rPr lang="en-US" altLang="zh-TW" sz="1200" u="none" strike="noStrike" dirty="0">
                          <a:solidFill>
                            <a:srgbClr val="FF0000"/>
                          </a:solidFill>
                          <a:effectLst/>
                        </a:rPr>
                        <a:t>1.</a:t>
                      </a:r>
                      <a:r>
                        <a:rPr lang="zh-TW" altLang="en-US" sz="1200" u="none" strike="noStrike" dirty="0">
                          <a:solidFill>
                            <a:srgbClr val="FF0000"/>
                          </a:solidFill>
                          <a:effectLst/>
                        </a:rPr>
                        <a:t>請使用防毒軟體進行主機全系統掃描。</a:t>
                      </a:r>
                      <a:r>
                        <a:rPr lang="en-US" altLang="zh-TW" sz="1200" u="none" strike="noStrike" dirty="0">
                          <a:solidFill>
                            <a:srgbClr val="FF0000"/>
                          </a:solidFill>
                          <a:effectLst/>
                        </a:rPr>
                        <a:t>2.</a:t>
                      </a:r>
                      <a:r>
                        <a:rPr lang="zh-TW" altLang="en-US" sz="1200" u="none" strike="noStrike" dirty="0">
                          <a:solidFill>
                            <a:srgbClr val="FF0000"/>
                          </a:solidFill>
                          <a:effectLst/>
                        </a:rPr>
                        <a:t>安裝防毒軟體並更新至最新病毒碼，以及開啟自動更新機制。</a:t>
                      </a:r>
                      <a:r>
                        <a:rPr lang="en-US" altLang="zh-TW" sz="1200" u="none" strike="noStrike" dirty="0">
                          <a:solidFill>
                            <a:srgbClr val="FF0000"/>
                          </a:solidFill>
                          <a:effectLst/>
                        </a:rPr>
                        <a:t>3.</a:t>
                      </a:r>
                      <a:r>
                        <a:rPr lang="zh-TW" altLang="en-US" sz="1200" u="none" strike="noStrike" dirty="0">
                          <a:solidFill>
                            <a:srgbClr val="FF0000"/>
                          </a:solidFill>
                          <a:effectLst/>
                        </a:rPr>
                        <a:t>使用</a:t>
                      </a:r>
                      <a:r>
                        <a:rPr lang="en-US" altLang="zh-TW" sz="1200" u="none" strike="noStrike" dirty="0" err="1">
                          <a:solidFill>
                            <a:srgbClr val="FF0000"/>
                          </a:solidFill>
                          <a:effectLst/>
                        </a:rPr>
                        <a:t>TcpView</a:t>
                      </a:r>
                      <a:r>
                        <a:rPr lang="zh-TW" altLang="en-US" sz="1200" u="none" strike="noStrike" dirty="0">
                          <a:solidFill>
                            <a:srgbClr val="FF0000"/>
                          </a:solidFill>
                          <a:effectLst/>
                        </a:rPr>
                        <a:t>等工具程式監控連線行為，若發現來源</a:t>
                      </a:r>
                      <a:r>
                        <a:rPr lang="en-US" altLang="zh-TW" sz="1200" u="none" strike="noStrike" dirty="0">
                          <a:solidFill>
                            <a:srgbClr val="FF0000"/>
                          </a:solidFill>
                          <a:effectLst/>
                        </a:rPr>
                        <a:t>IP</a:t>
                      </a:r>
                      <a:r>
                        <a:rPr lang="zh-TW" altLang="en-US" sz="1200" u="none" strike="noStrike" dirty="0">
                          <a:solidFill>
                            <a:srgbClr val="FF0000"/>
                          </a:solidFill>
                          <a:effectLst/>
                        </a:rPr>
                        <a:t>執行可疑程式或是</a:t>
                      </a:r>
                      <a:r>
                        <a:rPr lang="en-US" altLang="zh-TW" sz="1200" u="none" strike="noStrike" dirty="0">
                          <a:solidFill>
                            <a:srgbClr val="FF0000"/>
                          </a:solidFill>
                          <a:effectLst/>
                        </a:rPr>
                        <a:t>P2P</a:t>
                      </a:r>
                      <a:r>
                        <a:rPr lang="zh-TW" altLang="en-US" sz="1200" u="none" strike="noStrike" dirty="0">
                          <a:solidFill>
                            <a:srgbClr val="FF0000"/>
                          </a:solidFill>
                          <a:effectLst/>
                        </a:rPr>
                        <a:t>軟體，建議需立即將該軟體移除。</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977253488"/>
                  </a:ext>
                </a:extLst>
              </a:tr>
              <a:tr h="224798">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tc>
                  <a:txBody>
                    <a:bodyPr/>
                    <a:lstStyle/>
                    <a:p>
                      <a:pPr algn="l" fontAlgn="ctr"/>
                      <a:endParaRPr lang="zh-TW" altLang="en-US" sz="1200" b="0" i="0" u="none" strike="noStrike">
                        <a:solidFill>
                          <a:srgbClr val="000000"/>
                        </a:solidFill>
                        <a:effectLst/>
                        <a:latin typeface="新細明體" panose="02020500000000000000" pitchFamily="18" charset="-120"/>
                        <a:ea typeface="新細明體" panose="02020500000000000000" pitchFamily="18" charset="-120"/>
                      </a:endParaRPr>
                    </a:p>
                  </a:txBody>
                  <a:tcPr marL="9525" marR="9525" marT="9525" marB="0" anchor="ctr"/>
                </a:tc>
                <a:extLst>
                  <a:ext uri="{0D108BD9-81ED-4DB2-BD59-A6C34878D82A}">
                    <a16:rowId xmlns:a16="http://schemas.microsoft.com/office/drawing/2014/main" val="4093769968"/>
                  </a:ext>
                </a:extLst>
              </a:tr>
              <a:tr h="215024">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DRILL-DEF-2022-827</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2022/9/13 09:32</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192153375"/>
                  </a:ext>
                </a:extLst>
              </a:tr>
              <a:tr h="215024">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系統入侵</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2022/9/13 09:32</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122203465"/>
                  </a:ext>
                </a:extLst>
              </a:tr>
              <a:tr h="215024">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a:t>
                      </a:r>
                      <a:r>
                        <a:rPr lang="en-US" altLang="zh-TW" sz="1200" u="none" strike="noStrike" dirty="0">
                          <a:effectLst/>
                        </a:rPr>
                        <a:t>[</a:t>
                      </a:r>
                      <a:r>
                        <a:rPr lang="zh-TW" altLang="en-US" sz="1200" u="none" strike="noStrike" dirty="0">
                          <a:effectLst/>
                        </a:rPr>
                        <a:t>花蓮縣光復鄉光復國民小學</a:t>
                      </a:r>
                      <a:r>
                        <a:rPr lang="en-US" altLang="zh-TW" sz="1200" u="none" strike="noStrike" dirty="0">
                          <a:effectLst/>
                        </a:rPr>
                        <a:t>]</a:t>
                      </a:r>
                      <a:r>
                        <a:rPr lang="zh-TW" altLang="en-US" sz="1200" u="none" strike="noStrike" dirty="0">
                          <a:solidFill>
                            <a:srgbClr val="FF0000"/>
                          </a:solidFill>
                          <a:effectLst/>
                          <a:highlight>
                            <a:srgbClr val="FFFF00"/>
                          </a:highlight>
                        </a:rPr>
                        <a:t>疑似遭入侵</a:t>
                      </a:r>
                      <a:r>
                        <a:rPr lang="zh-TW" altLang="en-US" sz="1200" u="none" strike="noStrike" dirty="0">
                          <a:solidFill>
                            <a:srgbClr val="FF0000"/>
                          </a:solidFill>
                          <a:effectLst/>
                        </a:rPr>
                        <a:t>，對外</a:t>
                      </a:r>
                      <a:r>
                        <a:rPr lang="zh-TW" altLang="en-US" sz="1200" u="none" strike="noStrike" dirty="0">
                          <a:solidFill>
                            <a:srgbClr val="FF0000"/>
                          </a:solidFill>
                          <a:effectLst/>
                          <a:highlight>
                            <a:srgbClr val="FFFF00"/>
                          </a:highlight>
                        </a:rPr>
                        <a:t>散布垃圾郵件</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90823621"/>
                  </a:ext>
                </a:extLst>
              </a:tr>
              <a:tr h="390954">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貴單位內</a:t>
                      </a:r>
                      <a:r>
                        <a:rPr lang="zh-TW" altLang="en-US" sz="1200" u="none" strike="noStrike" dirty="0">
                          <a:solidFill>
                            <a:srgbClr val="FF0000"/>
                          </a:solidFill>
                          <a:effectLst/>
                        </a:rPr>
                        <a:t>主機</a:t>
                      </a:r>
                      <a:r>
                        <a:rPr lang="en-US" altLang="zh-TW" sz="1200" u="none" strike="noStrike" dirty="0">
                          <a:solidFill>
                            <a:srgbClr val="FF0000"/>
                          </a:solidFill>
                          <a:effectLst/>
                        </a:rPr>
                        <a:t>[</a:t>
                      </a:r>
                      <a:r>
                        <a:rPr lang="en-US" altLang="zh-TW" sz="1200" u="none" strike="noStrike" dirty="0" err="1">
                          <a:solidFill>
                            <a:srgbClr val="FF0000"/>
                          </a:solidFill>
                          <a:effectLst/>
                        </a:rPr>
                        <a:t>xxx.xxx.xxx.xxx</a:t>
                      </a:r>
                      <a:r>
                        <a:rPr lang="en-US" altLang="zh-TW" sz="1200" u="none" strike="noStrike" dirty="0">
                          <a:solidFill>
                            <a:srgbClr val="FF0000"/>
                          </a:solidFill>
                          <a:effectLst/>
                        </a:rPr>
                        <a:t>]</a:t>
                      </a:r>
                      <a:r>
                        <a:rPr lang="zh-TW" altLang="en-US" sz="1200" u="none" strike="noStrike" dirty="0">
                          <a:solidFill>
                            <a:srgbClr val="FF0000"/>
                          </a:solidFill>
                          <a:effectLst/>
                        </a:rPr>
                        <a:t>可能因駭客入侵，並遭受植入後門程式做為跳板，進而不當使用網路頻寬及寄信功能，寄發垃圾電子郵件。</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733427017"/>
                  </a:ext>
                </a:extLst>
              </a:tr>
              <a:tr h="215024">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可能因駭客入侵，並遭受植入後門程式執行寄送垃圾電子郵件。</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249852313"/>
                  </a:ext>
                </a:extLst>
              </a:tr>
              <a:tr h="390954">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建議立即採取下列步驟</a:t>
                      </a:r>
                      <a:r>
                        <a:rPr lang="zh-TW" altLang="en-US" sz="1200" u="none" strike="noStrike" dirty="0">
                          <a:solidFill>
                            <a:srgbClr val="FF0000"/>
                          </a:solidFill>
                          <a:effectLst/>
                        </a:rPr>
                        <a:t>： </a:t>
                      </a:r>
                      <a:r>
                        <a:rPr lang="en-US" altLang="zh-TW" sz="1200" u="none" strike="noStrike" dirty="0">
                          <a:solidFill>
                            <a:srgbClr val="FF0000"/>
                          </a:solidFill>
                          <a:effectLst/>
                        </a:rPr>
                        <a:t>1.</a:t>
                      </a:r>
                      <a:r>
                        <a:rPr lang="zh-TW" altLang="en-US" sz="1200" u="none" strike="noStrike" dirty="0">
                          <a:solidFill>
                            <a:srgbClr val="FF0000"/>
                          </a:solidFill>
                          <a:effectLst/>
                        </a:rPr>
                        <a:t>進行該主機全系統病毒掃描後，安裝最新的系統安全修正程式。 </a:t>
                      </a:r>
                      <a:r>
                        <a:rPr lang="en-US" altLang="zh-TW" sz="1200" u="none" strike="noStrike" dirty="0">
                          <a:solidFill>
                            <a:srgbClr val="FF0000"/>
                          </a:solidFill>
                          <a:effectLst/>
                        </a:rPr>
                        <a:t>2.</a:t>
                      </a:r>
                      <a:r>
                        <a:rPr lang="zh-TW" altLang="en-US" sz="1200" u="none" strike="noStrike" dirty="0">
                          <a:solidFill>
                            <a:srgbClr val="FF0000"/>
                          </a:solidFill>
                          <a:effectLst/>
                        </a:rPr>
                        <a:t>確認該主機是否有無開啟不明通訊協定或執行不明程式。 </a:t>
                      </a:r>
                      <a:r>
                        <a:rPr lang="en-US" altLang="zh-TW" sz="1200" u="none" strike="noStrike" dirty="0">
                          <a:solidFill>
                            <a:srgbClr val="FF0000"/>
                          </a:solidFill>
                          <a:effectLst/>
                        </a:rPr>
                        <a:t>3.</a:t>
                      </a:r>
                      <a:r>
                        <a:rPr lang="zh-TW" altLang="en-US" sz="1200" u="none" strike="noStrike" dirty="0">
                          <a:solidFill>
                            <a:srgbClr val="FF0000"/>
                          </a:solidFill>
                          <a:effectLst/>
                        </a:rPr>
                        <a:t>進行設定適當的防火牆政策。</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18906069"/>
                  </a:ext>
                </a:extLst>
              </a:tr>
            </a:tbl>
          </a:graphicData>
        </a:graphic>
      </p:graphicFrame>
      <p:sp>
        <p:nvSpPr>
          <p:cNvPr id="4" name="矩形 3">
            <a:extLst>
              <a:ext uri="{FF2B5EF4-FFF2-40B4-BE49-F238E27FC236}">
                <a16:creationId xmlns:a16="http://schemas.microsoft.com/office/drawing/2014/main" id="{CB4B2DFF-2008-45FB-A7C3-F2D59AE45E11}"/>
              </a:ext>
            </a:extLst>
          </p:cNvPr>
          <p:cNvSpPr/>
          <p:nvPr/>
        </p:nvSpPr>
        <p:spPr>
          <a:xfrm>
            <a:off x="6178629" y="261932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5" name="箭號: 向左 4">
            <a:extLst>
              <a:ext uri="{FF2B5EF4-FFF2-40B4-BE49-F238E27FC236}">
                <a16:creationId xmlns:a16="http://schemas.microsoft.com/office/drawing/2014/main" id="{889C9DE9-223E-4FAF-803F-03E2F633334A}"/>
              </a:ext>
            </a:extLst>
          </p:cNvPr>
          <p:cNvSpPr/>
          <p:nvPr/>
        </p:nvSpPr>
        <p:spPr>
          <a:xfrm>
            <a:off x="5935348" y="2767684"/>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371E21D8-0AE8-4011-8D81-9B03BD75DD0D}"/>
              </a:ext>
            </a:extLst>
          </p:cNvPr>
          <p:cNvSpPr/>
          <p:nvPr/>
        </p:nvSpPr>
        <p:spPr>
          <a:xfrm>
            <a:off x="10044139" y="366576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228E80CE-0872-437F-BBE5-A0E836812196}"/>
              </a:ext>
            </a:extLst>
          </p:cNvPr>
          <p:cNvSpPr/>
          <p:nvPr/>
        </p:nvSpPr>
        <p:spPr>
          <a:xfrm>
            <a:off x="10374246" y="350816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8A8F5448-BBA3-4EE5-830C-AF387905543B}"/>
              </a:ext>
            </a:extLst>
          </p:cNvPr>
          <p:cNvSpPr/>
          <p:nvPr/>
        </p:nvSpPr>
        <p:spPr>
          <a:xfrm>
            <a:off x="10530701" y="4835417"/>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7A4194FE-92EA-4180-B793-6683FA2DD008}"/>
              </a:ext>
            </a:extLst>
          </p:cNvPr>
          <p:cNvSpPr/>
          <p:nvPr/>
        </p:nvSpPr>
        <p:spPr>
          <a:xfrm>
            <a:off x="10287420" y="498377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箭號: 向左 10">
            <a:extLst>
              <a:ext uri="{FF2B5EF4-FFF2-40B4-BE49-F238E27FC236}">
                <a16:creationId xmlns:a16="http://schemas.microsoft.com/office/drawing/2014/main" id="{A39F4069-118E-4F8D-BCA8-6CBB65F7CEB4}"/>
              </a:ext>
            </a:extLst>
          </p:cNvPr>
          <p:cNvSpPr/>
          <p:nvPr/>
        </p:nvSpPr>
        <p:spPr>
          <a:xfrm>
            <a:off x="6390871" y="5675150"/>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2" name="矩形 11">
            <a:extLst>
              <a:ext uri="{FF2B5EF4-FFF2-40B4-BE49-F238E27FC236}">
                <a16:creationId xmlns:a16="http://schemas.microsoft.com/office/drawing/2014/main" id="{2D86A5CC-5148-4B0B-B0CA-851BCFAF41B4}"/>
              </a:ext>
            </a:extLst>
          </p:cNvPr>
          <p:cNvSpPr/>
          <p:nvPr/>
        </p:nvSpPr>
        <p:spPr>
          <a:xfrm>
            <a:off x="6720978" y="551755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785338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9848BF-24B9-458C-8128-FAC9968FEA56}"/>
              </a:ext>
            </a:extLst>
          </p:cNvPr>
          <p:cNvSpPr>
            <a:spLocks noGrp="1"/>
          </p:cNvSpPr>
          <p:nvPr>
            <p:ph type="title"/>
          </p:nvPr>
        </p:nvSpPr>
        <p:spPr/>
        <p:txBody>
          <a:bodyPr/>
          <a:lstStyle/>
          <a:p>
            <a:r>
              <a:rPr lang="zh-TW" altLang="en-US" dirty="0"/>
              <a:t>網站弱點及網頁入侵</a:t>
            </a:r>
            <a:r>
              <a:rPr lang="en-US" altLang="zh-TW" dirty="0"/>
              <a:t>-</a:t>
            </a:r>
            <a:r>
              <a:rPr lang="zh-TW" altLang="en-US" dirty="0"/>
              <a:t>演練範例</a:t>
            </a:r>
          </a:p>
        </p:txBody>
      </p:sp>
      <p:graphicFrame>
        <p:nvGraphicFramePr>
          <p:cNvPr id="4" name="內容版面配置區 3">
            <a:extLst>
              <a:ext uri="{FF2B5EF4-FFF2-40B4-BE49-F238E27FC236}">
                <a16:creationId xmlns:a16="http://schemas.microsoft.com/office/drawing/2014/main" id="{2D61D2AB-2FD8-4E3A-B09E-2E00AE386F17}"/>
              </a:ext>
            </a:extLst>
          </p:cNvPr>
          <p:cNvGraphicFramePr>
            <a:graphicFrameLocks noGrp="1"/>
          </p:cNvGraphicFramePr>
          <p:nvPr>
            <p:ph idx="1"/>
            <p:extLst>
              <p:ext uri="{D42A27DB-BD31-4B8C-83A1-F6EECF244321}">
                <p14:modId xmlns:p14="http://schemas.microsoft.com/office/powerpoint/2010/main" val="2704849264"/>
              </p:ext>
            </p:extLst>
          </p:nvPr>
        </p:nvGraphicFramePr>
        <p:xfrm>
          <a:off x="1241569" y="1833510"/>
          <a:ext cx="9756398" cy="4022720"/>
        </p:xfrm>
        <a:graphic>
          <a:graphicData uri="http://schemas.openxmlformats.org/drawingml/2006/table">
            <a:tbl>
              <a:tblPr>
                <a:tableStyleId>{5C22544A-7EE6-4342-B048-85BDC9FD1C3A}</a:tableStyleId>
              </a:tblPr>
              <a:tblGrid>
                <a:gridCol w="1605991">
                  <a:extLst>
                    <a:ext uri="{9D8B030D-6E8A-4147-A177-3AD203B41FA5}">
                      <a16:colId xmlns:a16="http://schemas.microsoft.com/office/drawing/2014/main" val="1204815970"/>
                    </a:ext>
                  </a:extLst>
                </a:gridCol>
                <a:gridCol w="2830560">
                  <a:extLst>
                    <a:ext uri="{9D8B030D-6E8A-4147-A177-3AD203B41FA5}">
                      <a16:colId xmlns:a16="http://schemas.microsoft.com/office/drawing/2014/main" val="1993664589"/>
                    </a:ext>
                  </a:extLst>
                </a:gridCol>
                <a:gridCol w="1565842">
                  <a:extLst>
                    <a:ext uri="{9D8B030D-6E8A-4147-A177-3AD203B41FA5}">
                      <a16:colId xmlns:a16="http://schemas.microsoft.com/office/drawing/2014/main" val="3949639934"/>
                    </a:ext>
                  </a:extLst>
                </a:gridCol>
                <a:gridCol w="3754005">
                  <a:extLst>
                    <a:ext uri="{9D8B030D-6E8A-4147-A177-3AD203B41FA5}">
                      <a16:colId xmlns:a16="http://schemas.microsoft.com/office/drawing/2014/main" val="2808407092"/>
                    </a:ext>
                  </a:extLst>
                </a:gridCol>
              </a:tblGrid>
              <a:tr h="185534">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en-US" sz="1100" u="none" strike="noStrike">
                          <a:effectLst/>
                        </a:rPr>
                        <a:t>DRILL-DEF-2022-388</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10:30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323588622"/>
                  </a:ext>
                </a:extLst>
              </a:tr>
              <a:tr h="185534">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dirty="0">
                          <a:effectLst/>
                        </a:rPr>
                        <a:t>網站弱點</a:t>
                      </a:r>
                      <a:endParaRPr lang="zh-TW" altLang="en-US" sz="1100" b="0" i="0" u="none" strike="noStrike" dirty="0">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10:30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1766095147"/>
                  </a:ext>
                </a:extLst>
              </a:tr>
              <a:tr h="404802">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花蓮縣光復鄉太巴塱國民小學</a:t>
                      </a:r>
                      <a:r>
                        <a:rPr lang="en-US" altLang="zh-TW" sz="1100" u="none" strike="noStrike" dirty="0">
                          <a:effectLst/>
                        </a:rPr>
                        <a:t>]]</a:t>
                      </a:r>
                      <a:r>
                        <a:rPr lang="zh-TW" altLang="en-US" sz="1100" u="none" strike="noStrike" dirty="0">
                          <a:solidFill>
                            <a:srgbClr val="FF0000"/>
                          </a:solidFill>
                          <a:effectLst/>
                        </a:rPr>
                        <a:t>網站內程式具有</a:t>
                      </a:r>
                      <a:r>
                        <a:rPr lang="zh-TW" altLang="en-US" sz="1100" u="none" strike="noStrike" dirty="0">
                          <a:solidFill>
                            <a:srgbClr val="FF0000"/>
                          </a:solidFill>
                          <a:effectLst/>
                          <a:highlight>
                            <a:srgbClr val="FFFF00"/>
                          </a:highlight>
                        </a:rPr>
                        <a:t>跨網站腳本攻擊</a:t>
                      </a:r>
                      <a:r>
                        <a:rPr lang="en-US" altLang="zh-TW" sz="1100" u="none" strike="noStrike" dirty="0">
                          <a:solidFill>
                            <a:srgbClr val="FF0000"/>
                          </a:solidFill>
                          <a:effectLst/>
                        </a:rPr>
                        <a:t>(Cross-site scripting</a:t>
                      </a:r>
                      <a:r>
                        <a:rPr lang="zh-TW" altLang="en-US" sz="1100" u="none" strike="noStrike" dirty="0">
                          <a:solidFill>
                            <a:srgbClr val="FF0000"/>
                          </a:solidFill>
                          <a:effectLst/>
                        </a:rPr>
                        <a:t>，簡稱</a:t>
                      </a:r>
                      <a:r>
                        <a:rPr lang="en-US" altLang="zh-TW" sz="1100" u="none" strike="noStrike" dirty="0">
                          <a:solidFill>
                            <a:srgbClr val="FF0000"/>
                          </a:solidFill>
                          <a:effectLst/>
                          <a:highlight>
                            <a:srgbClr val="FFFF00"/>
                          </a:highlight>
                        </a:rPr>
                        <a:t>XSS)</a:t>
                      </a:r>
                      <a:r>
                        <a:rPr lang="zh-TW" altLang="en-US" sz="1100" u="none" strike="noStrike" dirty="0">
                          <a:solidFill>
                            <a:srgbClr val="FF0000"/>
                          </a:solidFill>
                          <a:effectLst/>
                          <a:highlight>
                            <a:srgbClr val="FFFF00"/>
                          </a:highlight>
                        </a:rPr>
                        <a:t>的漏洞</a:t>
                      </a:r>
                      <a:endParaRPr lang="zh-TW" altLang="en-US"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414922129"/>
                  </a:ext>
                </a:extLst>
              </a:tr>
              <a:tr h="371069">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貴</a:t>
                      </a:r>
                      <a:r>
                        <a:rPr lang="zh-TW" altLang="en-US" sz="1100" u="none" strike="noStrike" dirty="0">
                          <a:solidFill>
                            <a:srgbClr val="FF0000"/>
                          </a:solidFill>
                          <a:effectLst/>
                        </a:rPr>
                        <a:t>單位</a:t>
                      </a:r>
                      <a:r>
                        <a:rPr lang="en-US" altLang="zh-TW" sz="1100" u="none" strike="noStrike" dirty="0">
                          <a:solidFill>
                            <a:srgbClr val="FF0000"/>
                          </a:solidFill>
                          <a:effectLst/>
                        </a:rPr>
                        <a:t>[XXX.XXX.XXX.XXX]</a:t>
                      </a:r>
                      <a:r>
                        <a:rPr lang="zh-TW" altLang="en-US" sz="1100" u="none" strike="noStrike" dirty="0">
                          <a:solidFill>
                            <a:srgbClr val="FF0000"/>
                          </a:solidFill>
                          <a:effectLst/>
                        </a:rPr>
                        <a:t>網站中的應用程式具有跨網站腳本攻擊的漏洞，管理者可利用瀏覽器來測試</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46446027"/>
                  </a:ext>
                </a:extLst>
              </a:tr>
              <a:tr h="404802">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該主機</a:t>
                      </a:r>
                      <a:r>
                        <a:rPr lang="en-US" altLang="zh-TW" sz="1100" u="none" strike="noStrike" dirty="0">
                          <a:effectLst/>
                        </a:rPr>
                        <a:t>[XXX.XXX.XXX.XXX]</a:t>
                      </a:r>
                      <a:r>
                        <a:rPr lang="zh-TW" altLang="en-US" sz="1100" u="none" strike="noStrike" dirty="0">
                          <a:effectLst/>
                        </a:rPr>
                        <a:t>上的應用程式具有跨網站腳本攻擊的漏洞，導致惡意攻擊者可利用該應用程式的漏洞，來執行跨網站腳本攻擊。</a:t>
                      </a:r>
                      <a:endParaRPr lang="zh-TW" altLang="en-US" sz="1100" b="0" i="0" u="none" strike="noStrike" dirty="0">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92862205"/>
                  </a:ext>
                </a:extLst>
              </a:tr>
              <a:tr h="337335">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此種漏洞為程式未嚴謹過濾腳本惡意字元所導致，建議</a:t>
                      </a:r>
                      <a:r>
                        <a:rPr lang="zh-TW" altLang="en-US" sz="1100" u="none" strike="noStrike" dirty="0">
                          <a:solidFill>
                            <a:srgbClr val="FF0000"/>
                          </a:solidFill>
                          <a:effectLst/>
                        </a:rPr>
                        <a:t>儘速修正該程式，加上適當的過濾功能來避免此類漏洞的發生。</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67006008"/>
                  </a:ext>
                </a:extLst>
              </a:tr>
              <a:tr h="193968">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tc>
                  <a:txBody>
                    <a:bodyPr/>
                    <a:lstStyle/>
                    <a:p>
                      <a:pPr algn="l" fontAlgn="ct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8433" marR="8433" marT="8433" marB="0" anchor="ctr"/>
                </a:tc>
                <a:extLst>
                  <a:ext uri="{0D108BD9-81ED-4DB2-BD59-A6C34878D82A}">
                    <a16:rowId xmlns:a16="http://schemas.microsoft.com/office/drawing/2014/main" val="2624562371"/>
                  </a:ext>
                </a:extLst>
              </a:tr>
              <a:tr h="185534">
                <a:tc>
                  <a:txBody>
                    <a:bodyPr/>
                    <a:lstStyle/>
                    <a:p>
                      <a:pPr algn="l" fontAlgn="ctr"/>
                      <a:r>
                        <a:rPr lang="zh-TW" altLang="en-US" sz="1100" u="none" strike="noStrike">
                          <a:effectLst/>
                        </a:rPr>
                        <a:t>原發布編號</a:t>
                      </a:r>
                      <a:endParaRPr lang="zh-TW" altLang="en-US" sz="1100" b="0" i="0" u="none" strike="noStrike">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en-US" sz="1100" u="none" strike="noStrike">
                          <a:effectLst/>
                        </a:rPr>
                        <a:t>DRILL-DEF-2022-610</a:t>
                      </a:r>
                      <a:endParaRPr 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a:effectLst/>
                        </a:rPr>
                        <a:t>原發布時間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14:00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672679509"/>
                  </a:ext>
                </a:extLst>
              </a:tr>
              <a:tr h="185534">
                <a:tc>
                  <a:txBody>
                    <a:bodyPr/>
                    <a:lstStyle/>
                    <a:p>
                      <a:pPr algn="l" fontAlgn="ctr"/>
                      <a:r>
                        <a:rPr lang="zh-TW" altLang="en-US" sz="1100" u="none" strike="noStrike">
                          <a:effectLst/>
                        </a:rPr>
                        <a:t>事件類型</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l" fontAlgn="ctr"/>
                      <a:r>
                        <a:rPr lang="zh-TW" altLang="en-US" sz="1100" u="none" strike="noStrike" dirty="0">
                          <a:effectLst/>
                        </a:rPr>
                        <a:t>網頁入侵</a:t>
                      </a:r>
                      <a:endParaRPr lang="zh-TW" altLang="en-US" sz="1100" b="0" i="0" u="none" strike="noStrike" dirty="0">
                        <a:solidFill>
                          <a:srgbClr val="222222"/>
                        </a:solidFill>
                        <a:effectLst/>
                        <a:latin typeface="微軟正黑體" panose="020B0604030504040204" pitchFamily="34" charset="-120"/>
                        <a:ea typeface="微軟正黑體" panose="020B0604030504040204" pitchFamily="34" charset="-120"/>
                      </a:endParaRPr>
                    </a:p>
                  </a:txBody>
                  <a:tcPr marL="8433" marR="8433" marT="8433" marB="0" anchor="ctr"/>
                </a:tc>
                <a:tc>
                  <a:txBody>
                    <a:bodyPr/>
                    <a:lstStyle/>
                    <a:p>
                      <a:pPr algn="l" fontAlgn="ctr"/>
                      <a:r>
                        <a:rPr lang="zh-TW" altLang="en-US" sz="1100" u="none" strike="noStrike">
                          <a:effectLst/>
                        </a:rPr>
                        <a:t>原發現時間</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a:txBody>
                    <a:bodyPr/>
                    <a:lstStyle/>
                    <a:p>
                      <a:pPr algn="r" fontAlgn="ctr"/>
                      <a:r>
                        <a:rPr lang="en-US" altLang="zh-TW" sz="1100" u="none" strike="noStrike">
                          <a:effectLst/>
                        </a:rPr>
                        <a:t>2022/9/12 14:00</a:t>
                      </a:r>
                      <a:endParaRPr lang="en-US" altLang="zh-TW"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extLst>
                  <a:ext uri="{0D108BD9-81ED-4DB2-BD59-A6C34878D82A}">
                    <a16:rowId xmlns:a16="http://schemas.microsoft.com/office/drawing/2014/main" val="2469977728"/>
                  </a:ext>
                </a:extLst>
              </a:tr>
              <a:tr h="337335">
                <a:tc>
                  <a:txBody>
                    <a:bodyPr/>
                    <a:lstStyle/>
                    <a:p>
                      <a:pPr algn="l" fontAlgn="ctr"/>
                      <a:r>
                        <a:rPr lang="zh-TW" altLang="en-US" sz="1100" u="none" strike="noStrike">
                          <a:effectLst/>
                        </a:rPr>
                        <a:t>事件主旨</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資安事件通告─貴單位</a:t>
                      </a:r>
                      <a:r>
                        <a:rPr lang="en-US" altLang="zh-TW" sz="1100" u="none" strike="noStrike" dirty="0">
                          <a:effectLst/>
                        </a:rPr>
                        <a:t>[</a:t>
                      </a:r>
                      <a:r>
                        <a:rPr lang="zh-TW" altLang="en-US" sz="1100" u="none" strike="noStrike" dirty="0">
                          <a:effectLst/>
                        </a:rPr>
                        <a:t>國立東華大學附設實驗國民小學</a:t>
                      </a:r>
                      <a:r>
                        <a:rPr lang="en-US" altLang="zh-TW" sz="1100" u="none" strike="noStrike" dirty="0">
                          <a:effectLst/>
                        </a:rPr>
                        <a:t>]]</a:t>
                      </a:r>
                      <a:r>
                        <a:rPr lang="zh-TW" altLang="en-US" sz="1100" u="none" strike="noStrike" dirty="0">
                          <a:solidFill>
                            <a:srgbClr val="FF0000"/>
                          </a:solidFill>
                          <a:effectLst/>
                        </a:rPr>
                        <a:t>網站內網站</a:t>
                      </a:r>
                      <a:r>
                        <a:rPr lang="zh-TW" altLang="en-US" sz="1100" u="none" strike="noStrike" dirty="0">
                          <a:solidFill>
                            <a:srgbClr val="FF0000"/>
                          </a:solidFill>
                          <a:effectLst/>
                          <a:highlight>
                            <a:srgbClr val="FFFF00"/>
                          </a:highlight>
                        </a:rPr>
                        <a:t>被置入詐騙網頁</a:t>
                      </a:r>
                      <a:endParaRPr lang="zh-TW" altLang="en-US" sz="1100" b="0" i="0" u="none" strike="noStrike" dirty="0">
                        <a:solidFill>
                          <a:srgbClr val="FF0000"/>
                        </a:solidFill>
                        <a:effectLst/>
                        <a:highlight>
                          <a:srgbClr val="FFFF00"/>
                        </a:highligh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3159417542"/>
                  </a:ext>
                </a:extLst>
              </a:tr>
              <a:tr h="556603">
                <a:tc>
                  <a:txBody>
                    <a:bodyPr/>
                    <a:lstStyle/>
                    <a:p>
                      <a:pPr algn="l" fontAlgn="ctr"/>
                      <a:r>
                        <a:rPr lang="zh-TW" altLang="en-US" sz="1100" u="none" strike="noStrike">
                          <a:effectLst/>
                        </a:rPr>
                        <a:t>事件描述</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en-US" sz="1100" u="sng" strike="noStrike" dirty="0">
                          <a:solidFill>
                            <a:schemeClr val="tx1"/>
                          </a:solidFill>
                          <a:effectLst/>
                          <a:hlinkClick r:id="rId2">
                            <a:extLst>
                              <a:ext uri="{A12FA001-AC4F-418D-AE19-62706E023703}">
                                <ahyp:hlinkClr xmlns:ahyp="http://schemas.microsoft.com/office/drawing/2018/hyperlinkcolor" val="tx"/>
                              </a:ext>
                            </a:extLst>
                          </a:hlinkClick>
                        </a:rPr>
                        <a:t>TACERT</a:t>
                      </a:r>
                      <a:r>
                        <a:rPr lang="zh-TW" altLang="en-US" sz="1100" u="sng" strike="noStrike" dirty="0">
                          <a:solidFill>
                            <a:schemeClr val="tx1"/>
                          </a:solidFill>
                          <a:effectLst/>
                          <a:hlinkClick r:id="rId2">
                            <a:extLst>
                              <a:ext uri="{A12FA001-AC4F-418D-AE19-62706E023703}">
                                <ahyp:hlinkClr xmlns:ahyp="http://schemas.microsoft.com/office/drawing/2018/hyperlinkcolor" val="tx"/>
                              </a:ext>
                            </a:extLst>
                          </a:hlinkClick>
                        </a:rPr>
                        <a:t>接獲外部情資，貴單位</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遭檢舉該主機網站有偽造的詐騙網頁</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網址如下</a:t>
                      </a:r>
                      <a:r>
                        <a:rPr lang="en-US" altLang="zh-TW" sz="1100" u="sng" strike="noStrike" dirty="0">
                          <a:solidFill>
                            <a:srgbClr val="FF0000"/>
                          </a:solidFill>
                          <a:effectLst/>
                          <a:hlinkClick r:id="rId2">
                            <a:extLst>
                              <a:ext uri="{A12FA001-AC4F-418D-AE19-62706E023703}">
                                <ahyp:hlinkClr xmlns:ahyp="http://schemas.microsoft.com/office/drawing/2018/hyperlinkcolor" val="tx"/>
                              </a:ext>
                            </a:extLst>
                          </a:hlinkClick>
                        </a:rPr>
                        <a:t>:</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https://</a:t>
                      </a:r>
                      <a:r>
                        <a:rPr lang="en-US" sz="1100" u="sng" strike="noStrike" dirty="0" err="1">
                          <a:solidFill>
                            <a:srgbClr val="FF0000"/>
                          </a:solidFill>
                          <a:effectLst/>
                          <a:hlinkClick r:id="rId2">
                            <a:extLst>
                              <a:ext uri="{A12FA001-AC4F-418D-AE19-62706E023703}">
                                <ahyp:hlinkClr xmlns:ahyp="http://schemas.microsoft.com/office/drawing/2018/hyperlinkcolor" val="tx"/>
                              </a:ext>
                            </a:extLst>
                          </a:hlinkClick>
                        </a:rPr>
                        <a:t>xxx.xxx.xxx.xxx</a:t>
                      </a:r>
                      <a:r>
                        <a:rPr lang="en-US" sz="1100" u="sng" strike="noStrike" dirty="0">
                          <a:solidFill>
                            <a:srgbClr val="FF0000"/>
                          </a:solidFill>
                          <a:effectLst/>
                          <a:hlinkClick r:id="rId2">
                            <a:extLst>
                              <a:ext uri="{A12FA001-AC4F-418D-AE19-62706E023703}">
                                <ahyp:hlinkClr xmlns:ahyp="http://schemas.microsoft.com/office/drawing/2018/hyperlinkcolor" val="tx"/>
                              </a:ext>
                            </a:extLst>
                          </a:hlinkClick>
                        </a:rPr>
                        <a:t>/xxxx.html)，</a:t>
                      </a:r>
                      <a:r>
                        <a:rPr lang="zh-TW" altLang="en-US" sz="1100" u="sng" strike="noStrike" dirty="0">
                          <a:solidFill>
                            <a:srgbClr val="FF0000"/>
                          </a:solidFill>
                          <a:effectLst/>
                          <a:hlinkClick r:id="rId2">
                            <a:extLst>
                              <a:ext uri="{A12FA001-AC4F-418D-AE19-62706E023703}">
                                <ahyp:hlinkClr xmlns:ahyp="http://schemas.microsoft.com/office/drawing/2018/hyperlinkcolor" val="tx"/>
                              </a:ext>
                            </a:extLst>
                          </a:hlinkClick>
                        </a:rPr>
                        <a:t>用來誘騙一般使用者連線至惡意的釣魚網站。</a:t>
                      </a:r>
                      <a:endParaRPr lang="zh-TW" altLang="en-US" sz="1100" b="0" i="0" u="sng" strike="noStrike" dirty="0">
                        <a:solidFill>
                          <a:srgbClr val="FF0000"/>
                        </a:solidFill>
                        <a:effectLst/>
                        <a:latin typeface="新細明體" panose="02020500000000000000" pitchFamily="18" charset="-12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034263931"/>
                  </a:ext>
                </a:extLst>
              </a:tr>
              <a:tr h="337335">
                <a:tc>
                  <a:txBody>
                    <a:bodyPr/>
                    <a:lstStyle/>
                    <a:p>
                      <a:pPr algn="l" fontAlgn="ctr"/>
                      <a:r>
                        <a:rPr lang="zh-TW" altLang="en-US" sz="1100" u="none" strike="noStrike">
                          <a:effectLst/>
                        </a:rPr>
                        <a:t>手法研判</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a:effectLst/>
                        </a:rPr>
                        <a:t>由於該主機內之網頁應用程式有提供上傳功能，但該功能並未設置適當的權限控管，因此可能藉由此管道上傳惡意網頁。</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40403774"/>
                  </a:ext>
                </a:extLst>
              </a:tr>
              <a:tr h="337335">
                <a:tc>
                  <a:txBody>
                    <a:bodyPr/>
                    <a:lstStyle/>
                    <a:p>
                      <a:pPr algn="l" fontAlgn="ctr"/>
                      <a:r>
                        <a:rPr lang="zh-TW" altLang="en-US" sz="1100" u="none" strike="noStrike">
                          <a:effectLst/>
                        </a:rPr>
                        <a:t>建議措施</a:t>
                      </a:r>
                      <a:endParaRPr lang="zh-TW" altLang="en-US" sz="1100" b="0" i="0" u="none" strike="noStrike">
                        <a:solidFill>
                          <a:srgbClr val="222222"/>
                        </a:solidFill>
                        <a:effectLst/>
                        <a:latin typeface="Arial" panose="020B0604020202020204" pitchFamily="34" charset="0"/>
                        <a:ea typeface="新細明體" panose="02020500000000000000" pitchFamily="18" charset="-120"/>
                      </a:endParaRPr>
                    </a:p>
                  </a:txBody>
                  <a:tcPr marL="8433" marR="8433" marT="8433" marB="0" anchor="ctr"/>
                </a:tc>
                <a:tc gridSpan="3">
                  <a:txBody>
                    <a:bodyPr/>
                    <a:lstStyle/>
                    <a:p>
                      <a:pPr algn="l" fontAlgn="ctr"/>
                      <a:r>
                        <a:rPr lang="zh-TW" altLang="en-US" sz="1100" u="none" strike="noStrike" dirty="0">
                          <a:effectLst/>
                        </a:rPr>
                        <a:t>建議立即採取下列步驟：</a:t>
                      </a:r>
                      <a:r>
                        <a:rPr lang="en-US" altLang="zh-TW" sz="1100" u="none" strike="noStrike" dirty="0">
                          <a:solidFill>
                            <a:srgbClr val="FF0000"/>
                          </a:solidFill>
                          <a:effectLst/>
                        </a:rPr>
                        <a:t>1. </a:t>
                      </a:r>
                      <a:r>
                        <a:rPr lang="zh-TW" altLang="en-US" sz="1100" u="none" strike="noStrike" dirty="0">
                          <a:solidFill>
                            <a:srgbClr val="FF0000"/>
                          </a:solidFill>
                          <a:effectLst/>
                        </a:rPr>
                        <a:t>請立即移除該詐騙網頁檔案 </a:t>
                      </a:r>
                      <a:r>
                        <a:rPr lang="en-US" altLang="zh-TW" sz="1100" u="none" strike="noStrike" dirty="0">
                          <a:solidFill>
                            <a:srgbClr val="FF0000"/>
                          </a:solidFill>
                          <a:effectLst/>
                        </a:rPr>
                        <a:t>2. </a:t>
                      </a:r>
                      <a:r>
                        <a:rPr lang="zh-TW" altLang="en-US" sz="1100" u="none" strike="noStrike" dirty="0">
                          <a:solidFill>
                            <a:srgbClr val="FF0000"/>
                          </a:solidFill>
                          <a:effectLst/>
                        </a:rPr>
                        <a:t>檢查該網站具有上傳功能之網頁程式的權限控管是否正確。</a:t>
                      </a:r>
                      <a:endParaRPr lang="zh-TW" altLang="en-US" sz="1100" b="0" i="0" u="none" strike="noStrike" dirty="0">
                        <a:solidFill>
                          <a:srgbClr val="FF0000"/>
                        </a:solidFill>
                        <a:effectLst/>
                        <a:latin typeface="Arial" panose="020B0604020202020204" pitchFamily="34" charset="0"/>
                        <a:ea typeface="新細明體" panose="02020500000000000000" pitchFamily="18" charset="-120"/>
                      </a:endParaRPr>
                    </a:p>
                  </a:txBody>
                  <a:tcPr marL="8433" marR="8433" marT="8433"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790076250"/>
                  </a:ext>
                </a:extLst>
              </a:tr>
            </a:tbl>
          </a:graphicData>
        </a:graphic>
      </p:graphicFrame>
      <p:sp>
        <p:nvSpPr>
          <p:cNvPr id="5" name="箭號: 向左 4">
            <a:extLst>
              <a:ext uri="{FF2B5EF4-FFF2-40B4-BE49-F238E27FC236}">
                <a16:creationId xmlns:a16="http://schemas.microsoft.com/office/drawing/2014/main" id="{A6413113-7072-4585-94D8-35689F0FF1BE}"/>
              </a:ext>
            </a:extLst>
          </p:cNvPr>
          <p:cNvSpPr/>
          <p:nvPr/>
        </p:nvSpPr>
        <p:spPr>
          <a:xfrm>
            <a:off x="10200873" y="3429000"/>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AF9A35AE-0DD5-4E95-BD84-F1DF9057BB62}"/>
              </a:ext>
            </a:extLst>
          </p:cNvPr>
          <p:cNvSpPr/>
          <p:nvPr/>
        </p:nvSpPr>
        <p:spPr>
          <a:xfrm>
            <a:off x="10530980" y="327140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7" name="箭號: 向左 6">
            <a:extLst>
              <a:ext uri="{FF2B5EF4-FFF2-40B4-BE49-F238E27FC236}">
                <a16:creationId xmlns:a16="http://schemas.microsoft.com/office/drawing/2014/main" id="{CB99AC9D-74ED-4549-A869-BB9BF49823B5}"/>
              </a:ext>
            </a:extLst>
          </p:cNvPr>
          <p:cNvSpPr/>
          <p:nvPr/>
        </p:nvSpPr>
        <p:spPr>
          <a:xfrm>
            <a:off x="10044418" y="5597945"/>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9BFB5564-ECE1-4E7E-974E-003F4872A54C}"/>
              </a:ext>
            </a:extLst>
          </p:cNvPr>
          <p:cNvSpPr/>
          <p:nvPr/>
        </p:nvSpPr>
        <p:spPr>
          <a:xfrm>
            <a:off x="10374525" y="5440346"/>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9" name="矩形 8">
            <a:extLst>
              <a:ext uri="{FF2B5EF4-FFF2-40B4-BE49-F238E27FC236}">
                <a16:creationId xmlns:a16="http://schemas.microsoft.com/office/drawing/2014/main" id="{4433B1B1-15D8-4702-BBA6-44007CD16164}"/>
              </a:ext>
            </a:extLst>
          </p:cNvPr>
          <p:cNvSpPr/>
          <p:nvPr/>
        </p:nvSpPr>
        <p:spPr>
          <a:xfrm>
            <a:off x="9250263" y="2556131"/>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0" name="箭號: 向左 9">
            <a:extLst>
              <a:ext uri="{FF2B5EF4-FFF2-40B4-BE49-F238E27FC236}">
                <a16:creationId xmlns:a16="http://schemas.microsoft.com/office/drawing/2014/main" id="{7A01F4FC-1517-4E8F-ABB4-757E6C297214}"/>
              </a:ext>
            </a:extLst>
          </p:cNvPr>
          <p:cNvSpPr/>
          <p:nvPr/>
        </p:nvSpPr>
        <p:spPr>
          <a:xfrm>
            <a:off x="9006982" y="270448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11" name="矩形 10">
            <a:extLst>
              <a:ext uri="{FF2B5EF4-FFF2-40B4-BE49-F238E27FC236}">
                <a16:creationId xmlns:a16="http://schemas.microsoft.com/office/drawing/2014/main" id="{6954E94F-E623-4456-90FE-205C7407D917}"/>
              </a:ext>
            </a:extLst>
          </p:cNvPr>
          <p:cNvSpPr/>
          <p:nvPr/>
        </p:nvSpPr>
        <p:spPr>
          <a:xfrm>
            <a:off x="4773409" y="479103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12" name="箭號: 向左 11">
            <a:extLst>
              <a:ext uri="{FF2B5EF4-FFF2-40B4-BE49-F238E27FC236}">
                <a16:creationId xmlns:a16="http://schemas.microsoft.com/office/drawing/2014/main" id="{5A20BA92-8AFE-44D9-8B0D-A2C8189D5EBA}"/>
              </a:ext>
            </a:extLst>
          </p:cNvPr>
          <p:cNvSpPr/>
          <p:nvPr/>
        </p:nvSpPr>
        <p:spPr>
          <a:xfrm>
            <a:off x="4530128" y="493939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13085197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47BA6E2-2688-48A9-84CB-1A8B5F72207C}"/>
              </a:ext>
            </a:extLst>
          </p:cNvPr>
          <p:cNvSpPr>
            <a:spLocks noGrp="1"/>
          </p:cNvSpPr>
          <p:nvPr>
            <p:ph type="title"/>
          </p:nvPr>
        </p:nvSpPr>
        <p:spPr/>
        <p:txBody>
          <a:bodyPr/>
          <a:lstStyle/>
          <a:p>
            <a:pPr algn="ctr"/>
            <a:r>
              <a:rPr lang="zh-TW" altLang="en-US" dirty="0"/>
              <a:t>資料外洩</a:t>
            </a:r>
            <a:r>
              <a:rPr lang="en-US" altLang="zh-TW" dirty="0"/>
              <a:t>-</a:t>
            </a:r>
            <a:r>
              <a:rPr lang="zh-TW" altLang="en-US" dirty="0"/>
              <a:t>演練範例</a:t>
            </a:r>
          </a:p>
        </p:txBody>
      </p:sp>
      <p:graphicFrame>
        <p:nvGraphicFramePr>
          <p:cNvPr id="4" name="內容版面配置區 3">
            <a:extLst>
              <a:ext uri="{FF2B5EF4-FFF2-40B4-BE49-F238E27FC236}">
                <a16:creationId xmlns:a16="http://schemas.microsoft.com/office/drawing/2014/main" id="{32EFE8DD-F4C5-4F30-810C-BEDD87169F9F}"/>
              </a:ext>
            </a:extLst>
          </p:cNvPr>
          <p:cNvGraphicFramePr>
            <a:graphicFrameLocks noGrp="1"/>
          </p:cNvGraphicFramePr>
          <p:nvPr>
            <p:ph idx="1"/>
            <p:extLst>
              <p:ext uri="{D42A27DB-BD31-4B8C-83A1-F6EECF244321}">
                <p14:modId xmlns:p14="http://schemas.microsoft.com/office/powerpoint/2010/main" val="758420236"/>
              </p:ext>
            </p:extLst>
          </p:nvPr>
        </p:nvGraphicFramePr>
        <p:xfrm>
          <a:off x="1473666" y="2719279"/>
          <a:ext cx="9244667" cy="2086929"/>
        </p:xfrm>
        <a:graphic>
          <a:graphicData uri="http://schemas.openxmlformats.org/drawingml/2006/table">
            <a:tbl>
              <a:tblPr>
                <a:tableStyleId>{5C22544A-7EE6-4342-B048-85BDC9FD1C3A}</a:tableStyleId>
              </a:tblPr>
              <a:tblGrid>
                <a:gridCol w="1350494">
                  <a:extLst>
                    <a:ext uri="{9D8B030D-6E8A-4147-A177-3AD203B41FA5}">
                      <a16:colId xmlns:a16="http://schemas.microsoft.com/office/drawing/2014/main" val="249358751"/>
                    </a:ext>
                  </a:extLst>
                </a:gridCol>
                <a:gridCol w="2492196">
                  <a:extLst>
                    <a:ext uri="{9D8B030D-6E8A-4147-A177-3AD203B41FA5}">
                      <a16:colId xmlns:a16="http://schemas.microsoft.com/office/drawing/2014/main" val="4057946506"/>
                    </a:ext>
                  </a:extLst>
                </a:gridCol>
                <a:gridCol w="2007971">
                  <a:extLst>
                    <a:ext uri="{9D8B030D-6E8A-4147-A177-3AD203B41FA5}">
                      <a16:colId xmlns:a16="http://schemas.microsoft.com/office/drawing/2014/main" val="2483946091"/>
                    </a:ext>
                  </a:extLst>
                </a:gridCol>
                <a:gridCol w="3394006">
                  <a:extLst>
                    <a:ext uri="{9D8B030D-6E8A-4147-A177-3AD203B41FA5}">
                      <a16:colId xmlns:a16="http://schemas.microsoft.com/office/drawing/2014/main" val="2915746877"/>
                    </a:ext>
                  </a:extLst>
                </a:gridCol>
              </a:tblGrid>
              <a:tr h="26539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DRILL-DEF-2022-368</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486142702"/>
                  </a:ext>
                </a:extLst>
              </a:tr>
              <a:tr h="26539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資料外洩</a:t>
                      </a:r>
                      <a:endParaRPr lang="zh-TW" altLang="en-US" sz="1200" b="0" i="0" u="none" strike="noStrike">
                        <a:solidFill>
                          <a:srgbClr val="22222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10:26</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3482616506"/>
                  </a:ext>
                </a:extLst>
              </a:tr>
              <a:tr h="506653">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貴單位</a:t>
                      </a:r>
                      <a:r>
                        <a:rPr lang="en-US" altLang="zh-TW" sz="1200" u="none" strike="noStrike" dirty="0">
                          <a:effectLst/>
                        </a:rPr>
                        <a:t>[</a:t>
                      </a:r>
                      <a:r>
                        <a:rPr lang="zh-TW" altLang="en-US" sz="1200" u="none" strike="noStrike" dirty="0">
                          <a:effectLst/>
                        </a:rPr>
                        <a:t>花蓮縣光復鄉大興國民小學</a:t>
                      </a:r>
                      <a:r>
                        <a:rPr lang="en-US" altLang="zh-TW" sz="1200" u="none" strike="noStrike" dirty="0">
                          <a:effectLst/>
                        </a:rPr>
                        <a:t>]</a:t>
                      </a:r>
                      <a:r>
                        <a:rPr lang="zh-TW" altLang="en-US" sz="1200" u="none" strike="noStrike" dirty="0">
                          <a:solidFill>
                            <a:srgbClr val="FF0000"/>
                          </a:solidFill>
                          <a:effectLst/>
                          <a:highlight>
                            <a:srgbClr val="FFFF00"/>
                          </a:highlight>
                        </a:rPr>
                        <a:t>網站上放置未受保護</a:t>
                      </a:r>
                      <a:r>
                        <a:rPr lang="zh-TW" altLang="en-US" sz="1200" u="none" strike="noStrike" dirty="0">
                          <a:solidFill>
                            <a:srgbClr val="FF0000"/>
                          </a:solidFill>
                          <a:effectLst/>
                        </a:rPr>
                        <a:t>的活動相關</a:t>
                      </a:r>
                      <a:r>
                        <a:rPr lang="zh-TW" altLang="en-US" sz="1200" u="none" strike="noStrike" dirty="0">
                          <a:solidFill>
                            <a:srgbClr val="FF0000"/>
                          </a:solidFill>
                          <a:effectLst/>
                          <a:highlight>
                            <a:srgbClr val="FFFF00"/>
                          </a:highlight>
                        </a:rPr>
                        <a:t>資料</a:t>
                      </a:r>
                      <a:r>
                        <a:rPr lang="zh-TW" altLang="en-US" sz="1200" u="none" strike="noStrike" dirty="0">
                          <a:solidFill>
                            <a:srgbClr val="FF0000"/>
                          </a:solidFill>
                          <a:effectLst/>
                        </a:rPr>
                        <a:t>。</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8207360"/>
                  </a:ext>
                </a:extLst>
              </a:tr>
              <a:tr h="506653">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en-US" altLang="zh-TW" sz="1200" u="none" strike="noStrike" dirty="0">
                          <a:effectLst/>
                        </a:rPr>
                        <a:t>TACERT</a:t>
                      </a:r>
                      <a:r>
                        <a:rPr lang="zh-TW" altLang="en-US" sz="1200" u="none" strike="noStrike" dirty="0">
                          <a:effectLst/>
                        </a:rPr>
                        <a:t>接獲外部情資，單位</a:t>
                      </a:r>
                      <a:r>
                        <a:rPr lang="zh-TW" altLang="en-US" sz="1200" u="none" strike="noStrike" dirty="0">
                          <a:solidFill>
                            <a:srgbClr val="FF0000"/>
                          </a:solidFill>
                          <a:effectLst/>
                        </a:rPr>
                        <a:t>疑似將未經適當處理之</a:t>
                      </a:r>
                      <a:r>
                        <a:rPr lang="en-US" altLang="zh-TW" sz="1200" u="none" strike="noStrike" dirty="0">
                          <a:solidFill>
                            <a:srgbClr val="FF0000"/>
                          </a:solidFill>
                          <a:effectLst/>
                        </a:rPr>
                        <a:t>XXX</a:t>
                      </a:r>
                      <a:r>
                        <a:rPr lang="zh-TW" altLang="en-US" sz="1200" u="none" strike="noStrike" dirty="0">
                          <a:solidFill>
                            <a:srgbClr val="FF0000"/>
                          </a:solidFill>
                          <a:effectLst/>
                        </a:rPr>
                        <a:t>活動相關資料</a:t>
                      </a:r>
                      <a:r>
                        <a:rPr lang="en-US" altLang="zh-TW" sz="1200" u="none" strike="noStrike" dirty="0">
                          <a:solidFill>
                            <a:srgbClr val="FF0000"/>
                          </a:solidFill>
                          <a:effectLst/>
                        </a:rPr>
                        <a:t>(</a:t>
                      </a:r>
                      <a:r>
                        <a:rPr lang="en-US" altLang="zh-TW" sz="1200" u="none" strike="noStrike" dirty="0" err="1">
                          <a:solidFill>
                            <a:srgbClr val="FF0000"/>
                          </a:solidFill>
                          <a:effectLst/>
                        </a:rPr>
                        <a:t>xls</a:t>
                      </a:r>
                      <a:r>
                        <a:rPr lang="en-US" altLang="zh-TW" sz="1200" u="none" strike="noStrike" dirty="0">
                          <a:solidFill>
                            <a:srgbClr val="FF0000"/>
                          </a:solidFill>
                          <a:effectLst/>
                        </a:rPr>
                        <a:t>)</a:t>
                      </a:r>
                      <a:r>
                        <a:rPr lang="zh-TW" altLang="en-US" sz="1200" u="none" strike="noStrike" dirty="0">
                          <a:solidFill>
                            <a:srgbClr val="FF0000"/>
                          </a:solidFill>
                          <a:effectLst/>
                        </a:rPr>
                        <a:t>放置於公開網路上，並可供外部人員搜尋並下載，敬請盡速處理。</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49243615"/>
                  </a:ext>
                </a:extLst>
              </a:tr>
              <a:tr h="265390">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疑似將未經處理活動相關資料放置於公開網路上，並可供外部人員搜尋並下載。</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21231600"/>
                  </a:ext>
                </a:extLst>
              </a:tr>
              <a:tr h="277453">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建議立即移除該檔案，並依相關規定進行妥處。</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680848519"/>
                  </a:ext>
                </a:extLst>
              </a:tr>
            </a:tbl>
          </a:graphicData>
        </a:graphic>
      </p:graphicFrame>
      <p:sp>
        <p:nvSpPr>
          <p:cNvPr id="5" name="矩形 4">
            <a:extLst>
              <a:ext uri="{FF2B5EF4-FFF2-40B4-BE49-F238E27FC236}">
                <a16:creationId xmlns:a16="http://schemas.microsoft.com/office/drawing/2014/main" id="{64A6C2E0-38EC-4212-85F3-8DB337D561F1}"/>
              </a:ext>
            </a:extLst>
          </p:cNvPr>
          <p:cNvSpPr/>
          <p:nvPr/>
        </p:nvSpPr>
        <p:spPr>
          <a:xfrm>
            <a:off x="4633656" y="419505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6" name="箭號: 向左 5">
            <a:extLst>
              <a:ext uri="{FF2B5EF4-FFF2-40B4-BE49-F238E27FC236}">
                <a16:creationId xmlns:a16="http://schemas.microsoft.com/office/drawing/2014/main" id="{1989E5A8-275C-41EB-8051-9FF554CA6E3D}"/>
              </a:ext>
            </a:extLst>
          </p:cNvPr>
          <p:cNvSpPr/>
          <p:nvPr/>
        </p:nvSpPr>
        <p:spPr>
          <a:xfrm>
            <a:off x="4390375" y="4343416"/>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7" name="箭號: 向左 6">
            <a:extLst>
              <a:ext uri="{FF2B5EF4-FFF2-40B4-BE49-F238E27FC236}">
                <a16:creationId xmlns:a16="http://schemas.microsoft.com/office/drawing/2014/main" id="{A910419E-6D21-4F3C-9AB4-521087236E9A}"/>
              </a:ext>
            </a:extLst>
          </p:cNvPr>
          <p:cNvSpPr/>
          <p:nvPr/>
        </p:nvSpPr>
        <p:spPr>
          <a:xfrm>
            <a:off x="6160315" y="4894139"/>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8" name="矩形 7">
            <a:extLst>
              <a:ext uri="{FF2B5EF4-FFF2-40B4-BE49-F238E27FC236}">
                <a16:creationId xmlns:a16="http://schemas.microsoft.com/office/drawing/2014/main" id="{EEA0B4F8-829D-4D6A-BBCE-13BE39D2E194}"/>
              </a:ext>
            </a:extLst>
          </p:cNvPr>
          <p:cNvSpPr/>
          <p:nvPr/>
        </p:nvSpPr>
        <p:spPr>
          <a:xfrm>
            <a:off x="6490422" y="4736540"/>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4437272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282C4C-C59F-479C-AB32-2D1C475E754C}"/>
              </a:ext>
            </a:extLst>
          </p:cNvPr>
          <p:cNvSpPr>
            <a:spLocks noGrp="1"/>
          </p:cNvSpPr>
          <p:nvPr>
            <p:ph type="title"/>
          </p:nvPr>
        </p:nvSpPr>
        <p:spPr/>
        <p:txBody>
          <a:bodyPr/>
          <a:lstStyle/>
          <a:p>
            <a:pPr algn="ctr"/>
            <a:r>
              <a:rPr lang="zh-TW" altLang="en-US" dirty="0"/>
              <a:t>對外攻擊</a:t>
            </a:r>
            <a:r>
              <a:rPr lang="en-US" altLang="zh-TW" dirty="0"/>
              <a:t>-</a:t>
            </a:r>
            <a:r>
              <a:rPr lang="zh-TW" altLang="en-US" dirty="0"/>
              <a:t>演練範例</a:t>
            </a:r>
          </a:p>
        </p:txBody>
      </p:sp>
      <p:graphicFrame>
        <p:nvGraphicFramePr>
          <p:cNvPr id="4" name="內容版面配置區 3">
            <a:extLst>
              <a:ext uri="{FF2B5EF4-FFF2-40B4-BE49-F238E27FC236}">
                <a16:creationId xmlns:a16="http://schemas.microsoft.com/office/drawing/2014/main" id="{6E9265E7-F65A-41B2-943A-310E3E9C72D6}"/>
              </a:ext>
            </a:extLst>
          </p:cNvPr>
          <p:cNvGraphicFramePr>
            <a:graphicFrameLocks noGrp="1"/>
          </p:cNvGraphicFramePr>
          <p:nvPr>
            <p:ph idx="1"/>
            <p:extLst>
              <p:ext uri="{D42A27DB-BD31-4B8C-83A1-F6EECF244321}">
                <p14:modId xmlns:p14="http://schemas.microsoft.com/office/powerpoint/2010/main" val="4120327087"/>
              </p:ext>
            </p:extLst>
          </p:nvPr>
        </p:nvGraphicFramePr>
        <p:xfrm>
          <a:off x="1551963" y="2933700"/>
          <a:ext cx="9261446" cy="1847850"/>
        </p:xfrm>
        <a:graphic>
          <a:graphicData uri="http://schemas.openxmlformats.org/drawingml/2006/table">
            <a:tbl>
              <a:tblPr>
                <a:tableStyleId>{5C22544A-7EE6-4342-B048-85BDC9FD1C3A}</a:tableStyleId>
              </a:tblPr>
              <a:tblGrid>
                <a:gridCol w="1248910">
                  <a:extLst>
                    <a:ext uri="{9D8B030D-6E8A-4147-A177-3AD203B41FA5}">
                      <a16:colId xmlns:a16="http://schemas.microsoft.com/office/drawing/2014/main" val="617130382"/>
                    </a:ext>
                  </a:extLst>
                </a:gridCol>
                <a:gridCol w="2169980">
                  <a:extLst>
                    <a:ext uri="{9D8B030D-6E8A-4147-A177-3AD203B41FA5}">
                      <a16:colId xmlns:a16="http://schemas.microsoft.com/office/drawing/2014/main" val="335959632"/>
                    </a:ext>
                  </a:extLst>
                </a:gridCol>
                <a:gridCol w="2095827">
                  <a:extLst>
                    <a:ext uri="{9D8B030D-6E8A-4147-A177-3AD203B41FA5}">
                      <a16:colId xmlns:a16="http://schemas.microsoft.com/office/drawing/2014/main" val="4247865718"/>
                    </a:ext>
                  </a:extLst>
                </a:gridCol>
                <a:gridCol w="3746729">
                  <a:extLst>
                    <a:ext uri="{9D8B030D-6E8A-4147-A177-3AD203B41FA5}">
                      <a16:colId xmlns:a16="http://schemas.microsoft.com/office/drawing/2014/main" val="2165444527"/>
                    </a:ext>
                  </a:extLst>
                </a:gridCol>
              </a:tblGrid>
              <a:tr h="209550">
                <a:tc>
                  <a:txBody>
                    <a:bodyPr/>
                    <a:lstStyle/>
                    <a:p>
                      <a:pPr algn="l" fontAlgn="ctr"/>
                      <a:r>
                        <a:rPr lang="zh-TW" altLang="en-US" sz="1200" u="none" strike="noStrike">
                          <a:effectLst/>
                        </a:rPr>
                        <a:t>原發布編號</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en-US" sz="1200" u="none" strike="noStrike">
                          <a:effectLst/>
                        </a:rPr>
                        <a:t>DRILL-INT-2022-353</a:t>
                      </a:r>
                      <a:endParaRPr 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原發布時間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10:24</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4022920048"/>
                  </a:ext>
                </a:extLst>
              </a:tr>
              <a:tr h="209550">
                <a:tc>
                  <a:txBody>
                    <a:bodyPr/>
                    <a:lstStyle/>
                    <a:p>
                      <a:pPr algn="l" fontAlgn="ctr"/>
                      <a:r>
                        <a:rPr lang="zh-TW" altLang="en-US" sz="1200" u="none" strike="noStrike">
                          <a:effectLst/>
                        </a:rPr>
                        <a:t>事件類型</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l" fontAlgn="ctr"/>
                      <a:r>
                        <a:rPr lang="zh-TW" altLang="en-US" sz="1200" u="none" strike="noStrike">
                          <a:effectLst/>
                        </a:rPr>
                        <a:t>對外攻擊</a:t>
                      </a:r>
                      <a:endParaRPr lang="zh-TW" altLang="en-US" sz="1200" b="0" i="0" u="none" strike="noStrike">
                        <a:solidFill>
                          <a:srgbClr val="222222"/>
                        </a:solidFill>
                        <a:effectLst/>
                        <a:latin typeface="微軟正黑體" panose="020B0604030504040204" pitchFamily="34" charset="-120"/>
                        <a:ea typeface="微軟正黑體" panose="020B0604030504040204" pitchFamily="34" charset="-120"/>
                      </a:endParaRPr>
                    </a:p>
                  </a:txBody>
                  <a:tcPr marL="9525" marR="9525" marT="9525" marB="0" anchor="ctr"/>
                </a:tc>
                <a:tc>
                  <a:txBody>
                    <a:bodyPr/>
                    <a:lstStyle/>
                    <a:p>
                      <a:pPr algn="l" fontAlgn="ctr"/>
                      <a:r>
                        <a:rPr lang="zh-TW" altLang="en-US" sz="1200" u="none" strike="noStrike">
                          <a:effectLst/>
                        </a:rPr>
                        <a:t>原發現時間</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a:txBody>
                    <a:bodyPr/>
                    <a:lstStyle/>
                    <a:p>
                      <a:pPr algn="r" fontAlgn="ctr"/>
                      <a:r>
                        <a:rPr lang="en-US" altLang="zh-TW" sz="1200" u="none" strike="noStrike">
                          <a:effectLst/>
                        </a:rPr>
                        <a:t>2022/9/12 10:24</a:t>
                      </a:r>
                      <a:endParaRPr lang="en-US" altLang="zh-TW"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extLst>
                  <a:ext uri="{0D108BD9-81ED-4DB2-BD59-A6C34878D82A}">
                    <a16:rowId xmlns:a16="http://schemas.microsoft.com/office/drawing/2014/main" val="2526614953"/>
                  </a:ext>
                </a:extLst>
              </a:tr>
              <a:tr h="209550">
                <a:tc>
                  <a:txBody>
                    <a:bodyPr/>
                    <a:lstStyle/>
                    <a:p>
                      <a:pPr algn="l" fontAlgn="ctr"/>
                      <a:r>
                        <a:rPr lang="zh-TW" altLang="en-US" sz="1200" u="none" strike="noStrike">
                          <a:effectLst/>
                        </a:rPr>
                        <a:t>事件主旨</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資安事件通告─貴單位</a:t>
                      </a:r>
                      <a:r>
                        <a:rPr lang="en-US" altLang="zh-TW" sz="1200" u="none" strike="noStrike" dirty="0">
                          <a:effectLst/>
                        </a:rPr>
                        <a:t>[</a:t>
                      </a:r>
                      <a:r>
                        <a:rPr lang="zh-TW" altLang="en-US" sz="1200" u="none" strike="noStrike" dirty="0">
                          <a:effectLst/>
                        </a:rPr>
                        <a:t>花蓮縣吉安鄉稻香國民小學</a:t>
                      </a:r>
                      <a:r>
                        <a:rPr lang="en-US" altLang="zh-TW" sz="1200" u="none" strike="noStrike" dirty="0">
                          <a:effectLst/>
                        </a:rPr>
                        <a:t>]</a:t>
                      </a:r>
                      <a:r>
                        <a:rPr lang="zh-TW" altLang="en-US" sz="1200" u="none" strike="noStrike" dirty="0">
                          <a:solidFill>
                            <a:srgbClr val="FF0000"/>
                          </a:solidFill>
                          <a:effectLst/>
                          <a:highlight>
                            <a:srgbClr val="FFFF00"/>
                          </a:highlight>
                        </a:rPr>
                        <a:t>主機</a:t>
                      </a:r>
                      <a:r>
                        <a:rPr lang="zh-TW" altLang="en-US" sz="1200" u="none" strike="noStrike" dirty="0">
                          <a:solidFill>
                            <a:srgbClr val="FF0000"/>
                          </a:solidFill>
                          <a:effectLst/>
                        </a:rPr>
                        <a:t>具有</a:t>
                      </a:r>
                      <a:r>
                        <a:rPr lang="zh-TW" altLang="en-US" sz="1200" u="none" strike="noStrike" dirty="0">
                          <a:solidFill>
                            <a:srgbClr val="FF0000"/>
                          </a:solidFill>
                          <a:effectLst/>
                          <a:highlight>
                            <a:srgbClr val="FFFF00"/>
                          </a:highlight>
                        </a:rPr>
                        <a:t>挖礦</a:t>
                      </a:r>
                      <a:r>
                        <a:rPr lang="zh-TW" altLang="en-US" sz="1200" u="none" strike="noStrike" dirty="0">
                          <a:solidFill>
                            <a:srgbClr val="FF0000"/>
                          </a:solidFill>
                          <a:effectLst/>
                        </a:rPr>
                        <a:t>的惡意行為</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095491503"/>
                  </a:ext>
                </a:extLst>
              </a:tr>
              <a:tr h="428625">
                <a:tc>
                  <a:txBody>
                    <a:bodyPr/>
                    <a:lstStyle/>
                    <a:p>
                      <a:pPr algn="l" fontAlgn="ctr"/>
                      <a:r>
                        <a:rPr lang="zh-TW" altLang="en-US" sz="1200" u="none" strike="noStrike">
                          <a:effectLst/>
                        </a:rPr>
                        <a:t>事件描述</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由於該</a:t>
                      </a:r>
                      <a:r>
                        <a:rPr lang="zh-TW" altLang="en-US" sz="1200" u="none" strike="noStrike" dirty="0">
                          <a:solidFill>
                            <a:srgbClr val="FF0000"/>
                          </a:solidFill>
                          <a:effectLst/>
                        </a:rPr>
                        <a:t>主機</a:t>
                      </a:r>
                      <a:r>
                        <a:rPr lang="en-US" altLang="zh-TW" sz="1200" u="none" strike="noStrike" dirty="0">
                          <a:solidFill>
                            <a:srgbClr val="FF0000"/>
                          </a:solidFill>
                          <a:effectLst/>
                        </a:rPr>
                        <a:t>[XXX.XXX.XXX.XXX]</a:t>
                      </a:r>
                      <a:r>
                        <a:rPr lang="zh-TW" altLang="en-US" sz="1200" u="none" strike="noStrike" dirty="0">
                          <a:solidFill>
                            <a:srgbClr val="FF0000"/>
                          </a:solidFill>
                          <a:effectLst/>
                        </a:rPr>
                        <a:t>可能因為感染病毒或使用者自行安裝挖礦軟體對外進行挖礦行為，由於此行為違反教育部資安政策，故進行開單告警。</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902802952"/>
                  </a:ext>
                </a:extLst>
              </a:tr>
              <a:tr h="333375">
                <a:tc>
                  <a:txBody>
                    <a:bodyPr/>
                    <a:lstStyle/>
                    <a:p>
                      <a:pPr algn="l" fontAlgn="ctr"/>
                      <a:r>
                        <a:rPr lang="zh-TW" altLang="en-US" sz="1200" u="none" strike="noStrike">
                          <a:effectLst/>
                        </a:rPr>
                        <a:t>手法研判</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effectLst/>
                        </a:rPr>
                        <a:t>該主機</a:t>
                      </a:r>
                      <a:r>
                        <a:rPr lang="en-US" altLang="zh-TW" sz="1200" u="none" strike="noStrike" dirty="0">
                          <a:effectLst/>
                        </a:rPr>
                        <a:t>[XXX.XXX.XXX.XXX]</a:t>
                      </a:r>
                      <a:r>
                        <a:rPr lang="zh-TW" altLang="en-US" sz="1200" u="none" strike="noStrike" dirty="0">
                          <a:effectLst/>
                        </a:rPr>
                        <a:t>可能遭受入侵或單位使用者自行安裝挖礦軟體進行挖礦。</a:t>
                      </a:r>
                      <a:endParaRPr lang="zh-TW" altLang="en-US" sz="1200" b="0" i="0" u="none" strike="noStrike" dirty="0">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2207544877"/>
                  </a:ext>
                </a:extLst>
              </a:tr>
              <a:tr h="457200">
                <a:tc>
                  <a:txBody>
                    <a:bodyPr/>
                    <a:lstStyle/>
                    <a:p>
                      <a:pPr algn="l" fontAlgn="ctr"/>
                      <a:r>
                        <a:rPr lang="zh-TW" altLang="en-US" sz="1200" u="none" strike="noStrike">
                          <a:effectLst/>
                        </a:rPr>
                        <a:t>建議措施</a:t>
                      </a:r>
                      <a:endParaRPr lang="zh-TW" altLang="en-US" sz="1200" b="0" i="0" u="none" strike="noStrike">
                        <a:solidFill>
                          <a:srgbClr val="222222"/>
                        </a:solidFill>
                        <a:effectLst/>
                        <a:latin typeface="Arial" panose="020B0604020202020204" pitchFamily="34" charset="0"/>
                        <a:ea typeface="新細明體" panose="02020500000000000000" pitchFamily="18" charset="-120"/>
                      </a:endParaRPr>
                    </a:p>
                  </a:txBody>
                  <a:tcPr marL="9525" marR="9525" marT="9525" marB="0" anchor="ctr"/>
                </a:tc>
                <a:tc gridSpan="3">
                  <a:txBody>
                    <a:bodyPr/>
                    <a:lstStyle/>
                    <a:p>
                      <a:pPr algn="l" fontAlgn="ctr"/>
                      <a:r>
                        <a:rPr lang="zh-TW" altLang="en-US" sz="1200" u="none" strike="noStrike" dirty="0">
                          <a:solidFill>
                            <a:srgbClr val="FF0000"/>
                          </a:solidFill>
                          <a:effectLst/>
                        </a:rPr>
                        <a:t>建議確認主機是否曾與外部虛擬貨幣挖礦伺服器進行連線，並刪除相關挖礦程式。針對主機進行全系統病毒掃描後，安裝最新的系統安全修正程式。</a:t>
                      </a:r>
                      <a:endParaRPr lang="zh-TW" altLang="en-US" sz="1200" b="0" i="0" u="none" strike="noStrike" dirty="0">
                        <a:solidFill>
                          <a:srgbClr val="FF0000"/>
                        </a:solidFill>
                        <a:effectLst/>
                        <a:latin typeface="Arial" panose="020B0604020202020204" pitchFamily="34" charset="0"/>
                        <a:ea typeface="新細明體" panose="02020500000000000000" pitchFamily="18" charset="-120"/>
                      </a:endParaRPr>
                    </a:p>
                  </a:txBody>
                  <a:tcPr marL="9525" marR="9525" marT="9525" marB="0" anchor="ct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4129925648"/>
                  </a:ext>
                </a:extLst>
              </a:tr>
            </a:tbl>
          </a:graphicData>
        </a:graphic>
      </p:graphicFrame>
      <p:sp>
        <p:nvSpPr>
          <p:cNvPr id="5" name="箭號: 向左 4">
            <a:extLst>
              <a:ext uri="{FF2B5EF4-FFF2-40B4-BE49-F238E27FC236}">
                <a16:creationId xmlns:a16="http://schemas.microsoft.com/office/drawing/2014/main" id="{40050C4F-37A0-4C54-A096-94EF7426D4F3}"/>
              </a:ext>
            </a:extLst>
          </p:cNvPr>
          <p:cNvSpPr/>
          <p:nvPr/>
        </p:nvSpPr>
        <p:spPr>
          <a:xfrm>
            <a:off x="4818077" y="4555047"/>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 name="矩形 5">
            <a:extLst>
              <a:ext uri="{FF2B5EF4-FFF2-40B4-BE49-F238E27FC236}">
                <a16:creationId xmlns:a16="http://schemas.microsoft.com/office/drawing/2014/main" id="{89FCE4EE-F3A1-462A-81BC-9FE14E7677FC}"/>
              </a:ext>
            </a:extLst>
          </p:cNvPr>
          <p:cNvSpPr/>
          <p:nvPr/>
        </p:nvSpPr>
        <p:spPr>
          <a:xfrm>
            <a:off x="5148184" y="4397448"/>
            <a:ext cx="1661020"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重點三</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7" name="矩形 6">
            <a:extLst>
              <a:ext uri="{FF2B5EF4-FFF2-40B4-BE49-F238E27FC236}">
                <a16:creationId xmlns:a16="http://schemas.microsoft.com/office/drawing/2014/main" id="{30F59185-D7AC-47F5-9612-55D368904AA3}"/>
              </a:ext>
            </a:extLst>
          </p:cNvPr>
          <p:cNvSpPr/>
          <p:nvPr/>
        </p:nvSpPr>
        <p:spPr>
          <a:xfrm>
            <a:off x="5148184" y="3654939"/>
            <a:ext cx="1473666" cy="523220"/>
          </a:xfrm>
          <a:prstGeom prst="rect">
            <a:avLst/>
          </a:prstGeom>
          <a:noFill/>
        </p:spPr>
        <p:txBody>
          <a:bodyPr wrap="square" lIns="91440" tIns="45720" rIns="91440" bIns="45720">
            <a:spAutoFit/>
          </a:bodyPr>
          <a:lstStyle/>
          <a:p>
            <a:pPr algn="ctr"/>
            <a:r>
              <a:rPr lang="zh-TW" altLang="en-US" sz="2800" b="1" dirty="0">
                <a:ln w="0"/>
                <a:solidFill>
                  <a:srgbClr val="FF0000"/>
                </a:solidFill>
                <a:effectLst>
                  <a:outerShdw blurRad="38100" dist="19050" dir="2700000" algn="tl" rotWithShape="0">
                    <a:schemeClr val="dk1">
                      <a:alpha val="40000"/>
                    </a:schemeClr>
                  </a:outerShdw>
                </a:effectLst>
              </a:rPr>
              <a:t>重點二</a:t>
            </a:r>
            <a:endParaRPr lang="zh-TW" altLang="en-US" sz="2800" b="1" cap="none" spc="0" dirty="0">
              <a:ln w="0"/>
              <a:solidFill>
                <a:srgbClr val="FF0000"/>
              </a:solidFill>
              <a:effectLst>
                <a:outerShdw blurRad="38100" dist="19050" dir="2700000" algn="tl" rotWithShape="0">
                  <a:schemeClr val="dk1">
                    <a:alpha val="40000"/>
                  </a:schemeClr>
                </a:outerShdw>
              </a:effectLst>
            </a:endParaRPr>
          </a:p>
        </p:txBody>
      </p:sp>
      <p:sp>
        <p:nvSpPr>
          <p:cNvPr id="8" name="箭號: 向左 7">
            <a:extLst>
              <a:ext uri="{FF2B5EF4-FFF2-40B4-BE49-F238E27FC236}">
                <a16:creationId xmlns:a16="http://schemas.microsoft.com/office/drawing/2014/main" id="{FB87B0BF-6B6A-4691-86A8-C790AD259B6B}"/>
              </a:ext>
            </a:extLst>
          </p:cNvPr>
          <p:cNvSpPr/>
          <p:nvPr/>
        </p:nvSpPr>
        <p:spPr>
          <a:xfrm>
            <a:off x="4818077" y="3803297"/>
            <a:ext cx="486562" cy="226503"/>
          </a:xfrm>
          <a:prstGeom prst="lef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Tree>
    <p:extLst>
      <p:ext uri="{BB962C8B-B14F-4D97-AF65-F5344CB8AC3E}">
        <p14:creationId xmlns:p14="http://schemas.microsoft.com/office/powerpoint/2010/main" val="32572176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6FEBDD5-1D4F-4F45-B910-4D470110FEC2}"/>
              </a:ext>
            </a:extLst>
          </p:cNvPr>
          <p:cNvSpPr>
            <a:spLocks noGrp="1"/>
          </p:cNvSpPr>
          <p:nvPr>
            <p:ph type="title"/>
          </p:nvPr>
        </p:nvSpPr>
        <p:spPr/>
        <p:txBody>
          <a:bodyPr/>
          <a:lstStyle/>
          <a:p>
            <a:pPr algn="ctr"/>
            <a:r>
              <a:rPr lang="zh-TW" altLang="en-US" dirty="0"/>
              <a:t>登入教育機構資安通報</a:t>
            </a:r>
            <a:r>
              <a:rPr lang="zh-TW" altLang="en-US" dirty="0">
                <a:solidFill>
                  <a:srgbClr val="FF0000"/>
                </a:solidFill>
              </a:rPr>
              <a:t>演練</a:t>
            </a:r>
            <a:r>
              <a:rPr lang="zh-TW" altLang="en-US" dirty="0"/>
              <a:t>平台</a:t>
            </a:r>
          </a:p>
        </p:txBody>
      </p:sp>
      <p:pic>
        <p:nvPicPr>
          <p:cNvPr id="7" name="內容版面配置區 6">
            <a:extLst>
              <a:ext uri="{FF2B5EF4-FFF2-40B4-BE49-F238E27FC236}">
                <a16:creationId xmlns:a16="http://schemas.microsoft.com/office/drawing/2014/main" id="{F470A183-C40D-4178-B5F4-650AB403467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4737" y="1829485"/>
            <a:ext cx="5161743" cy="4022725"/>
          </a:xfrm>
        </p:spPr>
      </p:pic>
      <p:pic>
        <p:nvPicPr>
          <p:cNvPr id="6" name="圖片 5">
            <a:extLst>
              <a:ext uri="{FF2B5EF4-FFF2-40B4-BE49-F238E27FC236}">
                <a16:creationId xmlns:a16="http://schemas.microsoft.com/office/drawing/2014/main" id="{5311C003-DA49-4F12-BB48-18FD655D18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80" y="1829485"/>
            <a:ext cx="5161743" cy="4035708"/>
          </a:xfrm>
          <a:prstGeom prst="rect">
            <a:avLst/>
          </a:prstGeom>
        </p:spPr>
      </p:pic>
    </p:spTree>
    <p:extLst>
      <p:ext uri="{BB962C8B-B14F-4D97-AF65-F5344CB8AC3E}">
        <p14:creationId xmlns:p14="http://schemas.microsoft.com/office/powerpoint/2010/main" val="15476188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4F305F-A1D9-4A31-AB6E-67E73A627F2F}"/>
              </a:ext>
            </a:extLst>
          </p:cNvPr>
          <p:cNvSpPr>
            <a:spLocks noGrp="1"/>
          </p:cNvSpPr>
          <p:nvPr>
            <p:ph type="title"/>
          </p:nvPr>
        </p:nvSpPr>
        <p:spPr/>
        <p:txBody>
          <a:bodyPr>
            <a:normAutofit/>
          </a:bodyPr>
          <a:lstStyle/>
          <a:p>
            <a:pPr algn="ctr"/>
            <a:r>
              <a:rPr lang="zh-TW" altLang="en-US" dirty="0">
                <a:latin typeface="微軟正黑體"/>
                <a:cs typeface="微軟正黑體"/>
              </a:rPr>
              <a:t>點選事件單編號</a:t>
            </a:r>
            <a:br>
              <a:rPr lang="zh-TW" altLang="en-US" dirty="0">
                <a:latin typeface="微軟正黑體"/>
                <a:cs typeface="微軟正黑體"/>
              </a:rPr>
            </a:br>
            <a:r>
              <a:rPr lang="zh-TW" altLang="en-US" b="1" spc="715" dirty="0">
                <a:solidFill>
                  <a:srgbClr val="FF0000"/>
                </a:solidFill>
                <a:latin typeface="微軟正黑體"/>
                <a:cs typeface="微軟正黑體"/>
              </a:rPr>
              <a:t>◎</a:t>
            </a:r>
            <a:r>
              <a:rPr lang="zh-TW" altLang="en-US" dirty="0"/>
              <a:t>此標示為必填欄位</a:t>
            </a:r>
          </a:p>
        </p:txBody>
      </p:sp>
      <p:pic>
        <p:nvPicPr>
          <p:cNvPr id="6" name="內容版面配置區 5">
            <a:extLst>
              <a:ext uri="{FF2B5EF4-FFF2-40B4-BE49-F238E27FC236}">
                <a16:creationId xmlns:a16="http://schemas.microsoft.com/office/drawing/2014/main" id="{45CEA963-8C98-42DC-A7F3-75B0C8097E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582" y="1854652"/>
            <a:ext cx="7518599" cy="4022725"/>
          </a:xfrm>
        </p:spPr>
      </p:pic>
    </p:spTree>
    <p:extLst>
      <p:ext uri="{BB962C8B-B14F-4D97-AF65-F5344CB8AC3E}">
        <p14:creationId xmlns:p14="http://schemas.microsoft.com/office/powerpoint/2010/main" val="4168126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B9F264-28B2-41E4-AD36-D87DF033D371}"/>
              </a:ext>
            </a:extLst>
          </p:cNvPr>
          <p:cNvSpPr>
            <a:spLocks noGrp="1"/>
          </p:cNvSpPr>
          <p:nvPr>
            <p:ph type="title"/>
          </p:nvPr>
        </p:nvSpPr>
        <p:spPr>
          <a:xfrm>
            <a:off x="971445" y="574645"/>
            <a:ext cx="10058400" cy="939509"/>
          </a:xfrm>
        </p:spPr>
        <p:txBody>
          <a:bodyPr/>
          <a:lstStyle/>
          <a:p>
            <a:pPr algn="ctr"/>
            <a:r>
              <a:rPr lang="zh-TW" altLang="en-US" spc="-5" dirty="0">
                <a:solidFill>
                  <a:schemeClr val="tx1"/>
                </a:solidFill>
              </a:rPr>
              <a:t>機關</a:t>
            </a:r>
            <a:r>
              <a:rPr lang="en-US" altLang="zh-TW" dirty="0">
                <a:solidFill>
                  <a:schemeClr val="tx1"/>
                </a:solidFill>
              </a:rPr>
              <a:t>OI</a:t>
            </a:r>
            <a:r>
              <a:rPr lang="en-US" altLang="zh-TW" spc="-15" dirty="0">
                <a:solidFill>
                  <a:schemeClr val="tx1"/>
                </a:solidFill>
              </a:rPr>
              <a:t>D</a:t>
            </a:r>
            <a:r>
              <a:rPr lang="zh-TW" altLang="en-US" spc="-5" dirty="0">
                <a:solidFill>
                  <a:schemeClr val="tx1"/>
                </a:solidFill>
              </a:rPr>
              <a:t>查詢與</a:t>
            </a:r>
            <a:r>
              <a:rPr lang="zh-TW" altLang="en-US" dirty="0">
                <a:solidFill>
                  <a:schemeClr val="tx1"/>
                </a:solidFill>
              </a:rPr>
              <a:t>密碼查詢</a:t>
            </a:r>
          </a:p>
        </p:txBody>
      </p:sp>
      <p:sp>
        <p:nvSpPr>
          <p:cNvPr id="3" name="內容版面配置區 2">
            <a:extLst>
              <a:ext uri="{FF2B5EF4-FFF2-40B4-BE49-F238E27FC236}">
                <a16:creationId xmlns:a16="http://schemas.microsoft.com/office/drawing/2014/main" id="{B011FA42-8A9B-468E-8114-449D1494B6BF}"/>
              </a:ext>
            </a:extLst>
          </p:cNvPr>
          <p:cNvSpPr>
            <a:spLocks noGrp="1"/>
          </p:cNvSpPr>
          <p:nvPr>
            <p:ph idx="1"/>
          </p:nvPr>
        </p:nvSpPr>
        <p:spPr>
          <a:xfrm>
            <a:off x="778596" y="1795244"/>
            <a:ext cx="10444098" cy="4343898"/>
          </a:xfrm>
        </p:spPr>
        <p:txBody>
          <a:bodyPr>
            <a:normAutofit lnSpcReduction="10000"/>
          </a:bodyPr>
          <a:lstStyle/>
          <a:p>
            <a:pPr marL="355600" indent="-342900">
              <a:lnSpc>
                <a:spcPct val="100000"/>
              </a:lnSpc>
              <a:spcBef>
                <a:spcPts val="100"/>
              </a:spcBef>
              <a:buFont typeface="Wingdings"/>
              <a:buChar char=""/>
              <a:tabLst>
                <a:tab pos="355600" algn="l"/>
              </a:tabLst>
            </a:pPr>
            <a:r>
              <a:rPr lang="en-US" altLang="zh-TW" dirty="0">
                <a:solidFill>
                  <a:schemeClr val="tx1"/>
                </a:solidFill>
                <a:latin typeface="微軟正黑體"/>
                <a:cs typeface="微軟正黑體"/>
              </a:rPr>
              <a:t>OID</a:t>
            </a:r>
            <a:r>
              <a:rPr lang="zh-TW" altLang="en-US" dirty="0">
                <a:solidFill>
                  <a:schemeClr val="tx1"/>
                </a:solidFill>
                <a:latin typeface="微軟正黑體"/>
                <a:cs typeface="微軟正黑體"/>
              </a:rPr>
              <a:t>帳號可連結 </a:t>
            </a:r>
            <a:r>
              <a:rPr lang="en-US" altLang="zh-TW" dirty="0">
                <a:solidFill>
                  <a:srgbClr val="FF0000"/>
                </a:solidFill>
                <a:latin typeface="微軟正黑體"/>
                <a:cs typeface="微軟正黑體"/>
                <a:hlinkClick r:id="rId2">
                  <a:extLst>
                    <a:ext uri="{A12FA001-AC4F-418D-AE19-62706E023703}">
                      <ahyp:hlinkClr xmlns:ahyp="http://schemas.microsoft.com/office/drawing/2018/hyperlinkcolor" val="tx"/>
                    </a:ext>
                  </a:extLst>
                </a:hlinkClick>
              </a:rPr>
              <a:t>http://rehlc.cc/OID</a:t>
            </a:r>
            <a:r>
              <a:rPr lang="zh-TW" altLang="en-US" dirty="0">
                <a:solidFill>
                  <a:srgbClr val="FF0000"/>
                </a:solidFill>
                <a:latin typeface="微軟正黑體"/>
                <a:cs typeface="微軟正黑體"/>
              </a:rPr>
              <a:t> </a:t>
            </a:r>
            <a:r>
              <a:rPr lang="zh-TW" altLang="en-US" dirty="0">
                <a:solidFill>
                  <a:schemeClr val="tx1"/>
                </a:solidFill>
                <a:latin typeface="微軟正黑體"/>
                <a:cs typeface="微軟正黑體"/>
              </a:rPr>
              <a:t>雲端硬碟查詢</a:t>
            </a:r>
            <a:r>
              <a:rPr lang="en-US" altLang="zh-TW" dirty="0">
                <a:solidFill>
                  <a:schemeClr val="tx1"/>
                </a:solidFill>
                <a:latin typeface="微軟正黑體"/>
                <a:cs typeface="微軟正黑體"/>
              </a:rPr>
              <a:t>(</a:t>
            </a:r>
            <a:r>
              <a:rPr lang="zh-TW" altLang="en-US" dirty="0">
                <a:solidFill>
                  <a:srgbClr val="FF0000"/>
                </a:solidFill>
                <a:latin typeface="微軟正黑體"/>
                <a:cs typeface="微軟正黑體"/>
              </a:rPr>
              <a:t>第一聯絡人</a:t>
            </a:r>
            <a:r>
              <a:rPr lang="en-US" altLang="zh-TW" dirty="0">
                <a:solidFill>
                  <a:srgbClr val="FF0000"/>
                </a:solidFill>
                <a:latin typeface="微軟正黑體"/>
                <a:cs typeface="微軟正黑體"/>
              </a:rPr>
              <a:t>OID</a:t>
            </a:r>
            <a:r>
              <a:rPr lang="zh-TW" altLang="en-US" dirty="0">
                <a:solidFill>
                  <a:schemeClr val="tx1"/>
                </a:solidFill>
                <a:latin typeface="微軟正黑體"/>
                <a:cs typeface="微軟正黑體"/>
              </a:rPr>
              <a:t>及</a:t>
            </a:r>
            <a:r>
              <a:rPr lang="zh-TW" altLang="en-US" dirty="0">
                <a:solidFill>
                  <a:srgbClr val="FF0000"/>
                </a:solidFill>
                <a:latin typeface="微軟正黑體"/>
                <a:cs typeface="微軟正黑體"/>
              </a:rPr>
              <a:t>第二聯絡人</a:t>
            </a:r>
            <a:r>
              <a:rPr lang="en-US" altLang="zh-TW" dirty="0">
                <a:solidFill>
                  <a:srgbClr val="FF0000"/>
                </a:solidFill>
                <a:latin typeface="微軟正黑體"/>
                <a:cs typeface="微軟正黑體"/>
              </a:rPr>
              <a:t>OID</a:t>
            </a:r>
            <a:r>
              <a:rPr lang="en-US" altLang="zh-TW" dirty="0">
                <a:solidFill>
                  <a:schemeClr val="tx1"/>
                </a:solidFill>
                <a:latin typeface="微軟正黑體"/>
                <a:cs typeface="微軟正黑體"/>
              </a:rPr>
              <a:t>)</a:t>
            </a:r>
            <a:endParaRPr lang="zh-TW" altLang="en-US" dirty="0">
              <a:solidFill>
                <a:schemeClr val="tx1"/>
              </a:solidFill>
              <a:latin typeface="微軟正黑體"/>
              <a:cs typeface="微軟正黑體"/>
            </a:endParaRPr>
          </a:p>
          <a:p>
            <a:pPr marL="355600" marR="5080" indent="-342900">
              <a:lnSpc>
                <a:spcPct val="100000"/>
              </a:lnSpc>
              <a:spcBef>
                <a:spcPts val="100"/>
              </a:spcBef>
              <a:buFont typeface="Wingdings"/>
              <a:buChar char=""/>
              <a:tabLst>
                <a:tab pos="355600" algn="l"/>
              </a:tabLst>
            </a:pPr>
            <a:r>
              <a:rPr lang="zh-TW" altLang="en-US" dirty="0">
                <a:solidFill>
                  <a:schemeClr val="tx1"/>
                </a:solidFill>
                <a:latin typeface="微軟正黑體"/>
                <a:cs typeface="微軟正黑體"/>
              </a:rPr>
              <a:t>密碼查詢機制將核對「單位</a:t>
            </a:r>
            <a:r>
              <a:rPr lang="en-US" altLang="zh-TW" spc="-5" dirty="0">
                <a:solidFill>
                  <a:schemeClr val="tx1"/>
                </a:solidFill>
                <a:latin typeface="Times New Roman"/>
                <a:cs typeface="Times New Roman"/>
              </a:rPr>
              <a:t>OI</a:t>
            </a:r>
            <a:r>
              <a:rPr lang="en-US" altLang="zh-TW" spc="-10" dirty="0">
                <a:solidFill>
                  <a:schemeClr val="tx1"/>
                </a:solidFill>
                <a:latin typeface="Times New Roman"/>
                <a:cs typeface="Times New Roman"/>
              </a:rPr>
              <a:t>D</a:t>
            </a:r>
            <a:r>
              <a:rPr lang="zh-TW" altLang="en-US" dirty="0">
                <a:solidFill>
                  <a:schemeClr val="tx1"/>
                </a:solidFill>
                <a:latin typeface="微軟正黑體"/>
                <a:cs typeface="微軟正黑體"/>
              </a:rPr>
              <a:t>」、「連絡人姓名」、「連絡人郵件」、「連絡人 手機」及「驗證碼」，且</a:t>
            </a:r>
            <a:r>
              <a:rPr lang="zh-TW" altLang="en-US" b="1" dirty="0">
                <a:solidFill>
                  <a:schemeClr val="tx1"/>
                </a:solidFill>
                <a:latin typeface="微軟正黑體"/>
                <a:cs typeface="微軟正黑體"/>
              </a:rPr>
              <a:t>以上資訊需和教育機構資安通報平台內連絡人資料符合，</a:t>
            </a:r>
            <a:endParaRPr lang="en-US" altLang="zh-TW" b="1" dirty="0">
              <a:solidFill>
                <a:schemeClr val="tx1"/>
              </a:solidFill>
              <a:latin typeface="微軟正黑體"/>
              <a:cs typeface="微軟正黑體"/>
            </a:endParaRPr>
          </a:p>
          <a:p>
            <a:pPr marL="355600" marR="5080" indent="-342900">
              <a:lnSpc>
                <a:spcPct val="100000"/>
              </a:lnSpc>
              <a:spcBef>
                <a:spcPts val="100"/>
              </a:spcBef>
              <a:buFont typeface="Wingdings"/>
              <a:buChar char=""/>
              <a:tabLst>
                <a:tab pos="355600" algn="l"/>
              </a:tabLst>
            </a:pPr>
            <a:r>
              <a:rPr lang="zh-TW" altLang="en-US" dirty="0">
                <a:solidFill>
                  <a:schemeClr val="tx1"/>
                </a:solidFill>
                <a:latin typeface="微軟正黑體"/>
                <a:cs typeface="微軟正黑體"/>
              </a:rPr>
              <a:t>以「</a:t>
            </a:r>
            <a:r>
              <a:rPr lang="zh-TW" altLang="en-US" b="1" dirty="0">
                <a:solidFill>
                  <a:schemeClr val="tx1"/>
                </a:solidFill>
                <a:latin typeface="微軟正黑體"/>
                <a:cs typeface="微軟正黑體"/>
              </a:rPr>
              <a:t>重設</a:t>
            </a:r>
            <a:r>
              <a:rPr lang="en-US" altLang="zh-TW" b="1" dirty="0">
                <a:solidFill>
                  <a:schemeClr val="tx1"/>
                </a:solidFill>
                <a:latin typeface="Times New Roman"/>
                <a:cs typeface="Times New Roman"/>
              </a:rPr>
              <a:t>8</a:t>
            </a:r>
            <a:r>
              <a:rPr lang="zh-TW" altLang="en-US" b="1" dirty="0">
                <a:solidFill>
                  <a:schemeClr val="tx1"/>
                </a:solidFill>
                <a:latin typeface="微軟正黑體"/>
                <a:cs typeface="微軟正黑體"/>
              </a:rPr>
              <a:t>碼亂數密碼</a:t>
            </a:r>
            <a:r>
              <a:rPr lang="zh-TW" altLang="en-US" dirty="0">
                <a:solidFill>
                  <a:schemeClr val="tx1"/>
                </a:solidFill>
                <a:latin typeface="微軟正黑體"/>
                <a:cs typeface="微軟正黑體"/>
              </a:rPr>
              <a:t>」，並以簡訊及電子郵件通知該連絡人</a:t>
            </a:r>
            <a:endParaRPr lang="en-US" altLang="zh-TW" dirty="0">
              <a:solidFill>
                <a:schemeClr val="tx1"/>
              </a:solidFill>
              <a:latin typeface="微軟正黑體"/>
              <a:cs typeface="微軟正黑體"/>
            </a:endParaRPr>
          </a:p>
          <a:p>
            <a:pPr marL="355600" indent="-342900">
              <a:lnSpc>
                <a:spcPct val="100000"/>
              </a:lnSpc>
              <a:spcBef>
                <a:spcPts val="580"/>
              </a:spcBef>
              <a:buFont typeface="Wingdings"/>
              <a:buChar char=""/>
              <a:tabLst>
                <a:tab pos="355600" algn="l"/>
              </a:tabLst>
            </a:pPr>
            <a:r>
              <a:rPr lang="zh-TW" altLang="en-US" dirty="0">
                <a:solidFill>
                  <a:schemeClr val="tx1"/>
                </a:solidFill>
              </a:rPr>
              <a:t>可透過</a:t>
            </a:r>
            <a:r>
              <a:rPr lang="en-US" altLang="zh-TW" dirty="0">
                <a:solidFill>
                  <a:srgbClr val="0070C0"/>
                </a:solidFill>
                <a:hlinkClick r:id="rId3">
                  <a:extLst>
                    <a:ext uri="{A12FA001-AC4F-418D-AE19-62706E023703}">
                      <ahyp:hlinkClr xmlns:ahyp="http://schemas.microsoft.com/office/drawing/2018/hyperlinkcolor" val="tx"/>
                    </a:ext>
                  </a:extLst>
                </a:hlinkClick>
              </a:rPr>
              <a:t>TACERT</a:t>
            </a:r>
            <a:r>
              <a:rPr lang="zh-TW" altLang="en-US" dirty="0">
                <a:solidFill>
                  <a:srgbClr val="0070C0"/>
                </a:solidFill>
                <a:hlinkClick r:id="rId3">
                  <a:extLst>
                    <a:ext uri="{A12FA001-AC4F-418D-AE19-62706E023703}">
                      <ahyp:hlinkClr xmlns:ahyp="http://schemas.microsoft.com/office/drawing/2018/hyperlinkcolor" val="tx"/>
                    </a:ext>
                  </a:extLst>
                </a:hlinkClick>
              </a:rPr>
              <a:t>網站留言版</a:t>
            </a:r>
            <a:br>
              <a:rPr lang="zh-TW" altLang="en-US" dirty="0">
                <a:solidFill>
                  <a:schemeClr val="tx1"/>
                </a:solidFill>
              </a:rPr>
            </a:br>
            <a:r>
              <a:rPr lang="zh-TW" altLang="en-US" dirty="0">
                <a:solidFill>
                  <a:schemeClr val="tx1"/>
                </a:solidFill>
              </a:rPr>
              <a:t>或是</a:t>
            </a:r>
            <a:r>
              <a:rPr lang="en-US" altLang="zh-TW" dirty="0">
                <a:solidFill>
                  <a:schemeClr val="tx1"/>
                </a:solidFill>
              </a:rPr>
              <a:t>E-mail</a:t>
            </a:r>
            <a:r>
              <a:rPr lang="zh-TW" altLang="en-US" dirty="0">
                <a:solidFill>
                  <a:schemeClr val="tx1"/>
                </a:solidFill>
              </a:rPr>
              <a:t>至 </a:t>
            </a:r>
            <a:r>
              <a:rPr lang="en-US" altLang="zh-TW" dirty="0">
                <a:solidFill>
                  <a:srgbClr val="0070C0"/>
                </a:solidFill>
                <a:hlinkClick r:id="rId4">
                  <a:extLst>
                    <a:ext uri="{A12FA001-AC4F-418D-AE19-62706E023703}">
                      <ahyp:hlinkClr xmlns:ahyp="http://schemas.microsoft.com/office/drawing/2018/hyperlinkcolor" val="tx"/>
                    </a:ext>
                  </a:extLst>
                </a:hlinkClick>
              </a:rPr>
              <a:t>service@cert.tanet.edu.tw</a:t>
            </a:r>
            <a:r>
              <a:rPr lang="zh-TW" altLang="en-US" dirty="0">
                <a:solidFill>
                  <a:srgbClr val="0070C0"/>
                </a:solidFill>
              </a:rPr>
              <a:t> </a:t>
            </a:r>
            <a:r>
              <a:rPr lang="zh-TW" altLang="en-US" dirty="0">
                <a:solidFill>
                  <a:schemeClr val="tx1"/>
                </a:solidFill>
              </a:rPr>
              <a:t>索取，</a:t>
            </a:r>
            <a:br>
              <a:rPr lang="zh-TW" altLang="en-US" dirty="0">
                <a:solidFill>
                  <a:schemeClr val="tx1"/>
                </a:solidFill>
              </a:rPr>
            </a:br>
            <a:r>
              <a:rPr lang="zh-TW" altLang="en-US" dirty="0">
                <a:solidFill>
                  <a:schemeClr val="tx1"/>
                </a:solidFill>
              </a:rPr>
              <a:t>請留下列資料，經</a:t>
            </a:r>
            <a:r>
              <a:rPr lang="en-US" altLang="zh-TW" dirty="0">
                <a:solidFill>
                  <a:schemeClr val="tx1"/>
                </a:solidFill>
                <a:hlinkClick r:id="rId3">
                  <a:extLst>
                    <a:ext uri="{A12FA001-AC4F-418D-AE19-62706E023703}">
                      <ahyp:hlinkClr xmlns:ahyp="http://schemas.microsoft.com/office/drawing/2018/hyperlinkcolor" val="tx"/>
                    </a:ext>
                  </a:extLst>
                </a:hlinkClick>
              </a:rPr>
              <a:t>TACERT</a:t>
            </a:r>
            <a:r>
              <a:rPr lang="zh-TW" altLang="en-US" dirty="0">
                <a:solidFill>
                  <a:schemeClr val="tx1"/>
                </a:solidFill>
              </a:rPr>
              <a:t>中心查核資料後，</a:t>
            </a:r>
            <a:endParaRPr lang="en-US" altLang="zh-TW" dirty="0">
              <a:solidFill>
                <a:schemeClr val="tx1"/>
              </a:solidFill>
            </a:endParaRPr>
          </a:p>
          <a:p>
            <a:pPr marL="12700" indent="0">
              <a:lnSpc>
                <a:spcPct val="100000"/>
              </a:lnSpc>
              <a:spcBef>
                <a:spcPts val="580"/>
              </a:spcBef>
              <a:buNone/>
              <a:tabLst>
                <a:tab pos="355600" algn="l"/>
              </a:tabLst>
            </a:pPr>
            <a:r>
              <a:rPr lang="zh-TW" altLang="en-US" dirty="0">
                <a:solidFill>
                  <a:schemeClr val="tx1"/>
                </a:solidFill>
              </a:rPr>
              <a:t>      會儘速補寄密碼通知信。</a:t>
            </a:r>
            <a:br>
              <a:rPr lang="zh-TW" altLang="en-US" dirty="0">
                <a:solidFill>
                  <a:schemeClr val="tx1"/>
                </a:solidFill>
              </a:rPr>
            </a:br>
            <a:r>
              <a:rPr lang="zh-TW" altLang="en-US" dirty="0">
                <a:solidFill>
                  <a:schemeClr val="tx1"/>
                </a:solidFill>
              </a:rPr>
              <a:t>      </a:t>
            </a:r>
            <a:r>
              <a:rPr lang="zh-TW" altLang="en-US" dirty="0">
                <a:solidFill>
                  <a:srgbClr val="C00000"/>
                </a:solidFill>
              </a:rPr>
              <a:t>單位全名：</a:t>
            </a:r>
            <a:br>
              <a:rPr lang="zh-TW" altLang="en-US" dirty="0">
                <a:solidFill>
                  <a:srgbClr val="C00000"/>
                </a:solidFill>
              </a:rPr>
            </a:br>
            <a:r>
              <a:rPr lang="zh-TW" altLang="en-US" dirty="0">
                <a:solidFill>
                  <a:srgbClr val="C00000"/>
                </a:solidFill>
              </a:rPr>
              <a:t>      連絡人：</a:t>
            </a:r>
            <a:br>
              <a:rPr lang="zh-TW" altLang="en-US" dirty="0">
                <a:solidFill>
                  <a:srgbClr val="C00000"/>
                </a:solidFill>
              </a:rPr>
            </a:br>
            <a:r>
              <a:rPr lang="zh-TW" altLang="en-US" dirty="0">
                <a:solidFill>
                  <a:srgbClr val="C00000"/>
                </a:solidFill>
              </a:rPr>
              <a:t>      連絡電話：</a:t>
            </a:r>
            <a:br>
              <a:rPr lang="zh-TW" altLang="en-US" dirty="0">
                <a:solidFill>
                  <a:srgbClr val="C00000"/>
                </a:solidFill>
              </a:rPr>
            </a:br>
            <a:r>
              <a:rPr lang="zh-TW" altLang="en-US" dirty="0">
                <a:solidFill>
                  <a:srgbClr val="C00000"/>
                </a:solidFill>
              </a:rPr>
              <a:t>      </a:t>
            </a:r>
            <a:r>
              <a:rPr lang="en-US" altLang="zh-TW" dirty="0">
                <a:solidFill>
                  <a:srgbClr val="C00000"/>
                </a:solidFill>
              </a:rPr>
              <a:t>E-MAIL(</a:t>
            </a:r>
            <a:r>
              <a:rPr lang="zh-TW" altLang="en-US" dirty="0">
                <a:solidFill>
                  <a:srgbClr val="C00000"/>
                </a:solidFill>
              </a:rPr>
              <a:t>請留貴單位的公務信箱</a:t>
            </a:r>
            <a:r>
              <a:rPr lang="en-US" altLang="zh-TW" dirty="0">
                <a:solidFill>
                  <a:srgbClr val="C00000"/>
                </a:solidFill>
              </a:rPr>
              <a:t>)</a:t>
            </a:r>
            <a:r>
              <a:rPr lang="zh-TW" altLang="en-US" dirty="0">
                <a:solidFill>
                  <a:srgbClr val="C00000"/>
                </a:solidFill>
              </a:rPr>
              <a:t>：</a:t>
            </a:r>
            <a:endParaRPr lang="en-US" altLang="zh-TW" dirty="0">
              <a:solidFill>
                <a:srgbClr val="C00000"/>
              </a:solidFill>
            </a:endParaRPr>
          </a:p>
          <a:p>
            <a:pPr marL="355600" indent="-342900">
              <a:lnSpc>
                <a:spcPct val="100000"/>
              </a:lnSpc>
              <a:spcBef>
                <a:spcPts val="580"/>
              </a:spcBef>
              <a:buFont typeface="Wingdings"/>
              <a:buChar char=""/>
              <a:tabLst>
                <a:tab pos="355600" algn="l"/>
              </a:tabLst>
            </a:pPr>
            <a:r>
              <a:rPr lang="zh-TW" altLang="en-US" dirty="0">
                <a:solidFill>
                  <a:schemeClr val="tx1"/>
                </a:solidFill>
              </a:rPr>
              <a:t>可撥打</a:t>
            </a:r>
            <a:r>
              <a:rPr lang="en-US" altLang="zh-TW" dirty="0">
                <a:solidFill>
                  <a:schemeClr val="tx1"/>
                </a:solidFill>
                <a:hlinkClick r:id="rId3">
                  <a:extLst>
                    <a:ext uri="{A12FA001-AC4F-418D-AE19-62706E023703}">
                      <ahyp:hlinkClr xmlns:ahyp="http://schemas.microsoft.com/office/drawing/2018/hyperlinkcolor" val="tx"/>
                    </a:ext>
                  </a:extLst>
                </a:hlinkClick>
              </a:rPr>
              <a:t>TACERT</a:t>
            </a:r>
            <a:r>
              <a:rPr lang="zh-TW" altLang="en-US" dirty="0">
                <a:solidFill>
                  <a:schemeClr val="tx1"/>
                </a:solidFill>
              </a:rPr>
              <a:t>的專線電話：</a:t>
            </a:r>
            <a:r>
              <a:rPr lang="en-US" altLang="zh-TW" sz="3200" dirty="0">
                <a:solidFill>
                  <a:srgbClr val="FF0000"/>
                </a:solidFill>
              </a:rPr>
              <a:t>(07)525-0211</a:t>
            </a:r>
            <a:r>
              <a:rPr lang="zh-TW" altLang="en-US" dirty="0">
                <a:solidFill>
                  <a:schemeClr val="tx1"/>
                </a:solidFill>
              </a:rPr>
              <a:t>詢問 。</a:t>
            </a:r>
            <a:endParaRPr lang="en-US" altLang="zh-TW" dirty="0">
              <a:solidFill>
                <a:schemeClr val="tx1"/>
              </a:solidFill>
              <a:latin typeface="微軟正黑體"/>
              <a:cs typeface="微軟正黑體"/>
            </a:endParaRPr>
          </a:p>
          <a:p>
            <a:pPr marL="355600" indent="-342900">
              <a:lnSpc>
                <a:spcPct val="100000"/>
              </a:lnSpc>
              <a:spcBef>
                <a:spcPts val="580"/>
              </a:spcBef>
              <a:buFont typeface="Wingdings"/>
              <a:buChar char=""/>
              <a:tabLst>
                <a:tab pos="355600" algn="l"/>
              </a:tabLst>
            </a:pPr>
            <a:endParaRPr lang="zh-TW" altLang="en-US" dirty="0">
              <a:latin typeface="微軟正黑體"/>
              <a:cs typeface="微軟正黑體"/>
            </a:endParaRPr>
          </a:p>
          <a:p>
            <a:endParaRPr lang="zh-TW" altLang="en-US" dirty="0"/>
          </a:p>
        </p:txBody>
      </p:sp>
      <p:sp>
        <p:nvSpPr>
          <p:cNvPr id="5" name="object 4">
            <a:extLst>
              <a:ext uri="{FF2B5EF4-FFF2-40B4-BE49-F238E27FC236}">
                <a16:creationId xmlns:a16="http://schemas.microsoft.com/office/drawing/2014/main" id="{4C1D6A33-6B25-4A8B-8B2C-57DA526C5D2F}"/>
              </a:ext>
            </a:extLst>
          </p:cNvPr>
          <p:cNvSpPr/>
          <p:nvPr/>
        </p:nvSpPr>
        <p:spPr>
          <a:xfrm>
            <a:off x="7787486" y="2985933"/>
            <a:ext cx="3745503" cy="3153209"/>
          </a:xfrm>
          <a:prstGeom prst="rect">
            <a:avLst/>
          </a:prstGeom>
          <a:blipFill>
            <a:blip r:embed="rId5"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120665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B860EF2-72EA-4A18-9F1E-B2A0631E7179}"/>
              </a:ext>
            </a:extLst>
          </p:cNvPr>
          <p:cNvSpPr>
            <a:spLocks noGrp="1"/>
          </p:cNvSpPr>
          <p:nvPr>
            <p:ph type="title"/>
          </p:nvPr>
        </p:nvSpPr>
        <p:spPr/>
        <p:txBody>
          <a:bodyPr>
            <a:normAutofit fontScale="90000"/>
          </a:bodyPr>
          <a:lstStyle/>
          <a:p>
            <a:pPr algn="ctr"/>
            <a:r>
              <a:rPr lang="zh-TW" altLang="en-US" dirty="0"/>
              <a:t>請輸入</a:t>
            </a:r>
            <a:r>
              <a:rPr lang="zh-TW" altLang="en-US" b="1" spc="715" dirty="0">
                <a:solidFill>
                  <a:srgbClr val="FF0000"/>
                </a:solidFill>
                <a:latin typeface="微軟正黑體"/>
                <a:cs typeface="微軟正黑體"/>
              </a:rPr>
              <a:t>◎</a:t>
            </a:r>
            <a:r>
              <a:rPr lang="en-US" altLang="zh-TW" dirty="0"/>
              <a:t>IP</a:t>
            </a:r>
            <a:r>
              <a:rPr lang="zh-TW" altLang="en-US" dirty="0"/>
              <a:t>位置</a:t>
            </a:r>
            <a:r>
              <a:rPr lang="zh-TW" altLang="en-US" b="1" spc="715" dirty="0">
                <a:solidFill>
                  <a:srgbClr val="FF0000"/>
                </a:solidFill>
                <a:latin typeface="微軟正黑體"/>
                <a:cs typeface="微軟正黑體"/>
              </a:rPr>
              <a:t>◎</a:t>
            </a:r>
            <a:r>
              <a:rPr lang="zh-TW" altLang="en-US" dirty="0"/>
              <a:t>作業系統</a:t>
            </a:r>
            <a:br>
              <a:rPr lang="en-US" altLang="zh-TW" dirty="0"/>
            </a:br>
            <a:r>
              <a:rPr lang="en-US" altLang="zh-TW" dirty="0"/>
              <a:t>(IP</a:t>
            </a:r>
            <a:r>
              <a:rPr lang="zh-TW" altLang="en-US" dirty="0"/>
              <a:t>位置請直接輸入貴校其中一個</a:t>
            </a:r>
            <a:r>
              <a:rPr lang="en-US" altLang="zh-TW" dirty="0"/>
              <a:t>IP</a:t>
            </a:r>
            <a:r>
              <a:rPr lang="zh-TW" altLang="en-US" dirty="0"/>
              <a:t>即可</a:t>
            </a:r>
            <a:r>
              <a:rPr lang="en-US" altLang="zh-TW" dirty="0"/>
              <a:t>)</a:t>
            </a:r>
            <a:endParaRPr lang="zh-TW" altLang="en-US" dirty="0"/>
          </a:p>
        </p:txBody>
      </p:sp>
      <p:pic>
        <p:nvPicPr>
          <p:cNvPr id="5" name="內容版面配置區 4">
            <a:extLst>
              <a:ext uri="{FF2B5EF4-FFF2-40B4-BE49-F238E27FC236}">
                <a16:creationId xmlns:a16="http://schemas.microsoft.com/office/drawing/2014/main" id="{D24B94A6-112D-468C-8415-FA94CA6FF4C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08429" y="1846263"/>
            <a:ext cx="6435467" cy="4022725"/>
          </a:xfrm>
        </p:spPr>
      </p:pic>
    </p:spTree>
    <p:extLst>
      <p:ext uri="{BB962C8B-B14F-4D97-AF65-F5344CB8AC3E}">
        <p14:creationId xmlns:p14="http://schemas.microsoft.com/office/powerpoint/2010/main" val="364149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44B71B2-4CC1-43C9-B47F-EBB840D0B77E}"/>
              </a:ext>
            </a:extLst>
          </p:cNvPr>
          <p:cNvSpPr>
            <a:spLocks noGrp="1"/>
          </p:cNvSpPr>
          <p:nvPr>
            <p:ph type="title"/>
          </p:nvPr>
        </p:nvSpPr>
        <p:spPr>
          <a:xfrm>
            <a:off x="474480" y="385895"/>
            <a:ext cx="11243039" cy="1359016"/>
          </a:xfrm>
        </p:spPr>
        <p:txBody>
          <a:bodyPr>
            <a:normAutofit fontScale="90000"/>
          </a:bodyPr>
          <a:lstStyle/>
          <a:p>
            <a:br>
              <a:rPr lang="en-US" altLang="zh-TW" dirty="0"/>
            </a:br>
            <a:r>
              <a:rPr lang="zh-TW" altLang="en-US" sz="4000" dirty="0"/>
              <a:t>依序點選輸入</a:t>
            </a:r>
            <a:r>
              <a:rPr lang="zh-TW" altLang="en-US" sz="4000" b="1" spc="715" dirty="0">
                <a:solidFill>
                  <a:srgbClr val="FF0000"/>
                </a:solidFill>
                <a:latin typeface="微軟正黑體"/>
                <a:cs typeface="微軟正黑體"/>
              </a:rPr>
              <a:t>◎</a:t>
            </a:r>
            <a:r>
              <a:rPr lang="zh-TW" altLang="en-US" sz="4000" dirty="0"/>
              <a:t>受駭設備類型</a:t>
            </a:r>
            <a:r>
              <a:rPr lang="zh-TW" altLang="en-US" sz="4000" b="1" spc="715" dirty="0">
                <a:solidFill>
                  <a:srgbClr val="FF0000"/>
                </a:solidFill>
                <a:latin typeface="微軟正黑體"/>
                <a:cs typeface="微軟正黑體"/>
              </a:rPr>
              <a:t>◎</a:t>
            </a:r>
            <a:r>
              <a:rPr lang="zh-TW" altLang="en-US" sz="4000" dirty="0"/>
              <a:t>受害設備說明、點選</a:t>
            </a:r>
            <a:r>
              <a:rPr lang="zh-TW" altLang="en-US" sz="4000" b="1" spc="715" dirty="0">
                <a:solidFill>
                  <a:srgbClr val="FF0000"/>
                </a:solidFill>
                <a:latin typeface="微軟正黑體"/>
                <a:cs typeface="微軟正黑體"/>
              </a:rPr>
              <a:t>◎</a:t>
            </a:r>
            <a:r>
              <a:rPr lang="zh-TW" altLang="en-US" sz="4000" dirty="0"/>
              <a:t>損害類別說明、點選</a:t>
            </a:r>
            <a:r>
              <a:rPr lang="zh-TW" altLang="en-US" sz="4000" b="1" spc="715" dirty="0">
                <a:solidFill>
                  <a:srgbClr val="FF0000"/>
                </a:solidFill>
                <a:latin typeface="微軟正黑體"/>
                <a:cs typeface="微軟正黑體"/>
              </a:rPr>
              <a:t>◎</a:t>
            </a:r>
            <a:r>
              <a:rPr lang="zh-TW" altLang="en-US" sz="4000" dirty="0"/>
              <a:t>攻擊手法、輸入</a:t>
            </a:r>
            <a:r>
              <a:rPr lang="zh-TW" altLang="en-US" sz="4000" b="1" spc="715" dirty="0">
                <a:solidFill>
                  <a:srgbClr val="FF0000"/>
                </a:solidFill>
                <a:latin typeface="微軟正黑體"/>
                <a:cs typeface="微軟正黑體"/>
              </a:rPr>
              <a:t>◎</a:t>
            </a:r>
            <a:r>
              <a:rPr lang="zh-TW" altLang="en-US" sz="4000" dirty="0"/>
              <a:t>調查說明、點選</a:t>
            </a:r>
            <a:r>
              <a:rPr lang="zh-TW" altLang="en-US" sz="4000" b="1" spc="715" dirty="0">
                <a:solidFill>
                  <a:srgbClr val="FF0000"/>
                </a:solidFill>
                <a:latin typeface="微軟正黑體"/>
                <a:cs typeface="微軟正黑體"/>
              </a:rPr>
              <a:t>◎</a:t>
            </a:r>
            <a:r>
              <a:rPr lang="zh-TW" altLang="en-US" sz="4000" dirty="0"/>
              <a:t>情資類型。</a:t>
            </a:r>
          </a:p>
        </p:txBody>
      </p:sp>
      <p:pic>
        <p:nvPicPr>
          <p:cNvPr id="5" name="內容版面配置區 4">
            <a:extLst>
              <a:ext uri="{FF2B5EF4-FFF2-40B4-BE49-F238E27FC236}">
                <a16:creationId xmlns:a16="http://schemas.microsoft.com/office/drawing/2014/main" id="{FC248E42-6B8C-4320-8DBD-B740A213D0E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22887" y="2215378"/>
            <a:ext cx="6546226" cy="4022725"/>
          </a:xfrm>
        </p:spPr>
      </p:pic>
    </p:spTree>
    <p:extLst>
      <p:ext uri="{BB962C8B-B14F-4D97-AF65-F5344CB8AC3E}">
        <p14:creationId xmlns:p14="http://schemas.microsoft.com/office/powerpoint/2010/main" val="4112313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12D62EC-12EE-4975-A06A-3A14B8600BEA}"/>
              </a:ext>
            </a:extLst>
          </p:cNvPr>
          <p:cNvSpPr>
            <a:spLocks noGrp="1"/>
          </p:cNvSpPr>
          <p:nvPr>
            <p:ph type="title"/>
          </p:nvPr>
        </p:nvSpPr>
        <p:spPr>
          <a:xfrm>
            <a:off x="486561" y="286603"/>
            <a:ext cx="10981189" cy="1450757"/>
          </a:xfrm>
        </p:spPr>
        <p:txBody>
          <a:bodyPr/>
          <a:lstStyle/>
          <a:p>
            <a:pPr algn="ctr"/>
            <a:r>
              <a:rPr lang="zh-TW" altLang="en-US" b="1" spc="715" dirty="0">
                <a:solidFill>
                  <a:srgbClr val="FF0000"/>
                </a:solidFill>
                <a:latin typeface="微軟正黑體"/>
                <a:cs typeface="微軟正黑體"/>
              </a:rPr>
              <a:t>◎</a:t>
            </a:r>
            <a:r>
              <a:rPr lang="zh-TW" altLang="en-US" dirty="0"/>
              <a:t>受駭設備類型、</a:t>
            </a:r>
            <a:r>
              <a:rPr lang="zh-TW" altLang="en-US" b="1" spc="715" dirty="0">
                <a:solidFill>
                  <a:srgbClr val="FF0000"/>
                </a:solidFill>
                <a:latin typeface="微軟正黑體"/>
                <a:cs typeface="微軟正黑體"/>
              </a:rPr>
              <a:t> ◎</a:t>
            </a:r>
            <a:r>
              <a:rPr lang="zh-TW" altLang="en-US" dirty="0"/>
              <a:t>損害類別選單如下</a:t>
            </a:r>
          </a:p>
        </p:txBody>
      </p:sp>
      <p:pic>
        <p:nvPicPr>
          <p:cNvPr id="5" name="內容版面配置區 4">
            <a:extLst>
              <a:ext uri="{FF2B5EF4-FFF2-40B4-BE49-F238E27FC236}">
                <a16:creationId xmlns:a16="http://schemas.microsoft.com/office/drawing/2014/main" id="{D0CE7C3E-CB0C-4AB3-94D3-600131D1A89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1111" y="1737360"/>
            <a:ext cx="5613982" cy="3497370"/>
          </a:xfrm>
        </p:spPr>
      </p:pic>
      <p:pic>
        <p:nvPicPr>
          <p:cNvPr id="7" name="圖片 6">
            <a:extLst>
              <a:ext uri="{FF2B5EF4-FFF2-40B4-BE49-F238E27FC236}">
                <a16:creationId xmlns:a16="http://schemas.microsoft.com/office/drawing/2014/main" id="{4B9A0287-7FCF-4C42-826B-624A289684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7339" y="1780982"/>
            <a:ext cx="5976639" cy="3375409"/>
          </a:xfrm>
          <a:prstGeom prst="rect">
            <a:avLst/>
          </a:prstGeom>
        </p:spPr>
      </p:pic>
    </p:spTree>
    <p:extLst>
      <p:ext uri="{BB962C8B-B14F-4D97-AF65-F5344CB8AC3E}">
        <p14:creationId xmlns:p14="http://schemas.microsoft.com/office/powerpoint/2010/main" val="928532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E4A187F-8D3B-4A19-99F9-D195283ECE9C}"/>
              </a:ext>
            </a:extLst>
          </p:cNvPr>
          <p:cNvSpPr>
            <a:spLocks noGrp="1"/>
          </p:cNvSpPr>
          <p:nvPr>
            <p:ph type="title"/>
          </p:nvPr>
        </p:nvSpPr>
        <p:spPr/>
        <p:txBody>
          <a:bodyPr/>
          <a:lstStyle/>
          <a:p>
            <a:pPr algn="ctr"/>
            <a:r>
              <a:rPr lang="zh-TW" altLang="en-US" b="1" spc="715" dirty="0">
                <a:solidFill>
                  <a:srgbClr val="FF0000"/>
                </a:solidFill>
                <a:latin typeface="微軟正黑體"/>
                <a:cs typeface="微軟正黑體"/>
              </a:rPr>
              <a:t>◎</a:t>
            </a:r>
            <a:r>
              <a:rPr lang="zh-TW" altLang="en-US" dirty="0"/>
              <a:t>攻擊手法、</a:t>
            </a:r>
            <a:r>
              <a:rPr lang="zh-TW" altLang="en-US" b="1" spc="715" dirty="0">
                <a:solidFill>
                  <a:srgbClr val="FF0000"/>
                </a:solidFill>
                <a:latin typeface="微軟正黑體"/>
                <a:cs typeface="微軟正黑體"/>
              </a:rPr>
              <a:t> ◎</a:t>
            </a:r>
            <a:r>
              <a:rPr lang="zh-TW" altLang="en-US" dirty="0"/>
              <a:t>情資類型選單如下</a:t>
            </a:r>
          </a:p>
        </p:txBody>
      </p:sp>
      <p:pic>
        <p:nvPicPr>
          <p:cNvPr id="5" name="內容版面配置區 4">
            <a:extLst>
              <a:ext uri="{FF2B5EF4-FFF2-40B4-BE49-F238E27FC236}">
                <a16:creationId xmlns:a16="http://schemas.microsoft.com/office/drawing/2014/main" id="{3859A8C0-05C6-4A74-9FB5-9F7592BB1FA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6707" y="1863041"/>
            <a:ext cx="6746185" cy="4022725"/>
          </a:xfrm>
        </p:spPr>
      </p:pic>
      <p:pic>
        <p:nvPicPr>
          <p:cNvPr id="9" name="圖片 8">
            <a:extLst>
              <a:ext uri="{FF2B5EF4-FFF2-40B4-BE49-F238E27FC236}">
                <a16:creationId xmlns:a16="http://schemas.microsoft.com/office/drawing/2014/main" id="{FF33389D-EBE8-4798-A94D-86C0E65DE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5173" y="1863041"/>
            <a:ext cx="6059784" cy="3950530"/>
          </a:xfrm>
          <a:prstGeom prst="rect">
            <a:avLst/>
          </a:prstGeom>
        </p:spPr>
      </p:pic>
    </p:spTree>
    <p:extLst>
      <p:ext uri="{BB962C8B-B14F-4D97-AF65-F5344CB8AC3E}">
        <p14:creationId xmlns:p14="http://schemas.microsoft.com/office/powerpoint/2010/main" val="7358001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B1D347D-5086-4271-896E-980C03BFB9B3}"/>
              </a:ext>
            </a:extLst>
          </p:cNvPr>
          <p:cNvSpPr>
            <a:spLocks noGrp="1"/>
          </p:cNvSpPr>
          <p:nvPr>
            <p:ph type="title"/>
          </p:nvPr>
        </p:nvSpPr>
        <p:spPr/>
        <p:txBody>
          <a:bodyPr/>
          <a:lstStyle/>
          <a:p>
            <a:r>
              <a:rPr lang="zh-TW" altLang="en-US" dirty="0"/>
              <a:t>選擇</a:t>
            </a:r>
            <a:r>
              <a:rPr lang="zh-TW" altLang="en-US" b="1" spc="715" dirty="0">
                <a:solidFill>
                  <a:srgbClr val="FF0000"/>
                </a:solidFill>
                <a:latin typeface="微軟正黑體"/>
                <a:cs typeface="微軟正黑體"/>
              </a:rPr>
              <a:t>◎</a:t>
            </a:r>
            <a:r>
              <a:rPr lang="zh-TW" altLang="en-US" dirty="0"/>
              <a:t>事件分類，填入</a:t>
            </a:r>
            <a:r>
              <a:rPr lang="zh-TW" altLang="en-US" b="1" spc="715" dirty="0">
                <a:solidFill>
                  <a:srgbClr val="FF0000"/>
                </a:solidFill>
                <a:latin typeface="微軟正黑體"/>
                <a:cs typeface="微軟正黑體"/>
              </a:rPr>
              <a:t>◎</a:t>
            </a:r>
            <a:r>
              <a:rPr lang="zh-TW" altLang="en-US" dirty="0"/>
              <a:t>破壞程度及</a:t>
            </a:r>
            <a:r>
              <a:rPr lang="zh-TW" altLang="en-US" b="1" spc="715" dirty="0">
                <a:solidFill>
                  <a:srgbClr val="FF0000"/>
                </a:solidFill>
                <a:latin typeface="微軟正黑體"/>
                <a:cs typeface="微軟正黑體"/>
              </a:rPr>
              <a:t>◎</a:t>
            </a:r>
            <a:r>
              <a:rPr lang="zh-TW" altLang="en-US" dirty="0"/>
              <a:t>事件與處置說明。</a:t>
            </a:r>
          </a:p>
        </p:txBody>
      </p:sp>
      <p:pic>
        <p:nvPicPr>
          <p:cNvPr id="7" name="內容版面配置區 6">
            <a:extLst>
              <a:ext uri="{FF2B5EF4-FFF2-40B4-BE49-F238E27FC236}">
                <a16:creationId xmlns:a16="http://schemas.microsoft.com/office/drawing/2014/main" id="{C32AF7F5-0000-4667-B19A-206307BBFB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30134" y="1846263"/>
            <a:ext cx="5816987" cy="4506912"/>
          </a:xfrm>
        </p:spPr>
      </p:pic>
    </p:spTree>
    <p:extLst>
      <p:ext uri="{BB962C8B-B14F-4D97-AF65-F5344CB8AC3E}">
        <p14:creationId xmlns:p14="http://schemas.microsoft.com/office/powerpoint/2010/main" val="27476375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9066BC-1112-48EC-8E26-6C17BBF837B5}"/>
              </a:ext>
            </a:extLst>
          </p:cNvPr>
          <p:cNvSpPr>
            <a:spLocks noGrp="1"/>
          </p:cNvSpPr>
          <p:nvPr>
            <p:ph type="title"/>
          </p:nvPr>
        </p:nvSpPr>
        <p:spPr/>
        <p:txBody>
          <a:bodyPr/>
          <a:lstStyle/>
          <a:p>
            <a:pPr algn="ctr"/>
            <a:r>
              <a:rPr lang="zh-TW" altLang="en-US" b="1" spc="715" dirty="0">
                <a:solidFill>
                  <a:srgbClr val="FF0000"/>
                </a:solidFill>
                <a:latin typeface="微軟正黑體"/>
                <a:cs typeface="微軟正黑體"/>
              </a:rPr>
              <a:t>◎</a:t>
            </a:r>
            <a:r>
              <a:rPr lang="zh-TW" altLang="en-US" dirty="0"/>
              <a:t>資安事件判斷</a:t>
            </a:r>
          </a:p>
        </p:txBody>
      </p:sp>
      <p:pic>
        <p:nvPicPr>
          <p:cNvPr id="5" name="內容版面配置區 4">
            <a:extLst>
              <a:ext uri="{FF2B5EF4-FFF2-40B4-BE49-F238E27FC236}">
                <a16:creationId xmlns:a16="http://schemas.microsoft.com/office/drawing/2014/main" id="{2C6F4A4E-127C-4193-8309-DCB9E11607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85260" y="1846263"/>
            <a:ext cx="5081805" cy="4022725"/>
          </a:xfrm>
        </p:spPr>
      </p:pic>
    </p:spTree>
    <p:extLst>
      <p:ext uri="{BB962C8B-B14F-4D97-AF65-F5344CB8AC3E}">
        <p14:creationId xmlns:p14="http://schemas.microsoft.com/office/powerpoint/2010/main" val="371889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A598A44-B17F-4936-92CD-0504967E473C}"/>
              </a:ext>
            </a:extLst>
          </p:cNvPr>
          <p:cNvSpPr>
            <a:spLocks noGrp="1"/>
          </p:cNvSpPr>
          <p:nvPr>
            <p:ph type="title"/>
          </p:nvPr>
        </p:nvSpPr>
        <p:spPr/>
        <p:txBody>
          <a:bodyPr/>
          <a:lstStyle/>
          <a:p>
            <a:pPr algn="ctr"/>
            <a:r>
              <a:rPr lang="zh-TW" altLang="en-US" dirty="0"/>
              <a:t>請將相關</a:t>
            </a:r>
            <a:r>
              <a:rPr lang="zh-TW" altLang="en-US" b="1" spc="715" dirty="0">
                <a:solidFill>
                  <a:srgbClr val="FF0000"/>
                </a:solidFill>
                <a:latin typeface="微軟正黑體"/>
                <a:cs typeface="微軟正黑體"/>
              </a:rPr>
              <a:t>◎</a:t>
            </a:r>
            <a:r>
              <a:rPr lang="zh-TW" altLang="en-US" dirty="0"/>
              <a:t>選項點選或填入</a:t>
            </a:r>
            <a:br>
              <a:rPr lang="en-US" altLang="zh-TW" dirty="0"/>
            </a:br>
            <a:r>
              <a:rPr lang="zh-TW" altLang="en-US" dirty="0"/>
              <a:t>並點</a:t>
            </a:r>
            <a:r>
              <a:rPr lang="en-US" altLang="zh-TW" dirty="0"/>
              <a:t>--</a:t>
            </a:r>
            <a:r>
              <a:rPr lang="zh-TW" altLang="en-US" sz="4400" dirty="0">
                <a:highlight>
                  <a:srgbClr val="C0C0C0"/>
                </a:highlight>
              </a:rPr>
              <a:t>最後發佈</a:t>
            </a:r>
          </a:p>
        </p:txBody>
      </p:sp>
      <p:pic>
        <p:nvPicPr>
          <p:cNvPr id="5" name="內容版面配置區 4">
            <a:extLst>
              <a:ext uri="{FF2B5EF4-FFF2-40B4-BE49-F238E27FC236}">
                <a16:creationId xmlns:a16="http://schemas.microsoft.com/office/drawing/2014/main" id="{A3F5E63D-989C-48FA-80E3-500D2E5658A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67640" y="1846263"/>
            <a:ext cx="5917046" cy="4022725"/>
          </a:xfrm>
        </p:spPr>
      </p:pic>
    </p:spTree>
    <p:extLst>
      <p:ext uri="{BB962C8B-B14F-4D97-AF65-F5344CB8AC3E}">
        <p14:creationId xmlns:p14="http://schemas.microsoft.com/office/powerpoint/2010/main" val="1956638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1F3888F-FD1D-40EF-AA3F-6A2B8E44C6B9}"/>
              </a:ext>
            </a:extLst>
          </p:cNvPr>
          <p:cNvSpPr>
            <a:spLocks noGrp="1"/>
          </p:cNvSpPr>
          <p:nvPr>
            <p:ph type="title"/>
          </p:nvPr>
        </p:nvSpPr>
        <p:spPr/>
        <p:txBody>
          <a:bodyPr/>
          <a:lstStyle/>
          <a:p>
            <a:pPr algn="ctr"/>
            <a:r>
              <a:rPr lang="zh-TW" altLang="en-US" dirty="0"/>
              <a:t>發布完事件就消失</a:t>
            </a:r>
          </a:p>
        </p:txBody>
      </p:sp>
      <p:pic>
        <p:nvPicPr>
          <p:cNvPr id="5" name="內容版面配置區 4">
            <a:extLst>
              <a:ext uri="{FF2B5EF4-FFF2-40B4-BE49-F238E27FC236}">
                <a16:creationId xmlns:a16="http://schemas.microsoft.com/office/drawing/2014/main" id="{CEBC5C61-3310-44BB-A800-ACF802F4B1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66669" y="1846263"/>
            <a:ext cx="5118987" cy="4022725"/>
          </a:xfrm>
        </p:spPr>
      </p:pic>
    </p:spTree>
    <p:extLst>
      <p:ext uri="{BB962C8B-B14F-4D97-AF65-F5344CB8AC3E}">
        <p14:creationId xmlns:p14="http://schemas.microsoft.com/office/powerpoint/2010/main" val="3330131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85DC35-1F1A-49C2-95DD-4BF610ECAEC8}"/>
              </a:ext>
            </a:extLst>
          </p:cNvPr>
          <p:cNvSpPr>
            <a:spLocks noGrp="1"/>
          </p:cNvSpPr>
          <p:nvPr>
            <p:ph type="title"/>
          </p:nvPr>
        </p:nvSpPr>
        <p:spPr/>
        <p:txBody>
          <a:bodyPr/>
          <a:lstStyle/>
          <a:p>
            <a:r>
              <a:rPr lang="zh-TW" altLang="en-US" dirty="0"/>
              <a:t>等待縣網中心審核及</a:t>
            </a:r>
            <a:r>
              <a:rPr lang="en-US" altLang="zh-TW" dirty="0"/>
              <a:t>TACERT</a:t>
            </a:r>
            <a:r>
              <a:rPr lang="zh-TW" altLang="en-US" dirty="0"/>
              <a:t>審核後，恭喜，結案了</a:t>
            </a:r>
            <a:r>
              <a:rPr lang="en-US" altLang="zh-TW" dirty="0"/>
              <a:t>!</a:t>
            </a:r>
            <a:endParaRPr lang="zh-TW" altLang="en-US" dirty="0"/>
          </a:p>
        </p:txBody>
      </p:sp>
      <p:pic>
        <p:nvPicPr>
          <p:cNvPr id="5" name="內容版面配置區 4">
            <a:extLst>
              <a:ext uri="{FF2B5EF4-FFF2-40B4-BE49-F238E27FC236}">
                <a16:creationId xmlns:a16="http://schemas.microsoft.com/office/drawing/2014/main" id="{8825BEB7-3AAC-4AF2-A35D-207B3ED4188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93159" y="1846263"/>
            <a:ext cx="8466007" cy="4022725"/>
          </a:xfrm>
        </p:spPr>
      </p:pic>
    </p:spTree>
    <p:extLst>
      <p:ext uri="{BB962C8B-B14F-4D97-AF65-F5344CB8AC3E}">
        <p14:creationId xmlns:p14="http://schemas.microsoft.com/office/powerpoint/2010/main" val="7413447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63B60CB-BAAC-485C-B2EC-CCAF570FAEA8}"/>
              </a:ext>
            </a:extLst>
          </p:cNvPr>
          <p:cNvSpPr>
            <a:spLocks noGrp="1"/>
          </p:cNvSpPr>
          <p:nvPr>
            <p:ph type="title"/>
          </p:nvPr>
        </p:nvSpPr>
        <p:spPr>
          <a:xfrm>
            <a:off x="3163112" y="-408622"/>
            <a:ext cx="6761556" cy="1450757"/>
          </a:xfrm>
        </p:spPr>
        <p:txBody>
          <a:bodyPr/>
          <a:lstStyle/>
          <a:p>
            <a:r>
              <a:rPr lang="zh-TW" altLang="en-US" dirty="0"/>
              <a:t>資安通報演練流程</a:t>
            </a:r>
          </a:p>
        </p:txBody>
      </p:sp>
      <p:sp>
        <p:nvSpPr>
          <p:cNvPr id="3" name="內容版面配置區 2">
            <a:extLst>
              <a:ext uri="{FF2B5EF4-FFF2-40B4-BE49-F238E27FC236}">
                <a16:creationId xmlns:a16="http://schemas.microsoft.com/office/drawing/2014/main" id="{C210C4B3-1518-4E7C-8CE1-756C6DA04EED}"/>
              </a:ext>
            </a:extLst>
          </p:cNvPr>
          <p:cNvSpPr>
            <a:spLocks noGrp="1"/>
          </p:cNvSpPr>
          <p:nvPr>
            <p:ph idx="1"/>
          </p:nvPr>
        </p:nvSpPr>
        <p:spPr/>
        <p:txBody>
          <a:bodyPr/>
          <a:lstStyle/>
          <a:p>
            <a:endParaRPr lang="zh-TW" altLang="en-US" dirty="0"/>
          </a:p>
        </p:txBody>
      </p:sp>
      <p:sp>
        <p:nvSpPr>
          <p:cNvPr id="4" name="object 10">
            <a:extLst>
              <a:ext uri="{FF2B5EF4-FFF2-40B4-BE49-F238E27FC236}">
                <a16:creationId xmlns:a16="http://schemas.microsoft.com/office/drawing/2014/main" id="{738BAF2C-1E2F-40BC-BC2F-7B3FC33F831F}"/>
              </a:ext>
            </a:extLst>
          </p:cNvPr>
          <p:cNvSpPr/>
          <p:nvPr/>
        </p:nvSpPr>
        <p:spPr>
          <a:xfrm>
            <a:off x="2742438" y="1573530"/>
            <a:ext cx="4333240" cy="4879975"/>
          </a:xfrm>
          <a:custGeom>
            <a:avLst/>
            <a:gdLst/>
            <a:ahLst/>
            <a:cxnLst/>
            <a:rect l="l" t="t" r="r" b="b"/>
            <a:pathLst>
              <a:path w="4333240" h="4879975">
                <a:moveTo>
                  <a:pt x="0" y="4879848"/>
                </a:moveTo>
                <a:lnTo>
                  <a:pt x="4332732" y="4879848"/>
                </a:lnTo>
                <a:lnTo>
                  <a:pt x="4332732" y="0"/>
                </a:lnTo>
                <a:lnTo>
                  <a:pt x="0" y="0"/>
                </a:lnTo>
                <a:lnTo>
                  <a:pt x="0" y="4879848"/>
                </a:lnTo>
                <a:close/>
              </a:path>
            </a:pathLst>
          </a:custGeom>
          <a:solidFill>
            <a:srgbClr val="DBEDF4"/>
          </a:solidFill>
        </p:spPr>
        <p:txBody>
          <a:bodyPr wrap="square" lIns="0" tIns="0" rIns="0" bIns="0" rtlCol="0"/>
          <a:lstStyle/>
          <a:p>
            <a:endParaRPr/>
          </a:p>
        </p:txBody>
      </p:sp>
      <p:sp>
        <p:nvSpPr>
          <p:cNvPr id="5" name="object 11">
            <a:extLst>
              <a:ext uri="{FF2B5EF4-FFF2-40B4-BE49-F238E27FC236}">
                <a16:creationId xmlns:a16="http://schemas.microsoft.com/office/drawing/2014/main" id="{7FAD061A-9DE2-458E-AAA7-D21EC10E1F29}"/>
              </a:ext>
            </a:extLst>
          </p:cNvPr>
          <p:cNvSpPr/>
          <p:nvPr/>
        </p:nvSpPr>
        <p:spPr>
          <a:xfrm>
            <a:off x="2742438" y="1573530"/>
            <a:ext cx="4333240" cy="4879975"/>
          </a:xfrm>
          <a:custGeom>
            <a:avLst/>
            <a:gdLst/>
            <a:ahLst/>
            <a:cxnLst/>
            <a:rect l="l" t="t" r="r" b="b"/>
            <a:pathLst>
              <a:path w="4333240" h="4879975">
                <a:moveTo>
                  <a:pt x="0" y="4879848"/>
                </a:moveTo>
                <a:lnTo>
                  <a:pt x="4332732" y="4879848"/>
                </a:lnTo>
                <a:lnTo>
                  <a:pt x="4332732" y="0"/>
                </a:lnTo>
                <a:lnTo>
                  <a:pt x="0" y="0"/>
                </a:lnTo>
                <a:lnTo>
                  <a:pt x="0" y="4879848"/>
                </a:lnTo>
                <a:close/>
              </a:path>
            </a:pathLst>
          </a:custGeom>
          <a:ln w="25907">
            <a:solidFill>
              <a:srgbClr val="385D89"/>
            </a:solidFill>
          </a:ln>
        </p:spPr>
        <p:txBody>
          <a:bodyPr wrap="square" lIns="0" tIns="0" rIns="0" bIns="0" rtlCol="0"/>
          <a:lstStyle/>
          <a:p>
            <a:endParaRPr/>
          </a:p>
        </p:txBody>
      </p:sp>
      <p:sp>
        <p:nvSpPr>
          <p:cNvPr id="6" name="object 12">
            <a:extLst>
              <a:ext uri="{FF2B5EF4-FFF2-40B4-BE49-F238E27FC236}">
                <a16:creationId xmlns:a16="http://schemas.microsoft.com/office/drawing/2014/main" id="{731D8F18-E1CD-4075-82A7-604A5718DF43}"/>
              </a:ext>
            </a:extLst>
          </p:cNvPr>
          <p:cNvSpPr/>
          <p:nvPr/>
        </p:nvSpPr>
        <p:spPr>
          <a:xfrm>
            <a:off x="7207757" y="1565910"/>
            <a:ext cx="1492250" cy="4895215"/>
          </a:xfrm>
          <a:custGeom>
            <a:avLst/>
            <a:gdLst/>
            <a:ahLst/>
            <a:cxnLst/>
            <a:rect l="l" t="t" r="r" b="b"/>
            <a:pathLst>
              <a:path w="1492250" h="4895215">
                <a:moveTo>
                  <a:pt x="0" y="4895088"/>
                </a:moveTo>
                <a:lnTo>
                  <a:pt x="1491996" y="4895088"/>
                </a:lnTo>
                <a:lnTo>
                  <a:pt x="1491996" y="0"/>
                </a:lnTo>
                <a:lnTo>
                  <a:pt x="0" y="0"/>
                </a:lnTo>
                <a:lnTo>
                  <a:pt x="0" y="4895088"/>
                </a:lnTo>
                <a:close/>
              </a:path>
            </a:pathLst>
          </a:custGeom>
          <a:solidFill>
            <a:srgbClr val="EBF0DE"/>
          </a:solidFill>
        </p:spPr>
        <p:txBody>
          <a:bodyPr wrap="square" lIns="0" tIns="0" rIns="0" bIns="0" rtlCol="0"/>
          <a:lstStyle/>
          <a:p>
            <a:endParaRPr/>
          </a:p>
        </p:txBody>
      </p:sp>
      <p:sp>
        <p:nvSpPr>
          <p:cNvPr id="7" name="object 13">
            <a:extLst>
              <a:ext uri="{FF2B5EF4-FFF2-40B4-BE49-F238E27FC236}">
                <a16:creationId xmlns:a16="http://schemas.microsoft.com/office/drawing/2014/main" id="{BA3F9273-1CB5-478C-9357-67BB39CF512E}"/>
              </a:ext>
            </a:extLst>
          </p:cNvPr>
          <p:cNvSpPr/>
          <p:nvPr/>
        </p:nvSpPr>
        <p:spPr>
          <a:xfrm>
            <a:off x="7207757" y="1565910"/>
            <a:ext cx="1492250" cy="4895215"/>
          </a:xfrm>
          <a:custGeom>
            <a:avLst/>
            <a:gdLst/>
            <a:ahLst/>
            <a:cxnLst/>
            <a:rect l="l" t="t" r="r" b="b"/>
            <a:pathLst>
              <a:path w="1492250" h="4895215">
                <a:moveTo>
                  <a:pt x="0" y="4895088"/>
                </a:moveTo>
                <a:lnTo>
                  <a:pt x="1491996" y="4895088"/>
                </a:lnTo>
                <a:lnTo>
                  <a:pt x="1491996" y="0"/>
                </a:lnTo>
                <a:lnTo>
                  <a:pt x="0" y="0"/>
                </a:lnTo>
                <a:lnTo>
                  <a:pt x="0" y="4895088"/>
                </a:lnTo>
                <a:close/>
              </a:path>
            </a:pathLst>
          </a:custGeom>
          <a:ln w="25908">
            <a:solidFill>
              <a:srgbClr val="385D89"/>
            </a:solidFill>
          </a:ln>
        </p:spPr>
        <p:txBody>
          <a:bodyPr wrap="square" lIns="0" tIns="0" rIns="0" bIns="0" rtlCol="0"/>
          <a:lstStyle/>
          <a:p>
            <a:endParaRPr/>
          </a:p>
        </p:txBody>
      </p:sp>
      <p:sp>
        <p:nvSpPr>
          <p:cNvPr id="8" name="object 14">
            <a:extLst>
              <a:ext uri="{FF2B5EF4-FFF2-40B4-BE49-F238E27FC236}">
                <a16:creationId xmlns:a16="http://schemas.microsoft.com/office/drawing/2014/main" id="{EA8A15A0-BC91-4080-A9FF-4E5D36419929}"/>
              </a:ext>
            </a:extLst>
          </p:cNvPr>
          <p:cNvSpPr/>
          <p:nvPr/>
        </p:nvSpPr>
        <p:spPr>
          <a:xfrm>
            <a:off x="8843897" y="1542754"/>
            <a:ext cx="1289685" cy="4895215"/>
          </a:xfrm>
          <a:custGeom>
            <a:avLst/>
            <a:gdLst/>
            <a:ahLst/>
            <a:cxnLst/>
            <a:rect l="l" t="t" r="r" b="b"/>
            <a:pathLst>
              <a:path w="1289684" h="4895215">
                <a:moveTo>
                  <a:pt x="0" y="4895088"/>
                </a:moveTo>
                <a:lnTo>
                  <a:pt x="1289303" y="4895088"/>
                </a:lnTo>
                <a:lnTo>
                  <a:pt x="1289303" y="0"/>
                </a:lnTo>
                <a:lnTo>
                  <a:pt x="0" y="0"/>
                </a:lnTo>
                <a:lnTo>
                  <a:pt x="0" y="4895088"/>
                </a:lnTo>
                <a:close/>
              </a:path>
            </a:pathLst>
          </a:custGeom>
          <a:solidFill>
            <a:srgbClr val="FCEADA"/>
          </a:solidFill>
        </p:spPr>
        <p:txBody>
          <a:bodyPr wrap="square" lIns="0" tIns="0" rIns="0" bIns="0" rtlCol="0"/>
          <a:lstStyle/>
          <a:p>
            <a:endParaRPr/>
          </a:p>
        </p:txBody>
      </p:sp>
      <p:sp>
        <p:nvSpPr>
          <p:cNvPr id="9" name="object 15">
            <a:extLst>
              <a:ext uri="{FF2B5EF4-FFF2-40B4-BE49-F238E27FC236}">
                <a16:creationId xmlns:a16="http://schemas.microsoft.com/office/drawing/2014/main" id="{21EFC0F7-7B15-4FE6-A79F-E1610FD1F151}"/>
              </a:ext>
            </a:extLst>
          </p:cNvPr>
          <p:cNvSpPr/>
          <p:nvPr/>
        </p:nvSpPr>
        <p:spPr>
          <a:xfrm>
            <a:off x="8861297" y="1558289"/>
            <a:ext cx="1289685" cy="4895215"/>
          </a:xfrm>
          <a:custGeom>
            <a:avLst/>
            <a:gdLst/>
            <a:ahLst/>
            <a:cxnLst/>
            <a:rect l="l" t="t" r="r" b="b"/>
            <a:pathLst>
              <a:path w="1289684" h="4895215">
                <a:moveTo>
                  <a:pt x="0" y="4895088"/>
                </a:moveTo>
                <a:lnTo>
                  <a:pt x="1289303" y="4895088"/>
                </a:lnTo>
                <a:lnTo>
                  <a:pt x="1289303" y="0"/>
                </a:lnTo>
                <a:lnTo>
                  <a:pt x="0" y="0"/>
                </a:lnTo>
                <a:lnTo>
                  <a:pt x="0" y="4895088"/>
                </a:lnTo>
                <a:close/>
              </a:path>
            </a:pathLst>
          </a:custGeom>
          <a:ln w="25908">
            <a:solidFill>
              <a:srgbClr val="385D89"/>
            </a:solidFill>
          </a:ln>
        </p:spPr>
        <p:txBody>
          <a:bodyPr wrap="square" lIns="0" tIns="0" rIns="0" bIns="0" rtlCol="0"/>
          <a:lstStyle/>
          <a:p>
            <a:endParaRPr/>
          </a:p>
        </p:txBody>
      </p:sp>
      <p:sp>
        <p:nvSpPr>
          <p:cNvPr id="10" name="object 16">
            <a:extLst>
              <a:ext uri="{FF2B5EF4-FFF2-40B4-BE49-F238E27FC236}">
                <a16:creationId xmlns:a16="http://schemas.microsoft.com/office/drawing/2014/main" id="{244E25CA-0028-49B1-9DEB-BC7A12D8859F}"/>
              </a:ext>
            </a:extLst>
          </p:cNvPr>
          <p:cNvSpPr/>
          <p:nvPr/>
        </p:nvSpPr>
        <p:spPr>
          <a:xfrm>
            <a:off x="1776222" y="1558289"/>
            <a:ext cx="433070" cy="4895215"/>
          </a:xfrm>
          <a:custGeom>
            <a:avLst/>
            <a:gdLst/>
            <a:ahLst/>
            <a:cxnLst/>
            <a:rect l="l" t="t" r="r" b="b"/>
            <a:pathLst>
              <a:path w="433069" h="4895215">
                <a:moveTo>
                  <a:pt x="360679" y="0"/>
                </a:moveTo>
                <a:lnTo>
                  <a:pt x="72135" y="0"/>
                </a:lnTo>
                <a:lnTo>
                  <a:pt x="44041" y="5663"/>
                </a:lnTo>
                <a:lnTo>
                  <a:pt x="21113" y="21113"/>
                </a:lnTo>
                <a:lnTo>
                  <a:pt x="5663" y="44041"/>
                </a:lnTo>
                <a:lnTo>
                  <a:pt x="0" y="72136"/>
                </a:lnTo>
                <a:lnTo>
                  <a:pt x="0" y="4822952"/>
                </a:lnTo>
                <a:lnTo>
                  <a:pt x="5663" y="4851030"/>
                </a:lnTo>
                <a:lnTo>
                  <a:pt x="21113" y="4873959"/>
                </a:lnTo>
                <a:lnTo>
                  <a:pt x="44041" y="4889419"/>
                </a:lnTo>
                <a:lnTo>
                  <a:pt x="72135" y="4895088"/>
                </a:lnTo>
                <a:lnTo>
                  <a:pt x="360679" y="4895088"/>
                </a:lnTo>
                <a:lnTo>
                  <a:pt x="388774" y="4889419"/>
                </a:lnTo>
                <a:lnTo>
                  <a:pt x="411702" y="4873959"/>
                </a:lnTo>
                <a:lnTo>
                  <a:pt x="427152" y="4851030"/>
                </a:lnTo>
                <a:lnTo>
                  <a:pt x="432815" y="4822952"/>
                </a:lnTo>
                <a:lnTo>
                  <a:pt x="432815" y="72136"/>
                </a:lnTo>
                <a:lnTo>
                  <a:pt x="427152" y="44041"/>
                </a:lnTo>
                <a:lnTo>
                  <a:pt x="411702" y="21113"/>
                </a:lnTo>
                <a:lnTo>
                  <a:pt x="388774" y="5663"/>
                </a:lnTo>
                <a:lnTo>
                  <a:pt x="360679" y="0"/>
                </a:lnTo>
                <a:close/>
              </a:path>
            </a:pathLst>
          </a:custGeom>
          <a:solidFill>
            <a:srgbClr val="F79546"/>
          </a:solidFill>
        </p:spPr>
        <p:txBody>
          <a:bodyPr wrap="square" lIns="0" tIns="0" rIns="0" bIns="0" rtlCol="0"/>
          <a:lstStyle/>
          <a:p>
            <a:endParaRPr/>
          </a:p>
        </p:txBody>
      </p:sp>
      <p:sp>
        <p:nvSpPr>
          <p:cNvPr id="11" name="object 17">
            <a:extLst>
              <a:ext uri="{FF2B5EF4-FFF2-40B4-BE49-F238E27FC236}">
                <a16:creationId xmlns:a16="http://schemas.microsoft.com/office/drawing/2014/main" id="{D498930D-90EB-453D-8927-E355816535D4}"/>
              </a:ext>
            </a:extLst>
          </p:cNvPr>
          <p:cNvSpPr/>
          <p:nvPr/>
        </p:nvSpPr>
        <p:spPr>
          <a:xfrm>
            <a:off x="1776222" y="1558289"/>
            <a:ext cx="433070" cy="4895215"/>
          </a:xfrm>
          <a:custGeom>
            <a:avLst/>
            <a:gdLst/>
            <a:ahLst/>
            <a:cxnLst/>
            <a:rect l="l" t="t" r="r" b="b"/>
            <a:pathLst>
              <a:path w="433069" h="4895215">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4822952"/>
                </a:lnTo>
                <a:lnTo>
                  <a:pt x="427152" y="4851030"/>
                </a:lnTo>
                <a:lnTo>
                  <a:pt x="411702" y="4873959"/>
                </a:lnTo>
                <a:lnTo>
                  <a:pt x="388774" y="4889419"/>
                </a:lnTo>
                <a:lnTo>
                  <a:pt x="360679" y="4895088"/>
                </a:lnTo>
                <a:lnTo>
                  <a:pt x="72135" y="4895088"/>
                </a:lnTo>
                <a:lnTo>
                  <a:pt x="44041" y="4889419"/>
                </a:lnTo>
                <a:lnTo>
                  <a:pt x="21113" y="4873959"/>
                </a:lnTo>
                <a:lnTo>
                  <a:pt x="5663" y="4851030"/>
                </a:lnTo>
                <a:lnTo>
                  <a:pt x="0" y="4822952"/>
                </a:lnTo>
                <a:lnTo>
                  <a:pt x="0" y="72136"/>
                </a:lnTo>
                <a:close/>
              </a:path>
            </a:pathLst>
          </a:custGeom>
          <a:ln w="25908">
            <a:solidFill>
              <a:srgbClr val="B66C30"/>
            </a:solidFill>
          </a:ln>
        </p:spPr>
        <p:txBody>
          <a:bodyPr wrap="square" lIns="0" tIns="0" rIns="0" bIns="0" rtlCol="0"/>
          <a:lstStyle/>
          <a:p>
            <a:endParaRPr/>
          </a:p>
        </p:txBody>
      </p:sp>
      <p:sp>
        <p:nvSpPr>
          <p:cNvPr id="12" name="object 18">
            <a:extLst>
              <a:ext uri="{FF2B5EF4-FFF2-40B4-BE49-F238E27FC236}">
                <a16:creationId xmlns:a16="http://schemas.microsoft.com/office/drawing/2014/main" id="{82556814-4CB1-459D-88BA-80CA8F881712}"/>
              </a:ext>
            </a:extLst>
          </p:cNvPr>
          <p:cNvSpPr txBox="1"/>
          <p:nvPr/>
        </p:nvSpPr>
        <p:spPr>
          <a:xfrm>
            <a:off x="1864867" y="2368422"/>
            <a:ext cx="254635" cy="574675"/>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需</a:t>
            </a:r>
            <a:endParaRPr sz="1800">
              <a:latin typeface="微軟正黑體"/>
              <a:cs typeface="微軟正黑體"/>
            </a:endParaRPr>
          </a:p>
          <a:p>
            <a:pPr marL="12700">
              <a:lnSpc>
                <a:spcPct val="100000"/>
              </a:lnSpc>
            </a:pPr>
            <a:r>
              <a:rPr sz="1800" b="1" dirty="0">
                <a:latin typeface="微軟正黑體"/>
                <a:cs typeface="微軟正黑體"/>
              </a:rPr>
              <a:t>於</a:t>
            </a:r>
            <a:endParaRPr sz="1800">
              <a:latin typeface="微軟正黑體"/>
              <a:cs typeface="微軟正黑體"/>
            </a:endParaRPr>
          </a:p>
        </p:txBody>
      </p:sp>
      <p:sp>
        <p:nvSpPr>
          <p:cNvPr id="13" name="object 19">
            <a:extLst>
              <a:ext uri="{FF2B5EF4-FFF2-40B4-BE49-F238E27FC236}">
                <a16:creationId xmlns:a16="http://schemas.microsoft.com/office/drawing/2014/main" id="{C812A2DA-75F8-4BD9-BD57-59ED7FB8500E}"/>
              </a:ext>
            </a:extLst>
          </p:cNvPr>
          <p:cNvSpPr txBox="1"/>
          <p:nvPr/>
        </p:nvSpPr>
        <p:spPr>
          <a:xfrm>
            <a:off x="1866392" y="3162680"/>
            <a:ext cx="229870" cy="269240"/>
          </a:xfrm>
          <a:prstGeom prst="rect">
            <a:avLst/>
          </a:prstGeom>
        </p:spPr>
        <p:txBody>
          <a:bodyPr vert="horz" wrap="square" lIns="0" tIns="12065" rIns="0" bIns="0" rtlCol="0">
            <a:spAutoFit/>
          </a:bodyPr>
          <a:lstStyle/>
          <a:p>
            <a:pPr marL="12700">
              <a:lnSpc>
                <a:spcPct val="100000"/>
              </a:lnSpc>
              <a:spcBef>
                <a:spcPts val="95"/>
              </a:spcBef>
            </a:pPr>
            <a:r>
              <a:rPr sz="1600" b="1" spc="-155" dirty="0">
                <a:latin typeface="微軟正黑體"/>
                <a:cs typeface="微軟正黑體"/>
              </a:rPr>
              <a:t>72</a:t>
            </a:r>
            <a:endParaRPr sz="1600">
              <a:latin typeface="微軟正黑體"/>
              <a:cs typeface="微軟正黑體"/>
            </a:endParaRPr>
          </a:p>
        </p:txBody>
      </p:sp>
      <p:sp>
        <p:nvSpPr>
          <p:cNvPr id="14" name="object 20">
            <a:extLst>
              <a:ext uri="{FF2B5EF4-FFF2-40B4-BE49-F238E27FC236}">
                <a16:creationId xmlns:a16="http://schemas.microsoft.com/office/drawing/2014/main" id="{EFCBC6F3-6D21-4D53-BB93-5E6F90283B13}"/>
              </a:ext>
            </a:extLst>
          </p:cNvPr>
          <p:cNvSpPr txBox="1"/>
          <p:nvPr/>
        </p:nvSpPr>
        <p:spPr>
          <a:xfrm>
            <a:off x="1864867" y="3679317"/>
            <a:ext cx="254635" cy="1946275"/>
          </a:xfrm>
          <a:prstGeom prst="rect">
            <a:avLst/>
          </a:prstGeom>
        </p:spPr>
        <p:txBody>
          <a:bodyPr vert="horz" wrap="square" lIns="0" tIns="12700" rIns="0" bIns="0" rtlCol="0">
            <a:spAutoFit/>
          </a:bodyPr>
          <a:lstStyle/>
          <a:p>
            <a:pPr marL="12700" marR="5080" algn="just">
              <a:lnSpc>
                <a:spcPct val="100000"/>
              </a:lnSpc>
              <a:spcBef>
                <a:spcPts val="100"/>
              </a:spcBef>
            </a:pPr>
            <a:r>
              <a:rPr sz="1800" b="1" dirty="0">
                <a:latin typeface="微軟正黑體"/>
                <a:cs typeface="微軟正黑體"/>
              </a:rPr>
              <a:t>小 時 內 完 成 結 案</a:t>
            </a:r>
            <a:endParaRPr sz="1800">
              <a:latin typeface="微軟正黑體"/>
              <a:cs typeface="微軟正黑體"/>
            </a:endParaRPr>
          </a:p>
        </p:txBody>
      </p:sp>
      <p:sp>
        <p:nvSpPr>
          <p:cNvPr id="15" name="object 21">
            <a:extLst>
              <a:ext uri="{FF2B5EF4-FFF2-40B4-BE49-F238E27FC236}">
                <a16:creationId xmlns:a16="http://schemas.microsoft.com/office/drawing/2014/main" id="{067B48B2-5EB4-46E0-9ECD-AE73115BD280}"/>
              </a:ext>
            </a:extLst>
          </p:cNvPr>
          <p:cNvSpPr/>
          <p:nvPr/>
        </p:nvSpPr>
        <p:spPr>
          <a:xfrm>
            <a:off x="2213610" y="1565910"/>
            <a:ext cx="433070" cy="3045460"/>
          </a:xfrm>
          <a:custGeom>
            <a:avLst/>
            <a:gdLst/>
            <a:ahLst/>
            <a:cxnLst/>
            <a:rect l="l" t="t" r="r" b="b"/>
            <a:pathLst>
              <a:path w="433069" h="3045460">
                <a:moveTo>
                  <a:pt x="360679" y="0"/>
                </a:moveTo>
                <a:lnTo>
                  <a:pt x="72135" y="0"/>
                </a:lnTo>
                <a:lnTo>
                  <a:pt x="44041" y="5663"/>
                </a:lnTo>
                <a:lnTo>
                  <a:pt x="21113" y="21113"/>
                </a:lnTo>
                <a:lnTo>
                  <a:pt x="5663" y="44041"/>
                </a:lnTo>
                <a:lnTo>
                  <a:pt x="0" y="72136"/>
                </a:lnTo>
                <a:lnTo>
                  <a:pt x="0" y="2972816"/>
                </a:lnTo>
                <a:lnTo>
                  <a:pt x="5663" y="3000910"/>
                </a:lnTo>
                <a:lnTo>
                  <a:pt x="21113" y="3023838"/>
                </a:lnTo>
                <a:lnTo>
                  <a:pt x="44041" y="3039288"/>
                </a:lnTo>
                <a:lnTo>
                  <a:pt x="72135" y="3044952"/>
                </a:lnTo>
                <a:lnTo>
                  <a:pt x="360679" y="3044952"/>
                </a:lnTo>
                <a:lnTo>
                  <a:pt x="388774" y="3039288"/>
                </a:lnTo>
                <a:lnTo>
                  <a:pt x="411702" y="3023838"/>
                </a:lnTo>
                <a:lnTo>
                  <a:pt x="427152" y="3000910"/>
                </a:lnTo>
                <a:lnTo>
                  <a:pt x="432815" y="2972816"/>
                </a:lnTo>
                <a:lnTo>
                  <a:pt x="432815" y="72136"/>
                </a:lnTo>
                <a:lnTo>
                  <a:pt x="427152" y="44041"/>
                </a:lnTo>
                <a:lnTo>
                  <a:pt x="411702" y="21113"/>
                </a:lnTo>
                <a:lnTo>
                  <a:pt x="388774" y="5663"/>
                </a:lnTo>
                <a:lnTo>
                  <a:pt x="360679" y="0"/>
                </a:lnTo>
                <a:close/>
              </a:path>
            </a:pathLst>
          </a:custGeom>
          <a:solidFill>
            <a:srgbClr val="E6B8B8"/>
          </a:solidFill>
        </p:spPr>
        <p:txBody>
          <a:bodyPr wrap="square" lIns="0" tIns="0" rIns="0" bIns="0" rtlCol="0"/>
          <a:lstStyle/>
          <a:p>
            <a:endParaRPr/>
          </a:p>
        </p:txBody>
      </p:sp>
      <p:sp>
        <p:nvSpPr>
          <p:cNvPr id="16" name="object 22">
            <a:extLst>
              <a:ext uri="{FF2B5EF4-FFF2-40B4-BE49-F238E27FC236}">
                <a16:creationId xmlns:a16="http://schemas.microsoft.com/office/drawing/2014/main" id="{0E2D8F09-1DFE-409C-ABFC-7028571CE827}"/>
              </a:ext>
            </a:extLst>
          </p:cNvPr>
          <p:cNvSpPr/>
          <p:nvPr/>
        </p:nvSpPr>
        <p:spPr>
          <a:xfrm>
            <a:off x="2213610" y="1565910"/>
            <a:ext cx="433070" cy="3045460"/>
          </a:xfrm>
          <a:custGeom>
            <a:avLst/>
            <a:gdLst/>
            <a:ahLst/>
            <a:cxnLst/>
            <a:rect l="l" t="t" r="r" b="b"/>
            <a:pathLst>
              <a:path w="433069" h="3045460">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2972816"/>
                </a:lnTo>
                <a:lnTo>
                  <a:pt x="427152" y="3000910"/>
                </a:lnTo>
                <a:lnTo>
                  <a:pt x="411702" y="3023838"/>
                </a:lnTo>
                <a:lnTo>
                  <a:pt x="388774" y="3039288"/>
                </a:lnTo>
                <a:lnTo>
                  <a:pt x="360679" y="3044952"/>
                </a:lnTo>
                <a:lnTo>
                  <a:pt x="72135" y="3044952"/>
                </a:lnTo>
                <a:lnTo>
                  <a:pt x="44041" y="3039288"/>
                </a:lnTo>
                <a:lnTo>
                  <a:pt x="21113" y="3023838"/>
                </a:lnTo>
                <a:lnTo>
                  <a:pt x="5663" y="3000910"/>
                </a:lnTo>
                <a:lnTo>
                  <a:pt x="0" y="2972816"/>
                </a:lnTo>
                <a:lnTo>
                  <a:pt x="0" y="72136"/>
                </a:lnTo>
                <a:close/>
              </a:path>
            </a:pathLst>
          </a:custGeom>
          <a:ln w="25908">
            <a:solidFill>
              <a:srgbClr val="385D89"/>
            </a:solidFill>
          </a:ln>
        </p:spPr>
        <p:txBody>
          <a:bodyPr wrap="square" lIns="0" tIns="0" rIns="0" bIns="0" rtlCol="0"/>
          <a:lstStyle/>
          <a:p>
            <a:endParaRPr/>
          </a:p>
        </p:txBody>
      </p:sp>
      <p:sp>
        <p:nvSpPr>
          <p:cNvPr id="17" name="object 23">
            <a:extLst>
              <a:ext uri="{FF2B5EF4-FFF2-40B4-BE49-F238E27FC236}">
                <a16:creationId xmlns:a16="http://schemas.microsoft.com/office/drawing/2014/main" id="{C7266C08-276F-4890-B667-3CFCBB7B2CF4}"/>
              </a:ext>
            </a:extLst>
          </p:cNvPr>
          <p:cNvSpPr txBox="1"/>
          <p:nvPr/>
        </p:nvSpPr>
        <p:spPr>
          <a:xfrm>
            <a:off x="2302764" y="1895221"/>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通</a:t>
            </a:r>
            <a:endParaRPr sz="1800">
              <a:latin typeface="微軟正黑體"/>
              <a:cs typeface="微軟正黑體"/>
            </a:endParaRPr>
          </a:p>
        </p:txBody>
      </p:sp>
      <p:sp>
        <p:nvSpPr>
          <p:cNvPr id="18" name="object 24">
            <a:extLst>
              <a:ext uri="{FF2B5EF4-FFF2-40B4-BE49-F238E27FC236}">
                <a16:creationId xmlns:a16="http://schemas.microsoft.com/office/drawing/2014/main" id="{CD3180AA-0936-407A-8C5B-E640B5F5260E}"/>
              </a:ext>
            </a:extLst>
          </p:cNvPr>
          <p:cNvSpPr txBox="1"/>
          <p:nvPr/>
        </p:nvSpPr>
        <p:spPr>
          <a:xfrm>
            <a:off x="2302764" y="2576448"/>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報</a:t>
            </a:r>
            <a:endParaRPr sz="1800">
              <a:latin typeface="微軟正黑體"/>
              <a:cs typeface="微軟正黑體"/>
            </a:endParaRPr>
          </a:p>
        </p:txBody>
      </p:sp>
      <p:sp>
        <p:nvSpPr>
          <p:cNvPr id="19" name="object 25">
            <a:extLst>
              <a:ext uri="{FF2B5EF4-FFF2-40B4-BE49-F238E27FC236}">
                <a16:creationId xmlns:a16="http://schemas.microsoft.com/office/drawing/2014/main" id="{B9F119D4-C652-4473-8F67-9E21A161E339}"/>
              </a:ext>
            </a:extLst>
          </p:cNvPr>
          <p:cNvSpPr txBox="1"/>
          <p:nvPr/>
        </p:nvSpPr>
        <p:spPr>
          <a:xfrm>
            <a:off x="2302764" y="3258058"/>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流</a:t>
            </a:r>
            <a:endParaRPr sz="1800">
              <a:latin typeface="微軟正黑體"/>
              <a:cs typeface="微軟正黑體"/>
            </a:endParaRPr>
          </a:p>
        </p:txBody>
      </p:sp>
      <p:sp>
        <p:nvSpPr>
          <p:cNvPr id="20" name="object 26">
            <a:extLst>
              <a:ext uri="{FF2B5EF4-FFF2-40B4-BE49-F238E27FC236}">
                <a16:creationId xmlns:a16="http://schemas.microsoft.com/office/drawing/2014/main" id="{70174EEF-875F-4CCE-A4EF-7CCC84DE32D9}"/>
              </a:ext>
            </a:extLst>
          </p:cNvPr>
          <p:cNvSpPr txBox="1"/>
          <p:nvPr/>
        </p:nvSpPr>
        <p:spPr>
          <a:xfrm>
            <a:off x="2302764" y="3939285"/>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程</a:t>
            </a:r>
            <a:endParaRPr sz="1800">
              <a:latin typeface="微軟正黑體"/>
              <a:cs typeface="微軟正黑體"/>
            </a:endParaRPr>
          </a:p>
        </p:txBody>
      </p:sp>
      <p:sp>
        <p:nvSpPr>
          <p:cNvPr id="21" name="object 27">
            <a:extLst>
              <a:ext uri="{FF2B5EF4-FFF2-40B4-BE49-F238E27FC236}">
                <a16:creationId xmlns:a16="http://schemas.microsoft.com/office/drawing/2014/main" id="{E3B62782-3001-4DF7-8424-39A202B80C14}"/>
              </a:ext>
            </a:extLst>
          </p:cNvPr>
          <p:cNvSpPr/>
          <p:nvPr/>
        </p:nvSpPr>
        <p:spPr>
          <a:xfrm>
            <a:off x="2213610" y="4618482"/>
            <a:ext cx="433070" cy="1835150"/>
          </a:xfrm>
          <a:custGeom>
            <a:avLst/>
            <a:gdLst/>
            <a:ahLst/>
            <a:cxnLst/>
            <a:rect l="l" t="t" r="r" b="b"/>
            <a:pathLst>
              <a:path w="433069" h="1835150">
                <a:moveTo>
                  <a:pt x="360679" y="0"/>
                </a:moveTo>
                <a:lnTo>
                  <a:pt x="72135" y="0"/>
                </a:lnTo>
                <a:lnTo>
                  <a:pt x="44041" y="5663"/>
                </a:lnTo>
                <a:lnTo>
                  <a:pt x="21113" y="21113"/>
                </a:lnTo>
                <a:lnTo>
                  <a:pt x="5663" y="44041"/>
                </a:lnTo>
                <a:lnTo>
                  <a:pt x="0" y="72136"/>
                </a:lnTo>
                <a:lnTo>
                  <a:pt x="0" y="1762760"/>
                </a:lnTo>
                <a:lnTo>
                  <a:pt x="5663" y="1790838"/>
                </a:lnTo>
                <a:lnTo>
                  <a:pt x="21113" y="1813767"/>
                </a:lnTo>
                <a:lnTo>
                  <a:pt x="44041" y="1829227"/>
                </a:lnTo>
                <a:lnTo>
                  <a:pt x="72135" y="1834896"/>
                </a:lnTo>
                <a:lnTo>
                  <a:pt x="360679" y="1834896"/>
                </a:lnTo>
                <a:lnTo>
                  <a:pt x="388774" y="1829227"/>
                </a:lnTo>
                <a:lnTo>
                  <a:pt x="411702" y="1813767"/>
                </a:lnTo>
                <a:lnTo>
                  <a:pt x="427152" y="1790838"/>
                </a:lnTo>
                <a:lnTo>
                  <a:pt x="432815" y="1762760"/>
                </a:lnTo>
                <a:lnTo>
                  <a:pt x="432815" y="72136"/>
                </a:lnTo>
                <a:lnTo>
                  <a:pt x="427152" y="44041"/>
                </a:lnTo>
                <a:lnTo>
                  <a:pt x="411702" y="21113"/>
                </a:lnTo>
                <a:lnTo>
                  <a:pt x="388774" y="5663"/>
                </a:lnTo>
                <a:lnTo>
                  <a:pt x="360679" y="0"/>
                </a:lnTo>
                <a:close/>
              </a:path>
            </a:pathLst>
          </a:custGeom>
          <a:solidFill>
            <a:srgbClr val="C3D59B"/>
          </a:solidFill>
        </p:spPr>
        <p:txBody>
          <a:bodyPr wrap="square" lIns="0" tIns="0" rIns="0" bIns="0" rtlCol="0"/>
          <a:lstStyle/>
          <a:p>
            <a:endParaRPr/>
          </a:p>
        </p:txBody>
      </p:sp>
      <p:sp>
        <p:nvSpPr>
          <p:cNvPr id="22" name="object 28">
            <a:extLst>
              <a:ext uri="{FF2B5EF4-FFF2-40B4-BE49-F238E27FC236}">
                <a16:creationId xmlns:a16="http://schemas.microsoft.com/office/drawing/2014/main" id="{CE39E61F-BDAF-4A0D-AF2C-0A60826CE1B9}"/>
              </a:ext>
            </a:extLst>
          </p:cNvPr>
          <p:cNvSpPr/>
          <p:nvPr/>
        </p:nvSpPr>
        <p:spPr>
          <a:xfrm>
            <a:off x="2213610" y="4618482"/>
            <a:ext cx="433070" cy="1835150"/>
          </a:xfrm>
          <a:custGeom>
            <a:avLst/>
            <a:gdLst/>
            <a:ahLst/>
            <a:cxnLst/>
            <a:rect l="l" t="t" r="r" b="b"/>
            <a:pathLst>
              <a:path w="433069" h="1835150">
                <a:moveTo>
                  <a:pt x="0" y="72136"/>
                </a:moveTo>
                <a:lnTo>
                  <a:pt x="5663" y="44041"/>
                </a:lnTo>
                <a:lnTo>
                  <a:pt x="21113" y="21113"/>
                </a:lnTo>
                <a:lnTo>
                  <a:pt x="44041" y="5663"/>
                </a:lnTo>
                <a:lnTo>
                  <a:pt x="72135" y="0"/>
                </a:lnTo>
                <a:lnTo>
                  <a:pt x="360679" y="0"/>
                </a:lnTo>
                <a:lnTo>
                  <a:pt x="388774" y="5663"/>
                </a:lnTo>
                <a:lnTo>
                  <a:pt x="411702" y="21113"/>
                </a:lnTo>
                <a:lnTo>
                  <a:pt x="427152" y="44041"/>
                </a:lnTo>
                <a:lnTo>
                  <a:pt x="432815" y="72136"/>
                </a:lnTo>
                <a:lnTo>
                  <a:pt x="432815" y="1762760"/>
                </a:lnTo>
                <a:lnTo>
                  <a:pt x="427152" y="1790838"/>
                </a:lnTo>
                <a:lnTo>
                  <a:pt x="411702" y="1813767"/>
                </a:lnTo>
                <a:lnTo>
                  <a:pt x="388774" y="1829227"/>
                </a:lnTo>
                <a:lnTo>
                  <a:pt x="360679" y="1834896"/>
                </a:lnTo>
                <a:lnTo>
                  <a:pt x="72135" y="1834896"/>
                </a:lnTo>
                <a:lnTo>
                  <a:pt x="44041" y="1829227"/>
                </a:lnTo>
                <a:lnTo>
                  <a:pt x="21113" y="1813767"/>
                </a:lnTo>
                <a:lnTo>
                  <a:pt x="5663" y="1790838"/>
                </a:lnTo>
                <a:lnTo>
                  <a:pt x="0" y="1762760"/>
                </a:lnTo>
                <a:lnTo>
                  <a:pt x="0" y="72136"/>
                </a:lnTo>
                <a:close/>
              </a:path>
            </a:pathLst>
          </a:custGeom>
          <a:ln w="25907">
            <a:solidFill>
              <a:srgbClr val="70883E"/>
            </a:solidFill>
          </a:ln>
        </p:spPr>
        <p:txBody>
          <a:bodyPr wrap="square" lIns="0" tIns="0" rIns="0" bIns="0" rtlCol="0"/>
          <a:lstStyle/>
          <a:p>
            <a:endParaRPr/>
          </a:p>
        </p:txBody>
      </p:sp>
      <p:sp>
        <p:nvSpPr>
          <p:cNvPr id="23" name="object 29">
            <a:extLst>
              <a:ext uri="{FF2B5EF4-FFF2-40B4-BE49-F238E27FC236}">
                <a16:creationId xmlns:a16="http://schemas.microsoft.com/office/drawing/2014/main" id="{C6EB85F0-047C-4517-8462-6D1D6BB4B2AF}"/>
              </a:ext>
            </a:extLst>
          </p:cNvPr>
          <p:cNvSpPr txBox="1"/>
          <p:nvPr/>
        </p:nvSpPr>
        <p:spPr>
          <a:xfrm>
            <a:off x="2302764" y="4686934"/>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應</a:t>
            </a:r>
            <a:endParaRPr sz="1800">
              <a:latin typeface="微軟正黑體"/>
              <a:cs typeface="微軟正黑體"/>
            </a:endParaRPr>
          </a:p>
        </p:txBody>
      </p:sp>
      <p:sp>
        <p:nvSpPr>
          <p:cNvPr id="24" name="object 30">
            <a:extLst>
              <a:ext uri="{FF2B5EF4-FFF2-40B4-BE49-F238E27FC236}">
                <a16:creationId xmlns:a16="http://schemas.microsoft.com/office/drawing/2014/main" id="{179FFC8C-4965-4733-8E46-BDE1EC07D1C0}"/>
              </a:ext>
            </a:extLst>
          </p:cNvPr>
          <p:cNvSpPr txBox="1"/>
          <p:nvPr/>
        </p:nvSpPr>
        <p:spPr>
          <a:xfrm>
            <a:off x="2302764" y="5139563"/>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變</a:t>
            </a:r>
            <a:endParaRPr sz="1800">
              <a:latin typeface="微軟正黑體"/>
              <a:cs typeface="微軟正黑體"/>
            </a:endParaRPr>
          </a:p>
        </p:txBody>
      </p:sp>
      <p:sp>
        <p:nvSpPr>
          <p:cNvPr id="25" name="object 31">
            <a:extLst>
              <a:ext uri="{FF2B5EF4-FFF2-40B4-BE49-F238E27FC236}">
                <a16:creationId xmlns:a16="http://schemas.microsoft.com/office/drawing/2014/main" id="{5C8AA6CD-F148-4CEF-B1CC-D695A4EC5233}"/>
              </a:ext>
            </a:extLst>
          </p:cNvPr>
          <p:cNvSpPr txBox="1"/>
          <p:nvPr/>
        </p:nvSpPr>
        <p:spPr>
          <a:xfrm>
            <a:off x="2302764" y="5592191"/>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流</a:t>
            </a:r>
            <a:endParaRPr sz="1800">
              <a:latin typeface="微軟正黑體"/>
              <a:cs typeface="微軟正黑體"/>
            </a:endParaRPr>
          </a:p>
        </p:txBody>
      </p:sp>
      <p:sp>
        <p:nvSpPr>
          <p:cNvPr id="26" name="object 32">
            <a:extLst>
              <a:ext uri="{FF2B5EF4-FFF2-40B4-BE49-F238E27FC236}">
                <a16:creationId xmlns:a16="http://schemas.microsoft.com/office/drawing/2014/main" id="{EA000DE5-D1F1-4FF8-8EA4-A65A526BAAA6}"/>
              </a:ext>
            </a:extLst>
          </p:cNvPr>
          <p:cNvSpPr txBox="1"/>
          <p:nvPr/>
        </p:nvSpPr>
        <p:spPr>
          <a:xfrm>
            <a:off x="2302764" y="6045123"/>
            <a:ext cx="2540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程</a:t>
            </a:r>
            <a:endParaRPr sz="1800">
              <a:latin typeface="微軟正黑體"/>
              <a:cs typeface="微軟正黑體"/>
            </a:endParaRPr>
          </a:p>
        </p:txBody>
      </p:sp>
      <p:sp>
        <p:nvSpPr>
          <p:cNvPr id="27" name="object 33">
            <a:extLst>
              <a:ext uri="{FF2B5EF4-FFF2-40B4-BE49-F238E27FC236}">
                <a16:creationId xmlns:a16="http://schemas.microsoft.com/office/drawing/2014/main" id="{1C72FF47-4A15-47CC-9505-5784C0DF1E52}"/>
              </a:ext>
            </a:extLst>
          </p:cNvPr>
          <p:cNvSpPr/>
          <p:nvPr/>
        </p:nvSpPr>
        <p:spPr>
          <a:xfrm>
            <a:off x="3001517" y="1648205"/>
            <a:ext cx="3235960" cy="562610"/>
          </a:xfrm>
          <a:custGeom>
            <a:avLst/>
            <a:gdLst/>
            <a:ahLst/>
            <a:cxnLst/>
            <a:rect l="l" t="t" r="r" b="b"/>
            <a:pathLst>
              <a:path w="3235960" h="562610">
                <a:moveTo>
                  <a:pt x="3141726" y="0"/>
                </a:moveTo>
                <a:lnTo>
                  <a:pt x="93725" y="0"/>
                </a:lnTo>
                <a:lnTo>
                  <a:pt x="57221" y="7358"/>
                </a:lnTo>
                <a:lnTo>
                  <a:pt x="27431" y="27432"/>
                </a:lnTo>
                <a:lnTo>
                  <a:pt x="7358" y="57221"/>
                </a:lnTo>
                <a:lnTo>
                  <a:pt x="0" y="93726"/>
                </a:lnTo>
                <a:lnTo>
                  <a:pt x="0" y="468630"/>
                </a:lnTo>
                <a:lnTo>
                  <a:pt x="7358" y="505134"/>
                </a:lnTo>
                <a:lnTo>
                  <a:pt x="27431" y="534924"/>
                </a:lnTo>
                <a:lnTo>
                  <a:pt x="57221" y="554997"/>
                </a:lnTo>
                <a:lnTo>
                  <a:pt x="93725" y="562356"/>
                </a:lnTo>
                <a:lnTo>
                  <a:pt x="3141726" y="562356"/>
                </a:lnTo>
                <a:lnTo>
                  <a:pt x="3178230" y="554997"/>
                </a:lnTo>
                <a:lnTo>
                  <a:pt x="3208020" y="534924"/>
                </a:lnTo>
                <a:lnTo>
                  <a:pt x="3228093" y="505134"/>
                </a:lnTo>
                <a:lnTo>
                  <a:pt x="3235452" y="468630"/>
                </a:lnTo>
                <a:lnTo>
                  <a:pt x="3235452" y="93726"/>
                </a:lnTo>
                <a:lnTo>
                  <a:pt x="3228093" y="57221"/>
                </a:lnTo>
                <a:lnTo>
                  <a:pt x="3208020" y="27432"/>
                </a:lnTo>
                <a:lnTo>
                  <a:pt x="3178230" y="7358"/>
                </a:lnTo>
                <a:lnTo>
                  <a:pt x="3141726" y="0"/>
                </a:lnTo>
                <a:close/>
              </a:path>
            </a:pathLst>
          </a:custGeom>
          <a:solidFill>
            <a:srgbClr val="E6B8B8"/>
          </a:solidFill>
        </p:spPr>
        <p:txBody>
          <a:bodyPr wrap="square" lIns="0" tIns="0" rIns="0" bIns="0" rtlCol="0"/>
          <a:lstStyle/>
          <a:p>
            <a:endParaRPr/>
          </a:p>
        </p:txBody>
      </p:sp>
      <p:sp>
        <p:nvSpPr>
          <p:cNvPr id="28" name="object 34">
            <a:extLst>
              <a:ext uri="{FF2B5EF4-FFF2-40B4-BE49-F238E27FC236}">
                <a16:creationId xmlns:a16="http://schemas.microsoft.com/office/drawing/2014/main" id="{C9CCF64B-F138-4781-A260-C94062E298CC}"/>
              </a:ext>
            </a:extLst>
          </p:cNvPr>
          <p:cNvSpPr/>
          <p:nvPr/>
        </p:nvSpPr>
        <p:spPr>
          <a:xfrm>
            <a:off x="3001517" y="1648205"/>
            <a:ext cx="3235960" cy="562610"/>
          </a:xfrm>
          <a:custGeom>
            <a:avLst/>
            <a:gdLst/>
            <a:ahLst/>
            <a:cxnLst/>
            <a:rect l="l" t="t" r="r" b="b"/>
            <a:pathLst>
              <a:path w="3235960" h="562610">
                <a:moveTo>
                  <a:pt x="0" y="93726"/>
                </a:moveTo>
                <a:lnTo>
                  <a:pt x="7358" y="57221"/>
                </a:lnTo>
                <a:lnTo>
                  <a:pt x="27431" y="27431"/>
                </a:lnTo>
                <a:lnTo>
                  <a:pt x="57221" y="7358"/>
                </a:lnTo>
                <a:lnTo>
                  <a:pt x="93725" y="0"/>
                </a:lnTo>
                <a:lnTo>
                  <a:pt x="3141726" y="0"/>
                </a:lnTo>
                <a:lnTo>
                  <a:pt x="3178230" y="7358"/>
                </a:lnTo>
                <a:lnTo>
                  <a:pt x="3208020" y="27432"/>
                </a:lnTo>
                <a:lnTo>
                  <a:pt x="3228093" y="57221"/>
                </a:lnTo>
                <a:lnTo>
                  <a:pt x="3235452" y="93726"/>
                </a:lnTo>
                <a:lnTo>
                  <a:pt x="3235452" y="468630"/>
                </a:lnTo>
                <a:lnTo>
                  <a:pt x="3228093" y="505134"/>
                </a:lnTo>
                <a:lnTo>
                  <a:pt x="3208020" y="534924"/>
                </a:lnTo>
                <a:lnTo>
                  <a:pt x="3178230" y="554997"/>
                </a:lnTo>
                <a:lnTo>
                  <a:pt x="3141726" y="562356"/>
                </a:lnTo>
                <a:lnTo>
                  <a:pt x="93725" y="562356"/>
                </a:lnTo>
                <a:lnTo>
                  <a:pt x="57221" y="554997"/>
                </a:lnTo>
                <a:lnTo>
                  <a:pt x="27431" y="534924"/>
                </a:lnTo>
                <a:lnTo>
                  <a:pt x="7358" y="505134"/>
                </a:lnTo>
                <a:lnTo>
                  <a:pt x="0" y="468630"/>
                </a:lnTo>
                <a:lnTo>
                  <a:pt x="0" y="93726"/>
                </a:lnTo>
                <a:close/>
              </a:path>
            </a:pathLst>
          </a:custGeom>
          <a:ln w="25908">
            <a:solidFill>
              <a:srgbClr val="8B3836"/>
            </a:solidFill>
          </a:ln>
        </p:spPr>
        <p:txBody>
          <a:bodyPr wrap="square" lIns="0" tIns="0" rIns="0" bIns="0" rtlCol="0"/>
          <a:lstStyle/>
          <a:p>
            <a:endParaRPr/>
          </a:p>
        </p:txBody>
      </p:sp>
      <p:sp>
        <p:nvSpPr>
          <p:cNvPr id="29" name="object 35">
            <a:extLst>
              <a:ext uri="{FF2B5EF4-FFF2-40B4-BE49-F238E27FC236}">
                <a16:creationId xmlns:a16="http://schemas.microsoft.com/office/drawing/2014/main" id="{5F2768CD-3B90-434F-8EAC-2D6870609929}"/>
              </a:ext>
            </a:extLst>
          </p:cNvPr>
          <p:cNvSpPr/>
          <p:nvPr/>
        </p:nvSpPr>
        <p:spPr>
          <a:xfrm>
            <a:off x="3267455" y="1612391"/>
            <a:ext cx="1896618" cy="454913"/>
          </a:xfrm>
          <a:prstGeom prst="rect">
            <a:avLst/>
          </a:prstGeom>
          <a:blipFill>
            <a:blip r:embed="rId2" cstate="print"/>
            <a:stretch>
              <a:fillRect/>
            </a:stretch>
          </a:blipFill>
        </p:spPr>
        <p:txBody>
          <a:bodyPr wrap="square" lIns="0" tIns="0" rIns="0" bIns="0" rtlCol="0"/>
          <a:lstStyle/>
          <a:p>
            <a:endParaRPr/>
          </a:p>
        </p:txBody>
      </p:sp>
      <p:sp>
        <p:nvSpPr>
          <p:cNvPr id="30" name="object 36">
            <a:extLst>
              <a:ext uri="{FF2B5EF4-FFF2-40B4-BE49-F238E27FC236}">
                <a16:creationId xmlns:a16="http://schemas.microsoft.com/office/drawing/2014/main" id="{2F81A8EC-0757-4A37-BDD1-E42D88132F9C}"/>
              </a:ext>
            </a:extLst>
          </p:cNvPr>
          <p:cNvSpPr/>
          <p:nvPr/>
        </p:nvSpPr>
        <p:spPr>
          <a:xfrm>
            <a:off x="4892040" y="1612391"/>
            <a:ext cx="680465" cy="454913"/>
          </a:xfrm>
          <a:prstGeom prst="rect">
            <a:avLst/>
          </a:prstGeom>
          <a:blipFill>
            <a:blip r:embed="rId3" cstate="print"/>
            <a:stretch>
              <a:fillRect/>
            </a:stretch>
          </a:blipFill>
        </p:spPr>
        <p:txBody>
          <a:bodyPr wrap="square" lIns="0" tIns="0" rIns="0" bIns="0" rtlCol="0"/>
          <a:lstStyle/>
          <a:p>
            <a:endParaRPr/>
          </a:p>
        </p:txBody>
      </p:sp>
      <p:sp>
        <p:nvSpPr>
          <p:cNvPr id="31" name="object 37">
            <a:extLst>
              <a:ext uri="{FF2B5EF4-FFF2-40B4-BE49-F238E27FC236}">
                <a16:creationId xmlns:a16="http://schemas.microsoft.com/office/drawing/2014/main" id="{E7C99A8B-597D-43B0-9CF5-EE4F224679A6}"/>
              </a:ext>
            </a:extLst>
          </p:cNvPr>
          <p:cNvSpPr/>
          <p:nvPr/>
        </p:nvSpPr>
        <p:spPr>
          <a:xfrm>
            <a:off x="5300471" y="1612391"/>
            <a:ext cx="677418" cy="454913"/>
          </a:xfrm>
          <a:prstGeom prst="rect">
            <a:avLst/>
          </a:prstGeom>
          <a:blipFill>
            <a:blip r:embed="rId4" cstate="print"/>
            <a:stretch>
              <a:fillRect/>
            </a:stretch>
          </a:blipFill>
        </p:spPr>
        <p:txBody>
          <a:bodyPr wrap="square" lIns="0" tIns="0" rIns="0" bIns="0" rtlCol="0"/>
          <a:lstStyle/>
          <a:p>
            <a:endParaRPr/>
          </a:p>
        </p:txBody>
      </p:sp>
      <p:sp>
        <p:nvSpPr>
          <p:cNvPr id="32" name="object 38">
            <a:extLst>
              <a:ext uri="{FF2B5EF4-FFF2-40B4-BE49-F238E27FC236}">
                <a16:creationId xmlns:a16="http://schemas.microsoft.com/office/drawing/2014/main" id="{83A7BFDB-8ACA-4951-B3D9-FD7A2965F6D8}"/>
              </a:ext>
            </a:extLst>
          </p:cNvPr>
          <p:cNvSpPr/>
          <p:nvPr/>
        </p:nvSpPr>
        <p:spPr>
          <a:xfrm>
            <a:off x="3774947" y="1856232"/>
            <a:ext cx="1693926" cy="454913"/>
          </a:xfrm>
          <a:prstGeom prst="rect">
            <a:avLst/>
          </a:prstGeom>
          <a:blipFill>
            <a:blip r:embed="rId5" cstate="print"/>
            <a:stretch>
              <a:fillRect/>
            </a:stretch>
          </a:blipFill>
        </p:spPr>
        <p:txBody>
          <a:bodyPr wrap="square" lIns="0" tIns="0" rIns="0" bIns="0" rtlCol="0"/>
          <a:lstStyle/>
          <a:p>
            <a:endParaRPr/>
          </a:p>
        </p:txBody>
      </p:sp>
      <p:sp>
        <p:nvSpPr>
          <p:cNvPr id="33" name="object 39">
            <a:extLst>
              <a:ext uri="{FF2B5EF4-FFF2-40B4-BE49-F238E27FC236}">
                <a16:creationId xmlns:a16="http://schemas.microsoft.com/office/drawing/2014/main" id="{878E63B6-FD05-490F-A8C2-E8F7304C7A50}"/>
              </a:ext>
            </a:extLst>
          </p:cNvPr>
          <p:cNvSpPr txBox="1"/>
          <p:nvPr/>
        </p:nvSpPr>
        <p:spPr>
          <a:xfrm>
            <a:off x="3387090" y="1664969"/>
            <a:ext cx="2463800" cy="513080"/>
          </a:xfrm>
          <a:prstGeom prst="rect">
            <a:avLst/>
          </a:prstGeom>
        </p:spPr>
        <p:txBody>
          <a:bodyPr vert="horz" wrap="square" lIns="0" tIns="12065" rIns="0" bIns="0" rtlCol="0">
            <a:spAutoFit/>
          </a:bodyPr>
          <a:lstStyle/>
          <a:p>
            <a:pPr marL="520065" marR="5080" indent="-508000">
              <a:lnSpc>
                <a:spcPct val="100000"/>
              </a:lnSpc>
              <a:spcBef>
                <a:spcPts val="95"/>
              </a:spcBef>
            </a:pPr>
            <a:r>
              <a:rPr sz="1600" spc="5" dirty="0">
                <a:latin typeface="標楷體"/>
                <a:cs typeface="標楷體"/>
              </a:rPr>
              <a:t>教</a:t>
            </a:r>
            <a:r>
              <a:rPr sz="1600" spc="-5" dirty="0">
                <a:latin typeface="標楷體"/>
                <a:cs typeface="標楷體"/>
              </a:rPr>
              <a:t>育機</a:t>
            </a:r>
            <a:r>
              <a:rPr sz="1600" spc="5" dirty="0">
                <a:latin typeface="標楷體"/>
                <a:cs typeface="標楷體"/>
              </a:rPr>
              <a:t>構</a:t>
            </a:r>
            <a:r>
              <a:rPr sz="1600" spc="-5" dirty="0">
                <a:latin typeface="標楷體"/>
                <a:cs typeface="標楷體"/>
              </a:rPr>
              <a:t>資安通報</a:t>
            </a:r>
            <a:r>
              <a:rPr sz="1600" b="1" spc="5" dirty="0">
                <a:solidFill>
                  <a:srgbClr val="FF0000"/>
                </a:solidFill>
                <a:latin typeface="微軟正黑體"/>
                <a:cs typeface="微軟正黑體"/>
              </a:rPr>
              <a:t>演練</a:t>
            </a:r>
            <a:r>
              <a:rPr sz="1600" spc="-5" dirty="0">
                <a:latin typeface="標楷體"/>
                <a:cs typeface="標楷體"/>
              </a:rPr>
              <a:t>平台 </a:t>
            </a:r>
            <a:r>
              <a:rPr sz="1600" spc="5" dirty="0">
                <a:latin typeface="標楷體"/>
                <a:cs typeface="標楷體"/>
              </a:rPr>
              <a:t>新</a:t>
            </a:r>
            <a:r>
              <a:rPr sz="1600" spc="-5" dirty="0">
                <a:latin typeface="標楷體"/>
                <a:cs typeface="標楷體"/>
              </a:rPr>
              <a:t>增資</a:t>
            </a:r>
            <a:r>
              <a:rPr sz="1600" spc="5" dirty="0">
                <a:latin typeface="標楷體"/>
                <a:cs typeface="標楷體"/>
              </a:rPr>
              <a:t>安</a:t>
            </a:r>
            <a:r>
              <a:rPr sz="1600" spc="-5" dirty="0">
                <a:latin typeface="標楷體"/>
                <a:cs typeface="標楷體"/>
              </a:rPr>
              <a:t>事件單</a:t>
            </a:r>
            <a:endParaRPr sz="1600" dirty="0">
              <a:latin typeface="標楷體"/>
              <a:cs typeface="標楷體"/>
            </a:endParaRPr>
          </a:p>
        </p:txBody>
      </p:sp>
      <p:sp>
        <p:nvSpPr>
          <p:cNvPr id="34" name="object 40">
            <a:extLst>
              <a:ext uri="{FF2B5EF4-FFF2-40B4-BE49-F238E27FC236}">
                <a16:creationId xmlns:a16="http://schemas.microsoft.com/office/drawing/2014/main" id="{2CEE7BA4-DE6B-454C-8E9B-F27E93968997}"/>
              </a:ext>
            </a:extLst>
          </p:cNvPr>
          <p:cNvSpPr/>
          <p:nvPr/>
        </p:nvSpPr>
        <p:spPr>
          <a:xfrm>
            <a:off x="3771138" y="3691890"/>
            <a:ext cx="1682750" cy="704215"/>
          </a:xfrm>
          <a:custGeom>
            <a:avLst/>
            <a:gdLst/>
            <a:ahLst/>
            <a:cxnLst/>
            <a:rect l="l" t="t" r="r" b="b"/>
            <a:pathLst>
              <a:path w="1682750" h="704214">
                <a:moveTo>
                  <a:pt x="1565148" y="0"/>
                </a:moveTo>
                <a:lnTo>
                  <a:pt x="117348" y="0"/>
                </a:lnTo>
                <a:lnTo>
                  <a:pt x="71687" y="9227"/>
                </a:lnTo>
                <a:lnTo>
                  <a:pt x="34385" y="34385"/>
                </a:lnTo>
                <a:lnTo>
                  <a:pt x="9227" y="71687"/>
                </a:lnTo>
                <a:lnTo>
                  <a:pt x="0" y="117348"/>
                </a:lnTo>
                <a:lnTo>
                  <a:pt x="0" y="586740"/>
                </a:lnTo>
                <a:lnTo>
                  <a:pt x="9227" y="632400"/>
                </a:lnTo>
                <a:lnTo>
                  <a:pt x="34385" y="669702"/>
                </a:lnTo>
                <a:lnTo>
                  <a:pt x="71687" y="694860"/>
                </a:lnTo>
                <a:lnTo>
                  <a:pt x="117348" y="704088"/>
                </a:lnTo>
                <a:lnTo>
                  <a:pt x="1565148" y="704088"/>
                </a:lnTo>
                <a:lnTo>
                  <a:pt x="1610808" y="694860"/>
                </a:lnTo>
                <a:lnTo>
                  <a:pt x="1648110" y="669702"/>
                </a:lnTo>
                <a:lnTo>
                  <a:pt x="1673268" y="632400"/>
                </a:lnTo>
                <a:lnTo>
                  <a:pt x="1682496" y="586740"/>
                </a:lnTo>
                <a:lnTo>
                  <a:pt x="1682496" y="117348"/>
                </a:lnTo>
                <a:lnTo>
                  <a:pt x="1673268" y="71687"/>
                </a:lnTo>
                <a:lnTo>
                  <a:pt x="1648110" y="34385"/>
                </a:lnTo>
                <a:lnTo>
                  <a:pt x="1610808" y="9227"/>
                </a:lnTo>
                <a:lnTo>
                  <a:pt x="1565148" y="0"/>
                </a:lnTo>
                <a:close/>
              </a:path>
            </a:pathLst>
          </a:custGeom>
          <a:solidFill>
            <a:srgbClr val="E6B8B8"/>
          </a:solidFill>
        </p:spPr>
        <p:txBody>
          <a:bodyPr wrap="square" lIns="0" tIns="0" rIns="0" bIns="0" rtlCol="0"/>
          <a:lstStyle/>
          <a:p>
            <a:endParaRPr/>
          </a:p>
        </p:txBody>
      </p:sp>
      <p:sp>
        <p:nvSpPr>
          <p:cNvPr id="35" name="object 41">
            <a:extLst>
              <a:ext uri="{FF2B5EF4-FFF2-40B4-BE49-F238E27FC236}">
                <a16:creationId xmlns:a16="http://schemas.microsoft.com/office/drawing/2014/main" id="{1F1BB4D2-114B-408F-A95F-7DC9B54D55D9}"/>
              </a:ext>
            </a:extLst>
          </p:cNvPr>
          <p:cNvSpPr/>
          <p:nvPr/>
        </p:nvSpPr>
        <p:spPr>
          <a:xfrm>
            <a:off x="3771138" y="3691890"/>
            <a:ext cx="1682750" cy="704215"/>
          </a:xfrm>
          <a:custGeom>
            <a:avLst/>
            <a:gdLst/>
            <a:ahLst/>
            <a:cxnLst/>
            <a:rect l="l" t="t" r="r" b="b"/>
            <a:pathLst>
              <a:path w="1682750" h="704214">
                <a:moveTo>
                  <a:pt x="0" y="117348"/>
                </a:moveTo>
                <a:lnTo>
                  <a:pt x="9227" y="71687"/>
                </a:lnTo>
                <a:lnTo>
                  <a:pt x="34385" y="34385"/>
                </a:lnTo>
                <a:lnTo>
                  <a:pt x="71687" y="9227"/>
                </a:lnTo>
                <a:lnTo>
                  <a:pt x="117348" y="0"/>
                </a:lnTo>
                <a:lnTo>
                  <a:pt x="1565148" y="0"/>
                </a:lnTo>
                <a:lnTo>
                  <a:pt x="1610808" y="9227"/>
                </a:lnTo>
                <a:lnTo>
                  <a:pt x="1648110" y="34385"/>
                </a:lnTo>
                <a:lnTo>
                  <a:pt x="1673268" y="71687"/>
                </a:lnTo>
                <a:lnTo>
                  <a:pt x="1682496" y="117348"/>
                </a:lnTo>
                <a:lnTo>
                  <a:pt x="1682496" y="586740"/>
                </a:lnTo>
                <a:lnTo>
                  <a:pt x="1673268" y="632400"/>
                </a:lnTo>
                <a:lnTo>
                  <a:pt x="1648110" y="669702"/>
                </a:lnTo>
                <a:lnTo>
                  <a:pt x="1610808" y="694860"/>
                </a:lnTo>
                <a:lnTo>
                  <a:pt x="1565148" y="704088"/>
                </a:lnTo>
                <a:lnTo>
                  <a:pt x="117348" y="704088"/>
                </a:lnTo>
                <a:lnTo>
                  <a:pt x="71687" y="694860"/>
                </a:lnTo>
                <a:lnTo>
                  <a:pt x="34385" y="669702"/>
                </a:lnTo>
                <a:lnTo>
                  <a:pt x="9227" y="632400"/>
                </a:lnTo>
                <a:lnTo>
                  <a:pt x="0" y="586740"/>
                </a:lnTo>
                <a:lnTo>
                  <a:pt x="0" y="117348"/>
                </a:lnTo>
                <a:close/>
              </a:path>
            </a:pathLst>
          </a:custGeom>
          <a:ln w="25908">
            <a:solidFill>
              <a:srgbClr val="385D89"/>
            </a:solidFill>
          </a:ln>
        </p:spPr>
        <p:txBody>
          <a:bodyPr wrap="square" lIns="0" tIns="0" rIns="0" bIns="0" rtlCol="0"/>
          <a:lstStyle/>
          <a:p>
            <a:endParaRPr/>
          </a:p>
        </p:txBody>
      </p:sp>
      <p:sp>
        <p:nvSpPr>
          <p:cNvPr id="36" name="object 42">
            <a:extLst>
              <a:ext uri="{FF2B5EF4-FFF2-40B4-BE49-F238E27FC236}">
                <a16:creationId xmlns:a16="http://schemas.microsoft.com/office/drawing/2014/main" id="{0DFE7C71-94E8-44B4-95CD-6FF1261557AB}"/>
              </a:ext>
            </a:extLst>
          </p:cNvPr>
          <p:cNvSpPr/>
          <p:nvPr/>
        </p:nvSpPr>
        <p:spPr>
          <a:xfrm>
            <a:off x="3869435" y="3726179"/>
            <a:ext cx="1491234" cy="454913"/>
          </a:xfrm>
          <a:prstGeom prst="rect">
            <a:avLst/>
          </a:prstGeom>
          <a:blipFill>
            <a:blip r:embed="rId6" cstate="print"/>
            <a:stretch>
              <a:fillRect/>
            </a:stretch>
          </a:blipFill>
        </p:spPr>
        <p:txBody>
          <a:bodyPr wrap="square" lIns="0" tIns="0" rIns="0" bIns="0" rtlCol="0"/>
          <a:lstStyle/>
          <a:p>
            <a:endParaRPr/>
          </a:p>
        </p:txBody>
      </p:sp>
      <p:sp>
        <p:nvSpPr>
          <p:cNvPr id="37" name="object 43">
            <a:extLst>
              <a:ext uri="{FF2B5EF4-FFF2-40B4-BE49-F238E27FC236}">
                <a16:creationId xmlns:a16="http://schemas.microsoft.com/office/drawing/2014/main" id="{9C62D199-757F-4140-AD6D-E07CD68A86E1}"/>
              </a:ext>
            </a:extLst>
          </p:cNvPr>
          <p:cNvSpPr txBox="1"/>
          <p:nvPr/>
        </p:nvSpPr>
        <p:spPr>
          <a:xfrm>
            <a:off x="3989578" y="3779647"/>
            <a:ext cx="1244600" cy="269240"/>
          </a:xfrm>
          <a:prstGeom prst="rect">
            <a:avLst/>
          </a:prstGeom>
        </p:spPr>
        <p:txBody>
          <a:bodyPr vert="horz" wrap="square" lIns="0" tIns="12065" rIns="0" bIns="0" rtlCol="0">
            <a:spAutoFit/>
          </a:bodyPr>
          <a:lstStyle/>
          <a:p>
            <a:pPr marL="12700">
              <a:lnSpc>
                <a:spcPct val="100000"/>
              </a:lnSpc>
              <a:spcBef>
                <a:spcPts val="95"/>
              </a:spcBef>
            </a:pPr>
            <a:r>
              <a:rPr sz="1600" b="1" spc="5" dirty="0">
                <a:solidFill>
                  <a:srgbClr val="FF0000"/>
                </a:solidFill>
                <a:latin typeface="微軟正黑體"/>
                <a:cs typeface="微軟正黑體"/>
              </a:rPr>
              <a:t>登</a:t>
            </a:r>
            <a:r>
              <a:rPr sz="1600" b="1" spc="-5" dirty="0">
                <a:solidFill>
                  <a:srgbClr val="FF0000"/>
                </a:solidFill>
                <a:latin typeface="微軟正黑體"/>
                <a:cs typeface="微軟正黑體"/>
              </a:rPr>
              <a:t>入演</a:t>
            </a:r>
            <a:r>
              <a:rPr sz="1600" b="1" spc="5" dirty="0">
                <a:solidFill>
                  <a:srgbClr val="FF0000"/>
                </a:solidFill>
                <a:latin typeface="微軟正黑體"/>
                <a:cs typeface="微軟正黑體"/>
              </a:rPr>
              <a:t>練</a:t>
            </a:r>
            <a:r>
              <a:rPr sz="1600" b="1" spc="-5" dirty="0">
                <a:solidFill>
                  <a:srgbClr val="FF0000"/>
                </a:solidFill>
                <a:latin typeface="微軟正黑體"/>
                <a:cs typeface="微軟正黑體"/>
              </a:rPr>
              <a:t>平台</a:t>
            </a:r>
            <a:endParaRPr sz="1600">
              <a:latin typeface="微軟正黑體"/>
              <a:cs typeface="微軟正黑體"/>
            </a:endParaRPr>
          </a:p>
        </p:txBody>
      </p:sp>
      <p:sp>
        <p:nvSpPr>
          <p:cNvPr id="38" name="object 44">
            <a:extLst>
              <a:ext uri="{FF2B5EF4-FFF2-40B4-BE49-F238E27FC236}">
                <a16:creationId xmlns:a16="http://schemas.microsoft.com/office/drawing/2014/main" id="{65AE3BC7-5D19-4E9E-ABCA-E2D015C87B5D}"/>
              </a:ext>
            </a:extLst>
          </p:cNvPr>
          <p:cNvSpPr/>
          <p:nvPr/>
        </p:nvSpPr>
        <p:spPr>
          <a:xfrm>
            <a:off x="3869435" y="3970020"/>
            <a:ext cx="1491234" cy="454913"/>
          </a:xfrm>
          <a:prstGeom prst="rect">
            <a:avLst/>
          </a:prstGeom>
          <a:blipFill>
            <a:blip r:embed="rId7" cstate="print"/>
            <a:stretch>
              <a:fillRect/>
            </a:stretch>
          </a:blipFill>
        </p:spPr>
        <p:txBody>
          <a:bodyPr wrap="square" lIns="0" tIns="0" rIns="0" bIns="0" rtlCol="0"/>
          <a:lstStyle/>
          <a:p>
            <a:endParaRPr/>
          </a:p>
        </p:txBody>
      </p:sp>
      <p:sp>
        <p:nvSpPr>
          <p:cNvPr id="39" name="object 45">
            <a:extLst>
              <a:ext uri="{FF2B5EF4-FFF2-40B4-BE49-F238E27FC236}">
                <a16:creationId xmlns:a16="http://schemas.microsoft.com/office/drawing/2014/main" id="{EB5D3E3C-8E40-48CF-BE06-2719F59B36CD}"/>
              </a:ext>
            </a:extLst>
          </p:cNvPr>
          <p:cNvSpPr txBox="1"/>
          <p:nvPr/>
        </p:nvSpPr>
        <p:spPr>
          <a:xfrm>
            <a:off x="3989578" y="4023182"/>
            <a:ext cx="1245235" cy="269240"/>
          </a:xfrm>
          <a:prstGeom prst="rect">
            <a:avLst/>
          </a:prstGeom>
        </p:spPr>
        <p:txBody>
          <a:bodyPr vert="horz" wrap="square" lIns="0" tIns="12065" rIns="0" bIns="0" rtlCol="0">
            <a:spAutoFit/>
          </a:bodyPr>
          <a:lstStyle/>
          <a:p>
            <a:pPr marL="12700">
              <a:lnSpc>
                <a:spcPct val="100000"/>
              </a:lnSpc>
              <a:spcBef>
                <a:spcPts val="95"/>
              </a:spcBef>
            </a:pPr>
            <a:r>
              <a:rPr sz="1600" dirty="0">
                <a:latin typeface="標楷體"/>
                <a:cs typeface="標楷體"/>
              </a:rPr>
              <a:t>完</a:t>
            </a:r>
            <a:r>
              <a:rPr sz="1600" spc="-5" dirty="0">
                <a:latin typeface="標楷體"/>
                <a:cs typeface="標楷體"/>
              </a:rPr>
              <a:t>成</a:t>
            </a:r>
            <a:r>
              <a:rPr sz="1600" spc="-10" dirty="0">
                <a:latin typeface="標楷體"/>
                <a:cs typeface="標楷體"/>
              </a:rPr>
              <a:t>演</a:t>
            </a:r>
            <a:r>
              <a:rPr sz="1600" dirty="0">
                <a:latin typeface="標楷體"/>
                <a:cs typeface="標楷體"/>
              </a:rPr>
              <a:t>練</a:t>
            </a:r>
            <a:r>
              <a:rPr sz="1600" spc="-5" dirty="0">
                <a:latin typeface="標楷體"/>
                <a:cs typeface="標楷體"/>
              </a:rPr>
              <a:t>作業</a:t>
            </a:r>
            <a:endParaRPr sz="1600">
              <a:latin typeface="標楷體"/>
              <a:cs typeface="標楷體"/>
            </a:endParaRPr>
          </a:p>
        </p:txBody>
      </p:sp>
      <p:sp>
        <p:nvSpPr>
          <p:cNvPr id="40" name="object 46">
            <a:extLst>
              <a:ext uri="{FF2B5EF4-FFF2-40B4-BE49-F238E27FC236}">
                <a16:creationId xmlns:a16="http://schemas.microsoft.com/office/drawing/2014/main" id="{839587CD-994F-458A-8F59-442789774F5A}"/>
              </a:ext>
            </a:extLst>
          </p:cNvPr>
          <p:cNvSpPr/>
          <p:nvPr/>
        </p:nvSpPr>
        <p:spPr>
          <a:xfrm>
            <a:off x="3701034" y="5570982"/>
            <a:ext cx="1713230" cy="742315"/>
          </a:xfrm>
          <a:custGeom>
            <a:avLst/>
            <a:gdLst/>
            <a:ahLst/>
            <a:cxnLst/>
            <a:rect l="l" t="t" r="r" b="b"/>
            <a:pathLst>
              <a:path w="1713229" h="742314">
                <a:moveTo>
                  <a:pt x="1589277" y="0"/>
                </a:moveTo>
                <a:lnTo>
                  <a:pt x="123698" y="0"/>
                </a:lnTo>
                <a:lnTo>
                  <a:pt x="75545" y="9721"/>
                </a:lnTo>
                <a:lnTo>
                  <a:pt x="36226" y="36231"/>
                </a:lnTo>
                <a:lnTo>
                  <a:pt x="9719" y="75550"/>
                </a:lnTo>
                <a:lnTo>
                  <a:pt x="0" y="123698"/>
                </a:lnTo>
                <a:lnTo>
                  <a:pt x="0" y="618490"/>
                </a:lnTo>
                <a:lnTo>
                  <a:pt x="9719" y="666637"/>
                </a:lnTo>
                <a:lnTo>
                  <a:pt x="36226" y="705956"/>
                </a:lnTo>
                <a:lnTo>
                  <a:pt x="75545" y="732466"/>
                </a:lnTo>
                <a:lnTo>
                  <a:pt x="123698" y="742188"/>
                </a:lnTo>
                <a:lnTo>
                  <a:pt x="1589277" y="742188"/>
                </a:lnTo>
                <a:lnTo>
                  <a:pt x="1637430" y="732466"/>
                </a:lnTo>
                <a:lnTo>
                  <a:pt x="1676749" y="705956"/>
                </a:lnTo>
                <a:lnTo>
                  <a:pt x="1703256" y="666637"/>
                </a:lnTo>
                <a:lnTo>
                  <a:pt x="1712976" y="618490"/>
                </a:lnTo>
                <a:lnTo>
                  <a:pt x="1712976" y="123698"/>
                </a:lnTo>
                <a:lnTo>
                  <a:pt x="1703256" y="75550"/>
                </a:lnTo>
                <a:lnTo>
                  <a:pt x="1676749" y="36231"/>
                </a:lnTo>
                <a:lnTo>
                  <a:pt x="1637430" y="9721"/>
                </a:lnTo>
                <a:lnTo>
                  <a:pt x="1589277" y="0"/>
                </a:lnTo>
                <a:close/>
              </a:path>
            </a:pathLst>
          </a:custGeom>
          <a:solidFill>
            <a:srgbClr val="9BBA58"/>
          </a:solidFill>
        </p:spPr>
        <p:txBody>
          <a:bodyPr wrap="square" lIns="0" tIns="0" rIns="0" bIns="0" rtlCol="0"/>
          <a:lstStyle/>
          <a:p>
            <a:endParaRPr/>
          </a:p>
        </p:txBody>
      </p:sp>
      <p:sp>
        <p:nvSpPr>
          <p:cNvPr id="41" name="object 47">
            <a:extLst>
              <a:ext uri="{FF2B5EF4-FFF2-40B4-BE49-F238E27FC236}">
                <a16:creationId xmlns:a16="http://schemas.microsoft.com/office/drawing/2014/main" id="{61D3DE40-77FC-455D-B5F5-266A7139CB94}"/>
              </a:ext>
            </a:extLst>
          </p:cNvPr>
          <p:cNvSpPr/>
          <p:nvPr/>
        </p:nvSpPr>
        <p:spPr>
          <a:xfrm>
            <a:off x="3701034" y="5570982"/>
            <a:ext cx="1713230" cy="742315"/>
          </a:xfrm>
          <a:custGeom>
            <a:avLst/>
            <a:gdLst/>
            <a:ahLst/>
            <a:cxnLst/>
            <a:rect l="l" t="t" r="r" b="b"/>
            <a:pathLst>
              <a:path w="1713229" h="742314">
                <a:moveTo>
                  <a:pt x="0" y="123698"/>
                </a:moveTo>
                <a:lnTo>
                  <a:pt x="9719" y="75550"/>
                </a:lnTo>
                <a:lnTo>
                  <a:pt x="36226" y="36231"/>
                </a:lnTo>
                <a:lnTo>
                  <a:pt x="75545" y="9721"/>
                </a:lnTo>
                <a:lnTo>
                  <a:pt x="123698" y="0"/>
                </a:lnTo>
                <a:lnTo>
                  <a:pt x="1589277" y="0"/>
                </a:lnTo>
                <a:lnTo>
                  <a:pt x="1637430" y="9721"/>
                </a:lnTo>
                <a:lnTo>
                  <a:pt x="1676749" y="36231"/>
                </a:lnTo>
                <a:lnTo>
                  <a:pt x="1703256" y="75550"/>
                </a:lnTo>
                <a:lnTo>
                  <a:pt x="1712976" y="123698"/>
                </a:lnTo>
                <a:lnTo>
                  <a:pt x="1712976" y="618490"/>
                </a:lnTo>
                <a:lnTo>
                  <a:pt x="1703256" y="666637"/>
                </a:lnTo>
                <a:lnTo>
                  <a:pt x="1676749" y="705956"/>
                </a:lnTo>
                <a:lnTo>
                  <a:pt x="1637430" y="732466"/>
                </a:lnTo>
                <a:lnTo>
                  <a:pt x="1589277" y="742188"/>
                </a:lnTo>
                <a:lnTo>
                  <a:pt x="123698" y="742188"/>
                </a:lnTo>
                <a:lnTo>
                  <a:pt x="75545" y="732466"/>
                </a:lnTo>
                <a:lnTo>
                  <a:pt x="36226" y="705956"/>
                </a:lnTo>
                <a:lnTo>
                  <a:pt x="9719" y="666637"/>
                </a:lnTo>
                <a:lnTo>
                  <a:pt x="0" y="618490"/>
                </a:lnTo>
                <a:lnTo>
                  <a:pt x="0" y="123698"/>
                </a:lnTo>
                <a:close/>
              </a:path>
            </a:pathLst>
          </a:custGeom>
          <a:ln w="25908">
            <a:solidFill>
              <a:srgbClr val="70883E"/>
            </a:solidFill>
          </a:ln>
        </p:spPr>
        <p:txBody>
          <a:bodyPr wrap="square" lIns="0" tIns="0" rIns="0" bIns="0" rtlCol="0"/>
          <a:lstStyle/>
          <a:p>
            <a:endParaRPr/>
          </a:p>
        </p:txBody>
      </p:sp>
      <p:sp>
        <p:nvSpPr>
          <p:cNvPr id="42" name="object 48">
            <a:extLst>
              <a:ext uri="{FF2B5EF4-FFF2-40B4-BE49-F238E27FC236}">
                <a16:creationId xmlns:a16="http://schemas.microsoft.com/office/drawing/2014/main" id="{2B6DFFA0-87A6-4044-8C9D-6D197107F251}"/>
              </a:ext>
            </a:extLst>
          </p:cNvPr>
          <p:cNvSpPr/>
          <p:nvPr/>
        </p:nvSpPr>
        <p:spPr>
          <a:xfrm>
            <a:off x="3816096" y="5626608"/>
            <a:ext cx="1488186" cy="454914"/>
          </a:xfrm>
          <a:prstGeom prst="rect">
            <a:avLst/>
          </a:prstGeom>
          <a:blipFill>
            <a:blip r:embed="rId8" cstate="print"/>
            <a:stretch>
              <a:fillRect/>
            </a:stretch>
          </a:blipFill>
        </p:spPr>
        <p:txBody>
          <a:bodyPr wrap="square" lIns="0" tIns="0" rIns="0" bIns="0" rtlCol="0"/>
          <a:lstStyle/>
          <a:p>
            <a:endParaRPr/>
          </a:p>
        </p:txBody>
      </p:sp>
      <p:sp>
        <p:nvSpPr>
          <p:cNvPr id="43" name="object 49">
            <a:extLst>
              <a:ext uri="{FF2B5EF4-FFF2-40B4-BE49-F238E27FC236}">
                <a16:creationId xmlns:a16="http://schemas.microsoft.com/office/drawing/2014/main" id="{9FF1735A-7CB5-466C-BE9B-16D6AB5A43CD}"/>
              </a:ext>
            </a:extLst>
          </p:cNvPr>
          <p:cNvSpPr/>
          <p:nvPr/>
        </p:nvSpPr>
        <p:spPr>
          <a:xfrm>
            <a:off x="3749040" y="5870447"/>
            <a:ext cx="677417" cy="454913"/>
          </a:xfrm>
          <a:prstGeom prst="rect">
            <a:avLst/>
          </a:prstGeom>
          <a:blipFill>
            <a:blip r:embed="rId9" cstate="print"/>
            <a:stretch>
              <a:fillRect/>
            </a:stretch>
          </a:blipFill>
        </p:spPr>
        <p:txBody>
          <a:bodyPr wrap="square" lIns="0" tIns="0" rIns="0" bIns="0" rtlCol="0"/>
          <a:lstStyle/>
          <a:p>
            <a:endParaRPr/>
          </a:p>
        </p:txBody>
      </p:sp>
      <p:sp>
        <p:nvSpPr>
          <p:cNvPr id="44" name="object 50">
            <a:extLst>
              <a:ext uri="{FF2B5EF4-FFF2-40B4-BE49-F238E27FC236}">
                <a16:creationId xmlns:a16="http://schemas.microsoft.com/office/drawing/2014/main" id="{AA36D8DB-146D-4910-9EF0-37BA3608D7C5}"/>
              </a:ext>
            </a:extLst>
          </p:cNvPr>
          <p:cNvSpPr/>
          <p:nvPr/>
        </p:nvSpPr>
        <p:spPr>
          <a:xfrm>
            <a:off x="4154423" y="5870447"/>
            <a:ext cx="339102" cy="454913"/>
          </a:xfrm>
          <a:prstGeom prst="rect">
            <a:avLst/>
          </a:prstGeom>
          <a:blipFill>
            <a:blip r:embed="rId10" cstate="print"/>
            <a:stretch>
              <a:fillRect/>
            </a:stretch>
          </a:blipFill>
        </p:spPr>
        <p:txBody>
          <a:bodyPr wrap="square" lIns="0" tIns="0" rIns="0" bIns="0" rtlCol="0"/>
          <a:lstStyle/>
          <a:p>
            <a:endParaRPr/>
          </a:p>
        </p:txBody>
      </p:sp>
      <p:sp>
        <p:nvSpPr>
          <p:cNvPr id="45" name="object 51">
            <a:extLst>
              <a:ext uri="{FF2B5EF4-FFF2-40B4-BE49-F238E27FC236}">
                <a16:creationId xmlns:a16="http://schemas.microsoft.com/office/drawing/2014/main" id="{D9F0BF01-3969-4206-8F72-5094E1F8D794}"/>
              </a:ext>
            </a:extLst>
          </p:cNvPr>
          <p:cNvSpPr/>
          <p:nvPr/>
        </p:nvSpPr>
        <p:spPr>
          <a:xfrm>
            <a:off x="4221479" y="5870447"/>
            <a:ext cx="677418" cy="454913"/>
          </a:xfrm>
          <a:prstGeom prst="rect">
            <a:avLst/>
          </a:prstGeom>
          <a:blipFill>
            <a:blip r:embed="rId11" cstate="print"/>
            <a:stretch>
              <a:fillRect/>
            </a:stretch>
          </a:blipFill>
        </p:spPr>
        <p:txBody>
          <a:bodyPr wrap="square" lIns="0" tIns="0" rIns="0" bIns="0" rtlCol="0"/>
          <a:lstStyle/>
          <a:p>
            <a:endParaRPr/>
          </a:p>
        </p:txBody>
      </p:sp>
      <p:sp>
        <p:nvSpPr>
          <p:cNvPr id="46" name="object 52">
            <a:extLst>
              <a:ext uri="{FF2B5EF4-FFF2-40B4-BE49-F238E27FC236}">
                <a16:creationId xmlns:a16="http://schemas.microsoft.com/office/drawing/2014/main" id="{22A7C26C-3118-4CED-9D7B-DB4C14A28CC5}"/>
              </a:ext>
            </a:extLst>
          </p:cNvPr>
          <p:cNvSpPr/>
          <p:nvPr/>
        </p:nvSpPr>
        <p:spPr>
          <a:xfrm>
            <a:off x="4626864" y="5870447"/>
            <a:ext cx="339102" cy="454913"/>
          </a:xfrm>
          <a:prstGeom prst="rect">
            <a:avLst/>
          </a:prstGeom>
          <a:blipFill>
            <a:blip r:embed="rId12" cstate="print"/>
            <a:stretch>
              <a:fillRect/>
            </a:stretch>
          </a:blipFill>
        </p:spPr>
        <p:txBody>
          <a:bodyPr wrap="square" lIns="0" tIns="0" rIns="0" bIns="0" rtlCol="0"/>
          <a:lstStyle/>
          <a:p>
            <a:endParaRPr/>
          </a:p>
        </p:txBody>
      </p:sp>
      <p:sp>
        <p:nvSpPr>
          <p:cNvPr id="47" name="object 53">
            <a:extLst>
              <a:ext uri="{FF2B5EF4-FFF2-40B4-BE49-F238E27FC236}">
                <a16:creationId xmlns:a16="http://schemas.microsoft.com/office/drawing/2014/main" id="{AB493D6A-802C-4639-9B20-47F44E35E829}"/>
              </a:ext>
            </a:extLst>
          </p:cNvPr>
          <p:cNvSpPr/>
          <p:nvPr/>
        </p:nvSpPr>
        <p:spPr>
          <a:xfrm>
            <a:off x="4693920" y="5870447"/>
            <a:ext cx="677418" cy="454913"/>
          </a:xfrm>
          <a:prstGeom prst="rect">
            <a:avLst/>
          </a:prstGeom>
          <a:blipFill>
            <a:blip r:embed="rId13" cstate="print"/>
            <a:stretch>
              <a:fillRect/>
            </a:stretch>
          </a:blipFill>
        </p:spPr>
        <p:txBody>
          <a:bodyPr wrap="square" lIns="0" tIns="0" rIns="0" bIns="0" rtlCol="0"/>
          <a:lstStyle/>
          <a:p>
            <a:endParaRPr/>
          </a:p>
        </p:txBody>
      </p:sp>
      <p:sp>
        <p:nvSpPr>
          <p:cNvPr id="48" name="object 54">
            <a:extLst>
              <a:ext uri="{FF2B5EF4-FFF2-40B4-BE49-F238E27FC236}">
                <a16:creationId xmlns:a16="http://schemas.microsoft.com/office/drawing/2014/main" id="{529A7533-62C3-410F-9D75-3AB1F4E645EA}"/>
              </a:ext>
            </a:extLst>
          </p:cNvPr>
          <p:cNvSpPr txBox="1"/>
          <p:nvPr/>
        </p:nvSpPr>
        <p:spPr>
          <a:xfrm>
            <a:off x="3868673" y="5679744"/>
            <a:ext cx="1376045" cy="513080"/>
          </a:xfrm>
          <a:prstGeom prst="rect">
            <a:avLst/>
          </a:prstGeom>
        </p:spPr>
        <p:txBody>
          <a:bodyPr vert="horz" wrap="square" lIns="0" tIns="12065" rIns="0" bIns="0" rtlCol="0">
            <a:spAutoFit/>
          </a:bodyPr>
          <a:lstStyle/>
          <a:p>
            <a:pPr marL="79375">
              <a:lnSpc>
                <a:spcPct val="100000"/>
              </a:lnSpc>
              <a:spcBef>
                <a:spcPts val="95"/>
              </a:spcBef>
            </a:pPr>
            <a:r>
              <a:rPr sz="1600" spc="-10" dirty="0">
                <a:latin typeface="微軟正黑體"/>
                <a:cs typeface="微軟正黑體"/>
              </a:rPr>
              <a:t>填寫資安事件</a:t>
            </a:r>
            <a:endParaRPr sz="1600">
              <a:latin typeface="微軟正黑體"/>
              <a:cs typeface="微軟正黑體"/>
            </a:endParaRPr>
          </a:p>
          <a:p>
            <a:pPr marL="12700">
              <a:lnSpc>
                <a:spcPct val="100000"/>
              </a:lnSpc>
              <a:spcBef>
                <a:spcPts val="5"/>
              </a:spcBef>
            </a:pPr>
            <a:r>
              <a:rPr sz="1600" spc="-5" dirty="0">
                <a:latin typeface="微軟正黑體"/>
                <a:cs typeface="微軟正黑體"/>
              </a:rPr>
              <a:t>處理</a:t>
            </a:r>
            <a:r>
              <a:rPr sz="1600" spc="-10" dirty="0">
                <a:latin typeface="Times New Roman"/>
                <a:cs typeface="Times New Roman"/>
              </a:rPr>
              <a:t>(</a:t>
            </a:r>
            <a:r>
              <a:rPr sz="1600" spc="-5" dirty="0">
                <a:latin typeface="微軟正黑體"/>
                <a:cs typeface="微軟正黑體"/>
              </a:rPr>
              <a:t>應變</a:t>
            </a:r>
            <a:r>
              <a:rPr sz="1600" spc="-10" dirty="0">
                <a:latin typeface="Times New Roman"/>
                <a:cs typeface="Times New Roman"/>
              </a:rPr>
              <a:t>)</a:t>
            </a:r>
            <a:r>
              <a:rPr sz="1600" spc="-5" dirty="0">
                <a:latin typeface="微軟正黑體"/>
                <a:cs typeface="微軟正黑體"/>
              </a:rPr>
              <a:t>流程</a:t>
            </a:r>
            <a:endParaRPr sz="1600">
              <a:latin typeface="微軟正黑體"/>
              <a:cs typeface="微軟正黑體"/>
            </a:endParaRPr>
          </a:p>
        </p:txBody>
      </p:sp>
      <p:sp>
        <p:nvSpPr>
          <p:cNvPr id="49" name="object 55">
            <a:extLst>
              <a:ext uri="{FF2B5EF4-FFF2-40B4-BE49-F238E27FC236}">
                <a16:creationId xmlns:a16="http://schemas.microsoft.com/office/drawing/2014/main" id="{85DE05CA-0312-4033-A621-F583CB10B48C}"/>
              </a:ext>
            </a:extLst>
          </p:cNvPr>
          <p:cNvSpPr/>
          <p:nvPr/>
        </p:nvSpPr>
        <p:spPr>
          <a:xfrm>
            <a:off x="7343393" y="3676650"/>
            <a:ext cx="1221105" cy="731520"/>
          </a:xfrm>
          <a:custGeom>
            <a:avLst/>
            <a:gdLst/>
            <a:ahLst/>
            <a:cxnLst/>
            <a:rect l="l" t="t" r="r" b="b"/>
            <a:pathLst>
              <a:path w="1221104" h="731520">
                <a:moveTo>
                  <a:pt x="1098803" y="0"/>
                </a:moveTo>
                <a:lnTo>
                  <a:pt x="121920" y="0"/>
                </a:lnTo>
                <a:lnTo>
                  <a:pt x="74473" y="9584"/>
                </a:lnTo>
                <a:lnTo>
                  <a:pt x="35718" y="35718"/>
                </a:lnTo>
                <a:lnTo>
                  <a:pt x="9584" y="74473"/>
                </a:lnTo>
                <a:lnTo>
                  <a:pt x="0" y="121919"/>
                </a:lnTo>
                <a:lnTo>
                  <a:pt x="0" y="609600"/>
                </a:lnTo>
                <a:lnTo>
                  <a:pt x="9584" y="657046"/>
                </a:lnTo>
                <a:lnTo>
                  <a:pt x="35718" y="695801"/>
                </a:lnTo>
                <a:lnTo>
                  <a:pt x="74473" y="721935"/>
                </a:lnTo>
                <a:lnTo>
                  <a:pt x="121920" y="731519"/>
                </a:lnTo>
                <a:lnTo>
                  <a:pt x="1098803" y="731519"/>
                </a:lnTo>
                <a:lnTo>
                  <a:pt x="1146250" y="721935"/>
                </a:lnTo>
                <a:lnTo>
                  <a:pt x="1185005" y="695801"/>
                </a:lnTo>
                <a:lnTo>
                  <a:pt x="1211139" y="657046"/>
                </a:lnTo>
                <a:lnTo>
                  <a:pt x="1220724" y="609600"/>
                </a:lnTo>
                <a:lnTo>
                  <a:pt x="1220724" y="121919"/>
                </a:lnTo>
                <a:lnTo>
                  <a:pt x="1211139" y="74473"/>
                </a:lnTo>
                <a:lnTo>
                  <a:pt x="1185005" y="35718"/>
                </a:lnTo>
                <a:lnTo>
                  <a:pt x="1146250" y="9584"/>
                </a:lnTo>
                <a:lnTo>
                  <a:pt x="1098803" y="0"/>
                </a:lnTo>
                <a:close/>
              </a:path>
            </a:pathLst>
          </a:custGeom>
          <a:solidFill>
            <a:srgbClr val="E6B8B8"/>
          </a:solidFill>
        </p:spPr>
        <p:txBody>
          <a:bodyPr wrap="square" lIns="0" tIns="0" rIns="0" bIns="0" rtlCol="0"/>
          <a:lstStyle/>
          <a:p>
            <a:endParaRPr/>
          </a:p>
        </p:txBody>
      </p:sp>
      <p:sp>
        <p:nvSpPr>
          <p:cNvPr id="50" name="object 56">
            <a:extLst>
              <a:ext uri="{FF2B5EF4-FFF2-40B4-BE49-F238E27FC236}">
                <a16:creationId xmlns:a16="http://schemas.microsoft.com/office/drawing/2014/main" id="{595DCAA4-7EFB-4F3D-8ED2-CE6C5EF11935}"/>
              </a:ext>
            </a:extLst>
          </p:cNvPr>
          <p:cNvSpPr/>
          <p:nvPr/>
        </p:nvSpPr>
        <p:spPr>
          <a:xfrm>
            <a:off x="7343393" y="3676650"/>
            <a:ext cx="1221105" cy="731520"/>
          </a:xfrm>
          <a:custGeom>
            <a:avLst/>
            <a:gdLst/>
            <a:ahLst/>
            <a:cxnLst/>
            <a:rect l="l" t="t" r="r" b="b"/>
            <a:pathLst>
              <a:path w="1221104" h="731520">
                <a:moveTo>
                  <a:pt x="0" y="121919"/>
                </a:moveTo>
                <a:lnTo>
                  <a:pt x="9584" y="74473"/>
                </a:lnTo>
                <a:lnTo>
                  <a:pt x="35718" y="35718"/>
                </a:lnTo>
                <a:lnTo>
                  <a:pt x="74473" y="9584"/>
                </a:lnTo>
                <a:lnTo>
                  <a:pt x="121920" y="0"/>
                </a:lnTo>
                <a:lnTo>
                  <a:pt x="1098803" y="0"/>
                </a:lnTo>
                <a:lnTo>
                  <a:pt x="1146250" y="9584"/>
                </a:lnTo>
                <a:lnTo>
                  <a:pt x="1185005" y="35718"/>
                </a:lnTo>
                <a:lnTo>
                  <a:pt x="1211139" y="74473"/>
                </a:lnTo>
                <a:lnTo>
                  <a:pt x="1220724" y="121919"/>
                </a:lnTo>
                <a:lnTo>
                  <a:pt x="1220724" y="609600"/>
                </a:lnTo>
                <a:lnTo>
                  <a:pt x="1211139" y="657046"/>
                </a:lnTo>
                <a:lnTo>
                  <a:pt x="1185005" y="695801"/>
                </a:lnTo>
                <a:lnTo>
                  <a:pt x="1146250" y="721935"/>
                </a:lnTo>
                <a:lnTo>
                  <a:pt x="1098803" y="731519"/>
                </a:lnTo>
                <a:lnTo>
                  <a:pt x="121920" y="731519"/>
                </a:lnTo>
                <a:lnTo>
                  <a:pt x="74473" y="721935"/>
                </a:lnTo>
                <a:lnTo>
                  <a:pt x="35718" y="695801"/>
                </a:lnTo>
                <a:lnTo>
                  <a:pt x="9584" y="657046"/>
                </a:lnTo>
                <a:lnTo>
                  <a:pt x="0" y="609600"/>
                </a:lnTo>
                <a:lnTo>
                  <a:pt x="0" y="121919"/>
                </a:lnTo>
                <a:close/>
              </a:path>
            </a:pathLst>
          </a:custGeom>
          <a:ln w="25908">
            <a:solidFill>
              <a:srgbClr val="385D89"/>
            </a:solidFill>
          </a:ln>
        </p:spPr>
        <p:txBody>
          <a:bodyPr wrap="square" lIns="0" tIns="0" rIns="0" bIns="0" rtlCol="0"/>
          <a:lstStyle/>
          <a:p>
            <a:endParaRPr/>
          </a:p>
        </p:txBody>
      </p:sp>
      <p:sp>
        <p:nvSpPr>
          <p:cNvPr id="51" name="object 57">
            <a:extLst>
              <a:ext uri="{FF2B5EF4-FFF2-40B4-BE49-F238E27FC236}">
                <a16:creationId xmlns:a16="http://schemas.microsoft.com/office/drawing/2014/main" id="{39DD49C8-AE14-4318-AFE1-F38A47AFB23C}"/>
              </a:ext>
            </a:extLst>
          </p:cNvPr>
          <p:cNvSpPr/>
          <p:nvPr/>
        </p:nvSpPr>
        <p:spPr>
          <a:xfrm>
            <a:off x="7414259" y="3846576"/>
            <a:ext cx="1084326" cy="454913"/>
          </a:xfrm>
          <a:prstGeom prst="rect">
            <a:avLst/>
          </a:prstGeom>
          <a:blipFill>
            <a:blip r:embed="rId14" cstate="print"/>
            <a:stretch>
              <a:fillRect/>
            </a:stretch>
          </a:blipFill>
        </p:spPr>
        <p:txBody>
          <a:bodyPr wrap="square" lIns="0" tIns="0" rIns="0" bIns="0" rtlCol="0"/>
          <a:lstStyle/>
          <a:p>
            <a:endParaRPr/>
          </a:p>
        </p:txBody>
      </p:sp>
      <p:sp>
        <p:nvSpPr>
          <p:cNvPr id="52" name="object 58">
            <a:extLst>
              <a:ext uri="{FF2B5EF4-FFF2-40B4-BE49-F238E27FC236}">
                <a16:creationId xmlns:a16="http://schemas.microsoft.com/office/drawing/2014/main" id="{FEC2BEEC-A8E2-4BA6-B28A-441E90E42BDF}"/>
              </a:ext>
            </a:extLst>
          </p:cNvPr>
          <p:cNvSpPr txBox="1"/>
          <p:nvPr/>
        </p:nvSpPr>
        <p:spPr>
          <a:xfrm>
            <a:off x="7534147" y="3900678"/>
            <a:ext cx="8382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標楷體"/>
                <a:cs typeface="標楷體"/>
              </a:rPr>
              <a:t>審</a:t>
            </a:r>
            <a:r>
              <a:rPr sz="1600" spc="-5" dirty="0">
                <a:latin typeface="標楷體"/>
                <a:cs typeface="標楷體"/>
              </a:rPr>
              <a:t>核通報</a:t>
            </a:r>
            <a:endParaRPr sz="1600">
              <a:latin typeface="標楷體"/>
              <a:cs typeface="標楷體"/>
            </a:endParaRPr>
          </a:p>
        </p:txBody>
      </p:sp>
      <p:sp>
        <p:nvSpPr>
          <p:cNvPr id="53" name="object 59">
            <a:extLst>
              <a:ext uri="{FF2B5EF4-FFF2-40B4-BE49-F238E27FC236}">
                <a16:creationId xmlns:a16="http://schemas.microsoft.com/office/drawing/2014/main" id="{9E23F73E-1C35-4A42-985D-DB98C682C3E4}"/>
              </a:ext>
            </a:extLst>
          </p:cNvPr>
          <p:cNvSpPr/>
          <p:nvPr/>
        </p:nvSpPr>
        <p:spPr>
          <a:xfrm>
            <a:off x="8971026" y="3676650"/>
            <a:ext cx="1069975" cy="704215"/>
          </a:xfrm>
          <a:custGeom>
            <a:avLst/>
            <a:gdLst/>
            <a:ahLst/>
            <a:cxnLst/>
            <a:rect l="l" t="t" r="r" b="b"/>
            <a:pathLst>
              <a:path w="1069975" h="704214">
                <a:moveTo>
                  <a:pt x="1069848" y="0"/>
                </a:moveTo>
                <a:lnTo>
                  <a:pt x="117348" y="0"/>
                </a:lnTo>
                <a:lnTo>
                  <a:pt x="71687" y="9227"/>
                </a:lnTo>
                <a:lnTo>
                  <a:pt x="34385" y="34385"/>
                </a:lnTo>
                <a:lnTo>
                  <a:pt x="9227" y="71687"/>
                </a:lnTo>
                <a:lnTo>
                  <a:pt x="0" y="117348"/>
                </a:lnTo>
                <a:lnTo>
                  <a:pt x="0" y="704088"/>
                </a:lnTo>
                <a:lnTo>
                  <a:pt x="952500" y="704088"/>
                </a:lnTo>
                <a:lnTo>
                  <a:pt x="998160" y="694860"/>
                </a:lnTo>
                <a:lnTo>
                  <a:pt x="1035462" y="669702"/>
                </a:lnTo>
                <a:lnTo>
                  <a:pt x="1060620" y="632400"/>
                </a:lnTo>
                <a:lnTo>
                  <a:pt x="1069848" y="586739"/>
                </a:lnTo>
                <a:lnTo>
                  <a:pt x="1069848" y="0"/>
                </a:lnTo>
                <a:close/>
              </a:path>
            </a:pathLst>
          </a:custGeom>
          <a:solidFill>
            <a:srgbClr val="E6B8B8"/>
          </a:solidFill>
        </p:spPr>
        <p:txBody>
          <a:bodyPr wrap="square" lIns="0" tIns="0" rIns="0" bIns="0" rtlCol="0"/>
          <a:lstStyle/>
          <a:p>
            <a:endParaRPr/>
          </a:p>
        </p:txBody>
      </p:sp>
      <p:sp>
        <p:nvSpPr>
          <p:cNvPr id="54" name="object 60">
            <a:extLst>
              <a:ext uri="{FF2B5EF4-FFF2-40B4-BE49-F238E27FC236}">
                <a16:creationId xmlns:a16="http://schemas.microsoft.com/office/drawing/2014/main" id="{9FB46450-006E-42B0-B7E8-49FC2E9FE492}"/>
              </a:ext>
            </a:extLst>
          </p:cNvPr>
          <p:cNvSpPr/>
          <p:nvPr/>
        </p:nvSpPr>
        <p:spPr>
          <a:xfrm>
            <a:off x="8971026" y="3676650"/>
            <a:ext cx="1069975" cy="704215"/>
          </a:xfrm>
          <a:custGeom>
            <a:avLst/>
            <a:gdLst/>
            <a:ahLst/>
            <a:cxnLst/>
            <a:rect l="l" t="t" r="r" b="b"/>
            <a:pathLst>
              <a:path w="1069975" h="704214">
                <a:moveTo>
                  <a:pt x="117348" y="0"/>
                </a:moveTo>
                <a:lnTo>
                  <a:pt x="1069848" y="0"/>
                </a:lnTo>
                <a:lnTo>
                  <a:pt x="1069848" y="586739"/>
                </a:lnTo>
                <a:lnTo>
                  <a:pt x="1060620" y="632400"/>
                </a:lnTo>
                <a:lnTo>
                  <a:pt x="1035462" y="669702"/>
                </a:lnTo>
                <a:lnTo>
                  <a:pt x="998160" y="694860"/>
                </a:lnTo>
                <a:lnTo>
                  <a:pt x="952500" y="704088"/>
                </a:lnTo>
                <a:lnTo>
                  <a:pt x="0" y="704088"/>
                </a:lnTo>
                <a:lnTo>
                  <a:pt x="0" y="117348"/>
                </a:lnTo>
                <a:lnTo>
                  <a:pt x="9227" y="71687"/>
                </a:lnTo>
                <a:lnTo>
                  <a:pt x="34385" y="34385"/>
                </a:lnTo>
                <a:lnTo>
                  <a:pt x="71687" y="9227"/>
                </a:lnTo>
                <a:lnTo>
                  <a:pt x="117348" y="0"/>
                </a:lnTo>
                <a:close/>
              </a:path>
            </a:pathLst>
          </a:custGeom>
          <a:ln w="25908">
            <a:solidFill>
              <a:srgbClr val="385D89"/>
            </a:solidFill>
          </a:ln>
        </p:spPr>
        <p:txBody>
          <a:bodyPr wrap="square" lIns="0" tIns="0" rIns="0" bIns="0" rtlCol="0"/>
          <a:lstStyle/>
          <a:p>
            <a:endParaRPr/>
          </a:p>
        </p:txBody>
      </p:sp>
      <p:sp>
        <p:nvSpPr>
          <p:cNvPr id="55" name="object 61">
            <a:extLst>
              <a:ext uri="{FF2B5EF4-FFF2-40B4-BE49-F238E27FC236}">
                <a16:creationId xmlns:a16="http://schemas.microsoft.com/office/drawing/2014/main" id="{9B8F5F84-E4A7-41D1-8910-45C7ABD813E8}"/>
              </a:ext>
            </a:extLst>
          </p:cNvPr>
          <p:cNvSpPr/>
          <p:nvPr/>
        </p:nvSpPr>
        <p:spPr>
          <a:xfrm>
            <a:off x="8965692" y="3832859"/>
            <a:ext cx="1084326" cy="454913"/>
          </a:xfrm>
          <a:prstGeom prst="rect">
            <a:avLst/>
          </a:prstGeom>
          <a:blipFill>
            <a:blip r:embed="rId15" cstate="print"/>
            <a:stretch>
              <a:fillRect/>
            </a:stretch>
          </a:blipFill>
        </p:spPr>
        <p:txBody>
          <a:bodyPr wrap="square" lIns="0" tIns="0" rIns="0" bIns="0" rtlCol="0"/>
          <a:lstStyle/>
          <a:p>
            <a:endParaRPr/>
          </a:p>
        </p:txBody>
      </p:sp>
      <p:sp>
        <p:nvSpPr>
          <p:cNvPr id="56" name="object 62">
            <a:extLst>
              <a:ext uri="{FF2B5EF4-FFF2-40B4-BE49-F238E27FC236}">
                <a16:creationId xmlns:a16="http://schemas.microsoft.com/office/drawing/2014/main" id="{0935AE15-126E-4E97-8544-81403C532025}"/>
              </a:ext>
            </a:extLst>
          </p:cNvPr>
          <p:cNvSpPr txBox="1"/>
          <p:nvPr/>
        </p:nvSpPr>
        <p:spPr>
          <a:xfrm>
            <a:off x="9086468" y="3886580"/>
            <a:ext cx="838200" cy="269240"/>
          </a:xfrm>
          <a:prstGeom prst="rect">
            <a:avLst/>
          </a:prstGeom>
        </p:spPr>
        <p:txBody>
          <a:bodyPr vert="horz" wrap="square" lIns="0" tIns="12065" rIns="0" bIns="0" rtlCol="0">
            <a:spAutoFit/>
          </a:bodyPr>
          <a:lstStyle/>
          <a:p>
            <a:pPr marL="12700">
              <a:lnSpc>
                <a:spcPct val="100000"/>
              </a:lnSpc>
              <a:spcBef>
                <a:spcPts val="95"/>
              </a:spcBef>
            </a:pPr>
            <a:r>
              <a:rPr sz="1600" spc="5" dirty="0">
                <a:latin typeface="標楷體"/>
                <a:cs typeface="標楷體"/>
              </a:rPr>
              <a:t>演</a:t>
            </a:r>
            <a:r>
              <a:rPr sz="1600" spc="-5" dirty="0">
                <a:latin typeface="標楷體"/>
                <a:cs typeface="標楷體"/>
              </a:rPr>
              <a:t>練完成</a:t>
            </a:r>
            <a:endParaRPr sz="1600">
              <a:latin typeface="標楷體"/>
              <a:cs typeface="標楷體"/>
            </a:endParaRPr>
          </a:p>
        </p:txBody>
      </p:sp>
      <p:sp>
        <p:nvSpPr>
          <p:cNvPr id="57" name="object 63">
            <a:extLst>
              <a:ext uri="{FF2B5EF4-FFF2-40B4-BE49-F238E27FC236}">
                <a16:creationId xmlns:a16="http://schemas.microsoft.com/office/drawing/2014/main" id="{B3431777-A5A7-4BC4-9CDB-6F026AAB43A7}"/>
              </a:ext>
            </a:extLst>
          </p:cNvPr>
          <p:cNvSpPr/>
          <p:nvPr/>
        </p:nvSpPr>
        <p:spPr>
          <a:xfrm>
            <a:off x="4612385" y="2308098"/>
            <a:ext cx="45720" cy="1298575"/>
          </a:xfrm>
          <a:custGeom>
            <a:avLst/>
            <a:gdLst/>
            <a:ahLst/>
            <a:cxnLst/>
            <a:rect l="l" t="t" r="r" b="b"/>
            <a:pathLst>
              <a:path w="45720" h="1298575">
                <a:moveTo>
                  <a:pt x="45719" y="1275588"/>
                </a:moveTo>
                <a:lnTo>
                  <a:pt x="0" y="1275588"/>
                </a:lnTo>
                <a:lnTo>
                  <a:pt x="22860" y="1298448"/>
                </a:lnTo>
                <a:lnTo>
                  <a:pt x="45719" y="1275588"/>
                </a:lnTo>
                <a:close/>
              </a:path>
              <a:path w="45720" h="1298575">
                <a:moveTo>
                  <a:pt x="34289" y="0"/>
                </a:moveTo>
                <a:lnTo>
                  <a:pt x="11429" y="0"/>
                </a:lnTo>
                <a:lnTo>
                  <a:pt x="11429" y="1275588"/>
                </a:lnTo>
                <a:lnTo>
                  <a:pt x="34289" y="1275588"/>
                </a:lnTo>
                <a:lnTo>
                  <a:pt x="34289" y="0"/>
                </a:lnTo>
                <a:close/>
              </a:path>
            </a:pathLst>
          </a:custGeom>
          <a:solidFill>
            <a:srgbClr val="C0504D"/>
          </a:solidFill>
        </p:spPr>
        <p:txBody>
          <a:bodyPr wrap="square" lIns="0" tIns="0" rIns="0" bIns="0" rtlCol="0"/>
          <a:lstStyle/>
          <a:p>
            <a:endParaRPr/>
          </a:p>
        </p:txBody>
      </p:sp>
      <p:sp>
        <p:nvSpPr>
          <p:cNvPr id="58" name="object 64">
            <a:extLst>
              <a:ext uri="{FF2B5EF4-FFF2-40B4-BE49-F238E27FC236}">
                <a16:creationId xmlns:a16="http://schemas.microsoft.com/office/drawing/2014/main" id="{A6B13192-951B-4D99-80C0-3B318941A3D0}"/>
              </a:ext>
            </a:extLst>
          </p:cNvPr>
          <p:cNvSpPr/>
          <p:nvPr/>
        </p:nvSpPr>
        <p:spPr>
          <a:xfrm>
            <a:off x="4612385" y="2308098"/>
            <a:ext cx="45720" cy="1298575"/>
          </a:xfrm>
          <a:custGeom>
            <a:avLst/>
            <a:gdLst/>
            <a:ahLst/>
            <a:cxnLst/>
            <a:rect l="l" t="t" r="r" b="b"/>
            <a:pathLst>
              <a:path w="45720" h="1298575">
                <a:moveTo>
                  <a:pt x="0" y="1275588"/>
                </a:moveTo>
                <a:lnTo>
                  <a:pt x="11429" y="1275588"/>
                </a:lnTo>
                <a:lnTo>
                  <a:pt x="11429" y="0"/>
                </a:lnTo>
                <a:lnTo>
                  <a:pt x="34289" y="0"/>
                </a:lnTo>
                <a:lnTo>
                  <a:pt x="34289" y="1275588"/>
                </a:lnTo>
                <a:lnTo>
                  <a:pt x="45719" y="1275588"/>
                </a:lnTo>
                <a:lnTo>
                  <a:pt x="22860" y="1298448"/>
                </a:lnTo>
                <a:lnTo>
                  <a:pt x="0" y="1275588"/>
                </a:lnTo>
                <a:close/>
              </a:path>
            </a:pathLst>
          </a:custGeom>
          <a:ln w="25908">
            <a:solidFill>
              <a:srgbClr val="8B3836"/>
            </a:solidFill>
          </a:ln>
        </p:spPr>
        <p:txBody>
          <a:bodyPr wrap="square" lIns="0" tIns="0" rIns="0" bIns="0" rtlCol="0"/>
          <a:lstStyle/>
          <a:p>
            <a:endParaRPr/>
          </a:p>
        </p:txBody>
      </p:sp>
      <p:sp>
        <p:nvSpPr>
          <p:cNvPr id="59" name="object 65">
            <a:extLst>
              <a:ext uri="{FF2B5EF4-FFF2-40B4-BE49-F238E27FC236}">
                <a16:creationId xmlns:a16="http://schemas.microsoft.com/office/drawing/2014/main" id="{D7CD045A-4193-47BC-B4C0-00EEC22A97B3}"/>
              </a:ext>
            </a:extLst>
          </p:cNvPr>
          <p:cNvSpPr/>
          <p:nvPr/>
        </p:nvSpPr>
        <p:spPr>
          <a:xfrm>
            <a:off x="4589526" y="4450841"/>
            <a:ext cx="45720" cy="1091565"/>
          </a:xfrm>
          <a:custGeom>
            <a:avLst/>
            <a:gdLst/>
            <a:ahLst/>
            <a:cxnLst/>
            <a:rect l="l" t="t" r="r" b="b"/>
            <a:pathLst>
              <a:path w="45720" h="1091564">
                <a:moveTo>
                  <a:pt x="45720" y="1068323"/>
                </a:moveTo>
                <a:lnTo>
                  <a:pt x="0" y="1068323"/>
                </a:lnTo>
                <a:lnTo>
                  <a:pt x="22860" y="1091183"/>
                </a:lnTo>
                <a:lnTo>
                  <a:pt x="45720" y="1068323"/>
                </a:lnTo>
                <a:close/>
              </a:path>
              <a:path w="45720" h="1091564">
                <a:moveTo>
                  <a:pt x="34289" y="0"/>
                </a:moveTo>
                <a:lnTo>
                  <a:pt x="11429" y="0"/>
                </a:lnTo>
                <a:lnTo>
                  <a:pt x="11429" y="1068323"/>
                </a:lnTo>
                <a:lnTo>
                  <a:pt x="34289" y="1068323"/>
                </a:lnTo>
                <a:lnTo>
                  <a:pt x="34289" y="0"/>
                </a:lnTo>
                <a:close/>
              </a:path>
            </a:pathLst>
          </a:custGeom>
          <a:solidFill>
            <a:srgbClr val="C0504D"/>
          </a:solidFill>
        </p:spPr>
        <p:txBody>
          <a:bodyPr wrap="square" lIns="0" tIns="0" rIns="0" bIns="0" rtlCol="0"/>
          <a:lstStyle/>
          <a:p>
            <a:endParaRPr/>
          </a:p>
        </p:txBody>
      </p:sp>
      <p:sp>
        <p:nvSpPr>
          <p:cNvPr id="60" name="object 66">
            <a:extLst>
              <a:ext uri="{FF2B5EF4-FFF2-40B4-BE49-F238E27FC236}">
                <a16:creationId xmlns:a16="http://schemas.microsoft.com/office/drawing/2014/main" id="{3C769227-EB43-41C4-A2C0-834AFF3CD757}"/>
              </a:ext>
            </a:extLst>
          </p:cNvPr>
          <p:cNvSpPr/>
          <p:nvPr/>
        </p:nvSpPr>
        <p:spPr>
          <a:xfrm>
            <a:off x="4589526" y="4450841"/>
            <a:ext cx="45720" cy="1091565"/>
          </a:xfrm>
          <a:custGeom>
            <a:avLst/>
            <a:gdLst/>
            <a:ahLst/>
            <a:cxnLst/>
            <a:rect l="l" t="t" r="r" b="b"/>
            <a:pathLst>
              <a:path w="45720" h="1091564">
                <a:moveTo>
                  <a:pt x="0" y="1068323"/>
                </a:moveTo>
                <a:lnTo>
                  <a:pt x="11429" y="1068323"/>
                </a:lnTo>
                <a:lnTo>
                  <a:pt x="11429" y="0"/>
                </a:lnTo>
                <a:lnTo>
                  <a:pt x="34289" y="0"/>
                </a:lnTo>
                <a:lnTo>
                  <a:pt x="34289" y="1068323"/>
                </a:lnTo>
                <a:lnTo>
                  <a:pt x="45720" y="1068323"/>
                </a:lnTo>
                <a:lnTo>
                  <a:pt x="22860" y="1091183"/>
                </a:lnTo>
                <a:lnTo>
                  <a:pt x="0" y="1068323"/>
                </a:lnTo>
                <a:close/>
              </a:path>
            </a:pathLst>
          </a:custGeom>
          <a:ln w="25908">
            <a:solidFill>
              <a:srgbClr val="8B3836"/>
            </a:solidFill>
          </a:ln>
        </p:spPr>
        <p:txBody>
          <a:bodyPr wrap="square" lIns="0" tIns="0" rIns="0" bIns="0" rtlCol="0"/>
          <a:lstStyle/>
          <a:p>
            <a:endParaRPr/>
          </a:p>
        </p:txBody>
      </p:sp>
      <p:sp>
        <p:nvSpPr>
          <p:cNvPr id="61" name="object 67">
            <a:extLst>
              <a:ext uri="{FF2B5EF4-FFF2-40B4-BE49-F238E27FC236}">
                <a16:creationId xmlns:a16="http://schemas.microsoft.com/office/drawing/2014/main" id="{579FE823-7F00-47E0-B8A1-72E1EF410ED0}"/>
              </a:ext>
            </a:extLst>
          </p:cNvPr>
          <p:cNvSpPr/>
          <p:nvPr/>
        </p:nvSpPr>
        <p:spPr>
          <a:xfrm>
            <a:off x="5510021" y="4013453"/>
            <a:ext cx="1777364" cy="0"/>
          </a:xfrm>
          <a:custGeom>
            <a:avLst/>
            <a:gdLst/>
            <a:ahLst/>
            <a:cxnLst/>
            <a:rect l="l" t="t" r="r" b="b"/>
            <a:pathLst>
              <a:path w="1777365">
                <a:moveTo>
                  <a:pt x="0" y="0"/>
                </a:moveTo>
                <a:lnTo>
                  <a:pt x="1776983" y="0"/>
                </a:lnTo>
              </a:path>
            </a:pathLst>
          </a:custGeom>
          <a:ln w="45719">
            <a:solidFill>
              <a:srgbClr val="C0504D"/>
            </a:solidFill>
          </a:ln>
        </p:spPr>
        <p:txBody>
          <a:bodyPr wrap="square" lIns="0" tIns="0" rIns="0" bIns="0" rtlCol="0"/>
          <a:lstStyle/>
          <a:p>
            <a:endParaRPr/>
          </a:p>
        </p:txBody>
      </p:sp>
      <p:sp>
        <p:nvSpPr>
          <p:cNvPr id="62" name="object 68">
            <a:extLst>
              <a:ext uri="{FF2B5EF4-FFF2-40B4-BE49-F238E27FC236}">
                <a16:creationId xmlns:a16="http://schemas.microsoft.com/office/drawing/2014/main" id="{2B2A0672-0E96-49D2-BB22-327B37E9C611}"/>
              </a:ext>
            </a:extLst>
          </p:cNvPr>
          <p:cNvSpPr/>
          <p:nvPr/>
        </p:nvSpPr>
        <p:spPr>
          <a:xfrm>
            <a:off x="5510021" y="3990594"/>
            <a:ext cx="1777364" cy="45720"/>
          </a:xfrm>
          <a:custGeom>
            <a:avLst/>
            <a:gdLst/>
            <a:ahLst/>
            <a:cxnLst/>
            <a:rect l="l" t="t" r="r" b="b"/>
            <a:pathLst>
              <a:path w="1777365" h="45720">
                <a:moveTo>
                  <a:pt x="0" y="34289"/>
                </a:moveTo>
                <a:lnTo>
                  <a:pt x="1754124" y="34289"/>
                </a:lnTo>
                <a:lnTo>
                  <a:pt x="1754124" y="45719"/>
                </a:lnTo>
                <a:lnTo>
                  <a:pt x="1776983" y="22859"/>
                </a:lnTo>
                <a:lnTo>
                  <a:pt x="1754124" y="0"/>
                </a:lnTo>
                <a:lnTo>
                  <a:pt x="1754124" y="11429"/>
                </a:lnTo>
                <a:lnTo>
                  <a:pt x="0" y="11429"/>
                </a:lnTo>
                <a:lnTo>
                  <a:pt x="0" y="34289"/>
                </a:lnTo>
                <a:close/>
              </a:path>
            </a:pathLst>
          </a:custGeom>
          <a:ln w="25908">
            <a:solidFill>
              <a:srgbClr val="8B3836"/>
            </a:solidFill>
          </a:ln>
        </p:spPr>
        <p:txBody>
          <a:bodyPr wrap="square" lIns="0" tIns="0" rIns="0" bIns="0" rtlCol="0"/>
          <a:lstStyle/>
          <a:p>
            <a:endParaRPr/>
          </a:p>
        </p:txBody>
      </p:sp>
      <p:sp>
        <p:nvSpPr>
          <p:cNvPr id="63" name="object 69">
            <a:extLst>
              <a:ext uri="{FF2B5EF4-FFF2-40B4-BE49-F238E27FC236}">
                <a16:creationId xmlns:a16="http://schemas.microsoft.com/office/drawing/2014/main" id="{58642425-1C0F-4210-8B09-ADFEB38A79E6}"/>
              </a:ext>
            </a:extLst>
          </p:cNvPr>
          <p:cNvSpPr/>
          <p:nvPr/>
        </p:nvSpPr>
        <p:spPr>
          <a:xfrm>
            <a:off x="8620506" y="4013453"/>
            <a:ext cx="317500" cy="0"/>
          </a:xfrm>
          <a:custGeom>
            <a:avLst/>
            <a:gdLst/>
            <a:ahLst/>
            <a:cxnLst/>
            <a:rect l="l" t="t" r="r" b="b"/>
            <a:pathLst>
              <a:path w="317500">
                <a:moveTo>
                  <a:pt x="0" y="0"/>
                </a:moveTo>
                <a:lnTo>
                  <a:pt x="316992" y="0"/>
                </a:lnTo>
              </a:path>
            </a:pathLst>
          </a:custGeom>
          <a:ln w="45719">
            <a:solidFill>
              <a:srgbClr val="C0504D"/>
            </a:solidFill>
          </a:ln>
        </p:spPr>
        <p:txBody>
          <a:bodyPr wrap="square" lIns="0" tIns="0" rIns="0" bIns="0" rtlCol="0"/>
          <a:lstStyle/>
          <a:p>
            <a:endParaRPr/>
          </a:p>
        </p:txBody>
      </p:sp>
      <p:sp>
        <p:nvSpPr>
          <p:cNvPr id="64" name="object 70">
            <a:extLst>
              <a:ext uri="{FF2B5EF4-FFF2-40B4-BE49-F238E27FC236}">
                <a16:creationId xmlns:a16="http://schemas.microsoft.com/office/drawing/2014/main" id="{45511175-1C0D-4E9D-A1B2-2D80965AD9B2}"/>
              </a:ext>
            </a:extLst>
          </p:cNvPr>
          <p:cNvSpPr/>
          <p:nvPr/>
        </p:nvSpPr>
        <p:spPr>
          <a:xfrm>
            <a:off x="8620506" y="3990594"/>
            <a:ext cx="317500" cy="45720"/>
          </a:xfrm>
          <a:custGeom>
            <a:avLst/>
            <a:gdLst/>
            <a:ahLst/>
            <a:cxnLst/>
            <a:rect l="l" t="t" r="r" b="b"/>
            <a:pathLst>
              <a:path w="317500" h="45720">
                <a:moveTo>
                  <a:pt x="0" y="34289"/>
                </a:moveTo>
                <a:lnTo>
                  <a:pt x="294132" y="34289"/>
                </a:lnTo>
                <a:lnTo>
                  <a:pt x="294132" y="45719"/>
                </a:lnTo>
                <a:lnTo>
                  <a:pt x="316992" y="22859"/>
                </a:lnTo>
                <a:lnTo>
                  <a:pt x="294132" y="0"/>
                </a:lnTo>
                <a:lnTo>
                  <a:pt x="294132" y="11429"/>
                </a:lnTo>
                <a:lnTo>
                  <a:pt x="0" y="11429"/>
                </a:lnTo>
                <a:lnTo>
                  <a:pt x="0" y="34289"/>
                </a:lnTo>
                <a:close/>
              </a:path>
            </a:pathLst>
          </a:custGeom>
          <a:ln w="25908">
            <a:solidFill>
              <a:srgbClr val="8B3836"/>
            </a:solidFill>
          </a:ln>
        </p:spPr>
        <p:txBody>
          <a:bodyPr wrap="square" lIns="0" tIns="0" rIns="0" bIns="0" rtlCol="0"/>
          <a:lstStyle/>
          <a:p>
            <a:endParaRPr/>
          </a:p>
        </p:txBody>
      </p:sp>
      <p:sp>
        <p:nvSpPr>
          <p:cNvPr id="65" name="object 71">
            <a:extLst>
              <a:ext uri="{FF2B5EF4-FFF2-40B4-BE49-F238E27FC236}">
                <a16:creationId xmlns:a16="http://schemas.microsoft.com/office/drawing/2014/main" id="{4F634148-6785-4A31-868E-6C66380E7A4B}"/>
              </a:ext>
            </a:extLst>
          </p:cNvPr>
          <p:cNvSpPr/>
          <p:nvPr/>
        </p:nvSpPr>
        <p:spPr>
          <a:xfrm>
            <a:off x="5453634" y="4499609"/>
            <a:ext cx="4099560" cy="1455420"/>
          </a:xfrm>
          <a:custGeom>
            <a:avLst/>
            <a:gdLst/>
            <a:ahLst/>
            <a:cxnLst/>
            <a:rect l="l" t="t" r="r" b="b"/>
            <a:pathLst>
              <a:path w="4099559" h="1455420">
                <a:moveTo>
                  <a:pt x="4078986" y="73659"/>
                </a:moveTo>
                <a:lnTo>
                  <a:pt x="4049775" y="73659"/>
                </a:lnTo>
                <a:lnTo>
                  <a:pt x="4049775" y="1426133"/>
                </a:lnTo>
                <a:lnTo>
                  <a:pt x="0" y="1426133"/>
                </a:lnTo>
                <a:lnTo>
                  <a:pt x="0" y="1455420"/>
                </a:lnTo>
                <a:lnTo>
                  <a:pt x="4078986" y="1455420"/>
                </a:lnTo>
                <a:lnTo>
                  <a:pt x="4078986" y="73659"/>
                </a:lnTo>
                <a:close/>
              </a:path>
              <a:path w="4099559" h="1455420">
                <a:moveTo>
                  <a:pt x="4064381" y="0"/>
                </a:moveTo>
                <a:lnTo>
                  <a:pt x="4029201" y="73659"/>
                </a:lnTo>
                <a:lnTo>
                  <a:pt x="4099560" y="73659"/>
                </a:lnTo>
                <a:lnTo>
                  <a:pt x="4064381" y="0"/>
                </a:lnTo>
                <a:close/>
              </a:path>
            </a:pathLst>
          </a:custGeom>
          <a:solidFill>
            <a:srgbClr val="4F81BC"/>
          </a:solidFill>
        </p:spPr>
        <p:txBody>
          <a:bodyPr wrap="square" lIns="0" tIns="0" rIns="0" bIns="0" rtlCol="0"/>
          <a:lstStyle/>
          <a:p>
            <a:endParaRPr/>
          </a:p>
        </p:txBody>
      </p:sp>
      <p:sp>
        <p:nvSpPr>
          <p:cNvPr id="66" name="object 72">
            <a:extLst>
              <a:ext uri="{FF2B5EF4-FFF2-40B4-BE49-F238E27FC236}">
                <a16:creationId xmlns:a16="http://schemas.microsoft.com/office/drawing/2014/main" id="{A464A132-DD2E-4D20-ACAC-B243BFF27205}"/>
              </a:ext>
            </a:extLst>
          </p:cNvPr>
          <p:cNvSpPr/>
          <p:nvPr/>
        </p:nvSpPr>
        <p:spPr>
          <a:xfrm>
            <a:off x="5453634" y="4499609"/>
            <a:ext cx="4099560" cy="1455420"/>
          </a:xfrm>
          <a:custGeom>
            <a:avLst/>
            <a:gdLst/>
            <a:ahLst/>
            <a:cxnLst/>
            <a:rect l="l" t="t" r="r" b="b"/>
            <a:pathLst>
              <a:path w="4099559" h="1455420">
                <a:moveTo>
                  <a:pt x="0" y="1426133"/>
                </a:moveTo>
                <a:lnTo>
                  <a:pt x="4049775" y="1426133"/>
                </a:lnTo>
                <a:lnTo>
                  <a:pt x="4049775" y="73659"/>
                </a:lnTo>
                <a:lnTo>
                  <a:pt x="4029201" y="73659"/>
                </a:lnTo>
                <a:lnTo>
                  <a:pt x="4064381" y="0"/>
                </a:lnTo>
                <a:lnTo>
                  <a:pt x="4099560" y="73659"/>
                </a:lnTo>
                <a:lnTo>
                  <a:pt x="4078986" y="73659"/>
                </a:lnTo>
                <a:lnTo>
                  <a:pt x="4078986" y="1455420"/>
                </a:lnTo>
                <a:lnTo>
                  <a:pt x="0" y="1455420"/>
                </a:lnTo>
                <a:lnTo>
                  <a:pt x="0" y="1426133"/>
                </a:lnTo>
                <a:close/>
              </a:path>
            </a:pathLst>
          </a:custGeom>
          <a:ln w="25908">
            <a:solidFill>
              <a:srgbClr val="385D89"/>
            </a:solidFill>
          </a:ln>
        </p:spPr>
        <p:txBody>
          <a:bodyPr wrap="square" lIns="0" tIns="0" rIns="0" bIns="0" rtlCol="0"/>
          <a:lstStyle/>
          <a:p>
            <a:endParaRPr/>
          </a:p>
        </p:txBody>
      </p:sp>
      <p:sp>
        <p:nvSpPr>
          <p:cNvPr id="67" name="object 73">
            <a:extLst>
              <a:ext uri="{FF2B5EF4-FFF2-40B4-BE49-F238E27FC236}">
                <a16:creationId xmlns:a16="http://schemas.microsoft.com/office/drawing/2014/main" id="{8F42552E-F3D5-4D18-BF75-65527B2120DF}"/>
              </a:ext>
            </a:extLst>
          </p:cNvPr>
          <p:cNvSpPr txBox="1"/>
          <p:nvPr/>
        </p:nvSpPr>
        <p:spPr>
          <a:xfrm>
            <a:off x="5492241" y="3647694"/>
            <a:ext cx="1549400" cy="208279"/>
          </a:xfrm>
          <a:prstGeom prst="rect">
            <a:avLst/>
          </a:prstGeom>
        </p:spPr>
        <p:txBody>
          <a:bodyPr vert="horz" wrap="square" lIns="0" tIns="12700" rIns="0" bIns="0" rtlCol="0">
            <a:spAutoFit/>
          </a:bodyPr>
          <a:lstStyle/>
          <a:p>
            <a:pPr marL="12700">
              <a:lnSpc>
                <a:spcPct val="100000"/>
              </a:lnSpc>
              <a:spcBef>
                <a:spcPts val="100"/>
              </a:spcBef>
            </a:pPr>
            <a:r>
              <a:rPr sz="1200" b="1" spc="85" dirty="0">
                <a:latin typeface="微軟正黑體"/>
                <a:cs typeface="微軟正黑體"/>
              </a:rPr>
              <a:t>1.通報與應變即時完成</a:t>
            </a:r>
            <a:endParaRPr sz="1200">
              <a:latin typeface="微軟正黑體"/>
              <a:cs typeface="微軟正黑體"/>
            </a:endParaRPr>
          </a:p>
        </p:txBody>
      </p:sp>
      <p:sp>
        <p:nvSpPr>
          <p:cNvPr id="68" name="object 74">
            <a:extLst>
              <a:ext uri="{FF2B5EF4-FFF2-40B4-BE49-F238E27FC236}">
                <a16:creationId xmlns:a16="http://schemas.microsoft.com/office/drawing/2014/main" id="{DF49A2FB-D5AE-42A2-ACAA-8E9F69161EE8}"/>
              </a:ext>
            </a:extLst>
          </p:cNvPr>
          <p:cNvSpPr txBox="1"/>
          <p:nvPr/>
        </p:nvSpPr>
        <p:spPr>
          <a:xfrm>
            <a:off x="2859151" y="2602483"/>
            <a:ext cx="1658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95" dirty="0">
                <a:solidFill>
                  <a:srgbClr val="C00000"/>
                </a:solidFill>
                <a:latin typeface="微軟正黑體"/>
                <a:cs typeface="微軟正黑體"/>
              </a:rPr>
              <a:t>30</a:t>
            </a:r>
            <a:r>
              <a:rPr sz="1000" b="1" spc="-5" dirty="0">
                <a:solidFill>
                  <a:srgbClr val="C00000"/>
                </a:solidFill>
                <a:latin typeface="微軟正黑體"/>
                <a:cs typeface="微軟正黑體"/>
              </a:rPr>
              <a:t>分鐘內</a:t>
            </a:r>
            <a:r>
              <a:rPr sz="1000" b="1" spc="215" dirty="0">
                <a:solidFill>
                  <a:srgbClr val="C00000"/>
                </a:solidFill>
                <a:latin typeface="微軟正黑體"/>
                <a:cs typeface="微軟正黑體"/>
              </a:rPr>
              <a:t> </a:t>
            </a:r>
            <a:r>
              <a:rPr sz="1000" b="1" spc="5" dirty="0">
                <a:latin typeface="微軟正黑體"/>
                <a:cs typeface="微軟正黑體"/>
              </a:rPr>
              <a:t>完</a:t>
            </a:r>
            <a:r>
              <a:rPr sz="1000" b="1" spc="-5" dirty="0">
                <a:latin typeface="微軟正黑體"/>
                <a:cs typeface="微軟正黑體"/>
              </a:rPr>
              <a:t>成通報</a:t>
            </a:r>
            <a:r>
              <a:rPr sz="1000" b="1" spc="229" dirty="0">
                <a:latin typeface="微軟正黑體"/>
                <a:cs typeface="微軟正黑體"/>
              </a:rPr>
              <a:t> </a:t>
            </a:r>
            <a:r>
              <a:rPr sz="1000" b="1" spc="20" dirty="0">
                <a:latin typeface="微軟正黑體"/>
                <a:cs typeface="微軟正黑體"/>
              </a:rPr>
              <a:t>(</a:t>
            </a:r>
            <a:r>
              <a:rPr sz="1000" b="1" spc="20" dirty="0">
                <a:solidFill>
                  <a:srgbClr val="C00000"/>
                </a:solidFill>
                <a:latin typeface="微軟正黑體"/>
                <a:cs typeface="微軟正黑體"/>
              </a:rPr>
              <a:t>2</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69" name="object 75">
            <a:extLst>
              <a:ext uri="{FF2B5EF4-FFF2-40B4-BE49-F238E27FC236}">
                <a16:creationId xmlns:a16="http://schemas.microsoft.com/office/drawing/2014/main" id="{B53A6831-8B69-4417-8899-EF5391547EDE}"/>
              </a:ext>
            </a:extLst>
          </p:cNvPr>
          <p:cNvSpPr txBox="1"/>
          <p:nvPr/>
        </p:nvSpPr>
        <p:spPr>
          <a:xfrm>
            <a:off x="2859151" y="2754883"/>
            <a:ext cx="1785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95" dirty="0">
                <a:solidFill>
                  <a:srgbClr val="C00000"/>
                </a:solidFill>
                <a:latin typeface="微軟正黑體"/>
                <a:cs typeface="微軟正黑體"/>
              </a:rPr>
              <a:t>45</a:t>
            </a:r>
            <a:r>
              <a:rPr sz="1000" b="1" spc="-5" dirty="0">
                <a:solidFill>
                  <a:srgbClr val="C00000"/>
                </a:solidFill>
                <a:latin typeface="微軟正黑體"/>
                <a:cs typeface="微軟正黑體"/>
              </a:rPr>
              <a:t>分鐘內</a:t>
            </a:r>
            <a:r>
              <a:rPr sz="1000" b="1" spc="215" dirty="0">
                <a:solidFill>
                  <a:srgbClr val="C00000"/>
                </a:solidFill>
                <a:latin typeface="微軟正黑體"/>
                <a:cs typeface="微軟正黑體"/>
              </a:rPr>
              <a:t> </a:t>
            </a:r>
            <a:r>
              <a:rPr sz="1000" b="1" spc="5" dirty="0">
                <a:latin typeface="微軟正黑體"/>
                <a:cs typeface="微軟正黑體"/>
              </a:rPr>
              <a:t>完</a:t>
            </a:r>
            <a:r>
              <a:rPr sz="1000" b="1" spc="-5" dirty="0">
                <a:latin typeface="微軟正黑體"/>
                <a:cs typeface="微軟正黑體"/>
              </a:rPr>
              <a:t>成通報</a:t>
            </a:r>
            <a:r>
              <a:rPr sz="1000" b="1" spc="229" dirty="0">
                <a:latin typeface="微軟正黑體"/>
                <a:cs typeface="微軟正黑體"/>
              </a:rPr>
              <a:t> </a:t>
            </a:r>
            <a:r>
              <a:rPr sz="1000" b="1" spc="45" dirty="0">
                <a:latin typeface="微軟正黑體"/>
                <a:cs typeface="微軟正黑體"/>
              </a:rPr>
              <a:t>(</a:t>
            </a:r>
            <a:r>
              <a:rPr sz="1000" b="1" spc="45" dirty="0">
                <a:solidFill>
                  <a:srgbClr val="C00000"/>
                </a:solidFill>
                <a:latin typeface="微軟正黑體"/>
                <a:cs typeface="微軟正黑體"/>
              </a:rPr>
              <a:t>1.5</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70" name="object 76">
            <a:extLst>
              <a:ext uri="{FF2B5EF4-FFF2-40B4-BE49-F238E27FC236}">
                <a16:creationId xmlns:a16="http://schemas.microsoft.com/office/drawing/2014/main" id="{6D0C8AFD-85A6-4AA6-890A-8ED719BE3417}"/>
              </a:ext>
            </a:extLst>
          </p:cNvPr>
          <p:cNvSpPr txBox="1"/>
          <p:nvPr/>
        </p:nvSpPr>
        <p:spPr>
          <a:xfrm>
            <a:off x="2859151" y="2907283"/>
            <a:ext cx="16586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 pos="1329055" algn="l"/>
              </a:tabLst>
            </a:pPr>
            <a:r>
              <a:rPr sz="1000" b="1" spc="-95" dirty="0">
                <a:solidFill>
                  <a:srgbClr val="C00000"/>
                </a:solidFill>
                <a:latin typeface="微軟正黑體"/>
                <a:cs typeface="微軟正黑體"/>
              </a:rPr>
              <a:t>1</a:t>
            </a:r>
            <a:r>
              <a:rPr sz="1000" b="1" spc="-5" dirty="0">
                <a:solidFill>
                  <a:srgbClr val="C00000"/>
                </a:solidFill>
                <a:latin typeface="微軟正黑體"/>
                <a:cs typeface="微軟正黑體"/>
              </a:rPr>
              <a:t>小</a:t>
            </a:r>
            <a:r>
              <a:rPr sz="1000" b="1" spc="5" dirty="0">
                <a:solidFill>
                  <a:srgbClr val="C00000"/>
                </a:solidFill>
                <a:latin typeface="微軟正黑體"/>
                <a:cs typeface="微軟正黑體"/>
              </a:rPr>
              <a:t>時</a:t>
            </a:r>
            <a:r>
              <a:rPr sz="1000" b="1" spc="-5" dirty="0">
                <a:solidFill>
                  <a:srgbClr val="C00000"/>
                </a:solidFill>
                <a:latin typeface="微軟正黑體"/>
                <a:cs typeface="微軟正黑體"/>
              </a:rPr>
              <a:t>內</a:t>
            </a:r>
            <a:r>
              <a:rPr sz="1000" b="1" dirty="0">
                <a:solidFill>
                  <a:srgbClr val="C00000"/>
                </a:solidFill>
                <a:latin typeface="微軟正黑體"/>
                <a:cs typeface="微軟正黑體"/>
              </a:rPr>
              <a:t> </a:t>
            </a:r>
            <a:r>
              <a:rPr sz="1000" b="1" spc="5" dirty="0">
                <a:solidFill>
                  <a:srgbClr val="C00000"/>
                </a:solidFill>
                <a:latin typeface="微軟正黑體"/>
                <a:cs typeface="微軟正黑體"/>
              </a:rPr>
              <a:t> </a:t>
            </a:r>
            <a:r>
              <a:rPr sz="1000" b="1" spc="-5" dirty="0">
                <a:latin typeface="微軟正黑體"/>
                <a:cs typeface="微軟正黑體"/>
              </a:rPr>
              <a:t>完成</a:t>
            </a:r>
            <a:r>
              <a:rPr sz="1000" b="1" spc="5" dirty="0">
                <a:latin typeface="微軟正黑體"/>
                <a:cs typeface="微軟正黑體"/>
              </a:rPr>
              <a:t>通</a:t>
            </a:r>
            <a:r>
              <a:rPr sz="1000" b="1" spc="-5" dirty="0">
                <a:latin typeface="微軟正黑體"/>
                <a:cs typeface="微軟正黑體"/>
              </a:rPr>
              <a:t>報</a:t>
            </a:r>
            <a:r>
              <a:rPr sz="1000" b="1" dirty="0">
                <a:latin typeface="微軟正黑體"/>
                <a:cs typeface="微軟正黑體"/>
              </a:rPr>
              <a:t>	</a:t>
            </a:r>
            <a:r>
              <a:rPr sz="1000" b="1" spc="140" dirty="0">
                <a:latin typeface="微軟正黑體"/>
                <a:cs typeface="微軟正黑體"/>
              </a:rPr>
              <a:t>(</a:t>
            </a:r>
            <a:r>
              <a:rPr sz="1000" b="1" spc="-95" dirty="0">
                <a:solidFill>
                  <a:srgbClr val="C00000"/>
                </a:solidFill>
                <a:latin typeface="微軟正黑體"/>
                <a:cs typeface="微軟正黑體"/>
              </a:rPr>
              <a:t>1</a:t>
            </a:r>
            <a:r>
              <a:rPr sz="1000" b="1" spc="-5" dirty="0">
                <a:solidFill>
                  <a:srgbClr val="C00000"/>
                </a:solidFill>
                <a:latin typeface="微軟正黑體"/>
                <a:cs typeface="微軟正黑體"/>
              </a:rPr>
              <a:t>分</a:t>
            </a:r>
            <a:r>
              <a:rPr sz="1000" b="1" spc="145" dirty="0">
                <a:solidFill>
                  <a:srgbClr val="C00000"/>
                </a:solidFill>
                <a:latin typeface="微軟正黑體"/>
                <a:cs typeface="微軟正黑體"/>
              </a:rPr>
              <a:t>)</a:t>
            </a:r>
            <a:endParaRPr sz="1000">
              <a:latin typeface="微軟正黑體"/>
              <a:cs typeface="微軟正黑體"/>
            </a:endParaRPr>
          </a:p>
        </p:txBody>
      </p:sp>
      <p:sp>
        <p:nvSpPr>
          <p:cNvPr id="71" name="object 77">
            <a:extLst>
              <a:ext uri="{FF2B5EF4-FFF2-40B4-BE49-F238E27FC236}">
                <a16:creationId xmlns:a16="http://schemas.microsoft.com/office/drawing/2014/main" id="{F5407343-AE02-40FC-B336-CCE291CD3DD3}"/>
              </a:ext>
            </a:extLst>
          </p:cNvPr>
          <p:cNvSpPr txBox="1"/>
          <p:nvPr/>
        </p:nvSpPr>
        <p:spPr>
          <a:xfrm>
            <a:off x="2859151" y="3212083"/>
            <a:ext cx="1294765" cy="1778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C00000"/>
                </a:solidFill>
                <a:latin typeface="微軟正黑體"/>
                <a:cs typeface="微軟正黑體"/>
              </a:rPr>
              <a:t>逾</a:t>
            </a:r>
            <a:r>
              <a:rPr sz="1000" b="1" spc="-5" dirty="0">
                <a:solidFill>
                  <a:srgbClr val="C00000"/>
                </a:solidFill>
                <a:latin typeface="微軟正黑體"/>
                <a:cs typeface="微軟正黑體"/>
              </a:rPr>
              <a:t>時則</a:t>
            </a:r>
            <a:r>
              <a:rPr sz="1000" b="1" spc="5" dirty="0">
                <a:solidFill>
                  <a:srgbClr val="C00000"/>
                </a:solidFill>
                <a:latin typeface="微軟正黑體"/>
                <a:cs typeface="微軟正黑體"/>
              </a:rPr>
              <a:t>自</a:t>
            </a:r>
            <a:r>
              <a:rPr sz="1000" b="1" spc="-5" dirty="0">
                <a:solidFill>
                  <a:srgbClr val="C00000"/>
                </a:solidFill>
                <a:latin typeface="微軟正黑體"/>
                <a:cs typeface="微軟正黑體"/>
              </a:rPr>
              <a:t>動寄</a:t>
            </a:r>
            <a:r>
              <a:rPr sz="1000" b="1" spc="5" dirty="0">
                <a:solidFill>
                  <a:srgbClr val="C00000"/>
                </a:solidFill>
                <a:latin typeface="微軟正黑體"/>
                <a:cs typeface="微軟正黑體"/>
              </a:rPr>
              <a:t>發</a:t>
            </a:r>
            <a:r>
              <a:rPr sz="1000" b="1" spc="-5" dirty="0">
                <a:solidFill>
                  <a:srgbClr val="C00000"/>
                </a:solidFill>
                <a:latin typeface="微軟正黑體"/>
                <a:cs typeface="微軟正黑體"/>
              </a:rPr>
              <a:t>提醒信</a:t>
            </a:r>
            <a:endParaRPr sz="1000">
              <a:latin typeface="微軟正黑體"/>
              <a:cs typeface="微軟正黑體"/>
            </a:endParaRPr>
          </a:p>
        </p:txBody>
      </p:sp>
      <p:sp>
        <p:nvSpPr>
          <p:cNvPr id="72" name="object 78">
            <a:extLst>
              <a:ext uri="{FF2B5EF4-FFF2-40B4-BE49-F238E27FC236}">
                <a16:creationId xmlns:a16="http://schemas.microsoft.com/office/drawing/2014/main" id="{0D2DEE47-58E4-4CBB-B895-8D4A611DDC73}"/>
              </a:ext>
            </a:extLst>
          </p:cNvPr>
          <p:cNvSpPr txBox="1"/>
          <p:nvPr/>
        </p:nvSpPr>
        <p:spPr>
          <a:xfrm>
            <a:off x="4822316" y="2450083"/>
            <a:ext cx="210312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5" dirty="0">
                <a:latin typeface="微軟正黑體"/>
                <a:cs typeface="微軟正黑體"/>
              </a:rPr>
              <a:t>寄</a:t>
            </a:r>
            <a:r>
              <a:rPr sz="1000" b="1" spc="-5" dirty="0">
                <a:latin typeface="微軟正黑體"/>
                <a:cs typeface="微軟正黑體"/>
              </a:rPr>
              <a:t>發【</a:t>
            </a:r>
            <a:r>
              <a:rPr sz="1000" b="1" spc="5" dirty="0">
                <a:latin typeface="微軟正黑體"/>
                <a:cs typeface="微軟正黑體"/>
              </a:rPr>
              <a:t>演</a:t>
            </a:r>
            <a:r>
              <a:rPr sz="1000" b="1" spc="-5" dirty="0">
                <a:latin typeface="微軟正黑體"/>
                <a:cs typeface="微軟正黑體"/>
              </a:rPr>
              <a:t>練告</a:t>
            </a:r>
            <a:r>
              <a:rPr sz="1000" b="1" spc="5" dirty="0">
                <a:latin typeface="微軟正黑體"/>
                <a:cs typeface="微軟正黑體"/>
              </a:rPr>
              <a:t>知</a:t>
            </a:r>
            <a:r>
              <a:rPr sz="1000" b="1" spc="-5" dirty="0">
                <a:latin typeface="微軟正黑體"/>
                <a:cs typeface="微軟正黑體"/>
              </a:rPr>
              <a:t>通</a:t>
            </a:r>
            <a:r>
              <a:rPr sz="1000" b="1" dirty="0">
                <a:latin typeface="微軟正黑體"/>
                <a:cs typeface="微軟正黑體"/>
              </a:rPr>
              <a:t>報</a:t>
            </a:r>
            <a:r>
              <a:rPr sz="1000" b="1" spc="5" dirty="0">
                <a:latin typeface="微軟正黑體"/>
                <a:cs typeface="微軟正黑體"/>
              </a:rPr>
              <a:t>】</a:t>
            </a:r>
            <a:r>
              <a:rPr sz="1000" b="1" spc="-5" dirty="0">
                <a:latin typeface="微軟正黑體"/>
                <a:cs typeface="微軟正黑體"/>
              </a:rPr>
              <a:t>郵件</a:t>
            </a:r>
            <a:r>
              <a:rPr sz="1000" b="1" spc="5" dirty="0">
                <a:latin typeface="微軟正黑體"/>
                <a:cs typeface="微軟正黑體"/>
              </a:rPr>
              <a:t>與</a:t>
            </a:r>
            <a:r>
              <a:rPr sz="1000" b="1" spc="-5" dirty="0">
                <a:latin typeface="微軟正黑體"/>
                <a:cs typeface="微軟正黑體"/>
              </a:rPr>
              <a:t>簡訊</a:t>
            </a:r>
            <a:endParaRPr sz="1000">
              <a:latin typeface="微軟正黑體"/>
              <a:cs typeface="微軟正黑體"/>
            </a:endParaRPr>
          </a:p>
        </p:txBody>
      </p:sp>
      <p:sp>
        <p:nvSpPr>
          <p:cNvPr id="73" name="object 79">
            <a:extLst>
              <a:ext uri="{FF2B5EF4-FFF2-40B4-BE49-F238E27FC236}">
                <a16:creationId xmlns:a16="http://schemas.microsoft.com/office/drawing/2014/main" id="{84A536C5-2286-48C3-B906-871D70532538}"/>
              </a:ext>
            </a:extLst>
          </p:cNvPr>
          <p:cNvSpPr txBox="1"/>
          <p:nvPr/>
        </p:nvSpPr>
        <p:spPr>
          <a:xfrm>
            <a:off x="4822316" y="2767329"/>
            <a:ext cx="1912620" cy="482600"/>
          </a:xfrm>
          <a:prstGeom prst="rect">
            <a:avLst/>
          </a:prstGeom>
        </p:spPr>
        <p:txBody>
          <a:bodyPr vert="horz" wrap="square" lIns="0" tIns="12065" rIns="0" bIns="0" rtlCol="0">
            <a:spAutoFit/>
          </a:bodyPr>
          <a:lstStyle/>
          <a:p>
            <a:pPr marL="184785" marR="5080" indent="-172720">
              <a:lnSpc>
                <a:spcPct val="100000"/>
              </a:lnSpc>
              <a:spcBef>
                <a:spcPts val="95"/>
              </a:spcBef>
              <a:buFont typeface="Wingdings"/>
              <a:buChar char=""/>
              <a:tabLst>
                <a:tab pos="185420" algn="l"/>
              </a:tabLst>
            </a:pPr>
            <a:r>
              <a:rPr sz="1000" b="1" spc="5" dirty="0">
                <a:latin typeface="微軟正黑體"/>
                <a:cs typeface="微軟正黑體"/>
              </a:rPr>
              <a:t>演</a:t>
            </a:r>
            <a:r>
              <a:rPr sz="1000" b="1" spc="-5" dirty="0">
                <a:latin typeface="微軟正黑體"/>
                <a:cs typeface="微軟正黑體"/>
              </a:rPr>
              <a:t>練事</a:t>
            </a:r>
            <a:r>
              <a:rPr sz="1000" b="1" spc="5" dirty="0">
                <a:latin typeface="微軟正黑體"/>
                <a:cs typeface="微軟正黑體"/>
              </a:rPr>
              <a:t>件</a:t>
            </a:r>
            <a:r>
              <a:rPr sz="1000" b="1" spc="-5" dirty="0">
                <a:latin typeface="微軟正黑體"/>
                <a:cs typeface="微軟正黑體"/>
              </a:rPr>
              <a:t>單成</a:t>
            </a:r>
            <a:r>
              <a:rPr sz="1000" b="1" spc="10" dirty="0">
                <a:latin typeface="微軟正黑體"/>
                <a:cs typeface="微軟正黑體"/>
              </a:rPr>
              <a:t>立</a:t>
            </a:r>
            <a:r>
              <a:rPr sz="1000" b="1" spc="-110" dirty="0">
                <a:solidFill>
                  <a:srgbClr val="FF0000"/>
                </a:solidFill>
                <a:latin typeface="微軟正黑體"/>
                <a:cs typeface="微軟正黑體"/>
              </a:rPr>
              <a:t>1</a:t>
            </a:r>
            <a:r>
              <a:rPr sz="1000" b="1" spc="5" dirty="0">
                <a:solidFill>
                  <a:srgbClr val="FF0000"/>
                </a:solidFill>
                <a:latin typeface="微軟正黑體"/>
                <a:cs typeface="微軟正黑體"/>
              </a:rPr>
              <a:t>小</a:t>
            </a:r>
            <a:r>
              <a:rPr sz="1000" b="1" spc="-5" dirty="0">
                <a:solidFill>
                  <a:srgbClr val="FF0000"/>
                </a:solidFill>
                <a:latin typeface="微軟正黑體"/>
                <a:cs typeface="微軟正黑體"/>
              </a:rPr>
              <a:t>時內</a:t>
            </a:r>
            <a:r>
              <a:rPr sz="1000" b="1" spc="-5" dirty="0">
                <a:latin typeface="微軟正黑體"/>
                <a:cs typeface="微軟正黑體"/>
              </a:rPr>
              <a:t>未</a:t>
            </a:r>
            <a:r>
              <a:rPr sz="1000" b="1" spc="5" dirty="0">
                <a:latin typeface="微軟正黑體"/>
                <a:cs typeface="微軟正黑體"/>
              </a:rPr>
              <a:t>完</a:t>
            </a:r>
            <a:r>
              <a:rPr sz="1000" b="1" spc="-5" dirty="0">
                <a:latin typeface="微軟正黑體"/>
                <a:cs typeface="微軟正黑體"/>
              </a:rPr>
              <a:t>成 </a:t>
            </a:r>
            <a:r>
              <a:rPr sz="1000" b="1" spc="5" dirty="0">
                <a:latin typeface="微軟正黑體"/>
                <a:cs typeface="微軟正黑體"/>
              </a:rPr>
              <a:t>通</a:t>
            </a:r>
            <a:r>
              <a:rPr sz="1000" b="1" spc="-5" dirty="0">
                <a:latin typeface="微軟正黑體"/>
                <a:cs typeface="微軟正黑體"/>
              </a:rPr>
              <a:t>報者</a:t>
            </a:r>
            <a:r>
              <a:rPr sz="1000" b="1" spc="5" dirty="0">
                <a:latin typeface="微軟正黑體"/>
                <a:cs typeface="微軟正黑體"/>
              </a:rPr>
              <a:t>，</a:t>
            </a:r>
            <a:r>
              <a:rPr sz="1000" b="1" spc="-5" dirty="0">
                <a:latin typeface="微軟正黑體"/>
                <a:cs typeface="微軟正黑體"/>
              </a:rPr>
              <a:t>系統</a:t>
            </a:r>
            <a:r>
              <a:rPr sz="1000" b="1" spc="5" dirty="0">
                <a:latin typeface="微軟正黑體"/>
                <a:cs typeface="微軟正黑體"/>
              </a:rPr>
              <a:t>將</a:t>
            </a:r>
            <a:r>
              <a:rPr sz="1000" b="1" spc="-5" dirty="0">
                <a:latin typeface="微軟正黑體"/>
                <a:cs typeface="微軟正黑體"/>
              </a:rPr>
              <a:t>自動</a:t>
            </a:r>
            <a:r>
              <a:rPr sz="1000" b="1" spc="5" dirty="0">
                <a:latin typeface="微軟正黑體"/>
                <a:cs typeface="微軟正黑體"/>
              </a:rPr>
              <a:t>寄</a:t>
            </a:r>
            <a:r>
              <a:rPr sz="1000" b="1" spc="-5" dirty="0">
                <a:latin typeface="微軟正黑體"/>
                <a:cs typeface="微軟正黑體"/>
              </a:rPr>
              <a:t>發</a:t>
            </a:r>
            <a:r>
              <a:rPr sz="1000" b="1" spc="215" dirty="0">
                <a:latin typeface="微軟正黑體"/>
                <a:cs typeface="微軟正黑體"/>
              </a:rPr>
              <a:t> </a:t>
            </a:r>
            <a:r>
              <a:rPr sz="1000" b="1" spc="135" dirty="0">
                <a:solidFill>
                  <a:srgbClr val="E36C09"/>
                </a:solidFill>
                <a:latin typeface="微軟正黑體"/>
                <a:cs typeface="微軟正黑體"/>
              </a:rPr>
              <a:t>[</a:t>
            </a:r>
            <a:r>
              <a:rPr sz="1000" b="1" spc="-5" dirty="0">
                <a:solidFill>
                  <a:srgbClr val="E36C09"/>
                </a:solidFill>
                <a:latin typeface="微軟正黑體"/>
                <a:cs typeface="微軟正黑體"/>
              </a:rPr>
              <a:t>告 </a:t>
            </a:r>
            <a:r>
              <a:rPr sz="1000" b="1" spc="5" dirty="0">
                <a:solidFill>
                  <a:srgbClr val="E36C09"/>
                </a:solidFill>
                <a:latin typeface="微軟正黑體"/>
                <a:cs typeface="微軟正黑體"/>
              </a:rPr>
              <a:t>知</a:t>
            </a:r>
            <a:r>
              <a:rPr sz="1000" b="1" spc="-5" dirty="0">
                <a:solidFill>
                  <a:srgbClr val="E36C09"/>
                </a:solidFill>
                <a:latin typeface="微軟正黑體"/>
                <a:cs typeface="微軟正黑體"/>
              </a:rPr>
              <a:t>通</a:t>
            </a:r>
            <a:r>
              <a:rPr sz="1000" b="1" spc="5" dirty="0">
                <a:solidFill>
                  <a:srgbClr val="E36C09"/>
                </a:solidFill>
                <a:latin typeface="微軟正黑體"/>
                <a:cs typeface="微軟正黑體"/>
              </a:rPr>
              <a:t>報</a:t>
            </a:r>
            <a:r>
              <a:rPr sz="1000" b="1" spc="-110" dirty="0">
                <a:solidFill>
                  <a:srgbClr val="E36C09"/>
                </a:solidFill>
                <a:latin typeface="微軟正黑體"/>
                <a:cs typeface="微軟正黑體"/>
              </a:rPr>
              <a:t>1</a:t>
            </a:r>
            <a:r>
              <a:rPr sz="1000" b="1" spc="-5" dirty="0">
                <a:solidFill>
                  <a:srgbClr val="E36C09"/>
                </a:solidFill>
                <a:latin typeface="微軟正黑體"/>
                <a:cs typeface="微軟正黑體"/>
              </a:rPr>
              <a:t>小</a:t>
            </a:r>
            <a:r>
              <a:rPr sz="1000" b="1" spc="5" dirty="0">
                <a:solidFill>
                  <a:srgbClr val="E36C09"/>
                </a:solidFill>
                <a:latin typeface="微軟正黑體"/>
                <a:cs typeface="微軟正黑體"/>
              </a:rPr>
              <a:t>時</a:t>
            </a:r>
            <a:r>
              <a:rPr sz="1000" b="1" spc="145" dirty="0">
                <a:solidFill>
                  <a:srgbClr val="E36C09"/>
                </a:solidFill>
                <a:latin typeface="微軟正黑體"/>
                <a:cs typeface="微軟正黑體"/>
              </a:rPr>
              <a:t>]</a:t>
            </a:r>
            <a:r>
              <a:rPr sz="1000" b="1" spc="235" dirty="0">
                <a:solidFill>
                  <a:srgbClr val="E36C09"/>
                </a:solidFill>
                <a:latin typeface="微軟正黑體"/>
                <a:cs typeface="微軟正黑體"/>
              </a:rPr>
              <a:t> </a:t>
            </a:r>
            <a:r>
              <a:rPr sz="1000" b="1" spc="-5" dirty="0">
                <a:latin typeface="微軟正黑體"/>
                <a:cs typeface="微軟正黑體"/>
              </a:rPr>
              <a:t>提</a:t>
            </a:r>
            <a:r>
              <a:rPr sz="1000" b="1" spc="10" dirty="0">
                <a:latin typeface="微軟正黑體"/>
                <a:cs typeface="微軟正黑體"/>
              </a:rPr>
              <a:t>醒</a:t>
            </a:r>
            <a:r>
              <a:rPr sz="1000" b="1" spc="-5" dirty="0">
                <a:latin typeface="微軟正黑體"/>
                <a:cs typeface="微軟正黑體"/>
              </a:rPr>
              <a:t>信</a:t>
            </a:r>
            <a:endParaRPr sz="1000">
              <a:latin typeface="微軟正黑體"/>
              <a:cs typeface="微軟正黑體"/>
            </a:endParaRPr>
          </a:p>
        </p:txBody>
      </p:sp>
      <p:sp>
        <p:nvSpPr>
          <p:cNvPr id="74" name="object 80">
            <a:extLst>
              <a:ext uri="{FF2B5EF4-FFF2-40B4-BE49-F238E27FC236}">
                <a16:creationId xmlns:a16="http://schemas.microsoft.com/office/drawing/2014/main" id="{7D733E30-C542-4756-A6BA-492CFA22D876}"/>
              </a:ext>
            </a:extLst>
          </p:cNvPr>
          <p:cNvSpPr txBox="1"/>
          <p:nvPr/>
        </p:nvSpPr>
        <p:spPr>
          <a:xfrm>
            <a:off x="2802127" y="4662042"/>
            <a:ext cx="1397000" cy="794385"/>
          </a:xfrm>
          <a:prstGeom prst="rect">
            <a:avLst/>
          </a:prstGeom>
        </p:spPr>
        <p:txBody>
          <a:bodyPr vert="horz" wrap="square" lIns="0" tIns="12700" rIns="0" bIns="0" rtlCol="0">
            <a:spAutoFit/>
          </a:bodyPr>
          <a:lstStyle/>
          <a:p>
            <a:pPr marL="12700">
              <a:lnSpc>
                <a:spcPct val="100000"/>
              </a:lnSpc>
              <a:spcBef>
                <a:spcPts val="100"/>
              </a:spcBef>
            </a:pPr>
            <a:r>
              <a:rPr sz="1200" b="1" spc="85" dirty="0">
                <a:latin typeface="微軟正黑體"/>
                <a:cs typeface="微軟正黑體"/>
              </a:rPr>
              <a:t>2.</a:t>
            </a:r>
            <a:r>
              <a:rPr sz="1200" b="1" dirty="0">
                <a:latin typeface="微軟正黑體"/>
                <a:cs typeface="微軟正黑體"/>
              </a:rPr>
              <a:t>先通報後應變</a:t>
            </a:r>
            <a:endParaRPr sz="1200">
              <a:latin typeface="微軟正黑體"/>
              <a:cs typeface="微軟正黑體"/>
            </a:endParaRPr>
          </a:p>
          <a:p>
            <a:pPr marL="114300" marR="5080" algn="just">
              <a:lnSpc>
                <a:spcPct val="100000"/>
              </a:lnSpc>
              <a:spcBef>
                <a:spcPts val="770"/>
              </a:spcBef>
            </a:pPr>
            <a:r>
              <a:rPr sz="1000" b="1" spc="5" dirty="0">
                <a:latin typeface="微軟正黑體"/>
                <a:cs typeface="微軟正黑體"/>
              </a:rPr>
              <a:t>事</a:t>
            </a:r>
            <a:r>
              <a:rPr sz="1000" b="1" spc="-5" dirty="0">
                <a:latin typeface="微軟正黑體"/>
                <a:cs typeface="微軟正黑體"/>
              </a:rPr>
              <a:t>件單</a:t>
            </a:r>
            <a:r>
              <a:rPr sz="1000" b="1" spc="5" dirty="0">
                <a:latin typeface="微軟正黑體"/>
                <a:cs typeface="微軟正黑體"/>
              </a:rPr>
              <a:t>成</a:t>
            </a:r>
            <a:r>
              <a:rPr sz="1000" b="1" spc="-5" dirty="0">
                <a:latin typeface="微軟正黑體"/>
                <a:cs typeface="微軟正黑體"/>
              </a:rPr>
              <a:t>立後</a:t>
            </a:r>
            <a:r>
              <a:rPr sz="1000" b="1" spc="5" dirty="0">
                <a:latin typeface="微軟正黑體"/>
                <a:cs typeface="微軟正黑體"/>
              </a:rPr>
              <a:t>。</a:t>
            </a:r>
            <a:r>
              <a:rPr sz="1000" b="1" spc="-5" dirty="0">
                <a:latin typeface="微軟正黑體"/>
                <a:cs typeface="微軟正黑體"/>
              </a:rPr>
              <a:t>單位應 </a:t>
            </a:r>
            <a:r>
              <a:rPr sz="1000" b="1" spc="5" dirty="0">
                <a:latin typeface="微軟正黑體"/>
                <a:cs typeface="微軟正黑體"/>
              </a:rPr>
              <a:t>於</a:t>
            </a:r>
            <a:r>
              <a:rPr sz="1200" b="1" spc="-114" dirty="0">
                <a:solidFill>
                  <a:srgbClr val="FF0000"/>
                </a:solidFill>
                <a:latin typeface="微軟正黑體"/>
                <a:cs typeface="微軟正黑體"/>
              </a:rPr>
              <a:t>72</a:t>
            </a:r>
            <a:r>
              <a:rPr sz="1200" b="1" dirty="0">
                <a:solidFill>
                  <a:srgbClr val="FF0000"/>
                </a:solidFill>
                <a:latin typeface="微軟正黑體"/>
                <a:cs typeface="微軟正黑體"/>
              </a:rPr>
              <a:t>小時內</a:t>
            </a:r>
            <a:r>
              <a:rPr sz="1000" b="1" spc="-5" dirty="0">
                <a:latin typeface="微軟正黑體"/>
                <a:cs typeface="微軟正黑體"/>
              </a:rPr>
              <a:t>完成</a:t>
            </a:r>
            <a:r>
              <a:rPr sz="1000" b="1" spc="5" dirty="0">
                <a:latin typeface="微軟正黑體"/>
                <a:cs typeface="微軟正黑體"/>
              </a:rPr>
              <a:t>，</a:t>
            </a:r>
            <a:r>
              <a:rPr sz="1000" b="1" spc="-5" dirty="0">
                <a:latin typeface="微軟正黑體"/>
                <a:cs typeface="微軟正黑體"/>
              </a:rPr>
              <a:t>逾 </a:t>
            </a:r>
            <a:r>
              <a:rPr sz="1000" b="1" spc="5" dirty="0">
                <a:latin typeface="微軟正黑體"/>
                <a:cs typeface="微軟正黑體"/>
              </a:rPr>
              <a:t>時</a:t>
            </a:r>
            <a:r>
              <a:rPr sz="1000" b="1" spc="-5" dirty="0">
                <a:latin typeface="微軟正黑體"/>
                <a:cs typeface="微軟正黑體"/>
              </a:rPr>
              <a:t>自動</a:t>
            </a:r>
            <a:r>
              <a:rPr sz="1000" b="1" spc="5" dirty="0">
                <a:latin typeface="微軟正黑體"/>
                <a:cs typeface="微軟正黑體"/>
              </a:rPr>
              <a:t>寄</a:t>
            </a:r>
            <a:r>
              <a:rPr sz="1000" b="1" spc="-5" dirty="0">
                <a:latin typeface="微軟正黑體"/>
                <a:cs typeface="微軟正黑體"/>
              </a:rPr>
              <a:t>發提</a:t>
            </a:r>
            <a:r>
              <a:rPr sz="1000" b="1" spc="5" dirty="0">
                <a:latin typeface="微軟正黑體"/>
                <a:cs typeface="微軟正黑體"/>
              </a:rPr>
              <a:t>醒</a:t>
            </a:r>
            <a:r>
              <a:rPr sz="1000" b="1" spc="-5" dirty="0">
                <a:latin typeface="微軟正黑體"/>
                <a:cs typeface="微軟正黑體"/>
              </a:rPr>
              <a:t>信</a:t>
            </a:r>
            <a:endParaRPr sz="1000">
              <a:latin typeface="微軟正黑體"/>
              <a:cs typeface="微軟正黑體"/>
            </a:endParaRPr>
          </a:p>
        </p:txBody>
      </p:sp>
      <p:sp>
        <p:nvSpPr>
          <p:cNvPr id="75" name="object 81">
            <a:extLst>
              <a:ext uri="{FF2B5EF4-FFF2-40B4-BE49-F238E27FC236}">
                <a16:creationId xmlns:a16="http://schemas.microsoft.com/office/drawing/2014/main" id="{F6B2B905-4C65-410D-8601-027A3085C06D}"/>
              </a:ext>
            </a:extLst>
          </p:cNvPr>
          <p:cNvSpPr txBox="1"/>
          <p:nvPr/>
        </p:nvSpPr>
        <p:spPr>
          <a:xfrm>
            <a:off x="4815078" y="4524883"/>
            <a:ext cx="1596390" cy="177800"/>
          </a:xfrm>
          <a:prstGeom prst="rect">
            <a:avLst/>
          </a:prstGeom>
        </p:spPr>
        <p:txBody>
          <a:bodyPr vert="horz" wrap="square" lIns="0" tIns="12065" rIns="0" bIns="0" rtlCol="0">
            <a:spAutoFit/>
          </a:bodyPr>
          <a:lstStyle/>
          <a:p>
            <a:pPr marL="184785" indent="-172720">
              <a:lnSpc>
                <a:spcPct val="100000"/>
              </a:lnSpc>
              <a:spcBef>
                <a:spcPts val="95"/>
              </a:spcBef>
              <a:buFont typeface="Wingdings"/>
              <a:buChar char=""/>
              <a:tabLst>
                <a:tab pos="185420" algn="l"/>
              </a:tabLst>
            </a:pPr>
            <a:r>
              <a:rPr sz="1000" b="1" spc="5" dirty="0">
                <a:latin typeface="微軟正黑體"/>
                <a:cs typeface="微軟正黑體"/>
              </a:rPr>
              <a:t>寄</a:t>
            </a:r>
            <a:r>
              <a:rPr sz="1000" b="1" spc="-5" dirty="0">
                <a:latin typeface="微軟正黑體"/>
                <a:cs typeface="微軟正黑體"/>
              </a:rPr>
              <a:t>發</a:t>
            </a:r>
            <a:r>
              <a:rPr sz="1000" b="1" spc="150" dirty="0">
                <a:solidFill>
                  <a:srgbClr val="E36C09"/>
                </a:solidFill>
                <a:latin typeface="微軟正黑體"/>
                <a:cs typeface="微軟正黑體"/>
              </a:rPr>
              <a:t>[</a:t>
            </a:r>
            <a:r>
              <a:rPr sz="1000" b="1" spc="-5" dirty="0">
                <a:solidFill>
                  <a:srgbClr val="E36C09"/>
                </a:solidFill>
                <a:latin typeface="微軟正黑體"/>
                <a:cs typeface="微軟正黑體"/>
              </a:rPr>
              <a:t>通報</a:t>
            </a:r>
            <a:r>
              <a:rPr sz="1000" b="1" spc="5" dirty="0">
                <a:solidFill>
                  <a:srgbClr val="E36C09"/>
                </a:solidFill>
                <a:latin typeface="微軟正黑體"/>
                <a:cs typeface="微軟正黑體"/>
              </a:rPr>
              <a:t>已</a:t>
            </a:r>
            <a:r>
              <a:rPr sz="1000" b="1" spc="-5" dirty="0">
                <a:solidFill>
                  <a:srgbClr val="E36C09"/>
                </a:solidFill>
                <a:latin typeface="微軟正黑體"/>
                <a:cs typeface="微軟正黑體"/>
              </a:rPr>
              <a:t>完成</a:t>
            </a:r>
            <a:r>
              <a:rPr sz="1000" b="1" spc="5" dirty="0">
                <a:solidFill>
                  <a:srgbClr val="E36C09"/>
                </a:solidFill>
                <a:latin typeface="微軟正黑體"/>
                <a:cs typeface="微軟正黑體"/>
              </a:rPr>
              <a:t>通</a:t>
            </a:r>
            <a:r>
              <a:rPr sz="1000" b="1" spc="-5" dirty="0">
                <a:solidFill>
                  <a:srgbClr val="E36C09"/>
                </a:solidFill>
                <a:latin typeface="微軟正黑體"/>
                <a:cs typeface="微軟正黑體"/>
              </a:rPr>
              <a:t>知</a:t>
            </a:r>
            <a:r>
              <a:rPr sz="1000" b="1" spc="10" dirty="0">
                <a:solidFill>
                  <a:srgbClr val="E36C09"/>
                </a:solidFill>
                <a:latin typeface="微軟正黑體"/>
                <a:cs typeface="微軟正黑體"/>
              </a:rPr>
              <a:t>信</a:t>
            </a:r>
            <a:r>
              <a:rPr sz="1000" b="1" spc="145" dirty="0">
                <a:solidFill>
                  <a:srgbClr val="E36C09"/>
                </a:solidFill>
                <a:latin typeface="微軟正黑體"/>
                <a:cs typeface="微軟正黑體"/>
              </a:rPr>
              <a:t>]</a:t>
            </a:r>
            <a:endParaRPr sz="1000">
              <a:latin typeface="微軟正黑體"/>
              <a:cs typeface="微軟正黑體"/>
            </a:endParaRPr>
          </a:p>
        </p:txBody>
      </p:sp>
      <p:sp>
        <p:nvSpPr>
          <p:cNvPr id="76" name="object 82">
            <a:extLst>
              <a:ext uri="{FF2B5EF4-FFF2-40B4-BE49-F238E27FC236}">
                <a16:creationId xmlns:a16="http://schemas.microsoft.com/office/drawing/2014/main" id="{1C6DB51F-D314-44C8-B5F2-2B75BE63AE67}"/>
              </a:ext>
            </a:extLst>
          </p:cNvPr>
          <p:cNvSpPr txBox="1"/>
          <p:nvPr/>
        </p:nvSpPr>
        <p:spPr>
          <a:xfrm>
            <a:off x="7543927" y="3234308"/>
            <a:ext cx="788035" cy="330200"/>
          </a:xfrm>
          <a:prstGeom prst="rect">
            <a:avLst/>
          </a:prstGeom>
        </p:spPr>
        <p:txBody>
          <a:bodyPr vert="horz" wrap="square" lIns="0" tIns="12065" rIns="0" bIns="0" rtlCol="0">
            <a:spAutoFit/>
          </a:bodyPr>
          <a:lstStyle/>
          <a:p>
            <a:pPr marL="12700">
              <a:lnSpc>
                <a:spcPct val="100000"/>
              </a:lnSpc>
              <a:spcBef>
                <a:spcPts val="95"/>
              </a:spcBef>
            </a:pPr>
            <a:r>
              <a:rPr sz="1000" b="1" spc="5" dirty="0">
                <a:solidFill>
                  <a:srgbClr val="943735"/>
                </a:solidFill>
                <a:latin typeface="微軟正黑體"/>
                <a:cs typeface="微軟正黑體"/>
              </a:rPr>
              <a:t>審</a:t>
            </a:r>
            <a:r>
              <a:rPr sz="1000" b="1" spc="-5" dirty="0">
                <a:solidFill>
                  <a:srgbClr val="943735"/>
                </a:solidFill>
                <a:latin typeface="微軟正黑體"/>
                <a:cs typeface="微軟正黑體"/>
              </a:rPr>
              <a:t>核</a:t>
            </a:r>
            <a:r>
              <a:rPr sz="1000" b="1" spc="-5" dirty="0">
                <a:solidFill>
                  <a:srgbClr val="C00000"/>
                </a:solidFill>
                <a:latin typeface="微軟正黑體"/>
                <a:cs typeface="微軟正黑體"/>
              </a:rPr>
              <a:t>資</a:t>
            </a:r>
            <a:r>
              <a:rPr sz="1000" b="1" spc="5" dirty="0">
                <a:solidFill>
                  <a:srgbClr val="C00000"/>
                </a:solidFill>
                <a:latin typeface="微軟正黑體"/>
                <a:cs typeface="微軟正黑體"/>
              </a:rPr>
              <a:t>安</a:t>
            </a:r>
            <a:r>
              <a:rPr sz="1000" b="1" spc="-5" dirty="0">
                <a:solidFill>
                  <a:srgbClr val="C00000"/>
                </a:solidFill>
                <a:latin typeface="微軟正黑體"/>
                <a:cs typeface="微軟正黑體"/>
              </a:rPr>
              <a:t>等級</a:t>
            </a:r>
            <a:endParaRPr sz="1000">
              <a:latin typeface="微軟正黑體"/>
              <a:cs typeface="微軟正黑體"/>
            </a:endParaRPr>
          </a:p>
          <a:p>
            <a:pPr marL="12700">
              <a:lnSpc>
                <a:spcPct val="100000"/>
              </a:lnSpc>
            </a:pPr>
            <a:r>
              <a:rPr sz="1000" b="1" dirty="0">
                <a:solidFill>
                  <a:srgbClr val="943735"/>
                </a:solidFill>
                <a:latin typeface="微軟正黑體"/>
                <a:cs typeface="微軟正黑體"/>
              </a:rPr>
              <a:t>是</a:t>
            </a:r>
            <a:r>
              <a:rPr sz="1000" b="1" spc="-5" dirty="0">
                <a:solidFill>
                  <a:srgbClr val="943735"/>
                </a:solidFill>
                <a:latin typeface="微軟正黑體"/>
                <a:cs typeface="微軟正黑體"/>
              </a:rPr>
              <a:t>否</a:t>
            </a:r>
            <a:r>
              <a:rPr sz="1000" b="1" spc="-10" dirty="0">
                <a:solidFill>
                  <a:srgbClr val="943735"/>
                </a:solidFill>
                <a:latin typeface="微軟正黑體"/>
                <a:cs typeface="微軟正黑體"/>
              </a:rPr>
              <a:t>判</a:t>
            </a:r>
            <a:r>
              <a:rPr sz="1000" b="1" dirty="0">
                <a:solidFill>
                  <a:srgbClr val="943735"/>
                </a:solidFill>
                <a:latin typeface="微軟正黑體"/>
                <a:cs typeface="微軟正黑體"/>
              </a:rPr>
              <a:t>斷</a:t>
            </a:r>
            <a:r>
              <a:rPr sz="1000" b="1" spc="-5" dirty="0">
                <a:solidFill>
                  <a:srgbClr val="943735"/>
                </a:solidFill>
                <a:latin typeface="微軟正黑體"/>
                <a:cs typeface="微軟正黑體"/>
              </a:rPr>
              <a:t>有誤</a:t>
            </a:r>
            <a:endParaRPr sz="1000">
              <a:latin typeface="微軟正黑體"/>
              <a:cs typeface="微軟正黑體"/>
            </a:endParaRPr>
          </a:p>
        </p:txBody>
      </p:sp>
      <p:sp>
        <p:nvSpPr>
          <p:cNvPr id="77" name="object 83">
            <a:extLst>
              <a:ext uri="{FF2B5EF4-FFF2-40B4-BE49-F238E27FC236}">
                <a16:creationId xmlns:a16="http://schemas.microsoft.com/office/drawing/2014/main" id="{D2B93DAC-6BA9-4496-A4F3-CCE1877530A1}"/>
              </a:ext>
            </a:extLst>
          </p:cNvPr>
          <p:cNvSpPr txBox="1"/>
          <p:nvPr/>
        </p:nvSpPr>
        <p:spPr>
          <a:xfrm>
            <a:off x="7392669" y="4523943"/>
            <a:ext cx="1169035" cy="970280"/>
          </a:xfrm>
          <a:prstGeom prst="rect">
            <a:avLst/>
          </a:prstGeom>
        </p:spPr>
        <p:txBody>
          <a:bodyPr vert="horz" wrap="square" lIns="0" tIns="12065" rIns="0" bIns="0" rtlCol="0">
            <a:spAutoFit/>
          </a:bodyPr>
          <a:lstStyle/>
          <a:p>
            <a:pPr marL="12700">
              <a:lnSpc>
                <a:spcPct val="100000"/>
              </a:lnSpc>
              <a:spcBef>
                <a:spcPts val="95"/>
              </a:spcBef>
            </a:pPr>
            <a:r>
              <a:rPr sz="1000" b="1" spc="5" dirty="0">
                <a:latin typeface="微軟正黑體"/>
                <a:cs typeface="微軟正黑體"/>
              </a:rPr>
              <a:t>單</a:t>
            </a:r>
            <a:r>
              <a:rPr sz="1000" b="1" spc="-5" dirty="0">
                <a:latin typeface="微軟正黑體"/>
                <a:cs typeface="微軟正黑體"/>
              </a:rPr>
              <a:t>位完</a:t>
            </a:r>
            <a:r>
              <a:rPr sz="1000" b="1" spc="5" dirty="0">
                <a:latin typeface="微軟正黑體"/>
                <a:cs typeface="微軟正黑體"/>
              </a:rPr>
              <a:t>成</a:t>
            </a:r>
            <a:r>
              <a:rPr sz="1000" b="1" spc="-5" dirty="0">
                <a:latin typeface="微軟正黑體"/>
                <a:cs typeface="微軟正黑體"/>
              </a:rPr>
              <a:t>通報</a:t>
            </a:r>
            <a:r>
              <a:rPr sz="1000" b="1" spc="5" dirty="0">
                <a:latin typeface="微軟正黑體"/>
                <a:cs typeface="微軟正黑體"/>
              </a:rPr>
              <a:t>後</a:t>
            </a:r>
            <a:r>
              <a:rPr sz="1000" b="1" spc="-5" dirty="0">
                <a:latin typeface="微軟正黑體"/>
                <a:cs typeface="微軟正黑體"/>
              </a:rPr>
              <a:t>，</a:t>
            </a:r>
            <a:endParaRPr sz="1000">
              <a:latin typeface="微軟正黑體"/>
              <a:cs typeface="微軟正黑體"/>
            </a:endParaRPr>
          </a:p>
          <a:p>
            <a:pPr marL="12700">
              <a:lnSpc>
                <a:spcPts val="1195"/>
              </a:lnSpc>
              <a:spcBef>
                <a:spcPts val="5"/>
              </a:spcBef>
            </a:pPr>
            <a:r>
              <a:rPr sz="1000" b="1" spc="5" dirty="0">
                <a:latin typeface="微軟正黑體"/>
                <a:cs typeface="微軟正黑體"/>
              </a:rPr>
              <a:t>二</a:t>
            </a:r>
            <a:r>
              <a:rPr sz="1000" b="1" spc="-5" dirty="0">
                <a:latin typeface="微軟正黑體"/>
                <a:cs typeface="微軟正黑體"/>
              </a:rPr>
              <a:t>線單</a:t>
            </a:r>
            <a:r>
              <a:rPr sz="1000" b="1" spc="5" dirty="0">
                <a:latin typeface="微軟正黑體"/>
                <a:cs typeface="微軟正黑體"/>
              </a:rPr>
              <a:t>位</a:t>
            </a:r>
            <a:r>
              <a:rPr sz="1000" b="1" spc="-5" dirty="0">
                <a:latin typeface="微軟正黑體"/>
                <a:cs typeface="微軟正黑體"/>
              </a:rPr>
              <a:t>應於</a:t>
            </a:r>
            <a:endParaRPr sz="1000">
              <a:latin typeface="微軟正黑體"/>
              <a:cs typeface="微軟正黑體"/>
            </a:endParaRPr>
          </a:p>
          <a:p>
            <a:pPr marL="12700">
              <a:lnSpc>
                <a:spcPts val="1435"/>
              </a:lnSpc>
            </a:pPr>
            <a:r>
              <a:rPr sz="1200" b="1" spc="-114" dirty="0">
                <a:solidFill>
                  <a:srgbClr val="FF0000"/>
                </a:solidFill>
                <a:latin typeface="微軟正黑體"/>
                <a:cs typeface="微軟正黑體"/>
              </a:rPr>
              <a:t>8小時</a:t>
            </a:r>
            <a:r>
              <a:rPr sz="1000" b="1" spc="5" dirty="0">
                <a:latin typeface="微軟正黑體"/>
                <a:cs typeface="微軟正黑體"/>
              </a:rPr>
              <a:t>內</a:t>
            </a:r>
            <a:r>
              <a:rPr sz="1000" b="1" spc="-5" dirty="0">
                <a:latin typeface="微軟正黑體"/>
                <a:cs typeface="微軟正黑體"/>
              </a:rPr>
              <a:t>完成</a:t>
            </a:r>
            <a:r>
              <a:rPr sz="1000" b="1" spc="5" dirty="0">
                <a:latin typeface="微軟正黑體"/>
                <a:cs typeface="微軟正黑體"/>
              </a:rPr>
              <a:t>審</a:t>
            </a:r>
            <a:r>
              <a:rPr sz="1000" b="1" spc="-5" dirty="0">
                <a:latin typeface="微軟正黑體"/>
                <a:cs typeface="微軟正黑體"/>
              </a:rPr>
              <a:t>核，</a:t>
            </a:r>
            <a:endParaRPr sz="1000">
              <a:latin typeface="微軟正黑體"/>
              <a:cs typeface="微軟正黑體"/>
            </a:endParaRPr>
          </a:p>
          <a:p>
            <a:pPr marL="12700" marR="68580">
              <a:lnSpc>
                <a:spcPct val="100000"/>
              </a:lnSpc>
              <a:spcBef>
                <a:spcPts val="5"/>
              </a:spcBef>
            </a:pPr>
            <a:r>
              <a:rPr sz="1000" b="1" spc="5" dirty="0">
                <a:latin typeface="微軟正黑體"/>
                <a:cs typeface="微軟正黑體"/>
              </a:rPr>
              <a:t>逾</a:t>
            </a:r>
            <a:r>
              <a:rPr sz="1000" b="1" spc="-5" dirty="0">
                <a:latin typeface="微軟正黑體"/>
                <a:cs typeface="微軟正黑體"/>
              </a:rPr>
              <a:t>時資</a:t>
            </a:r>
            <a:r>
              <a:rPr sz="1000" b="1" spc="5" dirty="0">
                <a:latin typeface="微軟正黑體"/>
                <a:cs typeface="微軟正黑體"/>
              </a:rPr>
              <a:t>動</a:t>
            </a:r>
            <a:r>
              <a:rPr sz="1000" b="1" spc="-5" dirty="0">
                <a:latin typeface="微軟正黑體"/>
                <a:cs typeface="微軟正黑體"/>
              </a:rPr>
              <a:t>寄</a:t>
            </a:r>
            <a:r>
              <a:rPr sz="1000" b="1" dirty="0">
                <a:latin typeface="微軟正黑體"/>
                <a:cs typeface="微軟正黑體"/>
              </a:rPr>
              <a:t>發</a:t>
            </a:r>
            <a:r>
              <a:rPr sz="1000" b="1" spc="135" dirty="0">
                <a:solidFill>
                  <a:srgbClr val="E36C09"/>
                </a:solidFill>
                <a:latin typeface="微軟正黑體"/>
                <a:cs typeface="微軟正黑體"/>
              </a:rPr>
              <a:t>[</a:t>
            </a:r>
            <a:r>
              <a:rPr sz="1000" b="1" spc="-5" dirty="0">
                <a:solidFill>
                  <a:srgbClr val="E36C09"/>
                </a:solidFill>
                <a:latin typeface="微軟正黑體"/>
                <a:cs typeface="微軟正黑體"/>
              </a:rPr>
              <a:t>通報 </a:t>
            </a:r>
            <a:r>
              <a:rPr sz="1000" b="1" spc="5" dirty="0">
                <a:solidFill>
                  <a:srgbClr val="E36C09"/>
                </a:solidFill>
                <a:latin typeface="微軟正黑體"/>
                <a:cs typeface="微軟正黑體"/>
              </a:rPr>
              <a:t>審</a:t>
            </a:r>
            <a:r>
              <a:rPr sz="1000" b="1" spc="-5" dirty="0">
                <a:solidFill>
                  <a:srgbClr val="E36C09"/>
                </a:solidFill>
                <a:latin typeface="微軟正黑體"/>
                <a:cs typeface="微軟正黑體"/>
              </a:rPr>
              <a:t>核已</a:t>
            </a:r>
            <a:r>
              <a:rPr sz="1000" b="1" spc="5" dirty="0">
                <a:solidFill>
                  <a:srgbClr val="E36C09"/>
                </a:solidFill>
                <a:latin typeface="微軟正黑體"/>
                <a:cs typeface="微軟正黑體"/>
              </a:rPr>
              <a:t>超</a:t>
            </a:r>
            <a:r>
              <a:rPr sz="1000" b="1" spc="-10" dirty="0">
                <a:solidFill>
                  <a:srgbClr val="E36C09"/>
                </a:solidFill>
                <a:latin typeface="微軟正黑體"/>
                <a:cs typeface="微軟正黑體"/>
              </a:rPr>
              <a:t>過</a:t>
            </a:r>
            <a:r>
              <a:rPr sz="1000" b="1" spc="-95" dirty="0">
                <a:solidFill>
                  <a:srgbClr val="E36C09"/>
                </a:solidFill>
                <a:latin typeface="微軟正黑體"/>
                <a:cs typeface="微軟正黑體"/>
              </a:rPr>
              <a:t>8</a:t>
            </a:r>
            <a:r>
              <a:rPr sz="1000" b="1" spc="-5" dirty="0">
                <a:solidFill>
                  <a:srgbClr val="E36C09"/>
                </a:solidFill>
                <a:latin typeface="微軟正黑體"/>
                <a:cs typeface="微軟正黑體"/>
              </a:rPr>
              <a:t>小</a:t>
            </a:r>
            <a:r>
              <a:rPr sz="1000" b="1" spc="5" dirty="0">
                <a:solidFill>
                  <a:srgbClr val="E36C09"/>
                </a:solidFill>
                <a:latin typeface="微軟正黑體"/>
                <a:cs typeface="微軟正黑體"/>
              </a:rPr>
              <a:t>時</a:t>
            </a:r>
            <a:r>
              <a:rPr sz="1000" b="1" spc="145" dirty="0">
                <a:solidFill>
                  <a:srgbClr val="E36C09"/>
                </a:solidFill>
                <a:latin typeface="微軟正黑體"/>
                <a:cs typeface="微軟正黑體"/>
              </a:rPr>
              <a:t>]  </a:t>
            </a:r>
            <a:r>
              <a:rPr sz="1000" b="1" spc="5" dirty="0">
                <a:latin typeface="微軟正黑體"/>
                <a:cs typeface="微軟正黑體"/>
              </a:rPr>
              <a:t>通</a:t>
            </a:r>
            <a:r>
              <a:rPr sz="1000" b="1" spc="-5" dirty="0">
                <a:latin typeface="微軟正黑體"/>
                <a:cs typeface="微軟正黑體"/>
              </a:rPr>
              <a:t>知信</a:t>
            </a:r>
            <a:endParaRPr sz="1000">
              <a:latin typeface="微軟正黑體"/>
              <a:cs typeface="微軟正黑體"/>
            </a:endParaRPr>
          </a:p>
        </p:txBody>
      </p:sp>
      <p:sp>
        <p:nvSpPr>
          <p:cNvPr id="78" name="object 2">
            <a:extLst>
              <a:ext uri="{FF2B5EF4-FFF2-40B4-BE49-F238E27FC236}">
                <a16:creationId xmlns:a16="http://schemas.microsoft.com/office/drawing/2014/main" id="{83206E08-3B02-48D5-9DD1-653F336363CF}"/>
              </a:ext>
            </a:extLst>
          </p:cNvPr>
          <p:cNvSpPr/>
          <p:nvPr/>
        </p:nvSpPr>
        <p:spPr>
          <a:xfrm>
            <a:off x="2764320" y="1084339"/>
            <a:ext cx="4334510" cy="437515"/>
          </a:xfrm>
          <a:custGeom>
            <a:avLst/>
            <a:gdLst/>
            <a:ahLst/>
            <a:cxnLst/>
            <a:rect l="l" t="t" r="r" b="b"/>
            <a:pathLst>
              <a:path w="4334509" h="437515">
                <a:moveTo>
                  <a:pt x="0" y="437388"/>
                </a:moveTo>
                <a:lnTo>
                  <a:pt x="4334256" y="437388"/>
                </a:lnTo>
                <a:lnTo>
                  <a:pt x="4334256" y="0"/>
                </a:lnTo>
                <a:lnTo>
                  <a:pt x="0" y="0"/>
                </a:lnTo>
                <a:lnTo>
                  <a:pt x="0" y="437388"/>
                </a:lnTo>
                <a:close/>
              </a:path>
            </a:pathLst>
          </a:custGeom>
          <a:solidFill>
            <a:srgbClr val="DBEDF4"/>
          </a:solidFill>
        </p:spPr>
        <p:txBody>
          <a:bodyPr wrap="square" lIns="0" tIns="0" rIns="0" bIns="0" rtlCol="0"/>
          <a:lstStyle/>
          <a:p>
            <a:endParaRPr/>
          </a:p>
        </p:txBody>
      </p:sp>
      <p:sp>
        <p:nvSpPr>
          <p:cNvPr id="79" name="object 5">
            <a:extLst>
              <a:ext uri="{FF2B5EF4-FFF2-40B4-BE49-F238E27FC236}">
                <a16:creationId xmlns:a16="http://schemas.microsoft.com/office/drawing/2014/main" id="{B9F3AF6E-20B1-4F48-9372-4BFB3B903981}"/>
              </a:ext>
            </a:extLst>
          </p:cNvPr>
          <p:cNvSpPr txBox="1"/>
          <p:nvPr/>
        </p:nvSpPr>
        <p:spPr>
          <a:xfrm>
            <a:off x="4346233" y="1143394"/>
            <a:ext cx="1168400" cy="299720"/>
          </a:xfrm>
          <a:prstGeom prst="rect">
            <a:avLst/>
          </a:prstGeom>
        </p:spPr>
        <p:txBody>
          <a:bodyPr vert="horz" wrap="square" lIns="0" tIns="12700" rIns="0" bIns="0" rtlCol="0">
            <a:spAutoFit/>
          </a:bodyPr>
          <a:lstStyle/>
          <a:p>
            <a:pPr marL="12700">
              <a:lnSpc>
                <a:spcPct val="100000"/>
              </a:lnSpc>
              <a:spcBef>
                <a:spcPts val="100"/>
              </a:spcBef>
            </a:pPr>
            <a:r>
              <a:rPr sz="1800" b="1" dirty="0">
                <a:latin typeface="微軟正黑體"/>
                <a:cs typeface="微軟正黑體"/>
              </a:rPr>
              <a:t>第一線人員</a:t>
            </a:r>
            <a:endParaRPr sz="1800" dirty="0">
              <a:latin typeface="微軟正黑體"/>
              <a:cs typeface="微軟正黑體"/>
            </a:endParaRPr>
          </a:p>
        </p:txBody>
      </p:sp>
      <p:sp>
        <p:nvSpPr>
          <p:cNvPr id="80" name="object 7">
            <a:extLst>
              <a:ext uri="{FF2B5EF4-FFF2-40B4-BE49-F238E27FC236}">
                <a16:creationId xmlns:a16="http://schemas.microsoft.com/office/drawing/2014/main" id="{B86227F8-E316-45FB-876E-C97411816505}"/>
              </a:ext>
            </a:extLst>
          </p:cNvPr>
          <p:cNvSpPr txBox="1"/>
          <p:nvPr/>
        </p:nvSpPr>
        <p:spPr>
          <a:xfrm>
            <a:off x="7382930" y="1160158"/>
            <a:ext cx="1244600" cy="269240"/>
          </a:xfrm>
          <a:prstGeom prst="rect">
            <a:avLst/>
          </a:prstGeom>
        </p:spPr>
        <p:txBody>
          <a:bodyPr vert="horz" wrap="square" lIns="0" tIns="12065" rIns="0" bIns="0" rtlCol="0">
            <a:spAutoFit/>
          </a:bodyPr>
          <a:lstStyle/>
          <a:p>
            <a:pPr marL="12700">
              <a:lnSpc>
                <a:spcPct val="100000"/>
              </a:lnSpc>
              <a:spcBef>
                <a:spcPts val="95"/>
              </a:spcBef>
            </a:pPr>
            <a:r>
              <a:rPr sz="1600" b="1" spc="5" dirty="0">
                <a:latin typeface="微軟正黑體"/>
                <a:cs typeface="微軟正黑體"/>
              </a:rPr>
              <a:t>區</a:t>
            </a:r>
            <a:r>
              <a:rPr sz="1600" b="1" spc="-5" dirty="0">
                <a:latin typeface="微軟正黑體"/>
                <a:cs typeface="微軟正黑體"/>
              </a:rPr>
              <a:t>縣市</a:t>
            </a:r>
            <a:r>
              <a:rPr sz="1600" b="1" spc="5" dirty="0">
                <a:latin typeface="微軟正黑體"/>
                <a:cs typeface="微軟正黑體"/>
              </a:rPr>
              <a:t>網</a:t>
            </a:r>
            <a:r>
              <a:rPr sz="1600" b="1" spc="-5" dirty="0">
                <a:latin typeface="微軟正黑體"/>
                <a:cs typeface="微軟正黑體"/>
              </a:rPr>
              <a:t>人員</a:t>
            </a:r>
            <a:endParaRPr sz="1600">
              <a:latin typeface="微軟正黑體"/>
              <a:cs typeface="微軟正黑體"/>
            </a:endParaRPr>
          </a:p>
        </p:txBody>
      </p:sp>
      <p:sp>
        <p:nvSpPr>
          <p:cNvPr id="81" name="object 8">
            <a:extLst>
              <a:ext uri="{FF2B5EF4-FFF2-40B4-BE49-F238E27FC236}">
                <a16:creationId xmlns:a16="http://schemas.microsoft.com/office/drawing/2014/main" id="{990E1E1B-E927-44EE-A4E3-B81B2DCB945E}"/>
              </a:ext>
            </a:extLst>
          </p:cNvPr>
          <p:cNvSpPr/>
          <p:nvPr/>
        </p:nvSpPr>
        <p:spPr>
          <a:xfrm>
            <a:off x="8900706" y="1057670"/>
            <a:ext cx="1319783" cy="525017"/>
          </a:xfrm>
          <a:prstGeom prst="rect">
            <a:avLst/>
          </a:prstGeom>
          <a:blipFill>
            <a:blip r:embed="rId16" cstate="print"/>
            <a:stretch>
              <a:fillRect/>
            </a:stretch>
          </a:blipFill>
        </p:spPr>
        <p:txBody>
          <a:bodyPr wrap="square" lIns="0" tIns="0" rIns="0" bIns="0" rtlCol="0"/>
          <a:lstStyle/>
          <a:p>
            <a:endParaRPr/>
          </a:p>
        </p:txBody>
      </p:sp>
      <p:sp>
        <p:nvSpPr>
          <p:cNvPr id="82" name="object 9">
            <a:extLst>
              <a:ext uri="{FF2B5EF4-FFF2-40B4-BE49-F238E27FC236}">
                <a16:creationId xmlns:a16="http://schemas.microsoft.com/office/drawing/2014/main" id="{C3DEF6BB-6B24-451D-8426-FB0C08A8893A}"/>
              </a:ext>
            </a:extLst>
          </p:cNvPr>
          <p:cNvSpPr txBox="1"/>
          <p:nvPr/>
        </p:nvSpPr>
        <p:spPr>
          <a:xfrm>
            <a:off x="9091588" y="1129424"/>
            <a:ext cx="939800" cy="299720"/>
          </a:xfrm>
          <a:prstGeom prst="rect">
            <a:avLst/>
          </a:prstGeom>
        </p:spPr>
        <p:txBody>
          <a:bodyPr vert="horz" wrap="square" lIns="0" tIns="12700" rIns="0" bIns="0" rtlCol="0">
            <a:spAutoFit/>
          </a:bodyPr>
          <a:lstStyle/>
          <a:p>
            <a:pPr marL="12700">
              <a:lnSpc>
                <a:spcPct val="100000"/>
              </a:lnSpc>
              <a:spcBef>
                <a:spcPts val="100"/>
              </a:spcBef>
            </a:pPr>
            <a:r>
              <a:rPr sz="1800" b="1" dirty="0" err="1">
                <a:latin typeface="微軟正黑體"/>
                <a:cs typeface="微軟正黑體"/>
              </a:rPr>
              <a:t>演練完成</a:t>
            </a:r>
            <a:endParaRPr sz="1800" dirty="0">
              <a:latin typeface="微軟正黑體"/>
              <a:cs typeface="微軟正黑體"/>
            </a:endParaRPr>
          </a:p>
        </p:txBody>
      </p:sp>
      <p:sp>
        <p:nvSpPr>
          <p:cNvPr id="84" name="object 6">
            <a:extLst>
              <a:ext uri="{FF2B5EF4-FFF2-40B4-BE49-F238E27FC236}">
                <a16:creationId xmlns:a16="http://schemas.microsoft.com/office/drawing/2014/main" id="{0BCF4BE2-119A-4DB4-B24D-0973D14D4C64}"/>
              </a:ext>
            </a:extLst>
          </p:cNvPr>
          <p:cNvSpPr/>
          <p:nvPr/>
        </p:nvSpPr>
        <p:spPr>
          <a:xfrm>
            <a:off x="7256094" y="1079607"/>
            <a:ext cx="1517903" cy="491489"/>
          </a:xfrm>
          <a:prstGeom prst="rect">
            <a:avLst/>
          </a:prstGeom>
          <a:blipFill>
            <a:blip r:embed="rId17" cstate="print"/>
            <a:stretch>
              <a:fillRect/>
            </a:stretch>
          </a:blipFill>
        </p:spPr>
        <p:txBody>
          <a:bodyPr wrap="square" lIns="0" tIns="0" rIns="0" bIns="0" rtlCol="0"/>
          <a:lstStyle/>
          <a:p>
            <a:pPr marL="12700">
              <a:lnSpc>
                <a:spcPct val="100000"/>
              </a:lnSpc>
              <a:spcBef>
                <a:spcPts val="95"/>
              </a:spcBef>
            </a:pPr>
            <a:endParaRPr lang="en-US" altLang="zh-TW" b="1" spc="5" dirty="0">
              <a:latin typeface="微軟正黑體" panose="020B0604030504040204" pitchFamily="34" charset="-120"/>
              <a:ea typeface="微軟正黑體" panose="020B0604030504040204" pitchFamily="34" charset="-120"/>
              <a:cs typeface="微軟正黑體"/>
            </a:endParaRPr>
          </a:p>
        </p:txBody>
      </p:sp>
      <p:sp>
        <p:nvSpPr>
          <p:cNvPr id="85" name="object 3">
            <a:extLst>
              <a:ext uri="{FF2B5EF4-FFF2-40B4-BE49-F238E27FC236}">
                <a16:creationId xmlns:a16="http://schemas.microsoft.com/office/drawing/2014/main" id="{D919B414-4DE1-4ECD-9B59-99B6F3BABC7F}"/>
              </a:ext>
            </a:extLst>
          </p:cNvPr>
          <p:cNvSpPr/>
          <p:nvPr/>
        </p:nvSpPr>
        <p:spPr>
          <a:xfrm>
            <a:off x="2754960" y="1084263"/>
            <a:ext cx="4334510" cy="437515"/>
          </a:xfrm>
          <a:custGeom>
            <a:avLst/>
            <a:gdLst/>
            <a:ahLst/>
            <a:cxnLst/>
            <a:rect l="l" t="t" r="r" b="b"/>
            <a:pathLst>
              <a:path w="4334509" h="437515">
                <a:moveTo>
                  <a:pt x="0" y="437388"/>
                </a:moveTo>
                <a:lnTo>
                  <a:pt x="4334256" y="437388"/>
                </a:lnTo>
                <a:lnTo>
                  <a:pt x="4334256" y="0"/>
                </a:lnTo>
                <a:lnTo>
                  <a:pt x="0" y="0"/>
                </a:lnTo>
                <a:lnTo>
                  <a:pt x="0" y="437388"/>
                </a:lnTo>
                <a:close/>
              </a:path>
            </a:pathLst>
          </a:custGeom>
          <a:ln w="25908">
            <a:solidFill>
              <a:srgbClr val="385D89"/>
            </a:solidFill>
          </a:ln>
        </p:spPr>
        <p:txBody>
          <a:bodyPr wrap="square" lIns="0" tIns="0" rIns="0" bIns="0" rtlCol="0"/>
          <a:lstStyle/>
          <a:p>
            <a:endParaRPr/>
          </a:p>
        </p:txBody>
      </p:sp>
      <p:sp>
        <p:nvSpPr>
          <p:cNvPr id="93" name="object 9">
            <a:extLst>
              <a:ext uri="{FF2B5EF4-FFF2-40B4-BE49-F238E27FC236}">
                <a16:creationId xmlns:a16="http://schemas.microsoft.com/office/drawing/2014/main" id="{CBA5D30D-F919-4141-88F3-4AF91CE2A434}"/>
              </a:ext>
            </a:extLst>
          </p:cNvPr>
          <p:cNvSpPr txBox="1"/>
          <p:nvPr/>
        </p:nvSpPr>
        <p:spPr>
          <a:xfrm>
            <a:off x="7305715" y="1139885"/>
            <a:ext cx="1405890" cy="289823"/>
          </a:xfrm>
          <a:prstGeom prst="rect">
            <a:avLst/>
          </a:prstGeom>
        </p:spPr>
        <p:txBody>
          <a:bodyPr vert="horz" wrap="square" lIns="0" tIns="12700" rIns="0" bIns="0" rtlCol="0">
            <a:spAutoFit/>
          </a:bodyPr>
          <a:lstStyle/>
          <a:p>
            <a:pPr marL="12700">
              <a:lnSpc>
                <a:spcPct val="100000"/>
              </a:lnSpc>
              <a:spcBef>
                <a:spcPts val="95"/>
              </a:spcBef>
            </a:pPr>
            <a:r>
              <a:rPr lang="zh-TW" altLang="en-US" b="1" spc="5" dirty="0">
                <a:latin typeface="微軟正黑體" panose="020B0604030504040204" pitchFamily="34" charset="-120"/>
                <a:ea typeface="微軟正黑體" panose="020B0604030504040204" pitchFamily="34" charset="-120"/>
                <a:cs typeface="微軟正黑體"/>
              </a:rPr>
              <a:t>區</a:t>
            </a:r>
            <a:r>
              <a:rPr lang="zh-TW" altLang="en-US" b="1" spc="-5" dirty="0">
                <a:latin typeface="微軟正黑體" panose="020B0604030504040204" pitchFamily="34" charset="-120"/>
                <a:ea typeface="微軟正黑體" panose="020B0604030504040204" pitchFamily="34" charset="-120"/>
                <a:cs typeface="微軟正黑體"/>
              </a:rPr>
              <a:t>縣市</a:t>
            </a:r>
            <a:r>
              <a:rPr lang="zh-TW" altLang="en-US" b="1" spc="5" dirty="0">
                <a:latin typeface="微軟正黑體" panose="020B0604030504040204" pitchFamily="34" charset="-120"/>
                <a:ea typeface="微軟正黑體" panose="020B0604030504040204" pitchFamily="34" charset="-120"/>
                <a:cs typeface="微軟正黑體"/>
              </a:rPr>
              <a:t>網</a:t>
            </a:r>
            <a:r>
              <a:rPr lang="zh-TW" altLang="en-US" b="1" spc="-5" dirty="0">
                <a:latin typeface="微軟正黑體" panose="020B0604030504040204" pitchFamily="34" charset="-120"/>
                <a:ea typeface="微軟正黑體" panose="020B0604030504040204" pitchFamily="34" charset="-120"/>
                <a:cs typeface="微軟正黑體"/>
              </a:rPr>
              <a:t>人員</a:t>
            </a:r>
            <a:endParaRPr lang="zh-TW" altLang="en-US" dirty="0">
              <a:latin typeface="微軟正黑體" panose="020B0604030504040204" pitchFamily="34" charset="-120"/>
              <a:ea typeface="微軟正黑體" panose="020B0604030504040204" pitchFamily="34" charset="-120"/>
              <a:cs typeface="微軟正黑體"/>
            </a:endParaRPr>
          </a:p>
        </p:txBody>
      </p:sp>
    </p:spTree>
    <p:extLst>
      <p:ext uri="{BB962C8B-B14F-4D97-AF65-F5344CB8AC3E}">
        <p14:creationId xmlns:p14="http://schemas.microsoft.com/office/powerpoint/2010/main" val="38191236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268BABA-F2A9-4F40-A026-25E982B1F3A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58B26E6-D568-4A82-A955-0FD0E96F9C4C}"/>
              </a:ext>
            </a:extLst>
          </p:cNvPr>
          <p:cNvSpPr>
            <a:spLocks noGrp="1"/>
          </p:cNvSpPr>
          <p:nvPr>
            <p:ph idx="1"/>
          </p:nvPr>
        </p:nvSpPr>
        <p:spPr/>
        <p:txBody>
          <a:bodyPr/>
          <a:lstStyle/>
          <a:p>
            <a:endParaRPr lang="zh-TW" altLang="en-US" dirty="0"/>
          </a:p>
        </p:txBody>
      </p:sp>
      <p:sp>
        <p:nvSpPr>
          <p:cNvPr id="4" name="object 2">
            <a:extLst>
              <a:ext uri="{FF2B5EF4-FFF2-40B4-BE49-F238E27FC236}">
                <a16:creationId xmlns:a16="http://schemas.microsoft.com/office/drawing/2014/main" id="{6A8869DA-11BE-4BA6-AB10-879E71D533A6}"/>
              </a:ext>
            </a:extLst>
          </p:cNvPr>
          <p:cNvSpPr/>
          <p:nvPr/>
        </p:nvSpPr>
        <p:spPr>
          <a:xfrm>
            <a:off x="1182582" y="402586"/>
            <a:ext cx="8391144" cy="5638800"/>
          </a:xfrm>
          <a:prstGeom prst="rect">
            <a:avLst/>
          </a:prstGeom>
          <a:blipFill>
            <a:blip r:embed="rId2" cstate="print"/>
            <a:stretch>
              <a:fillRect/>
            </a:stretch>
          </a:blipFill>
        </p:spPr>
        <p:txBody>
          <a:bodyPr wrap="square" lIns="0" tIns="0" rIns="0" bIns="0" rtlCol="0"/>
          <a:lstStyle/>
          <a:p>
            <a:endParaRPr/>
          </a:p>
        </p:txBody>
      </p:sp>
      <p:sp>
        <p:nvSpPr>
          <p:cNvPr id="5" name="object 4">
            <a:extLst>
              <a:ext uri="{FF2B5EF4-FFF2-40B4-BE49-F238E27FC236}">
                <a16:creationId xmlns:a16="http://schemas.microsoft.com/office/drawing/2014/main" id="{634D38D1-7AA2-43F5-A68E-42927D3F0812}"/>
              </a:ext>
            </a:extLst>
          </p:cNvPr>
          <p:cNvSpPr/>
          <p:nvPr/>
        </p:nvSpPr>
        <p:spPr>
          <a:xfrm>
            <a:off x="4296113" y="213611"/>
            <a:ext cx="4550663" cy="4032504"/>
          </a:xfrm>
          <a:prstGeom prst="rect">
            <a:avLst/>
          </a:prstGeom>
          <a:blipFill>
            <a:blip r:embed="rId3" cstate="print"/>
            <a:stretch>
              <a:fillRect/>
            </a:stretch>
          </a:blipFill>
        </p:spPr>
        <p:txBody>
          <a:bodyPr wrap="square" lIns="0" tIns="0" rIns="0" bIns="0" rtlCol="0"/>
          <a:lstStyle/>
          <a:p>
            <a:endParaRPr/>
          </a:p>
        </p:txBody>
      </p:sp>
      <p:sp>
        <p:nvSpPr>
          <p:cNvPr id="6" name="object 7">
            <a:extLst>
              <a:ext uri="{FF2B5EF4-FFF2-40B4-BE49-F238E27FC236}">
                <a16:creationId xmlns:a16="http://schemas.microsoft.com/office/drawing/2014/main" id="{17D690FB-710F-4A79-A609-8F7FBB311991}"/>
              </a:ext>
            </a:extLst>
          </p:cNvPr>
          <p:cNvSpPr/>
          <p:nvPr/>
        </p:nvSpPr>
        <p:spPr>
          <a:xfrm>
            <a:off x="8738193" y="1262885"/>
            <a:ext cx="2072639" cy="2278380"/>
          </a:xfrm>
          <a:custGeom>
            <a:avLst/>
            <a:gdLst/>
            <a:ahLst/>
            <a:cxnLst/>
            <a:rect l="l" t="t" r="r" b="b"/>
            <a:pathLst>
              <a:path w="2072640" h="2278379">
                <a:moveTo>
                  <a:pt x="2072258" y="949325"/>
                </a:moveTo>
                <a:lnTo>
                  <a:pt x="308991" y="949325"/>
                </a:lnTo>
                <a:lnTo>
                  <a:pt x="308991" y="2278379"/>
                </a:lnTo>
                <a:lnTo>
                  <a:pt x="2072258" y="2278379"/>
                </a:lnTo>
                <a:lnTo>
                  <a:pt x="2072258" y="949325"/>
                </a:lnTo>
                <a:close/>
              </a:path>
              <a:path w="2072640" h="2278379">
                <a:moveTo>
                  <a:pt x="2072258" y="0"/>
                </a:moveTo>
                <a:lnTo>
                  <a:pt x="308991" y="0"/>
                </a:lnTo>
                <a:lnTo>
                  <a:pt x="308991" y="379729"/>
                </a:lnTo>
                <a:lnTo>
                  <a:pt x="0" y="1032001"/>
                </a:lnTo>
                <a:lnTo>
                  <a:pt x="308991" y="949325"/>
                </a:lnTo>
                <a:lnTo>
                  <a:pt x="2072258" y="949325"/>
                </a:lnTo>
                <a:lnTo>
                  <a:pt x="2072258" y="0"/>
                </a:lnTo>
                <a:close/>
              </a:path>
            </a:pathLst>
          </a:custGeom>
          <a:solidFill>
            <a:srgbClr val="C5D9F0"/>
          </a:solidFill>
        </p:spPr>
        <p:txBody>
          <a:bodyPr wrap="square" lIns="0" tIns="0" rIns="0" bIns="0" rtlCol="0"/>
          <a:lstStyle/>
          <a:p>
            <a:endParaRPr/>
          </a:p>
        </p:txBody>
      </p:sp>
      <p:sp>
        <p:nvSpPr>
          <p:cNvPr id="7" name="object 9">
            <a:extLst>
              <a:ext uri="{FF2B5EF4-FFF2-40B4-BE49-F238E27FC236}">
                <a16:creationId xmlns:a16="http://schemas.microsoft.com/office/drawing/2014/main" id="{C5DDBBA8-BC2C-4A21-91C3-1D50604980C5}"/>
              </a:ext>
            </a:extLst>
          </p:cNvPr>
          <p:cNvSpPr txBox="1"/>
          <p:nvPr/>
        </p:nvSpPr>
        <p:spPr>
          <a:xfrm>
            <a:off x="9126050" y="1557524"/>
            <a:ext cx="1625600" cy="1671955"/>
          </a:xfrm>
          <a:prstGeom prst="rect">
            <a:avLst/>
          </a:prstGeom>
        </p:spPr>
        <p:txBody>
          <a:bodyPr vert="horz" wrap="square" lIns="0" tIns="12700" rIns="0" bIns="0" rtlCol="0">
            <a:spAutoFit/>
          </a:bodyPr>
          <a:lstStyle/>
          <a:p>
            <a:pPr marL="12700" marR="233679">
              <a:lnSpc>
                <a:spcPct val="100000"/>
              </a:lnSpc>
              <a:spcBef>
                <a:spcPts val="100"/>
              </a:spcBef>
            </a:pPr>
            <a:r>
              <a:rPr sz="1800" b="1" dirty="0">
                <a:latin typeface="微軟正黑體"/>
                <a:cs typeface="微軟正黑體"/>
              </a:rPr>
              <a:t>通報流程：  </a:t>
            </a:r>
            <a:r>
              <a:rPr sz="1800" dirty="0">
                <a:latin typeface="標楷體"/>
                <a:cs typeface="標楷體"/>
              </a:rPr>
              <a:t>填寫受害主機 設備的基本資</a:t>
            </a:r>
            <a:endParaRPr sz="1800">
              <a:latin typeface="標楷體"/>
              <a:cs typeface="標楷體"/>
            </a:endParaRPr>
          </a:p>
          <a:p>
            <a:pPr marL="12700" marR="5080">
              <a:lnSpc>
                <a:spcPct val="100000"/>
              </a:lnSpc>
            </a:pPr>
            <a:r>
              <a:rPr sz="1800" spc="-5" dirty="0">
                <a:latin typeface="標楷體"/>
                <a:cs typeface="標楷體"/>
              </a:rPr>
              <a:t>訊、事件分類、 </a:t>
            </a:r>
            <a:r>
              <a:rPr sz="1800" dirty="0">
                <a:latin typeface="標楷體"/>
                <a:cs typeface="標楷體"/>
              </a:rPr>
              <a:t>等級判斷與損 害程度的資訊</a:t>
            </a:r>
            <a:endParaRPr sz="1800">
              <a:latin typeface="標楷體"/>
              <a:cs typeface="標楷體"/>
            </a:endParaRPr>
          </a:p>
        </p:txBody>
      </p:sp>
      <p:sp>
        <p:nvSpPr>
          <p:cNvPr id="8" name="object 10">
            <a:extLst>
              <a:ext uri="{FF2B5EF4-FFF2-40B4-BE49-F238E27FC236}">
                <a16:creationId xmlns:a16="http://schemas.microsoft.com/office/drawing/2014/main" id="{407F3FB8-0768-4649-842F-723E33A737E1}"/>
              </a:ext>
            </a:extLst>
          </p:cNvPr>
          <p:cNvSpPr/>
          <p:nvPr/>
        </p:nvSpPr>
        <p:spPr>
          <a:xfrm>
            <a:off x="8736287" y="4010656"/>
            <a:ext cx="2062480" cy="1685925"/>
          </a:xfrm>
          <a:custGeom>
            <a:avLst/>
            <a:gdLst/>
            <a:ahLst/>
            <a:cxnLst/>
            <a:rect l="l" t="t" r="r" b="b"/>
            <a:pathLst>
              <a:path w="2062479" h="1685925">
                <a:moveTo>
                  <a:pt x="2061972" y="0"/>
                </a:moveTo>
                <a:lnTo>
                  <a:pt x="298703" y="0"/>
                </a:lnTo>
                <a:lnTo>
                  <a:pt x="298703" y="280924"/>
                </a:lnTo>
                <a:lnTo>
                  <a:pt x="0" y="555879"/>
                </a:lnTo>
                <a:lnTo>
                  <a:pt x="298703" y="702310"/>
                </a:lnTo>
                <a:lnTo>
                  <a:pt x="298703" y="1685544"/>
                </a:lnTo>
                <a:lnTo>
                  <a:pt x="2061972" y="1685544"/>
                </a:lnTo>
                <a:lnTo>
                  <a:pt x="2061972" y="0"/>
                </a:lnTo>
                <a:close/>
              </a:path>
            </a:pathLst>
          </a:custGeom>
          <a:solidFill>
            <a:srgbClr val="EBF0DE"/>
          </a:solidFill>
        </p:spPr>
        <p:txBody>
          <a:bodyPr wrap="square" lIns="0" tIns="0" rIns="0" bIns="0" rtlCol="0"/>
          <a:lstStyle/>
          <a:p>
            <a:endParaRPr/>
          </a:p>
        </p:txBody>
      </p:sp>
      <p:sp>
        <p:nvSpPr>
          <p:cNvPr id="9" name="object 12">
            <a:extLst>
              <a:ext uri="{FF2B5EF4-FFF2-40B4-BE49-F238E27FC236}">
                <a16:creationId xmlns:a16="http://schemas.microsoft.com/office/drawing/2014/main" id="{73E7476A-3B70-44E2-9346-DD989D8FC44E}"/>
              </a:ext>
            </a:extLst>
          </p:cNvPr>
          <p:cNvSpPr txBox="1"/>
          <p:nvPr/>
        </p:nvSpPr>
        <p:spPr>
          <a:xfrm>
            <a:off x="9113605" y="4146547"/>
            <a:ext cx="1397000" cy="1397635"/>
          </a:xfrm>
          <a:prstGeom prst="rect">
            <a:avLst/>
          </a:prstGeom>
        </p:spPr>
        <p:txBody>
          <a:bodyPr vert="horz" wrap="square" lIns="0" tIns="12700" rIns="0" bIns="0" rtlCol="0">
            <a:spAutoFit/>
          </a:bodyPr>
          <a:lstStyle/>
          <a:p>
            <a:pPr marL="12700" marR="5080">
              <a:lnSpc>
                <a:spcPct val="100000"/>
              </a:lnSpc>
              <a:spcBef>
                <a:spcPts val="100"/>
              </a:spcBef>
            </a:pPr>
            <a:r>
              <a:rPr sz="1800" b="1" dirty="0">
                <a:latin typeface="微軟正黑體"/>
                <a:cs typeface="微軟正黑體"/>
              </a:rPr>
              <a:t>應變流程：  </a:t>
            </a:r>
            <a:r>
              <a:rPr sz="1800" spc="-5" dirty="0">
                <a:latin typeface="標楷體"/>
                <a:cs typeface="標楷體"/>
              </a:rPr>
              <a:t>填寫單位緊急 </a:t>
            </a:r>
            <a:r>
              <a:rPr sz="1800" dirty="0">
                <a:latin typeface="標楷體"/>
                <a:cs typeface="標楷體"/>
              </a:rPr>
              <a:t>應變措施、解 決辦法與解決 時間。</a:t>
            </a:r>
            <a:endParaRPr sz="1800">
              <a:latin typeface="標楷體"/>
              <a:cs typeface="標楷體"/>
            </a:endParaRPr>
          </a:p>
        </p:txBody>
      </p:sp>
      <p:sp>
        <p:nvSpPr>
          <p:cNvPr id="10" name="object 5">
            <a:extLst>
              <a:ext uri="{FF2B5EF4-FFF2-40B4-BE49-F238E27FC236}">
                <a16:creationId xmlns:a16="http://schemas.microsoft.com/office/drawing/2014/main" id="{E11064C2-C1A9-40BF-89FB-C2569F9F43BF}"/>
              </a:ext>
            </a:extLst>
          </p:cNvPr>
          <p:cNvSpPr/>
          <p:nvPr/>
        </p:nvSpPr>
        <p:spPr>
          <a:xfrm>
            <a:off x="4287731" y="4253895"/>
            <a:ext cx="4448556" cy="1937004"/>
          </a:xfrm>
          <a:prstGeom prst="rect">
            <a:avLst/>
          </a:prstGeom>
          <a:blipFill>
            <a:blip r:embed="rId4"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8264506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F48583-CAD0-409F-B5E2-2B29C497DB65}"/>
              </a:ext>
            </a:extLst>
          </p:cNvPr>
          <p:cNvSpPr>
            <a:spLocks noGrp="1"/>
          </p:cNvSpPr>
          <p:nvPr>
            <p:ph type="title"/>
          </p:nvPr>
        </p:nvSpPr>
        <p:spPr>
          <a:xfrm>
            <a:off x="1097280" y="578840"/>
            <a:ext cx="10058400" cy="847288"/>
          </a:xfrm>
        </p:spPr>
        <p:txBody>
          <a:bodyPr/>
          <a:lstStyle/>
          <a:p>
            <a:pPr algn="ctr"/>
            <a:r>
              <a:rPr lang="zh-TW" altLang="en-US" dirty="0"/>
              <a:t>演練模擬事件的速選速答</a:t>
            </a:r>
          </a:p>
        </p:txBody>
      </p:sp>
      <p:graphicFrame>
        <p:nvGraphicFramePr>
          <p:cNvPr id="6" name="內容版面配置區 5">
            <a:extLst>
              <a:ext uri="{FF2B5EF4-FFF2-40B4-BE49-F238E27FC236}">
                <a16:creationId xmlns:a16="http://schemas.microsoft.com/office/drawing/2014/main" id="{FA731D28-1EF7-4060-89B8-A2D4EF7D59CB}"/>
              </a:ext>
            </a:extLst>
          </p:cNvPr>
          <p:cNvGraphicFramePr>
            <a:graphicFrameLocks noGrp="1"/>
          </p:cNvGraphicFramePr>
          <p:nvPr>
            <p:ph idx="1"/>
            <p:extLst>
              <p:ext uri="{D42A27DB-BD31-4B8C-83A1-F6EECF244321}">
                <p14:modId xmlns:p14="http://schemas.microsoft.com/office/powerpoint/2010/main" val="2157266085"/>
              </p:ext>
            </p:extLst>
          </p:nvPr>
        </p:nvGraphicFramePr>
        <p:xfrm>
          <a:off x="1259747" y="1762374"/>
          <a:ext cx="9672505" cy="4443401"/>
        </p:xfrm>
        <a:graphic>
          <a:graphicData uri="http://schemas.openxmlformats.org/drawingml/2006/table">
            <a:tbl>
              <a:tblPr>
                <a:tableStyleId>{5C22544A-7EE6-4342-B048-85BDC9FD1C3A}</a:tableStyleId>
              </a:tblPr>
              <a:tblGrid>
                <a:gridCol w="338625">
                  <a:extLst>
                    <a:ext uri="{9D8B030D-6E8A-4147-A177-3AD203B41FA5}">
                      <a16:colId xmlns:a16="http://schemas.microsoft.com/office/drawing/2014/main" val="1673002936"/>
                    </a:ext>
                  </a:extLst>
                </a:gridCol>
                <a:gridCol w="2222766">
                  <a:extLst>
                    <a:ext uri="{9D8B030D-6E8A-4147-A177-3AD203B41FA5}">
                      <a16:colId xmlns:a16="http://schemas.microsoft.com/office/drawing/2014/main" val="846749926"/>
                    </a:ext>
                  </a:extLst>
                </a:gridCol>
                <a:gridCol w="532537">
                  <a:extLst>
                    <a:ext uri="{9D8B030D-6E8A-4147-A177-3AD203B41FA5}">
                      <a16:colId xmlns:a16="http://schemas.microsoft.com/office/drawing/2014/main" val="2172695977"/>
                    </a:ext>
                  </a:extLst>
                </a:gridCol>
                <a:gridCol w="681117">
                  <a:extLst>
                    <a:ext uri="{9D8B030D-6E8A-4147-A177-3AD203B41FA5}">
                      <a16:colId xmlns:a16="http://schemas.microsoft.com/office/drawing/2014/main" val="2127504863"/>
                    </a:ext>
                  </a:extLst>
                </a:gridCol>
                <a:gridCol w="1652632">
                  <a:extLst>
                    <a:ext uri="{9D8B030D-6E8A-4147-A177-3AD203B41FA5}">
                      <a16:colId xmlns:a16="http://schemas.microsoft.com/office/drawing/2014/main" val="3837115843"/>
                    </a:ext>
                  </a:extLst>
                </a:gridCol>
                <a:gridCol w="1300293">
                  <a:extLst>
                    <a:ext uri="{9D8B030D-6E8A-4147-A177-3AD203B41FA5}">
                      <a16:colId xmlns:a16="http://schemas.microsoft.com/office/drawing/2014/main" val="432015122"/>
                    </a:ext>
                  </a:extLst>
                </a:gridCol>
                <a:gridCol w="1427960">
                  <a:extLst>
                    <a:ext uri="{9D8B030D-6E8A-4147-A177-3AD203B41FA5}">
                      <a16:colId xmlns:a16="http://schemas.microsoft.com/office/drawing/2014/main" val="1563293080"/>
                    </a:ext>
                  </a:extLst>
                </a:gridCol>
                <a:gridCol w="1516575">
                  <a:extLst>
                    <a:ext uri="{9D8B030D-6E8A-4147-A177-3AD203B41FA5}">
                      <a16:colId xmlns:a16="http://schemas.microsoft.com/office/drawing/2014/main" val="4271960892"/>
                    </a:ext>
                  </a:extLst>
                </a:gridCol>
              </a:tblGrid>
              <a:tr h="305441">
                <a:tc>
                  <a:txBody>
                    <a:bodyPr/>
                    <a:lstStyle/>
                    <a:p>
                      <a:pPr algn="ctr" fontAlgn="ctr"/>
                      <a:r>
                        <a:rPr lang="zh-TW" altLang="en-US" sz="1100" u="none" strike="noStrike">
                          <a:effectLst/>
                        </a:rPr>
                        <a:t>狀況編號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攻擊事件說明</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IP</a:t>
                      </a:r>
                      <a:r>
                        <a:rPr lang="zh-TW" altLang="en-US" sz="1100" u="none" strike="noStrike">
                          <a:effectLst/>
                        </a:rPr>
                        <a:t>位置</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受駭設備類型</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受害設備說明</a:t>
                      </a:r>
                      <a:r>
                        <a:rPr lang="en-US" altLang="zh-TW" sz="1100" u="none" strike="noStrike">
                          <a:effectLst/>
                        </a:rPr>
                        <a:t>(</a:t>
                      </a:r>
                      <a:r>
                        <a:rPr lang="zh-TW" altLang="en-US" sz="1100" u="none" strike="noStrike">
                          <a:effectLst/>
                        </a:rPr>
                        <a:t>簡答</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損害類別說明</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攻擊手法</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722759715"/>
                  </a:ext>
                </a:extLst>
              </a:tr>
              <a:tr h="428917">
                <a:tc>
                  <a:txBody>
                    <a:bodyPr/>
                    <a:lstStyle/>
                    <a:p>
                      <a:pPr algn="ctr" fontAlgn="ctr"/>
                      <a:r>
                        <a:rPr lang="en-US" altLang="zh-TW" sz="1100" u="none" strike="noStrike">
                          <a:effectLst/>
                        </a:rPr>
                        <a:t>1</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單位被置入詐騙網頁，誘導使用者至釣魚網站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弱密碼</a:t>
                      </a:r>
                      <a:r>
                        <a:rPr lang="en-US" altLang="zh-TW" sz="1100" u="none" strike="noStrike">
                          <a:effectLst/>
                        </a:rPr>
                        <a:t>/</a:t>
                      </a:r>
                      <a:r>
                        <a:rPr lang="zh-TW" altLang="en-US" sz="1100" u="none" strike="noStrike">
                          <a:effectLst/>
                        </a:rPr>
                        <a:t>密碼遭暴力破解</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873684801"/>
                  </a:ext>
                </a:extLst>
              </a:tr>
              <a:tr h="428917">
                <a:tc>
                  <a:txBody>
                    <a:bodyPr/>
                    <a:lstStyle/>
                    <a:p>
                      <a:pPr algn="ctr" fontAlgn="ctr"/>
                      <a:r>
                        <a:rPr lang="en-US" altLang="zh-TW" sz="1100" u="none" strike="noStrike">
                          <a:effectLst/>
                        </a:rPr>
                        <a:t>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單位電腦被入侵，而成為</a:t>
                      </a:r>
                      <a:r>
                        <a:rPr lang="en-US" altLang="zh-TW" sz="1100" u="none" strike="noStrike">
                          <a:effectLst/>
                        </a:rPr>
                        <a:t>BotNet</a:t>
                      </a:r>
                      <a:r>
                        <a:rPr lang="zh-TW" altLang="en-US" sz="1100" u="none" strike="noStrike">
                          <a:effectLst/>
                        </a:rPr>
                        <a:t>所控制的</a:t>
                      </a:r>
                      <a:r>
                        <a:rPr lang="en-US" altLang="zh-TW" sz="1100" u="none" strike="noStrike">
                          <a:effectLst/>
                        </a:rPr>
                        <a:t>Bot</a:t>
                      </a:r>
                      <a:r>
                        <a:rPr lang="zh-TW" altLang="en-US" sz="1100" u="none" strike="noStrike">
                          <a:effectLst/>
                        </a:rPr>
                        <a:t>主機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硬體損害</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220577608"/>
                  </a:ext>
                </a:extLst>
              </a:tr>
              <a:tr h="285945">
                <a:tc>
                  <a:txBody>
                    <a:bodyPr/>
                    <a:lstStyle/>
                    <a:p>
                      <a:pPr algn="ctr" fontAlgn="ctr"/>
                      <a:r>
                        <a:rPr lang="en-US" altLang="zh-TW" sz="1100" u="none" strike="noStrike">
                          <a:effectLst/>
                        </a:rPr>
                        <a:t>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單位內電腦被入侵，並被利用來進行遠端桌面</a:t>
                      </a:r>
                      <a:r>
                        <a:rPr lang="en-US" altLang="zh-TW" sz="1100" u="none" strike="noStrike">
                          <a:effectLst/>
                        </a:rPr>
                        <a:t>(RDP)</a:t>
                      </a:r>
                      <a:r>
                        <a:rPr lang="zh-TW" altLang="en-US" sz="1100" u="none" strike="noStrike">
                          <a:effectLst/>
                        </a:rPr>
                        <a:t>暴力攻擊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844308287"/>
                  </a:ext>
                </a:extLst>
              </a:tr>
              <a:tr h="285945">
                <a:tc>
                  <a:txBody>
                    <a:bodyPr/>
                    <a:lstStyle/>
                    <a:p>
                      <a:pPr algn="ctr" fontAlgn="ctr"/>
                      <a:r>
                        <a:rPr lang="en-US" altLang="zh-TW" sz="1100" u="none" strike="noStrike">
                          <a:effectLst/>
                        </a:rPr>
                        <a:t>4</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單位電腦被入侵，並利用散佈電子郵件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社交工程</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36401429"/>
                  </a:ext>
                </a:extLst>
              </a:tr>
              <a:tr h="285945">
                <a:tc>
                  <a:txBody>
                    <a:bodyPr/>
                    <a:lstStyle/>
                    <a:p>
                      <a:pPr algn="ctr" fontAlgn="ctr"/>
                      <a:r>
                        <a:rPr lang="en-US" altLang="zh-TW" sz="1100" u="none" strike="noStrike">
                          <a:effectLst/>
                        </a:rPr>
                        <a:t>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a:t>
                      </a:r>
                      <a:r>
                        <a:rPr lang="en-US" altLang="zh-TW" sz="1100" u="none" strike="noStrike">
                          <a:effectLst/>
                        </a:rPr>
                        <a:t>loT</a:t>
                      </a:r>
                      <a:r>
                        <a:rPr lang="zh-TW" altLang="en-US" sz="1100" u="none" strike="noStrike">
                          <a:effectLst/>
                        </a:rPr>
                        <a:t>設備使用預設帳號密碼，遭駭客入侵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SCADA(</a:t>
                      </a:r>
                      <a:r>
                        <a:rPr lang="zh-TW" altLang="en-US" sz="1100" u="none" strike="noStrike">
                          <a:effectLst/>
                        </a:rPr>
                        <a:t>資料採集與監視系統</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IP</a:t>
                      </a:r>
                      <a:r>
                        <a:rPr lang="zh-TW" altLang="en-US" sz="1100" u="none" strike="noStrike">
                          <a:effectLst/>
                        </a:rPr>
                        <a:t>攝影機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資料竄改</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弱密碼</a:t>
                      </a:r>
                      <a:r>
                        <a:rPr lang="en-US" altLang="zh-TW" sz="1100" u="none" strike="noStrike">
                          <a:effectLst/>
                        </a:rPr>
                        <a:t>/</a:t>
                      </a:r>
                      <a:r>
                        <a:rPr lang="zh-TW" altLang="en-US" sz="1100" u="none" strike="noStrike">
                          <a:effectLst/>
                        </a:rPr>
                        <a:t>密碼遭暴力破解</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132840834"/>
                  </a:ext>
                </a:extLst>
              </a:tr>
              <a:tr h="428917">
                <a:tc>
                  <a:txBody>
                    <a:bodyPr/>
                    <a:lstStyle/>
                    <a:p>
                      <a:pPr algn="ctr" fontAlgn="ctr"/>
                      <a:r>
                        <a:rPr lang="en-US" altLang="zh-TW" sz="1100" u="none" strike="noStrike">
                          <a:effectLst/>
                        </a:rPr>
                        <a:t>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單位內網站具有跨網站腳本攻擊</a:t>
                      </a:r>
                      <a:r>
                        <a:rPr lang="en-US" altLang="zh-TW" sz="1100" u="none" strike="noStrike">
                          <a:effectLst/>
                        </a:rPr>
                        <a:t>(</a:t>
                      </a:r>
                      <a:r>
                        <a:rPr lang="en-US" sz="1100" u="none" strike="noStrike">
                          <a:effectLst/>
                        </a:rPr>
                        <a:t>Cross-site scripting，</a:t>
                      </a:r>
                      <a:r>
                        <a:rPr lang="zh-TW" altLang="en-US" sz="1100" u="none" strike="noStrike">
                          <a:effectLst/>
                        </a:rPr>
                        <a:t>簡稱</a:t>
                      </a:r>
                      <a:r>
                        <a:rPr lang="en-US" sz="1100" u="none" strike="noStrike">
                          <a:effectLst/>
                        </a:rPr>
                        <a:t>XSS)</a:t>
                      </a:r>
                      <a:r>
                        <a:rPr lang="zh-TW" altLang="en-US" sz="1100" u="none" strike="noStrike">
                          <a:effectLst/>
                        </a:rPr>
                        <a:t>的漏洞，可能造成瀏覽者的危害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教育處機房內伺服器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資料竄改</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網站設計不當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944989639"/>
                  </a:ext>
                </a:extLst>
              </a:tr>
              <a:tr h="428917">
                <a:tc>
                  <a:txBody>
                    <a:bodyPr/>
                    <a:lstStyle/>
                    <a:p>
                      <a:pPr algn="ctr" fontAlgn="ctr"/>
                      <a:r>
                        <a:rPr lang="en-US" altLang="zh-TW" sz="1100" u="none" strike="noStrike">
                          <a:effectLst/>
                        </a:rPr>
                        <a:t>7</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單位內主機被植入勒索病毒，系統資料遭加密</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教育處機房內伺服器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金錢損失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設定錯誤</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945154218"/>
                  </a:ext>
                </a:extLst>
              </a:tr>
              <a:tr h="428917">
                <a:tc>
                  <a:txBody>
                    <a:bodyPr/>
                    <a:lstStyle/>
                    <a:p>
                      <a:pPr algn="ctr" fontAlgn="ctr"/>
                      <a:r>
                        <a:rPr lang="en-US" altLang="zh-TW" sz="1100" u="none" strike="noStrike">
                          <a:effectLst/>
                        </a:rPr>
                        <a:t>8</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發現單位電腦系統被植入惡意程式，並對外進行</a:t>
                      </a:r>
                      <a:r>
                        <a:rPr lang="en-US" altLang="zh-TW"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Windows、unix like</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資料損毀、金錢損失</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社交工程</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28650008"/>
                  </a:ext>
                </a:extLst>
              </a:tr>
              <a:tr h="285945">
                <a:tc>
                  <a:txBody>
                    <a:bodyPr/>
                    <a:lstStyle/>
                    <a:p>
                      <a:pPr algn="ctr" fontAlgn="ctr"/>
                      <a:r>
                        <a:rPr lang="en-US" altLang="zh-TW" sz="1100" u="none" strike="noStrike">
                          <a:effectLst/>
                        </a:rPr>
                        <a:t>9</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發現單位電腦系統被入侵，並進行挖礦惡意行為</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 伺服器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可用性損害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作業系統</a:t>
                      </a:r>
                      <a:r>
                        <a:rPr lang="en-US" altLang="zh-TW" sz="1100" u="none" strike="noStrike">
                          <a:effectLst/>
                        </a:rPr>
                        <a:t>/</a:t>
                      </a:r>
                      <a:r>
                        <a:rPr lang="zh-TW" altLang="en-US" sz="1100" u="none" strike="noStrike">
                          <a:effectLst/>
                        </a:rPr>
                        <a:t>平台漏洞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679773694"/>
                  </a:ext>
                </a:extLst>
              </a:tr>
              <a:tr h="428917">
                <a:tc>
                  <a:txBody>
                    <a:bodyPr/>
                    <a:lstStyle/>
                    <a:p>
                      <a:pPr algn="ctr" fontAlgn="ctr"/>
                      <a:r>
                        <a:rPr lang="en-US" altLang="zh-TW" sz="1100" u="none" strike="noStrike">
                          <a:effectLst/>
                        </a:rPr>
                        <a:t>10</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單位人員誤將個人資料置於公開網路上，導致外部人員可下載相關資料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學校</a:t>
                      </a:r>
                      <a:r>
                        <a:rPr lang="en-US" sz="1100" u="none" strike="noStrike">
                          <a:effectLst/>
                        </a:rPr>
                        <a:t>IP</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sz="1100" u="none" strike="noStrike">
                          <a:effectLst/>
                        </a:rPr>
                        <a:t>Windows</a:t>
                      </a:r>
                      <a:endParaRPr 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個人電腦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同仁電腦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資料外洩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人為疏失</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135482010"/>
                  </a:ext>
                </a:extLst>
              </a:tr>
            </a:tbl>
          </a:graphicData>
        </a:graphic>
      </p:graphicFrame>
    </p:spTree>
    <p:extLst>
      <p:ext uri="{BB962C8B-B14F-4D97-AF65-F5344CB8AC3E}">
        <p14:creationId xmlns:p14="http://schemas.microsoft.com/office/powerpoint/2010/main" val="3772703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F26AE-44CA-45DF-9AC4-0DE43B7B1560}"/>
              </a:ext>
            </a:extLst>
          </p:cNvPr>
          <p:cNvSpPr>
            <a:spLocks noGrp="1"/>
          </p:cNvSpPr>
          <p:nvPr>
            <p:ph type="title"/>
          </p:nvPr>
        </p:nvSpPr>
        <p:spPr>
          <a:xfrm>
            <a:off x="1223115" y="444617"/>
            <a:ext cx="10058400" cy="923627"/>
          </a:xfrm>
        </p:spPr>
        <p:txBody>
          <a:bodyPr/>
          <a:lstStyle/>
          <a:p>
            <a:pPr algn="ctr"/>
            <a:r>
              <a:rPr lang="zh-TW" altLang="en-US" dirty="0"/>
              <a:t>演練模擬事件的速選速答</a:t>
            </a:r>
          </a:p>
        </p:txBody>
      </p:sp>
      <p:graphicFrame>
        <p:nvGraphicFramePr>
          <p:cNvPr id="6" name="內容版面配置區 5">
            <a:extLst>
              <a:ext uri="{FF2B5EF4-FFF2-40B4-BE49-F238E27FC236}">
                <a16:creationId xmlns:a16="http://schemas.microsoft.com/office/drawing/2014/main" id="{D1D133C6-0BBE-466C-B569-F2572EBF5B33}"/>
              </a:ext>
            </a:extLst>
          </p:cNvPr>
          <p:cNvGraphicFramePr>
            <a:graphicFrameLocks noGrp="1"/>
          </p:cNvGraphicFramePr>
          <p:nvPr>
            <p:ph idx="1"/>
            <p:extLst>
              <p:ext uri="{D42A27DB-BD31-4B8C-83A1-F6EECF244321}">
                <p14:modId xmlns:p14="http://schemas.microsoft.com/office/powerpoint/2010/main" val="2707464054"/>
              </p:ext>
            </p:extLst>
          </p:nvPr>
        </p:nvGraphicFramePr>
        <p:xfrm>
          <a:off x="685101" y="1554200"/>
          <a:ext cx="10740705" cy="4859183"/>
        </p:xfrm>
        <a:graphic>
          <a:graphicData uri="http://schemas.openxmlformats.org/drawingml/2006/table">
            <a:tbl>
              <a:tblPr>
                <a:tableStyleId>{5C22544A-7EE6-4342-B048-85BDC9FD1C3A}</a:tableStyleId>
              </a:tblPr>
              <a:tblGrid>
                <a:gridCol w="389896">
                  <a:extLst>
                    <a:ext uri="{9D8B030D-6E8A-4147-A177-3AD203B41FA5}">
                      <a16:colId xmlns:a16="http://schemas.microsoft.com/office/drawing/2014/main" val="1790021775"/>
                    </a:ext>
                  </a:extLst>
                </a:gridCol>
                <a:gridCol w="1775932">
                  <a:extLst>
                    <a:ext uri="{9D8B030D-6E8A-4147-A177-3AD203B41FA5}">
                      <a16:colId xmlns:a16="http://schemas.microsoft.com/office/drawing/2014/main" val="1321967984"/>
                    </a:ext>
                  </a:extLst>
                </a:gridCol>
                <a:gridCol w="4600854">
                  <a:extLst>
                    <a:ext uri="{9D8B030D-6E8A-4147-A177-3AD203B41FA5}">
                      <a16:colId xmlns:a16="http://schemas.microsoft.com/office/drawing/2014/main" val="345858254"/>
                    </a:ext>
                  </a:extLst>
                </a:gridCol>
                <a:gridCol w="1239211">
                  <a:extLst>
                    <a:ext uri="{9D8B030D-6E8A-4147-A177-3AD203B41FA5}">
                      <a16:colId xmlns:a16="http://schemas.microsoft.com/office/drawing/2014/main" val="4278983876"/>
                    </a:ext>
                  </a:extLst>
                </a:gridCol>
                <a:gridCol w="2184106">
                  <a:extLst>
                    <a:ext uri="{9D8B030D-6E8A-4147-A177-3AD203B41FA5}">
                      <a16:colId xmlns:a16="http://schemas.microsoft.com/office/drawing/2014/main" val="3636602875"/>
                    </a:ext>
                  </a:extLst>
                </a:gridCol>
                <a:gridCol w="550706">
                  <a:extLst>
                    <a:ext uri="{9D8B030D-6E8A-4147-A177-3AD203B41FA5}">
                      <a16:colId xmlns:a16="http://schemas.microsoft.com/office/drawing/2014/main" val="755441418"/>
                    </a:ext>
                  </a:extLst>
                </a:gridCol>
              </a:tblGrid>
              <a:tr h="214926">
                <a:tc>
                  <a:txBody>
                    <a:bodyPr/>
                    <a:lstStyle/>
                    <a:p>
                      <a:pPr algn="ctr" fontAlgn="ctr"/>
                      <a:r>
                        <a:rPr lang="zh-TW" altLang="en-US" sz="1100" u="none" strike="noStrike" dirty="0">
                          <a:effectLst/>
                        </a:rPr>
                        <a:t>狀況編號</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攻擊事件說明</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調查說明</a:t>
                      </a:r>
                      <a:r>
                        <a:rPr lang="en-US" altLang="zh-TW" sz="1100" u="none" strike="noStrike">
                          <a:effectLst/>
                        </a:rPr>
                        <a:t>(</a:t>
                      </a:r>
                      <a:r>
                        <a:rPr lang="zh-TW" altLang="en-US" sz="1100" u="none" strike="noStrike">
                          <a:effectLst/>
                        </a:rPr>
                        <a:t>簡答</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情資類型</a:t>
                      </a:r>
                      <a:r>
                        <a:rPr lang="en-US" altLang="zh-TW" sz="1100" u="none" strike="noStrike">
                          <a:effectLst/>
                        </a:rPr>
                        <a:t>(</a:t>
                      </a:r>
                      <a:r>
                        <a:rPr lang="zh-TW" altLang="en-US" sz="1100" u="none" strike="noStrike">
                          <a:effectLst/>
                        </a:rPr>
                        <a:t>下拉選單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事件分類</a:t>
                      </a:r>
                      <a:r>
                        <a:rPr lang="en-US" altLang="zh-TW" sz="1100" u="none" strike="noStrike">
                          <a:effectLst/>
                        </a:rPr>
                        <a:t>(</a:t>
                      </a:r>
                      <a:r>
                        <a:rPr lang="zh-TW" altLang="en-US" sz="1100" u="none" strike="noStrike">
                          <a:effectLst/>
                        </a:rPr>
                        <a:t>選單</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資安事件判斷</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344607231"/>
                  </a:ext>
                </a:extLst>
              </a:tr>
              <a:tr h="428917">
                <a:tc>
                  <a:txBody>
                    <a:bodyPr/>
                    <a:lstStyle/>
                    <a:p>
                      <a:pPr algn="ctr" fontAlgn="ctr"/>
                      <a:r>
                        <a:rPr lang="en-US" altLang="zh-TW" sz="1100" u="none" strike="noStrike">
                          <a:effectLst/>
                        </a:rPr>
                        <a:t>1</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單位被置入詐騙網頁，誘導使用者至釣魚網站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dirty="0">
                          <a:effectLst/>
                        </a:rPr>
                        <a:t>網站中的應用程式具有跨網站腳本攻擊的漏洞，管理者可利用瀏覽器來測試</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詐欺攻擊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釣魚網頁</a:t>
                      </a:r>
                      <a:r>
                        <a:rPr lang="en-US" altLang="zh-TW" sz="1100" u="none" strike="noStrike">
                          <a:effectLst/>
                        </a:rPr>
                        <a:t>(</a:t>
                      </a:r>
                      <a:r>
                        <a:rPr lang="zh-TW" altLang="en-US" sz="1100" u="none" strike="noStrike">
                          <a:effectLst/>
                        </a:rPr>
                        <a:t>主機遭駭客置入釣魚網頁</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712711549"/>
                  </a:ext>
                </a:extLst>
              </a:tr>
              <a:tr h="428917">
                <a:tc>
                  <a:txBody>
                    <a:bodyPr/>
                    <a:lstStyle/>
                    <a:p>
                      <a:pPr algn="ctr" fontAlgn="ctr"/>
                      <a:r>
                        <a:rPr lang="en-US" altLang="zh-TW" sz="1100" u="none" strike="noStrike">
                          <a:effectLst/>
                        </a:rPr>
                        <a:t>2</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單位電腦被入侵，而成為</a:t>
                      </a:r>
                      <a:r>
                        <a:rPr lang="en-US" altLang="zh-TW" sz="1100" u="none" strike="noStrike">
                          <a:effectLst/>
                        </a:rPr>
                        <a:t>BotNet</a:t>
                      </a:r>
                      <a:r>
                        <a:rPr lang="zh-TW" altLang="en-US" sz="1100" u="none" strike="noStrike">
                          <a:effectLst/>
                        </a:rPr>
                        <a:t>所控制的</a:t>
                      </a:r>
                      <a:r>
                        <a:rPr lang="en-US" altLang="zh-TW" sz="1100" u="none" strike="noStrike">
                          <a:effectLst/>
                        </a:rPr>
                        <a:t>Bot</a:t>
                      </a:r>
                      <a:r>
                        <a:rPr lang="zh-TW" altLang="en-US" sz="1100" u="none" strike="noStrike">
                          <a:effectLst/>
                        </a:rPr>
                        <a:t>主機</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主機可能被植入</a:t>
                      </a:r>
                      <a:r>
                        <a:rPr lang="en-US" sz="1100" u="none" strike="noStrike">
                          <a:effectLst/>
                        </a:rPr>
                        <a:t>Bot</a:t>
                      </a:r>
                      <a:r>
                        <a:rPr lang="zh-TW" altLang="en-US" sz="1100" u="none" strike="noStrike">
                          <a:effectLst/>
                        </a:rPr>
                        <a:t>程式而成為殭屍網路</a:t>
                      </a:r>
                      <a:r>
                        <a:rPr lang="en-US" altLang="zh-TW" sz="1100" u="none" strike="noStrike">
                          <a:effectLst/>
                        </a:rPr>
                        <a:t>(</a:t>
                      </a:r>
                      <a:r>
                        <a:rPr lang="en-US" sz="1100" u="none" strike="noStrike">
                          <a:effectLst/>
                        </a:rPr>
                        <a:t>BotNet)</a:t>
                      </a:r>
                      <a:r>
                        <a:rPr lang="zh-TW" altLang="en-US" sz="1100" u="none" strike="noStrike">
                          <a:effectLst/>
                        </a:rPr>
                        <a:t>中的一員而受到惡意攻擊者的控制。並持續以</a:t>
                      </a:r>
                      <a:r>
                        <a:rPr lang="en-US" sz="1100" u="none" strike="noStrike">
                          <a:effectLst/>
                        </a:rPr>
                        <a:t>IRC（Internet Relay Chat）</a:t>
                      </a:r>
                      <a:r>
                        <a:rPr lang="zh-TW" altLang="en-US" sz="1100" u="none" strike="noStrike">
                          <a:effectLst/>
                        </a:rPr>
                        <a:t>封包持續與惡意的</a:t>
                      </a:r>
                      <a:r>
                        <a:rPr lang="en-US" sz="1100" u="none" strike="noStrike">
                          <a:effectLst/>
                        </a:rPr>
                        <a:t>C&amp;C(Command and Control)</a:t>
                      </a:r>
                      <a:r>
                        <a:rPr lang="zh-TW" altLang="en-US" sz="1100" u="none" strike="noStrike">
                          <a:effectLst/>
                        </a:rPr>
                        <a:t>伺服器連線，而被入侵偵測系統所偵測。</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入侵嘗試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殭屍電腦</a:t>
                      </a:r>
                      <a:r>
                        <a:rPr lang="en-US" altLang="zh-TW" sz="1100" u="none" strike="noStrike">
                          <a:effectLst/>
                        </a:rPr>
                        <a:t>(Bot)</a:t>
                      </a:r>
                      <a:r>
                        <a:rPr lang="zh-TW" altLang="en-US" sz="1100" u="none" strike="noStrike">
                          <a:effectLst/>
                        </a:rPr>
                        <a:t>資訊設備疑似駭客所控制</a:t>
                      </a:r>
                      <a:r>
                        <a:rPr lang="en-US" altLang="zh-TW" sz="1100" u="none" strike="noStrike">
                          <a:effectLst/>
                        </a:rPr>
                        <a:t>Botnet</a:t>
                      </a:r>
                      <a:r>
                        <a:rPr lang="zh-TW" altLang="en-US" sz="1100" u="none" strike="noStrike">
                          <a:effectLst/>
                        </a:rPr>
                        <a:t>成員</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597021"/>
                  </a:ext>
                </a:extLst>
              </a:tr>
              <a:tr h="285945">
                <a:tc>
                  <a:txBody>
                    <a:bodyPr/>
                    <a:lstStyle/>
                    <a:p>
                      <a:pPr algn="ctr" fontAlgn="ctr"/>
                      <a:r>
                        <a:rPr lang="en-US" altLang="zh-TW" sz="1100" u="none" strike="noStrike">
                          <a:effectLst/>
                        </a:rPr>
                        <a:t>3</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單位內電腦被入侵，並被利用來進行遠端桌面</a:t>
                      </a:r>
                      <a:r>
                        <a:rPr lang="en-US" altLang="zh-TW" sz="1100" u="none" strike="noStrike">
                          <a:effectLst/>
                        </a:rPr>
                        <a:t>(RDP)</a:t>
                      </a:r>
                      <a:r>
                        <a:rPr lang="zh-TW" altLang="en-US" sz="1100" u="none" strike="noStrike">
                          <a:effectLst/>
                        </a:rPr>
                        <a:t>暴力攻擊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研判該主機疑似感染病毒或執行可疑程式而持續對目標主機進行攻擊。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惡意程式</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對外攻擊</a:t>
                      </a:r>
                      <a:r>
                        <a:rPr lang="en-US" altLang="zh-TW" sz="1100" u="none" strike="noStrike">
                          <a:effectLst/>
                        </a:rPr>
                        <a:t>(</a:t>
                      </a:r>
                      <a:r>
                        <a:rPr lang="zh-TW" altLang="en-US" sz="1100" u="none" strike="noStrike">
                          <a:effectLst/>
                        </a:rPr>
                        <a:t>對外部主機進行攻擊行為</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579944492"/>
                  </a:ext>
                </a:extLst>
              </a:tr>
              <a:tr h="285945">
                <a:tc>
                  <a:txBody>
                    <a:bodyPr/>
                    <a:lstStyle/>
                    <a:p>
                      <a:pPr algn="ctr" fontAlgn="ctr"/>
                      <a:r>
                        <a:rPr lang="en-US" altLang="zh-TW" sz="1100" u="none" strike="noStrike">
                          <a:effectLst/>
                        </a:rPr>
                        <a:t>4</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單位電腦被入侵，並利用散佈電子郵件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可能因駭客入侵，並遭受植入後門程式執行寄送垃圾電子郵件。</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系統弱點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電子郵件社交工程攻擊</a:t>
                      </a:r>
                      <a:r>
                        <a:rPr lang="en-US" altLang="zh-TW" sz="1100" u="none" strike="noStrike">
                          <a:effectLst/>
                        </a:rPr>
                        <a:t>(</a:t>
                      </a:r>
                      <a:r>
                        <a:rPr lang="zh-TW" altLang="en-US" sz="1100" u="none" strike="noStrike">
                          <a:effectLst/>
                        </a:rPr>
                        <a:t>帳號遭盜用對外發動社交攻擊</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161091186"/>
                  </a:ext>
                </a:extLst>
              </a:tr>
              <a:tr h="285945">
                <a:tc>
                  <a:txBody>
                    <a:bodyPr/>
                    <a:lstStyle/>
                    <a:p>
                      <a:pPr algn="ctr" fontAlgn="ctr"/>
                      <a:r>
                        <a:rPr lang="en-US" altLang="zh-TW" sz="1100" u="none" strike="noStrike">
                          <a:effectLst/>
                        </a:rPr>
                        <a:t>5</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a:t>
                      </a:r>
                      <a:r>
                        <a:rPr lang="en-US" altLang="zh-TW" sz="1100" u="none" strike="noStrike">
                          <a:effectLst/>
                        </a:rPr>
                        <a:t>loT</a:t>
                      </a:r>
                      <a:r>
                        <a:rPr lang="zh-TW" altLang="en-US" sz="1100" u="none" strike="noStrike">
                          <a:effectLst/>
                        </a:rPr>
                        <a:t>設備使用預設帳號密碼，遭駭客入侵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ＩＰ攝影機管理介面使用預設密碼，導致惡意攻擊者可輕易的利用預設帳號密碼進行登入管理介面。</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針對性攻擊</a:t>
                      </a:r>
                      <a:r>
                        <a:rPr lang="en-US" altLang="zh-TW" sz="1100" u="none" strike="noStrike">
                          <a:effectLst/>
                        </a:rPr>
                        <a:t>(</a:t>
                      </a:r>
                      <a:r>
                        <a:rPr lang="zh-TW" altLang="en-US" sz="1100" u="none" strike="noStrike">
                          <a:effectLst/>
                        </a:rPr>
                        <a:t>針對特定個人資訊洩漏與身分盜取</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1104075691"/>
                  </a:ext>
                </a:extLst>
              </a:tr>
              <a:tr h="428917">
                <a:tc>
                  <a:txBody>
                    <a:bodyPr/>
                    <a:lstStyle/>
                    <a:p>
                      <a:pPr algn="ctr" fontAlgn="ctr"/>
                      <a:r>
                        <a:rPr lang="en-US" altLang="zh-TW" sz="1100" u="none" strike="noStrike">
                          <a:effectLst/>
                        </a:rPr>
                        <a:t>6</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單位內網站具有跨網站腳本攻擊</a:t>
                      </a:r>
                      <a:r>
                        <a:rPr lang="en-US" altLang="zh-TW" sz="1100" u="none" strike="noStrike">
                          <a:effectLst/>
                        </a:rPr>
                        <a:t>(</a:t>
                      </a:r>
                      <a:r>
                        <a:rPr lang="en-US" sz="1100" u="none" strike="noStrike">
                          <a:effectLst/>
                        </a:rPr>
                        <a:t>Cross-site scripting，</a:t>
                      </a:r>
                      <a:r>
                        <a:rPr lang="zh-TW" altLang="en-US" sz="1100" u="none" strike="noStrike">
                          <a:effectLst/>
                        </a:rPr>
                        <a:t>簡稱</a:t>
                      </a:r>
                      <a:r>
                        <a:rPr lang="en-US" sz="1100" u="none" strike="noStrike">
                          <a:effectLst/>
                        </a:rPr>
                        <a:t>XSS)</a:t>
                      </a:r>
                      <a:r>
                        <a:rPr lang="zh-TW" altLang="en-US" sz="1100" u="none" strike="noStrike">
                          <a:effectLst/>
                        </a:rPr>
                        <a:t>的漏洞，可能造成瀏覽者的危害</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單位網站中的應用程式具有跨網站腳本攻擊的漏洞，管理者可利用瀏覽器來測試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入侵嘗試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釣魚網頁（主機遭駭客置入釣魚網頁）</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621314190"/>
                  </a:ext>
                </a:extLst>
              </a:tr>
              <a:tr h="428917">
                <a:tc>
                  <a:txBody>
                    <a:bodyPr/>
                    <a:lstStyle/>
                    <a:p>
                      <a:pPr algn="ctr" fontAlgn="ctr"/>
                      <a:r>
                        <a:rPr lang="en-US" altLang="zh-TW" sz="1100" u="none" strike="noStrike">
                          <a:effectLst/>
                        </a:rPr>
                        <a:t>7</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單位內主機被植入勒索病毒，系統資料遭加密</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疑似因為資料存取功能設定不當，使惡意攻擊者可隨意存取平台資料，導致該用戶</a:t>
                      </a:r>
                      <a:r>
                        <a:rPr lang="en-US" altLang="zh-TW" sz="1100" u="none" strike="noStrike">
                          <a:effectLst/>
                        </a:rPr>
                        <a:t>Elasticsearch</a:t>
                      </a:r>
                      <a:r>
                        <a:rPr lang="zh-TW" altLang="en-US" sz="1100" u="none" strike="noStrike">
                          <a:effectLst/>
                        </a:rPr>
                        <a:t>平台資料遭駭客備份並加密，並藉此勒索財物。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系統弱點</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系統被入侵（資訊設備遭惡意使用者入侵）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3310776644"/>
                  </a:ext>
                </a:extLst>
              </a:tr>
              <a:tr h="428917">
                <a:tc>
                  <a:txBody>
                    <a:bodyPr/>
                    <a:lstStyle/>
                    <a:p>
                      <a:pPr algn="ctr" fontAlgn="ctr"/>
                      <a:r>
                        <a:rPr lang="en-US" altLang="zh-TW" sz="1100" u="none" strike="noStrike">
                          <a:effectLst/>
                        </a:rPr>
                        <a:t>8</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發現單位電腦系統被植入惡意程式，並對外進行</a:t>
                      </a:r>
                      <a:r>
                        <a:rPr lang="en-US" altLang="zh-TW"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不斷的寄送大量的釣魚郵件至其它單位，疑似在進行進階持續性威脅 </a:t>
                      </a:r>
                      <a:r>
                        <a:rPr lang="en-US" altLang="zh-TW" sz="1100" u="none" strike="noStrike">
                          <a:effectLst/>
                        </a:rPr>
                        <a:t>(</a:t>
                      </a:r>
                      <a:r>
                        <a:rPr lang="en-US" sz="1100" u="none" strike="noStrike">
                          <a:effectLst/>
                        </a:rPr>
                        <a:t>Advanced Persistent Threat, </a:t>
                      </a:r>
                      <a:r>
                        <a:rPr lang="zh-TW" altLang="en-US" sz="1100" u="none" strike="noStrike">
                          <a:effectLst/>
                        </a:rPr>
                        <a:t>簡稱</a:t>
                      </a:r>
                      <a:r>
                        <a:rPr lang="en-US" sz="1100" u="none" strike="noStrike">
                          <a:effectLst/>
                        </a:rPr>
                        <a:t>APT)</a:t>
                      </a:r>
                      <a:r>
                        <a:rPr lang="zh-TW" altLang="en-US" sz="1100" u="none" strike="noStrike">
                          <a:effectLst/>
                        </a:rPr>
                        <a:t>攻擊。</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惡意程式</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電子郵件社交工程攻擊</a:t>
                      </a:r>
                      <a:r>
                        <a:rPr lang="en-US" altLang="zh-TW" sz="1100" u="none" strike="noStrike">
                          <a:effectLst/>
                        </a:rPr>
                        <a:t>(</a:t>
                      </a:r>
                      <a:r>
                        <a:rPr lang="zh-TW" altLang="en-US" sz="1100" u="none" strike="noStrike">
                          <a:effectLst/>
                        </a:rPr>
                        <a:t>帳號遭盜用對外發動社交攻擊</a:t>
                      </a:r>
                      <a:r>
                        <a:rPr lang="en-US" altLang="zh-TW" sz="1100" u="none" strike="noStrike">
                          <a:effectLst/>
                        </a:rPr>
                        <a:t>)</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446315791"/>
                  </a:ext>
                </a:extLst>
              </a:tr>
              <a:tr h="285945">
                <a:tc>
                  <a:txBody>
                    <a:bodyPr/>
                    <a:lstStyle/>
                    <a:p>
                      <a:pPr algn="ctr" fontAlgn="ctr"/>
                      <a:r>
                        <a:rPr lang="en-US" altLang="zh-TW" sz="1100" u="none" strike="noStrike">
                          <a:effectLst/>
                        </a:rPr>
                        <a:t>9</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發現單位電腦系統被入侵，並進行挖礦惡意行為</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主機可能因為感染病毒或使用者自行安裝挖礦軟體對外進行挖礦行為，由於此行為違反教育部資安政策，故進行開單告警。</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系統被入侵（資訊設備遭惡意使用者入侵）</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a:effectLst/>
                        </a:rPr>
                        <a:t>1</a:t>
                      </a:r>
                      <a:r>
                        <a:rPr lang="zh-TW" altLang="en-US" sz="1100" u="none" strike="noStrike">
                          <a:effectLst/>
                        </a:rPr>
                        <a:t>級</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2818739947"/>
                  </a:ext>
                </a:extLst>
              </a:tr>
              <a:tr h="428917">
                <a:tc>
                  <a:txBody>
                    <a:bodyPr/>
                    <a:lstStyle/>
                    <a:p>
                      <a:pPr algn="ctr" fontAlgn="ctr"/>
                      <a:r>
                        <a:rPr lang="en-US" altLang="zh-TW" sz="1100" u="none" strike="noStrike">
                          <a:effectLst/>
                        </a:rPr>
                        <a:t>10</a:t>
                      </a:r>
                      <a:endParaRPr lang="en-US" altLang="zh-TW"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單位人員誤將個人資料置於公開網路上，導致外部人員可下載相關資料</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疑似將未經處理活動相關資料放置於公開網路上，並可供外部人員搜尋並下載。</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資訊內容安全</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zh-TW" altLang="en-US" sz="1100" u="none" strike="noStrike">
                          <a:effectLst/>
                        </a:rPr>
                        <a:t>個資外洩（主機遭個資外洩）</a:t>
                      </a:r>
                      <a:endParaRPr lang="zh-TW" altLang="en-US" sz="1100" b="0" i="0" u="none" strike="noStrike">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tc>
                  <a:txBody>
                    <a:bodyPr/>
                    <a:lstStyle/>
                    <a:p>
                      <a:pPr algn="l" fontAlgn="ctr"/>
                      <a:r>
                        <a:rPr lang="en-US" altLang="zh-TW" sz="1100" u="none" strike="noStrike" dirty="0">
                          <a:effectLst/>
                        </a:rPr>
                        <a:t>1</a:t>
                      </a:r>
                      <a:r>
                        <a:rPr lang="zh-TW" altLang="en-US" sz="1100" u="none" strike="noStrike" dirty="0">
                          <a:effectLst/>
                        </a:rPr>
                        <a:t>級</a:t>
                      </a:r>
                      <a:endParaRPr lang="zh-TW" altLang="en-US" sz="1100" b="0" i="0" u="none" strike="noStrike" dirty="0">
                        <a:solidFill>
                          <a:srgbClr val="000000"/>
                        </a:solidFill>
                        <a:effectLst/>
                        <a:latin typeface="新細明體" panose="02020500000000000000" pitchFamily="18" charset="-120"/>
                        <a:ea typeface="新細明體" panose="02020500000000000000" pitchFamily="18" charset="-120"/>
                      </a:endParaRPr>
                    </a:p>
                  </a:txBody>
                  <a:tcPr marL="6499" marR="6499" marT="6499" marB="0" anchor="ctr"/>
                </a:tc>
                <a:extLst>
                  <a:ext uri="{0D108BD9-81ED-4DB2-BD59-A6C34878D82A}">
                    <a16:rowId xmlns:a16="http://schemas.microsoft.com/office/drawing/2014/main" val="4252607332"/>
                  </a:ext>
                </a:extLst>
              </a:tr>
            </a:tbl>
          </a:graphicData>
        </a:graphic>
      </p:graphicFrame>
    </p:spTree>
    <p:extLst>
      <p:ext uri="{BB962C8B-B14F-4D97-AF65-F5344CB8AC3E}">
        <p14:creationId xmlns:p14="http://schemas.microsoft.com/office/powerpoint/2010/main" val="25353954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B35A917-EC41-4C5C-A634-E59AF38FEA80}"/>
              </a:ext>
            </a:extLst>
          </p:cNvPr>
          <p:cNvSpPr/>
          <p:nvPr/>
        </p:nvSpPr>
        <p:spPr>
          <a:xfrm>
            <a:off x="307596" y="674400"/>
            <a:ext cx="11576807" cy="5509200"/>
          </a:xfrm>
          <a:prstGeom prst="rect">
            <a:avLst/>
          </a:prstGeom>
          <a:noFill/>
        </p:spPr>
        <p:txBody>
          <a:bodyPr wrap="square" lIns="91440" tIns="45720" rIns="91440" bIns="45720">
            <a:spAutoFit/>
          </a:bodyPr>
          <a:lstStyle/>
          <a:p>
            <a:pPr algn="ctr"/>
            <a:r>
              <a:rPr lang="zh-TW" altLang="en-US" sz="4800" b="1" dirty="0">
                <a:ln w="22225">
                  <a:solidFill>
                    <a:schemeClr val="accent2"/>
                  </a:solidFill>
                  <a:prstDash val="solid"/>
                </a:ln>
                <a:solidFill>
                  <a:schemeClr val="accent2">
                    <a:lumMod val="40000"/>
                    <a:lumOff val="60000"/>
                  </a:schemeClr>
                </a:solidFill>
              </a:rPr>
              <a:t>接下來請各單位登入到平台進行更改</a:t>
            </a:r>
            <a:endParaRPr lang="en-US" altLang="zh-TW" sz="4800" b="1" dirty="0">
              <a:ln w="22225">
                <a:solidFill>
                  <a:schemeClr val="accent2"/>
                </a:solidFill>
                <a:prstDash val="solid"/>
              </a:ln>
              <a:solidFill>
                <a:schemeClr val="accent2">
                  <a:lumMod val="40000"/>
                  <a:lumOff val="60000"/>
                </a:schemeClr>
              </a:solidFill>
            </a:endParaRPr>
          </a:p>
          <a:p>
            <a:pPr algn="ctr"/>
            <a:r>
              <a:rPr lang="zh-TW" altLang="en-US" sz="4800" b="1" dirty="0">
                <a:ln w="22225">
                  <a:solidFill>
                    <a:schemeClr val="accent2"/>
                  </a:solidFill>
                  <a:prstDash val="solid"/>
                </a:ln>
                <a:solidFill>
                  <a:schemeClr val="accent2">
                    <a:lumMod val="40000"/>
                    <a:lumOff val="60000"/>
                  </a:schemeClr>
                </a:solidFill>
              </a:rPr>
              <a:t>第一及第二連絡人與資安長作業</a:t>
            </a:r>
            <a:endParaRPr lang="en-US" altLang="zh-TW" sz="4800" b="1" dirty="0">
              <a:ln w="22225">
                <a:solidFill>
                  <a:schemeClr val="accent2"/>
                </a:solidFill>
                <a:prstDash val="solid"/>
              </a:ln>
              <a:solidFill>
                <a:schemeClr val="accent2">
                  <a:lumMod val="40000"/>
                  <a:lumOff val="60000"/>
                </a:schemeClr>
              </a:solidFill>
            </a:endParaRPr>
          </a:p>
          <a:p>
            <a:pPr algn="ctr"/>
            <a:r>
              <a:rPr lang="zh-TW" altLang="en-US" sz="4800" b="1" dirty="0">
                <a:ln w="22225">
                  <a:solidFill>
                    <a:schemeClr val="accent2"/>
                  </a:solidFill>
                  <a:prstDash val="solid"/>
                </a:ln>
                <a:solidFill>
                  <a:schemeClr val="accent2">
                    <a:lumMod val="40000"/>
                    <a:lumOff val="60000"/>
                  </a:schemeClr>
                </a:solidFill>
              </a:rPr>
              <a:t>回報完成並由教網確認後，即可下線。</a:t>
            </a:r>
            <a:endParaRPr lang="en-US" altLang="zh-TW" sz="4800" b="1" dirty="0">
              <a:ln w="22225">
                <a:solidFill>
                  <a:schemeClr val="accent2"/>
                </a:solidFill>
                <a:prstDash val="solid"/>
              </a:ln>
              <a:solidFill>
                <a:schemeClr val="accent2">
                  <a:lumMod val="40000"/>
                  <a:lumOff val="60000"/>
                </a:schemeClr>
              </a:solidFill>
            </a:endParaRPr>
          </a:p>
          <a:p>
            <a:pPr algn="ctr"/>
            <a:endParaRPr lang="en-US" altLang="zh-TW" sz="4800" dirty="0">
              <a:ln w="0"/>
              <a:solidFill>
                <a:srgbClr val="0000FF"/>
              </a:solidFill>
              <a:effectLst>
                <a:outerShdw blurRad="38100" dist="19050" dir="2700000" algn="tl" rotWithShape="0">
                  <a:schemeClr val="dk1">
                    <a:alpha val="40000"/>
                  </a:schemeClr>
                </a:outerShdw>
              </a:effectLst>
            </a:endParaRPr>
          </a:p>
          <a:p>
            <a:pPr algn="ctr"/>
            <a:r>
              <a:rPr lang="zh-TW" altLang="en-US" sz="4800" dirty="0">
                <a:ln w="0"/>
                <a:solidFill>
                  <a:srgbClr val="0000FF"/>
                </a:solidFill>
                <a:effectLst>
                  <a:outerShdw blurRad="38100" dist="19050" dir="2700000" algn="tl" rotWithShape="0">
                    <a:schemeClr val="dk1">
                      <a:alpha val="40000"/>
                    </a:schemeClr>
                  </a:outerShdw>
                </a:effectLst>
              </a:rPr>
              <a:t>謝謝大家，預祝各位資安演練順利</a:t>
            </a:r>
            <a:r>
              <a:rPr lang="en-US" altLang="zh-TW" sz="4800" dirty="0">
                <a:ln w="0"/>
                <a:solidFill>
                  <a:srgbClr val="0000FF"/>
                </a:solidFill>
                <a:effectLst>
                  <a:outerShdw blurRad="38100" dist="19050" dir="2700000" algn="tl" rotWithShape="0">
                    <a:schemeClr val="dk1">
                      <a:alpha val="40000"/>
                    </a:schemeClr>
                  </a:outerShdw>
                </a:effectLst>
              </a:rPr>
              <a:t>!</a:t>
            </a:r>
          </a:p>
          <a:p>
            <a:pPr algn="ctr"/>
            <a:endParaRPr lang="en-US" altLang="zh-TW" sz="3200" dirty="0">
              <a:ln w="0"/>
              <a:solidFill>
                <a:srgbClr val="0000FF"/>
              </a:solidFill>
              <a:effectLst>
                <a:outerShdw blurRad="38100" dist="19050" dir="2700000" algn="tl" rotWithShape="0">
                  <a:schemeClr val="dk1">
                    <a:alpha val="40000"/>
                  </a:schemeClr>
                </a:outerShdw>
              </a:effectLst>
            </a:endParaRPr>
          </a:p>
          <a:p>
            <a:pPr algn="ctr"/>
            <a:r>
              <a:rPr lang="zh-TW" altLang="en-US" sz="3200">
                <a:ln w="0"/>
                <a:effectLst>
                  <a:outerShdw blurRad="38100" dist="19050" dir="2700000" algn="tl" rotWithShape="0">
                    <a:schemeClr val="dk1">
                      <a:alpha val="40000"/>
                    </a:schemeClr>
                  </a:outerShdw>
                </a:effectLst>
              </a:rPr>
              <a:t>簡報將公告</a:t>
            </a:r>
            <a:r>
              <a:rPr lang="zh-TW" altLang="en-US" sz="3200" dirty="0">
                <a:ln w="0"/>
                <a:effectLst>
                  <a:outerShdw blurRad="38100" dist="19050" dir="2700000" algn="tl" rotWithShape="0">
                    <a:schemeClr val="dk1">
                      <a:alpha val="40000"/>
                    </a:schemeClr>
                  </a:outerShdw>
                </a:effectLst>
              </a:rPr>
              <a:t>在花蓮網管交流站</a:t>
            </a:r>
          </a:p>
          <a:p>
            <a:pPr algn="ctr"/>
            <a:endParaRPr lang="en-US" altLang="zh-TW" sz="4800" b="1" cap="none" spc="0" dirty="0">
              <a:ln w="22225">
                <a:solidFill>
                  <a:schemeClr val="accent2"/>
                </a:solidFill>
                <a:prstDash val="solid"/>
              </a:ln>
              <a:solidFill>
                <a:schemeClr val="accent2">
                  <a:lumMod val="40000"/>
                  <a:lumOff val="60000"/>
                </a:schemeClr>
              </a:solidFill>
              <a:effectLst/>
            </a:endParaRPr>
          </a:p>
        </p:txBody>
      </p:sp>
      <p:sp>
        <p:nvSpPr>
          <p:cNvPr id="3" name="笑臉 2">
            <a:extLst>
              <a:ext uri="{FF2B5EF4-FFF2-40B4-BE49-F238E27FC236}">
                <a16:creationId xmlns:a16="http://schemas.microsoft.com/office/drawing/2014/main" id="{B1E2E03B-F2C5-498D-BF8B-A071EC365600}"/>
              </a:ext>
            </a:extLst>
          </p:cNvPr>
          <p:cNvSpPr/>
          <p:nvPr/>
        </p:nvSpPr>
        <p:spPr>
          <a:xfrm>
            <a:off x="10922466" y="3816991"/>
            <a:ext cx="578840" cy="411060"/>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2688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FC13D7-FD0E-4083-A7D1-FE112C71AA31}"/>
              </a:ext>
            </a:extLst>
          </p:cNvPr>
          <p:cNvSpPr>
            <a:spLocks noGrp="1"/>
          </p:cNvSpPr>
          <p:nvPr>
            <p:ph type="title"/>
          </p:nvPr>
        </p:nvSpPr>
        <p:spPr/>
        <p:txBody>
          <a:bodyPr/>
          <a:lstStyle/>
          <a:p>
            <a:pPr algn="ctr"/>
            <a:r>
              <a:rPr lang="zh-TW" altLang="en-US" dirty="0"/>
              <a:t>通報應變規劃重點</a:t>
            </a:r>
          </a:p>
        </p:txBody>
      </p:sp>
      <p:sp>
        <p:nvSpPr>
          <p:cNvPr id="3" name="內容版面配置區 2">
            <a:extLst>
              <a:ext uri="{FF2B5EF4-FFF2-40B4-BE49-F238E27FC236}">
                <a16:creationId xmlns:a16="http://schemas.microsoft.com/office/drawing/2014/main" id="{FD055BB8-1268-4295-A301-4C186E1D998E}"/>
              </a:ext>
            </a:extLst>
          </p:cNvPr>
          <p:cNvSpPr>
            <a:spLocks noGrp="1"/>
          </p:cNvSpPr>
          <p:nvPr>
            <p:ph idx="1"/>
          </p:nvPr>
        </p:nvSpPr>
        <p:spPr/>
        <p:txBody>
          <a:bodyPr/>
          <a:lstStyle/>
          <a:p>
            <a:pPr marL="250825" indent="-238760">
              <a:lnSpc>
                <a:spcPct val="100000"/>
              </a:lnSpc>
              <a:spcBef>
                <a:spcPts val="95"/>
              </a:spcBef>
              <a:buSzPct val="96000"/>
              <a:buFont typeface="Times New Roman"/>
              <a:buAutoNum type="arabicPeriod"/>
              <a:tabLst>
                <a:tab pos="251460" algn="l"/>
              </a:tabLst>
            </a:pPr>
            <a:r>
              <a:rPr lang="zh-TW" altLang="en-US" spc="-10" dirty="0">
                <a:latin typeface="微軟正黑體"/>
                <a:cs typeface="微軟正黑體"/>
              </a:rPr>
              <a:t>為使通報應變流程更有效掌握，</a:t>
            </a:r>
            <a:r>
              <a:rPr lang="zh-TW" altLang="en-US" dirty="0">
                <a:latin typeface="微軟正黑體"/>
                <a:cs typeface="微軟正黑體"/>
              </a:rPr>
              <a:t>通</a:t>
            </a:r>
            <a:r>
              <a:rPr lang="zh-TW" altLang="en-US" spc="-10" dirty="0">
                <a:latin typeface="微軟正黑體"/>
                <a:cs typeface="微軟正黑體"/>
              </a:rPr>
              <a:t>報應</a:t>
            </a:r>
            <a:r>
              <a:rPr lang="zh-TW" altLang="en-US" dirty="0">
                <a:latin typeface="微軟正黑體"/>
                <a:cs typeface="微軟正黑體"/>
              </a:rPr>
              <a:t>變</a:t>
            </a:r>
            <a:r>
              <a:rPr lang="zh-TW" altLang="en-US" spc="-10" dirty="0">
                <a:latin typeface="微軟正黑體"/>
                <a:cs typeface="微軟正黑體"/>
              </a:rPr>
              <a:t>平台</a:t>
            </a:r>
            <a:r>
              <a:rPr lang="zh-TW" altLang="en-US" dirty="0">
                <a:latin typeface="微軟正黑體"/>
                <a:cs typeface="微軟正黑體"/>
              </a:rPr>
              <a:t>之</a:t>
            </a:r>
            <a:r>
              <a:rPr lang="zh-TW" altLang="en-US" spc="-10" dirty="0">
                <a:latin typeface="微軟正黑體"/>
                <a:cs typeface="微軟正黑體"/>
              </a:rPr>
              <a:t>流程</a:t>
            </a:r>
            <a:r>
              <a:rPr lang="zh-TW" altLang="en-US" dirty="0">
                <a:latin typeface="微軟正黑體"/>
                <a:cs typeface="微軟正黑體"/>
              </a:rPr>
              <a:t>畫</a:t>
            </a:r>
            <a:r>
              <a:rPr lang="zh-TW" altLang="en-US" spc="-10" dirty="0">
                <a:latin typeface="微軟正黑體"/>
                <a:cs typeface="微軟正黑體"/>
              </a:rPr>
              <a:t>分</a:t>
            </a:r>
            <a:r>
              <a:rPr lang="zh-TW" altLang="en-US" spc="5" dirty="0">
                <a:latin typeface="微軟正黑體"/>
                <a:cs typeface="微軟正黑體"/>
              </a:rPr>
              <a:t>為</a:t>
            </a:r>
            <a:r>
              <a:rPr lang="zh-TW" altLang="en-US" b="1" dirty="0">
                <a:solidFill>
                  <a:srgbClr val="6F2F9F"/>
                </a:solidFill>
                <a:latin typeface="微軟正黑體"/>
                <a:cs typeface="微軟正黑體"/>
              </a:rPr>
              <a:t>通</a:t>
            </a:r>
            <a:r>
              <a:rPr lang="zh-TW" altLang="en-US" b="1" spc="-5" dirty="0">
                <a:solidFill>
                  <a:srgbClr val="6F2F9F"/>
                </a:solidFill>
                <a:latin typeface="微軟正黑體"/>
                <a:cs typeface="微軟正黑體"/>
              </a:rPr>
              <a:t>報流</a:t>
            </a:r>
            <a:r>
              <a:rPr lang="zh-TW" altLang="en-US" b="1" dirty="0">
                <a:solidFill>
                  <a:srgbClr val="6F2F9F"/>
                </a:solidFill>
                <a:latin typeface="微軟正黑體"/>
                <a:cs typeface="微軟正黑體"/>
              </a:rPr>
              <a:t>程</a:t>
            </a:r>
            <a:r>
              <a:rPr lang="zh-TW" altLang="en-US" spc="-10" dirty="0">
                <a:latin typeface="微軟正黑體"/>
                <a:cs typeface="微軟正黑體"/>
              </a:rPr>
              <a:t>與</a:t>
            </a:r>
            <a:r>
              <a:rPr lang="zh-TW" altLang="en-US" b="1" spc="-5" dirty="0">
                <a:solidFill>
                  <a:srgbClr val="6F2F9F"/>
                </a:solidFill>
                <a:latin typeface="微軟正黑體"/>
                <a:cs typeface="微軟正黑體"/>
              </a:rPr>
              <a:t>應變流程</a:t>
            </a:r>
            <a:endParaRPr lang="zh-TW" altLang="en-US" dirty="0">
              <a:latin typeface="微軟正黑體"/>
              <a:cs typeface="微軟正黑體"/>
            </a:endParaRPr>
          </a:p>
          <a:p>
            <a:pPr>
              <a:lnSpc>
                <a:spcPct val="100000"/>
              </a:lnSpc>
              <a:buFont typeface="Times New Roman"/>
              <a:buAutoNum type="arabicPeriod"/>
            </a:pPr>
            <a:endParaRPr lang="zh-TW" altLang="en-US" sz="1600" dirty="0">
              <a:latin typeface="微軟正黑體"/>
              <a:cs typeface="微軟正黑體"/>
            </a:endParaRPr>
          </a:p>
          <a:p>
            <a:pPr marL="12700" marR="80010">
              <a:lnSpc>
                <a:spcPts val="2400"/>
              </a:lnSpc>
              <a:buSzPct val="96000"/>
              <a:buFont typeface="Times New Roman"/>
              <a:buAutoNum type="arabicPeriod"/>
              <a:tabLst>
                <a:tab pos="251460" algn="l"/>
              </a:tabLst>
            </a:pPr>
            <a:r>
              <a:rPr lang="zh-TW" altLang="en-US" spc="-5" dirty="0">
                <a:latin typeface="微軟正黑體"/>
                <a:cs typeface="微軟正黑體"/>
              </a:rPr>
              <a:t>第一線人員由於處理時間的限制</a:t>
            </a:r>
            <a:r>
              <a:rPr lang="zh-TW" altLang="en-US" spc="10" dirty="0">
                <a:latin typeface="微軟正黑體"/>
                <a:cs typeface="微軟正黑體"/>
              </a:rPr>
              <a:t>，</a:t>
            </a:r>
            <a:r>
              <a:rPr lang="zh-TW" altLang="en-US" u="heavy" spc="-5" dirty="0">
                <a:uFill>
                  <a:solidFill>
                    <a:srgbClr val="000000"/>
                  </a:solidFill>
                </a:uFill>
                <a:latin typeface="微軟正黑體"/>
                <a:cs typeface="微軟正黑體"/>
              </a:rPr>
              <a:t>可先</a:t>
            </a:r>
            <a:r>
              <a:rPr lang="zh-TW" altLang="en-US" u="heavy" spc="5" dirty="0">
                <a:uFill>
                  <a:solidFill>
                    <a:srgbClr val="000000"/>
                  </a:solidFill>
                </a:uFill>
                <a:latin typeface="微軟正黑體"/>
                <a:cs typeface="微軟正黑體"/>
              </a:rPr>
              <a:t>進</a:t>
            </a:r>
            <a:r>
              <a:rPr lang="zh-TW" altLang="en-US" u="heavy" spc="-5" dirty="0">
                <a:uFill>
                  <a:solidFill>
                    <a:srgbClr val="000000"/>
                  </a:solidFill>
                </a:uFill>
                <a:latin typeface="微軟正黑體"/>
                <a:cs typeface="微軟正黑體"/>
              </a:rPr>
              <a:t>行通</a:t>
            </a:r>
            <a:r>
              <a:rPr lang="zh-TW" altLang="en-US" u="heavy" spc="5" dirty="0">
                <a:uFill>
                  <a:solidFill>
                    <a:srgbClr val="000000"/>
                  </a:solidFill>
                </a:uFill>
                <a:latin typeface="微軟正黑體"/>
                <a:cs typeface="微軟正黑體"/>
              </a:rPr>
              <a:t>報</a:t>
            </a:r>
            <a:r>
              <a:rPr lang="zh-TW" altLang="en-US" u="heavy" spc="-5" dirty="0">
                <a:uFill>
                  <a:solidFill>
                    <a:srgbClr val="000000"/>
                  </a:solidFill>
                </a:uFill>
                <a:latin typeface="微軟正黑體"/>
                <a:cs typeface="微軟正黑體"/>
              </a:rPr>
              <a:t>流</a:t>
            </a:r>
            <a:r>
              <a:rPr lang="zh-TW" altLang="en-US" u="heavy" dirty="0">
                <a:uFill>
                  <a:solidFill>
                    <a:srgbClr val="000000"/>
                  </a:solidFill>
                </a:uFill>
                <a:latin typeface="微軟正黑體"/>
                <a:cs typeface="微軟正黑體"/>
              </a:rPr>
              <a:t>程</a:t>
            </a:r>
            <a:r>
              <a:rPr lang="zh-TW" altLang="en-US" spc="5" dirty="0">
                <a:latin typeface="微軟正黑體"/>
                <a:cs typeface="微軟正黑體"/>
              </a:rPr>
              <a:t>，</a:t>
            </a:r>
            <a:r>
              <a:rPr lang="zh-TW" altLang="en-US" u="heavy" spc="-5" dirty="0">
                <a:uFill>
                  <a:solidFill>
                    <a:srgbClr val="000000"/>
                  </a:solidFill>
                </a:uFill>
                <a:latin typeface="微軟正黑體"/>
                <a:cs typeface="微軟正黑體"/>
              </a:rPr>
              <a:t>待完</a:t>
            </a:r>
            <a:r>
              <a:rPr lang="zh-TW" altLang="en-US" u="heavy" spc="5" dirty="0">
                <a:uFill>
                  <a:solidFill>
                    <a:srgbClr val="000000"/>
                  </a:solidFill>
                </a:uFill>
                <a:latin typeface="微軟正黑體"/>
                <a:cs typeface="微軟正黑體"/>
              </a:rPr>
              <a:t>成</a:t>
            </a:r>
            <a:r>
              <a:rPr lang="zh-TW" altLang="en-US" u="heavy" spc="-5" dirty="0">
                <a:uFill>
                  <a:solidFill>
                    <a:srgbClr val="000000"/>
                  </a:solidFill>
                </a:uFill>
                <a:latin typeface="微軟正黑體"/>
                <a:cs typeface="微軟正黑體"/>
              </a:rPr>
              <a:t>處理</a:t>
            </a:r>
            <a:r>
              <a:rPr lang="zh-TW" altLang="en-US" u="heavy" spc="10" dirty="0">
                <a:uFill>
                  <a:solidFill>
                    <a:srgbClr val="000000"/>
                  </a:solidFill>
                </a:uFill>
                <a:latin typeface="微軟正黑體"/>
                <a:cs typeface="微軟正黑體"/>
              </a:rPr>
              <a:t>後</a:t>
            </a:r>
            <a:r>
              <a:rPr lang="zh-TW" altLang="en-US" u="heavy" spc="-5" dirty="0">
                <a:uFill>
                  <a:solidFill>
                    <a:srgbClr val="000000"/>
                  </a:solidFill>
                </a:uFill>
                <a:latin typeface="微軟正黑體"/>
                <a:cs typeface="微軟正黑體"/>
              </a:rPr>
              <a:t>再進</a:t>
            </a:r>
            <a:r>
              <a:rPr lang="zh-TW" altLang="en-US" u="heavy" spc="10" dirty="0">
                <a:uFill>
                  <a:solidFill>
                    <a:srgbClr val="000000"/>
                  </a:solidFill>
                </a:uFill>
                <a:latin typeface="微軟正黑體"/>
                <a:cs typeface="微軟正黑體"/>
              </a:rPr>
              <a:t>行</a:t>
            </a:r>
            <a:r>
              <a:rPr lang="zh-TW" altLang="en-US" u="heavy" spc="-5" dirty="0">
                <a:uFill>
                  <a:solidFill>
                    <a:srgbClr val="000000"/>
                  </a:solidFill>
                </a:uFill>
                <a:latin typeface="微軟正黑體"/>
                <a:cs typeface="微軟正黑體"/>
              </a:rPr>
              <a:t>應變流程</a:t>
            </a:r>
            <a:endParaRPr lang="zh-TW" altLang="en-US" dirty="0">
              <a:latin typeface="微軟正黑體"/>
              <a:cs typeface="微軟正黑體"/>
            </a:endParaRPr>
          </a:p>
          <a:p>
            <a:pPr>
              <a:lnSpc>
                <a:spcPct val="100000"/>
              </a:lnSpc>
              <a:spcBef>
                <a:spcPts val="80"/>
              </a:spcBef>
              <a:buFont typeface="Times New Roman"/>
              <a:buAutoNum type="arabicPeriod"/>
            </a:pPr>
            <a:endParaRPr lang="zh-TW" altLang="en-US" sz="1200" dirty="0">
              <a:latin typeface="微軟正黑體"/>
              <a:cs typeface="微軟正黑體"/>
            </a:endParaRPr>
          </a:p>
          <a:p>
            <a:pPr marL="250825" indent="-238760">
              <a:lnSpc>
                <a:spcPct val="100000"/>
              </a:lnSpc>
              <a:buSzPct val="96000"/>
              <a:buFont typeface="Times New Roman"/>
              <a:buAutoNum type="arabicPeriod"/>
              <a:tabLst>
                <a:tab pos="251460" algn="l"/>
              </a:tabLst>
            </a:pPr>
            <a:r>
              <a:rPr lang="zh-TW" altLang="en-US" spc="-5" dirty="0">
                <a:solidFill>
                  <a:srgbClr val="FF0000"/>
                </a:solidFill>
                <a:latin typeface="微軟正黑體"/>
                <a:cs typeface="微軟正黑體"/>
              </a:rPr>
              <a:t>請各單位</a:t>
            </a:r>
            <a:r>
              <a:rPr lang="zh-TW" altLang="en-US" u="heavy" spc="-5" dirty="0">
                <a:solidFill>
                  <a:srgbClr val="FF0000"/>
                </a:solidFill>
                <a:uFill>
                  <a:solidFill>
                    <a:srgbClr val="000000"/>
                  </a:solidFill>
                </a:uFill>
                <a:latin typeface="微軟正黑體"/>
                <a:cs typeface="微軟正黑體"/>
              </a:rPr>
              <a:t>盡可能通報與應變同時</a:t>
            </a:r>
            <a:r>
              <a:rPr lang="zh-TW" altLang="en-US" u="heavy" spc="5" dirty="0">
                <a:solidFill>
                  <a:srgbClr val="FF0000"/>
                </a:solidFill>
                <a:uFill>
                  <a:solidFill>
                    <a:srgbClr val="000000"/>
                  </a:solidFill>
                </a:uFill>
                <a:latin typeface="微軟正黑體"/>
                <a:cs typeface="微軟正黑體"/>
              </a:rPr>
              <a:t>進</a:t>
            </a:r>
            <a:r>
              <a:rPr lang="zh-TW" altLang="en-US" u="heavy" spc="-5" dirty="0">
                <a:solidFill>
                  <a:srgbClr val="FF0000"/>
                </a:solidFill>
                <a:uFill>
                  <a:solidFill>
                    <a:srgbClr val="000000"/>
                  </a:solidFill>
                </a:uFill>
                <a:latin typeface="微軟正黑體"/>
                <a:cs typeface="微軟正黑體"/>
              </a:rPr>
              <a:t>行</a:t>
            </a:r>
            <a:endParaRPr lang="zh-TW" altLang="en-US" dirty="0">
              <a:solidFill>
                <a:srgbClr val="FF0000"/>
              </a:solidFill>
              <a:latin typeface="微軟正黑體"/>
              <a:cs typeface="微軟正黑體"/>
            </a:endParaRPr>
          </a:p>
          <a:p>
            <a:pPr>
              <a:lnSpc>
                <a:spcPct val="100000"/>
              </a:lnSpc>
              <a:spcBef>
                <a:spcPts val="55"/>
              </a:spcBef>
              <a:buFont typeface="Times New Roman"/>
              <a:buAutoNum type="arabicPeriod"/>
            </a:pPr>
            <a:endParaRPr lang="zh-TW" altLang="en-US" sz="1200" dirty="0">
              <a:latin typeface="微軟正黑體"/>
              <a:cs typeface="微軟正黑體"/>
            </a:endParaRPr>
          </a:p>
          <a:p>
            <a:pPr marL="250825" indent="-238760">
              <a:lnSpc>
                <a:spcPct val="100000"/>
              </a:lnSpc>
              <a:buSzPct val="96000"/>
              <a:buFont typeface="Times New Roman"/>
              <a:buAutoNum type="arabicPeriod"/>
              <a:tabLst>
                <a:tab pos="251460" algn="l"/>
              </a:tabLst>
            </a:pPr>
            <a:r>
              <a:rPr lang="zh-TW" altLang="en-US" spc="-10" dirty="0">
                <a:latin typeface="微軟正黑體"/>
                <a:cs typeface="微軟正黑體"/>
              </a:rPr>
              <a:t>所有通報應變流程之通</a:t>
            </a:r>
            <a:r>
              <a:rPr lang="zh-TW" altLang="en-US" spc="-5" dirty="0">
                <a:latin typeface="微軟正黑體"/>
                <a:cs typeface="微軟正黑體"/>
              </a:rPr>
              <a:t>報，都必須</a:t>
            </a:r>
            <a:r>
              <a:rPr lang="zh-TW" altLang="en-US" u="heavy" spc="-5" dirty="0">
                <a:uFill>
                  <a:solidFill>
                    <a:srgbClr val="000000"/>
                  </a:solidFill>
                </a:uFill>
                <a:latin typeface="微軟正黑體"/>
                <a:cs typeface="微軟正黑體"/>
              </a:rPr>
              <a:t>審核過後才</a:t>
            </a:r>
            <a:r>
              <a:rPr lang="zh-TW" altLang="en-US" u="heavy" spc="5" dirty="0">
                <a:uFill>
                  <a:solidFill>
                    <a:srgbClr val="000000"/>
                  </a:solidFill>
                </a:uFill>
                <a:latin typeface="微軟正黑體"/>
                <a:cs typeface="微軟正黑體"/>
              </a:rPr>
              <a:t>是</a:t>
            </a:r>
            <a:r>
              <a:rPr lang="en-US" altLang="zh-TW" u="heavy" spc="-10" dirty="0">
                <a:uFill>
                  <a:solidFill>
                    <a:srgbClr val="000000"/>
                  </a:solidFill>
                </a:uFill>
                <a:latin typeface="Times New Roman"/>
                <a:cs typeface="Times New Roman"/>
              </a:rPr>
              <a:t>(</a:t>
            </a:r>
            <a:r>
              <a:rPr lang="zh-TW" altLang="en-US" u="heavy" dirty="0">
                <a:uFill>
                  <a:solidFill>
                    <a:srgbClr val="000000"/>
                  </a:solidFill>
                </a:uFill>
                <a:latin typeface="微軟正黑體"/>
                <a:cs typeface="微軟正黑體"/>
              </a:rPr>
              <a:t>教</a:t>
            </a:r>
            <a:r>
              <a:rPr lang="zh-TW" altLang="en-US" u="heavy" spc="-5" dirty="0">
                <a:uFill>
                  <a:solidFill>
                    <a:srgbClr val="000000"/>
                  </a:solidFill>
                </a:uFill>
                <a:latin typeface="微軟正黑體"/>
                <a:cs typeface="微軟正黑體"/>
              </a:rPr>
              <a:t>育部規</a:t>
            </a:r>
            <a:r>
              <a:rPr lang="zh-TW" altLang="en-US" u="heavy" spc="10" dirty="0">
                <a:uFill>
                  <a:solidFill>
                    <a:srgbClr val="000000"/>
                  </a:solidFill>
                </a:uFill>
                <a:latin typeface="微軟正黑體"/>
                <a:cs typeface="微軟正黑體"/>
              </a:rPr>
              <a:t>範</a:t>
            </a:r>
            <a:r>
              <a:rPr lang="en-US" altLang="zh-TW" u="heavy" spc="-10" dirty="0">
                <a:uFill>
                  <a:solidFill>
                    <a:srgbClr val="000000"/>
                  </a:solidFill>
                </a:uFill>
                <a:latin typeface="Times New Roman"/>
                <a:cs typeface="Times New Roman"/>
              </a:rPr>
              <a:t>)</a:t>
            </a:r>
            <a:r>
              <a:rPr lang="zh-TW" altLang="en-US" u="heavy" spc="-5" dirty="0">
                <a:uFill>
                  <a:solidFill>
                    <a:srgbClr val="000000"/>
                  </a:solidFill>
                </a:uFill>
                <a:latin typeface="微軟正黑體"/>
                <a:cs typeface="微軟正黑體"/>
              </a:rPr>
              <a:t>正</a:t>
            </a:r>
            <a:r>
              <a:rPr lang="zh-TW" altLang="en-US" u="heavy" spc="5" dirty="0">
                <a:uFill>
                  <a:solidFill>
                    <a:srgbClr val="000000"/>
                  </a:solidFill>
                </a:uFill>
                <a:latin typeface="微軟正黑體"/>
                <a:cs typeface="微軟正黑體"/>
              </a:rPr>
              <a:t>式</a:t>
            </a:r>
            <a:r>
              <a:rPr lang="zh-TW" altLang="en-US" u="heavy" spc="-5" dirty="0">
                <a:uFill>
                  <a:solidFill>
                    <a:srgbClr val="000000"/>
                  </a:solidFill>
                </a:uFill>
                <a:latin typeface="微軟正黑體"/>
                <a:cs typeface="微軟正黑體"/>
              </a:rPr>
              <a:t>結束</a:t>
            </a:r>
            <a:r>
              <a:rPr lang="zh-TW" altLang="en-US" u="heavy" spc="5" dirty="0">
                <a:uFill>
                  <a:solidFill>
                    <a:srgbClr val="000000"/>
                  </a:solidFill>
                </a:uFill>
                <a:latin typeface="微軟正黑體"/>
                <a:cs typeface="微軟正黑體"/>
              </a:rPr>
              <a:t>通</a:t>
            </a:r>
            <a:r>
              <a:rPr lang="zh-TW" altLang="en-US" u="heavy" spc="-5" dirty="0">
                <a:uFill>
                  <a:solidFill>
                    <a:srgbClr val="000000"/>
                  </a:solidFill>
                </a:uFill>
                <a:latin typeface="微軟正黑體"/>
                <a:cs typeface="微軟正黑體"/>
              </a:rPr>
              <a:t>報流程</a:t>
            </a:r>
            <a:endParaRPr lang="zh-TW" altLang="en-US" dirty="0">
              <a:latin typeface="微軟正黑體"/>
              <a:cs typeface="微軟正黑體"/>
            </a:endParaRPr>
          </a:p>
          <a:p>
            <a:pPr>
              <a:lnSpc>
                <a:spcPct val="100000"/>
              </a:lnSpc>
              <a:spcBef>
                <a:spcPts val="40"/>
              </a:spcBef>
            </a:pPr>
            <a:endParaRPr lang="zh-TW" altLang="en-US" sz="1600" dirty="0">
              <a:latin typeface="微軟正黑體"/>
              <a:cs typeface="微軟正黑體"/>
            </a:endParaRPr>
          </a:p>
          <a:p>
            <a:pPr marL="12700" marR="5080">
              <a:lnSpc>
                <a:spcPct val="79600"/>
              </a:lnSpc>
            </a:pPr>
            <a:r>
              <a:rPr lang="zh-TW" altLang="en-US" spc="-5" dirty="0">
                <a:latin typeface="微軟正黑體"/>
                <a:cs typeface="微軟正黑體"/>
              </a:rPr>
              <a:t>如此規劃著眼於不同層級之資安人</a:t>
            </a:r>
            <a:r>
              <a:rPr lang="zh-TW" altLang="en-US" spc="5" dirty="0">
                <a:latin typeface="微軟正黑體"/>
                <a:cs typeface="微軟正黑體"/>
              </a:rPr>
              <a:t>員</a:t>
            </a:r>
            <a:r>
              <a:rPr lang="zh-TW" altLang="en-US" spc="-5" dirty="0">
                <a:latin typeface="微軟正黑體"/>
                <a:cs typeface="微軟正黑體"/>
              </a:rPr>
              <a:t>可充</a:t>
            </a:r>
            <a:r>
              <a:rPr lang="zh-TW" altLang="en-US" spc="5" dirty="0">
                <a:latin typeface="微軟正黑體"/>
                <a:cs typeface="微軟正黑體"/>
              </a:rPr>
              <a:t>分</a:t>
            </a:r>
            <a:r>
              <a:rPr lang="zh-TW" altLang="en-US" spc="-5" dirty="0">
                <a:latin typeface="微軟正黑體"/>
                <a:cs typeface="微軟正黑體"/>
              </a:rPr>
              <a:t>掌握</a:t>
            </a:r>
            <a:r>
              <a:rPr lang="zh-TW" altLang="en-US" spc="5" dirty="0">
                <a:latin typeface="微軟正黑體"/>
                <a:cs typeface="微軟正黑體"/>
              </a:rPr>
              <a:t>所</a:t>
            </a:r>
            <a:r>
              <a:rPr lang="zh-TW" altLang="en-US" spc="-5" dirty="0">
                <a:latin typeface="微軟正黑體"/>
                <a:cs typeface="微軟正黑體"/>
              </a:rPr>
              <a:t>發生</a:t>
            </a:r>
            <a:r>
              <a:rPr lang="zh-TW" altLang="en-US" spc="5" dirty="0">
                <a:latin typeface="微軟正黑體"/>
                <a:cs typeface="微軟正黑體"/>
              </a:rPr>
              <a:t>之</a:t>
            </a:r>
            <a:r>
              <a:rPr lang="zh-TW" altLang="en-US" spc="-5" dirty="0">
                <a:latin typeface="微軟正黑體"/>
                <a:cs typeface="微軟正黑體"/>
              </a:rPr>
              <a:t>資安</a:t>
            </a:r>
            <a:r>
              <a:rPr lang="zh-TW" altLang="en-US" spc="5" dirty="0">
                <a:latin typeface="微軟正黑體"/>
                <a:cs typeface="微軟正黑體"/>
              </a:rPr>
              <a:t>事</a:t>
            </a:r>
            <a:r>
              <a:rPr lang="zh-TW" altLang="en-US" spc="-5" dirty="0">
                <a:latin typeface="微軟正黑體"/>
                <a:cs typeface="微軟正黑體"/>
              </a:rPr>
              <a:t>件，</a:t>
            </a:r>
            <a:r>
              <a:rPr lang="zh-TW" altLang="en-US" spc="5" dirty="0">
                <a:latin typeface="微軟正黑體"/>
                <a:cs typeface="微軟正黑體"/>
              </a:rPr>
              <a:t>並</a:t>
            </a:r>
            <a:r>
              <a:rPr lang="zh-TW" altLang="en-US" spc="-5" dirty="0">
                <a:latin typeface="微軟正黑體"/>
                <a:cs typeface="微軟正黑體"/>
              </a:rPr>
              <a:t>能依</a:t>
            </a:r>
            <a:r>
              <a:rPr lang="zh-TW" altLang="en-US" spc="5" dirty="0">
                <a:latin typeface="微軟正黑體"/>
                <a:cs typeface="微軟正黑體"/>
              </a:rPr>
              <a:t>輕</a:t>
            </a:r>
            <a:r>
              <a:rPr lang="zh-TW" altLang="en-US" spc="-5" dirty="0">
                <a:latin typeface="微軟正黑體"/>
                <a:cs typeface="微軟正黑體"/>
              </a:rPr>
              <a:t>重等</a:t>
            </a:r>
            <a:r>
              <a:rPr lang="zh-TW" altLang="en-US" spc="-10" dirty="0">
                <a:latin typeface="微軟正黑體"/>
                <a:cs typeface="微軟正黑體"/>
              </a:rPr>
              <a:t>級啟動不同對應之處理機制。</a:t>
            </a:r>
            <a:endParaRPr lang="zh-TW" altLang="en-US" dirty="0">
              <a:latin typeface="微軟正黑體"/>
              <a:cs typeface="微軟正黑體"/>
            </a:endParaRPr>
          </a:p>
          <a:p>
            <a:endParaRPr lang="zh-TW" altLang="en-US" dirty="0"/>
          </a:p>
        </p:txBody>
      </p:sp>
    </p:spTree>
    <p:extLst>
      <p:ext uri="{BB962C8B-B14F-4D97-AF65-F5344CB8AC3E}">
        <p14:creationId xmlns:p14="http://schemas.microsoft.com/office/powerpoint/2010/main" val="835951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E529DF-DC09-4337-8A69-E7DD0401D3D9}"/>
              </a:ext>
            </a:extLst>
          </p:cNvPr>
          <p:cNvSpPr>
            <a:spLocks noGrp="1"/>
          </p:cNvSpPr>
          <p:nvPr>
            <p:ph type="title"/>
          </p:nvPr>
        </p:nvSpPr>
        <p:spPr/>
        <p:txBody>
          <a:bodyPr/>
          <a:lstStyle/>
          <a:p>
            <a:pPr algn="ctr"/>
            <a:r>
              <a:rPr lang="zh-TW" altLang="en-US" dirty="0">
                <a:solidFill>
                  <a:schemeClr val="tx1"/>
                </a:solidFill>
              </a:rPr>
              <a:t>會員登入</a:t>
            </a:r>
          </a:p>
        </p:txBody>
      </p:sp>
      <p:sp>
        <p:nvSpPr>
          <p:cNvPr id="4" name="object 3">
            <a:extLst>
              <a:ext uri="{FF2B5EF4-FFF2-40B4-BE49-F238E27FC236}">
                <a16:creationId xmlns:a16="http://schemas.microsoft.com/office/drawing/2014/main" id="{18B81F03-602F-4C70-B2AC-6A8AAB992B75}"/>
              </a:ext>
            </a:extLst>
          </p:cNvPr>
          <p:cNvSpPr txBox="1">
            <a:spLocks noGrp="1"/>
          </p:cNvSpPr>
          <p:nvPr>
            <p:ph idx="1"/>
          </p:nvPr>
        </p:nvSpPr>
        <p:spPr>
          <a:xfrm>
            <a:off x="1096963" y="1846263"/>
            <a:ext cx="10058400" cy="4022725"/>
          </a:xfrm>
          <a:prstGeom prst="rect">
            <a:avLst/>
          </a:prstGeom>
        </p:spPr>
        <p:txBody>
          <a:bodyPr vert="horz" wrap="square" lIns="0" tIns="98425" rIns="0" bIns="0" rtlCol="0">
            <a:spAutoFit/>
          </a:bodyPr>
          <a:lstStyle/>
          <a:p>
            <a:pPr marL="355600" indent="-342900">
              <a:lnSpc>
                <a:spcPct val="100000"/>
              </a:lnSpc>
              <a:spcBef>
                <a:spcPts val="775"/>
              </a:spcBef>
              <a:buFont typeface="Arial"/>
              <a:buChar char="•"/>
              <a:tabLst>
                <a:tab pos="354965" algn="l"/>
                <a:tab pos="355600" algn="l"/>
              </a:tabLst>
            </a:pPr>
            <a:r>
              <a:rPr sz="2800" spc="-10" dirty="0">
                <a:latin typeface="微軟正黑體"/>
                <a:cs typeface="微軟正黑體"/>
              </a:rPr>
              <a:t>使用</a:t>
            </a:r>
            <a:r>
              <a:rPr sz="2800" spc="-5" dirty="0">
                <a:latin typeface="Times New Roman"/>
                <a:cs typeface="Times New Roman"/>
              </a:rPr>
              <a:t>OID</a:t>
            </a:r>
            <a:r>
              <a:rPr sz="2800" spc="-10" dirty="0">
                <a:latin typeface="微軟正黑體"/>
                <a:cs typeface="微軟正黑體"/>
              </a:rPr>
              <a:t>及密碼登入</a:t>
            </a:r>
            <a:endParaRPr sz="2800" dirty="0">
              <a:latin typeface="微軟正黑體"/>
              <a:cs typeface="微軟正黑體"/>
            </a:endParaRPr>
          </a:p>
          <a:p>
            <a:pPr marL="355600" indent="-342900">
              <a:lnSpc>
                <a:spcPct val="100000"/>
              </a:lnSpc>
              <a:spcBef>
                <a:spcPts val="675"/>
              </a:spcBef>
              <a:buFont typeface="Arial"/>
              <a:buChar char="•"/>
              <a:tabLst>
                <a:tab pos="354965" algn="l"/>
                <a:tab pos="355600" algn="l"/>
              </a:tabLst>
            </a:pPr>
            <a:r>
              <a:rPr sz="2800" spc="-5" dirty="0">
                <a:latin typeface="微軟正黑體"/>
                <a:cs typeface="微軟正黑體"/>
              </a:rPr>
              <a:t>一個單位最多有五位連絡人</a:t>
            </a:r>
            <a:endParaRPr sz="2800" dirty="0">
              <a:latin typeface="微軟正黑體"/>
              <a:cs typeface="微軟正黑體"/>
            </a:endParaRPr>
          </a:p>
          <a:p>
            <a:pPr marL="355600" indent="-342900">
              <a:lnSpc>
                <a:spcPct val="100000"/>
              </a:lnSpc>
              <a:spcBef>
                <a:spcPts val="675"/>
              </a:spcBef>
              <a:buFont typeface="Arial"/>
              <a:buChar char="•"/>
              <a:tabLst>
                <a:tab pos="354965" algn="l"/>
                <a:tab pos="355600" algn="l"/>
              </a:tabLst>
            </a:pPr>
            <a:r>
              <a:rPr sz="2800" spc="-5" dirty="0">
                <a:latin typeface="微軟正黑體"/>
                <a:cs typeface="微軟正黑體"/>
              </a:rPr>
              <a:t>每個連絡人</a:t>
            </a:r>
            <a:r>
              <a:rPr sz="2800" spc="-5" dirty="0">
                <a:latin typeface="Times New Roman"/>
                <a:cs typeface="Times New Roman"/>
              </a:rPr>
              <a:t>OID</a:t>
            </a:r>
            <a:r>
              <a:rPr sz="2800" spc="-5" dirty="0">
                <a:latin typeface="微軟正黑體"/>
                <a:cs typeface="微軟正黑體"/>
              </a:rPr>
              <a:t>及密碼可不同</a:t>
            </a:r>
            <a:endParaRPr sz="2800" dirty="0">
              <a:latin typeface="微軟正黑體"/>
              <a:cs typeface="微軟正黑體"/>
            </a:endParaRPr>
          </a:p>
        </p:txBody>
      </p:sp>
      <p:sp>
        <p:nvSpPr>
          <p:cNvPr id="5" name="object 4">
            <a:extLst>
              <a:ext uri="{FF2B5EF4-FFF2-40B4-BE49-F238E27FC236}">
                <a16:creationId xmlns:a16="http://schemas.microsoft.com/office/drawing/2014/main" id="{CD480963-262D-4524-9154-667190D3AC51}"/>
              </a:ext>
            </a:extLst>
          </p:cNvPr>
          <p:cNvSpPr/>
          <p:nvPr/>
        </p:nvSpPr>
        <p:spPr>
          <a:xfrm>
            <a:off x="2270895" y="3562161"/>
            <a:ext cx="7993604" cy="2726574"/>
          </a:xfrm>
          <a:prstGeom prst="rect">
            <a:avLst/>
          </a:prstGeom>
          <a:blipFill>
            <a:blip r:embed="rId2" cstate="print"/>
            <a:stretch>
              <a:fillRect/>
            </a:stretch>
          </a:blipFill>
        </p:spPr>
        <p:txBody>
          <a:bodyPr wrap="square" lIns="0" tIns="0" rIns="0" bIns="0" rtlCol="0"/>
          <a:lstStyle/>
          <a:p>
            <a:endParaRPr/>
          </a:p>
        </p:txBody>
      </p:sp>
      <p:sp>
        <p:nvSpPr>
          <p:cNvPr id="12" name="星形: 五角 11">
            <a:extLst>
              <a:ext uri="{FF2B5EF4-FFF2-40B4-BE49-F238E27FC236}">
                <a16:creationId xmlns:a16="http://schemas.microsoft.com/office/drawing/2014/main" id="{D10AC14C-99BB-4F63-B417-00A50E61F70B}"/>
              </a:ext>
            </a:extLst>
          </p:cNvPr>
          <p:cNvSpPr/>
          <p:nvPr/>
        </p:nvSpPr>
        <p:spPr>
          <a:xfrm>
            <a:off x="10008066" y="5167618"/>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星形: 五角 12">
            <a:extLst>
              <a:ext uri="{FF2B5EF4-FFF2-40B4-BE49-F238E27FC236}">
                <a16:creationId xmlns:a16="http://schemas.microsoft.com/office/drawing/2014/main" id="{23A23B26-AB08-43C3-ACC7-872F4E439A64}"/>
              </a:ext>
            </a:extLst>
          </p:cNvPr>
          <p:cNvSpPr/>
          <p:nvPr/>
        </p:nvSpPr>
        <p:spPr>
          <a:xfrm>
            <a:off x="10008066" y="5533866"/>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星形: 五角 13">
            <a:extLst>
              <a:ext uri="{FF2B5EF4-FFF2-40B4-BE49-F238E27FC236}">
                <a16:creationId xmlns:a16="http://schemas.microsoft.com/office/drawing/2014/main" id="{AF4F7F63-5ACE-4133-8A9D-A57B88A42A8F}"/>
              </a:ext>
            </a:extLst>
          </p:cNvPr>
          <p:cNvSpPr/>
          <p:nvPr/>
        </p:nvSpPr>
        <p:spPr>
          <a:xfrm>
            <a:off x="10029488" y="5859648"/>
            <a:ext cx="196246" cy="14261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a:extLst>
              <a:ext uri="{FF2B5EF4-FFF2-40B4-BE49-F238E27FC236}">
                <a16:creationId xmlns:a16="http://schemas.microsoft.com/office/drawing/2014/main" id="{8FFE1F5F-4E59-4DE0-8D8F-5A366F3969F4}"/>
              </a:ext>
            </a:extLst>
          </p:cNvPr>
          <p:cNvSpPr/>
          <p:nvPr/>
        </p:nvSpPr>
        <p:spPr>
          <a:xfrm>
            <a:off x="10008066" y="4405127"/>
            <a:ext cx="1936284" cy="369332"/>
          </a:xfrm>
          <a:prstGeom prst="rect">
            <a:avLst/>
          </a:prstGeom>
          <a:noFill/>
        </p:spPr>
        <p:txBody>
          <a:bodyPr wrap="square" lIns="91440" tIns="45720" rIns="91440" bIns="45720">
            <a:spAutoFit/>
          </a:bodyPr>
          <a:lstStyle/>
          <a:p>
            <a:pPr algn="ctr"/>
            <a:r>
              <a:rPr lang="zh-TW" altLang="en-US" b="1" dirty="0">
                <a:ln w="0"/>
                <a:solidFill>
                  <a:srgbClr val="FF0000"/>
                </a:solidFill>
                <a:effectLst>
                  <a:outerShdw blurRad="50800" dist="38100" dir="2700000" algn="tl" rotWithShape="0">
                    <a:prstClr val="black">
                      <a:alpha val="40000"/>
                    </a:prstClr>
                  </a:outerShdw>
                </a:effectLst>
              </a:rPr>
              <a:t>第一連絡人</a:t>
            </a:r>
          </a:p>
        </p:txBody>
      </p:sp>
      <p:sp>
        <p:nvSpPr>
          <p:cNvPr id="16" name="矩形 15">
            <a:extLst>
              <a:ext uri="{FF2B5EF4-FFF2-40B4-BE49-F238E27FC236}">
                <a16:creationId xmlns:a16="http://schemas.microsoft.com/office/drawing/2014/main" id="{459F0507-801A-4388-818B-CAA2A02743A5}"/>
              </a:ext>
            </a:extLst>
          </p:cNvPr>
          <p:cNvSpPr/>
          <p:nvPr/>
        </p:nvSpPr>
        <p:spPr>
          <a:xfrm>
            <a:off x="10008066" y="4767508"/>
            <a:ext cx="1936284" cy="369332"/>
          </a:xfrm>
          <a:prstGeom prst="rect">
            <a:avLst/>
          </a:prstGeom>
          <a:noFill/>
        </p:spPr>
        <p:txBody>
          <a:bodyPr wrap="square" lIns="91440" tIns="45720" rIns="91440" bIns="45720">
            <a:spAutoFit/>
          </a:bodyPr>
          <a:lstStyle/>
          <a:p>
            <a:pPr algn="ctr"/>
            <a:r>
              <a:rPr lang="zh-TW" altLang="en-US" b="1" dirty="0">
                <a:ln w="0"/>
                <a:solidFill>
                  <a:srgbClr val="FF0000"/>
                </a:solidFill>
                <a:effectLst>
                  <a:outerShdw blurRad="50800" dist="38100" dir="2700000" algn="tl" rotWithShape="0">
                    <a:prstClr val="black">
                      <a:alpha val="40000"/>
                    </a:prstClr>
                  </a:outerShdw>
                </a:effectLst>
              </a:rPr>
              <a:t>第二連絡人</a:t>
            </a:r>
          </a:p>
        </p:txBody>
      </p:sp>
      <p:sp>
        <p:nvSpPr>
          <p:cNvPr id="17" name="箭號: 向左 16">
            <a:extLst>
              <a:ext uri="{FF2B5EF4-FFF2-40B4-BE49-F238E27FC236}">
                <a16:creationId xmlns:a16="http://schemas.microsoft.com/office/drawing/2014/main" id="{CFFFF70F-0513-4528-B94F-CE40E55B5DF8}"/>
              </a:ext>
            </a:extLst>
          </p:cNvPr>
          <p:cNvSpPr/>
          <p:nvPr/>
        </p:nvSpPr>
        <p:spPr>
          <a:xfrm>
            <a:off x="10029488" y="4491251"/>
            <a:ext cx="343237" cy="245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箭號: 向左 17">
            <a:extLst>
              <a:ext uri="{FF2B5EF4-FFF2-40B4-BE49-F238E27FC236}">
                <a16:creationId xmlns:a16="http://schemas.microsoft.com/office/drawing/2014/main" id="{D8E8817E-C44D-433C-8FDC-9231035283AF}"/>
              </a:ext>
            </a:extLst>
          </p:cNvPr>
          <p:cNvSpPr/>
          <p:nvPr/>
        </p:nvSpPr>
        <p:spPr>
          <a:xfrm>
            <a:off x="10039013" y="4853632"/>
            <a:ext cx="343237" cy="245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8823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98751F-EEE8-4C45-84CF-93E28591A07D}"/>
              </a:ext>
            </a:extLst>
          </p:cNvPr>
          <p:cNvSpPr>
            <a:spLocks noGrp="1"/>
          </p:cNvSpPr>
          <p:nvPr>
            <p:ph type="title"/>
          </p:nvPr>
        </p:nvSpPr>
        <p:spPr>
          <a:xfrm>
            <a:off x="1097280" y="286603"/>
            <a:ext cx="10058400" cy="883913"/>
          </a:xfrm>
        </p:spPr>
        <p:txBody>
          <a:bodyPr/>
          <a:lstStyle/>
          <a:p>
            <a:pPr algn="ctr"/>
            <a:r>
              <a:rPr lang="zh-TW" altLang="en-US" dirty="0"/>
              <a:t>登入畫面</a:t>
            </a:r>
          </a:p>
        </p:txBody>
      </p:sp>
      <p:sp>
        <p:nvSpPr>
          <p:cNvPr id="14" name="object 2">
            <a:extLst>
              <a:ext uri="{FF2B5EF4-FFF2-40B4-BE49-F238E27FC236}">
                <a16:creationId xmlns:a16="http://schemas.microsoft.com/office/drawing/2014/main" id="{FFFE015C-47D4-491B-86F2-D3BF6F9BE003}"/>
              </a:ext>
            </a:extLst>
          </p:cNvPr>
          <p:cNvSpPr/>
          <p:nvPr/>
        </p:nvSpPr>
        <p:spPr>
          <a:xfrm>
            <a:off x="1798320" y="1972055"/>
            <a:ext cx="8270748" cy="4483608"/>
          </a:xfrm>
          <a:prstGeom prst="rect">
            <a:avLst/>
          </a:prstGeom>
          <a:blipFill>
            <a:blip r:embed="rId2" cstate="print"/>
            <a:stretch>
              <a:fillRect/>
            </a:stretch>
          </a:blipFill>
        </p:spPr>
        <p:txBody>
          <a:bodyPr wrap="square" lIns="0" tIns="0" rIns="0" bIns="0" rtlCol="0"/>
          <a:lstStyle/>
          <a:p>
            <a:endParaRPr dirty="0"/>
          </a:p>
        </p:txBody>
      </p:sp>
      <p:sp>
        <p:nvSpPr>
          <p:cNvPr id="15" name="object 4">
            <a:extLst>
              <a:ext uri="{FF2B5EF4-FFF2-40B4-BE49-F238E27FC236}">
                <a16:creationId xmlns:a16="http://schemas.microsoft.com/office/drawing/2014/main" id="{44860E6C-55A2-4CB3-AB74-808270746C9D}"/>
              </a:ext>
            </a:extLst>
          </p:cNvPr>
          <p:cNvSpPr/>
          <p:nvPr/>
        </p:nvSpPr>
        <p:spPr>
          <a:xfrm>
            <a:off x="1799082" y="2846070"/>
            <a:ext cx="2567940" cy="422275"/>
          </a:xfrm>
          <a:custGeom>
            <a:avLst/>
            <a:gdLst/>
            <a:ahLst/>
            <a:cxnLst/>
            <a:rect l="l" t="t" r="r" b="b"/>
            <a:pathLst>
              <a:path w="2567940" h="422275">
                <a:moveTo>
                  <a:pt x="0" y="70357"/>
                </a:moveTo>
                <a:lnTo>
                  <a:pt x="5528" y="42969"/>
                </a:lnTo>
                <a:lnTo>
                  <a:pt x="20605" y="20605"/>
                </a:lnTo>
                <a:lnTo>
                  <a:pt x="42969" y="5528"/>
                </a:lnTo>
                <a:lnTo>
                  <a:pt x="70357" y="0"/>
                </a:lnTo>
                <a:lnTo>
                  <a:pt x="2497582" y="0"/>
                </a:lnTo>
                <a:lnTo>
                  <a:pt x="2524970" y="5528"/>
                </a:lnTo>
                <a:lnTo>
                  <a:pt x="2547334" y="20605"/>
                </a:lnTo>
                <a:lnTo>
                  <a:pt x="2562411" y="42969"/>
                </a:lnTo>
                <a:lnTo>
                  <a:pt x="2567940" y="70357"/>
                </a:lnTo>
                <a:lnTo>
                  <a:pt x="2567940" y="351789"/>
                </a:lnTo>
                <a:lnTo>
                  <a:pt x="2562411" y="379178"/>
                </a:lnTo>
                <a:lnTo>
                  <a:pt x="2547334" y="401542"/>
                </a:lnTo>
                <a:lnTo>
                  <a:pt x="2524970" y="416619"/>
                </a:lnTo>
                <a:lnTo>
                  <a:pt x="2497582" y="422147"/>
                </a:lnTo>
                <a:lnTo>
                  <a:pt x="70357" y="422147"/>
                </a:lnTo>
                <a:lnTo>
                  <a:pt x="42969" y="416619"/>
                </a:lnTo>
                <a:lnTo>
                  <a:pt x="20605" y="401542"/>
                </a:lnTo>
                <a:lnTo>
                  <a:pt x="5528" y="379178"/>
                </a:lnTo>
                <a:lnTo>
                  <a:pt x="0" y="351789"/>
                </a:lnTo>
                <a:lnTo>
                  <a:pt x="0" y="70357"/>
                </a:lnTo>
                <a:close/>
              </a:path>
            </a:pathLst>
          </a:custGeom>
          <a:ln w="25908">
            <a:solidFill>
              <a:srgbClr val="FF0000"/>
            </a:solidFill>
          </a:ln>
        </p:spPr>
        <p:txBody>
          <a:bodyPr wrap="square" lIns="0" tIns="0" rIns="0" bIns="0" rtlCol="0"/>
          <a:lstStyle/>
          <a:p>
            <a:endParaRPr/>
          </a:p>
        </p:txBody>
      </p:sp>
      <p:sp>
        <p:nvSpPr>
          <p:cNvPr id="16" name="object 6">
            <a:extLst>
              <a:ext uri="{FF2B5EF4-FFF2-40B4-BE49-F238E27FC236}">
                <a16:creationId xmlns:a16="http://schemas.microsoft.com/office/drawing/2014/main" id="{BF0F2025-88F7-4434-84D6-9350474966B8}"/>
              </a:ext>
            </a:extLst>
          </p:cNvPr>
          <p:cNvSpPr txBox="1"/>
          <p:nvPr/>
        </p:nvSpPr>
        <p:spPr>
          <a:xfrm>
            <a:off x="2276094" y="1352550"/>
            <a:ext cx="1272540" cy="311150"/>
          </a:xfrm>
          <a:prstGeom prst="rect">
            <a:avLst/>
          </a:prstGeom>
          <a:solidFill>
            <a:srgbClr val="C3D59B"/>
          </a:solidFill>
          <a:ln w="25907">
            <a:solidFill>
              <a:srgbClr val="385D89"/>
            </a:solidFill>
          </a:ln>
        </p:spPr>
        <p:txBody>
          <a:bodyPr vert="horz" wrap="square" lIns="0" tIns="8255" rIns="0" bIns="0" rtlCol="0">
            <a:spAutoFit/>
          </a:bodyPr>
          <a:lstStyle/>
          <a:p>
            <a:pPr marL="178435">
              <a:lnSpc>
                <a:spcPct val="100000"/>
              </a:lnSpc>
              <a:spcBef>
                <a:spcPts val="65"/>
              </a:spcBef>
            </a:pPr>
            <a:r>
              <a:rPr sz="1800" dirty="0">
                <a:latin typeface="標楷體"/>
                <a:cs typeface="標楷體"/>
              </a:rPr>
              <a:t>單位資訊</a:t>
            </a:r>
            <a:endParaRPr sz="1800">
              <a:latin typeface="標楷體"/>
              <a:cs typeface="標楷體"/>
            </a:endParaRPr>
          </a:p>
        </p:txBody>
      </p:sp>
      <p:sp>
        <p:nvSpPr>
          <p:cNvPr id="17" name="object 7">
            <a:extLst>
              <a:ext uri="{FF2B5EF4-FFF2-40B4-BE49-F238E27FC236}">
                <a16:creationId xmlns:a16="http://schemas.microsoft.com/office/drawing/2014/main" id="{50742CDF-6C6B-4447-BF35-15664ED60F12}"/>
              </a:ext>
            </a:extLst>
          </p:cNvPr>
          <p:cNvSpPr/>
          <p:nvPr/>
        </p:nvSpPr>
        <p:spPr>
          <a:xfrm>
            <a:off x="7600950" y="2843022"/>
            <a:ext cx="2329180" cy="524510"/>
          </a:xfrm>
          <a:custGeom>
            <a:avLst/>
            <a:gdLst/>
            <a:ahLst/>
            <a:cxnLst/>
            <a:rect l="l" t="t" r="r" b="b"/>
            <a:pathLst>
              <a:path w="2329179" h="524510">
                <a:moveTo>
                  <a:pt x="0" y="87375"/>
                </a:moveTo>
                <a:lnTo>
                  <a:pt x="6865" y="53363"/>
                </a:lnTo>
                <a:lnTo>
                  <a:pt x="25590" y="25590"/>
                </a:lnTo>
                <a:lnTo>
                  <a:pt x="53363" y="6865"/>
                </a:lnTo>
                <a:lnTo>
                  <a:pt x="87375" y="0"/>
                </a:lnTo>
                <a:lnTo>
                  <a:pt x="2241296" y="0"/>
                </a:lnTo>
                <a:lnTo>
                  <a:pt x="2275308" y="6865"/>
                </a:lnTo>
                <a:lnTo>
                  <a:pt x="2303081" y="25590"/>
                </a:lnTo>
                <a:lnTo>
                  <a:pt x="2321806" y="53363"/>
                </a:lnTo>
                <a:lnTo>
                  <a:pt x="2328672" y="87375"/>
                </a:lnTo>
                <a:lnTo>
                  <a:pt x="2328672" y="436879"/>
                </a:lnTo>
                <a:lnTo>
                  <a:pt x="2321806" y="470892"/>
                </a:lnTo>
                <a:lnTo>
                  <a:pt x="2303081" y="498665"/>
                </a:lnTo>
                <a:lnTo>
                  <a:pt x="2275308" y="517390"/>
                </a:lnTo>
                <a:lnTo>
                  <a:pt x="2241296" y="524255"/>
                </a:lnTo>
                <a:lnTo>
                  <a:pt x="87375" y="524255"/>
                </a:lnTo>
                <a:lnTo>
                  <a:pt x="53363" y="517390"/>
                </a:lnTo>
                <a:lnTo>
                  <a:pt x="25590" y="498665"/>
                </a:lnTo>
                <a:lnTo>
                  <a:pt x="6865" y="470892"/>
                </a:lnTo>
                <a:lnTo>
                  <a:pt x="0" y="436879"/>
                </a:lnTo>
                <a:lnTo>
                  <a:pt x="0" y="87375"/>
                </a:lnTo>
                <a:close/>
              </a:path>
            </a:pathLst>
          </a:custGeom>
          <a:ln w="25908">
            <a:solidFill>
              <a:srgbClr val="FF0000"/>
            </a:solidFill>
          </a:ln>
        </p:spPr>
        <p:txBody>
          <a:bodyPr wrap="square" lIns="0" tIns="0" rIns="0" bIns="0" rtlCol="0"/>
          <a:lstStyle/>
          <a:p>
            <a:endParaRPr/>
          </a:p>
        </p:txBody>
      </p:sp>
      <p:sp>
        <p:nvSpPr>
          <p:cNvPr id="18" name="object 9">
            <a:extLst>
              <a:ext uri="{FF2B5EF4-FFF2-40B4-BE49-F238E27FC236}">
                <a16:creationId xmlns:a16="http://schemas.microsoft.com/office/drawing/2014/main" id="{BC4673E7-79C0-414E-BCD8-98DCB542C087}"/>
              </a:ext>
            </a:extLst>
          </p:cNvPr>
          <p:cNvSpPr txBox="1"/>
          <p:nvPr/>
        </p:nvSpPr>
        <p:spPr>
          <a:xfrm>
            <a:off x="7963661" y="1352550"/>
            <a:ext cx="2106295" cy="311150"/>
          </a:xfrm>
          <a:prstGeom prst="rect">
            <a:avLst/>
          </a:prstGeom>
          <a:solidFill>
            <a:srgbClr val="C3D59B"/>
          </a:solidFill>
          <a:ln w="25907">
            <a:solidFill>
              <a:srgbClr val="385D89"/>
            </a:solidFill>
          </a:ln>
        </p:spPr>
        <p:txBody>
          <a:bodyPr vert="horz" wrap="square" lIns="0" tIns="8255" rIns="0" bIns="0" rtlCol="0">
            <a:spAutoFit/>
          </a:bodyPr>
          <a:lstStyle/>
          <a:p>
            <a:pPr marL="365760">
              <a:lnSpc>
                <a:spcPct val="100000"/>
              </a:lnSpc>
              <a:spcBef>
                <a:spcPts val="65"/>
              </a:spcBef>
            </a:pPr>
            <a:r>
              <a:rPr sz="1800" dirty="0">
                <a:latin typeface="標楷體"/>
                <a:cs typeface="標楷體"/>
              </a:rPr>
              <a:t>三級單位資訊</a:t>
            </a:r>
            <a:endParaRPr sz="1800">
              <a:latin typeface="標楷體"/>
              <a:cs typeface="標楷體"/>
            </a:endParaRPr>
          </a:p>
        </p:txBody>
      </p:sp>
      <p:sp>
        <p:nvSpPr>
          <p:cNvPr id="19" name="object 10">
            <a:extLst>
              <a:ext uri="{FF2B5EF4-FFF2-40B4-BE49-F238E27FC236}">
                <a16:creationId xmlns:a16="http://schemas.microsoft.com/office/drawing/2014/main" id="{A18068BF-954F-4CC5-B798-3145FB62DA32}"/>
              </a:ext>
            </a:extLst>
          </p:cNvPr>
          <p:cNvSpPr/>
          <p:nvPr/>
        </p:nvSpPr>
        <p:spPr>
          <a:xfrm>
            <a:off x="1994154" y="3318509"/>
            <a:ext cx="1633855" cy="821690"/>
          </a:xfrm>
          <a:custGeom>
            <a:avLst/>
            <a:gdLst/>
            <a:ahLst/>
            <a:cxnLst/>
            <a:rect l="l" t="t" r="r" b="b"/>
            <a:pathLst>
              <a:path w="1633854" h="821689">
                <a:moveTo>
                  <a:pt x="0" y="136905"/>
                </a:moveTo>
                <a:lnTo>
                  <a:pt x="6983" y="93650"/>
                </a:lnTo>
                <a:lnTo>
                  <a:pt x="26428" y="56071"/>
                </a:lnTo>
                <a:lnTo>
                  <a:pt x="56071" y="26428"/>
                </a:lnTo>
                <a:lnTo>
                  <a:pt x="93650" y="6983"/>
                </a:lnTo>
                <a:lnTo>
                  <a:pt x="136906" y="0"/>
                </a:lnTo>
                <a:lnTo>
                  <a:pt x="1496821" y="0"/>
                </a:lnTo>
                <a:lnTo>
                  <a:pt x="1540077" y="6983"/>
                </a:lnTo>
                <a:lnTo>
                  <a:pt x="1577656" y="26428"/>
                </a:lnTo>
                <a:lnTo>
                  <a:pt x="1607299" y="56071"/>
                </a:lnTo>
                <a:lnTo>
                  <a:pt x="1626744" y="93650"/>
                </a:lnTo>
                <a:lnTo>
                  <a:pt x="1633728" y="136905"/>
                </a:lnTo>
                <a:lnTo>
                  <a:pt x="1633728" y="684529"/>
                </a:lnTo>
                <a:lnTo>
                  <a:pt x="1626744" y="727785"/>
                </a:lnTo>
                <a:lnTo>
                  <a:pt x="1607299" y="765364"/>
                </a:lnTo>
                <a:lnTo>
                  <a:pt x="1577656" y="795007"/>
                </a:lnTo>
                <a:lnTo>
                  <a:pt x="1540077" y="814452"/>
                </a:lnTo>
                <a:lnTo>
                  <a:pt x="1496821" y="821435"/>
                </a:lnTo>
                <a:lnTo>
                  <a:pt x="136906" y="821435"/>
                </a:lnTo>
                <a:lnTo>
                  <a:pt x="93650" y="814452"/>
                </a:lnTo>
                <a:lnTo>
                  <a:pt x="56071" y="795007"/>
                </a:lnTo>
                <a:lnTo>
                  <a:pt x="26428" y="765364"/>
                </a:lnTo>
                <a:lnTo>
                  <a:pt x="6983" y="727785"/>
                </a:lnTo>
                <a:lnTo>
                  <a:pt x="0" y="684529"/>
                </a:lnTo>
                <a:lnTo>
                  <a:pt x="0" y="136905"/>
                </a:lnTo>
                <a:close/>
              </a:path>
            </a:pathLst>
          </a:custGeom>
          <a:ln w="25908">
            <a:solidFill>
              <a:srgbClr val="FF0000"/>
            </a:solidFill>
          </a:ln>
        </p:spPr>
        <p:txBody>
          <a:bodyPr wrap="square" lIns="0" tIns="0" rIns="0" bIns="0" rtlCol="0"/>
          <a:lstStyle/>
          <a:p>
            <a:endParaRPr/>
          </a:p>
        </p:txBody>
      </p:sp>
      <p:sp>
        <p:nvSpPr>
          <p:cNvPr id="20" name="object 12">
            <a:extLst>
              <a:ext uri="{FF2B5EF4-FFF2-40B4-BE49-F238E27FC236}">
                <a16:creationId xmlns:a16="http://schemas.microsoft.com/office/drawing/2014/main" id="{1AD1BD92-2F51-46FA-A6EA-A0C3E1B61071}"/>
              </a:ext>
            </a:extLst>
          </p:cNvPr>
          <p:cNvSpPr txBox="1"/>
          <p:nvPr/>
        </p:nvSpPr>
        <p:spPr>
          <a:xfrm>
            <a:off x="215645" y="3499865"/>
            <a:ext cx="1485900" cy="459105"/>
          </a:xfrm>
          <a:prstGeom prst="rect">
            <a:avLst/>
          </a:prstGeom>
          <a:solidFill>
            <a:srgbClr val="C3D59B"/>
          </a:solidFill>
          <a:ln w="25908">
            <a:solidFill>
              <a:srgbClr val="385D89"/>
            </a:solidFill>
          </a:ln>
        </p:spPr>
        <p:txBody>
          <a:bodyPr vert="horz" wrap="square" lIns="0" tIns="82550" rIns="0" bIns="0" rtlCol="0">
            <a:spAutoFit/>
          </a:bodyPr>
          <a:lstStyle/>
          <a:p>
            <a:pPr marL="170180">
              <a:lnSpc>
                <a:spcPct val="100000"/>
              </a:lnSpc>
              <a:spcBef>
                <a:spcPts val="650"/>
              </a:spcBef>
            </a:pPr>
            <a:r>
              <a:rPr sz="1800" spc="-5" dirty="0">
                <a:latin typeface="標楷體"/>
                <a:cs typeface="標楷體"/>
              </a:rPr>
              <a:t>個人資料區</a:t>
            </a:r>
            <a:endParaRPr sz="1800">
              <a:latin typeface="標楷體"/>
              <a:cs typeface="標楷體"/>
            </a:endParaRPr>
          </a:p>
        </p:txBody>
      </p:sp>
      <p:sp>
        <p:nvSpPr>
          <p:cNvPr id="21" name="object 13">
            <a:extLst>
              <a:ext uri="{FF2B5EF4-FFF2-40B4-BE49-F238E27FC236}">
                <a16:creationId xmlns:a16="http://schemas.microsoft.com/office/drawing/2014/main" id="{9D4A2962-DB03-419F-87C9-CD7237B4B0DA}"/>
              </a:ext>
            </a:extLst>
          </p:cNvPr>
          <p:cNvSpPr/>
          <p:nvPr/>
        </p:nvSpPr>
        <p:spPr>
          <a:xfrm>
            <a:off x="1994154" y="4417314"/>
            <a:ext cx="1633855" cy="2039620"/>
          </a:xfrm>
          <a:custGeom>
            <a:avLst/>
            <a:gdLst/>
            <a:ahLst/>
            <a:cxnLst/>
            <a:rect l="l" t="t" r="r" b="b"/>
            <a:pathLst>
              <a:path w="1633854" h="2039620">
                <a:moveTo>
                  <a:pt x="0" y="272288"/>
                </a:moveTo>
                <a:lnTo>
                  <a:pt x="4387" y="223347"/>
                </a:lnTo>
                <a:lnTo>
                  <a:pt x="17036" y="177282"/>
                </a:lnTo>
                <a:lnTo>
                  <a:pt x="37178" y="134864"/>
                </a:lnTo>
                <a:lnTo>
                  <a:pt x="64042" y="96861"/>
                </a:lnTo>
                <a:lnTo>
                  <a:pt x="96861" y="64042"/>
                </a:lnTo>
                <a:lnTo>
                  <a:pt x="134864" y="37178"/>
                </a:lnTo>
                <a:lnTo>
                  <a:pt x="177282" y="17036"/>
                </a:lnTo>
                <a:lnTo>
                  <a:pt x="223347" y="4387"/>
                </a:lnTo>
                <a:lnTo>
                  <a:pt x="272288" y="0"/>
                </a:lnTo>
                <a:lnTo>
                  <a:pt x="1361440" y="0"/>
                </a:lnTo>
                <a:lnTo>
                  <a:pt x="1410380" y="4387"/>
                </a:lnTo>
                <a:lnTo>
                  <a:pt x="1456445" y="17036"/>
                </a:lnTo>
                <a:lnTo>
                  <a:pt x="1498863" y="37178"/>
                </a:lnTo>
                <a:lnTo>
                  <a:pt x="1536866" y="64042"/>
                </a:lnTo>
                <a:lnTo>
                  <a:pt x="1569685" y="96861"/>
                </a:lnTo>
                <a:lnTo>
                  <a:pt x="1596549" y="134864"/>
                </a:lnTo>
                <a:lnTo>
                  <a:pt x="1616691" y="177282"/>
                </a:lnTo>
                <a:lnTo>
                  <a:pt x="1629340" y="223347"/>
                </a:lnTo>
                <a:lnTo>
                  <a:pt x="1633728" y="272288"/>
                </a:lnTo>
                <a:lnTo>
                  <a:pt x="1633728" y="1766811"/>
                </a:lnTo>
                <a:lnTo>
                  <a:pt x="1629340" y="1815759"/>
                </a:lnTo>
                <a:lnTo>
                  <a:pt x="1616691" y="1861828"/>
                </a:lnTo>
                <a:lnTo>
                  <a:pt x="1596549" y="1904249"/>
                </a:lnTo>
                <a:lnTo>
                  <a:pt x="1569685" y="1942253"/>
                </a:lnTo>
                <a:lnTo>
                  <a:pt x="1536866" y="1975072"/>
                </a:lnTo>
                <a:lnTo>
                  <a:pt x="1498863" y="2001936"/>
                </a:lnTo>
                <a:lnTo>
                  <a:pt x="1456445" y="2022076"/>
                </a:lnTo>
                <a:lnTo>
                  <a:pt x="1410380" y="2034725"/>
                </a:lnTo>
                <a:lnTo>
                  <a:pt x="1361440" y="2039112"/>
                </a:lnTo>
                <a:lnTo>
                  <a:pt x="272288" y="2039112"/>
                </a:lnTo>
                <a:lnTo>
                  <a:pt x="223347" y="2034725"/>
                </a:lnTo>
                <a:lnTo>
                  <a:pt x="177282" y="2022076"/>
                </a:lnTo>
                <a:lnTo>
                  <a:pt x="134864" y="2001936"/>
                </a:lnTo>
                <a:lnTo>
                  <a:pt x="96861" y="1975072"/>
                </a:lnTo>
                <a:lnTo>
                  <a:pt x="64042" y="1942253"/>
                </a:lnTo>
                <a:lnTo>
                  <a:pt x="37178" y="1904249"/>
                </a:lnTo>
                <a:lnTo>
                  <a:pt x="17036" y="1861828"/>
                </a:lnTo>
                <a:lnTo>
                  <a:pt x="4387" y="1815759"/>
                </a:lnTo>
                <a:lnTo>
                  <a:pt x="0" y="1766811"/>
                </a:lnTo>
                <a:lnTo>
                  <a:pt x="0" y="272288"/>
                </a:lnTo>
                <a:close/>
              </a:path>
            </a:pathLst>
          </a:custGeom>
          <a:ln w="25908">
            <a:solidFill>
              <a:srgbClr val="FF0000"/>
            </a:solidFill>
          </a:ln>
        </p:spPr>
        <p:txBody>
          <a:bodyPr wrap="square" lIns="0" tIns="0" rIns="0" bIns="0" rtlCol="0"/>
          <a:lstStyle/>
          <a:p>
            <a:endParaRPr/>
          </a:p>
        </p:txBody>
      </p:sp>
      <p:sp>
        <p:nvSpPr>
          <p:cNvPr id="22" name="object 15">
            <a:extLst>
              <a:ext uri="{FF2B5EF4-FFF2-40B4-BE49-F238E27FC236}">
                <a16:creationId xmlns:a16="http://schemas.microsoft.com/office/drawing/2014/main" id="{16AF798E-8DDB-410A-BD53-5B1135A30605}"/>
              </a:ext>
            </a:extLst>
          </p:cNvPr>
          <p:cNvSpPr txBox="1"/>
          <p:nvPr/>
        </p:nvSpPr>
        <p:spPr>
          <a:xfrm>
            <a:off x="215645" y="5008626"/>
            <a:ext cx="1510665" cy="428625"/>
          </a:xfrm>
          <a:prstGeom prst="rect">
            <a:avLst/>
          </a:prstGeom>
          <a:solidFill>
            <a:srgbClr val="C3D59B"/>
          </a:solidFill>
          <a:ln w="25908">
            <a:solidFill>
              <a:srgbClr val="385D89"/>
            </a:solidFill>
          </a:ln>
        </p:spPr>
        <p:txBody>
          <a:bodyPr vert="horz" wrap="square" lIns="0" tIns="83820" rIns="0" bIns="0" rtlCol="0">
            <a:spAutoFit/>
          </a:bodyPr>
          <a:lstStyle/>
          <a:p>
            <a:pPr marL="144145">
              <a:lnSpc>
                <a:spcPct val="100000"/>
              </a:lnSpc>
              <a:spcBef>
                <a:spcPts val="660"/>
              </a:spcBef>
            </a:pPr>
            <a:r>
              <a:rPr sz="1600" spc="5" dirty="0">
                <a:latin typeface="標楷體"/>
                <a:cs typeface="標楷體"/>
              </a:rPr>
              <a:t>事</a:t>
            </a:r>
            <a:r>
              <a:rPr sz="1600" spc="-5" dirty="0">
                <a:latin typeface="標楷體"/>
                <a:cs typeface="標楷體"/>
              </a:rPr>
              <a:t>件單</a:t>
            </a:r>
            <a:r>
              <a:rPr sz="1600" spc="5" dirty="0">
                <a:latin typeface="標楷體"/>
                <a:cs typeface="標楷體"/>
              </a:rPr>
              <a:t>處</a:t>
            </a:r>
            <a:r>
              <a:rPr sz="1600" spc="-5" dirty="0">
                <a:latin typeface="標楷體"/>
                <a:cs typeface="標楷體"/>
              </a:rPr>
              <a:t>理區</a:t>
            </a:r>
            <a:endParaRPr sz="1600">
              <a:latin typeface="標楷體"/>
              <a:cs typeface="標楷體"/>
            </a:endParaRPr>
          </a:p>
        </p:txBody>
      </p:sp>
      <p:sp>
        <p:nvSpPr>
          <p:cNvPr id="23" name="object 16">
            <a:extLst>
              <a:ext uri="{FF2B5EF4-FFF2-40B4-BE49-F238E27FC236}">
                <a16:creationId xmlns:a16="http://schemas.microsoft.com/office/drawing/2014/main" id="{EA436D33-76BD-48B8-9B8E-9C766A19C066}"/>
              </a:ext>
            </a:extLst>
          </p:cNvPr>
          <p:cNvSpPr/>
          <p:nvPr/>
        </p:nvSpPr>
        <p:spPr>
          <a:xfrm>
            <a:off x="5031485" y="2798826"/>
            <a:ext cx="1659889" cy="520065"/>
          </a:xfrm>
          <a:custGeom>
            <a:avLst/>
            <a:gdLst/>
            <a:ahLst/>
            <a:cxnLst/>
            <a:rect l="l" t="t" r="r" b="b"/>
            <a:pathLst>
              <a:path w="1659890" h="520064">
                <a:moveTo>
                  <a:pt x="0" y="86613"/>
                </a:moveTo>
                <a:lnTo>
                  <a:pt x="6800" y="52881"/>
                </a:lnTo>
                <a:lnTo>
                  <a:pt x="25352" y="25352"/>
                </a:lnTo>
                <a:lnTo>
                  <a:pt x="52881" y="6800"/>
                </a:lnTo>
                <a:lnTo>
                  <a:pt x="86613" y="0"/>
                </a:lnTo>
                <a:lnTo>
                  <a:pt x="1573021" y="0"/>
                </a:lnTo>
                <a:lnTo>
                  <a:pt x="1606754" y="6800"/>
                </a:lnTo>
                <a:lnTo>
                  <a:pt x="1634283" y="25352"/>
                </a:lnTo>
                <a:lnTo>
                  <a:pt x="1652835" y="52881"/>
                </a:lnTo>
                <a:lnTo>
                  <a:pt x="1659636" y="86613"/>
                </a:lnTo>
                <a:lnTo>
                  <a:pt x="1659636" y="433070"/>
                </a:lnTo>
                <a:lnTo>
                  <a:pt x="1652835" y="466802"/>
                </a:lnTo>
                <a:lnTo>
                  <a:pt x="1634283" y="494331"/>
                </a:lnTo>
                <a:lnTo>
                  <a:pt x="1606754" y="512883"/>
                </a:lnTo>
                <a:lnTo>
                  <a:pt x="1573021" y="519684"/>
                </a:lnTo>
                <a:lnTo>
                  <a:pt x="86613" y="519684"/>
                </a:lnTo>
                <a:lnTo>
                  <a:pt x="52881" y="512883"/>
                </a:lnTo>
                <a:lnTo>
                  <a:pt x="25352" y="494331"/>
                </a:lnTo>
                <a:lnTo>
                  <a:pt x="6800" y="466802"/>
                </a:lnTo>
                <a:lnTo>
                  <a:pt x="0" y="433070"/>
                </a:lnTo>
                <a:lnTo>
                  <a:pt x="0" y="86613"/>
                </a:lnTo>
                <a:close/>
              </a:path>
            </a:pathLst>
          </a:custGeom>
          <a:ln w="25908">
            <a:solidFill>
              <a:srgbClr val="FF0000"/>
            </a:solidFill>
          </a:ln>
        </p:spPr>
        <p:txBody>
          <a:bodyPr wrap="square" lIns="0" tIns="0" rIns="0" bIns="0" rtlCol="0"/>
          <a:lstStyle/>
          <a:p>
            <a:endParaRPr/>
          </a:p>
        </p:txBody>
      </p:sp>
      <p:sp>
        <p:nvSpPr>
          <p:cNvPr id="24" name="object 18">
            <a:extLst>
              <a:ext uri="{FF2B5EF4-FFF2-40B4-BE49-F238E27FC236}">
                <a16:creationId xmlns:a16="http://schemas.microsoft.com/office/drawing/2014/main" id="{E5EB7D6C-AEF6-4996-A635-C60088985304}"/>
              </a:ext>
            </a:extLst>
          </p:cNvPr>
          <p:cNvSpPr txBox="1"/>
          <p:nvPr/>
        </p:nvSpPr>
        <p:spPr>
          <a:xfrm>
            <a:off x="4464558" y="1352550"/>
            <a:ext cx="2795270" cy="311150"/>
          </a:xfrm>
          <a:prstGeom prst="rect">
            <a:avLst/>
          </a:prstGeom>
          <a:solidFill>
            <a:srgbClr val="C3D59B"/>
          </a:solidFill>
          <a:ln w="25907">
            <a:solidFill>
              <a:srgbClr val="385D89"/>
            </a:solidFill>
          </a:ln>
        </p:spPr>
        <p:txBody>
          <a:bodyPr vert="horz" wrap="square" lIns="0" tIns="8255" rIns="0" bIns="0" rtlCol="0">
            <a:spAutoFit/>
          </a:bodyPr>
          <a:lstStyle/>
          <a:p>
            <a:pPr marL="710565">
              <a:lnSpc>
                <a:spcPct val="100000"/>
              </a:lnSpc>
              <a:spcBef>
                <a:spcPts val="65"/>
              </a:spcBef>
            </a:pPr>
            <a:r>
              <a:rPr sz="1800" dirty="0">
                <a:latin typeface="標楷體"/>
                <a:cs typeface="標楷體"/>
              </a:rPr>
              <a:t>二級單位資訊</a:t>
            </a:r>
            <a:endParaRPr sz="1800">
              <a:latin typeface="標楷體"/>
              <a:cs typeface="標楷體"/>
            </a:endParaRPr>
          </a:p>
        </p:txBody>
      </p:sp>
      <p:sp>
        <p:nvSpPr>
          <p:cNvPr id="25" name="object 5">
            <a:extLst>
              <a:ext uri="{FF2B5EF4-FFF2-40B4-BE49-F238E27FC236}">
                <a16:creationId xmlns:a16="http://schemas.microsoft.com/office/drawing/2014/main" id="{F32B8E8D-B7C8-422F-BD05-0985177E4F1D}"/>
              </a:ext>
            </a:extLst>
          </p:cNvPr>
          <p:cNvSpPr/>
          <p:nvPr/>
        </p:nvSpPr>
        <p:spPr>
          <a:xfrm>
            <a:off x="2908300" y="1669160"/>
            <a:ext cx="13970" cy="1172210"/>
          </a:xfrm>
          <a:custGeom>
            <a:avLst/>
            <a:gdLst/>
            <a:ahLst/>
            <a:cxnLst/>
            <a:rect l="l" t="t" r="r" b="b"/>
            <a:pathLst>
              <a:path w="13969" h="1172210">
                <a:moveTo>
                  <a:pt x="13716" y="1171702"/>
                </a:moveTo>
                <a:lnTo>
                  <a:pt x="0" y="0"/>
                </a:lnTo>
              </a:path>
            </a:pathLst>
          </a:custGeom>
          <a:ln w="25908">
            <a:solidFill>
              <a:srgbClr val="385D89"/>
            </a:solidFill>
          </a:ln>
        </p:spPr>
        <p:txBody>
          <a:bodyPr wrap="square" lIns="0" tIns="0" rIns="0" bIns="0" rtlCol="0"/>
          <a:lstStyle/>
          <a:p>
            <a:endParaRPr/>
          </a:p>
        </p:txBody>
      </p:sp>
      <p:sp>
        <p:nvSpPr>
          <p:cNvPr id="26" name="object 8">
            <a:extLst>
              <a:ext uri="{FF2B5EF4-FFF2-40B4-BE49-F238E27FC236}">
                <a16:creationId xmlns:a16="http://schemas.microsoft.com/office/drawing/2014/main" id="{94BF0C7E-DF88-41A9-915A-37AC8280A425}"/>
              </a:ext>
            </a:extLst>
          </p:cNvPr>
          <p:cNvSpPr/>
          <p:nvPr/>
        </p:nvSpPr>
        <p:spPr>
          <a:xfrm>
            <a:off x="9029954" y="1656460"/>
            <a:ext cx="15875" cy="1188085"/>
          </a:xfrm>
          <a:custGeom>
            <a:avLst/>
            <a:gdLst/>
            <a:ahLst/>
            <a:cxnLst/>
            <a:rect l="l" t="t" r="r" b="b"/>
            <a:pathLst>
              <a:path w="15875" h="1188085">
                <a:moveTo>
                  <a:pt x="15494" y="1187577"/>
                </a:moveTo>
                <a:lnTo>
                  <a:pt x="0" y="0"/>
                </a:lnTo>
              </a:path>
            </a:pathLst>
          </a:custGeom>
          <a:ln w="25908">
            <a:solidFill>
              <a:srgbClr val="385D89"/>
            </a:solidFill>
          </a:ln>
        </p:spPr>
        <p:txBody>
          <a:bodyPr wrap="square" lIns="0" tIns="0" rIns="0" bIns="0" rtlCol="0"/>
          <a:lstStyle/>
          <a:p>
            <a:endParaRPr/>
          </a:p>
        </p:txBody>
      </p:sp>
      <p:sp>
        <p:nvSpPr>
          <p:cNvPr id="27" name="object 17">
            <a:extLst>
              <a:ext uri="{FF2B5EF4-FFF2-40B4-BE49-F238E27FC236}">
                <a16:creationId xmlns:a16="http://schemas.microsoft.com/office/drawing/2014/main" id="{3477C7F6-7904-40CA-ADF6-F2F197689827}"/>
              </a:ext>
            </a:extLst>
          </p:cNvPr>
          <p:cNvSpPr/>
          <p:nvPr/>
        </p:nvSpPr>
        <p:spPr>
          <a:xfrm>
            <a:off x="5879591" y="1656460"/>
            <a:ext cx="34290" cy="1149985"/>
          </a:xfrm>
          <a:custGeom>
            <a:avLst/>
            <a:gdLst/>
            <a:ahLst/>
            <a:cxnLst/>
            <a:rect l="l" t="t" r="r" b="b"/>
            <a:pathLst>
              <a:path w="34289" h="1149985">
                <a:moveTo>
                  <a:pt x="34036" y="1149985"/>
                </a:moveTo>
                <a:lnTo>
                  <a:pt x="0" y="0"/>
                </a:lnTo>
              </a:path>
            </a:pathLst>
          </a:custGeom>
          <a:ln w="25908">
            <a:solidFill>
              <a:srgbClr val="385D89"/>
            </a:solidFill>
          </a:ln>
        </p:spPr>
        <p:txBody>
          <a:bodyPr wrap="square" lIns="0" tIns="0" rIns="0" bIns="0" rtlCol="0"/>
          <a:lstStyle/>
          <a:p>
            <a:endParaRPr/>
          </a:p>
        </p:txBody>
      </p:sp>
    </p:spTree>
    <p:extLst>
      <p:ext uri="{BB962C8B-B14F-4D97-AF65-F5344CB8AC3E}">
        <p14:creationId xmlns:p14="http://schemas.microsoft.com/office/powerpoint/2010/main" val="1008183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1AABC6-6FE0-4D57-B5DA-5B04FD04663C}"/>
              </a:ext>
            </a:extLst>
          </p:cNvPr>
          <p:cNvSpPr>
            <a:spLocks noGrp="1"/>
          </p:cNvSpPr>
          <p:nvPr>
            <p:ph type="title"/>
          </p:nvPr>
        </p:nvSpPr>
        <p:spPr>
          <a:xfrm>
            <a:off x="1097280" y="286603"/>
            <a:ext cx="10058400" cy="1189859"/>
          </a:xfrm>
        </p:spPr>
        <p:txBody>
          <a:bodyPr/>
          <a:lstStyle/>
          <a:p>
            <a:pPr algn="ctr"/>
            <a:r>
              <a:rPr lang="zh-TW" altLang="en-US" dirty="0"/>
              <a:t>資安通報平台功能簡介</a:t>
            </a:r>
          </a:p>
        </p:txBody>
      </p:sp>
      <p:sp>
        <p:nvSpPr>
          <p:cNvPr id="3" name="內容版面配置區 2">
            <a:extLst>
              <a:ext uri="{FF2B5EF4-FFF2-40B4-BE49-F238E27FC236}">
                <a16:creationId xmlns:a16="http://schemas.microsoft.com/office/drawing/2014/main" id="{9E6D7DB3-B1F2-4657-90DB-04B39D74EB30}"/>
              </a:ext>
            </a:extLst>
          </p:cNvPr>
          <p:cNvSpPr>
            <a:spLocks noGrp="1"/>
          </p:cNvSpPr>
          <p:nvPr>
            <p:ph idx="1"/>
          </p:nvPr>
        </p:nvSpPr>
        <p:spPr/>
        <p:txBody>
          <a:bodyPr>
            <a:normAutofit fontScale="70000" lnSpcReduction="20000"/>
          </a:bodyPr>
          <a:lstStyle/>
          <a:p>
            <a:pPr marL="355600" indent="-342900">
              <a:lnSpc>
                <a:spcPct val="100000"/>
              </a:lnSpc>
              <a:spcBef>
                <a:spcPts val="670"/>
              </a:spcBef>
              <a:buFont typeface="Wingdings"/>
              <a:buChar char=""/>
              <a:tabLst>
                <a:tab pos="355600" algn="l"/>
              </a:tabLst>
            </a:pPr>
            <a:r>
              <a:rPr lang="zh-TW" altLang="en-US" sz="2400" dirty="0">
                <a:latin typeface="微軟正黑體"/>
                <a:cs typeface="微軟正黑體"/>
              </a:rPr>
              <a:t>個人資料區各功能說明：</a:t>
            </a:r>
          </a:p>
          <a:p>
            <a:pPr marL="756285" lvl="1" indent="-287655">
              <a:lnSpc>
                <a:spcPct val="100000"/>
              </a:lnSpc>
              <a:spcBef>
                <a:spcPts val="580"/>
              </a:spcBef>
              <a:buFont typeface="Arial"/>
              <a:buChar char="–"/>
              <a:tabLst>
                <a:tab pos="756920" algn="l"/>
              </a:tabLst>
            </a:pPr>
            <a:r>
              <a:rPr lang="zh-TW" altLang="en-US" sz="2400" spc="-5" dirty="0">
                <a:latin typeface="微軟正黑體"/>
                <a:cs typeface="微軟正黑體"/>
              </a:rPr>
              <a:t>首頁：顯示未處理完成事件</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修改個人資料：修改個人連絡資料</a:t>
            </a:r>
          </a:p>
          <a:p>
            <a:pPr marL="355600" indent="-342900">
              <a:lnSpc>
                <a:spcPct val="100000"/>
              </a:lnSpc>
              <a:spcBef>
                <a:spcPts val="580"/>
              </a:spcBef>
              <a:buFont typeface="Wingdings"/>
              <a:buChar char=""/>
              <a:tabLst>
                <a:tab pos="355600" algn="l"/>
              </a:tabLst>
            </a:pPr>
            <a:r>
              <a:rPr lang="zh-TW" altLang="en-US" sz="2400" dirty="0">
                <a:latin typeface="微軟正黑體"/>
                <a:cs typeface="微軟正黑體"/>
              </a:rPr>
              <a:t>事件單處理區各功能說明：</a:t>
            </a:r>
          </a:p>
          <a:p>
            <a:pPr marL="756285" lvl="1" indent="-287655">
              <a:lnSpc>
                <a:spcPct val="100000"/>
              </a:lnSpc>
              <a:spcBef>
                <a:spcPts val="575"/>
              </a:spcBef>
              <a:buFont typeface="Arial"/>
              <a:buChar char="–"/>
              <a:tabLst>
                <a:tab pos="756920" algn="l"/>
              </a:tabLst>
            </a:pPr>
            <a:r>
              <a:rPr lang="zh-TW" altLang="en-US" sz="2400" spc="-5" dirty="0">
                <a:latin typeface="微軟正黑體"/>
                <a:cs typeface="微軟正黑體"/>
              </a:rPr>
              <a:t>通報</a:t>
            </a:r>
            <a:r>
              <a:rPr lang="en-US" altLang="zh-TW" sz="2400" dirty="0">
                <a:latin typeface="Times New Roman"/>
                <a:cs typeface="Times New Roman"/>
              </a:rPr>
              <a:t>/</a:t>
            </a:r>
            <a:r>
              <a:rPr lang="zh-TW" altLang="en-US" sz="2400" spc="-5" dirty="0">
                <a:latin typeface="微軟正黑體"/>
                <a:cs typeface="微軟正黑體"/>
              </a:rPr>
              <a:t>應變：未完成通報應變事件單表列於此，以利處理</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自行通報：如發現資安事件</a:t>
            </a:r>
            <a:r>
              <a:rPr lang="zh-TW" altLang="en-US" sz="2400" spc="5" dirty="0">
                <a:latin typeface="微軟正黑體"/>
                <a:cs typeface="微軟正黑體"/>
              </a:rPr>
              <a:t>或</a:t>
            </a:r>
            <a:r>
              <a:rPr lang="en-US" altLang="zh-TW" sz="2400" dirty="0">
                <a:latin typeface="Times New Roman"/>
                <a:cs typeface="Times New Roman"/>
              </a:rPr>
              <a:t>E</a:t>
            </a:r>
            <a:r>
              <a:rPr lang="en-US" altLang="zh-TW" sz="2400" spc="-290" dirty="0">
                <a:latin typeface="Times New Roman"/>
                <a:cs typeface="Times New Roman"/>
              </a:rPr>
              <a:t>W</a:t>
            </a:r>
            <a:r>
              <a:rPr lang="en-US" altLang="zh-TW" sz="2400" spc="-10" dirty="0">
                <a:latin typeface="Times New Roman"/>
                <a:cs typeface="Times New Roman"/>
              </a:rPr>
              <a:t>A</a:t>
            </a:r>
            <a:r>
              <a:rPr lang="zh-TW" altLang="en-US" sz="2400" dirty="0">
                <a:latin typeface="微軟正黑體"/>
                <a:cs typeface="微軟正黑體"/>
              </a:rPr>
              <a:t>事件單確認屬實，可利用此功能完成通報應變</a:t>
            </a:r>
          </a:p>
          <a:p>
            <a:pPr marL="756285" lvl="1" indent="-287655">
              <a:lnSpc>
                <a:spcPct val="100000"/>
              </a:lnSpc>
              <a:spcBef>
                <a:spcPts val="580"/>
              </a:spcBef>
              <a:buFont typeface="Arial"/>
              <a:buChar char="–"/>
              <a:tabLst>
                <a:tab pos="756920" algn="l"/>
              </a:tabLst>
            </a:pPr>
            <a:r>
              <a:rPr lang="zh-TW" altLang="en-US" sz="2400" spc="-5" dirty="0">
                <a:latin typeface="微軟正黑體"/>
                <a:cs typeface="微軟正黑體"/>
              </a:rPr>
              <a:t>事件單處理狀態：未結案前之事件單狀態查詢</a:t>
            </a:r>
            <a:endParaRPr lang="zh-TW" altLang="en-US" sz="2400" dirty="0">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歷史通報：已結案事件單表列於此</a:t>
            </a:r>
            <a:r>
              <a:rPr lang="zh-TW" altLang="en-US" sz="2400" spc="5" dirty="0">
                <a:latin typeface="微軟正黑體"/>
                <a:cs typeface="微軟正黑體"/>
              </a:rPr>
              <a:t>，</a:t>
            </a:r>
            <a:r>
              <a:rPr lang="zh-TW" altLang="en-US" sz="2400" b="1" dirty="0">
                <a:solidFill>
                  <a:schemeClr val="tx1"/>
                </a:solidFill>
                <a:latin typeface="微軟正黑體"/>
                <a:cs typeface="微軟正黑體"/>
              </a:rPr>
              <a:t>事件單列印功能。</a:t>
            </a:r>
            <a:endParaRPr lang="zh-TW" altLang="en-US" sz="2400" dirty="0">
              <a:solidFill>
                <a:schemeClr val="tx1"/>
              </a:solidFill>
              <a:latin typeface="微軟正黑體"/>
              <a:cs typeface="微軟正黑體"/>
            </a:endParaRPr>
          </a:p>
          <a:p>
            <a:pPr marL="756285" lvl="1" indent="-287655">
              <a:lnSpc>
                <a:spcPct val="100000"/>
              </a:lnSpc>
              <a:spcBef>
                <a:spcPts val="580"/>
              </a:spcBef>
              <a:buFont typeface="Arial"/>
              <a:buChar char="–"/>
              <a:tabLst>
                <a:tab pos="756920" algn="l"/>
              </a:tabLst>
            </a:pPr>
            <a:r>
              <a:rPr lang="zh-TW" altLang="en-US" sz="2400" dirty="0">
                <a:latin typeface="微軟正黑體"/>
                <a:cs typeface="微軟正黑體"/>
              </a:rPr>
              <a:t>帳號管理：管理第三</a:t>
            </a:r>
            <a:r>
              <a:rPr lang="en-US" altLang="zh-TW" sz="2400" spc="-5" dirty="0">
                <a:latin typeface="Times New Roman"/>
                <a:cs typeface="Times New Roman"/>
              </a:rPr>
              <a:t>~</a:t>
            </a:r>
            <a:r>
              <a:rPr lang="zh-TW" altLang="en-US" sz="2400" dirty="0">
                <a:latin typeface="微軟正黑體"/>
                <a:cs typeface="微軟正黑體"/>
              </a:rPr>
              <a:t>五連絡人帳號開啟關閉</a:t>
            </a:r>
          </a:p>
          <a:p>
            <a:pPr marL="756285" lvl="1" indent="-287655">
              <a:lnSpc>
                <a:spcPct val="100000"/>
              </a:lnSpc>
              <a:spcBef>
                <a:spcPts val="575"/>
              </a:spcBef>
              <a:buFont typeface="Arial"/>
              <a:buChar char="–"/>
              <a:tabLst>
                <a:tab pos="756920" algn="l"/>
              </a:tabLst>
            </a:pPr>
            <a:r>
              <a:rPr lang="zh-TW" altLang="en-US" sz="2400" b="1" dirty="0">
                <a:solidFill>
                  <a:schemeClr val="tx1"/>
                </a:solidFill>
                <a:latin typeface="微軟正黑體"/>
                <a:cs typeface="微軟正黑體"/>
              </a:rPr>
              <a:t>事件附檔下載：事件單佐證表列於此，依發佈編號查詢下載。</a:t>
            </a:r>
            <a:endParaRPr lang="zh-TW" altLang="en-US" sz="2400" dirty="0">
              <a:solidFill>
                <a:schemeClr val="tx1"/>
              </a:solidFill>
              <a:latin typeface="微軟正黑體"/>
              <a:cs typeface="微軟正黑體"/>
            </a:endParaRPr>
          </a:p>
          <a:p>
            <a:pPr marL="756285" lvl="1" indent="-287655">
              <a:lnSpc>
                <a:spcPct val="100000"/>
              </a:lnSpc>
              <a:spcBef>
                <a:spcPts val="575"/>
              </a:spcBef>
              <a:buFont typeface="Arial"/>
              <a:buChar char="–"/>
              <a:tabLst>
                <a:tab pos="756920" algn="l"/>
              </a:tabLst>
            </a:pPr>
            <a:r>
              <a:rPr lang="zh-TW" altLang="en-US" sz="2400" dirty="0">
                <a:latin typeface="微軟正黑體"/>
                <a:cs typeface="微軟正黑體"/>
              </a:rPr>
              <a:t>資安預警事件：預警事件單表列於此</a:t>
            </a:r>
          </a:p>
          <a:p>
            <a:pPr marL="355600" indent="-342900">
              <a:lnSpc>
                <a:spcPct val="100000"/>
              </a:lnSpc>
              <a:spcBef>
                <a:spcPts val="580"/>
              </a:spcBef>
              <a:buFont typeface="Wingdings"/>
              <a:buChar char=""/>
              <a:tabLst>
                <a:tab pos="355600" algn="l"/>
              </a:tabLst>
            </a:pPr>
            <a:r>
              <a:rPr lang="zh-TW" altLang="en-US" sz="2400" spc="-5" dirty="0">
                <a:latin typeface="微軟正黑體"/>
                <a:cs typeface="微軟正黑體"/>
              </a:rPr>
              <a:t>網址：</a:t>
            </a:r>
            <a:r>
              <a:rPr lang="en-US" altLang="zh-TW" sz="2400" u="heavy" spc="-5" dirty="0">
                <a:solidFill>
                  <a:srgbClr val="0000FF"/>
                </a:solidFill>
                <a:uFill>
                  <a:solidFill>
                    <a:srgbClr val="0000FF"/>
                  </a:solidFill>
                </a:uFill>
                <a:latin typeface="Times New Roman"/>
                <a:cs typeface="Times New Roman"/>
                <a:hlinkClick r:id="rId2"/>
              </a:rPr>
              <a:t>https://info.cert.tanet.edu.tw</a:t>
            </a:r>
            <a:endParaRPr lang="en-US" altLang="zh-TW" sz="2400" dirty="0">
              <a:latin typeface="Times New Roman"/>
              <a:cs typeface="Times New Roman"/>
            </a:endParaRPr>
          </a:p>
          <a:p>
            <a:endParaRPr lang="zh-TW" altLang="en-US" dirty="0"/>
          </a:p>
        </p:txBody>
      </p:sp>
    </p:spTree>
    <p:extLst>
      <p:ext uri="{BB962C8B-B14F-4D97-AF65-F5344CB8AC3E}">
        <p14:creationId xmlns:p14="http://schemas.microsoft.com/office/powerpoint/2010/main" val="3695285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F0664B-4160-40AC-BD3C-9D738F3E7E9F}"/>
              </a:ext>
            </a:extLst>
          </p:cNvPr>
          <p:cNvSpPr>
            <a:spLocks noGrp="1"/>
          </p:cNvSpPr>
          <p:nvPr>
            <p:ph type="title"/>
          </p:nvPr>
        </p:nvSpPr>
        <p:spPr>
          <a:xfrm>
            <a:off x="1097280" y="286604"/>
            <a:ext cx="10058400" cy="1107908"/>
          </a:xfrm>
        </p:spPr>
        <p:txBody>
          <a:bodyPr/>
          <a:lstStyle/>
          <a:p>
            <a:pPr algn="ctr"/>
            <a:r>
              <a:rPr lang="zh-TW" altLang="en-US" dirty="0"/>
              <a:t>關閉第三到第五資安連絡人</a:t>
            </a:r>
          </a:p>
        </p:txBody>
      </p:sp>
      <p:sp>
        <p:nvSpPr>
          <p:cNvPr id="3" name="內容版面配置區 2">
            <a:extLst>
              <a:ext uri="{FF2B5EF4-FFF2-40B4-BE49-F238E27FC236}">
                <a16:creationId xmlns:a16="http://schemas.microsoft.com/office/drawing/2014/main" id="{C66D736C-E6BF-4695-89CC-005B075925EE}"/>
              </a:ext>
            </a:extLst>
          </p:cNvPr>
          <p:cNvSpPr>
            <a:spLocks noGrp="1"/>
          </p:cNvSpPr>
          <p:nvPr>
            <p:ph idx="1"/>
          </p:nvPr>
        </p:nvSpPr>
        <p:spPr/>
        <p:txBody>
          <a:bodyPr/>
          <a:lstStyle/>
          <a:p>
            <a:endParaRPr lang="zh-TW" altLang="en-US" dirty="0"/>
          </a:p>
        </p:txBody>
      </p:sp>
      <p:sp>
        <p:nvSpPr>
          <p:cNvPr id="4" name="object 5">
            <a:extLst>
              <a:ext uri="{FF2B5EF4-FFF2-40B4-BE49-F238E27FC236}">
                <a16:creationId xmlns:a16="http://schemas.microsoft.com/office/drawing/2014/main" id="{3F941AB2-903D-4E21-8AA8-6BE7EA863A7F}"/>
              </a:ext>
            </a:extLst>
          </p:cNvPr>
          <p:cNvSpPr/>
          <p:nvPr/>
        </p:nvSpPr>
        <p:spPr>
          <a:xfrm>
            <a:off x="1418605" y="1737360"/>
            <a:ext cx="9737075" cy="4555065"/>
          </a:xfrm>
          <a:prstGeom prst="rect">
            <a:avLst/>
          </a:prstGeom>
          <a:blipFill>
            <a:blip r:embed="rId2" cstate="print"/>
            <a:stretch>
              <a:fillRect/>
            </a:stretch>
          </a:blipFill>
        </p:spPr>
        <p:txBody>
          <a:bodyPr wrap="square" lIns="0" tIns="0" rIns="0" bIns="0" rtlCol="0"/>
          <a:lstStyle/>
          <a:p>
            <a:endParaRPr/>
          </a:p>
        </p:txBody>
      </p:sp>
      <p:sp>
        <p:nvSpPr>
          <p:cNvPr id="5" name="object 7">
            <a:extLst>
              <a:ext uri="{FF2B5EF4-FFF2-40B4-BE49-F238E27FC236}">
                <a16:creationId xmlns:a16="http://schemas.microsoft.com/office/drawing/2014/main" id="{8F5FBC13-825A-4136-A312-7AB305A9A935}"/>
              </a:ext>
            </a:extLst>
          </p:cNvPr>
          <p:cNvSpPr/>
          <p:nvPr/>
        </p:nvSpPr>
        <p:spPr>
          <a:xfrm>
            <a:off x="1761484" y="5170503"/>
            <a:ext cx="1718789" cy="247368"/>
          </a:xfrm>
          <a:custGeom>
            <a:avLst/>
            <a:gdLst/>
            <a:ahLst/>
            <a:cxnLst/>
            <a:rect l="l" t="t" r="r" b="b"/>
            <a:pathLst>
              <a:path w="1865630" h="287020">
                <a:moveTo>
                  <a:pt x="0" y="286512"/>
                </a:moveTo>
                <a:lnTo>
                  <a:pt x="1865376" y="286512"/>
                </a:lnTo>
                <a:lnTo>
                  <a:pt x="1865376" y="0"/>
                </a:lnTo>
                <a:lnTo>
                  <a:pt x="0" y="0"/>
                </a:lnTo>
                <a:lnTo>
                  <a:pt x="0" y="286512"/>
                </a:lnTo>
                <a:close/>
              </a:path>
            </a:pathLst>
          </a:custGeom>
          <a:ln w="28956">
            <a:solidFill>
              <a:srgbClr val="FF0000"/>
            </a:solidFill>
          </a:ln>
        </p:spPr>
        <p:txBody>
          <a:bodyPr wrap="square" lIns="0" tIns="0" rIns="0" bIns="0" rtlCol="0"/>
          <a:lstStyle/>
          <a:p>
            <a:endParaRPr/>
          </a:p>
        </p:txBody>
      </p:sp>
    </p:spTree>
    <p:extLst>
      <p:ext uri="{BB962C8B-B14F-4D97-AF65-F5344CB8AC3E}">
        <p14:creationId xmlns:p14="http://schemas.microsoft.com/office/powerpoint/2010/main" val="336769707"/>
      </p:ext>
    </p:extLst>
  </p:cSld>
  <p:clrMapOvr>
    <a:masterClrMapping/>
  </p:clrMapOvr>
</p:sld>
</file>

<file path=ppt/theme/theme1.xml><?xml version="1.0" encoding="utf-8"?>
<a:theme xmlns:a="http://schemas.openxmlformats.org/drawingml/2006/main" name="回顧">
  <a:themeElements>
    <a:clrScheme name="回顧">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回顧">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回顧">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emplate>Retrospect</Template>
  <TotalTime>8558</TotalTime>
  <Words>4428</Words>
  <Application>Microsoft Office PowerPoint</Application>
  <PresentationFormat>寬螢幕</PresentationFormat>
  <Paragraphs>528</Paragraphs>
  <Slides>42</Slides>
  <Notes>0</Notes>
  <HiddenSlides>0</HiddenSlides>
  <MMClips>0</MMClips>
  <ScaleCrop>false</ScaleCrop>
  <HeadingPairs>
    <vt:vector size="6" baseType="variant">
      <vt:variant>
        <vt:lpstr>使用字型</vt:lpstr>
      </vt:variant>
      <vt:variant>
        <vt:i4>10</vt:i4>
      </vt:variant>
      <vt:variant>
        <vt:lpstr>佈景主題</vt:lpstr>
      </vt:variant>
      <vt:variant>
        <vt:i4>1</vt:i4>
      </vt:variant>
      <vt:variant>
        <vt:lpstr>投影片標題</vt:lpstr>
      </vt:variant>
      <vt:variant>
        <vt:i4>42</vt:i4>
      </vt:variant>
    </vt:vector>
  </HeadingPairs>
  <TitlesOfParts>
    <vt:vector size="53" baseType="lpstr">
      <vt:lpstr>細明體_HKSCS</vt:lpstr>
      <vt:lpstr>微軟正黑體</vt:lpstr>
      <vt:lpstr>新細明體</vt:lpstr>
      <vt:lpstr>新細明體-ExtB</vt:lpstr>
      <vt:lpstr>標楷體</vt:lpstr>
      <vt:lpstr>Arial</vt:lpstr>
      <vt:lpstr>Calibri</vt:lpstr>
      <vt:lpstr>Calibri Light</vt:lpstr>
      <vt:lpstr>Times New Roman</vt:lpstr>
      <vt:lpstr>Wingdings</vt:lpstr>
      <vt:lpstr>回顧</vt:lpstr>
      <vt:lpstr>教育機構資安通報平台流程簡介 https://info.cert.tanet.edu.tw</vt:lpstr>
      <vt:lpstr>教育機構資安通報平台</vt:lpstr>
      <vt:lpstr>機關OID查詢與密碼查詢</vt:lpstr>
      <vt:lpstr>PowerPoint 簡報</vt:lpstr>
      <vt:lpstr>通報應變規劃重點</vt:lpstr>
      <vt:lpstr>會員登入</vt:lpstr>
      <vt:lpstr>登入畫面</vt:lpstr>
      <vt:lpstr>資安通報平台功能簡介</vt:lpstr>
      <vt:lpstr>關閉第三到第五資安連絡人</vt:lpstr>
      <vt:lpstr>修改個人資料</vt:lpstr>
      <vt:lpstr>連線單位資安連絡人異動</vt:lpstr>
      <vt:lpstr>事件單處理流程</vt:lpstr>
      <vt:lpstr>教育機構資安通報平台通報應變流程修正說明</vt:lpstr>
      <vt:lpstr>修正前通報應變時程</vt:lpstr>
      <vt:lpstr>修正後通報應變時程</vt:lpstr>
      <vt:lpstr>新增資安長資訊</vt:lpstr>
      <vt:lpstr>教育機構資安通報演練平台流程簡介 https://drill.cert.tanet.edu.tw</vt:lpstr>
      <vt:lpstr>演練整備注意事項</vt:lpstr>
      <vt:lpstr>資安演練事前準備項目</vt:lpstr>
      <vt:lpstr>簡訊或E-Mail收到DRILL事件單-告知通報 請立即登入並回報</vt:lpstr>
      <vt:lpstr>演練模擬事件類型</vt:lpstr>
      <vt:lpstr>系統入侵-演練範例1-2</vt:lpstr>
      <vt:lpstr>系統入侵-演練範例3-4</vt:lpstr>
      <vt:lpstr>系統入侵-演練範例5-6</vt:lpstr>
      <vt:lpstr>網站弱點及網頁入侵-演練範例</vt:lpstr>
      <vt:lpstr>資料外洩-演練範例</vt:lpstr>
      <vt:lpstr>對外攻擊-演練範例</vt:lpstr>
      <vt:lpstr>登入教育機構資安通報演練平台</vt:lpstr>
      <vt:lpstr>點選事件單編號 ◎此標示為必填欄位</vt:lpstr>
      <vt:lpstr>請輸入◎IP位置◎作業系統 (IP位置請直接輸入貴校其中一個IP即可)</vt:lpstr>
      <vt:lpstr> 依序點選輸入◎受駭設備類型◎受害設備說明、點選◎損害類別說明、點選◎攻擊手法、輸入◎調查說明、點選◎情資類型。</vt:lpstr>
      <vt:lpstr>◎受駭設備類型、 ◎損害類別選單如下</vt:lpstr>
      <vt:lpstr>◎攻擊手法、 ◎情資類型選單如下</vt:lpstr>
      <vt:lpstr>選擇◎事件分類，填入◎破壞程度及◎事件與處置說明。</vt:lpstr>
      <vt:lpstr>◎資安事件判斷</vt:lpstr>
      <vt:lpstr>請將相關◎選項點選或填入 並點--最後發佈</vt:lpstr>
      <vt:lpstr>發布完事件就消失</vt:lpstr>
      <vt:lpstr>等待縣網中心審核及TACERT審核後，恭喜，結案了!</vt:lpstr>
      <vt:lpstr>資安通報演練流程</vt:lpstr>
      <vt:lpstr>演練模擬事件的速選速答</vt:lpstr>
      <vt:lpstr>演練模擬事件的速選速答</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jamie chiu</dc:creator>
  <cp:lastModifiedBy>依霖 莊</cp:lastModifiedBy>
  <cp:revision>133</cp:revision>
  <cp:lastPrinted>2023-07-31T05:51:06Z</cp:lastPrinted>
  <dcterms:created xsi:type="dcterms:W3CDTF">2023-07-18T06:56:23Z</dcterms:created>
  <dcterms:modified xsi:type="dcterms:W3CDTF">2025-03-11T06:39:06Z</dcterms:modified>
</cp:coreProperties>
</file>