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7" r:id="rId3"/>
    <p:sldId id="286" r:id="rId4"/>
    <p:sldId id="300" r:id="rId5"/>
    <p:sldId id="301" r:id="rId6"/>
    <p:sldId id="297" r:id="rId7"/>
    <p:sldId id="298" r:id="rId8"/>
    <p:sldId id="295" r:id="rId9"/>
    <p:sldId id="299" r:id="rId10"/>
    <p:sldId id="260" r:id="rId11"/>
    <p:sldId id="285" r:id="rId12"/>
    <p:sldId id="284" r:id="rId13"/>
    <p:sldId id="287" r:id="rId14"/>
    <p:sldId id="273" r:id="rId15"/>
    <p:sldId id="262" r:id="rId16"/>
    <p:sldId id="294" r:id="rId17"/>
    <p:sldId id="272" r:id="rId18"/>
    <p:sldId id="278" r:id="rId19"/>
    <p:sldId id="288" r:id="rId20"/>
    <p:sldId id="275" r:id="rId21"/>
    <p:sldId id="265" r:id="rId22"/>
    <p:sldId id="293" r:id="rId23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orient="horz" pos="1440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orient="horz" pos="2880">
          <p15:clr>
            <a:srgbClr val="A4A3A4"/>
          </p15:clr>
        </p15:guide>
        <p15:guide id="7" orient="horz" pos="3600">
          <p15:clr>
            <a:srgbClr val="A4A3A4"/>
          </p15:clr>
        </p15:guide>
        <p15:guide id="8" pos="5759">
          <p15:clr>
            <a:srgbClr val="A4A3A4"/>
          </p15:clr>
        </p15:guide>
        <p15:guide id="9">
          <p15:clr>
            <a:srgbClr val="A4A3A4"/>
          </p15:clr>
        </p15:guide>
        <p15:guide id="10" pos="2160">
          <p15:clr>
            <a:srgbClr val="A4A3A4"/>
          </p15:clr>
        </p15:guide>
        <p15:guide id="11" pos="3600">
          <p15:clr>
            <a:srgbClr val="A4A3A4"/>
          </p15:clr>
        </p15:guide>
        <p15:guide id="12" pos="1440">
          <p15:clr>
            <a:srgbClr val="A4A3A4"/>
          </p15:clr>
        </p15:guide>
        <p15:guide id="13" pos="4320">
          <p15:clr>
            <a:srgbClr val="A4A3A4"/>
          </p15:clr>
        </p15:guide>
        <p15:guide id="14" pos="2880">
          <p15:clr>
            <a:srgbClr val="A4A3A4"/>
          </p15:clr>
        </p15:guide>
        <p15:guide id="15" pos="50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40"/>
    <a:srgbClr val="A93E23"/>
    <a:srgbClr val="FFEFCC"/>
    <a:srgbClr val="F2FDF7"/>
    <a:srgbClr val="FF0080"/>
    <a:srgbClr val="5DB07D"/>
    <a:srgbClr val="72D89A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深色樣式 1 - 輔色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9" autoAdjust="0"/>
    <p:restoredTop sz="92980" autoAdjust="0"/>
  </p:normalViewPr>
  <p:slideViewPr>
    <p:cSldViewPr snapToObjects="1">
      <p:cViewPr>
        <p:scale>
          <a:sx n="89" d="100"/>
          <a:sy n="89" d="100"/>
        </p:scale>
        <p:origin x="-768" y="-336"/>
      </p:cViewPr>
      <p:guideLst>
        <p:guide orient="horz" pos="4319"/>
        <p:guide orient="horz"/>
        <p:guide orient="horz" pos="720"/>
        <p:guide orient="horz" pos="1440"/>
        <p:guide orient="horz" pos="2160"/>
        <p:guide orient="horz" pos="2880"/>
        <p:guide orient="horz" pos="3600"/>
        <p:guide pos="5759"/>
        <p:guide/>
        <p:guide pos="2160"/>
        <p:guide pos="3600"/>
        <p:guide pos="1440"/>
        <p:guide pos="4320"/>
        <p:guide pos="2880"/>
        <p:guide pos="5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1AE17D1-6888-423B-A03B-3B8598341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1472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9033B1B-F520-4725-9905-BC847D385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4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96071C-1E93-431E-877D-0EFC585C752E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837333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8CF0CA-DF19-4F3F-A8BE-65A2CD0A2D8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5713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8CF0CA-DF19-4F3F-A8BE-65A2CD0A2D8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5713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6365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033B1B-F520-4725-9905-BC847D385B4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94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7D91D7-4A62-4E40-B8CC-3DF6EB736DF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2198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681384-68F0-4002-8128-1F72627494B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34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5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E01C63-FA22-437A-B807-51A446AFDD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70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EA57-DE24-4D06-A80F-BAA3757A1D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97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1C4AA-7B3D-4938-A59F-820378FD8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4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7C90-C2D6-4CF9-B3AE-370FF8CB7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75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2F4B5-11A1-4DEE-946E-E64AF68F66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00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6D39-E045-48FD-9F69-D592167996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2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0A302-E51D-403C-BF63-140A891925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17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0D02-B698-452A-B072-62540C270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5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8220-A2F3-4923-A1AB-CDEAABB155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25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81C6-685A-481B-A6CD-440A55F338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99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FF27-B1CF-4C84-8FCE-C427A583A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08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5D905-DD88-4739-9A10-1ADE88241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914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AFBBF-3B6F-4495-B655-E40EED916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616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8FAC81F-7DDE-4DCB-BE31-17B383DCB7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32"/>
          <p:cNvSpPr>
            <a:spLocks noChangeArrowheads="1"/>
          </p:cNvSpPr>
          <p:nvPr userDrawn="1"/>
        </p:nvSpPr>
        <p:spPr bwMode="auto">
          <a:xfrm>
            <a:off x="0" y="0"/>
            <a:ext cx="9144000" cy="6856413"/>
          </a:xfrm>
          <a:prstGeom prst="rect">
            <a:avLst/>
          </a:prstGeom>
          <a:gradFill rotWithShape="0">
            <a:gsLst>
              <a:gs pos="0">
                <a:srgbClr val="F2FDF7">
                  <a:alpha val="48000"/>
                </a:srgbClr>
              </a:gs>
              <a:gs pos="100000">
                <a:srgbClr val="FFEFCC">
                  <a:alpha val="35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3.png"/><Relationship Id="rId10" Type="http://schemas.microsoft.com/office/2007/relationships/hdphoto" Target="../media/hdphoto8.wdp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9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0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microsoft.com/office/2007/relationships/hdphoto" Target="../media/hdphoto1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microsoft.com/office/2007/relationships/hdphoto" Target="../media/hdphoto1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6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7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8" descr="ta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825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89"/>
          <p:cNvSpPr txBox="1">
            <a:spLocks noChangeArrowheads="1"/>
          </p:cNvSpPr>
          <p:nvPr/>
        </p:nvSpPr>
        <p:spPr bwMode="auto">
          <a:xfrm>
            <a:off x="975767" y="1988839"/>
            <a:ext cx="723056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花蓮縣</a:t>
            </a:r>
            <a:r>
              <a:rPr lang="en-US" altLang="zh-TW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5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       基本學習能力檢核      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說明懶人包</a:t>
            </a:r>
            <a:endParaRPr lang="en-US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6" name="Text Box 90"/>
          <p:cNvSpPr txBox="1">
            <a:spLocks noChangeArrowheads="1"/>
          </p:cNvSpPr>
          <p:nvPr/>
        </p:nvSpPr>
        <p:spPr bwMode="auto">
          <a:xfrm>
            <a:off x="2591780" y="4725144"/>
            <a:ext cx="46085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日施測</a:t>
            </a:r>
            <a:endParaRPr lang="en-US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" b="99327" l="0" r="96977">
                        <a14:foregroundMark x1="50882" y1="35690" x2="51889" y2="47475"/>
                        <a14:foregroundMark x1="69521" y1="39731" x2="69521" y2="53535"/>
                        <a14:foregroundMark x1="58438" y1="65320" x2="34005" y2="98653"/>
                        <a14:foregroundMark x1="15869" y1="59259" x2="84383" y2="97980"/>
                        <a14:foregroundMark x1="16625" y1="60606" x2="36776" y2="94949"/>
                        <a14:foregroundMark x1="15365" y1="61279" x2="12846" y2="96970"/>
                        <a14:foregroundMark x1="13602" y1="81481" x2="48615" y2="97306"/>
                        <a14:foregroundMark x1="43829" y1="82492" x2="82620" y2="97980"/>
                        <a14:foregroundMark x1="49622" y1="79461" x2="48363" y2="96296"/>
                        <a14:foregroundMark x1="64736" y1="90236" x2="66499" y2="96296"/>
                        <a14:foregroundMark x1="63728" y1="43434" x2="71285" y2="49158"/>
                        <a14:foregroundMark x1="26952" y1="53535" x2="14861" y2="59259"/>
                        <a14:foregroundMark x1="45088" y1="83165" x2="45088" y2="99327"/>
                        <a14:foregroundMark x1="26952" y1="53872" x2="37280" y2="54545"/>
                        <a14:foregroundMark x1="15365" y1="80135" x2="27960" y2="77778"/>
                        <a14:foregroundMark x1="50882" y1="80808" x2="63476" y2="89562"/>
                        <a14:foregroundMark x1="57683" y1="63973" x2="68766" y2="85522"/>
                        <a14:foregroundMark x1="50882" y1="67003" x2="56171" y2="80808"/>
                        <a14:foregroundMark x1="52393" y1="66667" x2="49118" y2="77104"/>
                        <a14:foregroundMark x1="51889" y1="66667" x2="47859" y2="77104"/>
                        <a14:foregroundMark x1="50630" y1="67003" x2="50630" y2="67003"/>
                        <a14:foregroundMark x1="51889" y1="63636" x2="51889" y2="63636"/>
                        <a14:foregroundMark x1="56675" y1="70034" x2="55919" y2="77778"/>
                        <a14:foregroundMark x1="56171" y1="71380" x2="56171" y2="71380"/>
                        <a14:foregroundMark x1="61209" y1="65320" x2="61713" y2="81481"/>
                        <a14:foregroundMark x1="62972" y1="65993" x2="64736" y2="86195"/>
                        <a14:foregroundMark x1="66499" y1="67003" x2="66499" y2="83838"/>
                        <a14:foregroundMark x1="69270" y1="67677" x2="69270" y2="86869"/>
                        <a14:foregroundMark x1="70529" y1="69360" x2="71033" y2="84848"/>
                        <a14:foregroundMark x1="72292" y1="71717" x2="73300" y2="838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84" y="4221088"/>
            <a:ext cx="3241026" cy="24246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" y="-1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7504" y="137315"/>
            <a:ext cx="8244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施測當日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940709"/>
              </p:ext>
            </p:extLst>
          </p:nvPr>
        </p:nvGraphicFramePr>
        <p:xfrm>
          <a:off x="190465" y="1371600"/>
          <a:ext cx="8712968" cy="544447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452185"/>
                <a:gridCol w="1886297"/>
                <a:gridCol w="4374486"/>
              </a:tblGrid>
              <a:tr h="39604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87122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 學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</a:tr>
              <a:tr h="490346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marL="60452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2000" b="1" kern="100" dirty="0" smtClean="0">
                          <a:effectLst/>
                          <a:latin typeface="新細明體"/>
                          <a:ea typeface="新細明體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閱讀素養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</a:tr>
              <a:tr h="434790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46288" marR="46288" marT="0" marB="0" anchor="ctr"/>
                </a:tc>
              </a:tr>
              <a:tr h="644972"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0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英語</a:t>
                      </a:r>
                      <a:endParaRPr lang="en-US" altLang="zh-TW" sz="2000" b="1" kern="100" dirty="0" smtClean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6288" marR="4628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0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先聽力</a:t>
                      </a:r>
                      <a:r>
                        <a:rPr lang="en-US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只播放一次</a:t>
                      </a:r>
                      <a:r>
                        <a:rPr lang="en-US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0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，後閱讀</a:t>
                      </a:r>
                    </a:p>
                  </a:txBody>
                  <a:tcPr marL="46288" marR="46288" marT="0" marB="0" anchor="ctr"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90465" y="916838"/>
            <a:ext cx="36364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每科考試時間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" y="-1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07504" y="63549"/>
            <a:ext cx="8172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施測當日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791580" y="1013122"/>
            <a:ext cx="798193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國英數考試時間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分鐘、閱讀素養考試時間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44763"/>
              </p:ext>
            </p:extLst>
          </p:nvPr>
        </p:nvGraphicFramePr>
        <p:xfrm>
          <a:off x="359531" y="1520788"/>
          <a:ext cx="8413984" cy="508660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71617"/>
                <a:gridCol w="1754913"/>
                <a:gridCol w="4487454"/>
              </a:tblGrid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08: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國語文</a:t>
                      </a:r>
                      <a:endParaRPr lang="zh-TW" sz="21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:0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09: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:05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</a:tr>
              <a:tr h="69099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英</a:t>
                      </a:r>
                      <a:r>
                        <a:rPr lang="zh-TW" altLang="en-US" sz="2100" b="1" kern="100" dirty="0" smtClean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</a:t>
                      </a:r>
                      <a:endParaRPr lang="zh-TW" sz="2100" b="1" kern="100" dirty="0">
                        <a:solidFill>
                          <a:srgbClr val="7030A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7-8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先聽力</a:t>
                      </a:r>
                      <a:r>
                        <a:rPr lang="en-US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只播放一次</a:t>
                      </a:r>
                      <a:r>
                        <a:rPr lang="en-US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，後閱讀</a:t>
                      </a:r>
                    </a:p>
                  </a:txBody>
                  <a:tcPr marL="68580" marR="68580" marT="0" marB="0" anchor="ctr"/>
                </a:tc>
              </a:tr>
              <a:tr h="39924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05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</a:t>
                      </a: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r>
                        <a:rPr lang="zh-TW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息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</a:tr>
              <a:tr h="399680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sz="2100" b="1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考試說明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請監考老師向同學說明試卷應答資訊</a:t>
                      </a:r>
                    </a:p>
                  </a:txBody>
                  <a:tcPr marL="68580" marR="68580" marT="0" marB="0" anchor="ctr"/>
                </a:tc>
              </a:tr>
              <a:tr h="39924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11:</a:t>
                      </a:r>
                      <a:r>
                        <a:rPr lang="en-US" altLang="zh-TW" sz="21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r>
                        <a:rPr lang="zh-TW" sz="21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～</a:t>
                      </a:r>
                      <a:r>
                        <a:rPr lang="en-US" sz="21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en-US" altLang="zh-TW" sz="21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en-US" sz="21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en-US" altLang="zh-TW" sz="2100" b="1" kern="1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2100" b="1" kern="100" dirty="0">
                        <a:solidFill>
                          <a:srgbClr val="C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閱</a:t>
                      </a:r>
                      <a:r>
                        <a:rPr lang="en-US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讀</a:t>
                      </a:r>
                      <a:r>
                        <a:rPr lang="en-US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</a:t>
                      </a:r>
                      <a:r>
                        <a:rPr 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</a:t>
                      </a:r>
                      <a:r>
                        <a:rPr lang="en-US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</a:t>
                      </a:r>
                      <a:r>
                        <a:rPr lang="zh-TW" sz="2100" b="1" kern="100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7-9</a:t>
                      </a:r>
                      <a:r>
                        <a:rPr lang="zh-TW" sz="2100" b="1" kern="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年級施測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7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7956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施測後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305212"/>
              </p:ext>
            </p:extLst>
          </p:nvPr>
        </p:nvGraphicFramePr>
        <p:xfrm>
          <a:off x="395536" y="1005891"/>
          <a:ext cx="8244916" cy="541246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32148"/>
                <a:gridCol w="1260140"/>
                <a:gridCol w="1476164"/>
                <a:gridCol w="2664296"/>
                <a:gridCol w="1512168"/>
              </a:tblGrid>
              <a:tr h="61388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負責人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辦理項目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125263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9/14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12:00-14:00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將試卷彌封箱送回所屬試務中心學校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參考施測說明</a:t>
                      </a:r>
                      <a:r>
                        <a:rPr lang="en-US" altLang="zh-TW" sz="2400" b="1" kern="1200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P.7-8</a:t>
                      </a:r>
                      <a:endParaRPr lang="zh-TW" altLang="en-US" sz="24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69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9/29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於處務公告</a:t>
                      </a:r>
                      <a:endParaRPr lang="en-US" altLang="zh-TW" sz="2400" b="1" dirty="0" smtClean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公告參考答案</a:t>
                      </a:r>
                      <a:endParaRPr lang="zh-TW" altLang="en-US" sz="2400" b="1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rgbClr val="7030A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endParaRPr lang="zh-TW" altLang="en-US" sz="2400" b="1" kern="1200" dirty="0">
                        <a:solidFill>
                          <a:srgbClr val="7030A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2813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9/29</a:t>
                      </a:r>
                      <a:r>
                        <a:rPr lang="en-US" altLang="zh-TW" sz="2300" b="1" i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-10/8</a:t>
                      </a:r>
                      <a:endParaRPr lang="zh-TW" altLang="en-US" sz="23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i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10:00-16:00</a:t>
                      </a:r>
                      <a:endParaRPr lang="zh-TW" altLang="en-US" sz="24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課程科</a:t>
                      </a:r>
                      <a:endParaRPr lang="zh-TW" altLang="en-US" sz="24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i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國小低年級手寫卷親自複查</a:t>
                      </a:r>
                      <a:endParaRPr lang="zh-TW" altLang="en-US" sz="2400" b="1" i="0" dirty="0">
                        <a:solidFill>
                          <a:srgbClr val="00206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 smtClean="0">
                          <a:solidFill>
                            <a:srgbClr val="00206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P.12</a:t>
                      </a:r>
                    </a:p>
                  </a:txBody>
                  <a:tcPr anchor="ctr"/>
                </a:tc>
              </a:tr>
              <a:tr h="139484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9/29-10/8</a:t>
                      </a:r>
                      <a:endParaRPr lang="zh-TW" alt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線上</a:t>
                      </a:r>
                      <a:endParaRPr lang="en-US" altLang="zh-TW" sz="24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隨時</a:t>
                      </a:r>
                      <a:endParaRPr lang="zh-TW" altLang="en-US" sz="2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  <a:endParaRPr lang="zh-TW" altLang="en-US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線上複查</a:t>
                      </a:r>
                      <a:endParaRPr lang="en-US" altLang="zh-TW" sz="2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P.12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3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36010"/>
            <a:ext cx="9182100" cy="638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47650" y="116632"/>
            <a:ext cx="7168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試務監察人員    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圓角矩形 17"/>
          <p:cNvSpPr/>
          <p:nvPr/>
        </p:nvSpPr>
        <p:spPr>
          <a:xfrm>
            <a:off x="1259138" y="1448780"/>
            <a:ext cx="7309306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395536" y="1196752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30538" y="1465910"/>
            <a:ext cx="11881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報到</a:t>
            </a:r>
            <a:endParaRPr lang="zh-TW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545806" y="1542854"/>
            <a:ext cx="70207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9/14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早上</a:t>
            </a:r>
            <a:r>
              <a:rPr lang="zh-TW" altLang="en-US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第一節施測說明前</a:t>
            </a:r>
            <a:r>
              <a:rPr lang="en-US" altLang="zh-TW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到達指定學校</a:t>
            </a:r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1420800" y="2743200"/>
            <a:ext cx="7147644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458194" y="2525452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413230" y="4185084"/>
            <a:ext cx="7166901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33587" y="3933056"/>
            <a:ext cx="1188132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45577" y="2775287"/>
            <a:ext cx="108012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臂章</a:t>
            </a:r>
            <a:endParaRPr lang="zh-TW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646326" y="2884073"/>
            <a:ext cx="683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請佩戴臂章會同指定學校人員進行試卷開箱、試務監察作業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45577" y="4182365"/>
            <a:ext cx="11521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巡視</a:t>
            </a:r>
            <a:endParaRPr lang="zh-TW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697704" y="4282392"/>
            <a:ext cx="70507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倘吹冷氣，</a:t>
            </a:r>
            <a:r>
              <a:rPr lang="zh-TW" altLang="en-US" sz="22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請勿關閉教室前後門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，以利監察人員巡視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55" l="10000" r="80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52" y="4907246"/>
            <a:ext cx="2564324" cy="1918969"/>
          </a:xfrm>
          <a:prstGeom prst="rect">
            <a:avLst/>
          </a:prstGeom>
        </p:spPr>
      </p:pic>
      <p:sp>
        <p:nvSpPr>
          <p:cNvPr id="33" name="文字方塊 32"/>
          <p:cNvSpPr txBox="1"/>
          <p:nvPr/>
        </p:nvSpPr>
        <p:spPr>
          <a:xfrm>
            <a:off x="1851115" y="5166631"/>
            <a:ext cx="5398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請大家於校內多加宣導，保持教室門暢通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436261" y="5870696"/>
            <a:ext cx="615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試務監察人員分配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更新</a:t>
            </a:r>
            <a:r>
              <a:rPr lang="zh-TW" altLang="en-US" sz="2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表請參考施測說明</a:t>
            </a:r>
            <a:r>
              <a:rPr lang="en-US" altLang="zh-TW" sz="2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P.19</a:t>
            </a:r>
            <a:endParaRPr lang="zh-TW" altLang="en-US" sz="2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1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581431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228600" y="116632"/>
            <a:ext cx="7331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學生遲到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29963" y="1834284"/>
            <a:ext cx="67501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經學校正式請假手續者，不得缺考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遲到者一律參與考試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達當節施測結束時間不得繳卷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27448" y="3573016"/>
            <a:ext cx="6336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學生於播放聽力測驗後才抵達考場，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另安排考場供該生聽力考試。</a:t>
            </a:r>
            <a:endParaRPr lang="zh-TW" altLang="en-US" sz="25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22" b="96000" l="5510" r="94215">
                        <a14:foregroundMark x1="14325" y1="48222" x2="14325" y2="48222"/>
                        <a14:foregroundMark x1="24518" y1="36000" x2="36639" y2="18444"/>
                        <a14:foregroundMark x1="25344" y1="27556" x2="35262" y2="20000"/>
                        <a14:foregroundMark x1="37466" y1="20222" x2="55923" y2="19111"/>
                        <a14:foregroundMark x1="55647" y1="19111" x2="69697" y2="31778"/>
                        <a14:foregroundMark x1="67769" y1="40222" x2="63361" y2="44000"/>
                        <a14:foregroundMark x1="62259" y1="44000" x2="53719" y2="50889"/>
                        <a14:foregroundMark x1="26171" y1="34667" x2="24242" y2="42444"/>
                        <a14:foregroundMark x1="23691" y1="42222" x2="29477" y2="48889"/>
                        <a14:foregroundMark x1="27824" y1="33556" x2="60055" y2="44000"/>
                        <a14:foregroundMark x1="40220" y1="41111" x2="40771" y2="48667"/>
                        <a14:foregroundMark x1="46281" y1="20000" x2="53444" y2="33556"/>
                        <a14:foregroundMark x1="61433" y1="26667" x2="61157" y2="36222"/>
                        <a14:foregroundMark x1="76860" y1="58000" x2="79063" y2="63778"/>
                        <a14:foregroundMark x1="45730" y1="79778" x2="32231" y2="89111"/>
                        <a14:foregroundMark x1="27548" y1="84444" x2="36364" y2="88444"/>
                        <a14:foregroundMark x1="53719" y1="81333" x2="57851" y2="82444"/>
                        <a14:foregroundMark x1="66116" y1="80000" x2="73003" y2="84889"/>
                        <a14:foregroundMark x1="53719" y1="9333" x2="52066" y2="12667"/>
                        <a14:foregroundMark x1="67493" y1="9333" x2="65840" y2="12222"/>
                        <a14:foregroundMark x1="79063" y1="18000" x2="72727" y2="19778"/>
                        <a14:foregroundMark x1="85399" y1="27333" x2="79614" y2="27556"/>
                        <a14:foregroundMark x1="81818" y1="37111" x2="75758" y2="35111"/>
                        <a14:foregroundMark x1="39118" y1="53556" x2="43802" y2="62444"/>
                        <a14:foregroundMark x1="43802" y1="53333" x2="44353" y2="5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896" y="4509120"/>
            <a:ext cx="1897003" cy="235165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6213" r="89941">
                        <a14:foregroundMark x1="15976" y1="46444" x2="14201" y2="51111"/>
                        <a14:foregroundMark x1="76331" y1="58667" x2="79882" y2="63111"/>
                        <a14:foregroundMark x1="66272" y1="77778" x2="68935" y2="80222"/>
                        <a14:foregroundMark x1="29586" y1="82889" x2="34320" y2="86667"/>
                        <a14:foregroundMark x1="49112" y1="20667" x2="44675" y2="55333"/>
                        <a14:foregroundMark x1="26036" y1="42222" x2="68935" y2="43111"/>
                        <a14:foregroundMark x1="73964" y1="28889" x2="80473" y2="29778"/>
                        <a14:foregroundMark x1="74852" y1="22667" x2="78994" y2="20889"/>
                        <a14:foregroundMark x1="66272" y1="18000" x2="69527" y2="14222"/>
                        <a14:foregroundMark x1="55030" y1="16000" x2="58580" y2="10444"/>
                        <a14:foregroundMark x1="44675" y1="16000" x2="46450" y2="10667"/>
                        <a14:foregroundMark x1="54438" y1="21111" x2="72189" y2="34444"/>
                        <a14:foregroundMark x1="22485" y1="29778" x2="8284" y2="42222"/>
                        <a14:foregroundMark x1="6213" y1="42222" x2="6213" y2="42222"/>
                        <a14:foregroundMark x1="18343" y1="48667" x2="16864" y2="52889"/>
                        <a14:foregroundMark x1="70414" y1="34222" x2="66272" y2="41111"/>
                        <a14:foregroundMark x1="68639" y1="36222" x2="83728" y2="49778"/>
                        <a14:foregroundMark x1="35503" y1="23556" x2="41420" y2="20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5" y="4509119"/>
            <a:ext cx="1747314" cy="23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10" y="642412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006826" y="1992561"/>
            <a:ext cx="7168448" cy="1338828"/>
            <a:chOff x="1472004" y="2060848"/>
            <a:chExt cx="7168448" cy="1338828"/>
          </a:xfrm>
        </p:grpSpPr>
        <p:sp>
          <p:nvSpPr>
            <p:cNvPr id="2" name="文字方塊 1"/>
            <p:cNvSpPr txBox="1"/>
            <p:nvPr/>
          </p:nvSpPr>
          <p:spPr>
            <a:xfrm>
              <a:off x="1472004" y="2060848"/>
              <a:ext cx="7168448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單一選擇題，</a:t>
              </a:r>
              <a:r>
                <a:rPr lang="en-US" altLang="zh-TW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2B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鉛筆畫卡。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spcBef>
                  <a:spcPts val="600"/>
                </a:spcBef>
                <a:spcAft>
                  <a:spcPts val="600"/>
                </a:spcAft>
                <a:buFont typeface="+mj-lt"/>
                <a:buAutoNum type="arabicPeriod"/>
              </a:pP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選項</a:t>
              </a:r>
              <a:r>
                <a:rPr lang="zh-TW" altLang="en-US" sz="22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</a:t>
              </a:r>
              <a:endPara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342900" indent="-342900">
                <a:buFont typeface="+mj-lt"/>
                <a:buAutoNum type="arabicPeriod"/>
              </a:pPr>
              <a:endPara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040" y="2461192"/>
              <a:ext cx="528796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文字方塊 4"/>
          <p:cNvSpPr txBox="1"/>
          <p:nvPr/>
        </p:nvSpPr>
        <p:spPr>
          <a:xfrm>
            <a:off x="720447" y="116631"/>
            <a:ext cx="54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施測事項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3163" y="4761148"/>
            <a:ext cx="81009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學科除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量角器、計算機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不得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攜入試場以外，其餘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可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帶入試場。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7327" y="2946669"/>
            <a:ext cx="7516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英語文閱讀與聽力題本裝訂在同一份試題本上；第一部分為聽力測驗、第二部分為閱讀測驗。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先進行聽力測驗</a:t>
            </a:r>
            <a:r>
              <a:rPr lang="en-US" altLang="zh-TW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7" name="矩形 6"/>
          <p:cNvSpPr/>
          <p:nvPr/>
        </p:nvSpPr>
        <p:spPr>
          <a:xfrm>
            <a:off x="1006301" y="3825044"/>
            <a:ext cx="73542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國小一、二年級國語文，請學生務必在題本第一頁上寫上自己的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班級、座號、姓名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，並直接作答在題本上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89" l="984" r="97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4462">
            <a:off x="4049430" y="5374467"/>
            <a:ext cx="1267968" cy="126796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66" b="98734" l="2888" r="98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5367">
            <a:off x="6271466" y="5463743"/>
            <a:ext cx="1795050" cy="1023891"/>
          </a:xfrm>
          <a:prstGeom prst="rect">
            <a:avLst/>
          </a:prstGeom>
        </p:spPr>
      </p:pic>
      <p:sp>
        <p:nvSpPr>
          <p:cNvPr id="11" name="乘號 10"/>
          <p:cNvSpPr/>
          <p:nvPr/>
        </p:nvSpPr>
        <p:spPr>
          <a:xfrm>
            <a:off x="3981170" y="5319610"/>
            <a:ext cx="1404487" cy="1312155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乘號 15"/>
          <p:cNvSpPr/>
          <p:nvPr/>
        </p:nvSpPr>
        <p:spPr>
          <a:xfrm>
            <a:off x="6552220" y="5410271"/>
            <a:ext cx="1404487" cy="1312155"/>
          </a:xfrm>
          <a:prstGeom prst="mathMultiply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1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0447" y="116631"/>
            <a:ext cx="5442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施測事項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0" t="11877" r="4809" b="10639"/>
          <a:stretch/>
        </p:blipFill>
        <p:spPr bwMode="auto">
          <a:xfrm>
            <a:off x="1238486" y="692696"/>
            <a:ext cx="6552728" cy="602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8100392" y="1551983"/>
            <a:ext cx="6840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參考施測說明第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endParaRPr lang="zh-TW" altLang="en-US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647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2003648" y="-17614"/>
            <a:ext cx="4800600" cy="7000876"/>
            <a:chOff x="2003648" y="-17614"/>
            <a:chExt cx="4800600" cy="700087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648" y="-17614"/>
              <a:ext cx="4800600" cy="7000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群組 10"/>
            <p:cNvGrpSpPr/>
            <p:nvPr/>
          </p:nvGrpSpPr>
          <p:grpSpPr>
            <a:xfrm>
              <a:off x="4031940" y="584684"/>
              <a:ext cx="720080" cy="556828"/>
              <a:chOff x="4031940" y="584684"/>
              <a:chExt cx="720080" cy="556828"/>
            </a:xfrm>
          </p:grpSpPr>
          <p:sp>
            <p:nvSpPr>
              <p:cNvPr id="10" name="橢圓 9"/>
              <p:cNvSpPr/>
              <p:nvPr/>
            </p:nvSpPr>
            <p:spPr>
              <a:xfrm>
                <a:off x="4499992" y="728700"/>
                <a:ext cx="108012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8" name="橢圓 17"/>
              <p:cNvSpPr/>
              <p:nvPr/>
            </p:nvSpPr>
            <p:spPr>
              <a:xfrm>
                <a:off x="4067944" y="881100"/>
                <a:ext cx="336004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4031940" y="1033500"/>
                <a:ext cx="336004" cy="10801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橢圓 19"/>
              <p:cNvSpPr/>
              <p:nvPr/>
            </p:nvSpPr>
            <p:spPr>
              <a:xfrm>
                <a:off x="4535996" y="584684"/>
                <a:ext cx="216024" cy="144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" name="橢圓形圖說文字 4"/>
          <p:cNvSpPr/>
          <p:nvPr/>
        </p:nvSpPr>
        <p:spPr>
          <a:xfrm>
            <a:off x="-72516" y="589546"/>
            <a:ext cx="2052228" cy="1656184"/>
          </a:xfrm>
          <a:prstGeom prst="wedgeEllipseCallout">
            <a:avLst>
              <a:gd name="adj1" fmla="val 85524"/>
              <a:gd name="adj2" fmla="val -32272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形圖說文字 6"/>
          <p:cNvSpPr/>
          <p:nvPr/>
        </p:nvSpPr>
        <p:spPr>
          <a:xfrm>
            <a:off x="12180" y="4689140"/>
            <a:ext cx="2052228" cy="1656184"/>
          </a:xfrm>
          <a:prstGeom prst="wedgeEllipseCallout">
            <a:avLst>
              <a:gd name="adj1" fmla="val 129033"/>
              <a:gd name="adj2" fmla="val 6645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橢圓形圖說文字 7"/>
          <p:cNvSpPr/>
          <p:nvPr/>
        </p:nvSpPr>
        <p:spPr>
          <a:xfrm rot="21175503">
            <a:off x="6997591" y="5053780"/>
            <a:ext cx="2052228" cy="1656184"/>
          </a:xfrm>
          <a:prstGeom prst="wedgeEllipseCallout">
            <a:avLst>
              <a:gd name="adj1" fmla="val -56282"/>
              <a:gd name="adj2" fmla="val -90537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勿做記號或塗鴉</a:t>
            </a:r>
            <a:endPara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99392"/>
            <a:ext cx="4924425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395536" y="188640"/>
            <a:ext cx="7338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備用答案卡</a:t>
            </a:r>
            <a:endParaRPr lang="zh-TW" altLang="en-US" sz="4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6333474" y="0"/>
            <a:ext cx="2810526" cy="4977172"/>
          </a:xfrm>
          <a:prstGeom prst="wedgeRectCallout">
            <a:avLst>
              <a:gd name="adj1" fmla="val -21715"/>
              <a:gd name="adj2" fmla="val 5106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答案卡如有缺， </a:t>
            </a:r>
            <a:endParaRPr lang="en-US" altLang="zh-TW" sz="2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可使用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備用卡</a:t>
            </a: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備用卡可跨科互</a:t>
            </a:r>
            <a:endParaRPr lang="en-US" altLang="zh-TW" sz="2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相使用，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勿影印</a:t>
            </a:r>
            <a:endParaRPr lang="en-US" altLang="zh-TW" sz="26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使用</a:t>
            </a:r>
            <a:endParaRPr lang="en-US" altLang="zh-TW" sz="2600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科目使用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</a:t>
            </a:r>
            <a:endParaRPr lang="en-US" altLang="zh-TW" sz="2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卡，請在科目欄</a:t>
            </a:r>
            <a:endParaRPr lang="en-US" altLang="zh-TW" sz="2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位更正科目名稱</a:t>
            </a:r>
            <a:endParaRPr lang="en-US" altLang="zh-TW" sz="26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、更正班級座號</a:t>
            </a:r>
            <a:endParaRPr lang="zh-TW" altLang="en-US" sz="2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圖說文字 4"/>
          <p:cNvSpPr/>
          <p:nvPr/>
        </p:nvSpPr>
        <p:spPr>
          <a:xfrm>
            <a:off x="6328073" y="5193196"/>
            <a:ext cx="2810395" cy="1044116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4/19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轉入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之學生，</a:t>
            </a:r>
            <a:r>
              <a:rPr lang="zh-TW" altLang="en-US" sz="26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請用</a:t>
            </a:r>
            <a:r>
              <a:rPr lang="zh-TW" altLang="en-US" sz="26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備用卡</a:t>
            </a:r>
          </a:p>
        </p:txBody>
      </p:sp>
    </p:spTree>
    <p:extLst>
      <p:ext uri="{BB962C8B-B14F-4D97-AF65-F5344CB8AC3E}">
        <p14:creationId xmlns:p14="http://schemas.microsoft.com/office/powerpoint/2010/main" val="328326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39"/>
            <a:ext cx="91821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161350" y="116632"/>
            <a:ext cx="7579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身心障礙學生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30398" y="3059906"/>
            <a:ext cx="7446057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5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普通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</a:t>
            </a:r>
            <a:r>
              <a:rPr lang="zh-TW" altLang="zh-TW" sz="2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智能障礙學生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或多重障礙伴隨智能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障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礙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須考試，</a:t>
            </a:r>
            <a:r>
              <a:rPr lang="zh-TW" altLang="zh-TW" sz="2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成績不列統計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，其他障礙學生須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r>
              <a:rPr lang="zh-TW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，成績列統計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217711" y="2105854"/>
            <a:ext cx="6552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集中式特教班」不應試、不列成績統計。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90" l="0" r="100000">
                        <a14:foregroundMark x1="21739" y1="88525" x2="38164" y2="96311"/>
                        <a14:foregroundMark x1="67633" y1="90164" x2="84541" y2="95492"/>
                        <a14:foregroundMark x1="7246" y1="83607" x2="966" y2="97951"/>
                        <a14:foregroundMark x1="22705" y1="85246" x2="99517" y2="84836"/>
                        <a14:foregroundMark x1="18357" y1="95492" x2="36232" y2="88934"/>
                        <a14:foregroundMark x1="66184" y1="97131" x2="85024" y2="89344"/>
                        <a14:foregroundMark x1="66184" y1="91803" x2="64734" y2="97541"/>
                        <a14:foregroundMark x1="18841" y1="96311" x2="38164" y2="95902"/>
                        <a14:foregroundMark x1="38647" y1="96721" x2="39130" y2="87295"/>
                        <a14:foregroundMark x1="73913" y1="94672" x2="74396" y2="99590"/>
                        <a14:foregroundMark x1="7246" y1="42213" x2="7246" y2="42213"/>
                        <a14:foregroundMark x1="2415" y1="40984" x2="2415" y2="40984"/>
                        <a14:foregroundMark x1="483" y1="43033" x2="483" y2="43033"/>
                        <a14:backgroundMark x1="483" y1="92623" x2="11111" y2="65984"/>
                        <a14:backgroundMark x1="97101" y1="53279" x2="97101" y2="53279"/>
                        <a14:backgroundMark x1="96135" y1="61066" x2="93237" y2="82377"/>
                        <a14:backgroundMark x1="83575" y1="79918" x2="83575" y2="79918"/>
                        <a14:backgroundMark x1="65700" y1="80328" x2="66667" y2="78689"/>
                        <a14:backgroundMark x1="65700" y1="70492" x2="65700" y2="70492"/>
                        <a14:backgroundMark x1="69565" y1="69262" x2="69565" y2="69262"/>
                        <a14:backgroundMark x1="38647" y1="68033" x2="38647" y2="68033"/>
                        <a14:backgroundMark x1="36715" y1="67623" x2="36715" y2="67623"/>
                        <a14:backgroundMark x1="36715" y1="79918" x2="36715" y2="79918"/>
                        <a14:backgroundMark x1="33816" y1="75820" x2="33816" y2="75820"/>
                        <a14:backgroundMark x1="10628" y1="47131" x2="10628" y2="47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601" y="4293096"/>
            <a:ext cx="19716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13731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  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各科測驗說明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23528" y="2852936"/>
            <a:ext cx="86049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各科施測資訊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身心障礙學生應考服務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後續相關施測訊息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，可參考處務公告</a:t>
            </a:r>
            <a:r>
              <a:rPr lang="en-US" altLang="zh-TW" sz="3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【74842】</a:t>
            </a:r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3000" l="9867" r="89867">
                        <a14:foregroundMark x1="50400" y1="16333" x2="50400" y2="16333"/>
                        <a14:foregroundMark x1="53600" y1="18000" x2="54933" y2="17000"/>
                        <a14:foregroundMark x1="56800" y1="16000" x2="56800" y2="16000"/>
                        <a14:foregroundMark x1="55467" y1="14667" x2="55467" y2="14667"/>
                        <a14:foregroundMark x1="53600" y1="15000" x2="53600" y2="15000"/>
                        <a14:foregroundMark x1="52000" y1="16333" x2="52000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93" t="4684" r="22082" b="4742"/>
          <a:stretch/>
        </p:blipFill>
        <p:spPr>
          <a:xfrm>
            <a:off x="6442842" y="3862449"/>
            <a:ext cx="2538443" cy="29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440"/>
            <a:ext cx="91440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46863" y="1244024"/>
            <a:ext cx="7361770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名單：</a:t>
            </a:r>
            <a:r>
              <a:rPr lang="zh-TW" altLang="en-US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處務公告</a:t>
            </a:r>
            <a:r>
              <a:rPr lang="en-US" altLang="zh-TW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【74842】</a:t>
            </a:r>
            <a:r>
              <a:rPr lang="zh-TW" altLang="en-US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，除國中七年級重新填報，其餘年級依</a:t>
            </a:r>
            <a:r>
              <a:rPr lang="en-US" altLang="zh-TW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月、</a:t>
            </a:r>
            <a:r>
              <a:rPr lang="en-US" altLang="zh-TW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5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月申請辦理。</a:t>
            </a:r>
            <a:endParaRPr lang="en-US" altLang="zh-TW" sz="2500" b="1" dirty="0" smtClean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lnSpc>
                <a:spcPts val="33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另闢試場之試卷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袋已另成袋，答案卡請學校在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5/4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領回後，另抽取。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</a:t>
            </a: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人工報讀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zh-TW" altLang="en-US" sz="2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學校自行安排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人力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5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電腦軟體報</a:t>
            </a:r>
            <a:r>
              <a:rPr lang="zh-TW" altLang="en-US" sz="25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讀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英聽除外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請在施測前先安裝</a:t>
            </a:r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NVDA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軟體，並測試語音報讀正常運作。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(P11)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國中、小英語聽力報讀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，請於各另闢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試場使用播放器實施。   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61350" y="116632"/>
            <a:ext cx="844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身心障礙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學生應考服務 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8" b="89778" l="7143" r="96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63" y="5324131"/>
            <a:ext cx="1500220" cy="150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2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89"/>
            <a:ext cx="9182100" cy="65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47650" y="188640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試卷彌封說明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87307" y="3096017"/>
            <a:ext cx="65493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en-US" sz="2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、二年級國語文</a:t>
            </a:r>
            <a:r>
              <a:rPr lang="zh-TW" altLang="en-US" sz="2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試卷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彌</a:t>
            </a:r>
            <a:r>
              <a:rPr lang="zh-TW" altLang="en-US" sz="2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封袋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與其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年級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分開裝箱彌封。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224676" y="4703567"/>
            <a:ext cx="6732748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各校當日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考完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試於</a:t>
            </a:r>
            <a:r>
              <a:rPr lang="zh-TW" altLang="en-US" sz="25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點前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，請將彌封箱送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</a:pP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回所屬試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務中心學校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331640" y="1371600"/>
            <a:ext cx="6948772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倘若監考老師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發現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未附答案卡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彌封袋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，請將答案卡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置入原試卷袋進行彌封</a:t>
            </a:r>
            <a:endPara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9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、簽名，再送回教務處。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02594" y="3946010"/>
            <a:ext cx="63802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如果彌封箱不足，可用空箱彌封並貼彌封單核章 </a:t>
            </a:r>
            <a:r>
              <a:rPr lang="en-US" altLang="zh-TW" sz="22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2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8667" y1="22000" x2="61667" y2="29333"/>
                        <a14:foregroundMark x1="80000" y1="38667" x2="70333" y2="42333"/>
                        <a14:foregroundMark x1="74000" y1="57000" x2="87000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76" y="3826470"/>
            <a:ext cx="693527" cy="69352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273" l="10000" r="90000">
                        <a14:foregroundMark x1="61091" y1="6909" x2="61091" y2="6909"/>
                        <a14:foregroundMark x1="46545" y1="33636" x2="46545" y2="33636"/>
                        <a14:foregroundMark x1="44909" y1="34364" x2="44909" y2="34364"/>
                        <a14:foregroundMark x1="34545" y1="87091" x2="34545" y2="87091"/>
                        <a14:foregroundMark x1="31273" y1="87091" x2="42545" y2="85455"/>
                        <a14:foregroundMark x1="63273" y1="5818" x2="63273" y2="5818"/>
                        <a14:backgroundMark x1="26182" y1="88364" x2="26182" y2="88364"/>
                        <a14:backgroundMark x1="24545" y1="86000" x2="32727" y2="88727"/>
                        <a14:backgroundMark x1="54364" y1="75636" x2="58545" y2="77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40" y="4617133"/>
            <a:ext cx="2240868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tag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" y="509606"/>
            <a:ext cx="9182100" cy="650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47650" y="188640"/>
            <a:ext cx="7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重要事項說明 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  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防疫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75" b="93776" l="2807" r="93684">
                        <a14:foregroundMark x1="16491" y1="41079" x2="16491" y2="55187"/>
                        <a14:foregroundMark x1="50877" y1="28631" x2="8421" y2="16183"/>
                        <a14:foregroundMark x1="14386" y1="37759" x2="54035" y2="29046"/>
                        <a14:foregroundMark x1="9474" y1="16183" x2="51930" y2="7469"/>
                        <a14:foregroundMark x1="51930" y1="9129" x2="55439" y2="29876"/>
                        <a14:foregroundMark x1="8421" y1="18257" x2="11930" y2="36515"/>
                        <a14:foregroundMark x1="10175" y1="29461" x2="12982" y2="36515"/>
                        <a14:foregroundMark x1="11579" y1="34440" x2="11579" y2="38589"/>
                        <a14:foregroundMark x1="12281" y1="38589" x2="20351" y2="38174"/>
                        <a14:foregroundMark x1="76842" y1="22822" x2="77193" y2="32365"/>
                        <a14:foregroundMark x1="83860" y1="24481" x2="77895" y2="36100"/>
                        <a14:foregroundMark x1="83860" y1="45643" x2="80000" y2="73444"/>
                        <a14:foregroundMark x1="60702" y1="69295" x2="78947" y2="71369"/>
                        <a14:foregroundMark x1="51930" y1="68465" x2="45965" y2="83817"/>
                        <a14:foregroundMark x1="9474" y1="52282" x2="17544" y2="55187"/>
                        <a14:foregroundMark x1="17193" y1="58091" x2="12632" y2="67635"/>
                        <a14:foregroundMark x1="12281" y1="66805" x2="16140" y2="89212"/>
                        <a14:foregroundMark x1="16140" y1="89212" x2="49474" y2="87552"/>
                        <a14:foregroundMark x1="17895" y1="40664" x2="42105" y2="74274"/>
                        <a14:foregroundMark x1="31228" y1="60581" x2="29474" y2="61411"/>
                        <a14:foregroundMark x1="28421" y1="58091" x2="15088" y2="77593"/>
                        <a14:foregroundMark x1="32982" y1="63485" x2="33333" y2="89212"/>
                        <a14:backgroundMark x1="19649" y1="38174" x2="40351" y2="3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51370"/>
            <a:ext cx="2714625" cy="229552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6" t="24422" r="29797" b="42405"/>
          <a:stretch/>
        </p:blipFill>
        <p:spPr>
          <a:xfrm>
            <a:off x="582888" y="1185745"/>
            <a:ext cx="2321284" cy="278824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62323" r="78231"/>
          <a:stretch/>
        </p:blipFill>
        <p:spPr>
          <a:xfrm>
            <a:off x="3501048" y="1185745"/>
            <a:ext cx="2180003" cy="2883901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7" t="61478" r="4848" b="1"/>
          <a:stretch/>
        </p:blipFill>
        <p:spPr>
          <a:xfrm>
            <a:off x="6300192" y="1145160"/>
            <a:ext cx="2267995" cy="2869412"/>
          </a:xfrm>
          <a:prstGeom prst="rect">
            <a:avLst/>
          </a:prstGeom>
        </p:spPr>
      </p:pic>
      <p:sp>
        <p:nvSpPr>
          <p:cNvPr id="13" name="橢圓形圖說文字 12"/>
          <p:cNvSpPr/>
          <p:nvPr/>
        </p:nvSpPr>
        <p:spPr>
          <a:xfrm>
            <a:off x="3501048" y="4473116"/>
            <a:ext cx="5067139" cy="1368152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4067944" y="4741693"/>
            <a:ext cx="4173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有任何狀況，請試務監察人員紀錄於巡場紀錄表中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898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5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286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4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1"/>
          <a:stretch>
            <a:fillRect/>
          </a:stretch>
        </p:blipFill>
        <p:spPr bwMode="auto">
          <a:xfrm>
            <a:off x="0" y="0"/>
            <a:ext cx="9182100" cy="611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3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1" descr="ta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47" y="692696"/>
            <a:ext cx="9182100" cy="618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33"/>
          <p:cNvSpPr txBox="1">
            <a:spLocks noChangeArrowheads="1"/>
          </p:cNvSpPr>
          <p:nvPr/>
        </p:nvSpPr>
        <p:spPr bwMode="auto">
          <a:xfrm>
            <a:off x="2910691" y="226318"/>
            <a:ext cx="435102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學生個人特質量</a:t>
            </a:r>
            <a:r>
              <a:rPr lang="zh-TW" altLang="en-US" sz="3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en-US" sz="3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22990" y="1304345"/>
            <a:ext cx="68460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學生個人特質量表線上施測，瞭解學生個人動機、學習態度以及學習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等個人特質。</a:t>
            </a:r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521806" y="2600908"/>
            <a:ext cx="712879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日期：</a:t>
            </a:r>
            <a:r>
              <a:rPr lang="en-US" altLang="zh-TW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-9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40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請重新進行線上填報。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測驗時間：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分鐘。</a:t>
            </a:r>
            <a:endParaRPr lang="en-US" altLang="zh-TW" sz="25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作答方式：電腦線上作答，由學校安排並協助學生至臺中教育大學</a:t>
            </a:r>
            <a:r>
              <a:rPr lang="en-US" altLang="zh-TW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學力檢測網頁填寫問卷</a:t>
            </a:r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248" l="0" r="100000">
                        <a14:foregroundMark x1="20628" y1="35841" x2="28700" y2="52655"/>
                        <a14:foregroundMark x1="25561" y1="34513" x2="34529" y2="39823"/>
                        <a14:foregroundMark x1="79821" y1="60177" x2="89238" y2="82743"/>
                        <a14:foregroundMark x1="89686" y1="57080" x2="79821" y2="86726"/>
                        <a14:foregroundMark x1="88341" y1="26549" x2="95067" y2="41593"/>
                        <a14:foregroundMark x1="60538" y1="13717" x2="65022" y2="41593"/>
                        <a14:foregroundMark x1="62780" y1="12832" x2="86996" y2="181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31339"/>
            <a:ext cx="1439630" cy="145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5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564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2086" y="152636"/>
            <a:ext cx="622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答案卡使用說明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272086" y="980728"/>
            <a:ext cx="8584390" cy="4968552"/>
          </a:xfrm>
          <a:prstGeom prst="roundRect">
            <a:avLst/>
          </a:prstGeom>
          <a:solidFill>
            <a:srgbClr val="FFEFCC"/>
          </a:solidFill>
          <a:ln>
            <a:solidFill>
              <a:srgbClr val="FFE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52432" y="1705454"/>
            <a:ext cx="77440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en-US" sz="3200" b="1" dirty="0" smtClean="0">
                <a:latin typeface="新細明體"/>
                <a:ea typeface="新細明體"/>
              </a:rPr>
              <a:t>：</a:t>
            </a:r>
            <a:endParaRPr lang="en-US" altLang="zh-TW" sz="3200" b="1" dirty="0" smtClean="0">
              <a:latin typeface="新細明體"/>
              <a:ea typeface="新細明體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小二升小三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，請學校自行將小二答案卡拆開後，依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升至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學年度三年級的班級分裝，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小四升小五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同前述做法。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zh-TW" altLang="en-US" sz="2400" b="1" dirty="0" smtClean="0">
                <a:solidFill>
                  <a:srgbClr val="800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小二升小三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solidFill>
                  <a:srgbClr val="800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小四升小五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無重新編班，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請學校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自行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將原本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小二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卡給升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上小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使用，小四升小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五亦同前述做法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小六學生已畢業，答案卡得由學校自行規畫使用。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06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2086" y="152636"/>
            <a:ext cx="622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答案卡使用說明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50699" y="1234564"/>
            <a:ext cx="8584390" cy="5076564"/>
          </a:xfrm>
          <a:prstGeom prst="roundRect">
            <a:avLst/>
          </a:prstGeom>
          <a:solidFill>
            <a:srgbClr val="FFEFCC"/>
          </a:solidFill>
          <a:ln>
            <a:solidFill>
              <a:srgbClr val="FFE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753063" y="1876955"/>
            <a:ext cx="76759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zh-TW" altLang="en-US" sz="3200" b="1" dirty="0" smtClean="0">
                <a:latin typeface="新細明體"/>
                <a:ea typeface="新細明體"/>
              </a:rPr>
              <a:t>：</a:t>
            </a:r>
            <a:endParaRPr lang="en-US" altLang="zh-TW" sz="3200" b="1" dirty="0" smtClean="0">
              <a:latin typeface="新細明體"/>
              <a:ea typeface="新細明體"/>
            </a:endParaRP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國七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升國八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，請學校自行將原本國七答案卡給升上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國八的學生使用，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國八</a:t>
            </a:r>
            <a:r>
              <a:rPr lang="zh-TW" altLang="en-US" sz="24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升國九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亦同前述做法。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國九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學生已畢業，答案卡得由學校自行規畫使用。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9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72086" y="0"/>
            <a:ext cx="622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施測對象與施測科目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t="1574" r="1218" b="1165"/>
          <a:stretch/>
        </p:blipFill>
        <p:spPr>
          <a:xfrm>
            <a:off x="289682" y="597942"/>
            <a:ext cx="7085007" cy="614652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516750" y="1705454"/>
            <a:ext cx="1440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小二升小三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，請學校自行將小二答案卡拆開後，依升至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學年度三年級的班級分裝，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小四升小五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亦同前述做法。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62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476704" y="188640"/>
            <a:ext cx="6228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施測對象與施測科目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"/>
          <a:stretch/>
        </p:blipFill>
        <p:spPr>
          <a:xfrm>
            <a:off x="239812" y="1082059"/>
            <a:ext cx="8544655" cy="53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5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7504" y="20814"/>
            <a:ext cx="493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重要日程   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施測前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745878"/>
              </p:ext>
            </p:extLst>
          </p:nvPr>
        </p:nvGraphicFramePr>
        <p:xfrm>
          <a:off x="101262" y="620689"/>
          <a:ext cx="8827176" cy="608696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26225"/>
                <a:gridCol w="1349132"/>
                <a:gridCol w="1403157"/>
                <a:gridCol w="2700300"/>
                <a:gridCol w="1948362"/>
              </a:tblGrid>
              <a:tr h="4488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負責人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辦理項目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備註</a:t>
                      </a:r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  <a:tr h="80797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8/20</a:t>
                      </a: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各校自行安排</a:t>
                      </a:r>
                      <a:endParaRPr lang="en-US" altLang="zh-TW" sz="24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  <a:endParaRPr lang="en-US" altLang="zh-TW" sz="24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學生學籍資料更新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44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8/20</a:t>
                      </a: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各校自行安排</a:t>
                      </a:r>
                      <a:endParaRPr lang="en-US" altLang="zh-TW" sz="24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七年級身心障礙學生應考服務申請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線上填報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305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8/30-9/30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各校自行安排</a:t>
                      </a:r>
                      <a:endParaRPr lang="en-US" altLang="zh-TW" sz="2400" b="1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學生個人特質量表線上問卷填寫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填答時間</a:t>
                      </a:r>
                      <a:endParaRPr lang="en-US" altLang="zh-TW" sz="2400" b="1" kern="1200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分鐘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0797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9/2</a:t>
                      </a:r>
                      <a:r>
                        <a:rPr lang="en-US" altLang="zh-TW" sz="23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</a:t>
                      </a:r>
                      <a:endParaRPr lang="zh-TW" altLang="en-US" sz="23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9:00-</a:t>
                      </a:r>
                    </a:p>
                    <a:p>
                      <a:pPr algn="ctr"/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16:00</a:t>
                      </a:r>
                      <a:endParaRPr lang="zh-TW" altLang="en-US" sz="24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</a:t>
                      </a:r>
                      <a:endParaRPr lang="zh-TW" altLang="en-US" sz="24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七年級答案卡領取</a:t>
                      </a:r>
                      <a:endParaRPr lang="zh-TW" altLang="en-US" sz="24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1" i="0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479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9/13</a:t>
                      </a:r>
                      <a:r>
                        <a:rPr lang="en-US" altLang="zh-TW" sz="23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3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3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3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中午前</a:t>
                      </a:r>
                      <a:endParaRPr lang="zh-TW" altLang="en-US" sz="24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試務中心學校</a:t>
                      </a:r>
                      <a:endParaRPr lang="zh-TW" altLang="en-US" sz="24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專車載運試卷至</a:t>
                      </a:r>
                      <a:endParaRPr lang="en-US" altLang="zh-TW" sz="2400" b="1" i="0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l"/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中心學校</a:t>
                      </a:r>
                      <a:endParaRPr lang="zh-TW" altLang="en-US" sz="2400" b="1" i="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P.7</a:t>
                      </a:r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P.13</a:t>
                      </a:r>
                      <a:endParaRPr lang="zh-TW" altLang="en-US" sz="2400" b="1" i="0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21361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5/13(</a:t>
                      </a:r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13:30-15:00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各校至所屬試務中心學校領取試卷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參考施測說明</a:t>
                      </a:r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P.6</a:t>
                      </a:r>
                      <a:r>
                        <a:rPr lang="zh-TW" altLang="en-US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</a:t>
                      </a:r>
                      <a:r>
                        <a:rPr lang="en-US" altLang="zh-TW" sz="2400" b="1" i="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P.11</a:t>
                      </a:r>
                      <a:endParaRPr lang="zh-TW" altLang="en-US" sz="2400" b="1" i="0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8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tagcorn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 r="53526" b="54863"/>
          <a:stretch>
            <a:fillRect/>
          </a:stretch>
        </p:blipFill>
        <p:spPr bwMode="auto">
          <a:xfrm>
            <a:off x="24765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tagcorne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591050" y="1520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908692" y="116632"/>
            <a:ext cx="2318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試卷領取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95" y="0"/>
            <a:ext cx="4980015" cy="6858000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247650" y="908720"/>
            <a:ext cx="3640274" cy="5439693"/>
          </a:xfrm>
          <a:prstGeom prst="roundRect">
            <a:avLst/>
          </a:prstGeom>
          <a:solidFill>
            <a:srgbClr val="FFEFCC"/>
          </a:solidFill>
          <a:ln>
            <a:solidFill>
              <a:srgbClr val="FFE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95536" y="1151456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務中心學校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日中午前將試卷送達各試務中心學校、專車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分間將試卷自各試務中心學校運回教育處。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95536" y="2960948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註記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＊學校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試卷由專車送達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學校自行將答案卡送回所屬中心學校。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398019" y="450912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其餘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各校</a:t>
            </a:r>
            <a:r>
              <a:rPr lang="zh-TW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分至所屬中心學校領取試卷，並於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9/14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分前將試卷彌封箱送回所屬試務中心學校。</a:t>
            </a:r>
          </a:p>
        </p:txBody>
      </p:sp>
    </p:spTree>
    <p:extLst>
      <p:ext uri="{BB962C8B-B14F-4D97-AF65-F5344CB8AC3E}">
        <p14:creationId xmlns:p14="http://schemas.microsoft.com/office/powerpoint/2010/main" val="41971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333333"/>
      </a:dk1>
      <a:lt1>
        <a:srgbClr val="FFFFFF"/>
      </a:lt1>
      <a:dk2>
        <a:srgbClr val="FF0000"/>
      </a:dk2>
      <a:lt2>
        <a:srgbClr val="666666"/>
      </a:lt2>
      <a:accent1>
        <a:srgbClr val="00FF00"/>
      </a:accent1>
      <a:accent2>
        <a:srgbClr val="66CCFF"/>
      </a:accent2>
      <a:accent3>
        <a:srgbClr val="FFFFFF"/>
      </a:accent3>
      <a:accent4>
        <a:srgbClr val="2A2A2A"/>
      </a:accent4>
      <a:accent5>
        <a:srgbClr val="AAFFAA"/>
      </a:accent5>
      <a:accent6>
        <a:srgbClr val="5CB9E7"/>
      </a:accent6>
      <a:hlink>
        <a:srgbClr val="5B9244"/>
      </a:hlink>
      <a:folHlink>
        <a:srgbClr val="DBD995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19695</TotalTime>
  <Words>1653</Words>
  <Application>Microsoft Office PowerPoint</Application>
  <PresentationFormat>如螢幕大小 (4:3)</PresentationFormat>
  <Paragraphs>265</Paragraphs>
  <Slides>22</Slides>
  <Notes>22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Default Design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 tags template</dc:title>
  <dc:creator>Presentation Magazine</dc:creator>
  <cp:lastModifiedBy>USER</cp:lastModifiedBy>
  <cp:revision>311</cp:revision>
  <cp:lastPrinted>2021-06-03T08:45:33Z</cp:lastPrinted>
  <dcterms:modified xsi:type="dcterms:W3CDTF">2021-06-15T03:27:59Z</dcterms:modified>
</cp:coreProperties>
</file>