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</p:sldIdLst>
  <p:sldSz cx="18288000" cy="10287000"/>
  <p:notesSz cx="6858000" cy="9144000"/>
  <p:embeddedFontLst>
    <p:embeddedFont>
      <p:font typeface="可画软糖体-繁" panose="02020500000000000000" charset="-12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jp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551796" y="3718438"/>
            <a:ext cx="7745729" cy="508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3"/>
              </a:lnSpc>
            </a:pPr>
            <a:r>
              <a:rPr lang="en-US" sz="7265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報告人</a:t>
            </a:r>
            <a:r>
              <a:rPr lang="en-US" sz="7265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：   </a:t>
            </a:r>
            <a:r>
              <a:rPr lang="en-US" sz="7265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鄭諾擇</a:t>
            </a:r>
            <a:endParaRPr lang="en-US" sz="7265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ctr">
              <a:lnSpc>
                <a:spcPts val="10113"/>
              </a:lnSpc>
            </a:pPr>
            <a:r>
              <a:rPr lang="en-US" sz="7265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               </a:t>
            </a:r>
            <a:r>
              <a:rPr lang="en-US" sz="7265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潘映竹</a:t>
            </a:r>
            <a:endParaRPr lang="en-US" sz="7265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ctr">
              <a:lnSpc>
                <a:spcPts val="10113"/>
              </a:lnSpc>
            </a:pPr>
            <a:r>
              <a:rPr lang="en-US" sz="7265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               </a:t>
            </a:r>
            <a:r>
              <a:rPr lang="en-US" sz="7265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楊岑恩</a:t>
            </a:r>
            <a:endParaRPr lang="en-US" sz="7265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ctr">
              <a:lnSpc>
                <a:spcPts val="10113"/>
              </a:lnSpc>
            </a:pPr>
            <a:r>
              <a:rPr lang="en-US" sz="7265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               </a:t>
            </a:r>
            <a:r>
              <a:rPr lang="en-US" sz="7265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黃晨熙</a:t>
            </a:r>
            <a:endParaRPr lang="en-US" sz="7265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4271" y="1354087"/>
            <a:ext cx="16681887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0"/>
              </a:lnSpc>
              <a:spcBef>
                <a:spcPct val="0"/>
              </a:spcBef>
            </a:pPr>
            <a:r>
              <a:rPr lang="en-US" sz="115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樹木知多少</a:t>
            </a:r>
            <a:r>
              <a:rPr lang="en-US" sz="115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115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校園樹木探討</a:t>
            </a:r>
            <a:endParaRPr lang="en-US" sz="115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2F0D3-D3A2-1A32-B354-9C7905762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0AAB21-3AC7-E25B-0503-F87304BB4E4F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FC94F2-E05F-5EEC-0512-722DE5883387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4BB99D-6975-523F-D107-D57ADD843E78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60011A7-6E90-A5BA-F1C2-0C7588F18AAA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169FAE8-39ED-3B54-0F52-8C3DF5B5DFBC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ECFBCE0-592F-348A-E94E-6494C3FCD88A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BF8849D-1CD0-9882-1B5D-C7EBDEE93AA3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C64B636-A344-49A1-4AC8-E02E9799005C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70C2F5F4-B753-8463-1D81-1706BE9B9154}"/>
              </a:ext>
            </a:extLst>
          </p:cNvPr>
          <p:cNvSpPr txBox="1"/>
          <p:nvPr/>
        </p:nvSpPr>
        <p:spPr>
          <a:xfrm>
            <a:off x="3106836" y="8513471"/>
            <a:ext cx="3566996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老舊的照片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6B3F8D17-11D6-C531-8E6E-488FB3646997}"/>
              </a:ext>
            </a:extLst>
          </p:cNvPr>
          <p:cNvSpPr txBox="1"/>
          <p:nvPr/>
        </p:nvSpPr>
        <p:spPr>
          <a:xfrm>
            <a:off x="9882063" y="8482822"/>
            <a:ext cx="4583156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以前是光禿禿的一片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E14B817-51ED-4F23-3C62-D0EFD23DE1F2}"/>
              </a:ext>
            </a:extLst>
          </p:cNvPr>
          <p:cNvSpPr/>
          <p:nvPr/>
        </p:nvSpPr>
        <p:spPr>
          <a:xfrm>
            <a:off x="1749158" y="3607775"/>
            <a:ext cx="6241512" cy="4747092"/>
          </a:xfrm>
          <a:custGeom>
            <a:avLst/>
            <a:gdLst/>
            <a:ahLst/>
            <a:cxnLst/>
            <a:rect l="l" t="t" r="r" b="b"/>
            <a:pathLst>
              <a:path w="5738231" h="4463068">
                <a:moveTo>
                  <a:pt x="0" y="0"/>
                </a:moveTo>
                <a:lnTo>
                  <a:pt x="5738230" y="0"/>
                </a:lnTo>
                <a:lnTo>
                  <a:pt x="5738230" y="4463068"/>
                </a:lnTo>
                <a:lnTo>
                  <a:pt x="0" y="4463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2C63F53-6122-EE30-21E8-8A84971CDBAF}"/>
              </a:ext>
            </a:extLst>
          </p:cNvPr>
          <p:cNvSpPr/>
          <p:nvPr/>
        </p:nvSpPr>
        <p:spPr>
          <a:xfrm>
            <a:off x="8991600" y="3539090"/>
            <a:ext cx="6558409" cy="4804891"/>
          </a:xfrm>
          <a:custGeom>
            <a:avLst/>
            <a:gdLst/>
            <a:ahLst/>
            <a:cxnLst/>
            <a:rect l="l" t="t" r="r" b="b"/>
            <a:pathLst>
              <a:path w="5829300" h="4423828">
                <a:moveTo>
                  <a:pt x="0" y="0"/>
                </a:moveTo>
                <a:lnTo>
                  <a:pt x="5829300" y="0"/>
                </a:lnTo>
                <a:lnTo>
                  <a:pt x="5829300" y="4423828"/>
                </a:lnTo>
                <a:lnTo>
                  <a:pt x="0" y="44238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860" b="-4860"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22B0B3-A7AE-1EBC-ED19-F82E59C670C9}"/>
              </a:ext>
            </a:extLst>
          </p:cNvPr>
          <p:cNvSpPr txBox="1"/>
          <p:nvPr/>
        </p:nvSpPr>
        <p:spPr>
          <a:xfrm>
            <a:off x="2514446" y="697787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9D70CFFC-4DB0-89C1-101E-F39B080DFF09}"/>
              </a:ext>
            </a:extLst>
          </p:cNvPr>
          <p:cNvSpPr txBox="1"/>
          <p:nvPr/>
        </p:nvSpPr>
        <p:spPr>
          <a:xfrm>
            <a:off x="2579793" y="2413432"/>
            <a:ext cx="5562348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訪問師長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覃叔叔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423354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91BFC-988C-7B1A-8699-6FB0B4694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B55BBF-8BB9-54C9-921B-0584F118A57A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B2DBDC-CC87-3214-79F9-D42BFCB47422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D25CAC0-D807-CC24-56C5-E4C85B05B48C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D4CF6DC-DEB4-286F-8F14-C1B151290543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1C40013-023B-9790-692C-2311C6C73698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A56FFB4-AD16-1CB7-81AA-9A7A845BC83B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D3422EA-51EE-A29B-8DAA-25434C325405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13E52B4-0C0D-75D9-F14A-270F83F20DD8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0689809-DE51-57BD-A255-96F589EE87CC}"/>
              </a:ext>
            </a:extLst>
          </p:cNvPr>
          <p:cNvSpPr txBox="1"/>
          <p:nvPr/>
        </p:nvSpPr>
        <p:spPr>
          <a:xfrm rot="-1270961">
            <a:off x="2711601" y="4169556"/>
            <a:ext cx="6019532" cy="110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  <a:spcBef>
                <a:spcPct val="0"/>
              </a:spcBef>
            </a:pPr>
            <a:r>
              <a:rPr lang="en-US" sz="7031" dirty="0">
                <a:solidFill>
                  <a:srgbClr val="5277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7031" dirty="0" err="1">
                <a:solidFill>
                  <a:srgbClr val="5277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重頭戲來了</a:t>
            </a:r>
            <a:r>
              <a:rPr lang="en-US" sz="7031" dirty="0">
                <a:solidFill>
                  <a:srgbClr val="5277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！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7D01D0C-B83D-1909-C093-2739C5DF5497}"/>
              </a:ext>
            </a:extLst>
          </p:cNvPr>
          <p:cNvSpPr txBox="1"/>
          <p:nvPr/>
        </p:nvSpPr>
        <p:spPr>
          <a:xfrm rot="1370161">
            <a:off x="7878870" y="3890297"/>
            <a:ext cx="8920390" cy="110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  <a:spcBef>
                <a:spcPct val="0"/>
              </a:spcBef>
            </a:pPr>
            <a:r>
              <a:rPr lang="en-US" sz="7031" dirty="0">
                <a:solidFill>
                  <a:srgbClr val="43AA88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7031" dirty="0" err="1">
                <a:solidFill>
                  <a:srgbClr val="43AA88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有趣！有趣！再有趣</a:t>
            </a:r>
            <a:r>
              <a:rPr lang="en-US" sz="7031" dirty="0">
                <a:solidFill>
                  <a:srgbClr val="43AA88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！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3FCCDF0-EDD0-0CF8-0E2D-F9EF62E3710F}"/>
              </a:ext>
            </a:extLst>
          </p:cNvPr>
          <p:cNvSpPr txBox="1"/>
          <p:nvPr/>
        </p:nvSpPr>
        <p:spPr>
          <a:xfrm>
            <a:off x="4557094" y="5345870"/>
            <a:ext cx="8706193" cy="3160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06144" lvl="1" indent="-1253072" algn="ctr">
              <a:lnSpc>
                <a:spcPts val="12257"/>
              </a:lnSpc>
              <a:buFont typeface="Arial"/>
              <a:buChar char="•"/>
            </a:pPr>
            <a:r>
              <a:rPr lang="en-US" sz="13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貼紙問答</a:t>
            </a:r>
            <a:endParaRPr lang="en-US" sz="13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marL="2506144" lvl="1" indent="-1253072" algn="ctr">
              <a:lnSpc>
                <a:spcPts val="12257"/>
              </a:lnSpc>
              <a:buFont typeface="Arial"/>
              <a:buChar char="•"/>
            </a:pPr>
            <a:r>
              <a:rPr lang="en-US" sz="13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問卷調查</a:t>
            </a:r>
            <a:endParaRPr lang="en-US" sz="13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866F0E2-C2D8-2009-D012-2A7179058F35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</a:p>
        </p:txBody>
      </p:sp>
    </p:spTree>
    <p:extLst>
      <p:ext uri="{BB962C8B-B14F-4D97-AF65-F5344CB8AC3E}">
        <p14:creationId xmlns:p14="http://schemas.microsoft.com/office/powerpoint/2010/main" val="425107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AF28-2A68-0E34-4C9B-ECEFF638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6D7CBD-6510-4D50-4A19-92F0A560C967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04D000-1E3B-C84B-6C21-E3F9FCF25055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23949C-F59C-8C1E-0304-DB4B8C401DF9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10FB9FE-B2CA-620E-92A9-14B2BCD31700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3CC7C3B-35EA-AE4A-27BE-9BC587605B22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76FE408-7464-0390-0BE6-15E294C6AA46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73611E3-C308-CA4B-D73F-4F50602B2F36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3CA9570-1D4E-AAD9-08A7-911C2EA2B2FC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47B08B0-4D5A-C5EF-53CD-7A63890F3D37}"/>
              </a:ext>
            </a:extLst>
          </p:cNvPr>
          <p:cNvSpPr/>
          <p:nvPr/>
        </p:nvSpPr>
        <p:spPr>
          <a:xfrm>
            <a:off x="1957095" y="3761316"/>
            <a:ext cx="6381044" cy="4828685"/>
          </a:xfrm>
          <a:custGeom>
            <a:avLst/>
            <a:gdLst/>
            <a:ahLst/>
            <a:cxnLst/>
            <a:rect l="l" t="t" r="r" b="b"/>
            <a:pathLst>
              <a:path w="5681828" h="4266122">
                <a:moveTo>
                  <a:pt x="0" y="0"/>
                </a:moveTo>
                <a:lnTo>
                  <a:pt x="5681828" y="0"/>
                </a:lnTo>
                <a:lnTo>
                  <a:pt x="5681828" y="4266121"/>
                </a:lnTo>
                <a:lnTo>
                  <a:pt x="0" y="4266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8D49144-17A2-D762-A4FE-445BF53A0C69}"/>
              </a:ext>
            </a:extLst>
          </p:cNvPr>
          <p:cNvSpPr/>
          <p:nvPr/>
        </p:nvSpPr>
        <p:spPr>
          <a:xfrm>
            <a:off x="9663586" y="3754373"/>
            <a:ext cx="6546274" cy="4828685"/>
          </a:xfrm>
          <a:custGeom>
            <a:avLst/>
            <a:gdLst/>
            <a:ahLst/>
            <a:cxnLst/>
            <a:rect l="l" t="t" r="r" b="b"/>
            <a:pathLst>
              <a:path w="5281581" h="4396455">
                <a:moveTo>
                  <a:pt x="0" y="0"/>
                </a:moveTo>
                <a:lnTo>
                  <a:pt x="5281582" y="0"/>
                </a:lnTo>
                <a:lnTo>
                  <a:pt x="5281582" y="4396455"/>
                </a:lnTo>
                <a:lnTo>
                  <a:pt x="0" y="43964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85F42F7-3FB0-DB4E-A94A-F74B0009FC63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0A1E06B-F0B4-19F5-9AB2-D5B71A0DAFC7}"/>
              </a:ext>
            </a:extLst>
          </p:cNvPr>
          <p:cNvSpPr txBox="1"/>
          <p:nvPr/>
        </p:nvSpPr>
        <p:spPr>
          <a:xfrm>
            <a:off x="2300790" y="2299820"/>
            <a:ext cx="4294746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4437" lvl="1" indent="-607218" algn="ctr">
              <a:lnSpc>
                <a:spcPts val="5939"/>
              </a:lnSpc>
              <a:buFont typeface="Arial"/>
              <a:buChar char="•"/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貼紙問答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1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25A9C832-CBA8-7648-84B5-276B5A791820}"/>
              </a:ext>
            </a:extLst>
          </p:cNvPr>
          <p:cNvSpPr txBox="1"/>
          <p:nvPr/>
        </p:nvSpPr>
        <p:spPr>
          <a:xfrm>
            <a:off x="7367564" y="2262499"/>
            <a:ext cx="752234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7"/>
              </a:lnSpc>
            </a:pPr>
            <a:r>
              <a:rPr lang="en-US" altLang="zh-TW" sz="7734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誰是</a:t>
            </a:r>
            <a:r>
              <a:rPr lang="zh-TW" altLang="en-US" sz="7734" dirty="0">
                <a:solidFill>
                  <a:schemeClr val="tx2">
                    <a:lumMod val="20000"/>
                    <a:lumOff val="80000"/>
                  </a:schemeClr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吳</a:t>
            </a:r>
            <a:r>
              <a:rPr lang="en-US" altLang="zh-TW" sz="7734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江樹王</a:t>
            </a:r>
            <a:r>
              <a:rPr lang="en-US" altLang="zh-TW" sz="7734" dirty="0">
                <a:solidFill>
                  <a:schemeClr val="tx2">
                    <a:lumMod val="20000"/>
                    <a:lumOff val="80000"/>
                  </a:schemeClr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？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DABD2D8-71A9-8E5B-CA0B-86908B0D040E}"/>
              </a:ext>
            </a:extLst>
          </p:cNvPr>
          <p:cNvSpPr txBox="1"/>
          <p:nvPr/>
        </p:nvSpPr>
        <p:spPr>
          <a:xfrm>
            <a:off x="7240683" y="2202597"/>
            <a:ext cx="752234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7"/>
              </a:lnSpc>
            </a:pPr>
            <a:r>
              <a:rPr lang="en-US" altLang="zh-TW" sz="7734" dirty="0" err="1">
                <a:solidFill>
                  <a:srgbClr val="004AAD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誰是</a:t>
            </a:r>
            <a:r>
              <a:rPr lang="zh-TW" altLang="en-US" sz="7734" dirty="0">
                <a:solidFill>
                  <a:srgbClr val="004AAD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吳</a:t>
            </a:r>
            <a:r>
              <a:rPr lang="en-US" altLang="zh-TW" sz="7734" dirty="0" err="1">
                <a:solidFill>
                  <a:srgbClr val="004AAD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江樹王</a:t>
            </a:r>
            <a:r>
              <a:rPr lang="en-US" altLang="zh-TW" sz="7734" dirty="0">
                <a:solidFill>
                  <a:srgbClr val="004AAD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？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66E0859-B05C-5664-6DAA-66604AAF701F}"/>
              </a:ext>
            </a:extLst>
          </p:cNvPr>
          <p:cNvSpPr txBox="1"/>
          <p:nvPr/>
        </p:nvSpPr>
        <p:spPr>
          <a:xfrm>
            <a:off x="3374763" y="8701284"/>
            <a:ext cx="3566996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挑選10種樹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CC380F1-CF3F-478F-EA4B-9A9E155270A5}"/>
              </a:ext>
            </a:extLst>
          </p:cNvPr>
          <p:cNvSpPr txBox="1"/>
          <p:nvPr/>
        </p:nvSpPr>
        <p:spPr>
          <a:xfrm>
            <a:off x="11153225" y="8733450"/>
            <a:ext cx="3566996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認真思考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244192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0C2CB-080C-26B1-5FEE-4860ACF5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29A065-1511-3C30-C000-6364496599E0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79A4F7-072E-F007-A249-28FDBE80813D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1D519F0-FA8B-B2C3-60C1-24A9000C9BDD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73A18E-06BF-9275-4588-F8596AE9004A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0DD1793-E772-C1E1-771F-7D08E5C925EB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2BC73CB-DFF1-A709-86F0-98380293A61F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CE9EFDE-B978-BB0B-4545-8188D8DEA69B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33C96CE-5F46-14E6-56A8-8F093A980356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DDCA3CE-BDB4-C61F-E9EB-C1C260C9C8F8}"/>
              </a:ext>
            </a:extLst>
          </p:cNvPr>
          <p:cNvSpPr/>
          <p:nvPr/>
        </p:nvSpPr>
        <p:spPr>
          <a:xfrm>
            <a:off x="1892246" y="3655245"/>
            <a:ext cx="4138353" cy="4942044"/>
          </a:xfrm>
          <a:custGeom>
            <a:avLst/>
            <a:gdLst/>
            <a:ahLst/>
            <a:cxnLst/>
            <a:rect l="l" t="t" r="r" b="b"/>
            <a:pathLst>
              <a:path w="3575129" h="4505499">
                <a:moveTo>
                  <a:pt x="0" y="0"/>
                </a:moveTo>
                <a:lnTo>
                  <a:pt x="3575129" y="0"/>
                </a:lnTo>
                <a:lnTo>
                  <a:pt x="3575129" y="4505499"/>
                </a:lnTo>
                <a:lnTo>
                  <a:pt x="0" y="4505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CC33A9-E87F-0AF6-0B77-AC2EAED7AD1B}"/>
              </a:ext>
            </a:extLst>
          </p:cNvPr>
          <p:cNvSpPr/>
          <p:nvPr/>
        </p:nvSpPr>
        <p:spPr>
          <a:xfrm>
            <a:off x="6301644" y="3620522"/>
            <a:ext cx="4196735" cy="4942044"/>
          </a:xfrm>
          <a:custGeom>
            <a:avLst/>
            <a:gdLst/>
            <a:ahLst/>
            <a:cxnLst/>
            <a:rect l="l" t="t" r="r" b="b"/>
            <a:pathLst>
              <a:path w="3619171" h="4505499">
                <a:moveTo>
                  <a:pt x="0" y="0"/>
                </a:moveTo>
                <a:lnTo>
                  <a:pt x="3619172" y="0"/>
                </a:lnTo>
                <a:lnTo>
                  <a:pt x="3619172" y="4505499"/>
                </a:lnTo>
                <a:lnTo>
                  <a:pt x="0" y="45054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3A7A959-5560-A8A3-794B-CFD36D2D2652}"/>
              </a:ext>
            </a:extLst>
          </p:cNvPr>
          <p:cNvSpPr/>
          <p:nvPr/>
        </p:nvSpPr>
        <p:spPr>
          <a:xfrm>
            <a:off x="12049737" y="3620522"/>
            <a:ext cx="4138352" cy="4942044"/>
          </a:xfrm>
          <a:custGeom>
            <a:avLst/>
            <a:gdLst/>
            <a:ahLst/>
            <a:cxnLst/>
            <a:rect l="l" t="t" r="r" b="b"/>
            <a:pathLst>
              <a:path w="3723822" h="4505499">
                <a:moveTo>
                  <a:pt x="0" y="0"/>
                </a:moveTo>
                <a:lnTo>
                  <a:pt x="3723822" y="0"/>
                </a:lnTo>
                <a:lnTo>
                  <a:pt x="3723822" y="4505499"/>
                </a:lnTo>
                <a:lnTo>
                  <a:pt x="0" y="4505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EEF2664-B1F4-17D6-A46B-52E8317EEFE5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5EAF39E-318A-D6B2-85DA-EFA5F15A6F25}"/>
              </a:ext>
            </a:extLst>
          </p:cNvPr>
          <p:cNvSpPr txBox="1"/>
          <p:nvPr/>
        </p:nvSpPr>
        <p:spPr>
          <a:xfrm>
            <a:off x="2374158" y="2375049"/>
            <a:ext cx="4392254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4437" lvl="1" indent="-607218" algn="ctr">
              <a:lnSpc>
                <a:spcPts val="5939"/>
              </a:lnSpc>
              <a:buFont typeface="Arial"/>
              <a:buChar char="•"/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貼紙問答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2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A9C5C0C-66F5-BB90-FD04-E0FD519540A7}"/>
              </a:ext>
            </a:extLst>
          </p:cNvPr>
          <p:cNvSpPr txBox="1"/>
          <p:nvPr/>
        </p:nvSpPr>
        <p:spPr>
          <a:xfrm>
            <a:off x="4122635" y="8746045"/>
            <a:ext cx="4196735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颱風受到災害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B8E5633-30A6-DA96-40F1-D55D2AED454A}"/>
              </a:ext>
            </a:extLst>
          </p:cNvPr>
          <p:cNvSpPr txBox="1"/>
          <p:nvPr/>
        </p:nvSpPr>
        <p:spPr>
          <a:xfrm>
            <a:off x="12676073" y="8678342"/>
            <a:ext cx="2392840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樹中樹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67823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A5F11-A1B7-1377-5DF4-CCA69948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45DC6B-E7DB-F764-C4E8-2F919E4E8337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ADAC4FB-141C-F167-1EA0-25B0D6F14A3F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E4D4C1-D815-0F04-7ABD-1FA0754CD865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4E5763-7B35-3CA0-A716-7272F3795868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972F660-FD8F-A58A-8AEE-4C24F2B5748F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CB8976B-6641-2348-F8ED-7940E8678204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DF73010-306D-9FCD-E7BE-ED71DC06703D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58970F2-44D8-AEFE-0A8D-8CA0B4C07890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2A88E9EB-2076-0F90-551C-E2B7EF16AF65}"/>
              </a:ext>
            </a:extLst>
          </p:cNvPr>
          <p:cNvSpPr/>
          <p:nvPr/>
        </p:nvSpPr>
        <p:spPr>
          <a:xfrm>
            <a:off x="1573154" y="3559019"/>
            <a:ext cx="6826858" cy="5030983"/>
          </a:xfrm>
          <a:custGeom>
            <a:avLst/>
            <a:gdLst/>
            <a:ahLst/>
            <a:cxnLst/>
            <a:rect l="l" t="t" r="r" b="b"/>
            <a:pathLst>
              <a:path w="6065769" h="4410727">
                <a:moveTo>
                  <a:pt x="0" y="0"/>
                </a:moveTo>
                <a:lnTo>
                  <a:pt x="6065770" y="0"/>
                </a:lnTo>
                <a:lnTo>
                  <a:pt x="6065770" y="4410728"/>
                </a:lnTo>
                <a:lnTo>
                  <a:pt x="0" y="4410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4C6CD66-523F-841F-B8B2-F44AB9A34C92}"/>
              </a:ext>
            </a:extLst>
          </p:cNvPr>
          <p:cNvSpPr/>
          <p:nvPr/>
        </p:nvSpPr>
        <p:spPr>
          <a:xfrm>
            <a:off x="9250974" y="3544264"/>
            <a:ext cx="6674826" cy="5045738"/>
          </a:xfrm>
          <a:custGeom>
            <a:avLst/>
            <a:gdLst/>
            <a:ahLst/>
            <a:cxnLst/>
            <a:rect l="l" t="t" r="r" b="b"/>
            <a:pathLst>
              <a:path w="5774542" h="4562963">
                <a:moveTo>
                  <a:pt x="0" y="0"/>
                </a:moveTo>
                <a:lnTo>
                  <a:pt x="5774542" y="0"/>
                </a:lnTo>
                <a:lnTo>
                  <a:pt x="5774542" y="4562963"/>
                </a:lnTo>
                <a:lnTo>
                  <a:pt x="0" y="45629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7836533-8457-3BA7-6FB7-ED77F8B3B801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  <a:endParaRPr lang="en-US" sz="8437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995E447-EF77-C983-9EA1-89191F4B45F6}"/>
              </a:ext>
            </a:extLst>
          </p:cNvPr>
          <p:cNvSpPr txBox="1"/>
          <p:nvPr/>
        </p:nvSpPr>
        <p:spPr>
          <a:xfrm>
            <a:off x="2349561" y="2352487"/>
            <a:ext cx="4392254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4437" lvl="1" indent="-607218" algn="ctr">
              <a:lnSpc>
                <a:spcPts val="5939"/>
              </a:lnSpc>
              <a:buFont typeface="Arial"/>
              <a:buChar char="•"/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貼紙問答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2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FFB2E3C-8372-BEF0-DB07-55CFB22A2FCE}"/>
              </a:ext>
            </a:extLst>
          </p:cNvPr>
          <p:cNvSpPr txBox="1"/>
          <p:nvPr/>
        </p:nvSpPr>
        <p:spPr>
          <a:xfrm>
            <a:off x="2983459" y="8701194"/>
            <a:ext cx="4196735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魔鬼氈</a:t>
            </a: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/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位置</a:t>
            </a:r>
            <a:endParaRPr lang="en-US" sz="4218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56435D0-617E-6016-1B11-9E5019114ACA}"/>
              </a:ext>
            </a:extLst>
          </p:cNvPr>
          <p:cNvSpPr txBox="1"/>
          <p:nvPr/>
        </p:nvSpPr>
        <p:spPr>
          <a:xfrm>
            <a:off x="11430000" y="8742401"/>
            <a:ext cx="2758494" cy="6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5"/>
              </a:lnSpc>
              <a:spcBef>
                <a:spcPct val="0"/>
              </a:spcBef>
            </a:pP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4218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在哪裡</a:t>
            </a:r>
            <a:r>
              <a:rPr lang="en-US" sz="4218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48663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8BA07-1ED5-47A5-A84E-F76CD5833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B51E83-14C2-D3C6-E69D-0C2654109313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979DEE5-0A6D-1648-3A4C-2DD0BAD31180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E49F93-7404-55D6-AAA8-F4582615D696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D41213E-3E67-4BE2-F022-966C2C5C2543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A475F4-7F06-2F46-E712-5DEDB2D98C6B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F0021F6-279E-9D8B-EAFD-475833CD3C4A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06BAEC-BAFA-3CDF-A619-D81DD5A45814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E2FE403-FB48-C2B2-2269-459AC5629D82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6233679-E37D-F0C4-6AD7-1DE18FF490FB}"/>
              </a:ext>
            </a:extLst>
          </p:cNvPr>
          <p:cNvSpPr/>
          <p:nvPr/>
        </p:nvSpPr>
        <p:spPr>
          <a:xfrm>
            <a:off x="2870234" y="3273249"/>
            <a:ext cx="5477285" cy="3699051"/>
          </a:xfrm>
          <a:custGeom>
            <a:avLst/>
            <a:gdLst/>
            <a:ahLst/>
            <a:cxnLst/>
            <a:rect l="l" t="t" r="r" b="b"/>
            <a:pathLst>
              <a:path w="4768688" h="3377821">
                <a:moveTo>
                  <a:pt x="0" y="0"/>
                </a:moveTo>
                <a:lnTo>
                  <a:pt x="4768688" y="0"/>
                </a:lnTo>
                <a:lnTo>
                  <a:pt x="4768688" y="3377821"/>
                </a:lnTo>
                <a:lnTo>
                  <a:pt x="0" y="3377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92ADAE8-9CFD-A33B-3535-F901D049B13F}"/>
              </a:ext>
            </a:extLst>
          </p:cNvPr>
          <p:cNvSpPr/>
          <p:nvPr/>
        </p:nvSpPr>
        <p:spPr>
          <a:xfrm>
            <a:off x="9970963" y="1508680"/>
            <a:ext cx="5708417" cy="3536607"/>
          </a:xfrm>
          <a:custGeom>
            <a:avLst/>
            <a:gdLst/>
            <a:ahLst/>
            <a:cxnLst/>
            <a:rect l="l" t="t" r="r" b="b"/>
            <a:pathLst>
              <a:path w="4787345" h="3390591">
                <a:moveTo>
                  <a:pt x="0" y="0"/>
                </a:moveTo>
                <a:lnTo>
                  <a:pt x="4787345" y="0"/>
                </a:lnTo>
                <a:lnTo>
                  <a:pt x="4787345" y="3390591"/>
                </a:lnTo>
                <a:lnTo>
                  <a:pt x="0" y="3390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713DDFF-EDFD-5765-D497-17CE8D070C33}"/>
              </a:ext>
            </a:extLst>
          </p:cNvPr>
          <p:cNvSpPr/>
          <p:nvPr/>
        </p:nvSpPr>
        <p:spPr>
          <a:xfrm>
            <a:off x="2809687" y="7526097"/>
            <a:ext cx="5951697" cy="2168118"/>
          </a:xfrm>
          <a:custGeom>
            <a:avLst/>
            <a:gdLst/>
            <a:ahLst/>
            <a:cxnLst/>
            <a:rect l="l" t="t" r="r" b="b"/>
            <a:pathLst>
              <a:path w="5797339" h="2023600">
                <a:moveTo>
                  <a:pt x="0" y="0"/>
                </a:moveTo>
                <a:lnTo>
                  <a:pt x="5797339" y="0"/>
                </a:lnTo>
                <a:lnTo>
                  <a:pt x="5797339" y="2023599"/>
                </a:lnTo>
                <a:lnTo>
                  <a:pt x="0" y="2023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482FB94-3FEC-C85C-0122-7B8EE55F5BB4}"/>
              </a:ext>
            </a:extLst>
          </p:cNvPr>
          <p:cNvSpPr/>
          <p:nvPr/>
        </p:nvSpPr>
        <p:spPr>
          <a:xfrm>
            <a:off x="9362953" y="5378579"/>
            <a:ext cx="6400800" cy="2256898"/>
          </a:xfrm>
          <a:custGeom>
            <a:avLst/>
            <a:gdLst/>
            <a:ahLst/>
            <a:cxnLst/>
            <a:rect l="l" t="t" r="r" b="b"/>
            <a:pathLst>
              <a:path w="5708417" h="2042585">
                <a:moveTo>
                  <a:pt x="0" y="0"/>
                </a:moveTo>
                <a:lnTo>
                  <a:pt x="5708417" y="0"/>
                </a:lnTo>
                <a:lnTo>
                  <a:pt x="5708417" y="2042585"/>
                </a:lnTo>
                <a:lnTo>
                  <a:pt x="0" y="2042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9E3B5E2-72B4-4F27-4204-4D450BC7D4AE}"/>
              </a:ext>
            </a:extLst>
          </p:cNvPr>
          <p:cNvSpPr/>
          <p:nvPr/>
        </p:nvSpPr>
        <p:spPr>
          <a:xfrm>
            <a:off x="9940483" y="7974001"/>
            <a:ext cx="6012244" cy="2137847"/>
          </a:xfrm>
          <a:custGeom>
            <a:avLst/>
            <a:gdLst/>
            <a:ahLst/>
            <a:cxnLst/>
            <a:rect l="l" t="t" r="r" b="b"/>
            <a:pathLst>
              <a:path w="5494089" h="2003418">
                <a:moveTo>
                  <a:pt x="0" y="0"/>
                </a:moveTo>
                <a:lnTo>
                  <a:pt x="5494089" y="0"/>
                </a:lnTo>
                <a:lnTo>
                  <a:pt x="5494089" y="2003417"/>
                </a:lnTo>
                <a:lnTo>
                  <a:pt x="0" y="20034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BD2DBA5-F75D-CAB4-BA76-EBEB0817F54E}"/>
              </a:ext>
            </a:extLst>
          </p:cNvPr>
          <p:cNvSpPr txBox="1"/>
          <p:nvPr/>
        </p:nvSpPr>
        <p:spPr>
          <a:xfrm>
            <a:off x="2152373" y="1990883"/>
            <a:ext cx="3878226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4437" lvl="1" indent="-607218" algn="ctr">
              <a:lnSpc>
                <a:spcPts val="5939"/>
              </a:lnSpc>
              <a:buFont typeface="Arial"/>
              <a:buChar char="•"/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問卷調查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2A85D-835A-687B-51D4-DED9F9B01CDB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  <a:endParaRPr lang="en-US" sz="8437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258304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6D99E-F94C-D2B7-BD21-E1A2718C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BFFB79-10B1-5BC7-C1F9-20986789CA28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3D5E645-AAB6-7AAF-162E-9F633BEE2A4C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FFC3048-E088-505F-9A69-754C77152A4C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7B0FCDF-630B-E482-7CF8-C94C9C58C084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400B83-7B0E-7D07-3518-73F0C0279479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7831FD3-E479-EB74-E11F-6FF1F0DB0E9F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3D409A6-382C-BB48-BE51-72D527DD7E5B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9E08C01-7D22-A137-419A-99F0B0844343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F08506B-7819-539C-BD96-A1BAB3BA485D}"/>
              </a:ext>
            </a:extLst>
          </p:cNvPr>
          <p:cNvSpPr txBox="1"/>
          <p:nvPr/>
        </p:nvSpPr>
        <p:spPr>
          <a:xfrm>
            <a:off x="2414640" y="424496"/>
            <a:ext cx="6613457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校園識樹活動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4692AAE-C6B1-C1FC-9E7D-88301C90D8D4}"/>
              </a:ext>
            </a:extLst>
          </p:cNvPr>
          <p:cNvSpPr txBox="1"/>
          <p:nvPr/>
        </p:nvSpPr>
        <p:spPr>
          <a:xfrm>
            <a:off x="2286000" y="1995123"/>
            <a:ext cx="3878226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4437" lvl="1" indent="-607218" algn="ctr">
              <a:lnSpc>
                <a:spcPts val="5939"/>
              </a:lnSpc>
              <a:buFont typeface="Arial"/>
              <a:buChar char="•"/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問卷調查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1A48ECC-783D-1298-2C97-ABBADB20C69A}"/>
              </a:ext>
            </a:extLst>
          </p:cNvPr>
          <p:cNvGrpSpPr/>
          <p:nvPr/>
        </p:nvGrpSpPr>
        <p:grpSpPr>
          <a:xfrm>
            <a:off x="2641334" y="3519612"/>
            <a:ext cx="2404339" cy="862389"/>
            <a:chOff x="0" y="0"/>
            <a:chExt cx="633242" cy="22713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769AA18-A1BB-8DD9-A49B-6E2126A3B4A0}"/>
                </a:ext>
              </a:extLst>
            </p:cNvPr>
            <p:cNvSpPr/>
            <p:nvPr/>
          </p:nvSpPr>
          <p:spPr>
            <a:xfrm>
              <a:off x="0" y="0"/>
              <a:ext cx="633242" cy="227131"/>
            </a:xfrm>
            <a:custGeom>
              <a:avLst/>
              <a:gdLst/>
              <a:ahLst/>
              <a:cxnLst/>
              <a:rect l="l" t="t" r="r" b="b"/>
              <a:pathLst>
                <a:path w="633242" h="227131">
                  <a:moveTo>
                    <a:pt x="113566" y="0"/>
                  </a:moveTo>
                  <a:lnTo>
                    <a:pt x="519676" y="0"/>
                  </a:lnTo>
                  <a:cubicBezTo>
                    <a:pt x="549795" y="0"/>
                    <a:pt x="578681" y="11965"/>
                    <a:pt x="599979" y="33263"/>
                  </a:cubicBezTo>
                  <a:cubicBezTo>
                    <a:pt x="621277" y="54560"/>
                    <a:pt x="633242" y="83446"/>
                    <a:pt x="633242" y="113566"/>
                  </a:cubicBezTo>
                  <a:lnTo>
                    <a:pt x="633242" y="113566"/>
                  </a:lnTo>
                  <a:cubicBezTo>
                    <a:pt x="633242" y="143685"/>
                    <a:pt x="621277" y="172571"/>
                    <a:pt x="599979" y="193869"/>
                  </a:cubicBezTo>
                  <a:cubicBezTo>
                    <a:pt x="578681" y="215166"/>
                    <a:pt x="549795" y="227131"/>
                    <a:pt x="519676" y="227131"/>
                  </a:cubicBezTo>
                  <a:lnTo>
                    <a:pt x="113566" y="227131"/>
                  </a:lnTo>
                  <a:cubicBezTo>
                    <a:pt x="83446" y="227131"/>
                    <a:pt x="54560" y="215166"/>
                    <a:pt x="33263" y="193869"/>
                  </a:cubicBezTo>
                  <a:cubicBezTo>
                    <a:pt x="11965" y="172571"/>
                    <a:pt x="0" y="143685"/>
                    <a:pt x="0" y="113566"/>
                  </a:cubicBezTo>
                  <a:lnTo>
                    <a:pt x="0" y="113566"/>
                  </a:lnTo>
                  <a:cubicBezTo>
                    <a:pt x="0" y="83446"/>
                    <a:pt x="11965" y="54560"/>
                    <a:pt x="33263" y="33263"/>
                  </a:cubicBezTo>
                  <a:cubicBezTo>
                    <a:pt x="54560" y="11965"/>
                    <a:pt x="83446" y="0"/>
                    <a:pt x="113566" y="0"/>
                  </a:cubicBezTo>
                  <a:close/>
                </a:path>
              </a:pathLst>
            </a:custGeom>
            <a:solidFill>
              <a:srgbClr val="FF6C1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8DB2E89F-BA6F-D314-1E2E-7F9C802A268B}"/>
                </a:ext>
              </a:extLst>
            </p:cNvPr>
            <p:cNvSpPr txBox="1"/>
            <p:nvPr/>
          </p:nvSpPr>
          <p:spPr>
            <a:xfrm>
              <a:off x="0" y="-19050"/>
              <a:ext cx="633242" cy="246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3AFD2F49-ADBF-BC4A-9FB4-5BD4BE7D6C06}"/>
              </a:ext>
            </a:extLst>
          </p:cNvPr>
          <p:cNvSpPr txBox="1"/>
          <p:nvPr/>
        </p:nvSpPr>
        <p:spPr>
          <a:xfrm>
            <a:off x="2813609" y="3626739"/>
            <a:ext cx="12563273" cy="151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4"/>
              </a:lnSpc>
            </a:pPr>
            <a:r>
              <a:rPr lang="en-US" sz="5203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題目一：你現在比較認識學校的樹了嗎？(是/否)</a:t>
            </a:r>
          </a:p>
          <a:p>
            <a:pPr algn="l">
              <a:lnSpc>
                <a:spcPts val="5494"/>
              </a:lnSpc>
            </a:pPr>
            <a:r>
              <a:rPr lang="en-US" sz="5203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全部都選「是」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A23C0E9-4A5E-FF74-D5AE-3A1782BF0247}"/>
              </a:ext>
            </a:extLst>
          </p:cNvPr>
          <p:cNvGrpSpPr/>
          <p:nvPr/>
        </p:nvGrpSpPr>
        <p:grpSpPr>
          <a:xfrm>
            <a:off x="2652657" y="5591418"/>
            <a:ext cx="2404339" cy="862389"/>
            <a:chOff x="0" y="0"/>
            <a:chExt cx="633242" cy="22713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70ECAFD-42FB-5BBA-F62A-5AA39C70D088}"/>
                </a:ext>
              </a:extLst>
            </p:cNvPr>
            <p:cNvSpPr/>
            <p:nvPr/>
          </p:nvSpPr>
          <p:spPr>
            <a:xfrm>
              <a:off x="0" y="0"/>
              <a:ext cx="633242" cy="227131"/>
            </a:xfrm>
            <a:custGeom>
              <a:avLst/>
              <a:gdLst/>
              <a:ahLst/>
              <a:cxnLst/>
              <a:rect l="l" t="t" r="r" b="b"/>
              <a:pathLst>
                <a:path w="633242" h="227131">
                  <a:moveTo>
                    <a:pt x="113566" y="0"/>
                  </a:moveTo>
                  <a:lnTo>
                    <a:pt x="519676" y="0"/>
                  </a:lnTo>
                  <a:cubicBezTo>
                    <a:pt x="549795" y="0"/>
                    <a:pt x="578681" y="11965"/>
                    <a:pt x="599979" y="33263"/>
                  </a:cubicBezTo>
                  <a:cubicBezTo>
                    <a:pt x="621277" y="54560"/>
                    <a:pt x="633242" y="83446"/>
                    <a:pt x="633242" y="113566"/>
                  </a:cubicBezTo>
                  <a:lnTo>
                    <a:pt x="633242" y="113566"/>
                  </a:lnTo>
                  <a:cubicBezTo>
                    <a:pt x="633242" y="143685"/>
                    <a:pt x="621277" y="172571"/>
                    <a:pt x="599979" y="193869"/>
                  </a:cubicBezTo>
                  <a:cubicBezTo>
                    <a:pt x="578681" y="215166"/>
                    <a:pt x="549795" y="227131"/>
                    <a:pt x="519676" y="227131"/>
                  </a:cubicBezTo>
                  <a:lnTo>
                    <a:pt x="113566" y="227131"/>
                  </a:lnTo>
                  <a:cubicBezTo>
                    <a:pt x="83446" y="227131"/>
                    <a:pt x="54560" y="215166"/>
                    <a:pt x="33263" y="193869"/>
                  </a:cubicBezTo>
                  <a:cubicBezTo>
                    <a:pt x="11965" y="172571"/>
                    <a:pt x="0" y="143685"/>
                    <a:pt x="0" y="113566"/>
                  </a:cubicBezTo>
                  <a:lnTo>
                    <a:pt x="0" y="113566"/>
                  </a:lnTo>
                  <a:cubicBezTo>
                    <a:pt x="0" y="83446"/>
                    <a:pt x="11965" y="54560"/>
                    <a:pt x="33263" y="33263"/>
                  </a:cubicBezTo>
                  <a:cubicBezTo>
                    <a:pt x="54560" y="11965"/>
                    <a:pt x="83446" y="0"/>
                    <a:pt x="113566" y="0"/>
                  </a:cubicBezTo>
                  <a:close/>
                </a:path>
              </a:pathLst>
            </a:custGeom>
            <a:solidFill>
              <a:srgbClr val="FF6C1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601A04E-5403-683E-6A89-60BD939DC3B2}"/>
                </a:ext>
              </a:extLst>
            </p:cNvPr>
            <p:cNvSpPr txBox="1"/>
            <p:nvPr/>
          </p:nvSpPr>
          <p:spPr>
            <a:xfrm>
              <a:off x="0" y="-19050"/>
              <a:ext cx="633242" cy="246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1D2EB0E8-743A-9E63-E6FC-F8E6CCEB2C01}"/>
              </a:ext>
            </a:extLst>
          </p:cNvPr>
          <p:cNvSpPr txBox="1"/>
          <p:nvPr/>
        </p:nvSpPr>
        <p:spPr>
          <a:xfrm>
            <a:off x="2839683" y="5695427"/>
            <a:ext cx="8321683" cy="151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4"/>
              </a:lnSpc>
            </a:pPr>
            <a:r>
              <a:rPr lang="en-US" sz="5203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題目二：你最喜歡哪一種樹？</a:t>
            </a:r>
          </a:p>
          <a:p>
            <a:pPr algn="l">
              <a:lnSpc>
                <a:spcPts val="5494"/>
              </a:lnSpc>
            </a:pPr>
            <a:r>
              <a:rPr lang="en-US" sz="5203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樟樹、龍柏</a:t>
            </a: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60C1F58-746F-A568-EE03-EA1CF604ADE5}"/>
              </a:ext>
            </a:extLst>
          </p:cNvPr>
          <p:cNvGrpSpPr/>
          <p:nvPr/>
        </p:nvGrpSpPr>
        <p:grpSpPr>
          <a:xfrm>
            <a:off x="2652657" y="7444152"/>
            <a:ext cx="2404339" cy="862389"/>
            <a:chOff x="0" y="0"/>
            <a:chExt cx="633242" cy="22713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5A391D6-3E2C-21C6-F359-1FC1673A2D36}"/>
                </a:ext>
              </a:extLst>
            </p:cNvPr>
            <p:cNvSpPr/>
            <p:nvPr/>
          </p:nvSpPr>
          <p:spPr>
            <a:xfrm>
              <a:off x="0" y="0"/>
              <a:ext cx="633242" cy="227131"/>
            </a:xfrm>
            <a:custGeom>
              <a:avLst/>
              <a:gdLst/>
              <a:ahLst/>
              <a:cxnLst/>
              <a:rect l="l" t="t" r="r" b="b"/>
              <a:pathLst>
                <a:path w="633242" h="227131">
                  <a:moveTo>
                    <a:pt x="113566" y="0"/>
                  </a:moveTo>
                  <a:lnTo>
                    <a:pt x="519676" y="0"/>
                  </a:lnTo>
                  <a:cubicBezTo>
                    <a:pt x="549795" y="0"/>
                    <a:pt x="578681" y="11965"/>
                    <a:pt x="599979" y="33263"/>
                  </a:cubicBezTo>
                  <a:cubicBezTo>
                    <a:pt x="621277" y="54560"/>
                    <a:pt x="633242" y="83446"/>
                    <a:pt x="633242" y="113566"/>
                  </a:cubicBezTo>
                  <a:lnTo>
                    <a:pt x="633242" y="113566"/>
                  </a:lnTo>
                  <a:cubicBezTo>
                    <a:pt x="633242" y="143685"/>
                    <a:pt x="621277" y="172571"/>
                    <a:pt x="599979" y="193869"/>
                  </a:cubicBezTo>
                  <a:cubicBezTo>
                    <a:pt x="578681" y="215166"/>
                    <a:pt x="549795" y="227131"/>
                    <a:pt x="519676" y="227131"/>
                  </a:cubicBezTo>
                  <a:lnTo>
                    <a:pt x="113566" y="227131"/>
                  </a:lnTo>
                  <a:cubicBezTo>
                    <a:pt x="83446" y="227131"/>
                    <a:pt x="54560" y="215166"/>
                    <a:pt x="33263" y="193869"/>
                  </a:cubicBezTo>
                  <a:cubicBezTo>
                    <a:pt x="11965" y="172571"/>
                    <a:pt x="0" y="143685"/>
                    <a:pt x="0" y="113566"/>
                  </a:cubicBezTo>
                  <a:lnTo>
                    <a:pt x="0" y="113566"/>
                  </a:lnTo>
                  <a:cubicBezTo>
                    <a:pt x="0" y="83446"/>
                    <a:pt x="11965" y="54560"/>
                    <a:pt x="33263" y="33263"/>
                  </a:cubicBezTo>
                  <a:cubicBezTo>
                    <a:pt x="54560" y="11965"/>
                    <a:pt x="83446" y="0"/>
                    <a:pt x="113566" y="0"/>
                  </a:cubicBezTo>
                  <a:close/>
                </a:path>
              </a:pathLst>
            </a:custGeom>
            <a:solidFill>
              <a:srgbClr val="FF6C1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586A3C7F-7DAC-1648-9193-DF9B335A862E}"/>
                </a:ext>
              </a:extLst>
            </p:cNvPr>
            <p:cNvSpPr txBox="1"/>
            <p:nvPr/>
          </p:nvSpPr>
          <p:spPr>
            <a:xfrm>
              <a:off x="0" y="-19050"/>
              <a:ext cx="633242" cy="246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2BEB0603-4DAB-8DD5-DA06-01BDE92AE411}"/>
              </a:ext>
            </a:extLst>
          </p:cNvPr>
          <p:cNvSpPr txBox="1"/>
          <p:nvPr/>
        </p:nvSpPr>
        <p:spPr>
          <a:xfrm>
            <a:off x="2839683" y="7538572"/>
            <a:ext cx="9160407" cy="151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4"/>
              </a:lnSpc>
            </a:pPr>
            <a:r>
              <a:rPr lang="en-US" sz="5203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題目三：你最希望認識哪一種樹</a:t>
            </a:r>
            <a:r>
              <a:rPr lang="en-US" sz="5203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？ </a:t>
            </a:r>
          </a:p>
          <a:p>
            <a:pPr algn="l">
              <a:lnSpc>
                <a:spcPts val="5494"/>
              </a:lnSpc>
            </a:pPr>
            <a:r>
              <a:rPr lang="en-US" sz="5203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桂花、大王椰子</a:t>
            </a:r>
            <a:endParaRPr lang="en-US" sz="5203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9907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9FBD-8F17-8123-FDBE-FC39C10A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BDE168-01CF-0095-2655-75D870767A0D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E71D650-D006-8C0B-2EDD-69B4C969249E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7DDDB5-ED2E-5191-4D60-08D7F6511626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4BF2C08-8F0A-0415-B3C3-D0360396EFB6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EAA24C2-B04A-DA69-B4D0-EF2C97DFB23D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BEED515-0BA4-5CC7-0568-815B3353DC63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8752541-5482-ECA0-2C01-B26BA47B9FB0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4CD14E6-C0EF-734A-81DB-F6D4A2B69AA3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6BA8711-E213-91B1-715F-0082FC1B2EFA}"/>
              </a:ext>
            </a:extLst>
          </p:cNvPr>
          <p:cNvSpPr txBox="1"/>
          <p:nvPr/>
        </p:nvSpPr>
        <p:spPr>
          <a:xfrm>
            <a:off x="4588639" y="600075"/>
            <a:ext cx="9110722" cy="213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60"/>
              </a:lnSpc>
              <a:spcBef>
                <a:spcPct val="0"/>
              </a:spcBef>
            </a:pPr>
            <a:r>
              <a:rPr lang="en-US" sz="1125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研究結果與心得</a:t>
            </a:r>
            <a:endParaRPr lang="en-US" sz="1125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6B66FC5-0268-0629-4DB8-1E20D3541C03}"/>
              </a:ext>
            </a:extLst>
          </p:cNvPr>
          <p:cNvSpPr txBox="1"/>
          <p:nvPr/>
        </p:nvSpPr>
        <p:spPr>
          <a:xfrm>
            <a:off x="1948077" y="3705626"/>
            <a:ext cx="13670765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918866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認識校園樹木：我們學了知識和方法</a:t>
            </a:r>
            <a:r>
              <a:rPr lang="en-US" sz="6328" dirty="0">
                <a:solidFill>
                  <a:srgbClr val="918866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。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87AD051-29FA-B6E0-3FB0-971008462D8F}"/>
              </a:ext>
            </a:extLst>
          </p:cNvPr>
          <p:cNvSpPr txBox="1"/>
          <p:nvPr/>
        </p:nvSpPr>
        <p:spPr>
          <a:xfrm>
            <a:off x="1896366" y="3664630"/>
            <a:ext cx="13670765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認識校園樹木：我們學了知識和方法</a:t>
            </a:r>
            <a:r>
              <a:rPr lang="en-US" sz="6328" dirty="0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。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FC5413AF-6FC8-2822-433A-BA5CAB04E792}"/>
              </a:ext>
            </a:extLst>
          </p:cNvPr>
          <p:cNvSpPr txBox="1"/>
          <p:nvPr/>
        </p:nvSpPr>
        <p:spPr>
          <a:xfrm>
            <a:off x="1948077" y="5227285"/>
            <a:ext cx="10022307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BFAA8A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帶動同學產生興趣：Yes</a:t>
            </a:r>
            <a:r>
              <a:rPr lang="en-US" sz="6328" dirty="0">
                <a:solidFill>
                  <a:srgbClr val="BFAA8A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! 。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66FF8DCE-BB79-9688-83D1-33BC70CA5243}"/>
              </a:ext>
            </a:extLst>
          </p:cNvPr>
          <p:cNvSpPr txBox="1"/>
          <p:nvPr/>
        </p:nvSpPr>
        <p:spPr>
          <a:xfrm>
            <a:off x="1896366" y="5138044"/>
            <a:ext cx="10022307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帶動同學產生興趣：Yes</a:t>
            </a:r>
            <a:r>
              <a:rPr lang="en-US" sz="6328" dirty="0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! 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723B9-C873-B15E-FF31-F8FC23B973CD}"/>
              </a:ext>
            </a:extLst>
          </p:cNvPr>
          <p:cNvSpPr txBox="1"/>
          <p:nvPr/>
        </p:nvSpPr>
        <p:spPr>
          <a:xfrm>
            <a:off x="2438400" y="6768582"/>
            <a:ext cx="11543647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C3A18C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不是結束。這是一個新的開始</a:t>
            </a:r>
            <a:r>
              <a:rPr lang="en-US" sz="6328" dirty="0">
                <a:solidFill>
                  <a:srgbClr val="C3A18C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！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1066165A-4BDD-F504-44A3-ABBADE14BF87}"/>
              </a:ext>
            </a:extLst>
          </p:cNvPr>
          <p:cNvSpPr txBox="1"/>
          <p:nvPr/>
        </p:nvSpPr>
        <p:spPr>
          <a:xfrm>
            <a:off x="2362200" y="6710822"/>
            <a:ext cx="11543647" cy="9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6242" lvl="1" indent="-683121" algn="ctr">
              <a:lnSpc>
                <a:spcPts val="6682"/>
              </a:lnSpc>
              <a:buFont typeface="Arial"/>
              <a:buChar char="•"/>
            </a:pPr>
            <a:r>
              <a:rPr lang="en-US" sz="6328" dirty="0" err="1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不是結束。這是一個新的開始</a:t>
            </a:r>
            <a:r>
              <a:rPr lang="en-US" sz="6328" dirty="0">
                <a:solidFill>
                  <a:srgbClr val="53354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9938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6E46-75B6-59F5-6EF8-106AF65E4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F53213-CB1F-74FF-07CB-422A968B17C6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82E843-B99A-5801-3108-2CECBD7BDC46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01DC38-0963-E772-D150-5765EC973BD3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D146C56-6346-FB9D-53EB-B573921EDB06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6235E5C-277D-912E-6C29-772E06CFA6E7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92257F9-C698-4BF0-537A-7C1C3539640D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7AE58D4-0053-F1D0-4E37-06B001103A5C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8A9A658-918B-ADB5-1E27-55009E5C0C16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21395A0-D284-5368-B0FB-FFD56D064982}"/>
              </a:ext>
            </a:extLst>
          </p:cNvPr>
          <p:cNvSpPr txBox="1"/>
          <p:nvPr/>
        </p:nvSpPr>
        <p:spPr>
          <a:xfrm>
            <a:off x="3064372" y="138668"/>
            <a:ext cx="5143500" cy="213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60"/>
              </a:lnSpc>
              <a:spcBef>
                <a:spcPct val="0"/>
              </a:spcBef>
            </a:pPr>
            <a:r>
              <a:rPr lang="en-US" sz="1125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研究動機</a:t>
            </a:r>
            <a:endParaRPr lang="en-US" sz="1125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33A765B-CDC4-3A70-CB24-FBBD478F5049}"/>
              </a:ext>
            </a:extLst>
          </p:cNvPr>
          <p:cNvSpPr/>
          <p:nvPr/>
        </p:nvSpPr>
        <p:spPr>
          <a:xfrm>
            <a:off x="2495806" y="2275363"/>
            <a:ext cx="13296389" cy="6648194"/>
          </a:xfrm>
          <a:custGeom>
            <a:avLst/>
            <a:gdLst/>
            <a:ahLst/>
            <a:cxnLst/>
            <a:rect l="l" t="t" r="r" b="b"/>
            <a:pathLst>
              <a:path w="13296389" h="6648194">
                <a:moveTo>
                  <a:pt x="0" y="0"/>
                </a:moveTo>
                <a:lnTo>
                  <a:pt x="13296388" y="0"/>
                </a:lnTo>
                <a:lnTo>
                  <a:pt x="13296388" y="6648194"/>
                </a:lnTo>
                <a:lnTo>
                  <a:pt x="0" y="6648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7D4A3F7-9356-5602-254A-938307198A31}"/>
              </a:ext>
            </a:extLst>
          </p:cNvPr>
          <p:cNvSpPr txBox="1"/>
          <p:nvPr/>
        </p:nvSpPr>
        <p:spPr>
          <a:xfrm>
            <a:off x="3545051" y="8701678"/>
            <a:ext cx="4182141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zh-TW" altLang="en-US" sz="5745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拓寬馬路</a:t>
            </a:r>
            <a:endParaRPr lang="en-US" sz="5745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35453F7B-BC68-3679-B757-5DA9837FB5DA}"/>
              </a:ext>
            </a:extLst>
          </p:cNvPr>
          <p:cNvSpPr txBox="1"/>
          <p:nvPr/>
        </p:nvSpPr>
        <p:spPr>
          <a:xfrm>
            <a:off x="9976184" y="8669895"/>
            <a:ext cx="4182141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zh-TW" altLang="en-US" sz="5745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很累、抱怨</a:t>
            </a:r>
            <a:endParaRPr lang="en-US" sz="5745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37057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B303-3686-4F26-02E4-21D52FB8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366C92-3C8A-0733-6ACE-4A34F708001B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679E9A-C86A-E15D-27ED-6D8925811C1F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3FE678-1D24-623B-F7DF-C74F453921EF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FD7AB11-C4AF-B58C-1FCD-EDDC7AD93459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8E385C3-8D3A-4EF5-D798-5BE8DC14ECAD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2DCDFDA-148B-8222-4040-EE669FC1CF42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C0F66FB-CD17-63AF-2ACB-8B6D32F93008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E45D234-011C-A625-4B15-0EEC689089F0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F5F532C-DCEC-5853-8A83-8B2975E330DC}"/>
              </a:ext>
            </a:extLst>
          </p:cNvPr>
          <p:cNvSpPr txBox="1"/>
          <p:nvPr/>
        </p:nvSpPr>
        <p:spPr>
          <a:xfrm>
            <a:off x="3064372" y="138668"/>
            <a:ext cx="5143500" cy="213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60"/>
              </a:lnSpc>
              <a:spcBef>
                <a:spcPct val="0"/>
              </a:spcBef>
            </a:pPr>
            <a:r>
              <a:rPr lang="en-US" sz="1125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研究目的</a:t>
            </a:r>
            <a:endParaRPr lang="en-US" sz="1125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F518DEF-96DC-757B-5124-700A7E11CAFD}"/>
              </a:ext>
            </a:extLst>
          </p:cNvPr>
          <p:cNvSpPr txBox="1"/>
          <p:nvPr/>
        </p:nvSpPr>
        <p:spPr>
          <a:xfrm>
            <a:off x="2782035" y="4053690"/>
            <a:ext cx="12926668" cy="297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5"/>
              </a:lnSpc>
              <a:spcBef>
                <a:spcPct val="0"/>
              </a:spcBef>
            </a:pPr>
            <a:r>
              <a:rPr lang="en-US" sz="7031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(一)</a:t>
            </a:r>
            <a:r>
              <a:rPr lang="en-US" sz="7031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認識校園裡常見的樹木</a:t>
            </a:r>
            <a:endParaRPr lang="en-US" sz="7031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l">
              <a:lnSpc>
                <a:spcPts val="7425"/>
              </a:lnSpc>
              <a:spcBef>
                <a:spcPct val="0"/>
              </a:spcBef>
            </a:pPr>
            <a:endParaRPr lang="en-US" sz="7031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l">
              <a:lnSpc>
                <a:spcPts val="7425"/>
              </a:lnSpc>
              <a:spcBef>
                <a:spcPct val="0"/>
              </a:spcBef>
            </a:pPr>
            <a:r>
              <a:rPr lang="en-US" sz="7031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(二)</a:t>
            </a:r>
            <a:r>
              <a:rPr lang="en-US" sz="7031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帶動同學也來認識校園的樹</a:t>
            </a:r>
            <a:endParaRPr lang="en-US" sz="7031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166869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6ED20-160F-13AC-2779-50388FEE8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019DE0-A5DB-43C9-7569-7AFFB83A9B76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27B40F-687A-91B5-151E-26AADC2F33E6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9803AAE-7276-80C5-3DCC-B6094DBC5621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9631E6-5984-6A07-D202-BFE1E7B90147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A899CB-60AB-48EB-2549-BE7F15C6B4E7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5270CB1-C55E-D3EA-99FC-B21AF8D2E657}"/>
              </a:ext>
            </a:extLst>
          </p:cNvPr>
          <p:cNvGrpSpPr/>
          <p:nvPr/>
        </p:nvGrpSpPr>
        <p:grpSpPr>
          <a:xfrm>
            <a:off x="756531" y="37504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3747B7F-5523-79DB-5737-F48B0B0F302A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D56F2B2-39A6-5FFD-BD24-72F723D78EDD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TextBox 26">
            <a:extLst>
              <a:ext uri="{FF2B5EF4-FFF2-40B4-BE49-F238E27FC236}">
                <a16:creationId xmlns:a16="http://schemas.microsoft.com/office/drawing/2014/main" id="{9FF0B402-7AD5-B644-6783-788733BD1263}"/>
              </a:ext>
            </a:extLst>
          </p:cNvPr>
          <p:cNvSpPr txBox="1"/>
          <p:nvPr/>
        </p:nvSpPr>
        <p:spPr>
          <a:xfrm>
            <a:off x="2286000" y="138668"/>
            <a:ext cx="9381709" cy="213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60"/>
              </a:lnSpc>
              <a:spcBef>
                <a:spcPct val="0"/>
              </a:spcBef>
            </a:pPr>
            <a:r>
              <a:rPr lang="en-US" sz="1125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研究方法和流程</a:t>
            </a:r>
            <a:endParaRPr lang="en-US" sz="1125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5E987B-3312-BE50-8D9A-6D3F5FE60756}"/>
              </a:ext>
            </a:extLst>
          </p:cNvPr>
          <p:cNvGrpSpPr/>
          <p:nvPr/>
        </p:nvGrpSpPr>
        <p:grpSpPr>
          <a:xfrm>
            <a:off x="1393741" y="3164218"/>
            <a:ext cx="3335787" cy="1577628"/>
            <a:chOff x="0" y="0"/>
            <a:chExt cx="825462" cy="36054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6EF7AB6-A7B4-05DF-5FAF-379F155FC80B}"/>
                </a:ext>
              </a:extLst>
            </p:cNvPr>
            <p:cNvSpPr/>
            <p:nvPr/>
          </p:nvSpPr>
          <p:spPr>
            <a:xfrm>
              <a:off x="0" y="0"/>
              <a:ext cx="825462" cy="360544"/>
            </a:xfrm>
            <a:custGeom>
              <a:avLst/>
              <a:gdLst/>
              <a:ahLst/>
              <a:cxnLst/>
              <a:rect l="l" t="t" r="r" b="b"/>
              <a:pathLst>
                <a:path w="825462" h="360544">
                  <a:moveTo>
                    <a:pt x="125052" y="0"/>
                  </a:moveTo>
                  <a:lnTo>
                    <a:pt x="700410" y="0"/>
                  </a:lnTo>
                  <a:cubicBezTo>
                    <a:pt x="733576" y="0"/>
                    <a:pt x="765383" y="13175"/>
                    <a:pt x="788835" y="36627"/>
                  </a:cubicBezTo>
                  <a:cubicBezTo>
                    <a:pt x="812287" y="60079"/>
                    <a:pt x="825462" y="91886"/>
                    <a:pt x="825462" y="125052"/>
                  </a:cubicBezTo>
                  <a:lnTo>
                    <a:pt x="825462" y="235492"/>
                  </a:lnTo>
                  <a:cubicBezTo>
                    <a:pt x="825462" y="268658"/>
                    <a:pt x="812287" y="300465"/>
                    <a:pt x="788835" y="323917"/>
                  </a:cubicBezTo>
                  <a:cubicBezTo>
                    <a:pt x="765383" y="347369"/>
                    <a:pt x="733576" y="360544"/>
                    <a:pt x="700410" y="360544"/>
                  </a:cubicBezTo>
                  <a:lnTo>
                    <a:pt x="125052" y="360544"/>
                  </a:lnTo>
                  <a:cubicBezTo>
                    <a:pt x="55988" y="360544"/>
                    <a:pt x="0" y="304556"/>
                    <a:pt x="0" y="235492"/>
                  </a:cubicBezTo>
                  <a:lnTo>
                    <a:pt x="0" y="125052"/>
                  </a:lnTo>
                  <a:cubicBezTo>
                    <a:pt x="0" y="91886"/>
                    <a:pt x="13175" y="60079"/>
                    <a:pt x="36627" y="36627"/>
                  </a:cubicBezTo>
                  <a:cubicBezTo>
                    <a:pt x="60079" y="13175"/>
                    <a:pt x="91886" y="0"/>
                    <a:pt x="125052" y="0"/>
                  </a:cubicBezTo>
                  <a:close/>
                </a:path>
              </a:pathLst>
            </a:custGeom>
            <a:solidFill>
              <a:srgbClr val="84A59D">
                <a:alpha val="6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676E7-A8BE-1A4A-65FA-DAF4A1BC77D7}"/>
                </a:ext>
              </a:extLst>
            </p:cNvPr>
            <p:cNvSpPr txBox="1"/>
            <p:nvPr/>
          </p:nvSpPr>
          <p:spPr>
            <a:xfrm>
              <a:off x="0" y="-19050"/>
              <a:ext cx="825462" cy="379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0255CBB4-035A-22CD-1B36-20AE5A03FFFF}"/>
              </a:ext>
            </a:extLst>
          </p:cNvPr>
          <p:cNvSpPr txBox="1"/>
          <p:nvPr/>
        </p:nvSpPr>
        <p:spPr>
          <a:xfrm>
            <a:off x="1633750" y="3649633"/>
            <a:ext cx="2855768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研究動機</a:t>
            </a:r>
            <a:endParaRPr lang="en-US" sz="6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6EBF21CD-0AC3-7BCE-A12A-C79A72AE9207}"/>
              </a:ext>
            </a:extLst>
          </p:cNvPr>
          <p:cNvSpPr/>
          <p:nvPr/>
        </p:nvSpPr>
        <p:spPr>
          <a:xfrm rot="3264884">
            <a:off x="4371525" y="5064074"/>
            <a:ext cx="938530" cy="607698"/>
          </a:xfrm>
          <a:custGeom>
            <a:avLst/>
            <a:gdLst/>
            <a:ahLst/>
            <a:cxnLst/>
            <a:rect l="l" t="t" r="r" b="b"/>
            <a:pathLst>
              <a:path w="938530" h="607698">
                <a:moveTo>
                  <a:pt x="0" y="0"/>
                </a:moveTo>
                <a:lnTo>
                  <a:pt x="938530" y="0"/>
                </a:lnTo>
                <a:lnTo>
                  <a:pt x="938530" y="607699"/>
                </a:lnTo>
                <a:lnTo>
                  <a:pt x="0" y="60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22" name="Group 19">
            <a:extLst>
              <a:ext uri="{FF2B5EF4-FFF2-40B4-BE49-F238E27FC236}">
                <a16:creationId xmlns:a16="http://schemas.microsoft.com/office/drawing/2014/main" id="{B816474C-9535-0740-D19C-AC7631678875}"/>
              </a:ext>
            </a:extLst>
          </p:cNvPr>
          <p:cNvGrpSpPr/>
          <p:nvPr/>
        </p:nvGrpSpPr>
        <p:grpSpPr>
          <a:xfrm>
            <a:off x="10050155" y="6185552"/>
            <a:ext cx="3554516" cy="1610252"/>
            <a:chOff x="0" y="0"/>
            <a:chExt cx="936169" cy="360544"/>
          </a:xfrm>
        </p:grpSpPr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BB0E051A-44D2-F337-3C65-531D73C890B3}"/>
                </a:ext>
              </a:extLst>
            </p:cNvPr>
            <p:cNvSpPr/>
            <p:nvPr/>
          </p:nvSpPr>
          <p:spPr>
            <a:xfrm>
              <a:off x="0" y="0"/>
              <a:ext cx="936169" cy="360544"/>
            </a:xfrm>
            <a:custGeom>
              <a:avLst/>
              <a:gdLst/>
              <a:ahLst/>
              <a:cxnLst/>
              <a:rect l="l" t="t" r="r" b="b"/>
              <a:pathLst>
                <a:path w="936169" h="360544">
                  <a:moveTo>
                    <a:pt x="110264" y="0"/>
                  </a:moveTo>
                  <a:lnTo>
                    <a:pt x="825905" y="0"/>
                  </a:lnTo>
                  <a:cubicBezTo>
                    <a:pt x="855149" y="0"/>
                    <a:pt x="883195" y="11617"/>
                    <a:pt x="903873" y="32296"/>
                  </a:cubicBezTo>
                  <a:cubicBezTo>
                    <a:pt x="924552" y="52974"/>
                    <a:pt x="936169" y="81020"/>
                    <a:pt x="936169" y="110264"/>
                  </a:cubicBezTo>
                  <a:lnTo>
                    <a:pt x="936169" y="250280"/>
                  </a:lnTo>
                  <a:cubicBezTo>
                    <a:pt x="936169" y="279524"/>
                    <a:pt x="924552" y="307570"/>
                    <a:pt x="903873" y="328248"/>
                  </a:cubicBezTo>
                  <a:cubicBezTo>
                    <a:pt x="883195" y="348927"/>
                    <a:pt x="855149" y="360544"/>
                    <a:pt x="825905" y="360544"/>
                  </a:cubicBezTo>
                  <a:lnTo>
                    <a:pt x="110264" y="360544"/>
                  </a:lnTo>
                  <a:cubicBezTo>
                    <a:pt x="81020" y="360544"/>
                    <a:pt x="52974" y="348927"/>
                    <a:pt x="32296" y="328248"/>
                  </a:cubicBezTo>
                  <a:cubicBezTo>
                    <a:pt x="11617" y="307570"/>
                    <a:pt x="0" y="279524"/>
                    <a:pt x="0" y="250280"/>
                  </a:cubicBezTo>
                  <a:lnTo>
                    <a:pt x="0" y="110264"/>
                  </a:lnTo>
                  <a:cubicBezTo>
                    <a:pt x="0" y="81020"/>
                    <a:pt x="11617" y="52974"/>
                    <a:pt x="32296" y="32296"/>
                  </a:cubicBezTo>
                  <a:cubicBezTo>
                    <a:pt x="52974" y="11617"/>
                    <a:pt x="81020" y="0"/>
                    <a:pt x="110264" y="0"/>
                  </a:cubicBezTo>
                  <a:close/>
                </a:path>
              </a:pathLst>
            </a:custGeom>
            <a:solidFill>
              <a:srgbClr val="84A59D">
                <a:alpha val="6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B8BD975B-67AB-B27B-18E1-5FC9B589ED4C}"/>
                </a:ext>
              </a:extLst>
            </p:cNvPr>
            <p:cNvSpPr txBox="1"/>
            <p:nvPr/>
          </p:nvSpPr>
          <p:spPr>
            <a:xfrm>
              <a:off x="0" y="-19050"/>
              <a:ext cx="936169" cy="379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888B5257-A12F-6610-4BC3-BBF709F15420}"/>
              </a:ext>
            </a:extLst>
          </p:cNvPr>
          <p:cNvGrpSpPr/>
          <p:nvPr/>
        </p:nvGrpSpPr>
        <p:grpSpPr>
          <a:xfrm>
            <a:off x="13188801" y="3157436"/>
            <a:ext cx="3554516" cy="1504127"/>
            <a:chOff x="0" y="0"/>
            <a:chExt cx="936169" cy="360544"/>
          </a:xfrm>
        </p:grpSpPr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0B438C93-7D59-F778-DD4F-75D4B6C478A2}"/>
                </a:ext>
              </a:extLst>
            </p:cNvPr>
            <p:cNvSpPr/>
            <p:nvPr/>
          </p:nvSpPr>
          <p:spPr>
            <a:xfrm>
              <a:off x="0" y="0"/>
              <a:ext cx="936169" cy="360544"/>
            </a:xfrm>
            <a:custGeom>
              <a:avLst/>
              <a:gdLst/>
              <a:ahLst/>
              <a:cxnLst/>
              <a:rect l="l" t="t" r="r" b="b"/>
              <a:pathLst>
                <a:path w="936169" h="360544">
                  <a:moveTo>
                    <a:pt x="110264" y="0"/>
                  </a:moveTo>
                  <a:lnTo>
                    <a:pt x="825905" y="0"/>
                  </a:lnTo>
                  <a:cubicBezTo>
                    <a:pt x="855149" y="0"/>
                    <a:pt x="883195" y="11617"/>
                    <a:pt x="903873" y="32296"/>
                  </a:cubicBezTo>
                  <a:cubicBezTo>
                    <a:pt x="924552" y="52974"/>
                    <a:pt x="936169" y="81020"/>
                    <a:pt x="936169" y="110264"/>
                  </a:cubicBezTo>
                  <a:lnTo>
                    <a:pt x="936169" y="250280"/>
                  </a:lnTo>
                  <a:cubicBezTo>
                    <a:pt x="936169" y="279524"/>
                    <a:pt x="924552" y="307570"/>
                    <a:pt x="903873" y="328248"/>
                  </a:cubicBezTo>
                  <a:cubicBezTo>
                    <a:pt x="883195" y="348927"/>
                    <a:pt x="855149" y="360544"/>
                    <a:pt x="825905" y="360544"/>
                  </a:cubicBezTo>
                  <a:lnTo>
                    <a:pt x="110264" y="360544"/>
                  </a:lnTo>
                  <a:cubicBezTo>
                    <a:pt x="81020" y="360544"/>
                    <a:pt x="52974" y="348927"/>
                    <a:pt x="32296" y="328248"/>
                  </a:cubicBezTo>
                  <a:cubicBezTo>
                    <a:pt x="11617" y="307570"/>
                    <a:pt x="0" y="279524"/>
                    <a:pt x="0" y="250280"/>
                  </a:cubicBezTo>
                  <a:lnTo>
                    <a:pt x="0" y="110264"/>
                  </a:lnTo>
                  <a:cubicBezTo>
                    <a:pt x="0" y="81020"/>
                    <a:pt x="11617" y="52974"/>
                    <a:pt x="32296" y="32296"/>
                  </a:cubicBezTo>
                  <a:cubicBezTo>
                    <a:pt x="52974" y="11617"/>
                    <a:pt x="81020" y="0"/>
                    <a:pt x="110264" y="0"/>
                  </a:cubicBezTo>
                  <a:close/>
                </a:path>
              </a:pathLst>
            </a:custGeom>
            <a:solidFill>
              <a:srgbClr val="84A59D">
                <a:alpha val="6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1CC29F73-ECEF-5464-D55D-A78B302376DE}"/>
                </a:ext>
              </a:extLst>
            </p:cNvPr>
            <p:cNvSpPr txBox="1"/>
            <p:nvPr/>
          </p:nvSpPr>
          <p:spPr>
            <a:xfrm>
              <a:off x="0" y="-19050"/>
              <a:ext cx="936169" cy="379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D6F2B927-9D08-F184-6277-BD52331EC674}"/>
              </a:ext>
            </a:extLst>
          </p:cNvPr>
          <p:cNvSpPr txBox="1"/>
          <p:nvPr/>
        </p:nvSpPr>
        <p:spPr>
          <a:xfrm>
            <a:off x="10114082" y="6548121"/>
            <a:ext cx="326971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訪談與問卷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1CC8215D-7964-FB8E-5222-D9CA505DE1E5}"/>
              </a:ext>
            </a:extLst>
          </p:cNvPr>
          <p:cNvSpPr txBox="1"/>
          <p:nvPr/>
        </p:nvSpPr>
        <p:spPr>
          <a:xfrm>
            <a:off x="13218548" y="3528037"/>
            <a:ext cx="326971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結果與心得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A846E8A9-4C75-0725-CDF7-FF0C84CBDC89}"/>
              </a:ext>
            </a:extLst>
          </p:cNvPr>
          <p:cNvSpPr/>
          <p:nvPr/>
        </p:nvSpPr>
        <p:spPr>
          <a:xfrm rot="-3000444">
            <a:off x="6979050" y="5116009"/>
            <a:ext cx="938530" cy="607698"/>
          </a:xfrm>
          <a:custGeom>
            <a:avLst/>
            <a:gdLst/>
            <a:ahLst/>
            <a:cxnLst/>
            <a:rect l="l" t="t" r="r" b="b"/>
            <a:pathLst>
              <a:path w="938530" h="607698">
                <a:moveTo>
                  <a:pt x="0" y="0"/>
                </a:moveTo>
                <a:lnTo>
                  <a:pt x="938530" y="0"/>
                </a:lnTo>
                <a:lnTo>
                  <a:pt x="938530" y="607699"/>
                </a:lnTo>
                <a:lnTo>
                  <a:pt x="0" y="60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B1CA427-E581-37E1-7C03-F6FF85E41115}"/>
              </a:ext>
            </a:extLst>
          </p:cNvPr>
          <p:cNvSpPr/>
          <p:nvPr/>
        </p:nvSpPr>
        <p:spPr>
          <a:xfrm rot="3264884">
            <a:off x="9884915" y="5123432"/>
            <a:ext cx="938530" cy="607698"/>
          </a:xfrm>
          <a:custGeom>
            <a:avLst/>
            <a:gdLst/>
            <a:ahLst/>
            <a:cxnLst/>
            <a:rect l="l" t="t" r="r" b="b"/>
            <a:pathLst>
              <a:path w="938530" h="607698">
                <a:moveTo>
                  <a:pt x="0" y="0"/>
                </a:moveTo>
                <a:lnTo>
                  <a:pt x="938531" y="0"/>
                </a:lnTo>
                <a:lnTo>
                  <a:pt x="938531" y="607699"/>
                </a:lnTo>
                <a:lnTo>
                  <a:pt x="0" y="60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BBE77BD3-9E5D-6AD7-4E19-5A481BF1C6B3}"/>
              </a:ext>
            </a:extLst>
          </p:cNvPr>
          <p:cNvSpPr/>
          <p:nvPr/>
        </p:nvSpPr>
        <p:spPr>
          <a:xfrm rot="-4081797">
            <a:off x="12713749" y="5078450"/>
            <a:ext cx="938530" cy="607698"/>
          </a:xfrm>
          <a:custGeom>
            <a:avLst/>
            <a:gdLst/>
            <a:ahLst/>
            <a:cxnLst/>
            <a:rect l="l" t="t" r="r" b="b"/>
            <a:pathLst>
              <a:path w="938530" h="607698">
                <a:moveTo>
                  <a:pt x="0" y="0"/>
                </a:moveTo>
                <a:lnTo>
                  <a:pt x="938530" y="0"/>
                </a:lnTo>
                <a:lnTo>
                  <a:pt x="938530" y="607699"/>
                </a:lnTo>
                <a:lnTo>
                  <a:pt x="0" y="60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5" name="Group 10">
            <a:extLst>
              <a:ext uri="{FF2B5EF4-FFF2-40B4-BE49-F238E27FC236}">
                <a16:creationId xmlns:a16="http://schemas.microsoft.com/office/drawing/2014/main" id="{BABE4437-042B-3423-BC92-07BC028DA7AF}"/>
              </a:ext>
            </a:extLst>
          </p:cNvPr>
          <p:cNvGrpSpPr/>
          <p:nvPr/>
        </p:nvGrpSpPr>
        <p:grpSpPr>
          <a:xfrm>
            <a:off x="4378713" y="6218176"/>
            <a:ext cx="3335787" cy="1577628"/>
            <a:chOff x="0" y="0"/>
            <a:chExt cx="825462" cy="360544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21700947-E679-5B4D-41E0-CC95A90C2C7C}"/>
                </a:ext>
              </a:extLst>
            </p:cNvPr>
            <p:cNvSpPr/>
            <p:nvPr/>
          </p:nvSpPr>
          <p:spPr>
            <a:xfrm>
              <a:off x="0" y="0"/>
              <a:ext cx="825462" cy="360544"/>
            </a:xfrm>
            <a:custGeom>
              <a:avLst/>
              <a:gdLst/>
              <a:ahLst/>
              <a:cxnLst/>
              <a:rect l="l" t="t" r="r" b="b"/>
              <a:pathLst>
                <a:path w="825462" h="360544">
                  <a:moveTo>
                    <a:pt x="125052" y="0"/>
                  </a:moveTo>
                  <a:lnTo>
                    <a:pt x="700410" y="0"/>
                  </a:lnTo>
                  <a:cubicBezTo>
                    <a:pt x="733576" y="0"/>
                    <a:pt x="765383" y="13175"/>
                    <a:pt x="788835" y="36627"/>
                  </a:cubicBezTo>
                  <a:cubicBezTo>
                    <a:pt x="812287" y="60079"/>
                    <a:pt x="825462" y="91886"/>
                    <a:pt x="825462" y="125052"/>
                  </a:cubicBezTo>
                  <a:lnTo>
                    <a:pt x="825462" y="235492"/>
                  </a:lnTo>
                  <a:cubicBezTo>
                    <a:pt x="825462" y="268658"/>
                    <a:pt x="812287" y="300465"/>
                    <a:pt x="788835" y="323917"/>
                  </a:cubicBezTo>
                  <a:cubicBezTo>
                    <a:pt x="765383" y="347369"/>
                    <a:pt x="733576" y="360544"/>
                    <a:pt x="700410" y="360544"/>
                  </a:cubicBezTo>
                  <a:lnTo>
                    <a:pt x="125052" y="360544"/>
                  </a:lnTo>
                  <a:cubicBezTo>
                    <a:pt x="55988" y="360544"/>
                    <a:pt x="0" y="304556"/>
                    <a:pt x="0" y="235492"/>
                  </a:cubicBezTo>
                  <a:lnTo>
                    <a:pt x="0" y="125052"/>
                  </a:lnTo>
                  <a:cubicBezTo>
                    <a:pt x="0" y="91886"/>
                    <a:pt x="13175" y="60079"/>
                    <a:pt x="36627" y="36627"/>
                  </a:cubicBezTo>
                  <a:cubicBezTo>
                    <a:pt x="60079" y="13175"/>
                    <a:pt x="91886" y="0"/>
                    <a:pt x="125052" y="0"/>
                  </a:cubicBezTo>
                  <a:close/>
                </a:path>
              </a:pathLst>
            </a:custGeom>
            <a:solidFill>
              <a:srgbClr val="84A59D">
                <a:alpha val="6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6A698CA3-DACA-012E-0971-2331844FBF2D}"/>
                </a:ext>
              </a:extLst>
            </p:cNvPr>
            <p:cNvSpPr txBox="1"/>
            <p:nvPr/>
          </p:nvSpPr>
          <p:spPr>
            <a:xfrm>
              <a:off x="0" y="-19050"/>
              <a:ext cx="825462" cy="379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grpSp>
        <p:nvGrpSpPr>
          <p:cNvPr id="38" name="Group 10">
            <a:extLst>
              <a:ext uri="{FF2B5EF4-FFF2-40B4-BE49-F238E27FC236}">
                <a16:creationId xmlns:a16="http://schemas.microsoft.com/office/drawing/2014/main" id="{142F24C7-F31F-55A1-2E3E-082AE2802AD5}"/>
              </a:ext>
            </a:extLst>
          </p:cNvPr>
          <p:cNvGrpSpPr/>
          <p:nvPr/>
        </p:nvGrpSpPr>
        <p:grpSpPr>
          <a:xfrm>
            <a:off x="7260939" y="3150878"/>
            <a:ext cx="3335787" cy="1577628"/>
            <a:chOff x="0" y="0"/>
            <a:chExt cx="825462" cy="360544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AF107603-C1BD-14C0-0F9D-569232F4A78C}"/>
                </a:ext>
              </a:extLst>
            </p:cNvPr>
            <p:cNvSpPr/>
            <p:nvPr/>
          </p:nvSpPr>
          <p:spPr>
            <a:xfrm>
              <a:off x="0" y="0"/>
              <a:ext cx="825462" cy="360544"/>
            </a:xfrm>
            <a:custGeom>
              <a:avLst/>
              <a:gdLst/>
              <a:ahLst/>
              <a:cxnLst/>
              <a:rect l="l" t="t" r="r" b="b"/>
              <a:pathLst>
                <a:path w="825462" h="360544">
                  <a:moveTo>
                    <a:pt x="125052" y="0"/>
                  </a:moveTo>
                  <a:lnTo>
                    <a:pt x="700410" y="0"/>
                  </a:lnTo>
                  <a:cubicBezTo>
                    <a:pt x="733576" y="0"/>
                    <a:pt x="765383" y="13175"/>
                    <a:pt x="788835" y="36627"/>
                  </a:cubicBezTo>
                  <a:cubicBezTo>
                    <a:pt x="812287" y="60079"/>
                    <a:pt x="825462" y="91886"/>
                    <a:pt x="825462" y="125052"/>
                  </a:cubicBezTo>
                  <a:lnTo>
                    <a:pt x="825462" y="235492"/>
                  </a:lnTo>
                  <a:cubicBezTo>
                    <a:pt x="825462" y="268658"/>
                    <a:pt x="812287" y="300465"/>
                    <a:pt x="788835" y="323917"/>
                  </a:cubicBezTo>
                  <a:cubicBezTo>
                    <a:pt x="765383" y="347369"/>
                    <a:pt x="733576" y="360544"/>
                    <a:pt x="700410" y="360544"/>
                  </a:cubicBezTo>
                  <a:lnTo>
                    <a:pt x="125052" y="360544"/>
                  </a:lnTo>
                  <a:cubicBezTo>
                    <a:pt x="55988" y="360544"/>
                    <a:pt x="0" y="304556"/>
                    <a:pt x="0" y="235492"/>
                  </a:cubicBezTo>
                  <a:lnTo>
                    <a:pt x="0" y="125052"/>
                  </a:lnTo>
                  <a:cubicBezTo>
                    <a:pt x="0" y="91886"/>
                    <a:pt x="13175" y="60079"/>
                    <a:pt x="36627" y="36627"/>
                  </a:cubicBezTo>
                  <a:cubicBezTo>
                    <a:pt x="60079" y="13175"/>
                    <a:pt x="91886" y="0"/>
                    <a:pt x="125052" y="0"/>
                  </a:cubicBezTo>
                  <a:close/>
                </a:path>
              </a:pathLst>
            </a:custGeom>
            <a:solidFill>
              <a:srgbClr val="84A59D">
                <a:alpha val="6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7948AE70-D675-8415-CA62-BE6391B2DC98}"/>
                </a:ext>
              </a:extLst>
            </p:cNvPr>
            <p:cNvSpPr txBox="1"/>
            <p:nvPr/>
          </p:nvSpPr>
          <p:spPr>
            <a:xfrm>
              <a:off x="0" y="-19050"/>
              <a:ext cx="825462" cy="379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41" name="TextBox 27">
            <a:extLst>
              <a:ext uri="{FF2B5EF4-FFF2-40B4-BE49-F238E27FC236}">
                <a16:creationId xmlns:a16="http://schemas.microsoft.com/office/drawing/2014/main" id="{D4C24BD8-20FF-740D-A9E7-CA5C55595815}"/>
              </a:ext>
            </a:extLst>
          </p:cNvPr>
          <p:cNvSpPr txBox="1"/>
          <p:nvPr/>
        </p:nvSpPr>
        <p:spPr>
          <a:xfrm>
            <a:off x="7292610" y="3546217"/>
            <a:ext cx="2855768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altLang="zh-TW" sz="6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資料蒐集</a:t>
            </a:r>
            <a:endParaRPr lang="en-US" altLang="zh-TW" sz="6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8FFFE688-E7B5-4C86-EBF0-9A73A12EA296}"/>
              </a:ext>
            </a:extLst>
          </p:cNvPr>
          <p:cNvSpPr txBox="1"/>
          <p:nvPr/>
        </p:nvSpPr>
        <p:spPr>
          <a:xfrm>
            <a:off x="4618722" y="6599912"/>
            <a:ext cx="2855768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altLang="zh-TW" sz="6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研究目的</a:t>
            </a:r>
            <a:endParaRPr lang="en-US" altLang="zh-TW" sz="6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59930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6483-7FD7-FFD1-2059-6953692A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1D784C-6BCB-8A6A-BBD7-9837F1D29679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89FEFFA-36D5-A463-7627-2D3F259EDFA7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B281BF-9B10-9604-8134-B8D33434C6D1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C3EF47-46A3-8358-AB30-1466E35CE6D1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195D0C-5290-7F6D-E6A7-E78D8C35AD35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10DF87B-4ED8-E201-2DCB-9238CF2F0190}"/>
              </a:ext>
            </a:extLst>
          </p:cNvPr>
          <p:cNvGrpSpPr/>
          <p:nvPr/>
        </p:nvGrpSpPr>
        <p:grpSpPr>
          <a:xfrm>
            <a:off x="691712" y="251298"/>
            <a:ext cx="16681887" cy="9845202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144EE77-8EEA-AE4B-A10C-B509F8D47F16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FE31DB9-1D4B-963D-40BB-764A2FE0DAA7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29" name="Freeform 10">
            <a:extLst>
              <a:ext uri="{FF2B5EF4-FFF2-40B4-BE49-F238E27FC236}">
                <a16:creationId xmlns:a16="http://schemas.microsoft.com/office/drawing/2014/main" id="{02CCA094-8C8C-8075-BAC2-BC26A4826D0F}"/>
              </a:ext>
            </a:extLst>
          </p:cNvPr>
          <p:cNvSpPr/>
          <p:nvPr/>
        </p:nvSpPr>
        <p:spPr>
          <a:xfrm>
            <a:off x="3071429" y="4078371"/>
            <a:ext cx="6894500" cy="4603940"/>
          </a:xfrm>
          <a:custGeom>
            <a:avLst/>
            <a:gdLst/>
            <a:ahLst/>
            <a:cxnLst/>
            <a:rect l="l" t="t" r="r" b="b"/>
            <a:pathLst>
              <a:path w="5809897" h="4363118">
                <a:moveTo>
                  <a:pt x="0" y="0"/>
                </a:moveTo>
                <a:lnTo>
                  <a:pt x="5809897" y="0"/>
                </a:lnTo>
                <a:lnTo>
                  <a:pt x="5809897" y="4363118"/>
                </a:lnTo>
                <a:lnTo>
                  <a:pt x="0" y="4363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8D7A771F-9C68-D1D5-B96D-5861D9EE6E2E}"/>
              </a:ext>
            </a:extLst>
          </p:cNvPr>
          <p:cNvSpPr txBox="1"/>
          <p:nvPr/>
        </p:nvSpPr>
        <p:spPr>
          <a:xfrm>
            <a:off x="2481789" y="709911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13DF0498-530A-76EE-CD0F-E25109C07D1B}"/>
              </a:ext>
            </a:extLst>
          </p:cNvPr>
          <p:cNvSpPr txBox="1"/>
          <p:nvPr/>
        </p:nvSpPr>
        <p:spPr>
          <a:xfrm>
            <a:off x="2186079" y="2392509"/>
            <a:ext cx="777985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第一、掃描樹牌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QRcode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4F6C3397-DD48-B37C-4704-27511B1A23A2}"/>
              </a:ext>
            </a:extLst>
          </p:cNvPr>
          <p:cNvSpPr txBox="1"/>
          <p:nvPr/>
        </p:nvSpPr>
        <p:spPr>
          <a:xfrm>
            <a:off x="2819400" y="8826044"/>
            <a:ext cx="480074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3515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利用樹牌上的QRcode</a:t>
            </a:r>
            <a:r>
              <a:rPr lang="en-US" sz="3515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，</a:t>
            </a:r>
          </a:p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3515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可以得到這棵樹的資訊</a:t>
            </a:r>
            <a:endParaRPr lang="en-US" sz="3515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pic>
        <p:nvPicPr>
          <p:cNvPr id="11" name="圖片 10" descr="一張含有 文字, 螢幕擷取畫面, 軟體, 陳列 的圖片&#10;&#10;AI 產生的內容可能不正確。">
            <a:extLst>
              <a:ext uri="{FF2B5EF4-FFF2-40B4-BE49-F238E27FC236}">
                <a16:creationId xmlns:a16="http://schemas.microsoft.com/office/drawing/2014/main" id="{63BFF4CA-32A8-AEAE-8E48-257A593CB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b="15855"/>
          <a:stretch>
            <a:fillRect/>
          </a:stretch>
        </p:blipFill>
        <p:spPr>
          <a:xfrm>
            <a:off x="11196741" y="1122215"/>
            <a:ext cx="4755414" cy="80082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6485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39808-D215-7676-D3E8-6BD2FD29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26FCC8-A77C-C639-DA3D-49A73BB66FEA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391A6F-A420-72D5-6B6E-9D87CE2706E5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6FE9C7-18E7-EB84-1B1E-E4BC268935FC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E457E94-5950-3833-C0C2-CE3A824D2A17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BBA810-B57C-4949-12D4-6AE069F9927E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7941848-966F-4D83-4949-FE1CC7D7D832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ABE37AE-18DF-DE2B-9B89-E2D3325C9574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95A3DC1-99AB-D4DC-3DD0-1CACF9FD1C38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70C12B5-BDC8-8176-B443-1CAE160ABC8E}"/>
              </a:ext>
            </a:extLst>
          </p:cNvPr>
          <p:cNvSpPr/>
          <p:nvPr/>
        </p:nvSpPr>
        <p:spPr>
          <a:xfrm>
            <a:off x="2024299" y="3656862"/>
            <a:ext cx="6313840" cy="4788823"/>
          </a:xfrm>
          <a:custGeom>
            <a:avLst/>
            <a:gdLst/>
            <a:ahLst/>
            <a:cxnLst/>
            <a:rect l="l" t="t" r="r" b="b"/>
            <a:pathLst>
              <a:path w="5648376" h="4468407">
                <a:moveTo>
                  <a:pt x="0" y="0"/>
                </a:moveTo>
                <a:lnTo>
                  <a:pt x="5648376" y="0"/>
                </a:lnTo>
                <a:lnTo>
                  <a:pt x="5648376" y="4468407"/>
                </a:lnTo>
                <a:lnTo>
                  <a:pt x="0" y="4468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6891A30-6F33-242A-6F9A-57D1E3D97D39}"/>
              </a:ext>
            </a:extLst>
          </p:cNvPr>
          <p:cNvSpPr/>
          <p:nvPr/>
        </p:nvSpPr>
        <p:spPr>
          <a:xfrm>
            <a:off x="9888360" y="3624205"/>
            <a:ext cx="5853658" cy="4918359"/>
          </a:xfrm>
          <a:custGeom>
            <a:avLst/>
            <a:gdLst/>
            <a:ahLst/>
            <a:cxnLst/>
            <a:rect l="l" t="t" r="r" b="b"/>
            <a:pathLst>
              <a:path w="4969731" h="4554351">
                <a:moveTo>
                  <a:pt x="0" y="0"/>
                </a:moveTo>
                <a:lnTo>
                  <a:pt x="4969731" y="0"/>
                </a:lnTo>
                <a:lnTo>
                  <a:pt x="4969731" y="4554351"/>
                </a:lnTo>
                <a:lnTo>
                  <a:pt x="0" y="4554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B97D724-553E-36F1-3E01-A92F56EE3460}"/>
              </a:ext>
            </a:extLst>
          </p:cNvPr>
          <p:cNvSpPr txBox="1"/>
          <p:nvPr/>
        </p:nvSpPr>
        <p:spPr>
          <a:xfrm>
            <a:off x="2481789" y="709911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CB93943-7A14-E6B1-CC34-F7D7F25CEF54}"/>
              </a:ext>
            </a:extLst>
          </p:cNvPr>
          <p:cNvSpPr txBox="1"/>
          <p:nvPr/>
        </p:nvSpPr>
        <p:spPr>
          <a:xfrm>
            <a:off x="2362200" y="2402698"/>
            <a:ext cx="705732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有些樹的</a:t>
            </a:r>
            <a:r>
              <a:rPr lang="en-US" sz="5624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Q</a:t>
            </a:r>
            <a:r>
              <a:rPr lang="en-US" altLang="zh-TW" sz="5624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R</a:t>
            </a:r>
            <a:r>
              <a:rPr lang="en-US" sz="5624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code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脫落了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0D1EDCD-0E8C-E4B1-1748-7D4B3FA579FF}"/>
              </a:ext>
            </a:extLst>
          </p:cNvPr>
          <p:cNvSpPr txBox="1"/>
          <p:nvPr/>
        </p:nvSpPr>
        <p:spPr>
          <a:xfrm>
            <a:off x="10018912" y="8773034"/>
            <a:ext cx="5207925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看不見訊息</a:t>
            </a:r>
            <a:endParaRPr lang="en-US" sz="6000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9339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C8730-C863-7CB2-D52D-C0290D61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0E3F3F-7A5D-DA69-0AB6-F6B2167D8883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29FFAB-D701-20B3-D193-416CDEA54C65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E33047-0521-EF55-AFD6-AE57D892E55F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918EA6-5031-709E-3052-2F4DB92D059A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8FE190-CA19-6CCC-F2A3-D59A385F0669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BE1DBE1-CACC-320D-FF4C-1B39389C71D6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361C38B-20C0-6EB6-20D3-6419463067AB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B0DEF34-26D5-F2F0-4304-427C1855E30C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5E691B4-1676-D54C-EEB2-7D3A4E471076}"/>
              </a:ext>
            </a:extLst>
          </p:cNvPr>
          <p:cNvSpPr/>
          <p:nvPr/>
        </p:nvSpPr>
        <p:spPr>
          <a:xfrm>
            <a:off x="1911811" y="3735917"/>
            <a:ext cx="7206477" cy="4305019"/>
          </a:xfrm>
          <a:custGeom>
            <a:avLst/>
            <a:gdLst/>
            <a:ahLst/>
            <a:cxnLst/>
            <a:rect l="l" t="t" r="r" b="b"/>
            <a:pathLst>
              <a:path w="5937414" h="3341298">
                <a:moveTo>
                  <a:pt x="0" y="0"/>
                </a:moveTo>
                <a:lnTo>
                  <a:pt x="5937414" y="0"/>
                </a:lnTo>
                <a:lnTo>
                  <a:pt x="5937414" y="3341297"/>
                </a:lnTo>
                <a:lnTo>
                  <a:pt x="0" y="3341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0FD16F6-7B1A-46C5-9EB8-F32A11ECDC52}"/>
              </a:ext>
            </a:extLst>
          </p:cNvPr>
          <p:cNvSpPr/>
          <p:nvPr/>
        </p:nvSpPr>
        <p:spPr>
          <a:xfrm>
            <a:off x="10035832" y="3659115"/>
            <a:ext cx="6728168" cy="4640334"/>
          </a:xfrm>
          <a:custGeom>
            <a:avLst/>
            <a:gdLst/>
            <a:ahLst/>
            <a:cxnLst/>
            <a:rect l="l" t="t" r="r" b="b"/>
            <a:pathLst>
              <a:path w="5411927" h="3700803">
                <a:moveTo>
                  <a:pt x="0" y="0"/>
                </a:moveTo>
                <a:lnTo>
                  <a:pt x="5411928" y="0"/>
                </a:lnTo>
                <a:lnTo>
                  <a:pt x="5411928" y="3700803"/>
                </a:lnTo>
                <a:lnTo>
                  <a:pt x="0" y="3700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A3FCD47-F571-E95B-C9EB-1C96F709059F}"/>
              </a:ext>
            </a:extLst>
          </p:cNvPr>
          <p:cNvSpPr txBox="1"/>
          <p:nvPr/>
        </p:nvSpPr>
        <p:spPr>
          <a:xfrm>
            <a:off x="2481789" y="709911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  <a:endParaRPr lang="en-US" sz="8437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80C0F23-972D-BEE5-C056-D5E1BCB6AC26}"/>
              </a:ext>
            </a:extLst>
          </p:cNvPr>
          <p:cNvSpPr txBox="1"/>
          <p:nvPr/>
        </p:nvSpPr>
        <p:spPr>
          <a:xfrm>
            <a:off x="2498118" y="2458220"/>
            <a:ext cx="10604958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第二、上網查詢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校園樹木資訊平台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023076A-E11E-3BBA-0ACB-3146C7BD0162}"/>
              </a:ext>
            </a:extLst>
          </p:cNvPr>
          <p:cNvSpPr txBox="1"/>
          <p:nvPr/>
        </p:nvSpPr>
        <p:spPr>
          <a:xfrm>
            <a:off x="3554213" y="8154660"/>
            <a:ext cx="3501659" cy="76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8"/>
              </a:lnSpc>
              <a:spcBef>
                <a:spcPct val="0"/>
              </a:spcBef>
            </a:pPr>
            <a:r>
              <a:rPr lang="en-US" sz="4827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首頁</a:t>
            </a:r>
            <a:endParaRPr lang="en-US" sz="4827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B41610E-C7A8-BBA1-C08C-19F8EC937902}"/>
              </a:ext>
            </a:extLst>
          </p:cNvPr>
          <p:cNvSpPr txBox="1"/>
          <p:nvPr/>
        </p:nvSpPr>
        <p:spPr>
          <a:xfrm>
            <a:off x="11806473" y="8293829"/>
            <a:ext cx="3501659" cy="76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8"/>
              </a:lnSpc>
              <a:spcBef>
                <a:spcPct val="0"/>
              </a:spcBef>
            </a:pPr>
            <a:r>
              <a:rPr lang="en-US" sz="4827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吳江國小</a:t>
            </a:r>
            <a:endParaRPr lang="en-US" sz="4827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A65E4D5-2A5A-F202-A951-0FD6C8E725E7}"/>
              </a:ext>
            </a:extLst>
          </p:cNvPr>
          <p:cNvSpPr txBox="1"/>
          <p:nvPr/>
        </p:nvSpPr>
        <p:spPr>
          <a:xfrm>
            <a:off x="6833233" y="8873101"/>
            <a:ext cx="416709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學校樹的分布</a:t>
            </a:r>
            <a:endParaRPr lang="en-US" sz="6000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243867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1B46-DCE3-701A-CE9F-6214FEE7B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9E7D4D-DBA9-1A5E-5DEB-D616A5F526E6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A43883-AEC5-A0E2-3158-8EC041D85B2E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790B3C-E1EE-3E10-80C1-FA0F2E1811A0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62F245A-0234-B35B-3280-ECB38AD2F6AB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C2F601B-20FA-3644-0C51-C7B9CD11D6EB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3E684F1-708A-BDCE-15A8-CE1F44C94088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589F7E8-4AD5-15FB-C97C-249CCC785756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8F49D00-6022-3CE6-D162-3603C776E278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F3268F5-A29A-2948-CDCB-D780A7E9009D}"/>
              </a:ext>
            </a:extLst>
          </p:cNvPr>
          <p:cNvSpPr/>
          <p:nvPr/>
        </p:nvSpPr>
        <p:spPr>
          <a:xfrm>
            <a:off x="1731615" y="3688090"/>
            <a:ext cx="6460488" cy="4407254"/>
          </a:xfrm>
          <a:custGeom>
            <a:avLst/>
            <a:gdLst/>
            <a:ahLst/>
            <a:cxnLst/>
            <a:rect l="l" t="t" r="r" b="b"/>
            <a:pathLst>
              <a:path w="5377288" h="4032966">
                <a:moveTo>
                  <a:pt x="0" y="0"/>
                </a:moveTo>
                <a:lnTo>
                  <a:pt x="5377288" y="0"/>
                </a:lnTo>
                <a:lnTo>
                  <a:pt x="5377288" y="4032966"/>
                </a:lnTo>
                <a:lnTo>
                  <a:pt x="0" y="4032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FEBCA89-4263-3CCB-5DB3-C44561291DE7}"/>
              </a:ext>
            </a:extLst>
          </p:cNvPr>
          <p:cNvSpPr/>
          <p:nvPr/>
        </p:nvSpPr>
        <p:spPr>
          <a:xfrm>
            <a:off x="9301350" y="3688090"/>
            <a:ext cx="7163220" cy="4407254"/>
          </a:xfrm>
          <a:custGeom>
            <a:avLst/>
            <a:gdLst/>
            <a:ahLst/>
            <a:cxnLst/>
            <a:rect l="l" t="t" r="r" b="b"/>
            <a:pathLst>
              <a:path w="5560954" h="4170715">
                <a:moveTo>
                  <a:pt x="0" y="0"/>
                </a:moveTo>
                <a:lnTo>
                  <a:pt x="5560953" y="0"/>
                </a:lnTo>
                <a:lnTo>
                  <a:pt x="5560953" y="4170715"/>
                </a:lnTo>
                <a:lnTo>
                  <a:pt x="0" y="41707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E7B93EC-7371-ED0C-5739-BE338CCFE901}"/>
              </a:ext>
            </a:extLst>
          </p:cNvPr>
          <p:cNvSpPr txBox="1"/>
          <p:nvPr/>
        </p:nvSpPr>
        <p:spPr>
          <a:xfrm>
            <a:off x="2481789" y="709911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BD716AB-43BE-D3BC-BF4B-8CA9E4864F06}"/>
              </a:ext>
            </a:extLst>
          </p:cNvPr>
          <p:cNvSpPr txBox="1"/>
          <p:nvPr/>
        </p:nvSpPr>
        <p:spPr>
          <a:xfrm>
            <a:off x="2590800" y="2490198"/>
            <a:ext cx="7366208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第三、訪問師長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蘇老師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AA5D033-773D-FD1F-F252-FEEA76FCD917}"/>
              </a:ext>
            </a:extLst>
          </p:cNvPr>
          <p:cNvSpPr txBox="1"/>
          <p:nvPr/>
        </p:nvSpPr>
        <p:spPr>
          <a:xfrm>
            <a:off x="4961859" y="8270938"/>
            <a:ext cx="8266774" cy="167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5745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樹中樹</a:t>
            </a:r>
            <a:r>
              <a:rPr lang="en-US" sz="5745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5745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美麗的蘭花</a:t>
            </a:r>
            <a:endParaRPr lang="en-US" sz="5745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5745" dirty="0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745" dirty="0" err="1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二十年前校車司機叔叔種的</a:t>
            </a:r>
            <a:endParaRPr lang="en-US" sz="5745" dirty="0">
              <a:solidFill>
                <a:srgbClr val="154F2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22087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FD24-2FB7-8338-212F-3218EE92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B3A73C-E4C3-6A02-84FD-E37A3897783C}"/>
              </a:ext>
            </a:extLst>
          </p:cNvPr>
          <p:cNvSpPr/>
          <p:nvPr/>
        </p:nvSpPr>
        <p:spPr>
          <a:xfrm>
            <a:off x="-467617" y="-103415"/>
            <a:ext cx="18755617" cy="10459491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36" b="-220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7C4AFF-8F3F-68C3-D71B-E1BD873ABC1E}"/>
              </a:ext>
            </a:extLst>
          </p:cNvPr>
          <p:cNvSpPr/>
          <p:nvPr/>
        </p:nvSpPr>
        <p:spPr>
          <a:xfrm>
            <a:off x="9639118" y="-1434577"/>
            <a:ext cx="9445362" cy="5340923"/>
          </a:xfrm>
          <a:custGeom>
            <a:avLst/>
            <a:gdLst/>
            <a:ahLst/>
            <a:cxnLst/>
            <a:rect l="l" t="t" r="r" b="b"/>
            <a:pathLst>
              <a:path w="9445362" h="5340923">
                <a:moveTo>
                  <a:pt x="0" y="0"/>
                </a:moveTo>
                <a:lnTo>
                  <a:pt x="9445363" y="0"/>
                </a:lnTo>
                <a:lnTo>
                  <a:pt x="9445363" y="5340923"/>
                </a:lnTo>
                <a:lnTo>
                  <a:pt x="0" y="5340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336FD7-91F3-6C9E-BD12-2B8C52C6F1E4}"/>
              </a:ext>
            </a:extLst>
          </p:cNvPr>
          <p:cNvSpPr/>
          <p:nvPr/>
        </p:nvSpPr>
        <p:spPr>
          <a:xfrm>
            <a:off x="-1273765" y="2382185"/>
            <a:ext cx="8514448" cy="4752610"/>
          </a:xfrm>
          <a:custGeom>
            <a:avLst/>
            <a:gdLst/>
            <a:ahLst/>
            <a:cxnLst/>
            <a:rect l="l" t="t" r="r" b="b"/>
            <a:pathLst>
              <a:path w="8514448" h="4752610">
                <a:moveTo>
                  <a:pt x="0" y="0"/>
                </a:moveTo>
                <a:lnTo>
                  <a:pt x="8514449" y="0"/>
                </a:lnTo>
                <a:lnTo>
                  <a:pt x="8514449" y="4752610"/>
                </a:lnTo>
                <a:lnTo>
                  <a:pt x="0" y="475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BB4E6DD-9888-D108-B717-1B9139A444AB}"/>
              </a:ext>
            </a:extLst>
          </p:cNvPr>
          <p:cNvSpPr/>
          <p:nvPr/>
        </p:nvSpPr>
        <p:spPr>
          <a:xfrm>
            <a:off x="5460070" y="4524568"/>
            <a:ext cx="14128909" cy="7963567"/>
          </a:xfrm>
          <a:custGeom>
            <a:avLst/>
            <a:gdLst/>
            <a:ahLst/>
            <a:cxnLst/>
            <a:rect l="l" t="t" r="r" b="b"/>
            <a:pathLst>
              <a:path w="14128909" h="7963567">
                <a:moveTo>
                  <a:pt x="0" y="0"/>
                </a:moveTo>
                <a:lnTo>
                  <a:pt x="14128910" y="0"/>
                </a:lnTo>
                <a:lnTo>
                  <a:pt x="14128910" y="7963567"/>
                </a:lnTo>
                <a:lnTo>
                  <a:pt x="0" y="796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CDA53F-5B50-8B10-D286-B2AF05E2DC09}"/>
              </a:ext>
            </a:extLst>
          </p:cNvPr>
          <p:cNvSpPr/>
          <p:nvPr/>
        </p:nvSpPr>
        <p:spPr>
          <a:xfrm>
            <a:off x="686270" y="-1767744"/>
            <a:ext cx="5344329" cy="3482721"/>
          </a:xfrm>
          <a:custGeom>
            <a:avLst/>
            <a:gdLst/>
            <a:ahLst/>
            <a:cxnLst/>
            <a:rect l="l" t="t" r="r" b="b"/>
            <a:pathLst>
              <a:path w="5344329" h="3482721">
                <a:moveTo>
                  <a:pt x="0" y="0"/>
                </a:moveTo>
                <a:lnTo>
                  <a:pt x="5344329" y="0"/>
                </a:lnTo>
                <a:lnTo>
                  <a:pt x="5344329" y="3482721"/>
                </a:lnTo>
                <a:lnTo>
                  <a:pt x="0" y="348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B5D713C-50F5-AD40-E4E6-E017B68BB37B}"/>
              </a:ext>
            </a:extLst>
          </p:cNvPr>
          <p:cNvGrpSpPr/>
          <p:nvPr/>
        </p:nvGrpSpPr>
        <p:grpSpPr>
          <a:xfrm>
            <a:off x="691712" y="251298"/>
            <a:ext cx="16681887" cy="9311801"/>
            <a:chOff x="0" y="0"/>
            <a:chExt cx="3483632" cy="225094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D9D8FC9-397D-80D7-9359-3C30C19CF621}"/>
                </a:ext>
              </a:extLst>
            </p:cNvPr>
            <p:cNvSpPr/>
            <p:nvPr/>
          </p:nvSpPr>
          <p:spPr>
            <a:xfrm>
              <a:off x="0" y="0"/>
              <a:ext cx="3483632" cy="2250940"/>
            </a:xfrm>
            <a:custGeom>
              <a:avLst/>
              <a:gdLst/>
              <a:ahLst/>
              <a:cxnLst/>
              <a:rect l="l" t="t" r="r" b="b"/>
              <a:pathLst>
                <a:path w="3483632" h="2250940">
                  <a:moveTo>
                    <a:pt x="29632" y="0"/>
                  </a:moveTo>
                  <a:lnTo>
                    <a:pt x="3454000" y="0"/>
                  </a:lnTo>
                  <a:cubicBezTo>
                    <a:pt x="3461859" y="0"/>
                    <a:pt x="3469396" y="3122"/>
                    <a:pt x="3474953" y="8679"/>
                  </a:cubicBezTo>
                  <a:cubicBezTo>
                    <a:pt x="3480510" y="14236"/>
                    <a:pt x="3483632" y="21773"/>
                    <a:pt x="3483632" y="29632"/>
                  </a:cubicBezTo>
                  <a:lnTo>
                    <a:pt x="3483632" y="2221309"/>
                  </a:lnTo>
                  <a:cubicBezTo>
                    <a:pt x="3483632" y="2237674"/>
                    <a:pt x="3470365" y="2250940"/>
                    <a:pt x="3454000" y="2250940"/>
                  </a:cubicBezTo>
                  <a:lnTo>
                    <a:pt x="29632" y="2250940"/>
                  </a:lnTo>
                  <a:cubicBezTo>
                    <a:pt x="21773" y="2250940"/>
                    <a:pt x="14236" y="2247818"/>
                    <a:pt x="8679" y="2242261"/>
                  </a:cubicBezTo>
                  <a:cubicBezTo>
                    <a:pt x="3122" y="2236704"/>
                    <a:pt x="0" y="2229167"/>
                    <a:pt x="0" y="2221309"/>
                  </a:cubicBezTo>
                  <a:lnTo>
                    <a:pt x="0" y="29632"/>
                  </a:lnTo>
                  <a:cubicBezTo>
                    <a:pt x="0" y="13267"/>
                    <a:pt x="13267" y="0"/>
                    <a:pt x="2963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05E03E1-67FD-FBEF-0F6E-8BF12A283B38}"/>
                </a:ext>
              </a:extLst>
            </p:cNvPr>
            <p:cNvSpPr txBox="1"/>
            <p:nvPr/>
          </p:nvSpPr>
          <p:spPr>
            <a:xfrm>
              <a:off x="0" y="-19050"/>
              <a:ext cx="3483632" cy="2269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157B138E-CD64-B97D-37E1-3A05A4BC0BEA}"/>
              </a:ext>
            </a:extLst>
          </p:cNvPr>
          <p:cNvSpPr/>
          <p:nvPr/>
        </p:nvSpPr>
        <p:spPr>
          <a:xfrm>
            <a:off x="2190620" y="3495961"/>
            <a:ext cx="6147519" cy="4619337"/>
          </a:xfrm>
          <a:custGeom>
            <a:avLst/>
            <a:gdLst/>
            <a:ahLst/>
            <a:cxnLst/>
            <a:rect l="l" t="t" r="r" b="b"/>
            <a:pathLst>
              <a:path w="5856211" h="4425182">
                <a:moveTo>
                  <a:pt x="0" y="0"/>
                </a:moveTo>
                <a:lnTo>
                  <a:pt x="5856211" y="0"/>
                </a:lnTo>
                <a:lnTo>
                  <a:pt x="5856211" y="4425182"/>
                </a:lnTo>
                <a:lnTo>
                  <a:pt x="0" y="4425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B988E5BA-7544-344E-4438-92AE4F51ECC0}"/>
              </a:ext>
            </a:extLst>
          </p:cNvPr>
          <p:cNvSpPr/>
          <p:nvPr/>
        </p:nvSpPr>
        <p:spPr>
          <a:xfrm>
            <a:off x="9563499" y="3495961"/>
            <a:ext cx="6651642" cy="4635667"/>
          </a:xfrm>
          <a:custGeom>
            <a:avLst/>
            <a:gdLst/>
            <a:ahLst/>
            <a:cxnLst/>
            <a:rect l="l" t="t" r="r" b="b"/>
            <a:pathLst>
              <a:path w="6167662" h="4396100">
                <a:moveTo>
                  <a:pt x="0" y="0"/>
                </a:moveTo>
                <a:lnTo>
                  <a:pt x="6167662" y="0"/>
                </a:lnTo>
                <a:lnTo>
                  <a:pt x="6167662" y="4396100"/>
                </a:lnTo>
                <a:lnTo>
                  <a:pt x="0" y="4396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F922AB2-8A2A-BA68-0F39-B1DDA81F15E7}"/>
              </a:ext>
            </a:extLst>
          </p:cNvPr>
          <p:cNvSpPr txBox="1"/>
          <p:nvPr/>
        </p:nvSpPr>
        <p:spPr>
          <a:xfrm>
            <a:off x="2481789" y="709911"/>
            <a:ext cx="8242572" cy="1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  <a:spcBef>
                <a:spcPct val="0"/>
              </a:spcBef>
            </a:pPr>
            <a:r>
              <a:rPr lang="en-US" sz="8437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蒐集校園樹木資訊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7E6D8769-999A-680D-597F-933FCFDAAE7F}"/>
              </a:ext>
            </a:extLst>
          </p:cNvPr>
          <p:cNvSpPr txBox="1"/>
          <p:nvPr/>
        </p:nvSpPr>
        <p:spPr>
          <a:xfrm>
            <a:off x="2678896" y="2333199"/>
            <a:ext cx="5562348" cy="89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訪問師長</a:t>
            </a:r>
            <a:r>
              <a:rPr lang="en-US" sz="5624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– </a:t>
            </a:r>
            <a:r>
              <a:rPr lang="en-US" sz="5624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夏叔叔</a:t>
            </a:r>
            <a:endParaRPr lang="en-US" sz="5624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40835083-BE65-F88C-66E9-41A0E030A2BC}"/>
              </a:ext>
            </a:extLst>
          </p:cNvPr>
          <p:cNvSpPr txBox="1"/>
          <p:nvPr/>
        </p:nvSpPr>
        <p:spPr>
          <a:xfrm>
            <a:off x="5010613" y="8301070"/>
            <a:ext cx="8266774" cy="167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5745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十五年前飛來的種子</a:t>
            </a:r>
          </a:p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5745">
                <a:solidFill>
                  <a:srgbClr val="154F2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機車停車棚裡長出的樟樹</a:t>
            </a:r>
          </a:p>
        </p:txBody>
      </p:sp>
    </p:spTree>
    <p:extLst>
      <p:ext uri="{BB962C8B-B14F-4D97-AF65-F5344CB8AC3E}">
        <p14:creationId xmlns:p14="http://schemas.microsoft.com/office/powerpoint/2010/main" val="399631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196</Words>
  <Application>Microsoft Office PowerPoint</Application>
  <PresentationFormat>自訂</PresentationFormat>
  <Paragraphs>78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1" baseType="lpstr">
      <vt:lpstr>可画软糖体-繁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你的段落文字</dc:title>
  <cp:lastModifiedBy>hw0910@ms.edu.tw</cp:lastModifiedBy>
  <cp:revision>8</cp:revision>
  <dcterms:created xsi:type="dcterms:W3CDTF">2006-08-16T00:00:00Z</dcterms:created>
  <dcterms:modified xsi:type="dcterms:W3CDTF">2025-10-27T07:37:11Z</dcterms:modified>
  <dc:identifier>DAG24pzs-b4</dc:identifier>
</cp:coreProperties>
</file>