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1" r:id="rId3"/>
    <p:sldMasterId id="2147483705" r:id="rId4"/>
    <p:sldMasterId id="2147483721" r:id="rId5"/>
    <p:sldMasterId id="2147483752" r:id="rId6"/>
    <p:sldMasterId id="2147483768" r:id="rId7"/>
    <p:sldMasterId id="2147483782" r:id="rId8"/>
    <p:sldMasterId id="2147483798" r:id="rId9"/>
    <p:sldMasterId id="2147483814" r:id="rId10"/>
    <p:sldMasterId id="2147483828" r:id="rId11"/>
    <p:sldMasterId id="2147483892" r:id="rId12"/>
    <p:sldMasterId id="2147483912" r:id="rId13"/>
    <p:sldMasterId id="2147483932" r:id="rId14"/>
  </p:sldMasterIdLst>
  <p:notesMasterIdLst>
    <p:notesMasterId r:id="rId185"/>
  </p:notesMasterIdLst>
  <p:handoutMasterIdLst>
    <p:handoutMasterId r:id="rId186"/>
  </p:handoutMasterIdLst>
  <p:sldIdLst>
    <p:sldId id="763" r:id="rId15"/>
    <p:sldId id="1104" r:id="rId16"/>
    <p:sldId id="1105" r:id="rId17"/>
    <p:sldId id="1347" r:id="rId18"/>
    <p:sldId id="1106" r:id="rId19"/>
    <p:sldId id="1107" r:id="rId20"/>
    <p:sldId id="1108" r:id="rId21"/>
    <p:sldId id="1348" r:id="rId22"/>
    <p:sldId id="1349" r:id="rId23"/>
    <p:sldId id="1211" r:id="rId24"/>
    <p:sldId id="1109" r:id="rId25"/>
    <p:sldId id="1150" r:id="rId26"/>
    <p:sldId id="1151" r:id="rId27"/>
    <p:sldId id="1152" r:id="rId28"/>
    <p:sldId id="1174" r:id="rId29"/>
    <p:sldId id="1181" r:id="rId30"/>
    <p:sldId id="1168" r:id="rId31"/>
    <p:sldId id="1178" r:id="rId32"/>
    <p:sldId id="1338" r:id="rId33"/>
    <p:sldId id="1336" r:id="rId34"/>
    <p:sldId id="1177" r:id="rId35"/>
    <p:sldId id="1337" r:id="rId36"/>
    <p:sldId id="1179" r:id="rId37"/>
    <p:sldId id="1182" r:id="rId38"/>
    <p:sldId id="1265" r:id="rId39"/>
    <p:sldId id="1266" r:id="rId40"/>
    <p:sldId id="1180" r:id="rId41"/>
    <p:sldId id="1111" r:id="rId42"/>
    <p:sldId id="1176" r:id="rId43"/>
    <p:sldId id="1113" r:id="rId44"/>
    <p:sldId id="1293" r:id="rId45"/>
    <p:sldId id="1294" r:id="rId46"/>
    <p:sldId id="1295" r:id="rId47"/>
    <p:sldId id="1112" r:id="rId48"/>
    <p:sldId id="1296" r:id="rId49"/>
    <p:sldId id="1118" r:id="rId50"/>
    <p:sldId id="1155" r:id="rId51"/>
    <p:sldId id="1268" r:id="rId52"/>
    <p:sldId id="1183" r:id="rId53"/>
    <p:sldId id="1184" r:id="rId54"/>
    <p:sldId id="1185" r:id="rId55"/>
    <p:sldId id="1187" r:id="rId56"/>
    <p:sldId id="1154" r:id="rId57"/>
    <p:sldId id="1153" r:id="rId58"/>
    <p:sldId id="1156" r:id="rId59"/>
    <p:sldId id="1157" r:id="rId60"/>
    <p:sldId id="1269" r:id="rId61"/>
    <p:sldId id="1270" r:id="rId62"/>
    <p:sldId id="1160" r:id="rId63"/>
    <p:sldId id="1158" r:id="rId64"/>
    <p:sldId id="1262" r:id="rId65"/>
    <p:sldId id="1135" r:id="rId66"/>
    <p:sldId id="1163" r:id="rId67"/>
    <p:sldId id="1164" r:id="rId68"/>
    <p:sldId id="1141" r:id="rId69"/>
    <p:sldId id="1162" r:id="rId70"/>
    <p:sldId id="1139" r:id="rId71"/>
    <p:sldId id="1140" r:id="rId72"/>
    <p:sldId id="1272" r:id="rId73"/>
    <p:sldId id="1212" r:id="rId74"/>
    <p:sldId id="1273" r:id="rId75"/>
    <p:sldId id="1339" r:id="rId76"/>
    <p:sldId id="1278" r:id="rId77"/>
    <p:sldId id="1279" r:id="rId78"/>
    <p:sldId id="1350" r:id="rId79"/>
    <p:sldId id="1276" r:id="rId80"/>
    <p:sldId id="1351" r:id="rId81"/>
    <p:sldId id="1352" r:id="rId82"/>
    <p:sldId id="1353" r:id="rId83"/>
    <p:sldId id="1354" r:id="rId84"/>
    <p:sldId id="1355" r:id="rId85"/>
    <p:sldId id="1277" r:id="rId86"/>
    <p:sldId id="1281" r:id="rId87"/>
    <p:sldId id="1282" r:id="rId88"/>
    <p:sldId id="1283" r:id="rId89"/>
    <p:sldId id="1365" r:id="rId90"/>
    <p:sldId id="1366" r:id="rId91"/>
    <p:sldId id="1285" r:id="rId92"/>
    <p:sldId id="1213" r:id="rId93"/>
    <p:sldId id="1165" r:id="rId94"/>
    <p:sldId id="1166" r:id="rId95"/>
    <p:sldId id="1188" r:id="rId96"/>
    <p:sldId id="765" r:id="rId97"/>
    <p:sldId id="766" r:id="rId98"/>
    <p:sldId id="1292" r:id="rId99"/>
    <p:sldId id="880" r:id="rId100"/>
    <p:sldId id="881" r:id="rId101"/>
    <p:sldId id="882" r:id="rId102"/>
    <p:sldId id="883" r:id="rId103"/>
    <p:sldId id="884" r:id="rId104"/>
    <p:sldId id="885" r:id="rId105"/>
    <p:sldId id="886" r:id="rId106"/>
    <p:sldId id="887" r:id="rId107"/>
    <p:sldId id="888" r:id="rId108"/>
    <p:sldId id="889" r:id="rId109"/>
    <p:sldId id="890" r:id="rId110"/>
    <p:sldId id="981" r:id="rId111"/>
    <p:sldId id="891" r:id="rId112"/>
    <p:sldId id="892" r:id="rId113"/>
    <p:sldId id="274" r:id="rId114"/>
    <p:sldId id="294" r:id="rId115"/>
    <p:sldId id="279" r:id="rId116"/>
    <p:sldId id="262" r:id="rId117"/>
    <p:sldId id="270" r:id="rId118"/>
    <p:sldId id="893" r:id="rId119"/>
    <p:sldId id="894" r:id="rId120"/>
    <p:sldId id="1009" r:id="rId121"/>
    <p:sldId id="1008" r:id="rId122"/>
    <p:sldId id="1360" r:id="rId123"/>
    <p:sldId id="1010" r:id="rId124"/>
    <p:sldId id="1261" r:id="rId125"/>
    <p:sldId id="1301" r:id="rId126"/>
    <p:sldId id="1361" r:id="rId127"/>
    <p:sldId id="1362" r:id="rId128"/>
    <p:sldId id="1363" r:id="rId129"/>
    <p:sldId id="1305" r:id="rId130"/>
    <p:sldId id="1306" r:id="rId131"/>
    <p:sldId id="901" r:id="rId132"/>
    <p:sldId id="903" r:id="rId133"/>
    <p:sldId id="1307" r:id="rId134"/>
    <p:sldId id="1297" r:id="rId135"/>
    <p:sldId id="1298" r:id="rId136"/>
    <p:sldId id="1299" r:id="rId137"/>
    <p:sldId id="1300" r:id="rId138"/>
    <p:sldId id="904" r:id="rId139"/>
    <p:sldId id="1092" r:id="rId140"/>
    <p:sldId id="1356" r:id="rId141"/>
    <p:sldId id="1359" r:id="rId142"/>
    <p:sldId id="1288" r:id="rId143"/>
    <p:sldId id="1309" r:id="rId144"/>
    <p:sldId id="1310" r:id="rId145"/>
    <p:sldId id="1311" r:id="rId146"/>
    <p:sldId id="1312" r:id="rId147"/>
    <p:sldId id="1314" r:id="rId148"/>
    <p:sldId id="1315" r:id="rId149"/>
    <p:sldId id="1245" r:id="rId150"/>
    <p:sldId id="1246" r:id="rId151"/>
    <p:sldId id="1192" r:id="rId152"/>
    <p:sldId id="1194" r:id="rId153"/>
    <p:sldId id="1195" r:id="rId154"/>
    <p:sldId id="930" r:id="rId155"/>
    <p:sldId id="931" r:id="rId156"/>
    <p:sldId id="932" r:id="rId157"/>
    <p:sldId id="933" r:id="rId158"/>
    <p:sldId id="964" r:id="rId159"/>
    <p:sldId id="1011" r:id="rId160"/>
    <p:sldId id="1196" r:id="rId161"/>
    <p:sldId id="1198" r:id="rId162"/>
    <p:sldId id="1318" r:id="rId163"/>
    <p:sldId id="1319" r:id="rId164"/>
    <p:sldId id="1320" r:id="rId165"/>
    <p:sldId id="1201" r:id="rId166"/>
    <p:sldId id="948" r:id="rId167"/>
    <p:sldId id="949" r:id="rId168"/>
    <p:sldId id="950" r:id="rId169"/>
    <p:sldId id="1316" r:id="rId170"/>
    <p:sldId id="1287" r:id="rId171"/>
    <p:sldId id="1202" r:id="rId172"/>
    <p:sldId id="1203" r:id="rId173"/>
    <p:sldId id="1204" r:id="rId174"/>
    <p:sldId id="1205" r:id="rId175"/>
    <p:sldId id="1206" r:id="rId176"/>
    <p:sldId id="1207" r:id="rId177"/>
    <p:sldId id="1208" r:id="rId178"/>
    <p:sldId id="1329" r:id="rId179"/>
    <p:sldId id="1330" r:id="rId180"/>
    <p:sldId id="1331" r:id="rId181"/>
    <p:sldId id="1332" r:id="rId182"/>
    <p:sldId id="1333" r:id="rId183"/>
    <p:sldId id="955" r:id="rId184"/>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CC0000"/>
    <a:srgbClr val="FF00FF"/>
    <a:srgbClr val="F9FC8C"/>
    <a:srgbClr val="FFFFFF"/>
    <a:srgbClr val="006600"/>
    <a:srgbClr val="CCFFCC"/>
    <a:srgbClr val="E1EA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7101" autoAdjust="0"/>
  </p:normalViewPr>
  <p:slideViewPr>
    <p:cSldViewPr>
      <p:cViewPr varScale="1">
        <p:scale>
          <a:sx n="66" d="100"/>
          <a:sy n="66" d="100"/>
        </p:scale>
        <p:origin x="2070" y="72"/>
      </p:cViewPr>
      <p:guideLst>
        <p:guide orient="horz" pos="2160"/>
        <p:guide pos="2880"/>
      </p:guideLst>
    </p:cSldViewPr>
  </p:slideViewPr>
  <p:notesTextViewPr>
    <p:cViewPr>
      <p:scale>
        <a:sx n="1" d="1"/>
        <a:sy n="1" d="1"/>
      </p:scale>
      <p:origin x="0" y="0"/>
    </p:cViewPr>
  </p:notesTextViewPr>
  <p:sorterViewPr>
    <p:cViewPr>
      <p:scale>
        <a:sx n="100" d="100"/>
        <a:sy n="100" d="100"/>
      </p:scale>
      <p:origin x="0" y="55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6" Type="http://schemas.openxmlformats.org/officeDocument/2006/relationships/slideMaster" Target="slideMasters/slideMaster6.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0" Type="http://schemas.openxmlformats.org/officeDocument/2006/relationships/tableStyles" Target="tableStyle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handoutMaster" Target="handoutMasters/handoutMaster1.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prst="coolSlant"/>
              </a:sp3d>
            </c:spPr>
            <c:extLst>
              <c:ext xmlns:c16="http://schemas.microsoft.com/office/drawing/2014/chart" uri="{C3380CC4-5D6E-409C-BE32-E72D297353CC}">
                <c16:uniqueId val="{00000001-6657-4E33-9E55-2284EC0A7A49}"/>
              </c:ext>
            </c:extLst>
          </c:dPt>
          <c:dPt>
            <c:idx val="1"/>
            <c:bubble3D val="0"/>
            <c:explosion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6657-4E33-9E55-2284EC0A7A49}"/>
              </c:ext>
            </c:extLst>
          </c:dPt>
          <c:val>
            <c:numRef>
              <c:f>工作表1!$E$9:$E$10</c:f>
              <c:numCache>
                <c:formatCode>0%</c:formatCode>
                <c:ptCount val="2"/>
                <c:pt idx="0">
                  <c:v>0.85000000000000109</c:v>
                </c:pt>
                <c:pt idx="1">
                  <c:v>0.15000000000000002</c:v>
                </c:pt>
              </c:numCache>
            </c:numRef>
          </c:val>
          <c:extLs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90720406381254692"/>
          <c:y val="0.42469193407587902"/>
          <c:w val="7.9183679010828428E-2"/>
          <c:h val="0.24286819747838703"/>
        </c:manualLayout>
      </c:layout>
      <c:overlay val="0"/>
      <c:spPr>
        <a:noFill/>
        <a:ln>
          <a:noFill/>
        </a:ln>
        <a:effectLst/>
      </c:spPr>
      <c:txPr>
        <a:bodyPr rot="0" spcFirstLastPara="1" vertOverflow="ellipsis" vert="horz" wrap="square" anchor="ctr" anchorCtr="1"/>
        <a:lstStyle/>
        <a:p>
          <a:pPr rtl="0">
            <a:defRPr lang="en-US" sz="1800" b="0" i="0" u="none" strike="noStrike" kern="1200" baseline="0">
              <a:solidFill>
                <a:schemeClr val="tx1"/>
              </a:solidFill>
              <a:latin typeface="+mn-lt"/>
              <a:ea typeface="+mn-ea"/>
              <a:cs typeface="+mn-cs"/>
            </a:defRPr>
          </a:pPr>
          <a:endParaRPr lang="zh-TW"/>
        </a:p>
      </c:txPr>
    </c:legend>
    <c:plotVisOnly val="1"/>
    <c:dispBlanksAs val="zero"/>
    <c:showDLblsOverMax val="0"/>
  </c:chart>
  <c:spPr>
    <a:noFill/>
    <a:ln w="9525" cap="flat" cmpd="sng" algn="ctr">
      <a:noFill/>
      <a:prstDash val="solid"/>
    </a:ln>
    <a:effectLst/>
  </c:spPr>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EA134-4D8A-47E8-8ED7-84801EDBB129}" type="doc">
      <dgm:prSet loTypeId="urn:microsoft.com/office/officeart/2009/3/layout/IncreasingArrowsProcess" loCatId="process" qsTypeId="urn:microsoft.com/office/officeart/2005/8/quickstyle/simple1#20" qsCatId="simple" csTypeId="urn:microsoft.com/office/officeart/2005/8/colors/accent1_2#13" csCatId="accent1" phldr="1"/>
      <dgm:spPr/>
      <dgm:t>
        <a:bodyPr/>
        <a:lstStyle/>
        <a:p>
          <a:endParaRPr lang="zh-TW" altLang="en-US"/>
        </a:p>
      </dgm:t>
    </dgm:pt>
    <dgm:pt modelId="{CABCB3A1-5FD1-41D6-92F6-B8808F4779D7}">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學生學習成就檢視</a:t>
          </a:r>
        </a:p>
      </dgm:t>
    </dgm:pt>
    <dgm:pt modelId="{FBA968CC-7B73-470E-86E2-B68577E3F600}" type="parTrans" cxnId="{5F2F13FA-2DFA-4167-9A30-EF76C7E37D52}">
      <dgm:prSet/>
      <dgm:spPr/>
      <dgm:t>
        <a:bodyPr/>
        <a:lstStyle/>
        <a:p>
          <a:endParaRPr lang="zh-TW" altLang="en-US"/>
        </a:p>
      </dgm:t>
    </dgm:pt>
    <dgm:pt modelId="{E452A9DC-DCF6-4373-B84A-07646AAC2197}" type="sibTrans" cxnId="{5F2F13FA-2DFA-4167-9A30-EF76C7E37D52}">
      <dgm:prSet/>
      <dgm:spPr/>
      <dgm:t>
        <a:bodyPr/>
        <a:lstStyle/>
        <a:p>
          <a:endParaRPr lang="zh-TW" altLang="en-US"/>
        </a:p>
      </dgm:t>
    </dgm:pt>
    <dgm:pt modelId="{47309869-22A8-4FEF-BEE8-65549271AEFF}">
      <dgm:prSet phldrT="[文字]"/>
      <dgm:spPr/>
      <dgm:t>
        <a:bodyPr/>
        <a:lstStyle/>
        <a:p>
          <a:r>
            <a:rPr lang="zh-TW" altLang="zh-TW" b="1" dirty="0">
              <a:solidFill>
                <a:srgbClr val="000099"/>
              </a:solidFill>
              <a:latin typeface="標楷體" pitchFamily="65" charset="-120"/>
              <a:ea typeface="標楷體" pitchFamily="65" charset="-120"/>
            </a:rPr>
            <a:t>讓</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b="1" dirty="0">
              <a:solidFill>
                <a:srgbClr val="000099"/>
              </a:solidFill>
              <a:latin typeface="標楷體" pitchFamily="65" charset="-120"/>
              <a:ea typeface="標楷體" pitchFamily="65" charset="-120"/>
            </a:rPr>
            <a:t>，不必因和他人比較，產生分分計較的考試壓力</a:t>
          </a:r>
          <a:endParaRPr lang="zh-TW" altLang="en-US" dirty="0"/>
        </a:p>
      </dgm:t>
    </dgm:pt>
    <dgm:pt modelId="{4D077754-5E94-4AEF-BAEB-9CA672A7263B}" type="parTrans" cxnId="{40FCF8DA-9991-44BE-BA1C-1F3E627FE49F}">
      <dgm:prSet/>
      <dgm:spPr/>
      <dgm:t>
        <a:bodyPr/>
        <a:lstStyle/>
        <a:p>
          <a:endParaRPr lang="zh-TW" altLang="en-US"/>
        </a:p>
      </dgm:t>
    </dgm:pt>
    <dgm:pt modelId="{A9BABBA0-5D74-4869-93C2-E3D24C790B4E}" type="sibTrans" cxnId="{40FCF8DA-9991-44BE-BA1C-1F3E627FE49F}">
      <dgm:prSet/>
      <dgm:spPr/>
      <dgm:t>
        <a:bodyPr/>
        <a:lstStyle/>
        <a:p>
          <a:endParaRPr lang="zh-TW" altLang="en-US"/>
        </a:p>
      </dgm:t>
    </dgm:pt>
    <dgm:pt modelId="{8B7580B1-6E58-4EC0-AE46-E3D5252485CB}">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教師教學成效檢視</a:t>
          </a:r>
        </a:p>
      </dgm:t>
    </dgm:pt>
    <dgm:pt modelId="{B507C76E-43CA-428E-AF49-693D637805AB}" type="parTrans" cxnId="{98016D06-C53E-47C7-ACD6-B2E7FE4315E9}">
      <dgm:prSet/>
      <dgm:spPr/>
      <dgm:t>
        <a:bodyPr/>
        <a:lstStyle/>
        <a:p>
          <a:endParaRPr lang="zh-TW" altLang="en-US"/>
        </a:p>
      </dgm:t>
    </dgm:pt>
    <dgm:pt modelId="{311C96B1-F59C-4388-8FF5-B880C077F770}" type="sibTrans" cxnId="{98016D06-C53E-47C7-ACD6-B2E7FE4315E9}">
      <dgm:prSet/>
      <dgm:spPr/>
      <dgm:t>
        <a:bodyPr/>
        <a:lstStyle/>
        <a:p>
          <a:endParaRPr lang="zh-TW" altLang="en-US"/>
        </a:p>
      </dgm:t>
    </dgm:pt>
    <dgm:pt modelId="{97485158-E018-4278-915B-9DF46B30D0CA}">
      <dgm:prSet phldrT="[文字]"/>
      <dgm:spPr/>
      <dgm:t>
        <a:bodyPr/>
        <a:lstStyle/>
        <a:p>
          <a:r>
            <a:rPr lang="zh-TW" altLang="zh-TW" b="1" dirty="0">
              <a:solidFill>
                <a:srgbClr val="000099"/>
              </a:solidFill>
              <a:latin typeface="標楷體" pitchFamily="65" charset="-120"/>
              <a:ea typeface="標楷體" pitchFamily="65" charset="-120"/>
            </a:rPr>
            <a:t>檢驗</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b="1" dirty="0">
              <a:solidFill>
                <a:srgbClr val="000099"/>
              </a:solidFill>
              <a:latin typeface="標楷體" pitchFamily="65" charset="-120"/>
              <a:ea typeface="標楷體" pitchFamily="65" charset="-120"/>
            </a:rPr>
            <a:t>與</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b="1" dirty="0">
              <a:solidFill>
                <a:srgbClr val="000099"/>
              </a:solidFill>
              <a:latin typeface="標楷體" pitchFamily="65" charset="-120"/>
              <a:ea typeface="標楷體" pitchFamily="65" charset="-120"/>
            </a:rPr>
            <a:t>，維持我國的</a:t>
          </a:r>
          <a:r>
            <a:rPr lang="zh-TW" altLang="en-US" b="1" dirty="0">
              <a:solidFill>
                <a:srgbClr val="000099"/>
              </a:solidFill>
              <a:latin typeface="標楷體" pitchFamily="65" charset="-120"/>
              <a:ea typeface="標楷體" pitchFamily="65" charset="-120"/>
            </a:rPr>
            <a:t>學生</a:t>
          </a:r>
          <a:r>
            <a:rPr lang="zh-TW" altLang="zh-TW"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b="1" dirty="0">
              <a:solidFill>
                <a:srgbClr val="000099"/>
              </a:solidFill>
              <a:latin typeface="標楷體" pitchFamily="65" charset="-120"/>
              <a:ea typeface="標楷體" pitchFamily="65" charset="-120"/>
            </a:rPr>
            <a:t>。</a:t>
          </a:r>
          <a:endParaRPr lang="zh-TW" altLang="en-US" dirty="0"/>
        </a:p>
      </dgm:t>
    </dgm:pt>
    <dgm:pt modelId="{4B0F4907-D84A-4BA3-9FD9-35BF5E9172E4}" type="parTrans" cxnId="{6FA8691D-5808-4701-BA64-EBBEE10B4EE0}">
      <dgm:prSet/>
      <dgm:spPr/>
      <dgm:t>
        <a:bodyPr/>
        <a:lstStyle/>
        <a:p>
          <a:endParaRPr lang="zh-TW" altLang="en-US"/>
        </a:p>
      </dgm:t>
    </dgm:pt>
    <dgm:pt modelId="{06B54CD8-49E1-4FA7-8E61-194C62B592D0}" type="sibTrans" cxnId="{6FA8691D-5808-4701-BA64-EBBEE10B4EE0}">
      <dgm:prSet/>
      <dgm:spPr/>
      <dgm:t>
        <a:bodyPr/>
        <a:lstStyle/>
        <a:p>
          <a:endParaRPr lang="zh-TW" altLang="en-US"/>
        </a:p>
      </dgm:t>
    </dgm:pt>
    <dgm:pt modelId="{A2352704-A4A2-4A89-9798-7ACFD9F2F41F}">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維持國中學生學力品質</a:t>
          </a:r>
        </a:p>
      </dgm:t>
    </dgm:pt>
    <dgm:pt modelId="{60925D22-385D-4A7E-91CB-8D500517CD21}" type="parTrans" cxnId="{48B86E69-B3AA-4792-8DFB-3FE93259DA93}">
      <dgm:prSet/>
      <dgm:spPr/>
      <dgm:t>
        <a:bodyPr/>
        <a:lstStyle/>
        <a:p>
          <a:endParaRPr lang="zh-TW" altLang="en-US"/>
        </a:p>
      </dgm:t>
    </dgm:pt>
    <dgm:pt modelId="{C604FF6D-E6E4-4ADE-9681-B71BDFCD3476}" type="sibTrans" cxnId="{48B86E69-B3AA-4792-8DFB-3FE93259DA93}">
      <dgm:prSet/>
      <dgm:spPr/>
      <dgm:t>
        <a:bodyPr/>
        <a:lstStyle/>
        <a:p>
          <a:endParaRPr lang="zh-TW" altLang="en-US"/>
        </a:p>
      </dgm:t>
    </dgm:pt>
    <dgm:pt modelId="{725E6CA5-A08C-43ED-988B-341EB91E46E1}">
      <dgm:prSet phldrT="[文字]"/>
      <dgm:spPr/>
      <dgm:t>
        <a:bodyPr/>
        <a:lstStyle/>
        <a:p>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b="1" dirty="0">
              <a:solidFill>
                <a:srgbClr val="000099"/>
              </a:solidFill>
              <a:latin typeface="標楷體" pitchFamily="65" charset="-120"/>
              <a:ea typeface="標楷體" pitchFamily="65" charset="-120"/>
            </a:rPr>
            <a:t>據以掌握</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b="1" dirty="0">
              <a:solidFill>
                <a:srgbClr val="000099"/>
              </a:solidFill>
              <a:latin typeface="標楷體" pitchFamily="65" charset="-120"/>
              <a:ea typeface="標楷體" pitchFamily="65" charset="-120"/>
            </a:rPr>
            <a:t>，進行</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b="1" dirty="0">
              <a:solidFill>
                <a:srgbClr val="000099"/>
              </a:solidFill>
              <a:latin typeface="標楷體" pitchFamily="65" charset="-120"/>
              <a:ea typeface="標楷體" pitchFamily="65" charset="-120"/>
            </a:rPr>
            <a:t>與</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學習扶助教學</a:t>
          </a:r>
          <a:r>
            <a:rPr lang="zh-TW" altLang="en-US" b="1" dirty="0">
              <a:solidFill>
                <a:srgbClr val="000099"/>
              </a:solidFill>
              <a:latin typeface="標楷體" pitchFamily="65" charset="-120"/>
              <a:ea typeface="標楷體" pitchFamily="65" charset="-120"/>
            </a:rPr>
            <a:t>之規劃參考。</a:t>
          </a:r>
        </a:p>
      </dgm:t>
    </dgm:pt>
    <dgm:pt modelId="{78BA3A8E-82A9-4D3F-B6B3-3E61FE4A4F8F}" type="parTrans" cxnId="{59DF4995-25C3-45A1-8CDC-80D8F66E5137}">
      <dgm:prSet/>
      <dgm:spPr/>
      <dgm:t>
        <a:bodyPr/>
        <a:lstStyle/>
        <a:p>
          <a:endParaRPr lang="zh-TW" altLang="en-US"/>
        </a:p>
      </dgm:t>
    </dgm:pt>
    <dgm:pt modelId="{F8D76E9B-663F-40AA-A4D0-374E8D7DEB80}" type="sibTrans" cxnId="{59DF4995-25C3-45A1-8CDC-80D8F66E5137}">
      <dgm:prSet/>
      <dgm:spPr/>
      <dgm:t>
        <a:bodyPr/>
        <a:lstStyle/>
        <a:p>
          <a:endParaRPr lang="zh-TW" altLang="en-US"/>
        </a:p>
      </dgm:t>
    </dgm:pt>
    <dgm:pt modelId="{1462D715-ACB1-448F-92E8-6A62034B2580}" type="pres">
      <dgm:prSet presAssocID="{470EA134-4D8A-47E8-8ED7-84801EDBB129}" presName="Name0" presStyleCnt="0">
        <dgm:presLayoutVars>
          <dgm:chMax val="5"/>
          <dgm:chPref val="5"/>
          <dgm:dir/>
          <dgm:animLvl val="lvl"/>
        </dgm:presLayoutVars>
      </dgm:prSet>
      <dgm:spPr/>
    </dgm:pt>
    <dgm:pt modelId="{1DC25961-5EDF-4B25-B29F-E73BC44F0611}" type="pres">
      <dgm:prSet presAssocID="{CABCB3A1-5FD1-41D6-92F6-B8808F4779D7}" presName="parentText1" presStyleLbl="node1" presStyleIdx="0" presStyleCnt="3">
        <dgm:presLayoutVars>
          <dgm:chMax/>
          <dgm:chPref val="3"/>
          <dgm:bulletEnabled val="1"/>
        </dgm:presLayoutVars>
      </dgm:prSet>
      <dgm:spPr/>
    </dgm:pt>
    <dgm:pt modelId="{299B7A06-CDB5-4C89-B0BB-265B37CDB3D0}" type="pres">
      <dgm:prSet presAssocID="{CABCB3A1-5FD1-41D6-92F6-B8808F4779D7}" presName="childText1" presStyleLbl="solidAlignAcc1" presStyleIdx="0" presStyleCnt="3">
        <dgm:presLayoutVars>
          <dgm:chMax val="0"/>
          <dgm:chPref val="0"/>
          <dgm:bulletEnabled val="1"/>
        </dgm:presLayoutVars>
      </dgm:prSet>
      <dgm:spPr/>
    </dgm:pt>
    <dgm:pt modelId="{8BA48EBC-1127-4348-A3E8-554A190E18BD}" type="pres">
      <dgm:prSet presAssocID="{8B7580B1-6E58-4EC0-AE46-E3D5252485CB}" presName="parentText2" presStyleLbl="node1" presStyleIdx="1" presStyleCnt="3" custScaleY="137077" custLinFactNeighborY="11884">
        <dgm:presLayoutVars>
          <dgm:chMax/>
          <dgm:chPref val="3"/>
          <dgm:bulletEnabled val="1"/>
        </dgm:presLayoutVars>
      </dgm:prSet>
      <dgm:spPr/>
    </dgm:pt>
    <dgm:pt modelId="{8824670E-D72E-4B28-9A71-2A70879B1BAC}" type="pres">
      <dgm:prSet presAssocID="{8B7580B1-6E58-4EC0-AE46-E3D5252485CB}" presName="childText2" presStyleLbl="solidAlignAcc1" presStyleIdx="1" presStyleCnt="3" custLinFactNeighborY="7676">
        <dgm:presLayoutVars>
          <dgm:chMax val="0"/>
          <dgm:chPref val="0"/>
          <dgm:bulletEnabled val="1"/>
        </dgm:presLayoutVars>
      </dgm:prSet>
      <dgm:spPr/>
    </dgm:pt>
    <dgm:pt modelId="{64FEC514-E209-4DEA-A089-0BD21395DAA2}" type="pres">
      <dgm:prSet presAssocID="{A2352704-A4A2-4A89-9798-7ACFD9F2F41F}" presName="parentText3" presStyleLbl="node1" presStyleIdx="2" presStyleCnt="3" custScaleX="100043" custScaleY="142656" custLinFactNeighborY="16889">
        <dgm:presLayoutVars>
          <dgm:chMax/>
          <dgm:chPref val="3"/>
          <dgm:bulletEnabled val="1"/>
        </dgm:presLayoutVars>
      </dgm:prSet>
      <dgm:spPr/>
    </dgm:pt>
    <dgm:pt modelId="{D2DD42F0-4BFB-4993-B14B-C7108996C864}" type="pres">
      <dgm:prSet presAssocID="{A2352704-A4A2-4A89-9798-7ACFD9F2F41F}" presName="childText3" presStyleLbl="solidAlignAcc1" presStyleIdx="2" presStyleCnt="3" custLinFactNeighborY="11206">
        <dgm:presLayoutVars>
          <dgm:chMax val="0"/>
          <dgm:chPref val="0"/>
          <dgm:bulletEnabled val="1"/>
        </dgm:presLayoutVars>
      </dgm:prSet>
      <dgm:spPr/>
    </dgm:pt>
  </dgm:ptLst>
  <dgm:cxnLst>
    <dgm:cxn modelId="{98016D06-C53E-47C7-ACD6-B2E7FE4315E9}" srcId="{470EA134-4D8A-47E8-8ED7-84801EDBB129}" destId="{8B7580B1-6E58-4EC0-AE46-E3D5252485CB}" srcOrd="1" destOrd="0" parTransId="{B507C76E-43CA-428E-AF49-693D637805AB}" sibTransId="{311C96B1-F59C-4388-8FF5-B880C077F770}"/>
    <dgm:cxn modelId="{1E159606-7B6A-4A29-978C-A714D8114BC7}" type="presOf" srcId="{470EA134-4D8A-47E8-8ED7-84801EDBB129}" destId="{1462D715-ACB1-448F-92E8-6A62034B2580}" srcOrd="0" destOrd="0" presId="urn:microsoft.com/office/officeart/2009/3/layout/IncreasingArrowsProcess"/>
    <dgm:cxn modelId="{99D0C109-4640-4ECB-ACDF-3AA842F0AF31}" type="presOf" srcId="{725E6CA5-A08C-43ED-988B-341EB91E46E1}" destId="{D2DD42F0-4BFB-4993-B14B-C7108996C864}" srcOrd="0" destOrd="0" presId="urn:microsoft.com/office/officeart/2009/3/layout/IncreasingArrowsProcess"/>
    <dgm:cxn modelId="{6FA8691D-5808-4701-BA64-EBBEE10B4EE0}" srcId="{8B7580B1-6E58-4EC0-AE46-E3D5252485CB}" destId="{97485158-E018-4278-915B-9DF46B30D0CA}" srcOrd="0" destOrd="0" parTransId="{4B0F4907-D84A-4BA3-9FD9-35BF5E9172E4}" sibTransId="{06B54CD8-49E1-4FA7-8E61-194C62B592D0}"/>
    <dgm:cxn modelId="{7BE0572F-3CD9-4315-BB56-8085B0ED38AD}" type="presOf" srcId="{A2352704-A4A2-4A89-9798-7ACFD9F2F41F}" destId="{64FEC514-E209-4DEA-A089-0BD21395DAA2}" srcOrd="0" destOrd="0" presId="urn:microsoft.com/office/officeart/2009/3/layout/IncreasingArrowsProcess"/>
    <dgm:cxn modelId="{055E9D46-4646-4E06-8BA0-CBD3ACEA8A04}" type="presOf" srcId="{97485158-E018-4278-915B-9DF46B30D0CA}" destId="{8824670E-D72E-4B28-9A71-2A70879B1BAC}" srcOrd="0" destOrd="0" presId="urn:microsoft.com/office/officeart/2009/3/layout/IncreasingArrowsProcess"/>
    <dgm:cxn modelId="{884F5748-494A-4FD5-9DE0-BF727386108E}" type="presOf" srcId="{8B7580B1-6E58-4EC0-AE46-E3D5252485CB}" destId="{8BA48EBC-1127-4348-A3E8-554A190E18BD}" srcOrd="0" destOrd="0" presId="urn:microsoft.com/office/officeart/2009/3/layout/IncreasingArrowsProcess"/>
    <dgm:cxn modelId="{48B86E69-B3AA-4792-8DFB-3FE93259DA93}" srcId="{470EA134-4D8A-47E8-8ED7-84801EDBB129}" destId="{A2352704-A4A2-4A89-9798-7ACFD9F2F41F}" srcOrd="2" destOrd="0" parTransId="{60925D22-385D-4A7E-91CB-8D500517CD21}" sibTransId="{C604FF6D-E6E4-4ADE-9681-B71BDFCD3476}"/>
    <dgm:cxn modelId="{0D017E7E-6CBE-4C84-B758-85B4DDAE1321}" type="presOf" srcId="{47309869-22A8-4FEF-BEE8-65549271AEFF}" destId="{299B7A06-CDB5-4C89-B0BB-265B37CDB3D0}" srcOrd="0" destOrd="0" presId="urn:microsoft.com/office/officeart/2009/3/layout/IncreasingArrowsProcess"/>
    <dgm:cxn modelId="{E69F0D7F-0A5B-42EA-806B-609A943F424F}" type="presOf" srcId="{CABCB3A1-5FD1-41D6-92F6-B8808F4779D7}" destId="{1DC25961-5EDF-4B25-B29F-E73BC44F0611}" srcOrd="0" destOrd="0" presId="urn:microsoft.com/office/officeart/2009/3/layout/IncreasingArrowsProcess"/>
    <dgm:cxn modelId="{59DF4995-25C3-45A1-8CDC-80D8F66E5137}" srcId="{A2352704-A4A2-4A89-9798-7ACFD9F2F41F}" destId="{725E6CA5-A08C-43ED-988B-341EB91E46E1}" srcOrd="0" destOrd="0" parTransId="{78BA3A8E-82A9-4D3F-B6B3-3E61FE4A4F8F}" sibTransId="{F8D76E9B-663F-40AA-A4D0-374E8D7DEB80}"/>
    <dgm:cxn modelId="{40FCF8DA-9991-44BE-BA1C-1F3E627FE49F}" srcId="{CABCB3A1-5FD1-41D6-92F6-B8808F4779D7}" destId="{47309869-22A8-4FEF-BEE8-65549271AEFF}" srcOrd="0" destOrd="0" parTransId="{4D077754-5E94-4AEF-BAEB-9CA672A7263B}" sibTransId="{A9BABBA0-5D74-4869-93C2-E3D24C790B4E}"/>
    <dgm:cxn modelId="{5F2F13FA-2DFA-4167-9A30-EF76C7E37D52}" srcId="{470EA134-4D8A-47E8-8ED7-84801EDBB129}" destId="{CABCB3A1-5FD1-41D6-92F6-B8808F4779D7}" srcOrd="0" destOrd="0" parTransId="{FBA968CC-7B73-470E-86E2-B68577E3F600}" sibTransId="{E452A9DC-DCF6-4373-B84A-07646AAC2197}"/>
    <dgm:cxn modelId="{CF5B9EEC-8D04-45F0-AB5A-2CA6A3F61740}" type="presParOf" srcId="{1462D715-ACB1-448F-92E8-6A62034B2580}" destId="{1DC25961-5EDF-4B25-B29F-E73BC44F0611}" srcOrd="0" destOrd="0" presId="urn:microsoft.com/office/officeart/2009/3/layout/IncreasingArrowsProcess"/>
    <dgm:cxn modelId="{A86E2B90-BC98-4557-ACD1-B92A338499CB}" type="presParOf" srcId="{1462D715-ACB1-448F-92E8-6A62034B2580}" destId="{299B7A06-CDB5-4C89-B0BB-265B37CDB3D0}" srcOrd="1" destOrd="0" presId="urn:microsoft.com/office/officeart/2009/3/layout/IncreasingArrowsProcess"/>
    <dgm:cxn modelId="{7D72A637-1286-4BF5-AF38-759B0B0B46F0}" type="presParOf" srcId="{1462D715-ACB1-448F-92E8-6A62034B2580}" destId="{8BA48EBC-1127-4348-A3E8-554A190E18BD}" srcOrd="2" destOrd="0" presId="urn:microsoft.com/office/officeart/2009/3/layout/IncreasingArrowsProcess"/>
    <dgm:cxn modelId="{B860E4FC-AE24-4212-B7BC-3B287ACCF73F}" type="presParOf" srcId="{1462D715-ACB1-448F-92E8-6A62034B2580}" destId="{8824670E-D72E-4B28-9A71-2A70879B1BAC}" srcOrd="3" destOrd="0" presId="urn:microsoft.com/office/officeart/2009/3/layout/IncreasingArrowsProcess"/>
    <dgm:cxn modelId="{DB60A92D-DAF1-4593-8A2F-D69534376C43}" type="presParOf" srcId="{1462D715-ACB1-448F-92E8-6A62034B2580}" destId="{64FEC514-E209-4DEA-A089-0BD21395DAA2}" srcOrd="4" destOrd="0" presId="urn:microsoft.com/office/officeart/2009/3/layout/IncreasingArrowsProcess"/>
    <dgm:cxn modelId="{FDE031A8-1689-41CF-A0F4-08666141E341}" type="presParOf" srcId="{1462D715-ACB1-448F-92E8-6A62034B2580}" destId="{D2DD42F0-4BFB-4993-B14B-C7108996C86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b="1" dirty="0">
              <a:solidFill>
                <a:srgbClr val="FF0000"/>
              </a:solidFill>
            </a:rPr>
            <a:t>參考模擬選填結果</a:t>
          </a:r>
          <a:r>
            <a:rPr lang="zh-TW" altLang="en-US" dirty="0"/>
            <a:t>，調整期待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a:t>
          </a:r>
          <a:r>
            <a:rPr lang="zh-TW" altLang="en-US" b="1" dirty="0">
              <a:solidFill>
                <a:srgbClr val="FF0000"/>
              </a:solidFill>
            </a:rPr>
            <a:t>前三志願</a:t>
          </a:r>
          <a:r>
            <a:rPr lang="zh-TW" altLang="en-US" dirty="0"/>
            <a:t>，爭取最大優勢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B606133C-33F5-4A36-9A60-0B4986A1C699}" type="presOf" srcId="{BA795AEC-84A2-45BD-AAAC-06F4BEA2CD3E}" destId="{BBE6E429-9EED-41C2-BA5E-6C26BBED2F81}"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666AD778-A992-4D3D-938F-AEA9AFD7A54B}" type="presOf" srcId="{2A855788-EFA5-4A8A-895A-F614AC92B371}" destId="{10E0D259-8C71-43FC-983A-3532973BBE80}"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930D117E-3C1A-4CA7-BD21-DC2440CCBC71}" type="presOf" srcId="{BED67460-EF3A-4486-8EE0-2D38F7F27DA8}" destId="{952635DA-636E-4355-81B5-BBC0C4B232B5}" srcOrd="0" destOrd="0" presId="urn:microsoft.com/office/officeart/2005/8/layout/chevron2"/>
    <dgm:cxn modelId="{36657C92-A52E-4C42-913D-8972E05473C1}" type="presOf" srcId="{3D3A7A5F-7612-4502-80EE-35BD0498941E}" destId="{20460046-CC15-49B3-BFEF-C6F53ADA9A98}"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D34944A8-34DD-4454-9DAE-BACC28D69742}" type="presOf" srcId="{FE58D628-7E37-4666-B164-2448DCFBDF91}" destId="{0ECF4DAC-E981-47F8-B8CA-F5A877FECB5B}" srcOrd="0" destOrd="0" presId="urn:microsoft.com/office/officeart/2005/8/layout/chevron2"/>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AADD9DE2-52B4-4E85-B5AE-0608BF6EF821}" srcId="{BA795AEC-84A2-45BD-AAAC-06F4BEA2CD3E}" destId="{BED67460-EF3A-4486-8EE0-2D38F7F27DA8}" srcOrd="0" destOrd="0" parTransId="{B6BA687A-78FB-4DAD-90FB-0478FE0EE0DE}" sibTransId="{9DEE0214-4271-4D1E-BFF7-F31C5B6312D9}"/>
    <dgm:cxn modelId="{5A751CEE-449D-46BD-BC1B-68BC7F43AAD7}" type="presOf" srcId="{B60FAA91-76AC-46A5-97B6-D5A79BCA6C29}" destId="{6313DAEA-DFD9-4AB3-BD76-3B218050D57C}" srcOrd="0" destOrd="0" presId="urn:microsoft.com/office/officeart/2005/8/layout/chevron2"/>
    <dgm:cxn modelId="{8014D4FA-5EE8-497E-AD6E-1921A8AC8ADD}" type="presOf" srcId="{E275DAEC-F70E-428D-88B7-00302BAD292B}" destId="{F4D9EC56-AB49-4B5A-9D46-20AD64D56D95}" srcOrd="0" destOrd="0" presId="urn:microsoft.com/office/officeart/2005/8/layout/chevron2"/>
    <dgm:cxn modelId="{5A1C685F-856A-434E-A771-F6C9C5E07521}" type="presParOf" srcId="{20460046-CC15-49B3-BFEF-C6F53ADA9A98}" destId="{3D4DAE2F-595F-4AFA-920C-8A6ABDC919E9}" srcOrd="0" destOrd="0" presId="urn:microsoft.com/office/officeart/2005/8/layout/chevron2"/>
    <dgm:cxn modelId="{03B1F4B2-9A2B-448C-BF19-D32345DAD6A0}" type="presParOf" srcId="{3D4DAE2F-595F-4AFA-920C-8A6ABDC919E9}" destId="{BBE6E429-9EED-41C2-BA5E-6C26BBED2F81}" srcOrd="0" destOrd="0" presId="urn:microsoft.com/office/officeart/2005/8/layout/chevron2"/>
    <dgm:cxn modelId="{2D01ABEE-ABE4-460F-BBC9-B901F3C68F9F}" type="presParOf" srcId="{3D4DAE2F-595F-4AFA-920C-8A6ABDC919E9}" destId="{952635DA-636E-4355-81B5-BBC0C4B232B5}" srcOrd="1" destOrd="0" presId="urn:microsoft.com/office/officeart/2005/8/layout/chevron2"/>
    <dgm:cxn modelId="{4362ADC7-A495-4BEA-9BB4-800C17B80790}" type="presParOf" srcId="{20460046-CC15-49B3-BFEF-C6F53ADA9A98}" destId="{25CE9C83-AC7E-4325-B4DD-BE6FC1B29809}" srcOrd="1" destOrd="0" presId="urn:microsoft.com/office/officeart/2005/8/layout/chevron2"/>
    <dgm:cxn modelId="{47DB4269-3900-4884-A269-DB39573B76E8}" type="presParOf" srcId="{20460046-CC15-49B3-BFEF-C6F53ADA9A98}" destId="{63F05146-2E41-4E92-82D1-EBED2271B057}" srcOrd="2" destOrd="0" presId="urn:microsoft.com/office/officeart/2005/8/layout/chevron2"/>
    <dgm:cxn modelId="{98A6E89A-F988-4A07-91E7-7A5CD8AE077B}" type="presParOf" srcId="{63F05146-2E41-4E92-82D1-EBED2271B057}" destId="{0ECF4DAC-E981-47F8-B8CA-F5A877FECB5B}" srcOrd="0" destOrd="0" presId="urn:microsoft.com/office/officeart/2005/8/layout/chevron2"/>
    <dgm:cxn modelId="{F05F9130-40D7-4C96-A280-E72ACA320C83}" type="presParOf" srcId="{63F05146-2E41-4E92-82D1-EBED2271B057}" destId="{10E0D259-8C71-43FC-983A-3532973BBE80}" srcOrd="1" destOrd="0" presId="urn:microsoft.com/office/officeart/2005/8/layout/chevron2"/>
    <dgm:cxn modelId="{6E08A872-05E1-4DCF-BB96-4340A36ED2FB}" type="presParOf" srcId="{20460046-CC15-49B3-BFEF-C6F53ADA9A98}" destId="{F67EA13A-A9B2-4007-8143-FA76A5C5BACD}" srcOrd="3" destOrd="0" presId="urn:microsoft.com/office/officeart/2005/8/layout/chevron2"/>
    <dgm:cxn modelId="{1CE1AB0F-E9C4-4DD8-9108-1DC2F5D287D0}" type="presParOf" srcId="{20460046-CC15-49B3-BFEF-C6F53ADA9A98}" destId="{397DEEAA-89FF-4F24-9E72-13088D99A73B}" srcOrd="4" destOrd="0" presId="urn:microsoft.com/office/officeart/2005/8/layout/chevron2"/>
    <dgm:cxn modelId="{C62C17AC-C1BA-4D93-9E16-F7B5834C1CE6}" type="presParOf" srcId="{397DEEAA-89FF-4F24-9E72-13088D99A73B}" destId="{F4D9EC56-AB49-4B5A-9D46-20AD64D56D95}" srcOrd="0" destOrd="0" presId="urn:microsoft.com/office/officeart/2005/8/layout/chevron2"/>
    <dgm:cxn modelId="{D8BC012D-A219-49E1-9753-A6A6CFA56298}"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32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32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a:t>
          </a:r>
          <a:r>
            <a:rPr lang="zh-TW" altLang="en-US" sz="3200" b="1" dirty="0">
              <a:solidFill>
                <a:srgbClr val="0000FF"/>
              </a:solidFill>
              <a:latin typeface="微軟正黑體" panose="020B0604030504040204" pitchFamily="34" charset="-120"/>
              <a:ea typeface="微軟正黑體" panose="020B0604030504040204" pitchFamily="34" charset="-120"/>
            </a:rPr>
            <a:t>黑色墨水筆</a:t>
          </a:r>
          <a:r>
            <a:rPr lang="zh-TW" altLang="en-US" sz="2800" b="1" dirty="0">
              <a:latin typeface="微軟正黑體" panose="020B0604030504040204" pitchFamily="34" charset="-120"/>
              <a:ea typeface="微軟正黑體" panose="020B0604030504040204" pitchFamily="34" charset="-120"/>
            </a:rPr>
            <a:t>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68266101-2F41-405D-9E56-54C55BD56363}" type="presOf" srcId="{532CB323-31C4-4115-9014-64D0F9373B84}" destId="{189E44AD-0166-44A1-8AF9-CE0D906B6731}" srcOrd="0" destOrd="0" presId="urn:microsoft.com/office/officeart/2008/layout/VerticalCurvedList"/>
    <dgm:cxn modelId="{44A36145-B61B-483D-A66F-D4A3BA51B51A}" type="presOf" srcId="{5D37E7F2-E7BF-4761-BB05-30B0271E7D29}" destId="{85EAE29C-9FAE-4473-9AE8-0F41CA53F7D2}"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DAE6749C-CF5D-4955-9918-5F7E7FE04CCD}"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1225E6D0-B5BA-4191-A323-2DAB5A2FD28A}" type="presOf" srcId="{BAEF9105-A80D-4237-9EF2-D3FCC3396D94}" destId="{A956AE6E-52DF-48C3-A7CB-90602C5899CD}"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B2C5CDDF-E9A1-4051-9C6B-C3CC25F00161}" type="presOf" srcId="{04914E84-EAD3-4FDE-9349-40E781F501C7}" destId="{D89DCA62-603F-49E9-85E7-1C9DD87CE0D7}" srcOrd="0" destOrd="0" presId="urn:microsoft.com/office/officeart/2008/layout/VerticalCurvedList"/>
    <dgm:cxn modelId="{DDB6553E-12BC-42B8-A5BB-E8FA8A41F9C2}" type="presParOf" srcId="{85EAE29C-9FAE-4473-9AE8-0F41CA53F7D2}" destId="{F0A59284-0704-4466-A908-39F11A068509}" srcOrd="0" destOrd="0" presId="urn:microsoft.com/office/officeart/2008/layout/VerticalCurvedList"/>
    <dgm:cxn modelId="{C2E40DA1-1550-4D8E-BAA6-7E22D093FAA5}" type="presParOf" srcId="{F0A59284-0704-4466-A908-39F11A068509}" destId="{A5BA4C54-B6CF-4B92-80FC-8BDB01E769EE}" srcOrd="0" destOrd="0" presId="urn:microsoft.com/office/officeart/2008/layout/VerticalCurvedList"/>
    <dgm:cxn modelId="{1A7A83B7-1A7E-47AD-BD98-D332104D9529}" type="presParOf" srcId="{A5BA4C54-B6CF-4B92-80FC-8BDB01E769EE}" destId="{B68868D8-3F32-493D-ACC7-DEEE914FE8DF}" srcOrd="0" destOrd="0" presId="urn:microsoft.com/office/officeart/2008/layout/VerticalCurvedList"/>
    <dgm:cxn modelId="{77EEDEFD-0082-4D23-9E52-8524629B4CBA}" type="presParOf" srcId="{A5BA4C54-B6CF-4B92-80FC-8BDB01E769EE}" destId="{189E44AD-0166-44A1-8AF9-CE0D906B6731}" srcOrd="1" destOrd="0" presId="urn:microsoft.com/office/officeart/2008/layout/VerticalCurvedList"/>
    <dgm:cxn modelId="{572D1719-7593-44BD-9F62-5A1FB14794AF}" type="presParOf" srcId="{A5BA4C54-B6CF-4B92-80FC-8BDB01E769EE}" destId="{D4221665-523E-4BBD-806F-C8BAC1DCE08F}" srcOrd="2" destOrd="0" presId="urn:microsoft.com/office/officeart/2008/layout/VerticalCurvedList"/>
    <dgm:cxn modelId="{A6A48B6B-FDA9-450D-B561-18A73373E0AA}" type="presParOf" srcId="{A5BA4C54-B6CF-4B92-80FC-8BDB01E769EE}" destId="{9CAE7834-FD9E-447D-8357-B3B1A63211F4}" srcOrd="3" destOrd="0" presId="urn:microsoft.com/office/officeart/2008/layout/VerticalCurvedList"/>
    <dgm:cxn modelId="{B19304C8-638F-4515-8A15-A4BDBF33B6D8}" type="presParOf" srcId="{F0A59284-0704-4466-A908-39F11A068509}" destId="{A956AE6E-52DF-48C3-A7CB-90602C5899CD}" srcOrd="1" destOrd="0" presId="urn:microsoft.com/office/officeart/2008/layout/VerticalCurvedList"/>
    <dgm:cxn modelId="{A8105008-4D87-4F3B-B83E-57CB66F97B27}" type="presParOf" srcId="{F0A59284-0704-4466-A908-39F11A068509}" destId="{B1825873-6E9D-43DB-A078-EA88D89268CF}" srcOrd="2" destOrd="0" presId="urn:microsoft.com/office/officeart/2008/layout/VerticalCurvedList"/>
    <dgm:cxn modelId="{6354A9D2-75FD-4F51-B924-3974FD4A1E0F}" type="presParOf" srcId="{B1825873-6E9D-43DB-A078-EA88D89268CF}" destId="{46B7B8FB-C756-459D-AA85-420E1C38E8B4}" srcOrd="0" destOrd="0" presId="urn:microsoft.com/office/officeart/2008/layout/VerticalCurvedList"/>
    <dgm:cxn modelId="{3C0CE052-D93A-4364-87F9-4C425FFF41AF}" type="presParOf" srcId="{F0A59284-0704-4466-A908-39F11A068509}" destId="{BF1289CE-1821-4588-A140-CCC37B048E47}" srcOrd="3" destOrd="0" presId="urn:microsoft.com/office/officeart/2008/layout/VerticalCurvedList"/>
    <dgm:cxn modelId="{E9F75BDE-468E-460A-A7D7-780DF07DBCD3}" type="presParOf" srcId="{F0A59284-0704-4466-A908-39F11A068509}" destId="{899B3239-B2CA-4A85-8A2F-4FEFC7D324A8}" srcOrd="4" destOrd="0" presId="urn:microsoft.com/office/officeart/2008/layout/VerticalCurvedList"/>
    <dgm:cxn modelId="{2EB60460-A3A5-46D6-9330-226287BEB4FE}" type="presParOf" srcId="{899B3239-B2CA-4A85-8A2F-4FEFC7D324A8}" destId="{1CCB4ADF-FA10-4C54-84CE-8C5A32FE172B}" srcOrd="0" destOrd="0" presId="urn:microsoft.com/office/officeart/2008/layout/VerticalCurvedList"/>
    <dgm:cxn modelId="{EC51AF92-3409-4466-8E4D-F77F5244F763}" type="presParOf" srcId="{F0A59284-0704-4466-A908-39F11A068509}" destId="{D89DCA62-603F-49E9-85E7-1C9DD87CE0D7}" srcOrd="5" destOrd="0" presId="urn:microsoft.com/office/officeart/2008/layout/VerticalCurvedList"/>
    <dgm:cxn modelId="{CB1D1DD1-E3C3-4E55-9B34-D16FCEDAFEB6}" type="presParOf" srcId="{F0A59284-0704-4466-A908-39F11A068509}" destId="{42D17409-F73A-45A0-8704-6E8EEB6AA026}" srcOrd="6" destOrd="0" presId="urn:microsoft.com/office/officeart/2008/layout/VerticalCurvedList"/>
    <dgm:cxn modelId="{65A0C2D2-48FA-4109-BACA-F502039F777C}"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1" qsCatId="3D" csTypeId="urn:microsoft.com/office/officeart/2005/8/colors/colorful1#1" csCatId="colorful" phldr="1"/>
      <dgm:spPr/>
      <dgm:t>
        <a:bodyPr/>
        <a:lstStyle/>
        <a:p>
          <a:endParaRPr lang="zh-TW" altLang="en-US"/>
        </a:p>
      </dgm:t>
    </dgm:pt>
    <dgm:pt modelId="{FD86508D-C749-46BE-9C0B-252E0A03175B}">
      <dgm:prSet phldrT="[文字]"/>
      <dgm:spPr/>
      <dgm:t>
        <a:bodyPr/>
        <a:lstStyle/>
        <a:p>
          <a:r>
            <a:rPr lang="zh-TW" altLang="en-US" b="1" dirty="0">
              <a:latin typeface="微軟正黑體" pitchFamily="34" charset="-120"/>
              <a:ea typeface="微軟正黑體" pitchFamily="34" charset="-120"/>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latin typeface="微軟正黑體" pitchFamily="34" charset="-120"/>
            <a:ea typeface="微軟正黑體" pitchFamily="34" charset="-120"/>
          </a:endParaRPr>
        </a:p>
      </dgm:t>
    </dgm:pt>
    <dgm:pt modelId="{AAEA369D-0E0E-4901-AEF7-AE0FABEEDC69}">
      <dgm:prSet phldrT="[文字]" custT="1"/>
      <dgm:spPr/>
      <dgm:t>
        <a:bodyPr/>
        <a:lstStyle/>
        <a:p>
          <a:r>
            <a:rPr lang="zh-TW" altLang="en-US" sz="2400" b="1" dirty="0">
              <a:solidFill>
                <a:srgbClr val="000099"/>
              </a:solidFill>
              <a:latin typeface="微軟正黑體" pitchFamily="34" charset="-120"/>
              <a:ea typeface="微軟正黑體" pitchFamily="34" charset="-120"/>
            </a:rPr>
            <a:t>  </a:t>
          </a:r>
          <a:r>
            <a:rPr lang="zh-TW" altLang="en-US" sz="2800" b="1" dirty="0">
              <a:solidFill>
                <a:srgbClr val="000099"/>
              </a:solidFill>
              <a:latin typeface="微軟正黑體" pitchFamily="34" charset="-120"/>
              <a:ea typeface="微軟正黑體" pitchFamily="34" charset="-120"/>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dgm:t>
        <a:bodyPr/>
        <a:lstStyle/>
        <a:p>
          <a:r>
            <a:rPr lang="zh-TW" altLang="en-US" b="1" dirty="0">
              <a:latin typeface="微軟正黑體" pitchFamily="34" charset="-120"/>
              <a:ea typeface="微軟正黑體" pitchFamily="34" charset="-120"/>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dgm:t>
        <a:bodyPr/>
        <a:lstStyle/>
        <a:p>
          <a:r>
            <a:rPr lang="zh-TW" altLang="en-US" b="1" dirty="0">
              <a:latin typeface="微軟正黑體" pitchFamily="34" charset="-120"/>
              <a:ea typeface="微軟正黑體" pitchFamily="34" charset="-120"/>
            </a:rPr>
            <a:t>台商子女學校或海外返國就讀</a:t>
          </a: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dgm:t>
        <a:bodyPr/>
        <a:lstStyle/>
        <a:p>
          <a:r>
            <a:rPr lang="zh-TW" altLang="en-US" b="1" dirty="0">
              <a:latin typeface="微軟正黑體" pitchFamily="34" charset="-120"/>
              <a:ea typeface="微軟正黑體" pitchFamily="34" charset="-120"/>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custLinFactNeighborX="-696" custLinFactNeighborY="693"/>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prstGeom prst="smileyFace">
          <a:avLst/>
        </a:prstGeom>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dgm:pt>
  </dgm:ptLst>
  <dgm:cxnLst>
    <dgm:cxn modelId="{6F269914-7C65-4B0D-A31F-65625C269472}" srcId="{BA7EEF56-AF01-482D-8897-03805D42A5F0}" destId="{F31FF26B-48A7-4546-A3CC-EE8BAA38DDE9}" srcOrd="3" destOrd="0" parTransId="{C45A9C26-291B-4888-B81D-D66CDA61F055}" sibTransId="{83CF4BBD-C4D6-42E3-8E50-8CF07A10E185}"/>
    <dgm:cxn modelId="{83DF7D2A-B24A-429F-8A2C-40AA96495D22}" srcId="{BA7EEF56-AF01-482D-8897-03805D42A5F0}" destId="{353A6386-A744-4B00-8851-DC63F0946C8F}" srcOrd="2" destOrd="0" parTransId="{BFCDE4D9-3115-466F-AEF8-C9CEF0548972}" sibTransId="{FE51A1CA-FD74-4705-8B48-FEE720A8E1A7}"/>
    <dgm:cxn modelId="{52549B2C-F681-44D8-8667-C631E11A4953}" type="presOf" srcId="{353A6386-A744-4B00-8851-DC63F0946C8F}" destId="{E4FF4302-3C06-4B82-AB1B-4AE28D155572}" srcOrd="0" destOrd="0" presId="urn:microsoft.com/office/officeart/2008/layout/VerticalCurvedList"/>
    <dgm:cxn modelId="{C0A4F52F-32E9-4A2C-9DB5-2EC7285CB571}" type="presOf" srcId="{BA7EEF56-AF01-482D-8897-03805D42A5F0}" destId="{C456F6BB-C661-4D40-8BB4-C33A27D08A39}" srcOrd="0" destOrd="0" presId="urn:microsoft.com/office/officeart/2008/layout/VerticalCurvedList"/>
    <dgm:cxn modelId="{BBAB775B-E4C5-4905-AB24-E61AC3EAB776}" type="presOf" srcId="{F31FF26B-48A7-4546-A3CC-EE8BAA38DDE9}" destId="{CDB21CEF-4B40-4F7A-80A9-601EA1ECCBB0}"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91283589-99BE-43FA-A762-C50ED3B13C7A}" type="presOf" srcId="{23DE841E-1F55-42CA-8FE3-6641073BF411}" destId="{382CD61E-7CD0-4883-BE6D-7B88BD103B18}"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4C4BD8B6-54C1-4575-B262-AC19D352925C}" type="presOf" srcId="{451A33EE-0F18-45FA-A84E-F89B16632175}" destId="{C848A82E-AB00-4DFB-8002-DA6488437830}" srcOrd="0" destOrd="0" presId="urn:microsoft.com/office/officeart/2008/layout/VerticalCurvedList"/>
    <dgm:cxn modelId="{8B37E3B6-9E25-485E-AA61-439C8362C190}" type="presOf" srcId="{FD86508D-C749-46BE-9C0B-252E0A03175B}" destId="{87C32EE2-572F-4BE5-8A0C-937DB636B144}"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BC87F7D8-AC55-48E8-8AB1-D04E896D4714}" type="presOf" srcId="{AAEA369D-0E0E-4901-AEF7-AE0FABEEDC69}" destId="{E9EB7000-EEF1-41C1-A9AF-46DE3ABA9938}" srcOrd="0" destOrd="0" presId="urn:microsoft.com/office/officeart/2008/layout/VerticalCurvedList"/>
    <dgm:cxn modelId="{54F8B0AA-BC7A-4CBD-B7E2-D75860961610}" type="presParOf" srcId="{C456F6BB-C661-4D40-8BB4-C33A27D08A39}" destId="{6FEB6BE4-AA9B-4DFF-974D-4A3773B99717}" srcOrd="0" destOrd="0" presId="urn:microsoft.com/office/officeart/2008/layout/VerticalCurvedList"/>
    <dgm:cxn modelId="{9E221D70-0454-469A-8E7C-20516A4C3232}" type="presParOf" srcId="{6FEB6BE4-AA9B-4DFF-974D-4A3773B99717}" destId="{27425C58-1CE4-48FE-8709-AF0EA22D1C74}" srcOrd="0" destOrd="0" presId="urn:microsoft.com/office/officeart/2008/layout/VerticalCurvedList"/>
    <dgm:cxn modelId="{39F718F2-2861-4E3C-A0B9-902AFD63A701}" type="presParOf" srcId="{27425C58-1CE4-48FE-8709-AF0EA22D1C74}" destId="{B0293681-D7C8-4846-9D93-348F4CF2A018}" srcOrd="0" destOrd="0" presId="urn:microsoft.com/office/officeart/2008/layout/VerticalCurvedList"/>
    <dgm:cxn modelId="{FCC229BD-C82A-4792-AD42-F51B9E51B5F9}" type="presParOf" srcId="{27425C58-1CE4-48FE-8709-AF0EA22D1C74}" destId="{C848A82E-AB00-4DFB-8002-DA6488437830}" srcOrd="1" destOrd="0" presId="urn:microsoft.com/office/officeart/2008/layout/VerticalCurvedList"/>
    <dgm:cxn modelId="{D95A1CFE-5F21-423D-80A4-D4A81E66896E}" type="presParOf" srcId="{27425C58-1CE4-48FE-8709-AF0EA22D1C74}" destId="{F0C6216E-3EB7-45F9-A99C-A6D8F768FFE4}" srcOrd="2" destOrd="0" presId="urn:microsoft.com/office/officeart/2008/layout/VerticalCurvedList"/>
    <dgm:cxn modelId="{02262D3C-58A8-4CDC-BD59-F6AF15639CD5}" type="presParOf" srcId="{27425C58-1CE4-48FE-8709-AF0EA22D1C74}" destId="{92766C3A-1B80-4366-92B4-450C7B381070}" srcOrd="3" destOrd="0" presId="urn:microsoft.com/office/officeart/2008/layout/VerticalCurvedList"/>
    <dgm:cxn modelId="{73C70617-5DF2-44A7-AF51-2D17D0B52337}" type="presParOf" srcId="{6FEB6BE4-AA9B-4DFF-974D-4A3773B99717}" destId="{87C32EE2-572F-4BE5-8A0C-937DB636B144}" srcOrd="1" destOrd="0" presId="urn:microsoft.com/office/officeart/2008/layout/VerticalCurvedList"/>
    <dgm:cxn modelId="{363C4CCF-8A63-4BE9-9F3A-73D689DBEC62}" type="presParOf" srcId="{6FEB6BE4-AA9B-4DFF-974D-4A3773B99717}" destId="{E583E0BE-2B7F-473F-8D75-0594A505B486}" srcOrd="2" destOrd="0" presId="urn:microsoft.com/office/officeart/2008/layout/VerticalCurvedList"/>
    <dgm:cxn modelId="{FA3E5A6F-2EC5-481C-9771-C7743297874E}" type="presParOf" srcId="{E583E0BE-2B7F-473F-8D75-0594A505B486}" destId="{F86C117C-AAE0-48D2-843F-93FA4FFFAFCD}" srcOrd="0" destOrd="0" presId="urn:microsoft.com/office/officeart/2008/layout/VerticalCurvedList"/>
    <dgm:cxn modelId="{5F20A07F-8602-43B1-951E-629CE020697F}" type="presParOf" srcId="{6FEB6BE4-AA9B-4DFF-974D-4A3773B99717}" destId="{E9EB7000-EEF1-41C1-A9AF-46DE3ABA9938}" srcOrd="3" destOrd="0" presId="urn:microsoft.com/office/officeart/2008/layout/VerticalCurvedList"/>
    <dgm:cxn modelId="{B992AB63-D25D-4A31-AF61-69FBCB7D48BF}" type="presParOf" srcId="{6FEB6BE4-AA9B-4DFF-974D-4A3773B99717}" destId="{4E123BE5-6808-481A-8057-E071E3954EAE}" srcOrd="4" destOrd="0" presId="urn:microsoft.com/office/officeart/2008/layout/VerticalCurvedList"/>
    <dgm:cxn modelId="{FC3C4859-FE98-427E-8332-F0ADE0FB265C}" type="presParOf" srcId="{4E123BE5-6808-481A-8057-E071E3954EAE}" destId="{205BFE64-89B3-4879-8DA6-087207728515}" srcOrd="0" destOrd="0" presId="urn:microsoft.com/office/officeart/2008/layout/VerticalCurvedList"/>
    <dgm:cxn modelId="{6ECCB25C-3480-4B4F-9B6A-1E66005163C9}" type="presParOf" srcId="{6FEB6BE4-AA9B-4DFF-974D-4A3773B99717}" destId="{E4FF4302-3C06-4B82-AB1B-4AE28D155572}" srcOrd="5" destOrd="0" presId="urn:microsoft.com/office/officeart/2008/layout/VerticalCurvedList"/>
    <dgm:cxn modelId="{69972F6D-F91E-4871-A9DC-A8FC0B6C0EB4}" type="presParOf" srcId="{6FEB6BE4-AA9B-4DFF-974D-4A3773B99717}" destId="{1F6B5742-B79B-4869-BD82-D667794F87E2}" srcOrd="6" destOrd="0" presId="urn:microsoft.com/office/officeart/2008/layout/VerticalCurvedList"/>
    <dgm:cxn modelId="{CD964A9E-0079-49E4-B803-6DA1B2BC5426}" type="presParOf" srcId="{1F6B5742-B79B-4869-BD82-D667794F87E2}" destId="{5B008F7F-FB57-4E27-91DE-4C6153DD672E}" srcOrd="0" destOrd="0" presId="urn:microsoft.com/office/officeart/2008/layout/VerticalCurvedList"/>
    <dgm:cxn modelId="{3E4A18BD-DA41-4C53-AC70-D573921DB95B}" type="presParOf" srcId="{6FEB6BE4-AA9B-4DFF-974D-4A3773B99717}" destId="{CDB21CEF-4B40-4F7A-80A9-601EA1ECCBB0}" srcOrd="7" destOrd="0" presId="urn:microsoft.com/office/officeart/2008/layout/VerticalCurvedList"/>
    <dgm:cxn modelId="{1C8E19CC-6832-4234-B0B9-B77C5F106BF6}" type="presParOf" srcId="{6FEB6BE4-AA9B-4DFF-974D-4A3773B99717}" destId="{275BC219-91CF-4D3D-8827-D08A0F7893AD}" srcOrd="8" destOrd="0" presId="urn:microsoft.com/office/officeart/2008/layout/VerticalCurvedList"/>
    <dgm:cxn modelId="{508A7A9C-7ED9-4FC4-B77E-07ED2F3B8206}" type="presParOf" srcId="{275BC219-91CF-4D3D-8827-D08A0F7893AD}" destId="{5A4A8DDD-51A4-4AFB-8689-F8BDCA08A075}" srcOrd="0" destOrd="0" presId="urn:microsoft.com/office/officeart/2008/layout/VerticalCurvedList"/>
    <dgm:cxn modelId="{EC8BEF41-38F2-406E-97D9-1E5C9FA72D16}" type="presParOf" srcId="{6FEB6BE4-AA9B-4DFF-974D-4A3773B99717}" destId="{382CD61E-7CD0-4883-BE6D-7B88BD103B18}" srcOrd="9" destOrd="0" presId="urn:microsoft.com/office/officeart/2008/layout/VerticalCurvedList"/>
    <dgm:cxn modelId="{698C5F12-5482-4040-83C0-02F44DC1C015}" type="presParOf" srcId="{6FEB6BE4-AA9B-4DFF-974D-4A3773B99717}" destId="{B877E391-6057-46B7-9EC7-F84199AD831C}" srcOrd="10" destOrd="0" presId="urn:microsoft.com/office/officeart/2008/layout/VerticalCurvedList"/>
    <dgm:cxn modelId="{34F3B28C-433E-4A59-BC9B-ED2B09F0801C}"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b="1" dirty="0">
              <a:latin typeface="微軟正黑體" panose="020B0604030504040204" pitchFamily="34" charset="-120"/>
              <a:ea typeface="微軟正黑體" panose="020B0604030504040204" pitchFamily="34" charset="-120"/>
            </a:rPr>
            <a:t>國中生申請、選填志願</a:t>
          </a:r>
        </a:p>
      </dgm:t>
    </dgm:pt>
    <dgm:pt modelId="{06E81DB0-0B90-4A43-ACDF-67FD8B929E75}" type="par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093BCF-00EB-4DB0-8D81-907631EC8113}" type="sib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019C4BF-1942-4740-82D3-06E1EBFDDC3E}">
      <dgm:prSet phldrT="[文字]" custT="1"/>
      <dgm:spPr>
        <a:solidFill>
          <a:srgbClr val="6B8537"/>
        </a:solidFill>
      </dgm:spPr>
      <dgm:t>
        <a:bodyPr/>
        <a:lstStyle/>
        <a:p>
          <a:pPr>
            <a:lnSpc>
              <a:spcPct val="100000"/>
            </a:lnSpc>
            <a:spcBef>
              <a:spcPct val="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申請人數</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800" b="1" u="sng" dirty="0">
              <a:solidFill>
                <a:srgbClr val="FFFF00"/>
              </a:solidFill>
              <a:latin typeface="微軟正黑體" panose="020B0604030504040204" pitchFamily="34" charset="-120"/>
              <a:ea typeface="微軟正黑體" panose="020B0604030504040204" pitchFamily="34" charset="-120"/>
            </a:rPr>
            <a:t>未超過</a:t>
          </a:r>
          <a:endParaRPr lang="en-US" altLang="zh-TW" sz="2800" b="1" u="sng" dirty="0">
            <a:solidFill>
              <a:srgbClr val="FFFF00"/>
            </a:solidFill>
            <a:latin typeface="微軟正黑體" panose="020B0604030504040204" pitchFamily="34" charset="-120"/>
            <a:ea typeface="微軟正黑體" panose="020B0604030504040204" pitchFamily="34" charset="-120"/>
          </a:endParaRPr>
        </a:p>
        <a:p>
          <a:pPr>
            <a:lnSpc>
              <a:spcPct val="100000"/>
            </a:lnSpc>
            <a:spcBef>
              <a:spcPts val="180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志願學校招生名額</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dirty="0">
              <a:solidFill>
                <a:srgbClr val="FF0000"/>
              </a:solidFill>
              <a:latin typeface="微軟正黑體" panose="020B0604030504040204" pitchFamily="34" charset="-120"/>
              <a:ea typeface="微軟正黑體" panose="020B0604030504040204" pitchFamily="34" charset="-120"/>
            </a:rPr>
            <a:t>全額錄取</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400" b="1" dirty="0">
              <a:solidFill>
                <a:srgbClr val="F9FC8C"/>
              </a:solidFill>
              <a:latin typeface="微軟正黑體" panose="020B0604030504040204" pitchFamily="34" charset="-120"/>
              <a:ea typeface="微軟正黑體" panose="020B0604030504040204" pitchFamily="34" charset="-120"/>
            </a:rPr>
            <a:t>每人限錄取</a:t>
          </a:r>
          <a:r>
            <a:rPr lang="en-US" altLang="zh-TW" sz="2400" b="1" dirty="0">
              <a:solidFill>
                <a:srgbClr val="F9FC8C"/>
              </a:solidFill>
              <a:latin typeface="微軟正黑體" panose="020B0604030504040204" pitchFamily="34" charset="-120"/>
              <a:ea typeface="微軟正黑體" panose="020B0604030504040204" pitchFamily="34" charset="-120"/>
            </a:rPr>
            <a:t>1</a:t>
          </a:r>
          <a:r>
            <a:rPr lang="zh-TW" altLang="en-US" sz="2400" b="1" dirty="0">
              <a:solidFill>
                <a:srgbClr val="F9FC8C"/>
              </a:solidFill>
              <a:latin typeface="微軟正黑體" panose="020B0604030504040204" pitchFamily="34" charset="-120"/>
              <a:ea typeface="微軟正黑體" panose="020B0604030504040204" pitchFamily="34" charset="-120"/>
            </a:rPr>
            <a:t>所</a:t>
          </a:r>
        </a:p>
      </dgm:t>
    </dgm:pt>
    <dgm:pt modelId="{88CAA038-85B2-477E-BABB-A8533C421F1B}" type="par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DC1CCF6-A507-4E58-8BAA-646E28344C64}" type="sib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1AFED7-69E8-42D9-A475-D673FCDFB683}">
      <dgm:prSet phldrT="[文字]" custT="1"/>
      <dgm:spPr>
        <a:solidFill>
          <a:schemeClr val="accent5">
            <a:lumMod val="75000"/>
          </a:schemeClr>
        </a:solidFill>
      </dgm:spPr>
      <dgm:t>
        <a:bodyPr/>
        <a:lstStyle/>
        <a:p>
          <a:pPr>
            <a:lnSpc>
              <a:spcPct val="100000"/>
            </a:lnSpc>
            <a:spcAft>
              <a:spcPts val="0"/>
            </a:spcAft>
          </a:pPr>
          <a:r>
            <a:rPr lang="zh-TW" altLang="en-US" sz="2400" b="1" dirty="0">
              <a:latin typeface="微軟正黑體" panose="020B0604030504040204" pitchFamily="34" charset="-120"/>
              <a:ea typeface="微軟正黑體" panose="020B0604030504040204" pitchFamily="34" charset="-120"/>
            </a:rPr>
            <a:t>申請人數</a:t>
          </a:r>
          <a:endParaRPr lang="en-US" altLang="zh-TW" sz="2400" b="1" dirty="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800" b="1" u="sng" dirty="0">
              <a:solidFill>
                <a:srgbClr val="FFFF00"/>
              </a:solidFill>
              <a:latin typeface="微軟正黑體" panose="020B0604030504040204" pitchFamily="34" charset="-120"/>
              <a:ea typeface="微軟正黑體" panose="020B0604030504040204" pitchFamily="34" charset="-120"/>
            </a:rPr>
            <a:t>超過</a:t>
          </a:r>
          <a:endParaRPr lang="en-US" altLang="zh-TW" sz="2800" b="1" u="sng" dirty="0">
            <a:solidFill>
              <a:srgbClr val="FFFF00"/>
            </a:solidFill>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志願學校招生名額</a:t>
          </a:r>
          <a:br>
            <a:rPr lang="en-US" altLang="zh-TW" sz="2400" b="1" dirty="0">
              <a:solidFill>
                <a:schemeClr val="bg1"/>
              </a:solidFill>
              <a:latin typeface="微軟正黑體" panose="020B0604030504040204" pitchFamily="34" charset="-120"/>
              <a:ea typeface="微軟正黑體" panose="020B0604030504040204" pitchFamily="34" charset="-120"/>
            </a:rPr>
          </a:br>
          <a:br>
            <a:rPr lang="en-US" altLang="zh-TW" sz="2400" b="1" u="sng" dirty="0">
              <a:solidFill>
                <a:srgbClr val="FFFF00"/>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比序</a:t>
          </a:r>
          <a:endParaRPr lang="en-US" altLang="zh-TW"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100000"/>
            </a:lnSpc>
            <a:spcAft>
              <a:spcPts val="0"/>
            </a:spcAft>
          </a:pPr>
          <a:endParaRPr lang="zh-TW" altLang="en-US" sz="2400" b="1" u="sng" dirty="0">
            <a:solidFill>
              <a:srgbClr val="FFFF00"/>
            </a:solidFill>
            <a:latin typeface="微軟正黑體" panose="020B0604030504040204" pitchFamily="34" charset="-120"/>
            <a:ea typeface="微軟正黑體" panose="020B0604030504040204" pitchFamily="34" charset="-120"/>
          </a:endParaRPr>
        </a:p>
      </dgm:t>
    </dgm:pt>
    <dgm:pt modelId="{E53B6309-AC00-4680-960C-7D6A290F7FCF}" type="par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CCFC18B-6FFF-41BF-A612-415F003E2F5D}" type="sib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custLinFactNeighborY="26966">
        <dgm:presLayoutVars>
          <dgm:chPref val="3"/>
        </dgm:presLayoutVars>
      </dgm:prSet>
      <dgm:spPr/>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X="82485" custScaleY="71288" custLinFactNeighborX="2669" custLinFactNeighborY="3787">
        <dgm:presLayoutVars>
          <dgm:chPref val="3"/>
        </dgm:presLayoutVars>
      </dgm:prSet>
      <dgm:spPr/>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X="78703" custScaleY="70349" custLinFactNeighborX="26893" custLinFactNeighborY="21647">
        <dgm:presLayoutVars>
          <dgm:chPref val="3"/>
        </dgm:presLayoutVars>
      </dgm:prSet>
      <dgm:spPr/>
    </dgm:pt>
    <dgm:pt modelId="{1F723329-C723-4C54-A097-4CECCE2E6011}" type="pres">
      <dgm:prSet presAssocID="{5E1AFED7-69E8-42D9-A475-D673FCDFB683}" presName="horzTwo" presStyleCnt="0"/>
      <dgm:spPr/>
    </dgm:pt>
  </dgm:ptLst>
  <dgm:cxnLst>
    <dgm:cxn modelId="{8DAEC605-59C5-498D-A055-E4DED35B36F1}" srcId="{F13EDBC7-562F-4973-9917-ABA0104B141C}" destId="{E019C4BF-1942-4740-82D3-06E1EBFDDC3E}" srcOrd="0" destOrd="0" parTransId="{88CAA038-85B2-477E-BABB-A8533C421F1B}" sibTransId="{3DC1CCF6-A507-4E58-8BAA-646E28344C64}"/>
    <dgm:cxn modelId="{7D734431-831E-49B3-A3F8-FE46A810B502}" type="presOf" srcId="{5E1AFED7-69E8-42D9-A475-D673FCDFB683}" destId="{BC985131-BA50-4A76-AA65-D591FC8D4E65}" srcOrd="0" destOrd="0" presId="urn:microsoft.com/office/officeart/2005/8/layout/hierarchy4"/>
    <dgm:cxn modelId="{E171565C-A917-42E2-9F9D-1AF27D13C245}" type="presOf" srcId="{E019C4BF-1942-4740-82D3-06E1EBFDDC3E}" destId="{2E109CF9-D5F5-4E5F-BC0F-5C485B2416FA}" srcOrd="0" destOrd="0" presId="urn:microsoft.com/office/officeart/2005/8/layout/hierarchy4"/>
    <dgm:cxn modelId="{13C4B264-7ECC-4183-AD1B-ECAB3FBD1735}" type="presOf" srcId="{E9691564-8C8C-45E8-AD5A-2EB350E8046C}" destId="{356EB7D9-597C-4EDA-B458-1A0F1571B39C}" srcOrd="0" destOrd="0" presId="urn:microsoft.com/office/officeart/2005/8/layout/hierarchy4"/>
    <dgm:cxn modelId="{65AE4D67-6445-4C1E-9FBA-B7E9E46CE692}" srcId="{E9691564-8C8C-45E8-AD5A-2EB350E8046C}" destId="{F13EDBC7-562F-4973-9917-ABA0104B141C}" srcOrd="0" destOrd="0" parTransId="{06E81DB0-0B90-4A43-ACDF-67FD8B929E75}" sibTransId="{F8093BCF-00EB-4DB0-8D81-907631EC8113}"/>
    <dgm:cxn modelId="{CF055E7E-D223-497C-AC8A-C7BF5EDDAE6E}" type="presOf" srcId="{F13EDBC7-562F-4973-9917-ABA0104B141C}" destId="{AE1DE969-E4ED-4707-A93F-28214D03F6F2}"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DAF03DED-B476-4780-B6D7-D6C1EB4ADCC1}" type="presParOf" srcId="{356EB7D9-597C-4EDA-B458-1A0F1571B39C}" destId="{1744B361-9A72-4BC1-A7E4-5F4174E69258}" srcOrd="0" destOrd="0" presId="urn:microsoft.com/office/officeart/2005/8/layout/hierarchy4"/>
    <dgm:cxn modelId="{030EDBE4-9561-4899-B069-2D5F1936F57E}" type="presParOf" srcId="{1744B361-9A72-4BC1-A7E4-5F4174E69258}" destId="{AE1DE969-E4ED-4707-A93F-28214D03F6F2}" srcOrd="0" destOrd="0" presId="urn:microsoft.com/office/officeart/2005/8/layout/hierarchy4"/>
    <dgm:cxn modelId="{BD6BE218-4E9F-4F0C-9067-CA3CAF92F880}" type="presParOf" srcId="{1744B361-9A72-4BC1-A7E4-5F4174E69258}" destId="{C80F91AB-33F6-4757-8EF1-9760496444E9}" srcOrd="1" destOrd="0" presId="urn:microsoft.com/office/officeart/2005/8/layout/hierarchy4"/>
    <dgm:cxn modelId="{F9FD9F67-9D3A-4851-B7D8-6D9A2634DAB5}" type="presParOf" srcId="{1744B361-9A72-4BC1-A7E4-5F4174E69258}" destId="{73A0BCFD-3EF6-48EC-B593-F3D4A64E33AD}" srcOrd="2" destOrd="0" presId="urn:microsoft.com/office/officeart/2005/8/layout/hierarchy4"/>
    <dgm:cxn modelId="{D226D482-262A-42B3-B8AD-B571712E094C}" type="presParOf" srcId="{73A0BCFD-3EF6-48EC-B593-F3D4A64E33AD}" destId="{29F16B48-10A1-40A8-9708-1EE615F5FDB4}" srcOrd="0" destOrd="0" presId="urn:microsoft.com/office/officeart/2005/8/layout/hierarchy4"/>
    <dgm:cxn modelId="{9B74B67B-61DB-4452-8EDC-0AA9F9AA12D4}" type="presParOf" srcId="{29F16B48-10A1-40A8-9708-1EE615F5FDB4}" destId="{2E109CF9-D5F5-4E5F-BC0F-5C485B2416FA}" srcOrd="0" destOrd="0" presId="urn:microsoft.com/office/officeart/2005/8/layout/hierarchy4"/>
    <dgm:cxn modelId="{D8F03F66-2092-41A0-AB56-0013D6D5ED33}" type="presParOf" srcId="{29F16B48-10A1-40A8-9708-1EE615F5FDB4}" destId="{0C66D438-4B52-47E6-BB2B-2F7459C752B8}" srcOrd="1" destOrd="0" presId="urn:microsoft.com/office/officeart/2005/8/layout/hierarchy4"/>
    <dgm:cxn modelId="{98E06188-E1BC-4819-9652-76FC1A4F17E5}" type="presParOf" srcId="{73A0BCFD-3EF6-48EC-B593-F3D4A64E33AD}" destId="{B2DA3F99-2379-4541-A733-D03D11FB5734}" srcOrd="1" destOrd="0" presId="urn:microsoft.com/office/officeart/2005/8/layout/hierarchy4"/>
    <dgm:cxn modelId="{C59ACEBC-6A07-4324-A2E6-9EF5255FC096}" type="presParOf" srcId="{73A0BCFD-3EF6-48EC-B593-F3D4A64E33AD}" destId="{44C71B48-2D9E-4C3C-864C-96183338D340}" srcOrd="2" destOrd="0" presId="urn:microsoft.com/office/officeart/2005/8/layout/hierarchy4"/>
    <dgm:cxn modelId="{2D399EDC-D806-4BE6-B2CB-904DF80BC5C6}" type="presParOf" srcId="{44C71B48-2D9E-4C3C-864C-96183338D340}" destId="{BC985131-BA50-4A76-AA65-D591FC8D4E65}" srcOrd="0" destOrd="0" presId="urn:microsoft.com/office/officeart/2005/8/layout/hierarchy4"/>
    <dgm:cxn modelId="{625C8EE0-DF11-4E4B-8DCB-62FE60214C57}" type="presParOf" srcId="{44C71B48-2D9E-4C3C-864C-96183338D340}" destId="{1F723329-C723-4C54-A097-4CECCE2E601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pt>
    <dgm:pt modelId="{15F566FC-72B1-4688-840B-7A3F0FAEFC30}" type="pres">
      <dgm:prSet presAssocID="{8B6E3CA9-C0BB-4C64-8B0F-DC8878A667A7}" presName="wedge2" presStyleLbl="node1" presStyleIdx="1" presStyleCnt="3" custScaleX="107916" custScaleY="109920" custLinFactNeighborX="461" custLinFactNeighborY="436"/>
      <dgm:spPr/>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pt>
    <dgm:pt modelId="{5B35F0B6-2145-4405-B65A-2EC93247AA51}" type="pres">
      <dgm:prSet presAssocID="{8B6E3CA9-C0BB-4C64-8B0F-DC8878A667A7}" presName="wedge3" presStyleLbl="node1" presStyleIdx="2" presStyleCnt="3" custScaleX="111991" custScaleY="103069" custLinFactNeighborX="461" custLinFactNeighborY="-965"/>
      <dgm:spPr/>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pt>
  </dgm:ptLst>
  <dgm:cxnLst>
    <dgm:cxn modelId="{A1381A05-CC98-4D44-9A0F-6F3783619060}" srcId="{8B6E3CA9-C0BB-4C64-8B0F-DC8878A667A7}" destId="{90359E69-6903-40ED-8CCB-C658C570032A}" srcOrd="1" destOrd="0" parTransId="{B9E9ACE9-6056-4F5D-8B6C-1B90E1A6DCB4}" sibTransId="{F550D091-EBD4-4E37-9F6B-1EADA47A8F79}"/>
    <dgm:cxn modelId="{E94D4008-DA61-47BD-AC55-3E449FB6231A}" type="presOf" srcId="{320B41D1-B7DB-455C-854D-EEA0F93E2BED}" destId="{5B35F0B6-2145-4405-B65A-2EC93247AA51}" srcOrd="0" destOrd="0" presId="urn:microsoft.com/office/officeart/2005/8/layout/chart3"/>
    <dgm:cxn modelId="{74F61D3D-F8A2-4CB9-A5C7-6F678B7CAFCD}" type="presOf" srcId="{D2DAEB99-7DCB-44EC-9F08-05D244A26B90}" destId="{ECB698C3-219E-4085-8C1F-D2D282C4EC1E}" srcOrd="0" destOrd="0" presId="urn:microsoft.com/office/officeart/2005/8/layout/chart3"/>
    <dgm:cxn modelId="{E454705B-374F-4FFF-97D1-E59C923EC96D}" type="presOf" srcId="{D2DAEB99-7DCB-44EC-9F08-05D244A26B90}" destId="{19B10674-C13C-4A59-A671-7145CAA501FE}" srcOrd="1" destOrd="0" presId="urn:microsoft.com/office/officeart/2005/8/layout/chart3"/>
    <dgm:cxn modelId="{A721767C-D9BC-4EEB-BAB8-19593920ADCB}"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B61F81AB-8176-46BB-A1CF-04C9A857CD1F}" srcId="{8B6E3CA9-C0BB-4C64-8B0F-DC8878A667A7}" destId="{320B41D1-B7DB-455C-854D-EEA0F93E2BED}" srcOrd="2" destOrd="0" parTransId="{3A8B831E-4349-4D12-88CD-33F20B338802}" sibTransId="{8A260C7C-FD4D-4DAF-AB97-90AA8FDFE849}"/>
    <dgm:cxn modelId="{26AD8CAC-00BD-44B3-B559-433814A840FC}" type="presOf" srcId="{90359E69-6903-40ED-8CCB-C658C570032A}" destId="{15F566FC-72B1-4688-840B-7A3F0FAEFC30}" srcOrd="0" destOrd="0" presId="urn:microsoft.com/office/officeart/2005/8/layout/chart3"/>
    <dgm:cxn modelId="{F53943B8-56B7-473D-A310-608992590D41}" type="presOf" srcId="{8B6E3CA9-C0BB-4C64-8B0F-DC8878A667A7}" destId="{C92E9EB5-9EE3-4A84-892A-6313EED3D01C}" srcOrd="0" destOrd="0" presId="urn:microsoft.com/office/officeart/2005/8/layout/chart3"/>
    <dgm:cxn modelId="{749187D5-3996-4E07-BB54-20D7277D961D}" type="presOf" srcId="{320B41D1-B7DB-455C-854D-EEA0F93E2BED}" destId="{C0001106-4215-4AAF-9B02-F1D1D6CC3D02}" srcOrd="1" destOrd="0" presId="urn:microsoft.com/office/officeart/2005/8/layout/chart3"/>
    <dgm:cxn modelId="{046555AF-361B-4D3C-9B50-507F203DA2BB}" type="presParOf" srcId="{C92E9EB5-9EE3-4A84-892A-6313EED3D01C}" destId="{ECB698C3-219E-4085-8C1F-D2D282C4EC1E}" srcOrd="0" destOrd="0" presId="urn:microsoft.com/office/officeart/2005/8/layout/chart3"/>
    <dgm:cxn modelId="{0F3703A4-B359-4AC1-B806-C29E73BDD733}" type="presParOf" srcId="{C92E9EB5-9EE3-4A84-892A-6313EED3D01C}" destId="{19B10674-C13C-4A59-A671-7145CAA501FE}" srcOrd="1" destOrd="0" presId="urn:microsoft.com/office/officeart/2005/8/layout/chart3"/>
    <dgm:cxn modelId="{C37190FA-FE66-4974-89CA-15E59FB40648}" type="presParOf" srcId="{C92E9EB5-9EE3-4A84-892A-6313EED3D01C}" destId="{15F566FC-72B1-4688-840B-7A3F0FAEFC30}" srcOrd="2" destOrd="0" presId="urn:microsoft.com/office/officeart/2005/8/layout/chart3"/>
    <dgm:cxn modelId="{64F406D6-825B-471C-9082-9213870E48E9}" type="presParOf" srcId="{C92E9EB5-9EE3-4A84-892A-6313EED3D01C}" destId="{0B610FAD-5F36-4F4A-8566-FDE74BC3F4D0}" srcOrd="3" destOrd="0" presId="urn:microsoft.com/office/officeart/2005/8/layout/chart3"/>
    <dgm:cxn modelId="{4927A1A9-76F9-48C8-8D90-ED548F7C5084}" type="presParOf" srcId="{C92E9EB5-9EE3-4A84-892A-6313EED3D01C}" destId="{5B35F0B6-2145-4405-B65A-2EC93247AA51}" srcOrd="4" destOrd="0" presId="urn:microsoft.com/office/officeart/2005/8/layout/chart3"/>
    <dgm:cxn modelId="{AC59F670-A469-43C1-838A-827C71644EA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學習區完全免試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custT="1"/>
      <dgm:spPr/>
      <dgm:t>
        <a:bodyPr/>
        <a:lstStyle/>
        <a:p>
          <a:pPr>
            <a:spcAft>
              <a:spcPts val="0"/>
            </a:spcAft>
          </a:pPr>
          <a:r>
            <a:rPr lang="zh-TW" altLang="en-US" sz="2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custT="1"/>
      <dgm:spPr/>
      <dgm:t>
        <a:bodyPr/>
        <a:lstStyle/>
        <a:p>
          <a:pPr>
            <a:spcAft>
              <a:spcPts val="0"/>
            </a:spcAft>
          </a:pP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b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custT="1"/>
      <dgm:spPr/>
      <dgm:t>
        <a:bodyPr/>
        <a:lstStyle/>
        <a:p>
          <a:pPr>
            <a:spcAft>
              <a:spcPct val="15000"/>
            </a:spcAft>
          </a:pP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pt>
    <dgm:pt modelId="{2E5F1FFA-04FE-448E-AF1A-3D85B36DCE23}" type="pres">
      <dgm:prSet presAssocID="{8E440BE1-BF02-4FB7-94BF-8EBC6D21F74E}" presName="node" presStyleLbl="node1" presStyleIdx="0" presStyleCnt="3">
        <dgm:presLayoutVars>
          <dgm:bulletEnabled val="1"/>
        </dgm:presLayoutVars>
      </dgm:prSet>
      <dgm:spPr/>
    </dgm:pt>
    <dgm:pt modelId="{D6503BC7-8222-4393-AE88-EBBF2C7199C7}" type="pres">
      <dgm:prSet presAssocID="{B1D9D82B-EE4E-4968-80E2-D152233C0112}" presName="sibTrans" presStyleLbl="sibTrans2D1" presStyleIdx="0" presStyleCnt="2"/>
      <dgm:spPr/>
    </dgm:pt>
    <dgm:pt modelId="{3D45A47D-D15C-48DB-AF5E-D62A00FF38DE}" type="pres">
      <dgm:prSet presAssocID="{B1D9D82B-EE4E-4968-80E2-D152233C0112}" presName="connectorText" presStyleLbl="sibTrans2D1" presStyleIdx="0" presStyleCnt="2"/>
      <dgm:spPr/>
    </dgm:pt>
    <dgm:pt modelId="{B80F1E64-538B-4B9E-A50A-019CBF817DAA}" type="pres">
      <dgm:prSet presAssocID="{31B200FF-83C5-4344-8BC8-AA61B9579FC9}" presName="node" presStyleLbl="node1" presStyleIdx="1" presStyleCnt="3">
        <dgm:presLayoutVars>
          <dgm:bulletEnabled val="1"/>
        </dgm:presLayoutVars>
      </dgm:prSet>
      <dgm:spPr/>
    </dgm:pt>
    <dgm:pt modelId="{BC8B0ECE-0638-4D14-8998-6401F2953F3A}" type="pres">
      <dgm:prSet presAssocID="{94E2B4BF-A23C-42D3-956D-4D9AA0089C10}" presName="sibTrans" presStyleLbl="sibTrans2D1" presStyleIdx="1" presStyleCnt="2"/>
      <dgm:spPr/>
    </dgm:pt>
    <dgm:pt modelId="{912196FD-9127-4EEB-AE06-758F9AB429A2}" type="pres">
      <dgm:prSet presAssocID="{94E2B4BF-A23C-42D3-956D-4D9AA0089C10}" presName="connectorText" presStyleLbl="sibTrans2D1" presStyleIdx="1" presStyleCnt="2"/>
      <dgm:spPr/>
    </dgm:pt>
    <dgm:pt modelId="{60170F95-E4C3-4D10-895D-7ECDB6C364A1}" type="pres">
      <dgm:prSet presAssocID="{A0D82610-F53F-4ECD-8336-B0E924EAAB64}" presName="node" presStyleLbl="node1" presStyleIdx="2" presStyleCnt="3" custLinFactNeighborX="-72335" custLinFactNeighborY="-23912">
        <dgm:presLayoutVars>
          <dgm:bulletEnabled val="1"/>
        </dgm:presLayoutVars>
      </dgm:prSet>
      <dgm:spPr/>
    </dgm:pt>
  </dgm:ptLst>
  <dgm:cxnLst>
    <dgm:cxn modelId="{49108E0D-533F-481E-AF22-0B368C300A8D}" type="presOf" srcId="{B1D9D82B-EE4E-4968-80E2-D152233C0112}" destId="{D6503BC7-8222-4393-AE88-EBBF2C7199C7}" srcOrd="0" destOrd="0" presId="urn:microsoft.com/office/officeart/2005/8/layout/process5"/>
    <dgm:cxn modelId="{0DBAD523-BBF6-48C6-BB7C-2D4300E924C9}" type="presOf" srcId="{7B8C8303-663E-497D-9AAD-3CE1BAE2847A}" destId="{3BF0703E-717E-42BA-A0AE-16A328BEDF8F}" srcOrd="0" destOrd="0" presId="urn:microsoft.com/office/officeart/2005/8/layout/process5"/>
    <dgm:cxn modelId="{04EDB229-8C59-4821-86FB-6F1BE0F63B4E}" srcId="{8E440BE1-BF02-4FB7-94BF-8EBC6D21F74E}" destId="{465F6DC1-4391-4B7F-9C51-E164860ABC2E}" srcOrd="0" destOrd="0" parTransId="{F4717809-72B2-47D3-9A73-CCA0B8346081}" sibTransId="{42AE6173-CE37-44ED-A2A3-CB05C1609B73}"/>
    <dgm:cxn modelId="{5138E62B-F38F-4A51-B616-BD95F50BFA77}" type="presOf" srcId="{3C12D99F-C37F-45C8-8EFE-500A0DC8B579}" destId="{B80F1E64-538B-4B9E-A50A-019CBF817DAA}" srcOrd="0" destOrd="2" presId="urn:microsoft.com/office/officeart/2005/8/layout/process5"/>
    <dgm:cxn modelId="{96258E39-F750-4CE7-83BA-760DBA3C0D6C}" type="presOf" srcId="{A0D82610-F53F-4ECD-8336-B0E924EAAB64}" destId="{60170F95-E4C3-4D10-895D-7ECDB6C364A1}" srcOrd="0" destOrd="0" presId="urn:microsoft.com/office/officeart/2005/8/layout/process5"/>
    <dgm:cxn modelId="{413AC840-4477-4087-BC89-20F5791D409F}" type="presOf" srcId="{31B200FF-83C5-4344-8BC8-AA61B9579FC9}" destId="{B80F1E64-538B-4B9E-A50A-019CBF817DAA}" srcOrd="0" destOrd="0" presId="urn:microsoft.com/office/officeart/2005/8/layout/process5"/>
    <dgm:cxn modelId="{AA803843-28E5-4DB3-920A-2DBF18760967}" type="presOf" srcId="{184DB4DA-8C4F-4A78-97CD-A477B8F6421C}" destId="{60170F95-E4C3-4D10-895D-7ECDB6C364A1}" srcOrd="0" destOrd="1" presId="urn:microsoft.com/office/officeart/2005/8/layout/process5"/>
    <dgm:cxn modelId="{84AE7343-80F3-4871-9E9C-7757FB339CC7}" type="presOf" srcId="{94E2B4BF-A23C-42D3-956D-4D9AA0089C10}" destId="{912196FD-9127-4EEB-AE06-758F9AB429A2}" srcOrd="1"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AB093545-F298-47D2-BA42-5A9DF57F7380}" srcId="{31B200FF-83C5-4344-8BC8-AA61B9579FC9}" destId="{3C12D99F-C37F-45C8-8EFE-500A0DC8B579}" srcOrd="1" destOrd="0" parTransId="{1B82472A-71FD-4D25-8A5E-63FEE22A827F}" sibTransId="{AC2C3AD4-52AE-44FE-BBCE-E59DF21EC816}"/>
    <dgm:cxn modelId="{70746446-8177-4077-8D88-44F35C332966}" srcId="{A0D82610-F53F-4ECD-8336-B0E924EAAB64}" destId="{3AB5C9A6-E683-43EA-9104-E3EC1ED18B42}" srcOrd="1" destOrd="0" parTransId="{C1C10966-4901-4AE1-B501-DB1E472FC695}" sibTransId="{1652D29E-EACC-43DE-83F4-AB6FF197E8BB}"/>
    <dgm:cxn modelId="{82FE2749-4400-43A0-963A-0F33BCF90541}" srcId="{7B8C8303-663E-497D-9AAD-3CE1BAE2847A}" destId="{A0D82610-F53F-4ECD-8336-B0E924EAAB64}" srcOrd="2" destOrd="0" parTransId="{81C62212-ED25-4163-99DF-4791B271D70E}" sibTransId="{B4D444E7-D157-4E85-9ADB-EF90A8BE9D8F}"/>
    <dgm:cxn modelId="{2C69EC6B-1628-4F03-8791-FCDD2CBCE05B}" type="presOf" srcId="{0C02A5A3-9FC1-4408-B8B9-4FB861056B95}" destId="{B80F1E64-538B-4B9E-A50A-019CBF817DAA}" srcOrd="0" destOrd="1" presId="urn:microsoft.com/office/officeart/2005/8/layout/process5"/>
    <dgm:cxn modelId="{06A70B4F-C7E3-4759-9E3F-DC4357529D36}" type="presOf" srcId="{465F6DC1-4391-4B7F-9C51-E164860ABC2E}" destId="{2E5F1FFA-04FE-448E-AF1A-3D85B36DCE23}" srcOrd="0" destOrd="1" presId="urn:microsoft.com/office/officeart/2005/8/layout/process5"/>
    <dgm:cxn modelId="{BA03CB50-56C2-4B8E-88EB-DAA88538DF84}" type="presOf" srcId="{8E440BE1-BF02-4FB7-94BF-8EBC6D21F74E}" destId="{2E5F1FFA-04FE-448E-AF1A-3D85B36DCE23}" srcOrd="0" destOrd="0" presId="urn:microsoft.com/office/officeart/2005/8/layout/process5"/>
    <dgm:cxn modelId="{78EF517D-33FE-4BCC-9AC1-020141539356}" srcId="{31B200FF-83C5-4344-8BC8-AA61B9579FC9}" destId="{0C02A5A3-9FC1-4408-B8B9-4FB861056B95}" srcOrd="0" destOrd="0" parTransId="{084045AE-7B69-4F91-A4B5-391FBFB8F071}" sibTransId="{16625821-96FB-4F38-B15F-000752A2C4DE}"/>
    <dgm:cxn modelId="{130DDC95-E29B-437B-8D16-69B0683221E6}" type="presOf" srcId="{3AB5C9A6-E683-43EA-9104-E3EC1ED18B42}" destId="{60170F95-E4C3-4D10-895D-7ECDB6C364A1}" srcOrd="0" destOrd="2" presId="urn:microsoft.com/office/officeart/2005/8/layout/process5"/>
    <dgm:cxn modelId="{02785D97-0C7B-4F97-973F-5473733E6858}" type="presOf" srcId="{C8DE2A6C-1B75-4064-88DA-278C21CA3711}" destId="{2E5F1FFA-04FE-448E-AF1A-3D85B36DCE23}" srcOrd="0" destOrd="2" presId="urn:microsoft.com/office/officeart/2005/8/layout/process5"/>
    <dgm:cxn modelId="{9ACF829E-7BE5-4D28-A33F-A83986D61AE6}" type="presOf" srcId="{94E2B4BF-A23C-42D3-956D-4D9AA0089C10}" destId="{BC8B0ECE-0638-4D14-8998-6401F2953F3A}" srcOrd="0" destOrd="0" presId="urn:microsoft.com/office/officeart/2005/8/layout/process5"/>
    <dgm:cxn modelId="{29DACAA8-606D-4432-92B6-9383E8DC6C1D}" srcId="{7B8C8303-663E-497D-9AAD-3CE1BAE2847A}" destId="{8E440BE1-BF02-4FB7-94BF-8EBC6D21F74E}" srcOrd="0" destOrd="0" parTransId="{4A816297-1020-439B-BC84-F0A693031891}" sibTransId="{B1D9D82B-EE4E-4968-80E2-D152233C0112}"/>
    <dgm:cxn modelId="{4892A9AD-20C4-4C6C-882C-0AC2E164E657}" type="presOf" srcId="{B1D9D82B-EE4E-4968-80E2-D152233C0112}" destId="{3D45A47D-D15C-48DB-AF5E-D62A00FF38DE}" srcOrd="1" destOrd="0" presId="urn:microsoft.com/office/officeart/2005/8/layout/process5"/>
    <dgm:cxn modelId="{748079D8-3DCA-4DD9-AF6D-77234B36D364}" srcId="{7B8C8303-663E-497D-9AAD-3CE1BAE2847A}" destId="{31B200FF-83C5-4344-8BC8-AA61B9579FC9}" srcOrd="1" destOrd="0" parTransId="{726FFACB-9802-4A66-89E7-7BA422906468}" sibTransId="{94E2B4BF-A23C-42D3-956D-4D9AA0089C10}"/>
    <dgm:cxn modelId="{51C637EE-1F65-4B2D-83FB-B29D1D6424BF}" srcId="{A0D82610-F53F-4ECD-8336-B0E924EAAB64}" destId="{184DB4DA-8C4F-4A78-97CD-A477B8F6421C}" srcOrd="0" destOrd="0" parTransId="{D1786908-15A6-4FA2-9B49-E300870CBEA7}" sibTransId="{FBB81A38-4A49-4C0C-AECE-AE5E6373249D}"/>
    <dgm:cxn modelId="{0979FBF9-93DF-4408-81AA-7BD7ACB3EED8}" type="presParOf" srcId="{3BF0703E-717E-42BA-A0AE-16A328BEDF8F}" destId="{2E5F1FFA-04FE-448E-AF1A-3D85B36DCE23}" srcOrd="0" destOrd="0" presId="urn:microsoft.com/office/officeart/2005/8/layout/process5"/>
    <dgm:cxn modelId="{9A62FBBE-7257-4453-81CB-279140BB30E3}" type="presParOf" srcId="{3BF0703E-717E-42BA-A0AE-16A328BEDF8F}" destId="{D6503BC7-8222-4393-AE88-EBBF2C7199C7}" srcOrd="1" destOrd="0" presId="urn:microsoft.com/office/officeart/2005/8/layout/process5"/>
    <dgm:cxn modelId="{5334A4C0-0695-4412-8E56-4A91BF359C40}" type="presParOf" srcId="{D6503BC7-8222-4393-AE88-EBBF2C7199C7}" destId="{3D45A47D-D15C-48DB-AF5E-D62A00FF38DE}" srcOrd="0" destOrd="0" presId="urn:microsoft.com/office/officeart/2005/8/layout/process5"/>
    <dgm:cxn modelId="{10F0AA62-8416-4B03-B603-131985A93AA0}" type="presParOf" srcId="{3BF0703E-717E-42BA-A0AE-16A328BEDF8F}" destId="{B80F1E64-538B-4B9E-A50A-019CBF817DAA}" srcOrd="2" destOrd="0" presId="urn:microsoft.com/office/officeart/2005/8/layout/process5"/>
    <dgm:cxn modelId="{70B7A0C0-923A-472E-AF3F-C2F3F8D9B110}" type="presParOf" srcId="{3BF0703E-717E-42BA-A0AE-16A328BEDF8F}" destId="{BC8B0ECE-0638-4D14-8998-6401F2953F3A}" srcOrd="3" destOrd="0" presId="urn:microsoft.com/office/officeart/2005/8/layout/process5"/>
    <dgm:cxn modelId="{02CEDA01-9E7B-4D02-A80A-11A2B61F786B}" type="presParOf" srcId="{BC8B0ECE-0638-4D14-8998-6401F2953F3A}" destId="{912196FD-9127-4EEB-AE06-758F9AB429A2}" srcOrd="0" destOrd="0" presId="urn:microsoft.com/office/officeart/2005/8/layout/process5"/>
    <dgm:cxn modelId="{6113A2A6-6639-4F7B-AF89-3CAC50E5C0C8}" type="presParOf" srcId="{3BF0703E-717E-42BA-A0AE-16A328BEDF8F}" destId="{60170F95-E4C3-4D10-895D-7ECDB6C364A1}"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a:scene3d>
          <a:camera prst="orthographicFront"/>
          <a:lightRig rig="threePt" dir="t">
            <a:rot lat="0" lon="0" rev="7500000"/>
          </a:lightRig>
        </a:scene3d>
        <a:sp3d prstMaterial="plastic"/>
      </dgm:spPr>
      <dgm:t>
        <a:bodyPr/>
        <a:lstStyle/>
        <a:p>
          <a:r>
            <a:rPr lang="zh-TW" altLang="en-US" sz="4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a:scene3d>
          <a:camera prst="orthographicFront"/>
          <a:lightRig rig="threePt" dir="t">
            <a:rot lat="0" lon="0" rev="7500000"/>
          </a:lightRig>
        </a:scene3d>
        <a:sp3d prstMaterial="plastic"/>
      </dgm:spPr>
      <dgm:t>
        <a:bodyPr/>
        <a:lstStyle/>
        <a:p>
          <a:r>
            <a:rPr lang="zh-TW" altLang="en-US" sz="4400" b="1" kern="1200" dirty="0">
              <a:latin typeface="微軟正黑體" panose="020B0604030504040204" pitchFamily="34" charset="-120"/>
              <a:ea typeface="微軟正黑體" panose="020B0604030504040204" pitchFamily="34" charset="-120"/>
              <a:cs typeface="+mn-cs"/>
            </a:rPr>
            <a:t>類別</a:t>
          </a: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100000"/>
            </a:lnSpc>
            <a:spcAft>
              <a:spcPts val="0"/>
            </a:spcAft>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考試分發入學</a:t>
          </a:r>
          <a:r>
            <a:rPr lang="zh-TW" altLang="en-US" sz="2400" b="1" kern="1200" dirty="0">
              <a:effectLst/>
              <a:latin typeface="微軟正黑體" panose="020B0604030504040204" pitchFamily="34" charset="-120"/>
              <a:ea typeface="微軟正黑體" panose="020B0604030504040204" pitchFamily="34" charset="-120"/>
              <a:cs typeface="+mn-cs"/>
            </a:rPr>
            <a:t>─學科測驗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甄選入學</a:t>
          </a:r>
          <a:r>
            <a:rPr lang="zh-TW" altLang="en-US" sz="2400" b="1" kern="1200" dirty="0">
              <a:effectLst/>
              <a:latin typeface="微軟正黑體" panose="020B0604030504040204" pitchFamily="34" charset="-120"/>
              <a:ea typeface="微軟正黑體" panose="020B0604030504040204" pitchFamily="34" charset="-120"/>
              <a:cs typeface="+mn-cs"/>
            </a:rPr>
            <a:t>─術科測驗</a:t>
          </a: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solidFill>
                <a:srgbClr val="CC0000"/>
              </a:solidFill>
              <a:effectLst/>
              <a:latin typeface="微軟正黑體" panose="020B0604030504040204" pitchFamily="34" charset="-120"/>
              <a:ea typeface="微軟正黑體" panose="020B0604030504040204" pitchFamily="34" charset="-120"/>
              <a:cs typeface="+mn-cs"/>
            </a:rPr>
            <a:t>會考成績</a:t>
          </a:r>
          <a:r>
            <a:rPr lang="zh-TW" altLang="zh-TW" sz="2400" b="1" kern="1200" dirty="0">
              <a:effectLst/>
              <a:latin typeface="微軟正黑體" panose="020B0604030504040204" pitchFamily="34" charset="-120"/>
              <a:ea typeface="微軟正黑體" panose="020B0604030504040204" pitchFamily="34" charset="-120"/>
              <a:cs typeface="+mn-cs"/>
            </a:rPr>
            <a:t>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t>
        <a:bodyPr/>
        <a:lstStyle/>
        <a:p>
          <a:endParaRPr lang="zh-TW" altLang="en-US"/>
        </a:p>
      </dgm:t>
    </dgm:pt>
    <dgm:pt modelId="{DBBFA488-8D67-4D10-B04F-562CA7B226A3}" type="sibTrans" cxnId="{6C445BAC-71C8-4AB5-B02B-1C23EF456011}">
      <dgm:prSet/>
      <dgm:spPr/>
      <dgm:t>
        <a:bodyPr/>
        <a:lstStyle/>
        <a:p>
          <a:endParaRPr lang="zh-TW" altLang="en-US"/>
        </a:p>
      </dgm:t>
    </dgm:pt>
    <dgm:pt modelId="{16333976-61F3-4D17-999E-B4AD675400F6}" type="pres">
      <dgm:prSet presAssocID="{E0D4723A-FDB3-44F4-801E-AE8ED10A44A9}" presName="Name0" presStyleCnt="0">
        <dgm:presLayoutVars>
          <dgm:dir/>
          <dgm:animLvl val="lvl"/>
          <dgm:resizeHandles val="exact"/>
        </dgm:presLayoutVars>
      </dgm:prSet>
      <dgm:spPr/>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39475">
        <dgm:presLayoutVars>
          <dgm:chMax val="1"/>
          <dgm:bulletEnabled val="1"/>
        </dgm:presLayoutVars>
      </dgm:prSet>
      <dgm:spPr/>
    </dgm:pt>
    <dgm:pt modelId="{AC047073-5C52-4773-A068-E98826342869}" type="pres">
      <dgm:prSet presAssocID="{1E7B3C35-23F0-4FA3-AC91-72D0760A765B}" presName="descendantText" presStyleLbl="alignAccFollowNode1" presStyleIdx="0" presStyleCnt="2" custScaleX="122281" custScaleY="117622">
        <dgm:presLayoutVars>
          <dgm:bulletEnabled val="1"/>
        </dgm:presLayoutVars>
      </dgm:prSet>
      <dgm:spPr/>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40072">
        <dgm:presLayoutVars>
          <dgm:chMax val="1"/>
          <dgm:bulletEnabled val="1"/>
        </dgm:presLayoutVars>
      </dgm:prSet>
      <dgm:spPr/>
    </dgm:pt>
    <dgm:pt modelId="{34B57088-FA32-44E9-A317-485C5D767985}" type="pres">
      <dgm:prSet presAssocID="{C0E8D5E1-0E4D-4D15-A3FA-F021F72F23A0}" presName="descendantText" presStyleLbl="alignAccFollowNode1" presStyleIdx="1" presStyleCnt="2" custScaleX="121889" custScaleY="118469" custLinFactNeighborX="0" custLinFactNeighborY="-1132">
        <dgm:presLayoutVars>
          <dgm:bulletEnabled val="1"/>
        </dgm:presLayoutVars>
      </dgm:prSet>
      <dgm:spPr/>
    </dgm:pt>
  </dgm:ptLst>
  <dgm:cxnLst>
    <dgm:cxn modelId="{50FE3117-2E03-43D2-9325-8A4E36FB35DB}" srcId="{C0E8D5E1-0E4D-4D15-A3FA-F021F72F23A0}" destId="{D93CC492-AF1C-4B57-B7BB-B3F58539DAD8}" srcOrd="0" destOrd="0" parTransId="{4C4AEE0C-C190-4CD8-B9EE-E5E7151631CA}" sibTransId="{D028907E-4E60-4FB5-8F7A-52B2669ACE92}"/>
    <dgm:cxn modelId="{E265F823-DB38-4CF7-A4EE-50B418F38FED}" type="presOf" srcId="{C61FDCD2-0DA8-461B-B3D5-21C66A570F1B}" destId="{AC047073-5C52-4773-A068-E98826342869}" srcOrd="0" destOrd="0" presId="urn:microsoft.com/office/officeart/2005/8/layout/vList5"/>
    <dgm:cxn modelId="{9A57B069-76F8-431D-838C-339277108436}" type="presOf" srcId="{3C018AF4-84BC-4E3A-9E0C-F2EAD5594802}" destId="{34B57088-FA32-44E9-A317-485C5D767985}" srcOrd="0" destOrd="2" presId="urn:microsoft.com/office/officeart/2005/8/layout/vList5"/>
    <dgm:cxn modelId="{BE724F70-B05F-4EE8-BCF0-2E568E061E9D}" type="presOf" srcId="{1E7B3C35-23F0-4FA3-AC91-72D0760A765B}" destId="{9CBBC9F3-87EC-4864-BB10-05771C10371B}" srcOrd="0" destOrd="0" presId="urn:microsoft.com/office/officeart/2005/8/layout/vList5"/>
    <dgm:cxn modelId="{258B8D79-8E9A-42F8-BD64-7045AD0BE53A}" type="presOf" srcId="{199684F7-136D-4E54-80AC-5D88EFA195BF}" destId="{AC047073-5C52-4773-A068-E98826342869}" srcOrd="0" destOrd="1" presId="urn:microsoft.com/office/officeart/2005/8/layout/vList5"/>
    <dgm:cxn modelId="{DF10D959-FC23-4456-80FC-708C4DA58B34}" srcId="{C0E8D5E1-0E4D-4D15-A3FA-F021F72F23A0}" destId="{641CCCD4-99EB-4BEC-BA28-B95F1C18C358}" srcOrd="1" destOrd="0" parTransId="{801E11BC-718D-4762-A2EC-353D75573152}" sibTransId="{7939A0D0-9DE0-4FE2-97F2-1EC910CD6BCD}"/>
    <dgm:cxn modelId="{20AA3980-3362-4DD4-B89B-B2FCB091C481}" srcId="{1E7B3C35-23F0-4FA3-AC91-72D0760A765B}" destId="{199684F7-136D-4E54-80AC-5D88EFA195BF}" srcOrd="1" destOrd="0" parTransId="{4570F8AA-D95B-4A13-AFBF-6E434DEFB003}" sibTransId="{F5BCEA2D-E15D-453C-B861-4C76534AF0F4}"/>
    <dgm:cxn modelId="{FAD71495-87CD-491D-A880-86974D5A66B0}" srcId="{E0D4723A-FDB3-44F4-801E-AE8ED10A44A9}" destId="{1E7B3C35-23F0-4FA3-AC91-72D0760A765B}" srcOrd="0" destOrd="0" parTransId="{0EC32E12-0B3D-4C27-8DA7-8CD299F4B745}" sibTransId="{18CDFB27-73A0-4F17-8317-F5B3A642179A}"/>
    <dgm:cxn modelId="{32B1FC9C-4302-4FE5-BDF1-5F7FB8A6DA0E}" srcId="{1E7B3C35-23F0-4FA3-AC91-72D0760A765B}" destId="{C61FDCD2-0DA8-461B-B3D5-21C66A570F1B}" srcOrd="0" destOrd="0" parTransId="{FF2971E6-5935-45B5-9819-B38CF62FEAFE}" sibTransId="{5900A3FD-977F-44F9-97A4-DBA1E759E320}"/>
    <dgm:cxn modelId="{6C445BAC-71C8-4AB5-B02B-1C23EF456011}" srcId="{C0E8D5E1-0E4D-4D15-A3FA-F021F72F23A0}" destId="{3C018AF4-84BC-4E3A-9E0C-F2EAD5594802}" srcOrd="2" destOrd="0" parTransId="{71F21755-A57C-4060-95FE-B191AD1E2048}" sibTransId="{DBBFA488-8D67-4D10-B04F-562CA7B226A3}"/>
    <dgm:cxn modelId="{2A1AFBC6-1066-425E-A14F-66F0EEE05D1C}" type="presOf" srcId="{C0E8D5E1-0E4D-4D15-A3FA-F021F72F23A0}" destId="{D332DE5E-A7C8-4BCF-B415-EE1AE44243BC}" srcOrd="0" destOrd="0"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709AFBDF-ED72-4047-BAC0-A8D9745F076C}" type="presOf" srcId="{E0D4723A-FDB3-44F4-801E-AE8ED10A44A9}" destId="{16333976-61F3-4D17-999E-B4AD675400F6}" srcOrd="0" destOrd="0" presId="urn:microsoft.com/office/officeart/2005/8/layout/vList5"/>
    <dgm:cxn modelId="{950F71E7-EE00-4B81-8575-6B7C2E5244A9}" type="presOf" srcId="{641CCCD4-99EB-4BEC-BA28-B95F1C18C358}" destId="{34B57088-FA32-44E9-A317-485C5D767985}" srcOrd="0" destOrd="1" presId="urn:microsoft.com/office/officeart/2005/8/layout/vList5"/>
    <dgm:cxn modelId="{1C46C3F8-5C80-42B1-AEC2-0C92C97DE168}" type="presOf" srcId="{D93CC492-AF1C-4B57-B7BB-B3F58539DAD8}" destId="{34B57088-FA32-44E9-A317-485C5D767985}" srcOrd="0" destOrd="0" presId="urn:microsoft.com/office/officeart/2005/8/layout/vList5"/>
    <dgm:cxn modelId="{94FE8664-377C-47CF-9A79-0B4C25D7103C}" type="presParOf" srcId="{16333976-61F3-4D17-999E-B4AD675400F6}" destId="{11E23E87-EE69-4736-BEB2-05391382FD97}" srcOrd="0" destOrd="0" presId="urn:microsoft.com/office/officeart/2005/8/layout/vList5"/>
    <dgm:cxn modelId="{79A1495E-0AD5-4ED9-B5D0-E1DF6E5574CE}" type="presParOf" srcId="{11E23E87-EE69-4736-BEB2-05391382FD97}" destId="{9CBBC9F3-87EC-4864-BB10-05771C10371B}" srcOrd="0" destOrd="0" presId="urn:microsoft.com/office/officeart/2005/8/layout/vList5"/>
    <dgm:cxn modelId="{70AACBDE-6877-41BC-8EC1-FB7229194E3F}" type="presParOf" srcId="{11E23E87-EE69-4736-BEB2-05391382FD97}" destId="{AC047073-5C52-4773-A068-E98826342869}" srcOrd="1" destOrd="0" presId="urn:microsoft.com/office/officeart/2005/8/layout/vList5"/>
    <dgm:cxn modelId="{F70CE3A1-420F-46FE-B9D6-F88C12AF2F98}" type="presParOf" srcId="{16333976-61F3-4D17-999E-B4AD675400F6}" destId="{56CB5B9E-6B86-4E82-93D1-DE144625F93F}" srcOrd="1" destOrd="0" presId="urn:microsoft.com/office/officeart/2005/8/layout/vList5"/>
    <dgm:cxn modelId="{6662E2DC-DA46-4524-9EF1-15286B227C09}" type="presParOf" srcId="{16333976-61F3-4D17-999E-B4AD675400F6}" destId="{E54C3E08-249C-4E63-9C89-0CE9E3B2BC54}" srcOrd="2" destOrd="0" presId="urn:microsoft.com/office/officeart/2005/8/layout/vList5"/>
    <dgm:cxn modelId="{8D56CA25-26EB-4D93-ABD7-1BB04C6586B7}" type="presParOf" srcId="{E54C3E08-249C-4E63-9C89-0CE9E3B2BC54}" destId="{D332DE5E-A7C8-4BCF-B415-EE1AE44243BC}" srcOrd="0" destOrd="0" presId="urn:microsoft.com/office/officeart/2005/8/layout/vList5"/>
    <dgm:cxn modelId="{585C5AB4-8629-43E1-B344-09DD5F36CDCA}"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en-US" altLang="zh-TW" sz="2400" dirty="0">
              <a:solidFill>
                <a:schemeClr val="tx1"/>
              </a:solidFill>
            </a:rPr>
            <a:t>20</a:t>
          </a:r>
          <a:r>
            <a:rPr lang="zh-TW" altLang="en-US" sz="2400" dirty="0">
              <a:solidFill>
                <a:schemeClr val="tx1"/>
              </a:solidFill>
            </a:rPr>
            <a:t>分</a:t>
          </a:r>
          <a:endParaRPr lang="zh-TW" altLang="en-US" sz="2400" b="1" u="sng" dirty="0">
            <a:solidFill>
              <a:schemeClr val="tx1"/>
            </a:solidFill>
          </a:endParaRP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400" b="1" u="sng" dirty="0">
              <a:solidFill>
                <a:srgbClr val="FF0000"/>
              </a:solidFill>
            </a:rPr>
            <a:t>至多採計</a:t>
          </a:r>
          <a:r>
            <a:rPr lang="en-US" altLang="zh-TW" sz="2400" b="1" u="sng" dirty="0">
              <a:solidFill>
                <a:srgbClr val="FF0000"/>
              </a:solidFill>
            </a:rPr>
            <a:t>47</a:t>
          </a:r>
          <a:r>
            <a:rPr lang="zh-TW" altLang="en-US" sz="2400" b="1" u="sng" dirty="0">
              <a:solidFill>
                <a:srgbClr val="FF0000"/>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gm:t>
    </dgm:pt>
    <dgm:pt modelId="{20706A68-CA4F-4245-B745-AD5B3F276025}" type="sibTrans" cxnId="{FAC25FA9-73F4-4151-9AB1-14B2A6F7D99B}">
      <dgm:prSet/>
      <dgm:spPr/>
      <dgm:t>
        <a:bodyPr/>
        <a:lstStyle/>
        <a:p>
          <a:endParaRPr lang="zh-TW" altLang="en-US">
            <a:solidFill>
              <a:schemeClr val="tx1"/>
            </a:solidFill>
          </a:endParaRPr>
        </a:p>
      </dgm:t>
    </dgm:pt>
    <dgm:pt modelId="{26971985-E956-48B4-8640-A3266AF6487F}" type="parTrans" cxnId="{FAC25FA9-73F4-4151-9AB1-14B2A6F7D99B}">
      <dgm:prSet/>
      <dgm:spPr/>
      <dgm:t>
        <a:bodyPr/>
        <a:lstStyle/>
        <a:p>
          <a:endParaRPr lang="zh-TW" altLang="en-US">
            <a:solidFill>
              <a:schemeClr val="tx1"/>
            </a:solidFill>
          </a:endParaRPr>
        </a:p>
      </dgm:t>
    </dgm:pt>
    <dgm:pt modelId="{B3610B96-9831-4385-9E04-145E174BBD05}">
      <dgm:prSet phldrT="[文字]" custT="1"/>
      <dgm:spPr>
        <a:solidFill>
          <a:srgbClr val="B1FFFF">
            <a:alpha val="90000"/>
          </a:srgbClr>
        </a:solidFill>
        <a:ln>
          <a:solidFill>
            <a:srgbClr val="000000">
              <a:alpha val="90000"/>
            </a:srgbClr>
          </a:solidFill>
        </a:ln>
      </dgm:spPr>
      <dgm:t>
        <a:bodyPr lIns="39600" rIns="0" anchor="ctr"/>
        <a:lstStyle/>
        <a:p>
          <a:pPr marL="0" indent="0" algn="r">
            <a:spcBef>
              <a:spcPts val="200"/>
            </a:spcBef>
          </a:pPr>
          <a:r>
            <a:rPr lang="en-US" altLang="zh-TW" sz="2400" dirty="0">
              <a:solidFill>
                <a:schemeClr val="tx1"/>
              </a:solidFill>
              <a:latin typeface="+mn-lt"/>
            </a:rPr>
            <a:t>30</a:t>
          </a:r>
          <a:r>
            <a:rPr lang="zh-TW" altLang="en-US" sz="2400" dirty="0">
              <a:solidFill>
                <a:schemeClr val="tx1"/>
              </a:solidFill>
              <a:latin typeface="+mn-lt"/>
            </a:rPr>
            <a:t>分</a:t>
          </a:r>
        </a:p>
      </dgm:t>
    </dgm:pt>
    <dgm:pt modelId="{38BBA93C-610F-486A-83AD-0394B3C56FA5}" type="parTrans" cxnId="{0243C094-73D1-4100-B6DA-9EED1F06B1FE}">
      <dgm:prSet/>
      <dgm:spPr/>
      <dgm:t>
        <a:bodyPr/>
        <a:lstStyle/>
        <a:p>
          <a:endParaRPr lang="zh-TW" altLang="en-US"/>
        </a:p>
      </dgm:t>
    </dgm:pt>
    <dgm:pt modelId="{BD25B0E8-2E13-4567-88C9-E2DAE686CB30}" type="sibTrans" cxnId="{0243C094-73D1-4100-B6DA-9EED1F06B1FE}">
      <dgm:prSet/>
      <dgm:spPr/>
      <dgm:t>
        <a:bodyPr/>
        <a:lstStyle/>
        <a:p>
          <a:endParaRPr lang="zh-TW" altLang="en-US"/>
        </a:p>
      </dgm:t>
    </dgm:pt>
    <dgm:pt modelId="{150F7682-F0E3-4F9F-8F47-25756A893E4D}">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gm:t>
    </dgm:pt>
    <dgm:pt modelId="{35740E08-D530-41C3-A782-057629030590}" type="parTrans" cxnId="{22A0C5FD-762C-4A51-90F6-4FE68EE0B794}">
      <dgm:prSet/>
      <dgm:spPr/>
      <dgm:t>
        <a:bodyPr/>
        <a:lstStyle/>
        <a:p>
          <a:endParaRPr lang="zh-TW" altLang="en-US"/>
        </a:p>
      </dgm:t>
    </dgm:pt>
    <dgm:pt modelId="{49CEA752-0403-4903-9FB1-91E1D105EF3F}" type="sibTrans" cxnId="{22A0C5FD-762C-4A51-90F6-4FE68EE0B794}">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4" custScaleX="224074" custScaleY="71068">
        <dgm:presLayoutVars>
          <dgm:bulletEnabled val="1"/>
        </dgm:presLayoutVars>
      </dgm:prSet>
      <dgm:spPr/>
    </dgm:pt>
    <dgm:pt modelId="{3F539567-1F23-4E76-A758-5A862BB9EFFC}" type="pres">
      <dgm:prSet presAssocID="{B625F2EB-10E5-4149-8948-148379F6CACA}" presName="childShp" presStyleLbl="bgAccFollowNode1" presStyleIdx="0" presStyleCnt="4" custScaleY="63805">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4" custScaleX="247987" custScaleY="97104" custLinFactNeighborX="-857" custLinFactNeighborY="-1020">
        <dgm:presLayoutVars>
          <dgm:bulletEnabled val="1"/>
        </dgm:presLayoutVars>
      </dgm:prSet>
      <dgm:spPr/>
    </dgm:pt>
    <dgm:pt modelId="{B9BF2826-A93F-484E-809F-0952285A6A23}" type="pres">
      <dgm:prSet presAssocID="{C0BA452B-58F9-4D08-9C12-EE745668566A}" presName="childShp" presStyleLbl="bgAccFollowNode1" presStyleIdx="1" presStyleCnt="4" custScaleX="111608">
        <dgm:presLayoutVars>
          <dgm:bulletEnabled val="1"/>
        </dgm:presLayoutVars>
      </dgm:prSet>
      <dgm:spPr/>
    </dgm:pt>
    <dgm:pt modelId="{FC401293-0E6F-4BE0-9B3D-3779AF0E7BDB}" type="pres">
      <dgm:prSet presAssocID="{288EAFA3-7AFA-4E08-9F83-DD1D789A95C9}" presName="spacing" presStyleCnt="0"/>
      <dgm:spPr/>
    </dgm:pt>
    <dgm:pt modelId="{D2E9057A-71F2-433E-B7EA-B67155A45989}" type="pres">
      <dgm:prSet presAssocID="{150F7682-F0E3-4F9F-8F47-25756A893E4D}" presName="linNode" presStyleCnt="0"/>
      <dgm:spPr/>
    </dgm:pt>
    <dgm:pt modelId="{6809B6DE-738A-451F-AE53-B13DE41CAB84}" type="pres">
      <dgm:prSet presAssocID="{150F7682-F0E3-4F9F-8F47-25756A893E4D}" presName="parentShp" presStyleLbl="node1" presStyleIdx="2" presStyleCnt="4" custScaleX="259923" custScaleY="60763" custLinFactNeighborX="-1042" custLinFactNeighborY="855">
        <dgm:presLayoutVars>
          <dgm:bulletEnabled val="1"/>
        </dgm:presLayoutVars>
      </dgm:prSet>
      <dgm:spPr/>
    </dgm:pt>
    <dgm:pt modelId="{7F5A4194-DD68-4720-A3F1-055B09A92190}" type="pres">
      <dgm:prSet presAssocID="{150F7682-F0E3-4F9F-8F47-25756A893E4D}" presName="childShp" presStyleLbl="bgAccFollowNode1" presStyleIdx="2" presStyleCnt="4" custScaleX="117047" custScaleY="8610" custLinFactNeighborX="-58393" custLinFactNeighborY="2500">
        <dgm:presLayoutVars>
          <dgm:bulletEnabled val="1"/>
        </dgm:presLayoutVars>
      </dgm:prSet>
      <dgm:spPr>
        <a:solidFill>
          <a:srgbClr val="B1FFFF">
            <a:alpha val="90000"/>
          </a:srgbClr>
        </a:solidFill>
        <a:ln>
          <a:solidFill>
            <a:srgbClr val="000000">
              <a:alpha val="90000"/>
            </a:srgbClr>
          </a:solidFill>
        </a:ln>
      </dgm:spPr>
    </dgm:pt>
    <dgm:pt modelId="{43C1BDA5-A52C-484A-9B8A-2C5659823BEC}" type="pres">
      <dgm:prSet presAssocID="{49CEA752-0403-4903-9FB1-91E1D105EF3F}"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3" presStyleCnt="4" custScaleX="259923" custScaleY="6076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3" presStyleCnt="4" custScaleX="117047" custScaleY="54165" custLinFactNeighborX="-11258" custLinFactNeighborY="845">
        <dgm:presLayoutVars>
          <dgm:bulletEnabled val="1"/>
        </dgm:presLayoutVars>
      </dgm:prSet>
      <dgm:spPr/>
    </dgm:pt>
  </dgm:ptLst>
  <dgm:cxnLst>
    <dgm:cxn modelId="{0C42C823-FD82-455F-AAD7-34C08F36BB6A}" type="presOf" srcId="{150F7682-F0E3-4F9F-8F47-25756A893E4D}" destId="{6809B6DE-738A-451F-AE53-B13DE41CAB84}"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2F7EDE44-3C73-4117-97DE-93A9D36C7D08}" type="presOf" srcId="{19249124-F0DD-4A7E-A6ED-2EC7309F368E}" destId="{3F539567-1F23-4E76-A758-5A862BB9EFFC}" srcOrd="0" destOrd="0" presId="urn:microsoft.com/office/officeart/2005/8/layout/vList6"/>
    <dgm:cxn modelId="{0243C094-73D1-4100-B6DA-9EED1F06B1FE}" srcId="{33D1DF83-6FA8-491B-AE46-8C5470B6695B}" destId="{B3610B96-9831-4385-9E04-145E174BBD05}" srcOrd="0" destOrd="0" parTransId="{38BBA93C-610F-486A-83AD-0394B3C56FA5}" sibTransId="{BD25B0E8-2E13-4567-88C9-E2DAE686CB30}"/>
    <dgm:cxn modelId="{09143CA8-C887-4851-AB60-8F0BDCCB73CA}"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3" destOrd="0" parTransId="{26971985-E956-48B4-8640-A3266AF6487F}" sibTransId="{20706A68-CA4F-4245-B745-AD5B3F276025}"/>
    <dgm:cxn modelId="{371F39B1-701B-40C8-8AD0-19BF832DBDE4}" type="presOf" srcId="{33D1DF83-6FA8-491B-AE46-8C5470B6695B}" destId="{BDD9785E-5988-4D9A-BEBF-25DE815D2930}" srcOrd="0" destOrd="0" presId="urn:microsoft.com/office/officeart/2005/8/layout/vList6"/>
    <dgm:cxn modelId="{BC04C2C2-B413-49A0-96E9-703921ECF217}"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C89DC0D6-36AD-4CC6-8EBE-421615614C7D}" type="presOf" srcId="{BF3883D0-7001-44C2-901B-A585C73FBE5F}" destId="{B9BF2826-A93F-484E-809F-0952285A6A23}" srcOrd="0" destOrd="0" presId="urn:microsoft.com/office/officeart/2005/8/layout/vList6"/>
    <dgm:cxn modelId="{864ED0E3-EB7D-46BD-9483-F929E0DB97BB}" type="presOf" srcId="{B3610B96-9831-4385-9E04-145E174BBD05}" destId="{413D0A37-9639-43F8-AAA7-6563C960F0FF}"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87D4FEEE-CC21-4C22-87C8-4DCFCB83206E}" srcId="{B625F2EB-10E5-4149-8948-148379F6CACA}" destId="{19249124-F0DD-4A7E-A6ED-2EC7309F368E}" srcOrd="0" destOrd="0" parTransId="{7F6AF54F-00ED-444A-B0F9-39340F8718BE}" sibTransId="{10AC73A9-FE8C-49C0-8B57-082B3D964D3F}"/>
    <dgm:cxn modelId="{74EDE7F2-1496-4767-8680-95A3797A4DBD}" type="presOf" srcId="{C0BA452B-58F9-4D08-9C12-EE745668566A}" destId="{09D89B46-01BD-4CE7-8FF2-34FB9ACC1234}" srcOrd="0" destOrd="0" presId="urn:microsoft.com/office/officeart/2005/8/layout/vList6"/>
    <dgm:cxn modelId="{22A0C5FD-762C-4A51-90F6-4FE68EE0B794}" srcId="{205E4696-CE36-40FB-8726-EC24909286A6}" destId="{150F7682-F0E3-4F9F-8F47-25756A893E4D}" srcOrd="2" destOrd="0" parTransId="{35740E08-D530-41C3-A782-057629030590}" sibTransId="{49CEA752-0403-4903-9FB1-91E1D105EF3F}"/>
    <dgm:cxn modelId="{955610D5-75A6-42E3-8C1A-436CA53D09C9}" type="presParOf" srcId="{4E63D85C-3837-4D2B-B9A0-FCAAE26FC636}" destId="{ED551B06-B7DE-448B-B9EE-0C60CE3408D6}" srcOrd="0" destOrd="0" presId="urn:microsoft.com/office/officeart/2005/8/layout/vList6"/>
    <dgm:cxn modelId="{9A37A444-3270-4512-8DB5-490C960E0139}" type="presParOf" srcId="{ED551B06-B7DE-448B-B9EE-0C60CE3408D6}" destId="{50818BBC-F477-4D9E-837A-21259D15C457}" srcOrd="0" destOrd="0" presId="urn:microsoft.com/office/officeart/2005/8/layout/vList6"/>
    <dgm:cxn modelId="{826EBF94-AB28-46CF-A570-00B944E443CE}" type="presParOf" srcId="{ED551B06-B7DE-448B-B9EE-0C60CE3408D6}" destId="{3F539567-1F23-4E76-A758-5A862BB9EFFC}" srcOrd="1" destOrd="0" presId="urn:microsoft.com/office/officeart/2005/8/layout/vList6"/>
    <dgm:cxn modelId="{946B0E0E-3E71-45AD-ADB4-5D893F487FFF}" type="presParOf" srcId="{4E63D85C-3837-4D2B-B9A0-FCAAE26FC636}" destId="{25541B67-E6BB-4A55-AB99-60DBC347093E}" srcOrd="1" destOrd="0" presId="urn:microsoft.com/office/officeart/2005/8/layout/vList6"/>
    <dgm:cxn modelId="{9AEBAFFB-0C4F-40CD-96AB-9CB9E345EEAD}" type="presParOf" srcId="{4E63D85C-3837-4D2B-B9A0-FCAAE26FC636}" destId="{670EE82C-C216-48D5-9379-19F889DB8888}" srcOrd="2" destOrd="0" presId="urn:microsoft.com/office/officeart/2005/8/layout/vList6"/>
    <dgm:cxn modelId="{5E2F3CF9-FA67-4E46-B2E7-18D35DDE995C}" type="presParOf" srcId="{670EE82C-C216-48D5-9379-19F889DB8888}" destId="{09D89B46-01BD-4CE7-8FF2-34FB9ACC1234}" srcOrd="0" destOrd="0" presId="urn:microsoft.com/office/officeart/2005/8/layout/vList6"/>
    <dgm:cxn modelId="{87D50D3F-7501-4F2E-954A-7D04E168A718}" type="presParOf" srcId="{670EE82C-C216-48D5-9379-19F889DB8888}" destId="{B9BF2826-A93F-484E-809F-0952285A6A23}" srcOrd="1" destOrd="0" presId="urn:microsoft.com/office/officeart/2005/8/layout/vList6"/>
    <dgm:cxn modelId="{4B0CA825-9F89-46A0-A4DF-563244EC1F12}" type="presParOf" srcId="{4E63D85C-3837-4D2B-B9A0-FCAAE26FC636}" destId="{FC401293-0E6F-4BE0-9B3D-3779AF0E7BDB}" srcOrd="3" destOrd="0" presId="urn:microsoft.com/office/officeart/2005/8/layout/vList6"/>
    <dgm:cxn modelId="{455791BC-B373-4706-8F53-C2F2FECDDA73}" type="presParOf" srcId="{4E63D85C-3837-4D2B-B9A0-FCAAE26FC636}" destId="{D2E9057A-71F2-433E-B7EA-B67155A45989}" srcOrd="4" destOrd="0" presId="urn:microsoft.com/office/officeart/2005/8/layout/vList6"/>
    <dgm:cxn modelId="{25CA1FBD-D3C4-4A42-94E4-F5F4B0225DAD}" type="presParOf" srcId="{D2E9057A-71F2-433E-B7EA-B67155A45989}" destId="{6809B6DE-738A-451F-AE53-B13DE41CAB84}" srcOrd="0" destOrd="0" presId="urn:microsoft.com/office/officeart/2005/8/layout/vList6"/>
    <dgm:cxn modelId="{8BF06924-9E4F-4DF9-8BDA-E94B23A775B3}" type="presParOf" srcId="{D2E9057A-71F2-433E-B7EA-B67155A45989}" destId="{7F5A4194-DD68-4720-A3F1-055B09A92190}" srcOrd="1" destOrd="0" presId="urn:microsoft.com/office/officeart/2005/8/layout/vList6"/>
    <dgm:cxn modelId="{0D806E8C-F3A2-4F7D-AF98-3715B3C49E86}" type="presParOf" srcId="{4E63D85C-3837-4D2B-B9A0-FCAAE26FC636}" destId="{43C1BDA5-A52C-484A-9B8A-2C5659823BEC}" srcOrd="5" destOrd="0" presId="urn:microsoft.com/office/officeart/2005/8/layout/vList6"/>
    <dgm:cxn modelId="{80D19274-4E88-4DA2-9155-C0EEC69B85A0}" type="presParOf" srcId="{4E63D85C-3837-4D2B-B9A0-FCAAE26FC636}" destId="{18881F29-BE38-41C9-9182-D08C73E20DEA}" srcOrd="6" destOrd="0" presId="urn:microsoft.com/office/officeart/2005/8/layout/vList6"/>
    <dgm:cxn modelId="{98F969D0-8166-4C54-9227-4267DA43BCE1}" type="presParOf" srcId="{18881F29-BE38-41C9-9182-D08C73E20DEA}" destId="{BDD9785E-5988-4D9A-BEBF-25DE815D2930}" srcOrd="0" destOrd="0" presId="urn:microsoft.com/office/officeart/2005/8/layout/vList6"/>
    <dgm:cxn modelId="{367F6989-5D4A-472B-826A-BDF410857AE7}"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C29D4C1B-7145-4A41-BCC8-B7F611977E39}" type="presOf" srcId="{FDDD3939-2FF3-4981-AA83-4191B5C40B04}" destId="{A2354FC9-4D7E-472C-A94C-F2E9176C5E73}" srcOrd="0" destOrd="0" presId="urn:microsoft.com/office/officeart/2005/8/layout/matrix3"/>
    <dgm:cxn modelId="{F97AF025-F75B-4FBB-8679-FAE7B6D86EBE}" srcId="{FDDD3939-2FF3-4981-AA83-4191B5C40B04}" destId="{BD9D8F72-8407-450F-8380-364C6302CBC8}" srcOrd="2" destOrd="0" parTransId="{CA9886B4-9C91-4C06-90B7-78B64290E92F}" sibTransId="{431891C6-ECBE-47AE-B1CA-1486D83D2D9C}"/>
    <dgm:cxn modelId="{C28EBC32-5B2A-4CAB-80DD-9D6A5CA304E4}" type="presOf" srcId="{40371483-965D-4E75-9C93-21D570BBECEC}" destId="{9D8E2935-72D8-4319-AEF5-3F47A4FFE098}" srcOrd="0" destOrd="0" presId="urn:microsoft.com/office/officeart/2005/8/layout/matrix3"/>
    <dgm:cxn modelId="{1B48833A-C805-41E0-BB76-F9D98BF17122}" type="presOf" srcId="{39ADF2B4-275A-4790-A990-EAA0996CE578}" destId="{E95A3F4A-EA9C-4361-91C7-4F07079FB494}"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437326AE-B147-446F-8E05-419236CA7346}" type="presOf" srcId="{BD9D8F72-8407-450F-8380-364C6302CBC8}" destId="{2ADA48F9-92E4-488F-93BD-F3CBE9475C1F}" srcOrd="0" destOrd="0" presId="urn:microsoft.com/office/officeart/2005/8/layout/matrix3"/>
    <dgm:cxn modelId="{9AE04CE1-A407-4777-B93F-AB1FD4608843}" type="presOf" srcId="{4ADEDEF2-2F9B-40C8-AD2E-8CCA59AC976B}" destId="{6AD185C8-D3E6-44B7-BDE3-57BA295F9435}" srcOrd="0" destOrd="0" presId="urn:microsoft.com/office/officeart/2005/8/layout/matrix3"/>
    <dgm:cxn modelId="{2487DD24-806F-426F-9845-46536D1FAE8D}" type="presParOf" srcId="{A2354FC9-4D7E-472C-A94C-F2E9176C5E73}" destId="{D1C3D2D1-71DF-46C7-805A-CCF6CD225E62}" srcOrd="0" destOrd="0" presId="urn:microsoft.com/office/officeart/2005/8/layout/matrix3"/>
    <dgm:cxn modelId="{979C5212-3279-4EEE-880A-45D1FDD7D988}" type="presParOf" srcId="{A2354FC9-4D7E-472C-A94C-F2E9176C5E73}" destId="{E95A3F4A-EA9C-4361-91C7-4F07079FB494}" srcOrd="1" destOrd="0" presId="urn:microsoft.com/office/officeart/2005/8/layout/matrix3"/>
    <dgm:cxn modelId="{B0C49985-DB05-408B-9EB2-6F4429E005D2}" type="presParOf" srcId="{A2354FC9-4D7E-472C-A94C-F2E9176C5E73}" destId="{9D8E2935-72D8-4319-AEF5-3F47A4FFE098}" srcOrd="2" destOrd="0" presId="urn:microsoft.com/office/officeart/2005/8/layout/matrix3"/>
    <dgm:cxn modelId="{916A7AA3-E4A6-4A9B-820E-2E4B8867AF4E}" type="presParOf" srcId="{A2354FC9-4D7E-472C-A94C-F2E9176C5E73}" destId="{2ADA48F9-92E4-488F-93BD-F3CBE9475C1F}" srcOrd="3" destOrd="0" presId="urn:microsoft.com/office/officeart/2005/8/layout/matrix3"/>
    <dgm:cxn modelId="{387AA99F-9F29-4AAF-9496-10F71DF6D9E3}"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25961-5EDF-4B25-B29F-E73BC44F0611}">
      <dsp:nvSpPr>
        <dsp:cNvPr id="0" name=""/>
        <dsp:cNvSpPr/>
      </dsp:nvSpPr>
      <dsp:spPr>
        <a:xfrm>
          <a:off x="24232" y="713142"/>
          <a:ext cx="8476602" cy="1234516"/>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學生學習成就檢視</a:t>
          </a:r>
        </a:p>
      </dsp:txBody>
      <dsp:txXfrm>
        <a:off x="24232" y="1021771"/>
        <a:ext cx="8167973" cy="617258"/>
      </dsp:txXfrm>
    </dsp:sp>
    <dsp:sp modelId="{299B7A06-CDB5-4C89-B0BB-265B37CDB3D0}">
      <dsp:nvSpPr>
        <dsp:cNvPr id="0" name=""/>
        <dsp:cNvSpPr/>
      </dsp:nvSpPr>
      <dsp:spPr>
        <a:xfrm>
          <a:off x="24232" y="1665133"/>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solidFill>
                <a:srgbClr val="000099"/>
              </a:solidFill>
              <a:latin typeface="標楷體" pitchFamily="65" charset="-120"/>
              <a:ea typeface="標楷體" pitchFamily="65" charset="-120"/>
            </a:rPr>
            <a:t>讓</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en-US" sz="2400" b="1"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en-US" sz="2400" b="1" kern="1200" dirty="0">
              <a:solidFill>
                <a:srgbClr val="000099"/>
              </a:solidFill>
              <a:latin typeface="標楷體" pitchFamily="65" charset="-120"/>
              <a:ea typeface="標楷體" pitchFamily="65" charset="-120"/>
            </a:rPr>
            <a:t>，不必因和他人比較，產生分分計較的考試壓力</a:t>
          </a:r>
          <a:endParaRPr lang="zh-TW" altLang="en-US" sz="2400" kern="1200" dirty="0"/>
        </a:p>
      </dsp:txBody>
      <dsp:txXfrm>
        <a:off x="24232" y="1665133"/>
        <a:ext cx="2610793" cy="2378132"/>
      </dsp:txXfrm>
    </dsp:sp>
    <dsp:sp modelId="{8BA48EBC-1127-4348-A3E8-554A190E18BD}">
      <dsp:nvSpPr>
        <dsp:cNvPr id="0" name=""/>
        <dsp:cNvSpPr/>
      </dsp:nvSpPr>
      <dsp:spPr>
        <a:xfrm>
          <a:off x="2635025" y="1042497"/>
          <a:ext cx="5865809" cy="1692237"/>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教師教學成效檢視</a:t>
          </a:r>
        </a:p>
      </dsp:txBody>
      <dsp:txXfrm>
        <a:off x="2635025" y="1465556"/>
        <a:ext cx="5442750" cy="846119"/>
      </dsp:txXfrm>
    </dsp:sp>
    <dsp:sp modelId="{8824670E-D72E-4B28-9A71-2A70879B1BAC}">
      <dsp:nvSpPr>
        <dsp:cNvPr id="0" name=""/>
        <dsp:cNvSpPr/>
      </dsp:nvSpPr>
      <dsp:spPr>
        <a:xfrm>
          <a:off x="2635025" y="2259184"/>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solidFill>
                <a:srgbClr val="000099"/>
              </a:solidFill>
              <a:latin typeface="標楷體" pitchFamily="65" charset="-120"/>
              <a:ea typeface="標楷體" pitchFamily="65" charset="-120"/>
            </a:rPr>
            <a:t>檢驗</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國中教師教學</a:t>
          </a:r>
          <a:r>
            <a:rPr lang="zh-TW" altLang="en-US" sz="2400" b="1" kern="1200" dirty="0">
              <a:solidFill>
                <a:srgbClr val="000099"/>
              </a:solidFill>
              <a:latin typeface="標楷體" pitchFamily="65" charset="-120"/>
              <a:ea typeface="標楷體" pitchFamily="65" charset="-120"/>
            </a:rPr>
            <a:t>與</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en-US" sz="2400" b="1" kern="1200" dirty="0">
              <a:solidFill>
                <a:srgbClr val="000099"/>
              </a:solidFill>
              <a:latin typeface="標楷體" pitchFamily="65" charset="-120"/>
              <a:ea typeface="標楷體" pitchFamily="65" charset="-120"/>
            </a:rPr>
            <a:t>，維持我國的學生</a:t>
          </a:r>
          <a:r>
            <a:rPr lang="zh-TW" altLang="en-US" sz="2400" b="1" kern="1200"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sz="2400" b="1" kern="1200" dirty="0">
              <a:solidFill>
                <a:srgbClr val="000099"/>
              </a:solidFill>
              <a:latin typeface="標楷體" pitchFamily="65" charset="-120"/>
              <a:ea typeface="標楷體" pitchFamily="65" charset="-120"/>
            </a:rPr>
            <a:t>。</a:t>
          </a:r>
          <a:endParaRPr lang="zh-TW" altLang="en-US" sz="2400" kern="1200" dirty="0"/>
        </a:p>
      </dsp:txBody>
      <dsp:txXfrm>
        <a:off x="2635025" y="2259184"/>
        <a:ext cx="2610793" cy="2378132"/>
      </dsp:txXfrm>
    </dsp:sp>
    <dsp:sp modelId="{64FEC514-E209-4DEA-A089-0BD21395DAA2}">
      <dsp:nvSpPr>
        <dsp:cNvPr id="0" name=""/>
        <dsp:cNvSpPr/>
      </dsp:nvSpPr>
      <dsp:spPr>
        <a:xfrm>
          <a:off x="5245119" y="1481353"/>
          <a:ext cx="3256415" cy="1761111"/>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維持國中學生學力品質</a:t>
          </a:r>
        </a:p>
      </dsp:txBody>
      <dsp:txXfrm>
        <a:off x="5245119" y="1921631"/>
        <a:ext cx="2816137" cy="880555"/>
      </dsp:txXfrm>
    </dsp:sp>
    <dsp:sp modelId="{D2DD42F0-4BFB-4993-B14B-C7108996C864}">
      <dsp:nvSpPr>
        <dsp:cNvPr id="0" name=""/>
        <dsp:cNvSpPr/>
      </dsp:nvSpPr>
      <dsp:spPr>
        <a:xfrm>
          <a:off x="5245819" y="2750737"/>
          <a:ext cx="2610793" cy="234332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sz="2400" b="1" kern="1200" dirty="0">
              <a:solidFill>
                <a:srgbClr val="000099"/>
              </a:solidFill>
              <a:latin typeface="標楷體" pitchFamily="65" charset="-120"/>
              <a:ea typeface="標楷體" pitchFamily="65" charset="-120"/>
            </a:rPr>
            <a:t>據以掌握</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sz="2400" b="1" kern="1200" dirty="0">
              <a:solidFill>
                <a:srgbClr val="000099"/>
              </a:solidFill>
              <a:latin typeface="標楷體" pitchFamily="65" charset="-120"/>
              <a:ea typeface="標楷體" pitchFamily="65" charset="-120"/>
            </a:rPr>
            <a:t>，進行</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sz="2400" b="1" kern="1200" dirty="0">
              <a:solidFill>
                <a:srgbClr val="000099"/>
              </a:solidFill>
              <a:latin typeface="標楷體" pitchFamily="65" charset="-120"/>
              <a:ea typeface="標楷體" pitchFamily="65" charset="-120"/>
            </a:rPr>
            <a:t>與</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學習扶助教學</a:t>
          </a:r>
          <a:r>
            <a:rPr lang="zh-TW" altLang="en-US" sz="2400" b="1" kern="1200" dirty="0">
              <a:solidFill>
                <a:srgbClr val="000099"/>
              </a:solidFill>
              <a:latin typeface="標楷體" pitchFamily="65" charset="-120"/>
              <a:ea typeface="標楷體" pitchFamily="65" charset="-120"/>
            </a:rPr>
            <a:t>之規劃參考。</a:t>
          </a:r>
        </a:p>
      </dsp:txBody>
      <dsp:txXfrm>
        <a:off x="5245819" y="2750737"/>
        <a:ext cx="2610793" cy="23433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b="1" kern="1200" dirty="0">
              <a:solidFill>
                <a:srgbClr val="FF0000"/>
              </a:solidFill>
            </a:rPr>
            <a:t>參考模擬選填結果</a:t>
          </a:r>
          <a:r>
            <a:rPr lang="zh-TW" altLang="en-US" sz="3300" kern="1200" dirty="0"/>
            <a:t>，調整期待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a:t>
          </a:r>
          <a:r>
            <a:rPr lang="zh-TW" altLang="en-US" sz="3300" b="1" kern="1200" dirty="0">
              <a:solidFill>
                <a:srgbClr val="FF0000"/>
              </a:solidFill>
            </a:rPr>
            <a:t>前三志願</a:t>
          </a:r>
          <a:r>
            <a:rPr lang="zh-TW" altLang="en-US" sz="3300" kern="1200" dirty="0"/>
            <a:t>，爭取最大優勢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32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32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a:t>
          </a:r>
          <a:r>
            <a:rPr lang="zh-TW" altLang="en-US" sz="3200" b="1" kern="1200" dirty="0">
              <a:solidFill>
                <a:srgbClr val="0000FF"/>
              </a:solidFill>
              <a:latin typeface="微軟正黑體" panose="020B0604030504040204" pitchFamily="34" charset="-120"/>
              <a:ea typeface="微軟正黑體" panose="020B0604030504040204" pitchFamily="34" charset="-120"/>
            </a:rPr>
            <a:t>黑色墨水筆</a:t>
          </a:r>
          <a:r>
            <a:rPr lang="zh-TW" altLang="en-US" sz="2800" b="1" kern="1200" dirty="0">
              <a:latin typeface="微軟正黑體" panose="020B0604030504040204" pitchFamily="34" charset="-120"/>
              <a:ea typeface="微軟正黑體" panose="020B0604030504040204" pitchFamily="34" charset="-120"/>
            </a:rPr>
            <a:t>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409750" y="-828372"/>
          <a:ext cx="6441470" cy="6441470"/>
        </a:xfrm>
        <a:prstGeom prst="blockArc">
          <a:avLst>
            <a:gd name="adj1" fmla="val 18900000"/>
            <a:gd name="adj2" fmla="val 2700000"/>
            <a:gd name="adj3" fmla="val 335"/>
          </a:avLst>
        </a:pr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51137" y="298949"/>
          <a:ext cx="6837452" cy="59828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原就讀學區未設置適性群別或產業特殊類科</a:t>
          </a:r>
        </a:p>
      </dsp:txBody>
      <dsp:txXfrm>
        <a:off x="451137" y="298949"/>
        <a:ext cx="6837452" cy="598282"/>
      </dsp:txXfrm>
    </dsp:sp>
    <dsp:sp modelId="{F86C117C-AAE0-48D2-843F-93FA4FFFAFCD}">
      <dsp:nvSpPr>
        <dsp:cNvPr id="0" name=""/>
        <dsp:cNvSpPr/>
      </dsp:nvSpPr>
      <dsp:spPr>
        <a:xfrm>
          <a:off x="72006" y="229346"/>
          <a:ext cx="747852" cy="74785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879848" y="1196085"/>
          <a:ext cx="6408741" cy="59828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000099"/>
              </a:solidFill>
              <a:latin typeface="微軟正黑體" pitchFamily="34" charset="-120"/>
              <a:ea typeface="微軟正黑體" pitchFamily="34" charset="-120"/>
            </a:rPr>
            <a:t>  </a:t>
          </a:r>
          <a:r>
            <a:rPr lang="zh-TW" altLang="en-US" sz="2800" b="1" kern="1200" dirty="0">
              <a:solidFill>
                <a:srgbClr val="000099"/>
              </a:solidFill>
              <a:latin typeface="微軟正黑體" pitchFamily="34" charset="-120"/>
              <a:ea typeface="微軟正黑體" pitchFamily="34" charset="-120"/>
            </a:rPr>
            <a:t>因搬家遷徙至本區居住者</a:t>
          </a:r>
        </a:p>
      </dsp:txBody>
      <dsp:txXfrm>
        <a:off x="879848" y="1196085"/>
        <a:ext cx="6408741" cy="598282"/>
      </dsp:txXfrm>
    </dsp:sp>
    <dsp:sp modelId="{205BFE64-89B3-4879-8DA6-087207728515}">
      <dsp:nvSpPr>
        <dsp:cNvPr id="0" name=""/>
        <dsp:cNvSpPr/>
      </dsp:nvSpPr>
      <dsp:spPr>
        <a:xfrm>
          <a:off x="505922" y="1121300"/>
          <a:ext cx="747852" cy="747852"/>
        </a:xfrm>
        <a:prstGeom prst="smileyFac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11428" y="2093221"/>
          <a:ext cx="6277161" cy="59828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跨區學生申請返回本區戶籍所在地就讀</a:t>
          </a:r>
        </a:p>
      </dsp:txBody>
      <dsp:txXfrm>
        <a:off x="1011428" y="2093221"/>
        <a:ext cx="6277161" cy="598282"/>
      </dsp:txXfrm>
    </dsp:sp>
    <dsp:sp modelId="{5B008F7F-FB57-4E27-91DE-4C6153DD672E}">
      <dsp:nvSpPr>
        <dsp:cNvPr id="0" name=""/>
        <dsp:cNvSpPr/>
      </dsp:nvSpPr>
      <dsp:spPr>
        <a:xfrm>
          <a:off x="637502" y="2018436"/>
          <a:ext cx="747852" cy="747852"/>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879848" y="2990357"/>
          <a:ext cx="6408741" cy="59828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台商子女學校或海外返國就讀</a:t>
          </a:r>
        </a:p>
      </dsp:txBody>
      <dsp:txXfrm>
        <a:off x="879848" y="2990357"/>
        <a:ext cx="6408741" cy="598282"/>
      </dsp:txXfrm>
    </dsp:sp>
    <dsp:sp modelId="{5A4A8DDD-51A4-4AFB-8689-F8BDCA08A075}">
      <dsp:nvSpPr>
        <dsp:cNvPr id="0" name=""/>
        <dsp:cNvSpPr/>
      </dsp:nvSpPr>
      <dsp:spPr>
        <a:xfrm>
          <a:off x="505922" y="2915572"/>
          <a:ext cx="747852" cy="747852"/>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51137" y="3887493"/>
          <a:ext cx="6837452" cy="598282"/>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其他特殊原因</a:t>
          </a:r>
        </a:p>
      </dsp:txBody>
      <dsp:txXfrm>
        <a:off x="451137" y="3887493"/>
        <a:ext cx="6837452" cy="598282"/>
      </dsp:txXfrm>
    </dsp:sp>
    <dsp:sp modelId="{E2F369BC-B8E5-43AC-98C5-00BD2BCA4FFB}">
      <dsp:nvSpPr>
        <dsp:cNvPr id="0" name=""/>
        <dsp:cNvSpPr/>
      </dsp:nvSpPr>
      <dsp:spPr>
        <a:xfrm>
          <a:off x="77211" y="3812708"/>
          <a:ext cx="747852" cy="7478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DE969-E4ED-4707-A93F-28214D03F6F2}">
      <dsp:nvSpPr>
        <dsp:cNvPr id="0" name=""/>
        <dsp:cNvSpPr/>
      </dsp:nvSpPr>
      <dsp:spPr>
        <a:xfrm>
          <a:off x="5792" y="262788"/>
          <a:ext cx="8557367" cy="72128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國中生申請、選填志願</a:t>
          </a:r>
        </a:p>
      </dsp:txBody>
      <dsp:txXfrm>
        <a:off x="26918" y="283914"/>
        <a:ext cx="8515115" cy="679029"/>
      </dsp:txXfrm>
    </dsp:sp>
    <dsp:sp modelId="{2E109CF9-D5F5-4E5F-BC0F-5C485B2416FA}">
      <dsp:nvSpPr>
        <dsp:cNvPr id="0" name=""/>
        <dsp:cNvSpPr/>
      </dsp:nvSpPr>
      <dsp:spPr>
        <a:xfrm>
          <a:off x="140469" y="1467920"/>
          <a:ext cx="4162172" cy="3644647"/>
        </a:xfrm>
        <a:prstGeom prst="roundRect">
          <a:avLst>
            <a:gd name="adj" fmla="val 10000"/>
          </a:avLst>
        </a:prstGeom>
        <a:solidFill>
          <a:srgbClr val="6B85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申請人數</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zh-TW" altLang="en-US" sz="2800" b="1" u="sng" kern="1200" dirty="0">
              <a:solidFill>
                <a:srgbClr val="FFFF00"/>
              </a:solidFill>
              <a:latin typeface="微軟正黑體" panose="020B0604030504040204" pitchFamily="34" charset="-120"/>
              <a:ea typeface="微軟正黑體" panose="020B0604030504040204" pitchFamily="34" charset="-120"/>
            </a:rPr>
            <a:t>未超過</a:t>
          </a:r>
          <a:endParaRPr lang="en-US" altLang="zh-TW" sz="2800" b="1" u="sng" kern="1200" dirty="0">
            <a:solidFill>
              <a:srgbClr val="FFFF00"/>
            </a:solidFill>
            <a:latin typeface="微軟正黑體" panose="020B0604030504040204" pitchFamily="34" charset="-120"/>
            <a:ea typeface="微軟正黑體" panose="020B0604030504040204" pitchFamily="34" charset="-120"/>
          </a:endParaRPr>
        </a:p>
        <a:p>
          <a:pPr marL="0" lvl="0" indent="0" algn="ctr" defTabSz="106680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志願學校招生名額</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kern="1200" dirty="0">
              <a:solidFill>
                <a:srgbClr val="FF0000"/>
              </a:solidFill>
              <a:latin typeface="微軟正黑體" panose="020B0604030504040204" pitchFamily="34" charset="-120"/>
              <a:ea typeface="微軟正黑體" panose="020B0604030504040204" pitchFamily="34" charset="-120"/>
            </a:rPr>
            <a:t>全額錄取</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zh-TW" altLang="en-US" sz="2400" b="1" kern="1200" dirty="0">
              <a:solidFill>
                <a:srgbClr val="F9FC8C"/>
              </a:solidFill>
              <a:latin typeface="微軟正黑體" panose="020B0604030504040204" pitchFamily="34" charset="-120"/>
              <a:ea typeface="微軟正黑體" panose="020B0604030504040204" pitchFamily="34" charset="-120"/>
            </a:rPr>
            <a:t>每人限錄取</a:t>
          </a:r>
          <a:r>
            <a:rPr lang="en-US" altLang="zh-TW" sz="2400" b="1" kern="1200" dirty="0">
              <a:solidFill>
                <a:srgbClr val="F9FC8C"/>
              </a:solidFill>
              <a:latin typeface="微軟正黑體" panose="020B0604030504040204" pitchFamily="34" charset="-120"/>
              <a:ea typeface="微軟正黑體" panose="020B0604030504040204" pitchFamily="34" charset="-120"/>
            </a:rPr>
            <a:t>1</a:t>
          </a:r>
          <a:r>
            <a:rPr lang="zh-TW" altLang="en-US" sz="2400" b="1" kern="1200" dirty="0">
              <a:solidFill>
                <a:srgbClr val="F9FC8C"/>
              </a:solidFill>
              <a:latin typeface="微軟正黑體" panose="020B0604030504040204" pitchFamily="34" charset="-120"/>
              <a:ea typeface="微軟正黑體" panose="020B0604030504040204" pitchFamily="34" charset="-120"/>
            </a:rPr>
            <a:t>所</a:t>
          </a:r>
        </a:p>
      </dsp:txBody>
      <dsp:txXfrm>
        <a:off x="247217" y="1574668"/>
        <a:ext cx="3948676" cy="3431151"/>
      </dsp:txXfrm>
    </dsp:sp>
    <dsp:sp modelId="{BC985131-BA50-4A76-AA65-D591FC8D4E65}">
      <dsp:nvSpPr>
        <dsp:cNvPr id="0" name=""/>
        <dsp:cNvSpPr/>
      </dsp:nvSpPr>
      <dsp:spPr>
        <a:xfrm>
          <a:off x="4597618" y="1515927"/>
          <a:ext cx="3971333" cy="3596640"/>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latin typeface="微軟正黑體" panose="020B0604030504040204" pitchFamily="34" charset="-120"/>
              <a:ea typeface="微軟正黑體" panose="020B0604030504040204" pitchFamily="34" charset="-120"/>
            </a:rPr>
            <a:t>申請人數</a:t>
          </a:r>
          <a:endParaRPr lang="en-US" altLang="zh-TW" sz="2400" b="1" kern="1200" dirty="0">
            <a:latin typeface="微軟正黑體" panose="020B0604030504040204" pitchFamily="34" charset="-120"/>
            <a:ea typeface="微軟正黑體" panose="020B0604030504040204" pitchFamily="34" charset="-120"/>
          </a:endParaRPr>
        </a:p>
        <a:p>
          <a:pPr marL="0" lvl="0" indent="0" algn="ctr" defTabSz="1066800">
            <a:lnSpc>
              <a:spcPct val="100000"/>
            </a:lnSpc>
            <a:spcBef>
              <a:spcPct val="0"/>
            </a:spcBef>
            <a:spcAft>
              <a:spcPts val="0"/>
            </a:spcAft>
            <a:buNone/>
          </a:pPr>
          <a:r>
            <a:rPr lang="zh-TW" altLang="en-US" sz="2800" b="1" u="sng" kern="1200" dirty="0">
              <a:solidFill>
                <a:srgbClr val="FFFF00"/>
              </a:solidFill>
              <a:latin typeface="微軟正黑體" panose="020B0604030504040204" pitchFamily="34" charset="-120"/>
              <a:ea typeface="微軟正黑體" panose="020B0604030504040204" pitchFamily="34" charset="-120"/>
            </a:rPr>
            <a:t>超過</a:t>
          </a:r>
          <a:endParaRPr lang="en-US" altLang="zh-TW" sz="2800" b="1" u="sng" kern="1200" dirty="0">
            <a:solidFill>
              <a:srgbClr val="FFFF00"/>
            </a:solidFill>
            <a:latin typeface="微軟正黑體" panose="020B0604030504040204" pitchFamily="34" charset="-120"/>
            <a:ea typeface="微軟正黑體" panose="020B0604030504040204" pitchFamily="34" charset="-120"/>
          </a:endParaRPr>
        </a:p>
        <a:p>
          <a:pPr marL="0" lvl="0" indent="0" algn="ctr" defTabSz="106680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志願學校招生名額</a:t>
          </a:r>
          <a:br>
            <a:rPr lang="en-US" altLang="zh-TW" sz="2400" b="1" kern="1200" dirty="0">
              <a:solidFill>
                <a:schemeClr val="bg1"/>
              </a:solidFill>
              <a:latin typeface="微軟正黑體" panose="020B0604030504040204" pitchFamily="34" charset="-120"/>
              <a:ea typeface="微軟正黑體" panose="020B0604030504040204" pitchFamily="34" charset="-120"/>
            </a:rPr>
          </a:br>
          <a:br>
            <a:rPr lang="en-US" altLang="zh-TW" sz="2400" b="1" u="sng" kern="1200" dirty="0">
              <a:solidFill>
                <a:srgbClr val="FFFF00"/>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比序</a:t>
          </a:r>
          <a:endParaRPr lang="en-US" altLang="zh-TW" sz="24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0" indent="0" algn="ctr" defTabSz="1066800">
            <a:lnSpc>
              <a:spcPct val="100000"/>
            </a:lnSpc>
            <a:spcBef>
              <a:spcPct val="0"/>
            </a:spcBef>
            <a:spcAft>
              <a:spcPts val="0"/>
            </a:spcAft>
            <a:buNone/>
          </a:pPr>
          <a:endParaRPr lang="zh-TW" altLang="en-US" sz="2400" b="1" u="sng" kern="1200" dirty="0">
            <a:solidFill>
              <a:srgbClr val="FFFF00"/>
            </a:solidFill>
            <a:latin typeface="微軟正黑體" panose="020B0604030504040204" pitchFamily="34" charset="-120"/>
            <a:ea typeface="微軟正黑體" panose="020B0604030504040204" pitchFamily="34" charset="-120"/>
          </a:endParaRPr>
        </a:p>
      </dsp:txBody>
      <dsp:txXfrm>
        <a:off x="4702960" y="1621269"/>
        <a:ext cx="3760649" cy="3385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698C3-219E-4085-8C1F-D2D282C4EC1E}">
      <dsp:nvSpPr>
        <dsp:cNvPr id="0" name=""/>
        <dsp:cNvSpPr/>
      </dsp:nvSpPr>
      <dsp:spPr>
        <a:xfrm>
          <a:off x="481210" y="331497"/>
          <a:ext cx="5069416" cy="5010429"/>
        </a:xfrm>
        <a:prstGeom prst="pie">
          <a:avLst>
            <a:gd name="adj1" fmla="val 16200000"/>
            <a:gd name="adj2" fmla="val 1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ts val="0"/>
            </a:spcAft>
            <a:buNone/>
          </a:pPr>
          <a:r>
            <a:rPr lang="zh-TW" altLang="en-US" sz="3200" b="1" kern="1200" dirty="0">
              <a:solidFill>
                <a:srgbClr val="800000"/>
              </a:solidFill>
              <a:latin typeface="微軟正黑體" pitchFamily="34" charset="-120"/>
              <a:ea typeface="微軟正黑體" pitchFamily="34" charset="-120"/>
            </a:rPr>
            <a:t>志願序</a:t>
          </a:r>
          <a:endParaRPr lang="en-US" altLang="zh-TW" sz="3200" b="1" kern="1200" dirty="0">
            <a:solidFill>
              <a:srgbClr val="800000"/>
            </a:solidFill>
            <a:latin typeface="微軟正黑體" pitchFamily="34" charset="-120"/>
            <a:ea typeface="微軟正黑體" pitchFamily="34" charset="-120"/>
          </a:endParaRPr>
        </a:p>
      </dsp:txBody>
      <dsp:txXfrm>
        <a:off x="3237404" y="1256040"/>
        <a:ext cx="1719980" cy="1670143"/>
      </dsp:txXfrm>
    </dsp:sp>
    <dsp:sp modelId="{15F566FC-72B1-4688-840B-7A3F0FAEFC30}">
      <dsp:nvSpPr>
        <dsp:cNvPr id="0" name=""/>
        <dsp:cNvSpPr/>
      </dsp:nvSpPr>
      <dsp:spPr>
        <a:xfrm>
          <a:off x="348320" y="241937"/>
          <a:ext cx="5221987" cy="5318960"/>
        </a:xfrm>
        <a:prstGeom prst="pie">
          <a:avLst>
            <a:gd name="adj1" fmla="val 1800000"/>
            <a:gd name="adj2" fmla="val 9000000"/>
          </a:avLst>
        </a:prstGeom>
        <a:solidFill>
          <a:srgbClr val="B46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zh-TW" altLang="en-US" sz="2800" b="1" kern="1200" dirty="0">
              <a:solidFill>
                <a:srgbClr val="000066"/>
              </a:solidFill>
              <a:latin typeface="微軟正黑體" pitchFamily="34" charset="-120"/>
              <a:ea typeface="微軟正黑體" pitchFamily="34" charset="-120"/>
            </a:rPr>
            <a:t>多元學習</a:t>
          </a:r>
          <a:endParaRPr lang="en-US" altLang="zh-TW" sz="2800" b="1" kern="1200" dirty="0">
            <a:solidFill>
              <a:srgbClr val="000066"/>
            </a:solidFill>
            <a:latin typeface="微軟正黑體" pitchFamily="34" charset="-120"/>
            <a:ea typeface="微軟正黑體" pitchFamily="34" charset="-120"/>
          </a:endParaRPr>
        </a:p>
        <a:p>
          <a:pPr marL="0" lvl="0" indent="0" algn="ctr" defTabSz="1244600">
            <a:lnSpc>
              <a:spcPct val="100000"/>
            </a:lnSpc>
            <a:spcBef>
              <a:spcPct val="0"/>
            </a:spcBef>
            <a:spcAft>
              <a:spcPts val="0"/>
            </a:spcAft>
            <a:buNone/>
          </a:pPr>
          <a:r>
            <a:rPr lang="en-US" altLang="zh-TW" sz="1800" b="1" kern="1200" dirty="0">
              <a:solidFill>
                <a:srgbClr val="000066"/>
              </a:solidFill>
              <a:latin typeface="微軟正黑體" pitchFamily="34" charset="-120"/>
              <a:ea typeface="微軟正黑體" pitchFamily="34" charset="-120"/>
            </a:rPr>
            <a:t>(</a:t>
          </a:r>
          <a:r>
            <a:rPr lang="zh-TW" altLang="en-US" sz="1800" b="1" kern="1200" dirty="0">
              <a:solidFill>
                <a:srgbClr val="000066"/>
              </a:solidFill>
              <a:latin typeface="微軟正黑體" pitchFamily="34" charset="-120"/>
              <a:ea typeface="微軟正黑體" pitchFamily="34" charset="-120"/>
            </a:rPr>
            <a:t>包含均衡學習、</a:t>
          </a:r>
          <a:br>
            <a:rPr lang="en-US" altLang="zh-TW" sz="1800" b="1" kern="1200" dirty="0">
              <a:solidFill>
                <a:srgbClr val="000066"/>
              </a:solidFill>
              <a:latin typeface="微軟正黑體" pitchFamily="34" charset="-120"/>
              <a:ea typeface="微軟正黑體" pitchFamily="34" charset="-120"/>
            </a:rPr>
          </a:br>
          <a:r>
            <a:rPr lang="zh-TW" altLang="en-US" sz="1800" b="1" kern="1200" dirty="0">
              <a:solidFill>
                <a:srgbClr val="000066"/>
              </a:solidFill>
              <a:latin typeface="微軟正黑體" pitchFamily="34" charset="-120"/>
              <a:ea typeface="微軟正黑體" pitchFamily="34" charset="-120"/>
            </a:rPr>
            <a:t>服務學習、適性輔導等等項目</a:t>
          </a:r>
          <a:r>
            <a:rPr lang="en-US" altLang="zh-TW" sz="1800" b="1" kern="1200" dirty="0">
              <a:solidFill>
                <a:srgbClr val="000066"/>
              </a:solidFill>
              <a:latin typeface="微軟正黑體" pitchFamily="34" charset="-120"/>
              <a:ea typeface="微軟正黑體" pitchFamily="34" charset="-120"/>
            </a:rPr>
            <a:t>)</a:t>
          </a:r>
          <a:endParaRPr lang="zh-TW" altLang="en-US" sz="1800" b="1" kern="1200" dirty="0">
            <a:solidFill>
              <a:srgbClr val="660066"/>
            </a:solidFill>
            <a:latin typeface="微軟正黑體" pitchFamily="34" charset="-120"/>
            <a:ea typeface="微軟正黑體" pitchFamily="34" charset="-120"/>
          </a:endParaRPr>
        </a:p>
      </dsp:txBody>
      <dsp:txXfrm>
        <a:off x="1778150" y="3597948"/>
        <a:ext cx="2362327" cy="1646344"/>
      </dsp:txXfrm>
    </dsp:sp>
    <dsp:sp modelId="{5B35F0B6-2145-4405-B65A-2EC93247AA51}">
      <dsp:nvSpPr>
        <dsp:cNvPr id="0" name=""/>
        <dsp:cNvSpPr/>
      </dsp:nvSpPr>
      <dsp:spPr>
        <a:xfrm>
          <a:off x="249727" y="339901"/>
          <a:ext cx="5419174" cy="4987444"/>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ts val="0"/>
            </a:spcAft>
            <a:buNone/>
          </a:pPr>
          <a:r>
            <a:rPr lang="zh-TW" altLang="en-US" sz="3200" b="1" kern="1200" dirty="0">
              <a:solidFill>
                <a:srgbClr val="660066"/>
              </a:solidFill>
              <a:latin typeface="微軟正黑體" pitchFamily="34" charset="-120"/>
              <a:ea typeface="微軟正黑體" pitchFamily="34" charset="-120"/>
            </a:rPr>
            <a:t>會考成績</a:t>
          </a:r>
          <a:endParaRPr lang="en-US" altLang="zh-TW" sz="3200" b="1" kern="1200" dirty="0">
            <a:solidFill>
              <a:srgbClr val="660066"/>
            </a:solidFill>
            <a:latin typeface="微軟正黑體" pitchFamily="34" charset="-120"/>
            <a:ea typeface="微軟正黑體" pitchFamily="34" charset="-120"/>
          </a:endParaRPr>
        </a:p>
      </dsp:txBody>
      <dsp:txXfrm>
        <a:off x="830353" y="1319578"/>
        <a:ext cx="1838648" cy="16624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1FFA-04FE-448E-AF1A-3D85B36DCE23}">
      <dsp:nvSpPr>
        <dsp:cNvPr id="0" name=""/>
        <dsp:cNvSpPr/>
      </dsp:nvSpPr>
      <dsp:spPr>
        <a:xfrm>
          <a:off x="991542" y="1364"/>
          <a:ext cx="3083679" cy="185020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學習區完全免試</a:t>
          </a:r>
        </a:p>
        <a:p>
          <a:pPr marL="228600" lvl="1" indent="-228600" algn="l" defTabSz="1066800">
            <a:lnSpc>
              <a:spcPct val="90000"/>
            </a:lnSpc>
            <a:spcBef>
              <a:spcPct val="0"/>
            </a:spcBef>
            <a:spcAft>
              <a:spcPct val="15000"/>
            </a:spcAft>
            <a:buChar char="•"/>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a:p>
          <a:pPr marL="228600" lvl="1" indent="-228600" algn="l" defTabSz="1066800">
            <a:lnSpc>
              <a:spcPct val="90000"/>
            </a:lnSpc>
            <a:spcBef>
              <a:spcPct val="0"/>
            </a:spcBef>
            <a:spcAft>
              <a:spcPct val="15000"/>
            </a:spcAft>
            <a:buChar char="•"/>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仍有比序</a:t>
          </a:r>
        </a:p>
      </dsp:txBody>
      <dsp:txXfrm>
        <a:off x="1045733" y="55555"/>
        <a:ext cx="2975297" cy="1741825"/>
      </dsp:txXfrm>
    </dsp:sp>
    <dsp:sp modelId="{D6503BC7-8222-4393-AE88-EBBF2C7199C7}">
      <dsp:nvSpPr>
        <dsp:cNvPr id="0" name=""/>
        <dsp:cNvSpPr/>
      </dsp:nvSpPr>
      <dsp:spPr>
        <a:xfrm>
          <a:off x="4346586" y="544091"/>
          <a:ext cx="653740" cy="76475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4346586" y="697041"/>
        <a:ext cx="457618" cy="458852"/>
      </dsp:txXfrm>
    </dsp:sp>
    <dsp:sp modelId="{B80F1E64-538B-4B9E-A50A-019CBF817DAA}">
      <dsp:nvSpPr>
        <dsp:cNvPr id="0" name=""/>
        <dsp:cNvSpPr/>
      </dsp:nvSpPr>
      <dsp:spPr>
        <a:xfrm>
          <a:off x="5308694" y="1364"/>
          <a:ext cx="3083679" cy="1850207"/>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ts val="0"/>
            </a:spcAft>
            <a:buNone/>
          </a:pPr>
          <a:r>
            <a:rPr lang="zh-TW" altLang="en-US" sz="28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a:p>
          <a:pPr marL="171450" lvl="1" indent="-171450" algn="l" defTabSz="800100">
            <a:lnSpc>
              <a:spcPct val="90000"/>
            </a:lnSpc>
            <a:spcBef>
              <a:spcPct val="0"/>
            </a:spcBef>
            <a:spcAft>
              <a:spcPts val="0"/>
            </a:spcAft>
            <a:buChar char="•"/>
          </a:pP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b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5362885" y="55555"/>
        <a:ext cx="2975297" cy="1741825"/>
      </dsp:txXfrm>
    </dsp:sp>
    <dsp:sp modelId="{BC8B0ECE-0638-4D14-8998-6401F2953F3A}">
      <dsp:nvSpPr>
        <dsp:cNvPr id="0" name=""/>
        <dsp:cNvSpPr/>
      </dsp:nvSpPr>
      <dsp:spPr>
        <a:xfrm rot="7810894">
          <a:off x="5470883" y="1852855"/>
          <a:ext cx="548762" cy="764752"/>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5400000">
        <a:off x="5568949" y="1980275"/>
        <a:ext cx="458852" cy="384133"/>
      </dsp:txXfrm>
    </dsp:sp>
    <dsp:sp modelId="{60170F95-E4C3-4D10-895D-7ECDB6C364A1}">
      <dsp:nvSpPr>
        <dsp:cNvPr id="0" name=""/>
        <dsp:cNvSpPr/>
      </dsp:nvSpPr>
      <dsp:spPr>
        <a:xfrm>
          <a:off x="3078114" y="2642622"/>
          <a:ext cx="3083679" cy="185020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a:p>
          <a:pPr marL="171450" lvl="1" indent="-171450" algn="l" defTabSz="844550">
            <a:lnSpc>
              <a:spcPct val="90000"/>
            </a:lnSpc>
            <a:spcBef>
              <a:spcPct val="0"/>
            </a:spcBef>
            <a:spcAft>
              <a:spcPct val="15000"/>
            </a:spcAft>
            <a:buChar char="•"/>
          </a:pP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sp:txBody>
      <dsp:txXfrm>
        <a:off x="3132305" y="2696813"/>
        <a:ext cx="2975297" cy="1741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47073-5C52-4773-A068-E98826342869}">
      <dsp:nvSpPr>
        <dsp:cNvPr id="0" name=""/>
        <dsp:cNvSpPr/>
      </dsp:nvSpPr>
      <dsp:spPr>
        <a:xfrm rot="5400000">
          <a:off x="4243008" y="-2457145"/>
          <a:ext cx="2385092" cy="7449119"/>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sp:txBody>
      <dsp:txXfrm rot="-5400000">
        <a:off x="1710995" y="191299"/>
        <a:ext cx="7332688" cy="2152230"/>
      </dsp:txXfrm>
    </dsp:sp>
    <dsp:sp modelId="{9CBBC9F3-87EC-4864-BB10-05771C10371B}">
      <dsp:nvSpPr>
        <dsp:cNvPr id="0" name=""/>
        <dsp:cNvSpPr/>
      </dsp:nvSpPr>
      <dsp:spPr>
        <a:xfrm>
          <a:off x="358329" y="63"/>
          <a:ext cx="1352666"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TW" altLang="en-US" sz="4400" b="1" kern="1200" dirty="0">
              <a:latin typeface="微軟正黑體" panose="020B0604030504040204" pitchFamily="34" charset="-120"/>
              <a:ea typeface="微軟正黑體" panose="020B0604030504040204" pitchFamily="34" charset="-120"/>
            </a:rPr>
            <a:t>背景</a:t>
          </a:r>
        </a:p>
      </dsp:txBody>
      <dsp:txXfrm>
        <a:off x="424361" y="66095"/>
        <a:ext cx="1220602" cy="2402637"/>
      </dsp:txXfrm>
    </dsp:sp>
    <dsp:sp modelId="{34B57088-FA32-44E9-A317-485C5D767985}">
      <dsp:nvSpPr>
        <dsp:cNvPr id="0" name=""/>
        <dsp:cNvSpPr/>
      </dsp:nvSpPr>
      <dsp:spPr>
        <a:xfrm rot="5400000">
          <a:off x="4242938" y="193276"/>
          <a:ext cx="2402267" cy="7425239"/>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100000"/>
            </a:lnSpc>
            <a:spcBef>
              <a:spcPct val="0"/>
            </a:spcBef>
            <a:spcAft>
              <a:spcPts val="0"/>
            </a:spcAft>
            <a:buChar char="•"/>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考試分發入學</a:t>
          </a:r>
          <a:r>
            <a:rPr lang="zh-TW" altLang="en-US" sz="2400" b="1" kern="1200" dirty="0">
              <a:effectLst/>
              <a:latin typeface="微軟正黑體" panose="020B0604030504040204" pitchFamily="34" charset="-120"/>
              <a:ea typeface="微軟正黑體" panose="020B0604030504040204" pitchFamily="34" charset="-120"/>
              <a:cs typeface="+mn-cs"/>
            </a:rPr>
            <a:t>─學科測驗</a:t>
          </a:r>
        </a:p>
        <a:p>
          <a:pPr marL="285750" lvl="1" indent="-285750" algn="l" defTabSz="1244600">
            <a:lnSpc>
              <a:spcPct val="90000"/>
            </a:lnSpc>
            <a:spcBef>
              <a:spcPct val="0"/>
            </a:spcBef>
            <a:spcAft>
              <a:spcPct val="15000"/>
            </a:spcAft>
            <a:buChar char="•"/>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甄選入學</a:t>
          </a:r>
          <a:r>
            <a:rPr lang="zh-TW" altLang="en-US" sz="2400" b="1" kern="1200" dirty="0">
              <a:effectLst/>
              <a:latin typeface="微軟正黑體" panose="020B0604030504040204" pitchFamily="34" charset="-120"/>
              <a:ea typeface="微軟正黑體" panose="020B0604030504040204" pitchFamily="34" charset="-120"/>
              <a:cs typeface="+mn-cs"/>
            </a:rPr>
            <a:t>─術科測驗</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solidFill>
                <a:srgbClr val="CC0000"/>
              </a:solidFill>
              <a:effectLst/>
              <a:latin typeface="微軟正黑體" panose="020B0604030504040204" pitchFamily="34" charset="-120"/>
              <a:ea typeface="微軟正黑體" panose="020B0604030504040204" pitchFamily="34" charset="-120"/>
              <a:cs typeface="+mn-cs"/>
            </a:rPr>
            <a:t>會考成績</a:t>
          </a:r>
          <a:r>
            <a:rPr lang="zh-TW" altLang="zh-TW" sz="2400" b="1" kern="1200" dirty="0">
              <a:effectLst/>
              <a:latin typeface="微軟正黑體" panose="020B0604030504040204" pitchFamily="34" charset="-120"/>
              <a:ea typeface="微軟正黑體" panose="020B0604030504040204" pitchFamily="34" charset="-120"/>
              <a:cs typeface="+mn-cs"/>
            </a:rPr>
            <a:t>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sp:txBody>
      <dsp:txXfrm rot="-5400000">
        <a:off x="1731453" y="2822031"/>
        <a:ext cx="7307970" cy="2167729"/>
      </dsp:txXfrm>
    </dsp:sp>
    <dsp:sp modelId="{D332DE5E-A7C8-4BCF-B415-EE1AE44243BC}">
      <dsp:nvSpPr>
        <dsp:cNvPr id="0" name=""/>
        <dsp:cNvSpPr/>
      </dsp:nvSpPr>
      <dsp:spPr>
        <a:xfrm>
          <a:off x="358329" y="2661499"/>
          <a:ext cx="1373123"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TW" altLang="en-US" sz="4400" b="1" kern="1200" dirty="0">
              <a:latin typeface="微軟正黑體" panose="020B0604030504040204" pitchFamily="34" charset="-120"/>
              <a:ea typeface="微軟正黑體" panose="020B0604030504040204" pitchFamily="34" charset="-120"/>
              <a:cs typeface="+mn-cs"/>
            </a:rPr>
            <a:t>類別</a:t>
          </a:r>
        </a:p>
      </dsp:txBody>
      <dsp:txXfrm>
        <a:off x="425359" y="2728529"/>
        <a:ext cx="1239063" cy="24006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408017" y="66200"/>
          <a:ext cx="1611278" cy="1097498"/>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har char="•"/>
          </a:pPr>
          <a:r>
            <a:rPr lang="en-US" altLang="zh-TW" sz="2400" kern="1200" dirty="0">
              <a:solidFill>
                <a:schemeClr val="tx1"/>
              </a:solidFill>
            </a:rPr>
            <a:t>20</a:t>
          </a:r>
          <a:r>
            <a:rPr lang="zh-TW" altLang="en-US" sz="2400" kern="1200" dirty="0">
              <a:solidFill>
                <a:schemeClr val="tx1"/>
              </a:solidFill>
            </a:rPr>
            <a:t>分</a:t>
          </a:r>
          <a:endParaRPr lang="zh-TW" altLang="en-US" sz="2400" b="1" u="sng" kern="1200" dirty="0">
            <a:solidFill>
              <a:schemeClr val="tx1"/>
            </a:solidFill>
          </a:endParaRPr>
        </a:p>
      </dsp:txBody>
      <dsp:txXfrm>
        <a:off x="2408017" y="203387"/>
        <a:ext cx="1199716" cy="823124"/>
      </dsp:txXfrm>
    </dsp:sp>
    <dsp:sp modelId="{50818BBC-F477-4D9E-837A-21259D15C457}">
      <dsp:nvSpPr>
        <dsp:cNvPr id="0" name=""/>
        <dsp:cNvSpPr/>
      </dsp:nvSpPr>
      <dsp:spPr>
        <a:xfrm>
          <a:off x="1047" y="3735"/>
          <a:ext cx="2406970" cy="1222427"/>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sp:txBody>
      <dsp:txXfrm>
        <a:off x="60721" y="63409"/>
        <a:ext cx="2287622" cy="1103079"/>
      </dsp:txXfrm>
    </dsp:sp>
    <dsp:sp modelId="{B9BF2826-A93F-484E-809F-0952285A6A23}">
      <dsp:nvSpPr>
        <dsp:cNvPr id="0" name=""/>
        <dsp:cNvSpPr/>
      </dsp:nvSpPr>
      <dsp:spPr>
        <a:xfrm>
          <a:off x="2399910" y="1398171"/>
          <a:ext cx="1619535" cy="1720081"/>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sng" kern="1200" dirty="0">
              <a:solidFill>
                <a:srgbClr val="FF0000"/>
              </a:solidFill>
            </a:rPr>
            <a:t>至多採計</a:t>
          </a:r>
          <a:r>
            <a:rPr lang="en-US" altLang="zh-TW" sz="2400" b="1" u="sng" kern="1200" dirty="0">
              <a:solidFill>
                <a:srgbClr val="FF0000"/>
              </a:solidFill>
            </a:rPr>
            <a:t>47</a:t>
          </a:r>
          <a:r>
            <a:rPr lang="zh-TW" altLang="en-US" sz="2400" b="1" u="sng" kern="1200" dirty="0">
              <a:solidFill>
                <a:srgbClr val="FF0000"/>
              </a:solidFill>
            </a:rPr>
            <a:t>分</a:t>
          </a:r>
        </a:p>
      </dsp:txBody>
      <dsp:txXfrm>
        <a:off x="2399910" y="1613181"/>
        <a:ext cx="1012209" cy="1290061"/>
      </dsp:txXfrm>
    </dsp:sp>
    <dsp:sp modelId="{09D89B46-01BD-4CE7-8FF2-34FB9ACC1234}">
      <dsp:nvSpPr>
        <dsp:cNvPr id="0" name=""/>
        <dsp:cNvSpPr/>
      </dsp:nvSpPr>
      <dsp:spPr>
        <a:xfrm>
          <a:off x="0" y="1405533"/>
          <a:ext cx="2399013" cy="1670268"/>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sp:txBody>
      <dsp:txXfrm>
        <a:off x="81536" y="1487069"/>
        <a:ext cx="2235941" cy="1507196"/>
      </dsp:txXfrm>
    </dsp:sp>
    <dsp:sp modelId="{7F5A4194-DD68-4720-A3F1-055B09A92190}">
      <dsp:nvSpPr>
        <dsp:cNvPr id="0" name=""/>
        <dsp:cNvSpPr/>
      </dsp:nvSpPr>
      <dsp:spPr>
        <a:xfrm>
          <a:off x="1860677" y="3781800"/>
          <a:ext cx="1618500" cy="148099"/>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sp>
    <dsp:sp modelId="{6809B6DE-738A-451F-AE53-B13DE41CAB84}">
      <dsp:nvSpPr>
        <dsp:cNvPr id="0" name=""/>
        <dsp:cNvSpPr/>
      </dsp:nvSpPr>
      <dsp:spPr>
        <a:xfrm>
          <a:off x="0" y="330496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sp:txBody>
      <dsp:txXfrm>
        <a:off x="51021" y="3355989"/>
        <a:ext cx="2294063" cy="943131"/>
      </dsp:txXfrm>
    </dsp:sp>
    <dsp:sp modelId="{413D0A37-9639-43F8-AAA7-6563C960F0FF}">
      <dsp:nvSpPr>
        <dsp:cNvPr id="0" name=""/>
        <dsp:cNvSpPr/>
      </dsp:nvSpPr>
      <dsp:spPr>
        <a:xfrm>
          <a:off x="2295192" y="4578723"/>
          <a:ext cx="1618500" cy="931682"/>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0" lvl="1" indent="0" algn="r" defTabSz="1066800">
            <a:lnSpc>
              <a:spcPct val="90000"/>
            </a:lnSpc>
            <a:spcBef>
              <a:spcPct val="0"/>
            </a:spcBef>
            <a:spcAft>
              <a:spcPct val="15000"/>
            </a:spcAft>
            <a:buChar char="•"/>
          </a:pPr>
          <a:r>
            <a:rPr lang="en-US" altLang="zh-TW" sz="2400" kern="1200" dirty="0">
              <a:solidFill>
                <a:schemeClr val="tx1"/>
              </a:solidFill>
              <a:latin typeface="+mn-lt"/>
            </a:rPr>
            <a:t>30</a:t>
          </a:r>
          <a:r>
            <a:rPr lang="zh-TW" altLang="en-US" sz="2400" kern="1200" dirty="0">
              <a:solidFill>
                <a:schemeClr val="tx1"/>
              </a:solidFill>
              <a:latin typeface="+mn-lt"/>
            </a:rPr>
            <a:t>分</a:t>
          </a:r>
        </a:p>
      </dsp:txBody>
      <dsp:txXfrm>
        <a:off x="2295192" y="4695183"/>
        <a:ext cx="1269119" cy="698762"/>
      </dsp:txXfrm>
    </dsp:sp>
    <dsp:sp modelId="{BDD9785E-5988-4D9A-BEBF-25DE815D2930}">
      <dsp:nvSpPr>
        <dsp:cNvPr id="0" name=""/>
        <dsp:cNvSpPr/>
      </dsp:nvSpPr>
      <dsp:spPr>
        <a:xfrm>
          <a:off x="20485" y="451117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sp:txBody>
      <dsp:txXfrm>
        <a:off x="71506" y="4562199"/>
        <a:ext cx="2294063" cy="9431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6F7F1D5F-17BA-4292-AC1F-B623029C4D5E}" type="datetimeFigureOut">
              <a:rPr lang="zh-TW" altLang="en-US"/>
              <a:pPr>
                <a:defRPr/>
              </a:pPr>
              <a:t>2024/2/2</a:t>
            </a:fld>
            <a:endParaRPr lang="zh-TW" altLang="en-US"/>
          </a:p>
        </p:txBody>
      </p:sp>
      <p:sp>
        <p:nvSpPr>
          <p:cNvPr id="4" name="頁尾版面配置區 3"/>
          <p:cNvSpPr>
            <a:spLocks noGrp="1"/>
          </p:cNvSpPr>
          <p:nvPr>
            <p:ph type="ftr" sz="quarter" idx="2"/>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1307BE23-1DEA-45F4-86E7-80D9D4B0D211}" type="slidenum">
              <a:rPr lang="zh-TW" altLang="en-US"/>
              <a:pPr>
                <a:defRPr/>
              </a:pPr>
              <a:t>‹#›</a:t>
            </a:fld>
            <a:endParaRPr lang="zh-TW" altLang="en-US"/>
          </a:p>
        </p:txBody>
      </p:sp>
    </p:spTree>
    <p:extLst>
      <p:ext uri="{BB962C8B-B14F-4D97-AF65-F5344CB8AC3E}">
        <p14:creationId xmlns:p14="http://schemas.microsoft.com/office/powerpoint/2010/main" val="519680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F9B21E8A-C098-4BBF-BEFC-CB3A255B9A08}" type="datetimeFigureOut">
              <a:rPr lang="zh-TW" altLang="en-US"/>
              <a:pPr>
                <a:defRPr/>
              </a:pPr>
              <a:t>2024/2/2</a:t>
            </a:fld>
            <a:endParaRPr lang="zh-TW" altLang="en-US"/>
          </a:p>
        </p:txBody>
      </p:sp>
      <p:sp>
        <p:nvSpPr>
          <p:cNvPr id="4" name="投影片圖像版面配置區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22" tIns="45710" rIns="91422" bIns="45710" rtlCol="0" anchor="ctr"/>
          <a:lstStyle/>
          <a:p>
            <a:pPr lvl="0"/>
            <a:endParaRPr lang="zh-TW" altLang="en-US" noProof="0"/>
          </a:p>
        </p:txBody>
      </p:sp>
      <p:sp>
        <p:nvSpPr>
          <p:cNvPr id="5" name="備忘稿版面配置區 4"/>
          <p:cNvSpPr>
            <a:spLocks noGrp="1"/>
          </p:cNvSpPr>
          <p:nvPr>
            <p:ph type="body" sz="quarter" idx="3"/>
          </p:nvPr>
        </p:nvSpPr>
        <p:spPr>
          <a:xfrm>
            <a:off x="680244" y="4715192"/>
            <a:ext cx="5438774" cy="4466274"/>
          </a:xfrm>
          <a:prstGeom prst="rect">
            <a:avLst/>
          </a:prstGeom>
        </p:spPr>
        <p:txBody>
          <a:bodyPr vert="horz" lIns="91422" tIns="45710" rIns="91422" bIns="4571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9D615BDC-0653-4FCA-B179-72E9309ADB32}" type="slidenum">
              <a:rPr lang="zh-TW" altLang="en-US"/>
              <a:pPr>
                <a:defRPr/>
              </a:pPr>
              <a:t>‹#›</a:t>
            </a:fld>
            <a:endParaRPr lang="zh-TW" altLang="en-US"/>
          </a:p>
        </p:txBody>
      </p:sp>
    </p:spTree>
    <p:extLst>
      <p:ext uri="{BB962C8B-B14F-4D97-AF65-F5344CB8AC3E}">
        <p14:creationId xmlns:p14="http://schemas.microsoft.com/office/powerpoint/2010/main" val="3371957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F2EFF5F1-A380-43E0-BEBB-D915F2E3FF37}" type="slidenum">
              <a:rPr kumimoji="0" lang="en-GB" altLang="en-US">
                <a:solidFill>
                  <a:srgbClr val="000000"/>
                </a:solidFill>
                <a:latin typeface="Calibri" panose="020F0502020204030204"/>
              </a:rPr>
              <a:pPr fontAlgn="auto" latinLnBrk="1">
                <a:spcBef>
                  <a:spcPts val="0"/>
                </a:spcBef>
                <a:spcAft>
                  <a:spcPts val="0"/>
                </a:spcAft>
                <a:defRPr/>
              </a:pPr>
              <a:t>3</a:t>
            </a:fld>
            <a:endParaRPr kumimoji="0" lang="en-GB" altLang="en-US">
              <a:solidFill>
                <a:srgbClr val="000000"/>
              </a:solidFill>
              <a:latin typeface="Calibri" panose="020F0502020204030204"/>
            </a:endParaRPr>
          </a:p>
        </p:txBody>
      </p:sp>
    </p:spTree>
    <p:extLst>
      <p:ext uri="{BB962C8B-B14F-4D97-AF65-F5344CB8AC3E}">
        <p14:creationId xmlns:p14="http://schemas.microsoft.com/office/powerpoint/2010/main" val="322169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30</a:t>
            </a:fld>
            <a:endParaRPr lang="zh-TW" altLang="en-US">
              <a:solidFill>
                <a:prstClr val="black"/>
              </a:solidFill>
            </a:endParaRPr>
          </a:p>
        </p:txBody>
      </p:sp>
    </p:spTree>
    <p:extLst>
      <p:ext uri="{BB962C8B-B14F-4D97-AF65-F5344CB8AC3E}">
        <p14:creationId xmlns:p14="http://schemas.microsoft.com/office/powerpoint/2010/main" val="382207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71927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57</a:t>
            </a:fld>
            <a:endParaRPr lang="zh-TW" altLang="en-US">
              <a:solidFill>
                <a:prstClr val="black"/>
              </a:solidFill>
            </a:endParaRPr>
          </a:p>
        </p:txBody>
      </p:sp>
    </p:spTree>
    <p:extLst>
      <p:ext uri="{BB962C8B-B14F-4D97-AF65-F5344CB8AC3E}">
        <p14:creationId xmlns:p14="http://schemas.microsoft.com/office/powerpoint/2010/main" val="219783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63</a:t>
            </a:fld>
            <a:endParaRPr lang="zh-TW" altLang="en-US"/>
          </a:p>
        </p:txBody>
      </p:sp>
    </p:spTree>
    <p:extLst>
      <p:ext uri="{BB962C8B-B14F-4D97-AF65-F5344CB8AC3E}">
        <p14:creationId xmlns:p14="http://schemas.microsoft.com/office/powerpoint/2010/main" val="99812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120">
              <a:defRPr/>
            </a:pPr>
            <a:r>
              <a:rPr lang="zh-TW" altLang="en-US" b="1" dirty="0">
                <a:solidFill>
                  <a:srgbClr val="FF0000"/>
                </a:solidFill>
                <a:latin typeface="標楷體" panose="03000509000000000000" pitchFamily="65" charset="-120"/>
                <a:cs typeface="Arial Unicode MS" panose="020B0604020202020204" pitchFamily="34" charset="-120"/>
              </a:rPr>
              <a:t>在專四及專五期間</a:t>
            </a:r>
            <a:r>
              <a:rPr lang="zh-TW" altLang="en-US" dirty="0">
                <a:latin typeface="標楷體" panose="03000509000000000000" pitchFamily="65" charset="-120"/>
                <a:cs typeface="Arial Unicode MS" panose="020B0604020202020204" pitchFamily="34" charset="-120"/>
              </a:rPr>
              <a:t>，學生可透過申請，由教育部負責媒合，請企業提供學生第</a:t>
            </a:r>
            <a:r>
              <a:rPr lang="en-US" altLang="zh-TW" dirty="0">
                <a:latin typeface="標楷體" panose="03000509000000000000" pitchFamily="65" charset="-120"/>
                <a:cs typeface="Arial Unicode MS" panose="020B0604020202020204" pitchFamily="34" charset="-120"/>
              </a:rPr>
              <a:t>1</a:t>
            </a:r>
            <a:r>
              <a:rPr lang="zh-TW" altLang="en-US" dirty="0">
                <a:latin typeface="標楷體" panose="03000509000000000000" pitchFamily="65" charset="-120"/>
                <a:cs typeface="Arial Unicode MS" panose="020B0604020202020204" pitchFamily="34" charset="-120"/>
              </a:rPr>
              <a:t>年非實習期間</a:t>
            </a:r>
            <a:r>
              <a:rPr lang="zh-TW" altLang="en-US" dirty="0">
                <a:solidFill>
                  <a:srgbClr val="FF0000"/>
                </a:solidFill>
                <a:latin typeface="標楷體" panose="03000509000000000000" pitchFamily="65" charset="-120"/>
                <a:cs typeface="Arial Unicode MS" panose="020B0604020202020204" pitchFamily="34" charset="-120"/>
              </a:rPr>
              <a:t>每月至少</a:t>
            </a:r>
            <a:r>
              <a:rPr lang="en-US" altLang="zh-TW" dirty="0">
                <a:solidFill>
                  <a:srgbClr val="FF0000"/>
                </a:solidFill>
                <a:latin typeface="標楷體" panose="03000509000000000000" pitchFamily="65" charset="-120"/>
                <a:cs typeface="Arial Unicode MS" panose="020B0604020202020204" pitchFamily="34" charset="-120"/>
              </a:rPr>
              <a:t>6,000</a:t>
            </a:r>
            <a:r>
              <a:rPr lang="zh-TW" altLang="en-US" dirty="0">
                <a:solidFill>
                  <a:srgbClr val="FF0000"/>
                </a:solidFill>
                <a:latin typeface="標楷體" panose="03000509000000000000" pitchFamily="65" charset="-120"/>
                <a:cs typeface="Arial Unicode MS" panose="020B0604020202020204" pitchFamily="34" charset="-120"/>
              </a:rPr>
              <a:t>元</a:t>
            </a:r>
            <a:r>
              <a:rPr lang="zh-TW" altLang="en-US" dirty="0">
                <a:latin typeface="標楷體" panose="03000509000000000000" pitchFamily="65" charset="-120"/>
                <a:cs typeface="Arial Unicode MS" panose="020B0604020202020204" pitchFamily="34" charset="-120"/>
              </a:rPr>
              <a:t>之生活獎學金及第</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年實習期間給予基本工資以上之實習津貼，教育部補助</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年就業獎學金</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學雜費</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，學生畢業後應就業</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a:t>
            </a:r>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64</a:t>
            </a:fld>
            <a:endParaRPr lang="zh-TW" altLang="en-US"/>
          </a:p>
        </p:txBody>
      </p:sp>
    </p:spTree>
    <p:extLst>
      <p:ext uri="{BB962C8B-B14F-4D97-AF65-F5344CB8AC3E}">
        <p14:creationId xmlns:p14="http://schemas.microsoft.com/office/powerpoint/2010/main" val="48685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66</a:t>
            </a:fld>
            <a:endParaRPr lang="zh-TW" altLang="en-US"/>
          </a:p>
        </p:txBody>
      </p:sp>
    </p:spTree>
    <p:extLst>
      <p:ext uri="{BB962C8B-B14F-4D97-AF65-F5344CB8AC3E}">
        <p14:creationId xmlns:p14="http://schemas.microsoft.com/office/powerpoint/2010/main" val="364071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73</a:t>
            </a:fld>
            <a:endParaRPr lang="zh-TW" altLang="en-US"/>
          </a:p>
        </p:txBody>
      </p:sp>
    </p:spTree>
    <p:extLst>
      <p:ext uri="{BB962C8B-B14F-4D97-AF65-F5344CB8AC3E}">
        <p14:creationId xmlns:p14="http://schemas.microsoft.com/office/powerpoint/2010/main" val="3834636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70F68B-2E49-4C83-B719-718F6C8E070B}" type="slidenum">
              <a:rPr lang="zh-TW" altLang="en-US" smtClean="0"/>
              <a:pPr/>
              <a:t>74</a:t>
            </a:fld>
            <a:endParaRPr lang="zh-TW" altLang="en-US"/>
          </a:p>
        </p:txBody>
      </p:sp>
    </p:spTree>
    <p:extLst>
      <p:ext uri="{BB962C8B-B14F-4D97-AF65-F5344CB8AC3E}">
        <p14:creationId xmlns:p14="http://schemas.microsoft.com/office/powerpoint/2010/main" val="1485937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t>修訂說明：</a:t>
            </a:r>
            <a:endParaRPr lang="en-US" altLang="zh-TW" dirty="0"/>
          </a:p>
          <a:p>
            <a:pPr defTabSz="913211">
              <a:defRPr/>
            </a:pPr>
            <a:r>
              <a:rPr lang="zh-TW" altLang="en-US" dirty="0"/>
              <a:t>多元入學改適性入學是因為目前教育部已經使用適性入學來統合所有入學管道。</a:t>
            </a:r>
            <a:endParaRPr lang="en-US" altLang="zh-TW" dirty="0"/>
          </a:p>
          <a:p>
            <a:pPr defTabSz="913211">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defTabSz="913211">
              <a:defRPr/>
            </a:pPr>
            <a:r>
              <a:rPr lang="zh-TW" altLang="en-US"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defTabSz="913211">
              <a:defRPr/>
            </a:pPr>
            <a:r>
              <a:rPr lang="zh-TW" altLang="en-US" b="1" dirty="0">
                <a:solidFill>
                  <a:srgbClr val="0000FF"/>
                </a:solidFill>
                <a:latin typeface="標楷體" pitchFamily="65" charset="-120"/>
                <a:ea typeface="標楷體" pitchFamily="65" charset="-120"/>
              </a:rPr>
              <a:t>進修學校非應屆獨招：非應屆畢業生管道，改列其他。</a:t>
            </a:r>
          </a:p>
          <a:p>
            <a:pPr defTabSz="913211">
              <a:defRPr/>
            </a:pPr>
            <a:r>
              <a:rPr lang="zh-TW" altLang="en-US" dirty="0">
                <a:latin typeface="標楷體" pitchFamily="65" charset="-120"/>
                <a:ea typeface="標楷體" pitchFamily="65" charset="-120"/>
              </a:rPr>
              <a:t>基北區產特、、原住民藝能班</a:t>
            </a:r>
            <a:r>
              <a:rPr lang="zh-TW" altLang="en-US" dirty="0"/>
              <a:t>：單獨向招生學校報名。</a:t>
            </a:r>
            <a:endParaRPr lang="en-US" altLang="zh-TW" dirty="0"/>
          </a:p>
          <a:p>
            <a:pPr defTabSz="913211">
              <a:defRPr/>
            </a:pPr>
            <a:r>
              <a:rPr lang="zh-TW" altLang="en-US" dirty="0">
                <a:latin typeface="標楷體" pitchFamily="65" charset="-120"/>
                <a:ea typeface="標楷體" pitchFamily="65" charset="-120"/>
              </a:rPr>
              <a:t>專業群科學校特色招生：加考術科</a:t>
            </a:r>
            <a:endParaRPr lang="en-US" altLang="zh-TW" dirty="0">
              <a:latin typeface="標楷體" pitchFamily="65" charset="-120"/>
              <a:ea typeface="標楷體" pitchFamily="65" charset="-120"/>
            </a:endParaRPr>
          </a:p>
          <a:p>
            <a:pPr defTabSz="913211">
              <a:defRPr/>
            </a:pPr>
            <a:r>
              <a:rPr lang="zh-TW" altLang="en-US" dirty="0">
                <a:latin typeface="標楷體" pitchFamily="65" charset="-120"/>
                <a:ea typeface="標楷體" pitchFamily="65" charset="-120"/>
              </a:rPr>
              <a:t>園區生獨招</a:t>
            </a:r>
            <a:r>
              <a:rPr lang="zh-TW" altLang="en-US" dirty="0"/>
              <a:t>、</a:t>
            </a:r>
            <a:r>
              <a:rPr lang="zh-TW" altLang="en-US"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dirty="0">
              <a:latin typeface="標楷體" pitchFamily="65" charset="-120"/>
              <a:ea typeface="標楷體" pitchFamily="65" charset="-120"/>
            </a:endParaRPr>
          </a:p>
          <a:p>
            <a:pPr defTabSz="913211">
              <a:defRPr/>
            </a:pPr>
            <a:r>
              <a:rPr lang="zh-TW" altLang="en-US" dirty="0"/>
              <a:t>技術型及單科型</a:t>
            </a:r>
            <a:r>
              <a:rPr lang="zh-TW" altLang="en-US"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83</a:t>
            </a:fld>
            <a:endParaRPr lang="zh-TW" altLang="en-US"/>
          </a:p>
        </p:txBody>
      </p:sp>
    </p:spTree>
    <p:extLst>
      <p:ext uri="{BB962C8B-B14F-4D97-AF65-F5344CB8AC3E}">
        <p14:creationId xmlns:p14="http://schemas.microsoft.com/office/powerpoint/2010/main" val="850933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84</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kumimoji="1" lang="zh-TW" altLang="en-US" sz="1200" b="0" i="0" kern="1200" dirty="0">
                <a:solidFill>
                  <a:schemeClr val="tx1"/>
                </a:solidFill>
                <a:effectLst/>
                <a:latin typeface="+mn-lt"/>
                <a:ea typeface="+mn-ea"/>
                <a:cs typeface="+mn-cs"/>
              </a:rPr>
              <a:t>有一位大學視覺傳達設計系的研究生魏均寰設計了一張海報名為「</a:t>
            </a:r>
            <a:r>
              <a:rPr kumimoji="1" lang="en-US" altLang="zh-TW" sz="1200" b="0" i="0" kern="1200" dirty="0">
                <a:solidFill>
                  <a:schemeClr val="tx1"/>
                </a:solidFill>
                <a:effectLst/>
                <a:latin typeface="+mn-lt"/>
                <a:ea typeface="+mn-ea"/>
                <a:cs typeface="+mn-cs"/>
              </a:rPr>
              <a:t>Not Copy Machine</a:t>
            </a:r>
            <a:r>
              <a:rPr kumimoji="1" lang="zh-TW" altLang="en-US" sz="1200" b="0" i="0" kern="1200" dirty="0">
                <a:solidFill>
                  <a:schemeClr val="tx1"/>
                </a:solidFill>
                <a:effectLst/>
                <a:latin typeface="+mn-lt"/>
                <a:ea typeface="+mn-ea"/>
                <a:cs typeface="+mn-cs"/>
              </a:rPr>
              <a:t>」</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非拷貝機</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，獲得紅點設計大賞海報設計類最佳獎。 他從小喜歡設計，國中畢業之後本來想依照興趣選讀技職學校，但在師長與家人期待下，選擇市立有名高中，直到選擇大學時，才又堅持回到自己喜歡的圖文傳播學系。在他的海報作品「</a:t>
            </a:r>
            <a:r>
              <a:rPr kumimoji="1" lang="en-US" altLang="zh-TW" sz="1200" b="0" i="0" kern="1200" dirty="0">
                <a:solidFill>
                  <a:schemeClr val="tx1"/>
                </a:solidFill>
                <a:effectLst/>
                <a:latin typeface="+mn-lt"/>
                <a:ea typeface="+mn-ea"/>
                <a:cs typeface="+mn-cs"/>
              </a:rPr>
              <a:t>Not Copy Machine</a:t>
            </a:r>
            <a:r>
              <a:rPr kumimoji="1" lang="zh-TW" altLang="en-US" sz="1200" b="0" i="0" kern="1200" dirty="0">
                <a:solidFill>
                  <a:schemeClr val="tx1"/>
                </a:solidFill>
                <a:effectLst/>
                <a:latin typeface="+mn-lt"/>
                <a:ea typeface="+mn-ea"/>
                <a:cs typeface="+mn-cs"/>
              </a:rPr>
              <a:t>」</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非拷貝機</a:t>
            </a:r>
            <a:r>
              <a:rPr kumimoji="1" lang="en-US" altLang="zh-TW" sz="1200" b="0" i="0" kern="1200" dirty="0">
                <a:solidFill>
                  <a:schemeClr val="tx1"/>
                </a:solidFill>
                <a:effectLst/>
                <a:latin typeface="+mn-lt"/>
                <a:ea typeface="+mn-ea"/>
                <a:cs typeface="+mn-cs"/>
              </a:rPr>
              <a:t>) </a:t>
            </a:r>
            <a:r>
              <a:rPr kumimoji="1" lang="zh-TW" altLang="en-US" sz="1200" b="0" i="0" kern="1200" dirty="0">
                <a:solidFill>
                  <a:schemeClr val="tx1"/>
                </a:solidFill>
                <a:effectLst/>
                <a:latin typeface="+mn-lt"/>
                <a:ea typeface="+mn-ea"/>
                <a:cs typeface="+mn-cs"/>
              </a:rPr>
              <a:t>中，顯示著一個背著書包的小學生沒有頭，腦袋是一台影印機，大人屈膝彎腰，把頭塞進影印機，下方一小行字寫著「請在乎孩子真心想要的模樣」。魏均寰想要表達父母總是喜歡把自己的想法強灌在小孩身上，期望父母不要成為「直升機父母」在孩子上空盤旋，無所不在、無所不管介入孩子的一切，這樣子的想法獲得歐洲評審極高認同，表示在歐美國家也可能出現相同的教養模式。這並不表示爸媽應該在孩子年紀還小時讓他們想做甚麼就做甚麼，但是儘早讓他們擁有自行選擇的權利就可以要求他們學會對自己的行為負責，而非為所欲為和不顧後果。如此一來，孩子學會為自己思考，在進行每天的活動時，也能自發性地開始和結束。</a:t>
            </a:r>
            <a:endParaRPr lang="en-US" altLang="zh-TW"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4</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85</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投影片圖像版面配置區 1"/>
          <p:cNvSpPr>
            <a:spLocks noGrp="1" noRot="1" noChangeAspect="1"/>
          </p:cNvSpPr>
          <p:nvPr>
            <p:ph type="sldImg"/>
          </p:nvPr>
        </p:nvSpPr>
        <p:spPr bwMode="auto">
          <a:xfrm>
            <a:off x="917575" y="744538"/>
            <a:ext cx="4962525" cy="3721100"/>
          </a:xfrm>
          <a:noFill/>
          <a:ln>
            <a:solidFill>
              <a:srgbClr val="000000"/>
            </a:solidFill>
            <a:miter lim="800000"/>
            <a:headEnd/>
            <a:tailEnd/>
          </a:ln>
        </p:spPr>
      </p:sp>
      <p:sp>
        <p:nvSpPr>
          <p:cNvPr id="3" name="備忘稿版面配置區 2"/>
          <p:cNvSpPr>
            <a:spLocks noGrp="1"/>
          </p:cNvSpPr>
          <p:nvPr>
            <p:ph type="body" idx="1"/>
          </p:nvPr>
        </p:nvSpPr>
        <p:spPr/>
        <p:txBody>
          <a:bodyPr/>
          <a:lstStyle/>
          <a:p>
            <a:pPr>
              <a:defRPr/>
            </a:pPr>
            <a:r>
              <a:rPr kumimoji="0" lang="zh-TW" altLang="en-US" b="1" dirty="0">
                <a:solidFill>
                  <a:srgbClr val="0000FF"/>
                </a:solidFill>
                <a:effectLst>
                  <a:outerShdw blurRad="38100" dist="38100" dir="2700000" algn="tl">
                    <a:srgbClr val="C0C0C0"/>
                  </a:outerShdw>
                </a:effectLst>
              </a:rPr>
              <a:t>國中技藝技能優良學生甄審入學</a:t>
            </a:r>
            <a:r>
              <a:rPr kumimoji="0" lang="en-US" altLang="zh-TW" sz="1100" b="1" dirty="0">
                <a:solidFill>
                  <a:srgbClr val="FF0000"/>
                </a:solidFill>
              </a:rPr>
              <a:t>(</a:t>
            </a:r>
            <a:r>
              <a:rPr kumimoji="0" lang="zh-TW" altLang="en-US" sz="1100" b="1" dirty="0">
                <a:solidFill>
                  <a:srgbClr val="FF0000"/>
                </a:solidFill>
              </a:rPr>
              <a:t>承辦：國立花蓮高商</a:t>
            </a:r>
            <a:endParaRPr kumimoji="0" lang="en-US" altLang="zh-TW" sz="1100" b="1" dirty="0">
              <a:solidFill>
                <a:srgbClr val="FF0000"/>
              </a:solidFill>
            </a:endParaRPr>
          </a:p>
          <a:p>
            <a:pPr>
              <a:defRPr/>
            </a:pPr>
            <a:r>
              <a:rPr kumimoji="0" lang="zh-TW" altLang="en-US" b="1" dirty="0">
                <a:solidFill>
                  <a:srgbClr val="0000FF"/>
                </a:solidFill>
                <a:effectLst>
                  <a:outerShdw blurRad="38100" dist="38100" dir="2700000" algn="tl">
                    <a:srgbClr val="C0C0C0"/>
                  </a:outerShdw>
                </a:effectLst>
              </a:rPr>
              <a:t>實用技能</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班</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學程</a:t>
            </a:r>
            <a:r>
              <a:rPr kumimoji="0" lang="en-US" altLang="zh-TW" sz="1100" b="1" dirty="0">
                <a:solidFill>
                  <a:srgbClr val="FF0000"/>
                </a:solidFill>
              </a:rPr>
              <a:t>(</a:t>
            </a:r>
            <a:r>
              <a:rPr kumimoji="0" lang="zh-TW" altLang="en-US" sz="1000" b="1" dirty="0">
                <a:solidFill>
                  <a:srgbClr val="FF0000"/>
                </a:solidFill>
              </a:rPr>
              <a:t>承辦：國立花蓮高工</a:t>
            </a:r>
            <a:r>
              <a:rPr kumimoji="0" lang="en-US" altLang="zh-TW" sz="1100" b="1" dirty="0">
                <a:solidFill>
                  <a:srgbClr val="FF0000"/>
                </a:solidFill>
              </a:rPr>
              <a:t>)</a:t>
            </a:r>
            <a:endParaRPr lang="zh-TW" altLang="en-US" dirty="0"/>
          </a:p>
        </p:txBody>
      </p:sp>
      <p:sp>
        <p:nvSpPr>
          <p:cNvPr id="59395" name="投影片編號版面配置區 3"/>
          <p:cNvSpPr>
            <a:spLocks noGrp="1"/>
          </p:cNvSpPr>
          <p:nvPr>
            <p:ph type="sldNum" sz="quarter" idx="5"/>
          </p:nvPr>
        </p:nvSpPr>
        <p:spPr bwMode="auto">
          <a:noFill/>
          <a:ln>
            <a:miter lim="800000"/>
            <a:headEnd/>
            <a:tailEnd/>
          </a:ln>
        </p:spPr>
        <p:txBody>
          <a:bodyPr/>
          <a:lstStyle/>
          <a:p>
            <a:fld id="{0F86C4FD-BFE2-4F65-81B2-A9095C18C0A5}" type="slidenum">
              <a:rPr lang="zh-TW" altLang="en-US" smtClean="0">
                <a:ea typeface="新細明體" charset="-120"/>
              </a:rPr>
              <a:pPr/>
              <a:t>87</a:t>
            </a:fld>
            <a:endParaRPr lang="en-US" altLang="zh-TW">
              <a:ea typeface="新細明體" charset="-120"/>
            </a:endParaRPr>
          </a:p>
        </p:txBody>
      </p:sp>
    </p:spTree>
    <p:extLst>
      <p:ext uri="{BB962C8B-B14F-4D97-AF65-F5344CB8AC3E}">
        <p14:creationId xmlns:p14="http://schemas.microsoft.com/office/powerpoint/2010/main" val="252330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696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9635" name="投影片編號版面配置區 3"/>
          <p:cNvSpPr>
            <a:spLocks noGrp="1"/>
          </p:cNvSpPr>
          <p:nvPr>
            <p:ph type="sldNum" sz="quarter" idx="5"/>
          </p:nvPr>
        </p:nvSpPr>
        <p:spPr bwMode="auto">
          <a:noFill/>
          <a:ln>
            <a:miter lim="800000"/>
            <a:headEnd/>
            <a:tailEnd/>
          </a:ln>
        </p:spPr>
        <p:txBody>
          <a:bodyPr/>
          <a:lstStyle/>
          <a:p>
            <a:fld id="{68345CF8-BDB4-48CA-B270-9C6E41D79A7A}" type="slidenum">
              <a:rPr lang="zh-TW" altLang="en-US" smtClean="0">
                <a:ea typeface="新細明體" charset="-120"/>
              </a:rPr>
              <a:pPr/>
              <a:t>88</a:t>
            </a:fld>
            <a:endParaRPr lang="en-US" altLang="zh-TW">
              <a:ea typeface="新細明體" charset="-120"/>
            </a:endParaRPr>
          </a:p>
        </p:txBody>
      </p:sp>
    </p:spTree>
    <p:extLst>
      <p:ext uri="{BB962C8B-B14F-4D97-AF65-F5344CB8AC3E}">
        <p14:creationId xmlns:p14="http://schemas.microsoft.com/office/powerpoint/2010/main" val="3954645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a:lstStyle/>
          <a:p>
            <a:fld id="{E111F9EA-2634-4CDF-894A-E93CAB24512C}" type="slidenum">
              <a:rPr lang="zh-TW" altLang="en-US" smtClean="0">
                <a:ea typeface="新細明體" charset="-120"/>
              </a:rPr>
              <a:pPr/>
              <a:t>89</a:t>
            </a:fld>
            <a:endParaRPr lang="en-US" altLang="zh-TW">
              <a:ea typeface="新細明體" charset="-120"/>
            </a:endParaRPr>
          </a:p>
        </p:txBody>
      </p:sp>
    </p:spTree>
    <p:extLst>
      <p:ext uri="{BB962C8B-B14F-4D97-AF65-F5344CB8AC3E}">
        <p14:creationId xmlns:p14="http://schemas.microsoft.com/office/powerpoint/2010/main" val="3534758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24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2403" name="投影片編號版面配置區 3"/>
          <p:cNvSpPr>
            <a:spLocks noGrp="1"/>
          </p:cNvSpPr>
          <p:nvPr>
            <p:ph type="sldNum" sz="quarter" idx="5"/>
          </p:nvPr>
        </p:nvSpPr>
        <p:spPr bwMode="auto">
          <a:noFill/>
          <a:ln>
            <a:miter lim="800000"/>
            <a:headEnd/>
            <a:tailEnd/>
          </a:ln>
        </p:spPr>
        <p:txBody>
          <a:bodyPr/>
          <a:lstStyle/>
          <a:p>
            <a:fld id="{60A7C6F5-860D-40CC-9399-3D07ED3DE696}" type="slidenum">
              <a:rPr lang="zh-TW" altLang="en-US" smtClean="0">
                <a:ea typeface="新細明體" charset="-120"/>
              </a:rPr>
              <a:pPr/>
              <a:t>90</a:t>
            </a:fld>
            <a:endParaRPr lang="en-US" altLang="zh-TW">
              <a:ea typeface="新細明體" charset="-120"/>
            </a:endParaRPr>
          </a:p>
        </p:txBody>
      </p:sp>
    </p:spTree>
    <p:extLst>
      <p:ext uri="{BB962C8B-B14F-4D97-AF65-F5344CB8AC3E}">
        <p14:creationId xmlns:p14="http://schemas.microsoft.com/office/powerpoint/2010/main" val="2068011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631">
              <a:spcBef>
                <a:spcPct val="30000"/>
              </a:spcBef>
              <a:defRPr sz="1200">
                <a:solidFill>
                  <a:schemeClr val="tx1"/>
                </a:solidFill>
                <a:latin typeface="Calibri" pitchFamily="34" charset="0"/>
                <a:ea typeface="新細明體" pitchFamily="18" charset="-120"/>
              </a:defRPr>
            </a:lvl1pPr>
            <a:lvl2pPr marL="716757" indent="-275676" defTabSz="880631">
              <a:spcBef>
                <a:spcPct val="30000"/>
              </a:spcBef>
              <a:defRPr sz="1200">
                <a:solidFill>
                  <a:schemeClr val="tx1"/>
                </a:solidFill>
                <a:latin typeface="Calibri" pitchFamily="34" charset="0"/>
                <a:ea typeface="新細明體" pitchFamily="18" charset="-120"/>
              </a:defRPr>
            </a:lvl2pPr>
            <a:lvl3pPr marL="1102703" indent="-220541" defTabSz="880631">
              <a:spcBef>
                <a:spcPct val="30000"/>
              </a:spcBef>
              <a:defRPr sz="1200">
                <a:solidFill>
                  <a:schemeClr val="tx1"/>
                </a:solidFill>
                <a:latin typeface="Calibri" pitchFamily="34" charset="0"/>
                <a:ea typeface="新細明體" pitchFamily="18" charset="-120"/>
              </a:defRPr>
            </a:lvl3pPr>
            <a:lvl4pPr marL="1543783" indent="-220541" defTabSz="880631">
              <a:spcBef>
                <a:spcPct val="30000"/>
              </a:spcBef>
              <a:defRPr sz="1200">
                <a:solidFill>
                  <a:schemeClr val="tx1"/>
                </a:solidFill>
                <a:latin typeface="Calibri" pitchFamily="34" charset="0"/>
                <a:ea typeface="新細明體" pitchFamily="18" charset="-120"/>
              </a:defRPr>
            </a:lvl4pPr>
            <a:lvl5pPr marL="1984864" indent="-220541" defTabSz="880631">
              <a:spcBef>
                <a:spcPct val="30000"/>
              </a:spcBef>
              <a:defRPr sz="1200">
                <a:solidFill>
                  <a:schemeClr val="tx1"/>
                </a:solidFill>
                <a:latin typeface="Calibri" pitchFamily="34" charset="0"/>
                <a:ea typeface="新細明體" pitchFamily="18" charset="-120"/>
              </a:defRPr>
            </a:lvl5pPr>
            <a:lvl6pPr marL="2425946"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6090E3AD-C03A-48F2-ABCF-E21212566258}" type="slidenum">
              <a:rPr lang="zh-TW" altLang="en-US">
                <a:latin typeface="Arial" pitchFamily="34" charset="0"/>
              </a:rPr>
              <a:pPr eaLnBrk="1" hangingPunct="1">
                <a:spcBef>
                  <a:spcPct val="0"/>
                </a:spcBef>
              </a:pPr>
              <a:t>91</a:t>
            </a:fld>
            <a:endParaRPr lang="en-US" altLang="zh-TW">
              <a:latin typeface="Arial" pitchFamily="34" charset="0"/>
            </a:endParaRPr>
          </a:p>
        </p:txBody>
      </p:sp>
      <p:sp>
        <p:nvSpPr>
          <p:cNvPr id="45059" name="投影片圖像版面配置區 1"/>
          <p:cNvSpPr>
            <a:spLocks noGrp="1" noRot="1" noChangeAspect="1" noTextEdit="1"/>
          </p:cNvSpPr>
          <p:nvPr>
            <p:ph type="sldImg"/>
          </p:nvPr>
        </p:nvSpPr>
        <p:spPr>
          <a:xfrm>
            <a:off x="917575" y="744538"/>
            <a:ext cx="4962525" cy="3721100"/>
          </a:xfrm>
          <a:ln/>
        </p:spPr>
      </p:sp>
      <p:sp>
        <p:nvSpPr>
          <p:cNvPr id="4506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5061" name="投影片編號版面配置區 3"/>
          <p:cNvSpPr txBox="1">
            <a:spLocks noGrp="1"/>
          </p:cNvSpPr>
          <p:nvPr/>
        </p:nvSpPr>
        <p:spPr bwMode="auto">
          <a:xfrm>
            <a:off x="3850294" y="9427766"/>
            <a:ext cx="294586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b"/>
          <a:lstStyle>
            <a:lvl1pPr defTabSz="911225">
              <a:spcBef>
                <a:spcPct val="30000"/>
              </a:spcBef>
              <a:defRPr sz="1200">
                <a:solidFill>
                  <a:schemeClr val="tx1"/>
                </a:solidFill>
                <a:latin typeface="Calibri" pitchFamily="34" charset="0"/>
                <a:ea typeface="新細明體" pitchFamily="18" charset="-120"/>
              </a:defRPr>
            </a:lvl1pPr>
            <a:lvl2pPr marL="742950" indent="-285750" defTabSz="911225">
              <a:spcBef>
                <a:spcPct val="30000"/>
              </a:spcBef>
              <a:defRPr sz="1200">
                <a:solidFill>
                  <a:schemeClr val="tx1"/>
                </a:solidFill>
                <a:latin typeface="Calibri" pitchFamily="34" charset="0"/>
                <a:ea typeface="新細明體" pitchFamily="18" charset="-120"/>
              </a:defRPr>
            </a:lvl2pPr>
            <a:lvl3pPr marL="1143000" indent="-228600" defTabSz="911225">
              <a:spcBef>
                <a:spcPct val="30000"/>
              </a:spcBef>
              <a:defRPr sz="1200">
                <a:solidFill>
                  <a:schemeClr val="tx1"/>
                </a:solidFill>
                <a:latin typeface="Calibri" pitchFamily="34" charset="0"/>
                <a:ea typeface="新細明體" pitchFamily="18" charset="-120"/>
              </a:defRPr>
            </a:lvl3pPr>
            <a:lvl4pPr marL="1600200" indent="-228600" defTabSz="911225">
              <a:spcBef>
                <a:spcPct val="30000"/>
              </a:spcBef>
              <a:defRPr sz="1200">
                <a:solidFill>
                  <a:schemeClr val="tx1"/>
                </a:solidFill>
                <a:latin typeface="Calibri" pitchFamily="34" charset="0"/>
                <a:ea typeface="新細明體" pitchFamily="18" charset="-120"/>
              </a:defRPr>
            </a:lvl4pPr>
            <a:lvl5pPr marL="2057400" indent="-228600" defTabSz="911225">
              <a:spcBef>
                <a:spcPct val="30000"/>
              </a:spcBef>
              <a:defRPr sz="1200">
                <a:solidFill>
                  <a:schemeClr val="tx1"/>
                </a:solidFill>
                <a:latin typeface="Calibri" pitchFamily="34" charset="0"/>
                <a:ea typeface="新細明體" pitchFamily="18" charset="-120"/>
              </a:defRPr>
            </a:lvl5pPr>
            <a:lvl6pPr marL="25146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F0B3929E-30D4-4630-B7E4-37387577EC7F}" type="slidenum">
              <a:rPr lang="en-US" altLang="zh-TW">
                <a:latin typeface="Arial" pitchFamily="34" charset="0"/>
              </a:rPr>
              <a:pPr algn="r" eaLnBrk="1" hangingPunct="1">
                <a:spcBef>
                  <a:spcPct val="0"/>
                </a:spcBef>
              </a:pPr>
              <a:t>91</a:t>
            </a:fld>
            <a:endParaRPr lang="en-US" altLang="zh-TW">
              <a:latin typeface="Arial" pitchFamily="34" charset="0"/>
            </a:endParaRPr>
          </a:p>
        </p:txBody>
      </p:sp>
    </p:spTree>
    <p:extLst>
      <p:ext uri="{BB962C8B-B14F-4D97-AF65-F5344CB8AC3E}">
        <p14:creationId xmlns:p14="http://schemas.microsoft.com/office/powerpoint/2010/main" val="353457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xfrm>
            <a:off x="917575" y="744538"/>
            <a:ext cx="4962525" cy="3721100"/>
          </a:xfrm>
          <a:ln/>
        </p:spPr>
      </p:sp>
      <p:sp>
        <p:nvSpPr>
          <p:cNvPr id="471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a:t>提供桃園區書面資料（</a:t>
            </a:r>
            <a:r>
              <a:rPr lang="en-US" altLang="zh-TW"/>
              <a:t>excel</a:t>
            </a:r>
            <a:r>
              <a:rPr lang="zh-TW" altLang="en-US"/>
              <a:t>檔）</a:t>
            </a:r>
          </a:p>
        </p:txBody>
      </p:sp>
      <p:sp>
        <p:nvSpPr>
          <p:cNvPr id="471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793">
              <a:spcBef>
                <a:spcPct val="30000"/>
              </a:spcBef>
              <a:defRPr sz="1200">
                <a:solidFill>
                  <a:schemeClr val="tx1"/>
                </a:solidFill>
                <a:latin typeface="Calibri" pitchFamily="34" charset="0"/>
                <a:ea typeface="新細明體" pitchFamily="18" charset="-120"/>
              </a:defRPr>
            </a:lvl1pPr>
            <a:lvl2pPr marL="716757" indent="-275676" defTabSz="912793">
              <a:spcBef>
                <a:spcPct val="30000"/>
              </a:spcBef>
              <a:defRPr sz="1200">
                <a:solidFill>
                  <a:schemeClr val="tx1"/>
                </a:solidFill>
                <a:latin typeface="Calibri" pitchFamily="34" charset="0"/>
                <a:ea typeface="新細明體" pitchFamily="18" charset="-120"/>
              </a:defRPr>
            </a:lvl2pPr>
            <a:lvl3pPr marL="1102703" indent="-220541" defTabSz="912793">
              <a:spcBef>
                <a:spcPct val="30000"/>
              </a:spcBef>
              <a:defRPr sz="1200">
                <a:solidFill>
                  <a:schemeClr val="tx1"/>
                </a:solidFill>
                <a:latin typeface="Calibri" pitchFamily="34" charset="0"/>
                <a:ea typeface="新細明體" pitchFamily="18" charset="-120"/>
              </a:defRPr>
            </a:lvl3pPr>
            <a:lvl4pPr marL="1543783" indent="-220541" defTabSz="912793">
              <a:spcBef>
                <a:spcPct val="30000"/>
              </a:spcBef>
              <a:defRPr sz="1200">
                <a:solidFill>
                  <a:schemeClr val="tx1"/>
                </a:solidFill>
                <a:latin typeface="Calibri" pitchFamily="34" charset="0"/>
                <a:ea typeface="新細明體" pitchFamily="18" charset="-120"/>
              </a:defRPr>
            </a:lvl4pPr>
            <a:lvl5pPr marL="1984864" indent="-220541" defTabSz="912793">
              <a:spcBef>
                <a:spcPct val="30000"/>
              </a:spcBef>
              <a:defRPr sz="1200">
                <a:solidFill>
                  <a:schemeClr val="tx1"/>
                </a:solidFill>
                <a:latin typeface="Calibri" pitchFamily="34" charset="0"/>
                <a:ea typeface="新細明體" pitchFamily="18" charset="-120"/>
              </a:defRPr>
            </a:lvl5pPr>
            <a:lvl6pPr marL="2425946"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AB5127A-9308-4920-AD8F-F16D06DF9052}" type="slidenum">
              <a:rPr lang="zh-TW" altLang="en-US">
                <a:latin typeface="Arial" pitchFamily="34" charset="0"/>
              </a:rPr>
              <a:pPr eaLnBrk="1" hangingPunct="1">
                <a:spcBef>
                  <a:spcPct val="0"/>
                </a:spcBef>
              </a:pPr>
              <a:t>92</a:t>
            </a:fld>
            <a:endParaRPr lang="en-US" altLang="zh-TW">
              <a:latin typeface="Arial" pitchFamily="34" charset="0"/>
            </a:endParaRPr>
          </a:p>
        </p:txBody>
      </p:sp>
    </p:spTree>
    <p:extLst>
      <p:ext uri="{BB962C8B-B14F-4D97-AF65-F5344CB8AC3E}">
        <p14:creationId xmlns:p14="http://schemas.microsoft.com/office/powerpoint/2010/main" val="577535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a:lstStyle/>
          <a:p>
            <a:fld id="{6545CF6F-6AC7-4CBC-B9D5-64AF35CEF38D}" type="slidenum">
              <a:rPr lang="zh-TW" altLang="en-US" smtClean="0">
                <a:ea typeface="新細明體" charset="-120"/>
              </a:rPr>
              <a:pPr/>
              <a:t>96</a:t>
            </a:fld>
            <a:endParaRPr lang="en-US" altLang="zh-TW">
              <a:ea typeface="新細明體" charset="-120"/>
            </a:endParaRPr>
          </a:p>
        </p:txBody>
      </p:sp>
    </p:spTree>
    <p:extLst>
      <p:ext uri="{BB962C8B-B14F-4D97-AF65-F5344CB8AC3E}">
        <p14:creationId xmlns:p14="http://schemas.microsoft.com/office/powerpoint/2010/main" val="2574792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257159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9571" name="投影片編號版面配置區 3"/>
          <p:cNvSpPr>
            <a:spLocks noGrp="1"/>
          </p:cNvSpPr>
          <p:nvPr>
            <p:ph type="sldNum" sz="quarter" idx="5"/>
          </p:nvPr>
        </p:nvSpPr>
        <p:spPr bwMode="auto">
          <a:noFill/>
          <a:ln>
            <a:miter lim="800000"/>
            <a:headEnd/>
            <a:tailEnd/>
          </a:ln>
        </p:spPr>
        <p:txBody>
          <a:bodyPr/>
          <a:lstStyle/>
          <a:p>
            <a:fld id="{12E5F610-45FC-4706-AFE4-096701C2F265}" type="slidenum">
              <a:rPr lang="zh-TW" altLang="en-US" smtClean="0">
                <a:ea typeface="新細明體" charset="-120"/>
              </a:rPr>
              <a:pPr/>
              <a:t>98</a:t>
            </a:fld>
            <a:endParaRPr lang="en-US" altLang="zh-TW">
              <a:ea typeface="新細明體" charset="-120"/>
            </a:endParaRPr>
          </a:p>
        </p:txBody>
      </p:sp>
    </p:spTree>
    <p:extLst>
      <p:ext uri="{BB962C8B-B14F-4D97-AF65-F5344CB8AC3E}">
        <p14:creationId xmlns:p14="http://schemas.microsoft.com/office/powerpoint/2010/main" val="4053060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5</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324179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7627214-3DB7-4DCA-AE43-ED2583745698}" type="slidenum">
              <a:rPr lang="zh-TW" altLang="en-US" smtClean="0"/>
              <a:t>100</a:t>
            </a:fld>
            <a:endParaRPr lang="zh-TW" altLang="en-US"/>
          </a:p>
        </p:txBody>
      </p:sp>
    </p:spTree>
    <p:extLst>
      <p:ext uri="{BB962C8B-B14F-4D97-AF65-F5344CB8AC3E}">
        <p14:creationId xmlns:p14="http://schemas.microsoft.com/office/powerpoint/2010/main" val="3146316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7627214-3DB7-4DCA-AE43-ED2583745698}" type="slidenum">
              <a:rPr lang="zh-TW" altLang="en-US" smtClean="0"/>
              <a:t>102</a:t>
            </a:fld>
            <a:endParaRPr lang="zh-TW" altLang="en-US"/>
          </a:p>
        </p:txBody>
      </p:sp>
    </p:spTree>
    <p:extLst>
      <p:ext uri="{BB962C8B-B14F-4D97-AF65-F5344CB8AC3E}">
        <p14:creationId xmlns:p14="http://schemas.microsoft.com/office/powerpoint/2010/main" val="3146316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r>
              <a:rPr lang="zh-TW" altLang="en-US" dirty="0"/>
              <a:t>由左至右</a:t>
            </a:r>
            <a:r>
              <a:rPr lang="en-US" altLang="zh-TW" dirty="0"/>
              <a:t>(</a:t>
            </a:r>
            <a:r>
              <a:rPr lang="zh-TW" altLang="en-US" dirty="0"/>
              <a:t>旋轉</a:t>
            </a:r>
            <a:r>
              <a:rPr lang="en-US" altLang="zh-TW" dirty="0"/>
              <a:t>)</a:t>
            </a:r>
            <a:r>
              <a:rPr lang="zh-TW" altLang="en-US" dirty="0"/>
              <a:t>、條列</a:t>
            </a:r>
          </a:p>
        </p:txBody>
      </p:sp>
      <p:sp>
        <p:nvSpPr>
          <p:cNvPr id="4" name="投影片編號版面配置區 3"/>
          <p:cNvSpPr>
            <a:spLocks noGrp="1"/>
          </p:cNvSpPr>
          <p:nvPr>
            <p:ph type="sldNum" sz="quarter" idx="10"/>
          </p:nvPr>
        </p:nvSpPr>
        <p:spPr/>
        <p:txBody>
          <a:bodyPr/>
          <a:lstStyle/>
          <a:p>
            <a:fld id="{27627214-3DB7-4DCA-AE43-ED2583745698}" type="slidenum">
              <a:rPr lang="zh-TW" altLang="en-US" smtClean="0"/>
              <a:t>103</a:t>
            </a:fld>
            <a:endParaRPr lang="zh-TW" altLang="en-US"/>
          </a:p>
        </p:txBody>
      </p:sp>
    </p:spTree>
    <p:extLst>
      <p:ext uri="{BB962C8B-B14F-4D97-AF65-F5344CB8AC3E}">
        <p14:creationId xmlns:p14="http://schemas.microsoft.com/office/powerpoint/2010/main" val="1753811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1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116</a:t>
            </a:fld>
            <a:endParaRPr lang="zh-CN" altLang="en-US"/>
          </a:p>
        </p:txBody>
      </p:sp>
    </p:spTree>
    <p:extLst>
      <p:ext uri="{BB962C8B-B14F-4D97-AF65-F5344CB8AC3E}">
        <p14:creationId xmlns:p14="http://schemas.microsoft.com/office/powerpoint/2010/main" val="1945329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1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1CB6D9-8422-47B9-A6AD-378C452C6559}" type="slidenum">
              <a:rPr lang="zh-CN" altLang="en-US" smtClean="0"/>
              <a:t>117</a:t>
            </a:fld>
            <a:endParaRPr lang="zh-CN" altLang="en-US"/>
          </a:p>
        </p:txBody>
      </p:sp>
    </p:spTree>
    <p:extLst>
      <p:ext uri="{BB962C8B-B14F-4D97-AF65-F5344CB8AC3E}">
        <p14:creationId xmlns:p14="http://schemas.microsoft.com/office/powerpoint/2010/main" val="3237514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a:lstStyle/>
          <a:p>
            <a:fld id="{2D12DD2E-B2FC-48FB-912C-7B07ADB5EC50}" type="slidenum">
              <a:rPr lang="zh-TW" altLang="en-US" smtClean="0">
                <a:ea typeface="新細明體" charset="-120"/>
              </a:rPr>
              <a:pPr/>
              <a:t>119</a:t>
            </a:fld>
            <a:endParaRPr lang="en-US" altLang="zh-TW">
              <a:ea typeface="新細明體" charset="-120"/>
            </a:endParaRPr>
          </a:p>
        </p:txBody>
      </p:sp>
    </p:spTree>
    <p:extLst>
      <p:ext uri="{BB962C8B-B14F-4D97-AF65-F5344CB8AC3E}">
        <p14:creationId xmlns:p14="http://schemas.microsoft.com/office/powerpoint/2010/main" val="3237564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5475" name="投影片編號版面配置區 3"/>
          <p:cNvSpPr>
            <a:spLocks noGrp="1"/>
          </p:cNvSpPr>
          <p:nvPr>
            <p:ph type="sldNum" sz="quarter" idx="5"/>
          </p:nvPr>
        </p:nvSpPr>
        <p:spPr bwMode="auto">
          <a:noFill/>
          <a:ln>
            <a:miter lim="800000"/>
            <a:headEnd/>
            <a:tailEnd/>
          </a:ln>
        </p:spPr>
        <p:txBody>
          <a:bodyPr/>
          <a:lstStyle/>
          <a:p>
            <a:fld id="{9F5DDF9D-EBE5-4D0F-A466-586C523A8BE2}" type="slidenum">
              <a:rPr lang="zh-TW" altLang="en-US" smtClean="0">
                <a:ea typeface="新細明體" charset="-120"/>
              </a:rPr>
              <a:pPr/>
              <a:t>121</a:t>
            </a:fld>
            <a:endParaRPr lang="en-US" altLang="zh-TW">
              <a:ea typeface="新細明體" charset="-120"/>
            </a:endParaRPr>
          </a:p>
        </p:txBody>
      </p:sp>
    </p:spTree>
    <p:extLst>
      <p:ext uri="{BB962C8B-B14F-4D97-AF65-F5344CB8AC3E}">
        <p14:creationId xmlns:p14="http://schemas.microsoft.com/office/powerpoint/2010/main" val="262825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6</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58723" name="備忘稿版面配置區 2"/>
          <p:cNvSpPr>
            <a:spLocks noGrp="1"/>
          </p:cNvSpPr>
          <p:nvPr>
            <p:ph type="body" idx="1"/>
          </p:nvPr>
        </p:nvSpPr>
        <p:spPr bwMode="auto"/>
        <p:txBody>
          <a:bodyPr wrap="square" numCol="1" anchor="t" anchorCtr="0" compatLnSpc="1">
            <a:prstTxWarp prst="textNoShape">
              <a:avLst/>
            </a:prstTxWarp>
          </a:bodyPr>
          <a:lstStyle/>
          <a:p>
            <a:pPr>
              <a:defRPr/>
            </a:pPr>
            <a:r>
              <a:rPr lang="zh-TW" altLang="en-US" b="1" dirty="0">
                <a:effectLst>
                  <a:outerShdw blurRad="38100" dist="38100" dir="2700000" algn="tl">
                    <a:srgbClr val="C0C0C0"/>
                  </a:outerShdw>
                </a:effectLst>
              </a:rPr>
              <a:t>花蓮高工</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汽車修護科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、花蓮高商</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文書處理科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、銷售事務科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 </a:t>
            </a:r>
            <a:endParaRPr lang="zh-TW" altLang="en-US" dirty="0"/>
          </a:p>
        </p:txBody>
      </p:sp>
      <p:sp>
        <p:nvSpPr>
          <p:cNvPr id="136195" name="投影片編號版面配置區 3"/>
          <p:cNvSpPr>
            <a:spLocks noGrp="1"/>
          </p:cNvSpPr>
          <p:nvPr>
            <p:ph type="sldNum" sz="quarter" idx="5"/>
          </p:nvPr>
        </p:nvSpPr>
        <p:spPr bwMode="auto">
          <a:noFill/>
          <a:ln>
            <a:miter lim="800000"/>
            <a:headEnd/>
            <a:tailEnd/>
          </a:ln>
        </p:spPr>
        <p:txBody>
          <a:bodyPr/>
          <a:lstStyle/>
          <a:p>
            <a:fld id="{69BF6A72-AD2D-4C9F-B227-182B6EB0491E}" type="slidenum">
              <a:rPr lang="zh-TW" altLang="en-US" smtClean="0">
                <a:ea typeface="新細明體" charset="-120"/>
              </a:rPr>
              <a:pPr/>
              <a:t>122</a:t>
            </a:fld>
            <a:endParaRPr lang="en-US" altLang="zh-TW">
              <a:ea typeface="新細明體" charset="-120"/>
            </a:endParaRPr>
          </a:p>
        </p:txBody>
      </p:sp>
    </p:spTree>
    <p:extLst>
      <p:ext uri="{BB962C8B-B14F-4D97-AF65-F5344CB8AC3E}">
        <p14:creationId xmlns:p14="http://schemas.microsoft.com/office/powerpoint/2010/main" val="1867429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7523" name="投影片編號版面配置區 3"/>
          <p:cNvSpPr>
            <a:spLocks noGrp="1"/>
          </p:cNvSpPr>
          <p:nvPr>
            <p:ph type="sldNum" sz="quarter" idx="5"/>
          </p:nvPr>
        </p:nvSpPr>
        <p:spPr bwMode="auto">
          <a:noFill/>
          <a:ln>
            <a:miter lim="800000"/>
            <a:headEnd/>
            <a:tailEnd/>
          </a:ln>
        </p:spPr>
        <p:txBody>
          <a:bodyPr/>
          <a:lstStyle/>
          <a:p>
            <a:fld id="{8A7094E7-6D7D-474C-BBFA-510489FA250D}" type="slidenum">
              <a:rPr lang="zh-TW" altLang="en-US" smtClean="0">
                <a:ea typeface="新細明體" charset="-120"/>
              </a:rPr>
              <a:pPr/>
              <a:t>124</a:t>
            </a:fld>
            <a:endParaRPr lang="en-US" altLang="zh-TW">
              <a:ea typeface="新細明體" charset="-120"/>
            </a:endParaRPr>
          </a:p>
        </p:txBody>
      </p:sp>
    </p:spTree>
    <p:extLst>
      <p:ext uri="{BB962C8B-B14F-4D97-AF65-F5344CB8AC3E}">
        <p14:creationId xmlns:p14="http://schemas.microsoft.com/office/powerpoint/2010/main" val="307326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43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43363" name="投影片編號版面配置區 3"/>
          <p:cNvSpPr>
            <a:spLocks noGrp="1"/>
          </p:cNvSpPr>
          <p:nvPr>
            <p:ph type="sldNum" sz="quarter" idx="5"/>
          </p:nvPr>
        </p:nvSpPr>
        <p:spPr bwMode="auto">
          <a:noFill/>
          <a:ln>
            <a:miter lim="800000"/>
            <a:headEnd/>
            <a:tailEnd/>
          </a:ln>
        </p:spPr>
        <p:txBody>
          <a:bodyPr/>
          <a:lstStyle/>
          <a:p>
            <a:fld id="{4BDCCBE0-F07E-400D-B5F1-C27404FAA204}" type="slidenum">
              <a:rPr lang="zh-TW" altLang="en-US" smtClean="0">
                <a:ea typeface="新細明體" charset="-120"/>
              </a:rPr>
              <a:pPr/>
              <a:t>125</a:t>
            </a:fld>
            <a:endParaRPr lang="en-US" altLang="zh-TW">
              <a:ea typeface="新細明體" charset="-120"/>
            </a:endParaRPr>
          </a:p>
        </p:txBody>
      </p:sp>
    </p:spTree>
    <p:extLst>
      <p:ext uri="{BB962C8B-B14F-4D97-AF65-F5344CB8AC3E}">
        <p14:creationId xmlns:p14="http://schemas.microsoft.com/office/powerpoint/2010/main" val="587890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465236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996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99683" name="投影片編號版面配置區 3"/>
          <p:cNvSpPr>
            <a:spLocks noGrp="1"/>
          </p:cNvSpPr>
          <p:nvPr>
            <p:ph type="sldNum" sz="quarter" idx="5"/>
          </p:nvPr>
        </p:nvSpPr>
        <p:spPr bwMode="auto">
          <a:noFill/>
          <a:ln>
            <a:miter lim="800000"/>
            <a:headEnd/>
            <a:tailEnd/>
          </a:ln>
        </p:spPr>
        <p:txBody>
          <a:bodyPr/>
          <a:lstStyle/>
          <a:p>
            <a:fld id="{18636406-6DD8-4C5F-8BC8-513C91A1EADA}" type="slidenum">
              <a:rPr lang="zh-TW" altLang="en-US" smtClean="0">
                <a:ea typeface="新細明體" charset="-120"/>
              </a:rPr>
              <a:pPr/>
              <a:t>141</a:t>
            </a:fld>
            <a:endParaRPr lang="en-US" altLang="zh-TW">
              <a:ea typeface="新細明體" charset="-120"/>
            </a:endParaRPr>
          </a:p>
        </p:txBody>
      </p:sp>
    </p:spTree>
    <p:extLst>
      <p:ext uri="{BB962C8B-B14F-4D97-AF65-F5344CB8AC3E}">
        <p14:creationId xmlns:p14="http://schemas.microsoft.com/office/powerpoint/2010/main" val="4057987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TextEdit="1"/>
          </p:cNvSpPr>
          <p:nvPr>
            <p:ph type="sldImg"/>
          </p:nvPr>
        </p:nvSpPr>
        <p:spPr>
          <a:xfrm>
            <a:off x="917575" y="742950"/>
            <a:ext cx="4962525" cy="3722688"/>
          </a:xfrm>
          <a:ln/>
        </p:spPr>
      </p:sp>
      <p:sp>
        <p:nvSpPr>
          <p:cNvPr id="125955" name="備忘稿版面配置區 2"/>
          <p:cNvSpPr>
            <a:spLocks noGrp="1"/>
          </p:cNvSpPr>
          <p:nvPr>
            <p:ph type="body" idx="1"/>
          </p:nvPr>
        </p:nvSpPr>
        <p:spPr>
          <a:xfrm>
            <a:off x="679465" y="4714653"/>
            <a:ext cx="5438748" cy="44682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16" tIns="44109" rIns="88216" bIns="44109"/>
          <a:lstStyle/>
          <a:p>
            <a:pPr>
              <a:spcBef>
                <a:spcPct val="0"/>
              </a:spcBef>
            </a:pPr>
            <a:endParaRPr lang="en-US" altLang="zh-TW"/>
          </a:p>
          <a:p>
            <a:pPr>
              <a:spcBef>
                <a:spcPct val="0"/>
              </a:spcBef>
            </a:pPr>
            <a:endParaRPr lang="en-US" altLang="zh-TW"/>
          </a:p>
        </p:txBody>
      </p:sp>
      <p:sp>
        <p:nvSpPr>
          <p:cNvPr id="125956" name="投影片編號版面配置區 3"/>
          <p:cNvSpPr txBox="1">
            <a:spLocks noGrp="1"/>
          </p:cNvSpPr>
          <p:nvPr/>
        </p:nvSpPr>
        <p:spPr bwMode="auto">
          <a:xfrm>
            <a:off x="3850294" y="9427767"/>
            <a:ext cx="294586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16" tIns="44109" rIns="88216" bIns="44109" anchor="b"/>
          <a:lstStyle>
            <a:lvl1pPr>
              <a:spcBef>
                <a:spcPct val="30000"/>
              </a:spcBef>
              <a:defRPr sz="1200">
                <a:solidFill>
                  <a:schemeClr val="tx1"/>
                </a:solidFill>
                <a:latin typeface="Calibri" pitchFamily="34" charset="0"/>
                <a:ea typeface="新細明體" pitchFamily="18" charset="-120"/>
              </a:defRPr>
            </a:lvl1pPr>
            <a:lvl2pPr marL="742950" indent="-285750">
              <a:spcBef>
                <a:spcPct val="30000"/>
              </a:spcBef>
              <a:defRPr sz="1200">
                <a:solidFill>
                  <a:schemeClr val="tx1"/>
                </a:solidFill>
                <a:latin typeface="Calibri" pitchFamily="34" charset="0"/>
                <a:ea typeface="新細明體" pitchFamily="18" charset="-120"/>
              </a:defRPr>
            </a:lvl2pPr>
            <a:lvl3pPr marL="1143000" indent="-228600">
              <a:spcBef>
                <a:spcPct val="30000"/>
              </a:spcBef>
              <a:defRPr sz="1200">
                <a:solidFill>
                  <a:schemeClr val="tx1"/>
                </a:solidFill>
                <a:latin typeface="Calibri" pitchFamily="34" charset="0"/>
                <a:ea typeface="新細明體" pitchFamily="18" charset="-120"/>
              </a:defRPr>
            </a:lvl3pPr>
            <a:lvl4pPr marL="1600200" indent="-228600">
              <a:spcBef>
                <a:spcPct val="30000"/>
              </a:spcBef>
              <a:defRPr sz="1200">
                <a:solidFill>
                  <a:schemeClr val="tx1"/>
                </a:solidFill>
                <a:latin typeface="Calibri" pitchFamily="34" charset="0"/>
                <a:ea typeface="新細明體" pitchFamily="18" charset="-120"/>
              </a:defRPr>
            </a:lvl4pPr>
            <a:lvl5pPr marL="2057400" indent="-22860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E91ECD67-26B7-4E0B-9FFA-40806C98A4F6}" type="slidenum">
              <a:rPr kumimoji="0" lang="zh-TW" altLang="en-US"/>
              <a:pPr algn="r" eaLnBrk="1" hangingPunct="1">
                <a:spcBef>
                  <a:spcPct val="0"/>
                </a:spcBef>
              </a:pPr>
              <a:t>142</a:t>
            </a:fld>
            <a:endParaRPr kumimoji="0" lang="en-US" altLang="zh-TW"/>
          </a:p>
        </p:txBody>
      </p:sp>
    </p:spTree>
    <p:extLst>
      <p:ext uri="{BB962C8B-B14F-4D97-AF65-F5344CB8AC3E}">
        <p14:creationId xmlns:p14="http://schemas.microsoft.com/office/powerpoint/2010/main" val="1050805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Shape 624"/>
          <p:cNvSpPr>
            <a:spLocks noGrp="1" noRot="1" noChangeAspect="1" noTextEdit="1"/>
          </p:cNvSpPr>
          <p:nvPr>
            <p:ph type="sldImg" idx="2"/>
          </p:nvPr>
        </p:nvSpPr>
        <p:spPr bwMode="auto">
          <a:xfrm>
            <a:off x="919163" y="746125"/>
            <a:ext cx="4960937" cy="3721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193538" name="Shape 625"/>
          <p:cNvSpPr>
            <a:spLocks noGrp="1"/>
          </p:cNvSpPr>
          <p:nvPr>
            <p:ph type="body" idx="1"/>
          </p:nvPr>
        </p:nvSpPr>
        <p:spPr bwMode="auto">
          <a:xfrm>
            <a:off x="678658" y="4715192"/>
            <a:ext cx="5440360" cy="4464688"/>
          </a:xfrm>
          <a:noFill/>
        </p:spPr>
        <p:txBody>
          <a:bodyPr wrap="square" lIns="91424" tIns="45711" rIns="91424" bIns="45711" numCol="1" anchor="t" anchorCtr="0" compatLnSpc="1">
            <a:prstTxWarp prst="textNoShape">
              <a:avLst/>
            </a:prstTxWarp>
          </a:bodyPr>
          <a:lstStyle/>
          <a:p>
            <a:pPr eaLnBrk="1" hangingPunct="1">
              <a:spcBef>
                <a:spcPct val="0"/>
              </a:spcBef>
            </a:pPr>
            <a:endParaRPr lang="zh-TW" altLang="zh-TW"/>
          </a:p>
        </p:txBody>
      </p:sp>
      <p:sp>
        <p:nvSpPr>
          <p:cNvPr id="193539" name="Shape 626"/>
          <p:cNvSpPr txBox="1">
            <a:spLocks noGrp="1"/>
          </p:cNvSpPr>
          <p:nvPr/>
        </p:nvSpPr>
        <p:spPr bwMode="auto">
          <a:xfrm>
            <a:off x="3848369" y="9428800"/>
            <a:ext cx="2947720" cy="496252"/>
          </a:xfrm>
          <a:prstGeom prst="rect">
            <a:avLst/>
          </a:prstGeom>
          <a:noFill/>
          <a:ln w="9525">
            <a:noFill/>
            <a:miter lim="800000"/>
            <a:headEnd/>
            <a:tailEnd/>
          </a:ln>
        </p:spPr>
        <p:txBody>
          <a:bodyPr lIns="91424" tIns="45711" rIns="91424" bIns="45711" anchor="b"/>
          <a:lstStyle/>
          <a:p>
            <a:pPr algn="r" defTabSz="914797">
              <a:buSzPct val="25000"/>
            </a:pPr>
            <a:r>
              <a:rPr lang="zh-TW" altLang="zh-TW" sz="1200"/>
              <a:t> </a:t>
            </a:r>
          </a:p>
        </p:txBody>
      </p:sp>
    </p:spTree>
    <p:extLst>
      <p:ext uri="{BB962C8B-B14F-4D97-AF65-F5344CB8AC3E}">
        <p14:creationId xmlns:p14="http://schemas.microsoft.com/office/powerpoint/2010/main" val="1154542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5974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59747" name="投影片編號版面配置區 3"/>
          <p:cNvSpPr>
            <a:spLocks noGrp="1"/>
          </p:cNvSpPr>
          <p:nvPr>
            <p:ph type="sldNum" sz="quarter" idx="5"/>
          </p:nvPr>
        </p:nvSpPr>
        <p:spPr bwMode="auto">
          <a:noFill/>
          <a:ln>
            <a:miter lim="800000"/>
            <a:headEnd/>
            <a:tailEnd/>
          </a:ln>
        </p:spPr>
        <p:txBody>
          <a:bodyPr/>
          <a:lstStyle/>
          <a:p>
            <a:fld id="{26C8AEE1-FD43-4C6A-B999-7F629DDA40D1}" type="slidenum">
              <a:rPr lang="en-US" altLang="zh-TW" smtClean="0">
                <a:ea typeface="新細明體" charset="-120"/>
              </a:rPr>
              <a:pPr/>
              <a:t>144</a:t>
            </a:fld>
            <a:endParaRPr lang="en-US" altLang="zh-TW">
              <a:ea typeface="新細明體" charset="-120"/>
            </a:endParaRPr>
          </a:p>
        </p:txBody>
      </p:sp>
    </p:spTree>
    <p:extLst>
      <p:ext uri="{BB962C8B-B14F-4D97-AF65-F5344CB8AC3E}">
        <p14:creationId xmlns:p14="http://schemas.microsoft.com/office/powerpoint/2010/main" val="441178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bwMode="auto">
          <a:xfrm>
            <a:off x="917575" y="744538"/>
            <a:ext cx="4962525" cy="3721100"/>
          </a:xfrm>
          <a:noFill/>
          <a:ln>
            <a:solidFill>
              <a:srgbClr val="000000"/>
            </a:solidFill>
            <a:miter lim="800000"/>
            <a:headEnd/>
            <a:tailEnd/>
          </a:ln>
        </p:spPr>
      </p:sp>
      <p:sp>
        <p:nvSpPr>
          <p:cNvPr id="174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855395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E4C723AD-9C21-42A9-8B69-5E2AAD04B961}"/>
              </a:ext>
            </a:extLst>
          </p:cNvPr>
          <p:cNvSpPr txBox="1">
            <a:spLocks noGrp="1" noChangeArrowheads="1"/>
          </p:cNvSpPr>
          <p:nvPr/>
        </p:nvSpPr>
        <p:spPr bwMode="auto">
          <a:xfrm>
            <a:off x="3850444" y="9430306"/>
            <a:ext cx="2947232"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9" tIns="45743" rIns="91489" bIns="45743" anchor="b"/>
          <a:lstStyle>
            <a:lvl1pPr defTabSz="915988">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5988">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D2B2785B-F977-4B28-A8C6-3419EB03AC66}" type="slidenum">
              <a:rPr lang="en-US" altLang="zh-TW">
                <a:latin typeface="Times New Roman" panose="02020603050405020304" pitchFamily="18" charset="0"/>
              </a:rPr>
              <a:pPr algn="r" eaLnBrk="1" hangingPunct="1">
                <a:spcBef>
                  <a:spcPct val="0"/>
                </a:spcBef>
              </a:pPr>
              <a:t>146</a:t>
            </a:fld>
            <a:endParaRPr lang="en-US" altLang="zh-TW">
              <a:latin typeface="Times New Roman" panose="02020603050405020304" pitchFamily="18" charset="0"/>
            </a:endParaRPr>
          </a:p>
        </p:txBody>
      </p:sp>
      <p:sp>
        <p:nvSpPr>
          <p:cNvPr id="194563" name="Rectangle 2">
            <a:extLst>
              <a:ext uri="{FF2B5EF4-FFF2-40B4-BE49-F238E27FC236}">
                <a16:creationId xmlns:a16="http://schemas.microsoft.com/office/drawing/2014/main" id="{68117451-1964-488D-8370-FA8C93F7EBE4}"/>
              </a:ext>
            </a:extLst>
          </p:cNvPr>
          <p:cNvSpPr>
            <a:spLocks noGrp="1" noRot="1" noChangeAspect="1" noChangeArrowheads="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a:extLst>
              <a:ext uri="{FF2B5EF4-FFF2-40B4-BE49-F238E27FC236}">
                <a16:creationId xmlns:a16="http://schemas.microsoft.com/office/drawing/2014/main" id="{274D91B5-3AA1-4B41-8DD6-14E1D9DB97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9" tIns="45743" rIns="91489" bIns="45743" numCol="1" anchor="t" anchorCtr="0" compatLnSpc="1">
            <a:prstTxWarp prst="textNoShape">
              <a:avLst/>
            </a:prstTxWarp>
          </a:bodyPr>
          <a:lstStyle/>
          <a:p>
            <a:pPr eaLnBrk="1" hangingPunct="1"/>
            <a:endParaRPr lang="zh-TW" altLang="zh-TW"/>
          </a:p>
        </p:txBody>
      </p:sp>
    </p:spTree>
    <p:extLst>
      <p:ext uri="{BB962C8B-B14F-4D97-AF65-F5344CB8AC3E}">
        <p14:creationId xmlns:p14="http://schemas.microsoft.com/office/powerpoint/2010/main" val="116844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7</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480659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影像版面配置區 1"/>
          <p:cNvSpPr>
            <a:spLocks noGrp="1" noRot="1" noChangeAspect="1"/>
          </p:cNvSpPr>
          <p:nvPr>
            <p:ph type="sldImg"/>
          </p:nvPr>
        </p:nvSpPr>
        <p:spPr bwMode="auto">
          <a:xfrm>
            <a:off x="917575" y="744538"/>
            <a:ext cx="4962525" cy="3721100"/>
          </a:xfrm>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r>
              <a:rPr kumimoji="1" lang="zh-TW" altLang="en-US"/>
              <a:t>綜整而言所謂的適性輔導就是要透過綜合活動、技藝教育等課程</a:t>
            </a:r>
            <a:r>
              <a:rPr kumimoji="1" lang="en-US" altLang="zh-TW"/>
              <a:t> </a:t>
            </a:r>
            <a:r>
              <a:rPr kumimoji="1" lang="zh-TW" altLang="en-US"/>
              <a:t>以及生涯發展教育、親職教育等計畫與心理測驗、生涯輔導手冊等工具再加上三級輔導的專業人力等各個面向的整體環狀架構</a:t>
            </a:r>
            <a:endParaRPr kumimoji="1" lang="en-US" altLang="zh-TW"/>
          </a:p>
          <a:p>
            <a:r>
              <a:rPr kumimoji="1" lang="zh-TW" altLang="en-US"/>
              <a:t>來達到幫助孩子是選擇</a:t>
            </a:r>
            <a:r>
              <a:rPr kumimoji="1" lang="en-US" altLang="zh-TW"/>
              <a:t> </a:t>
            </a:r>
            <a:r>
              <a:rPr kumimoji="1" lang="zh-TW" altLang="en-US"/>
              <a:t>成就每個孩子的目標</a:t>
            </a:r>
          </a:p>
        </p:txBody>
      </p:sp>
      <p:sp>
        <p:nvSpPr>
          <p:cNvPr id="4" name="投影片編號版面配置區 3"/>
          <p:cNvSpPr>
            <a:spLocks noGrp="1"/>
          </p:cNvSpPr>
          <p:nvPr>
            <p:ph type="sldNum" sz="quarter" idx="5"/>
          </p:nvPr>
        </p:nvSpPr>
        <p:spPr/>
        <p:txBody>
          <a:bodyPr/>
          <a:lstStyle/>
          <a:p>
            <a:pPr>
              <a:defRPr/>
            </a:pPr>
            <a:fld id="{02A84133-7B92-46E9-973B-6A5E455F677A}" type="slidenum">
              <a:rPr lang="zh-TW" altLang="en-US" smtClean="0">
                <a:solidFill>
                  <a:prstClr val="black"/>
                </a:solidFill>
              </a:rPr>
              <a:pPr>
                <a:defRPr/>
              </a:pPr>
              <a:t>147</a:t>
            </a:fld>
            <a:endParaRPr lang="zh-TW" altLang="en-US">
              <a:solidFill>
                <a:prstClr val="black"/>
              </a:solidFill>
            </a:endParaRPr>
          </a:p>
        </p:txBody>
      </p:sp>
    </p:spTree>
    <p:extLst>
      <p:ext uri="{BB962C8B-B14F-4D97-AF65-F5344CB8AC3E}">
        <p14:creationId xmlns:p14="http://schemas.microsoft.com/office/powerpoint/2010/main" val="1163531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76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76131" name="投影片編號版面配置區 3"/>
          <p:cNvSpPr txBox="1">
            <a:spLocks noGrp="1"/>
          </p:cNvSpPr>
          <p:nvPr/>
        </p:nvSpPr>
        <p:spPr bwMode="auto">
          <a:xfrm>
            <a:off x="3854451" y="9490952"/>
            <a:ext cx="2949575" cy="499523"/>
          </a:xfrm>
          <a:prstGeom prst="rect">
            <a:avLst/>
          </a:prstGeom>
          <a:noFill/>
          <a:ln w="9525">
            <a:noFill/>
            <a:miter lim="800000"/>
            <a:headEnd/>
            <a:tailEnd/>
          </a:ln>
        </p:spPr>
        <p:txBody>
          <a:bodyPr lIns="91797" tIns="45898" rIns="91797" bIns="45898" anchor="b"/>
          <a:lstStyle/>
          <a:p>
            <a:pPr algn="r"/>
            <a:fld id="{54FE2BB8-7233-4BC6-B1DE-4BA030E744F8}" type="slidenum">
              <a:rPr lang="zh-TW" altLang="en-US" sz="1200">
                <a:solidFill>
                  <a:srgbClr val="000000"/>
                </a:solidFill>
              </a:rPr>
              <a:pPr algn="r"/>
              <a:t>148</a:t>
            </a:fld>
            <a:endParaRPr lang="en-US" altLang="zh-TW" sz="1200" dirty="0">
              <a:solidFill>
                <a:srgbClr val="000000"/>
              </a:solidFill>
            </a:endParaRPr>
          </a:p>
        </p:txBody>
      </p:sp>
    </p:spTree>
    <p:extLst>
      <p:ext uri="{BB962C8B-B14F-4D97-AF65-F5344CB8AC3E}">
        <p14:creationId xmlns:p14="http://schemas.microsoft.com/office/powerpoint/2010/main" val="563978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154</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154</a:t>
            </a:fld>
            <a:endParaRPr lang="en-US" altLang="zh-TW" sz="1200"/>
          </a:p>
        </p:txBody>
      </p:sp>
    </p:spTree>
    <p:extLst>
      <p:ext uri="{BB962C8B-B14F-4D97-AF65-F5344CB8AC3E}">
        <p14:creationId xmlns:p14="http://schemas.microsoft.com/office/powerpoint/2010/main" val="2363283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155</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155</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156</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156</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917575" y="744538"/>
            <a:ext cx="4962525"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79768" y="4715153"/>
            <a:ext cx="5438140" cy="4466987"/>
          </a:xfrm>
          <a:prstGeom prst="rect">
            <a:avLst/>
          </a:prstGeom>
        </p:spPr>
        <p:txBody>
          <a:bodyPr spcFirstLastPara="1" wrap="square" lIns="91306" tIns="91306" rIns="91306" bIns="91306" anchor="t" anchorCtr="0">
            <a:noAutofit/>
          </a:bodyPr>
          <a:lstStyle/>
          <a:p>
            <a:pPr>
              <a:spcBef>
                <a:spcPts val="0"/>
              </a:spcBef>
              <a:spcAft>
                <a:spcPts val="0"/>
              </a:spcAft>
            </a:pPr>
            <a:r>
              <a:rPr lang="zh-TW" altLang="en-US" dirty="0"/>
              <a:t>為什麼我們要這樣鼓勵孩子呢</a:t>
            </a:r>
            <a:r>
              <a:rPr lang="en-US" altLang="zh-TW" dirty="0"/>
              <a:t>?</a:t>
            </a:r>
          </a:p>
          <a:p>
            <a:pPr>
              <a:spcBef>
                <a:spcPts val="0"/>
              </a:spcBef>
              <a:spcAft>
                <a:spcPts val="0"/>
              </a:spcAft>
            </a:pPr>
            <a:r>
              <a:rPr lang="zh-TW" altLang="en-US" dirty="0"/>
              <a:t>因為青少年時期正在屬於一個自我認同階段</a:t>
            </a:r>
            <a:r>
              <a:rPr lang="en-US" altLang="zh-TW" dirty="0"/>
              <a:t>~</a:t>
            </a:r>
          </a:p>
          <a:p>
            <a:pPr>
              <a:spcBef>
                <a:spcPts val="0"/>
              </a:spcBef>
              <a:spcAft>
                <a:spcPts val="0"/>
              </a:spcAft>
            </a:pPr>
            <a:r>
              <a:rPr lang="zh-TW" altLang="en-US" dirty="0"/>
              <a:t>這階段的孩子不停的在問</a:t>
            </a:r>
            <a:r>
              <a:rPr lang="en-US" altLang="zh-TW" dirty="0"/>
              <a:t>[</a:t>
            </a:r>
            <a:r>
              <a:rPr lang="zh-TW" altLang="en-US" dirty="0"/>
              <a:t>我是誰</a:t>
            </a:r>
            <a:r>
              <a:rPr lang="en-US" altLang="zh-TW" dirty="0"/>
              <a:t>?]</a:t>
            </a:r>
            <a:r>
              <a:rPr lang="zh-TW" altLang="en-US" dirty="0"/>
              <a:t> </a:t>
            </a:r>
            <a:r>
              <a:rPr lang="en-US" altLang="zh-TW" dirty="0"/>
              <a:t>[</a:t>
            </a:r>
            <a:r>
              <a:rPr lang="zh-TW" altLang="en-US" dirty="0"/>
              <a:t>我是什麼樣的人</a:t>
            </a:r>
            <a:r>
              <a:rPr lang="en-US" altLang="zh-TW" dirty="0"/>
              <a:t>]</a:t>
            </a:r>
          </a:p>
          <a:p>
            <a:pPr>
              <a:spcBef>
                <a:spcPts val="0"/>
              </a:spcBef>
              <a:spcAft>
                <a:spcPts val="0"/>
              </a:spcAft>
            </a:pPr>
            <a:r>
              <a:rPr lang="zh-TW" altLang="en-US" dirty="0"/>
              <a:t>那是誰來告訴他的</a:t>
            </a:r>
            <a:r>
              <a:rPr lang="en-US" altLang="zh-TW" dirty="0"/>
              <a:t>?</a:t>
            </a:r>
            <a:r>
              <a:rPr lang="zh-TW" altLang="en-US" dirty="0"/>
              <a:t>就是身旁的這些人</a:t>
            </a:r>
            <a:r>
              <a:rPr lang="en-US" altLang="zh-TW" dirty="0"/>
              <a:t>~</a:t>
            </a:r>
          </a:p>
          <a:p>
            <a:pPr>
              <a:spcBef>
                <a:spcPts val="0"/>
              </a:spcBef>
              <a:spcAft>
                <a:spcPts val="0"/>
              </a:spcAft>
            </a:pPr>
            <a:endParaRPr lang="en-US" dirty="0"/>
          </a:p>
          <a:p>
            <a:pPr>
              <a:spcBef>
                <a:spcPts val="0"/>
              </a:spcBef>
              <a:spcAft>
                <a:spcPts val="0"/>
              </a:spcAft>
            </a:pPr>
            <a:r>
              <a:rPr lang="zh-TW" altLang="en-US" dirty="0"/>
              <a:t>因此我們怎麼鼓勵、回應孩子，會影響孩子如何看待自己</a:t>
            </a:r>
            <a:r>
              <a:rPr lang="en-US" altLang="zh-TW" dirty="0"/>
              <a:t>~</a:t>
            </a:r>
          </a:p>
          <a:p>
            <a:pPr>
              <a:spcBef>
                <a:spcPts val="0"/>
              </a:spcBef>
              <a:spcAft>
                <a:spcPts val="0"/>
              </a:spcAft>
            </a:pPr>
            <a:endParaRPr lang="en-US" dirty="0"/>
          </a:p>
          <a:p>
            <a:pPr>
              <a:spcBef>
                <a:spcPts val="0"/>
              </a:spcBef>
              <a:spcAft>
                <a:spcPts val="0"/>
              </a:spcAft>
            </a:pPr>
            <a:r>
              <a:rPr lang="zh-TW" altLang="en-US" dirty="0"/>
              <a:t>如果在自我認同階段，可以清楚知道自己擁有什麼樣的天賦，</a:t>
            </a:r>
            <a:endParaRPr lang="en-US" altLang="zh-TW" dirty="0"/>
          </a:p>
          <a:p>
            <a:pPr>
              <a:spcBef>
                <a:spcPts val="0"/>
              </a:spcBef>
              <a:spcAft>
                <a:spcPts val="0"/>
              </a:spcAft>
            </a:pPr>
            <a:r>
              <a:rPr lang="zh-TW" altLang="en-US" dirty="0"/>
              <a:t>相對地他們會比較有意願和熱情去嘗試，也比較不害怕困難</a:t>
            </a:r>
            <a:r>
              <a:rPr lang="en-US" altLang="zh-TW" dirty="0"/>
              <a:t>~</a:t>
            </a:r>
          </a:p>
          <a:p>
            <a:pPr>
              <a:spcBef>
                <a:spcPts val="0"/>
              </a:spcBef>
              <a:spcAft>
                <a:spcPts val="0"/>
              </a:spcAft>
            </a:pPr>
            <a:r>
              <a:rPr lang="zh-TW" altLang="en-US" dirty="0"/>
              <a:t>孩子更有機會歸屬自己的天命，選擇自己喜愛又擅長的事情。</a:t>
            </a:r>
            <a:endParaRPr lang="en-US" altLang="zh-TW" dirty="0"/>
          </a:p>
          <a:p>
            <a:pPr>
              <a:spcBef>
                <a:spcPts val="0"/>
              </a:spcBef>
              <a:spcAft>
                <a:spcPts val="0"/>
              </a:spcAft>
            </a:pPr>
            <a:endParaRPr lang="en-US" altLang="zh-TW" dirty="0"/>
          </a:p>
          <a:p>
            <a:pPr>
              <a:spcBef>
                <a:spcPts val="0"/>
              </a:spcBef>
              <a:spcAft>
                <a:spcPts val="0"/>
              </a:spcAft>
            </a:pPr>
            <a:r>
              <a:rPr lang="zh-TW" altLang="en-US" dirty="0"/>
              <a:t>相對地，如果在這階段孩子不太知道自己到底會什麼</a:t>
            </a:r>
            <a:r>
              <a:rPr lang="en-US" altLang="zh-TW" dirty="0"/>
              <a:t>?</a:t>
            </a:r>
            <a:r>
              <a:rPr lang="zh-TW" altLang="en-US" dirty="0"/>
              <a:t>到底擅長什麼</a:t>
            </a:r>
            <a:r>
              <a:rPr lang="en-US" altLang="zh-TW" dirty="0"/>
              <a:t>?</a:t>
            </a:r>
          </a:p>
          <a:p>
            <a:pPr>
              <a:spcBef>
                <a:spcPts val="0"/>
              </a:spcBef>
              <a:spcAft>
                <a:spcPts val="0"/>
              </a:spcAft>
            </a:pPr>
            <a:r>
              <a:rPr lang="zh-TW" altLang="en-US" dirty="0"/>
              <a:t>他很容易會感到徬徨，也會害怕失敗</a:t>
            </a:r>
            <a:r>
              <a:rPr lang="en-US" altLang="zh-TW" dirty="0"/>
              <a:t>~</a:t>
            </a:r>
          </a:p>
          <a:p>
            <a:pPr>
              <a:spcBef>
                <a:spcPts val="0"/>
              </a:spcBef>
              <a:spcAft>
                <a:spcPts val="0"/>
              </a:spcAft>
            </a:pPr>
            <a:r>
              <a:rPr lang="zh-TW" altLang="en-US" dirty="0"/>
              <a:t>這時後他很可能就依他人的眼光去選擇自己的未來，</a:t>
            </a:r>
            <a:endParaRPr lang="en-US" altLang="zh-TW" dirty="0"/>
          </a:p>
          <a:p>
            <a:pPr>
              <a:spcBef>
                <a:spcPts val="0"/>
              </a:spcBef>
              <a:spcAft>
                <a:spcPts val="0"/>
              </a:spcAft>
            </a:pPr>
            <a:r>
              <a:rPr lang="zh-TW" altLang="en-US" dirty="0"/>
              <a:t>或是乾脆不選擇，就像我們很多宅在家裡的青少年</a:t>
            </a:r>
            <a:r>
              <a:rPr lang="en-US" altLang="zh-TW" dirty="0"/>
              <a:t>~</a:t>
            </a:r>
            <a:r>
              <a:rPr lang="zh-TW" altLang="en-US" dirty="0"/>
              <a:t>乾脆什麼都不做、什麼都不想。</a:t>
            </a:r>
            <a:endParaRPr lang="en-US" altLang="zh-TW" dirty="0"/>
          </a:p>
          <a:p>
            <a:pPr>
              <a:spcBef>
                <a:spcPts val="0"/>
              </a:spcBef>
              <a:spcAft>
                <a:spcPts val="0"/>
              </a:spcAft>
            </a:pPr>
            <a:endParaRPr dirty="0"/>
          </a:p>
        </p:txBody>
      </p:sp>
    </p:spTree>
    <p:extLst>
      <p:ext uri="{BB962C8B-B14F-4D97-AF65-F5344CB8AC3E}">
        <p14:creationId xmlns:p14="http://schemas.microsoft.com/office/powerpoint/2010/main" val="2698783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DAC6CA-E053-4EC7-B801-A64BBB9841B3}" type="slidenum">
              <a:rPr lang="en-US" smtClean="0">
                <a:solidFill>
                  <a:prstClr val="black"/>
                </a:solidFill>
                <a:latin typeface="Calibri"/>
              </a:rPr>
              <a:pPr/>
              <a:t>162</a:t>
            </a:fld>
            <a:endParaRPr lang="en-US">
              <a:solidFill>
                <a:prstClr val="black"/>
              </a:solidFill>
              <a:latin typeface="Calibri"/>
            </a:endParaRPr>
          </a:p>
        </p:txBody>
      </p:sp>
    </p:spTree>
    <p:extLst>
      <p:ext uri="{BB962C8B-B14F-4D97-AF65-F5344CB8AC3E}">
        <p14:creationId xmlns:p14="http://schemas.microsoft.com/office/powerpoint/2010/main" val="8228524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917575" y="744538"/>
            <a:ext cx="4962525"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79768" y="4715153"/>
            <a:ext cx="5438140" cy="4466987"/>
          </a:xfrm>
          <a:prstGeom prst="rect">
            <a:avLst/>
          </a:prstGeom>
        </p:spPr>
        <p:txBody>
          <a:bodyPr spcFirstLastPara="1" wrap="square" lIns="91306" tIns="91306" rIns="91306" bIns="91306" anchor="t" anchorCtr="0">
            <a:noAutofit/>
          </a:bodyPr>
          <a:lstStyle/>
          <a:p>
            <a:pPr>
              <a:spcBef>
                <a:spcPts val="0"/>
              </a:spcBef>
              <a:spcAft>
                <a:spcPts val="0"/>
              </a:spcAft>
            </a:pPr>
            <a:r>
              <a:rPr lang="zh-TW" altLang="en-US" dirty="0"/>
              <a:t>最後我們來釐清一下</a:t>
            </a:r>
            <a:r>
              <a:rPr lang="en-US" altLang="zh-TW" dirty="0"/>
              <a:t>~</a:t>
            </a:r>
            <a:r>
              <a:rPr lang="zh-TW" altLang="en-US" dirty="0"/>
              <a:t>天賦與天命</a:t>
            </a:r>
            <a:r>
              <a:rPr lang="en-US" altLang="zh-TW" dirty="0"/>
              <a:t>~</a:t>
            </a:r>
          </a:p>
          <a:p>
            <a:pPr>
              <a:spcBef>
                <a:spcPts val="0"/>
              </a:spcBef>
              <a:spcAft>
                <a:spcPts val="0"/>
              </a:spcAft>
            </a:pPr>
            <a:r>
              <a:rPr lang="zh-TW" altLang="en-US" dirty="0"/>
              <a:t>當我們找到了自己的天賦</a:t>
            </a:r>
            <a:r>
              <a:rPr lang="en-US" altLang="zh-TW" dirty="0"/>
              <a:t>~</a:t>
            </a:r>
          </a:p>
          <a:p>
            <a:pPr>
              <a:spcBef>
                <a:spcPts val="0"/>
              </a:spcBef>
              <a:spcAft>
                <a:spcPts val="0"/>
              </a:spcAft>
            </a:pPr>
            <a:r>
              <a:rPr lang="zh-TW" altLang="en-US" dirty="0"/>
              <a:t>也有足夠的</a:t>
            </a:r>
            <a:r>
              <a:rPr lang="en-US" altLang="zh-TW" dirty="0"/>
              <a:t>[</a:t>
            </a:r>
            <a:r>
              <a:rPr lang="zh-TW" altLang="en-US" dirty="0"/>
              <a:t>熱情</a:t>
            </a:r>
            <a:r>
              <a:rPr lang="en-US" altLang="zh-TW" dirty="0"/>
              <a:t>]</a:t>
            </a:r>
            <a:r>
              <a:rPr lang="zh-TW" altLang="en-US" dirty="0"/>
              <a:t>才有機會歸屬天命</a:t>
            </a:r>
            <a:r>
              <a:rPr lang="en-US" altLang="zh-TW" dirty="0"/>
              <a:t>!</a:t>
            </a:r>
          </a:p>
          <a:p>
            <a:pPr>
              <a:spcBef>
                <a:spcPts val="0"/>
              </a:spcBef>
              <a:spcAft>
                <a:spcPts val="0"/>
              </a:spcAft>
            </a:pPr>
            <a:r>
              <a:rPr lang="zh-TW" altLang="en-US" dirty="0"/>
              <a:t>這過程也很需要你正向的態度</a:t>
            </a:r>
            <a:r>
              <a:rPr lang="en-US" altLang="zh-TW" dirty="0"/>
              <a:t>~</a:t>
            </a:r>
            <a:r>
              <a:rPr lang="zh-TW" altLang="en-US" dirty="0"/>
              <a:t>以及適當的機緣。</a:t>
            </a:r>
            <a:endParaRPr lang="en-US" altLang="zh-TW" dirty="0"/>
          </a:p>
          <a:p>
            <a:pPr>
              <a:spcBef>
                <a:spcPts val="0"/>
              </a:spcBef>
              <a:spcAft>
                <a:spcPts val="0"/>
              </a:spcAft>
            </a:pPr>
            <a:endParaRPr lang="en-US" altLang="zh-TW" dirty="0"/>
          </a:p>
          <a:p>
            <a:pPr>
              <a:spcBef>
                <a:spcPts val="0"/>
              </a:spcBef>
              <a:spcAft>
                <a:spcPts val="0"/>
              </a:spcAft>
            </a:pPr>
            <a:r>
              <a:rPr lang="en-US" altLang="zh-TW" dirty="0"/>
              <a:t>1</a:t>
            </a:r>
            <a:r>
              <a:rPr lang="zh-TW" altLang="en-US" dirty="0"/>
              <a:t>、歸屬天命的狀態，會讓人覺得時間的改變</a:t>
            </a:r>
            <a:r>
              <a:rPr lang="en-US" altLang="zh-TW" dirty="0"/>
              <a:t>……(</a:t>
            </a:r>
            <a:r>
              <a:rPr lang="zh-TW" altLang="en-US" dirty="0"/>
              <a:t>投影片第一段</a:t>
            </a:r>
            <a:r>
              <a:rPr lang="en-US" altLang="zh-TW" dirty="0"/>
              <a:t>)</a:t>
            </a:r>
          </a:p>
          <a:p>
            <a:pPr>
              <a:spcBef>
                <a:spcPts val="0"/>
              </a:spcBef>
              <a:spcAft>
                <a:spcPts val="0"/>
              </a:spcAft>
            </a:pPr>
            <a:endParaRPr lang="en-US" altLang="zh-TW" dirty="0"/>
          </a:p>
          <a:p>
            <a:pPr>
              <a:spcBef>
                <a:spcPts val="0"/>
              </a:spcBef>
              <a:spcAft>
                <a:spcPts val="0"/>
              </a:spcAft>
            </a:pPr>
            <a:r>
              <a:rPr lang="en-US" altLang="zh-TW" dirty="0"/>
              <a:t>2</a:t>
            </a:r>
            <a:r>
              <a:rPr lang="zh-TW" altLang="en-US" dirty="0"/>
              <a:t>、態度在追尋天命是很重要的因素</a:t>
            </a:r>
            <a:r>
              <a:rPr lang="en-US" altLang="zh-TW" dirty="0"/>
              <a:t>….(</a:t>
            </a:r>
            <a:r>
              <a:rPr lang="zh-TW" altLang="en-US" dirty="0"/>
              <a:t>投影片第二段</a:t>
            </a:r>
            <a:r>
              <a:rPr lang="en-US" altLang="zh-TW" dirty="0"/>
              <a:t>)</a:t>
            </a:r>
          </a:p>
          <a:p>
            <a:pPr>
              <a:spcBef>
                <a:spcPts val="0"/>
              </a:spcBef>
              <a:spcAft>
                <a:spcPts val="0"/>
              </a:spcAft>
            </a:pPr>
            <a:endParaRPr lang="en-US" altLang="zh-TW" dirty="0"/>
          </a:p>
          <a:p>
            <a:pPr>
              <a:spcBef>
                <a:spcPts val="0"/>
              </a:spcBef>
              <a:spcAft>
                <a:spcPts val="0"/>
              </a:spcAft>
            </a:pPr>
            <a:r>
              <a:rPr lang="en-US" altLang="zh-TW" dirty="0"/>
              <a:t>3</a:t>
            </a:r>
            <a:r>
              <a:rPr lang="zh-TW" altLang="en-US" dirty="0"/>
              <a:t>、家長們可能會好奇，孩子如果真的找到天賦、天命就要放棄課業嗎</a:t>
            </a:r>
            <a:r>
              <a:rPr lang="en-US" altLang="zh-TW" dirty="0"/>
              <a:t>?</a:t>
            </a:r>
          </a:p>
          <a:p>
            <a:pPr>
              <a:spcBef>
                <a:spcPts val="0"/>
              </a:spcBef>
              <a:spcAft>
                <a:spcPts val="0"/>
              </a:spcAft>
            </a:pPr>
            <a:r>
              <a:rPr lang="zh-TW" altLang="en-US" dirty="0"/>
              <a:t>其實不用喔</a:t>
            </a:r>
            <a:r>
              <a:rPr lang="en-US" altLang="zh-TW" dirty="0"/>
              <a:t>~</a:t>
            </a:r>
          </a:p>
          <a:p>
            <a:pPr>
              <a:spcBef>
                <a:spcPts val="0"/>
              </a:spcBef>
              <a:spcAft>
                <a:spcPts val="0"/>
              </a:spcAft>
            </a:pPr>
            <a:r>
              <a:rPr lang="en-US" altLang="zh-TW" dirty="0"/>
              <a:t>(</a:t>
            </a:r>
            <a:r>
              <a:rPr lang="zh-TW" altLang="en-US" dirty="0"/>
              <a:t>投影片第三段</a:t>
            </a:r>
            <a:r>
              <a:rPr lang="en-US" altLang="zh-TW" dirty="0"/>
              <a:t>)</a:t>
            </a:r>
          </a:p>
          <a:p>
            <a:pPr>
              <a:spcBef>
                <a:spcPts val="0"/>
              </a:spcBef>
              <a:spcAft>
                <a:spcPts val="0"/>
              </a:spcAft>
            </a:pPr>
            <a:endParaRPr lang="en-US" altLang="zh-TW" dirty="0"/>
          </a:p>
          <a:p>
            <a:pPr>
              <a:spcBef>
                <a:spcPts val="0"/>
              </a:spcBef>
              <a:spcAft>
                <a:spcPts val="0"/>
              </a:spcAft>
            </a:pPr>
            <a:r>
              <a:rPr lang="zh-TW" altLang="en-US" dirty="0"/>
              <a:t>這實後可以舉自己的例子</a:t>
            </a:r>
            <a:r>
              <a:rPr lang="en-US" altLang="zh-TW" dirty="0"/>
              <a:t>~</a:t>
            </a:r>
            <a:r>
              <a:rPr lang="zh-TW" altLang="en-US" dirty="0"/>
              <a:t>例如你的天賦或天命是什麼</a:t>
            </a:r>
            <a:r>
              <a:rPr lang="en-US" altLang="zh-TW" dirty="0"/>
              <a:t>~</a:t>
            </a:r>
            <a:r>
              <a:rPr lang="zh-TW" altLang="en-US" dirty="0"/>
              <a:t>你如何用下班或休假時間做這些事情</a:t>
            </a:r>
            <a:r>
              <a:rPr lang="en-US" altLang="zh-TW" dirty="0"/>
              <a:t>~</a:t>
            </a:r>
          </a:p>
          <a:p>
            <a:pPr>
              <a:spcBef>
                <a:spcPts val="0"/>
              </a:spcBef>
              <a:spcAft>
                <a:spcPts val="0"/>
              </a:spcAft>
            </a:pPr>
            <a:r>
              <a:rPr lang="zh-TW" altLang="en-US" dirty="0"/>
              <a:t>如何獲得滿足與意義感</a:t>
            </a:r>
            <a:r>
              <a:rPr lang="en-US" altLang="zh-TW" dirty="0"/>
              <a:t>!!</a:t>
            </a:r>
          </a:p>
          <a:p>
            <a:pPr>
              <a:spcBef>
                <a:spcPts val="0"/>
              </a:spcBef>
              <a:spcAft>
                <a:spcPts val="0"/>
              </a:spcAft>
            </a:pPr>
            <a:endParaRPr lang="en-US" altLang="zh-TW" dirty="0"/>
          </a:p>
          <a:p>
            <a:pPr>
              <a:spcBef>
                <a:spcPts val="0"/>
              </a:spcBef>
              <a:spcAft>
                <a:spcPts val="0"/>
              </a:spcAft>
            </a:pPr>
            <a:endParaRPr lang="en-US" altLang="zh-TW" dirty="0"/>
          </a:p>
          <a:p>
            <a:pPr>
              <a:spcBef>
                <a:spcPts val="0"/>
              </a:spcBef>
              <a:spcAft>
                <a:spcPts val="0"/>
              </a:spcAft>
            </a:pPr>
            <a:endParaRPr lang="en-US" altLang="zh-TW" dirty="0"/>
          </a:p>
        </p:txBody>
      </p:sp>
    </p:spTree>
    <p:extLst>
      <p:ext uri="{BB962C8B-B14F-4D97-AF65-F5344CB8AC3E}">
        <p14:creationId xmlns:p14="http://schemas.microsoft.com/office/powerpoint/2010/main" val="1829670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r>
              <a:rPr kumimoji="1" lang="zh-TW" altLang="en-US" dirty="0"/>
              <a:t>也因此</a:t>
            </a:r>
            <a:r>
              <a:rPr kumimoji="1" lang="en-US" altLang="zh-TW" dirty="0"/>
              <a:t>12</a:t>
            </a:r>
            <a:r>
              <a:rPr kumimoji="1" lang="zh-TW" altLang="en-US" dirty="0"/>
              <a:t>年國教其實就是希望能從現在的困境中解脫</a:t>
            </a:r>
            <a:endParaRPr kumimoji="1" lang="en-US" altLang="zh-TW" dirty="0"/>
          </a:p>
          <a:p>
            <a:r>
              <a:rPr kumimoji="1" lang="zh-TW" altLang="en-US" dirty="0"/>
              <a:t>幫助孩子們找到期待中的未來．．．．</a:t>
            </a:r>
          </a:p>
        </p:txBody>
      </p:sp>
      <p:sp>
        <p:nvSpPr>
          <p:cNvPr id="4" name="投影片編號版面配置區 3"/>
          <p:cNvSpPr>
            <a:spLocks noGrp="1"/>
          </p:cNvSpPr>
          <p:nvPr>
            <p:ph type="sldNum" sz="quarter" idx="10"/>
          </p:nvPr>
        </p:nvSpPr>
        <p:spPr/>
        <p:txBody>
          <a:bodyPr/>
          <a:lstStyle/>
          <a:p>
            <a:pPr fontAlgn="auto">
              <a:spcBef>
                <a:spcPts val="0"/>
              </a:spcBef>
              <a:spcAft>
                <a:spcPts val="0"/>
              </a:spcAft>
              <a:defRPr/>
            </a:pPr>
            <a:fld id="{2211E95C-B6A1-41F2-94DE-B83ABD49826F}" type="slidenum">
              <a:rPr kumimoji="0" lang="zh-CN" altLang="en-US" smtClean="0">
                <a:solidFill>
                  <a:prstClr val="black"/>
                </a:solidFill>
                <a:latin typeface="Calibri"/>
                <a:ea typeface="宋体" panose="02010600030101010101" pitchFamily="2" charset="-122"/>
              </a:rPr>
              <a:pPr fontAlgn="auto">
                <a:spcBef>
                  <a:spcPts val="0"/>
                </a:spcBef>
                <a:spcAft>
                  <a:spcPts val="0"/>
                </a:spcAft>
                <a:defRPr/>
              </a:pPr>
              <a:t>164</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0612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11</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596567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編號版面配置區 6"/>
          <p:cNvSpPr>
            <a:spLocks noGrp="1"/>
          </p:cNvSpPr>
          <p:nvPr>
            <p:ph type="sldNum" sz="quarter" idx="5"/>
          </p:nvPr>
        </p:nvSpPr>
        <p:spPr bwMode="auto">
          <a:noFill/>
          <a:ln>
            <a:miter lim="800000"/>
            <a:headEnd/>
            <a:tailEnd/>
          </a:ln>
        </p:spPr>
        <p:txBody>
          <a:bodyPr/>
          <a:lstStyle/>
          <a:p>
            <a:fld id="{DA432143-8ECD-45A5-838C-E296FBF7DB88}" type="slidenum">
              <a:rPr lang="zh-TW" altLang="en-US" smtClean="0">
                <a:solidFill>
                  <a:prstClr val="black"/>
                </a:solidFill>
                <a:latin typeface="Arial" charset="0"/>
              </a:rPr>
              <a:pPr/>
              <a:t>17</a:t>
            </a:fld>
            <a:endParaRPr lang="en-US" altLang="zh-TW">
              <a:solidFill>
                <a:prstClr val="black"/>
              </a:solidFill>
              <a:latin typeface="Arial" charset="0"/>
            </a:endParaRPr>
          </a:p>
        </p:txBody>
      </p:sp>
      <p:sp>
        <p:nvSpPr>
          <p:cNvPr id="37890"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378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0000"/>
              </a:lnSpc>
              <a:spcBef>
                <a:spcPct val="0"/>
              </a:spcBef>
            </a:pPr>
            <a:r>
              <a:rPr kumimoji="0" lang="zh-TW" altLang="en-US">
                <a:latin typeface="新細明體" charset="-120"/>
              </a:rPr>
              <a:t>強調高中職要 了解學生學習起點能力！</a:t>
            </a:r>
            <a:endParaRPr kumimoji="0" lang="en-US" altLang="zh-TW">
              <a:latin typeface="新細明體" charset="-120"/>
            </a:endParaRPr>
          </a:p>
          <a:p>
            <a:pPr eaLnBrk="1" hangingPunct="1">
              <a:lnSpc>
                <a:spcPct val="120000"/>
              </a:lnSpc>
              <a:spcBef>
                <a:spcPct val="0"/>
              </a:spcBef>
            </a:pP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1.</a:t>
            </a:r>
            <a:r>
              <a:rPr kumimoji="0" lang="zh-TW" altLang="en-US">
                <a:latin typeface="新細明體" charset="-120"/>
              </a:rPr>
              <a:t>測驗科目包含</a:t>
            </a:r>
            <a:r>
              <a:rPr kumimoji="0" lang="zh-TW" altLang="en-US" b="1">
                <a:latin typeface="新細明體" charset="-120"/>
              </a:rPr>
              <a:t>國文、英語、數學、社會、自然及寫作測驗</a:t>
            </a:r>
            <a:endParaRPr kumimoji="0" lang="en-US" altLang="zh-TW" b="1">
              <a:latin typeface="新細明體" charset="-120"/>
            </a:endParaRPr>
          </a:p>
          <a:p>
            <a:pPr eaLnBrk="1" hangingPunct="1">
              <a:lnSpc>
                <a:spcPct val="120000"/>
              </a:lnSpc>
              <a:spcBef>
                <a:spcPct val="0"/>
              </a:spcBef>
            </a:pPr>
            <a:r>
              <a:rPr kumimoji="0" lang="en-US" altLang="zh-TW">
                <a:latin typeface="新細明體" charset="-120"/>
              </a:rPr>
              <a:t>2.</a:t>
            </a:r>
            <a:r>
              <a:rPr kumimoji="0" lang="zh-TW" altLang="en-US">
                <a:latin typeface="新細明體" charset="-120"/>
              </a:rPr>
              <a:t>各考試科目之題型以選擇題為主，非選擇題為輔</a:t>
            </a: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3.103</a:t>
            </a:r>
            <a:r>
              <a:rPr kumimoji="0" lang="zh-TW" altLang="en-US">
                <a:latin typeface="新細明體" charset="-120"/>
              </a:rPr>
              <a:t>學年度僅調整數學科及英語科</a:t>
            </a:r>
            <a:r>
              <a:rPr kumimoji="0" lang="en-US" altLang="zh-TW">
                <a:latin typeface="新細明體" charset="-120"/>
              </a:rPr>
              <a:t>:</a:t>
            </a:r>
            <a:r>
              <a:rPr kumimoji="0" lang="zh-TW" altLang="en-US">
                <a:latin typeface="新細明體" charset="-120"/>
              </a:rPr>
              <a:t>數學科增加</a:t>
            </a:r>
            <a:r>
              <a:rPr kumimoji="0" lang="zh-TW" altLang="en-US" b="1">
                <a:solidFill>
                  <a:srgbClr val="FF0000"/>
                </a:solidFill>
                <a:latin typeface="新細明體" charset="-120"/>
              </a:rPr>
              <a:t>非選擇題型</a:t>
            </a:r>
            <a:r>
              <a:rPr kumimoji="0" lang="zh-TW" altLang="en-US">
                <a:latin typeface="新細明體" charset="-120"/>
              </a:rPr>
              <a:t>的試題、英語科</a:t>
            </a:r>
            <a:r>
              <a:rPr kumimoji="0" lang="zh-TW" altLang="en-US" b="1">
                <a:solidFill>
                  <a:srgbClr val="FF0000"/>
                </a:solidFill>
                <a:latin typeface="新細明體" charset="-120"/>
              </a:rPr>
              <a:t>加考聽力（</a:t>
            </a:r>
            <a:r>
              <a:rPr kumimoji="0" lang="en-US" altLang="zh-TW" b="1">
                <a:solidFill>
                  <a:srgbClr val="FF0000"/>
                </a:solidFill>
                <a:latin typeface="新細明體" charset="-120"/>
              </a:rPr>
              <a:t>3</a:t>
            </a:r>
            <a:r>
              <a:rPr kumimoji="0" lang="zh-TW" altLang="en-US" b="1">
                <a:solidFill>
                  <a:srgbClr val="FF0000"/>
                </a:solidFill>
                <a:latin typeface="新細明體" charset="-120"/>
              </a:rPr>
              <a:t>選</a:t>
            </a:r>
            <a:r>
              <a:rPr kumimoji="0" lang="en-US" altLang="zh-TW" b="1">
                <a:solidFill>
                  <a:srgbClr val="FF0000"/>
                </a:solidFill>
                <a:latin typeface="新細明體" charset="-120"/>
              </a:rPr>
              <a:t>1</a:t>
            </a:r>
            <a:r>
              <a:rPr kumimoji="0" lang="zh-TW" altLang="en-US" b="1">
                <a:solidFill>
                  <a:srgbClr val="FF0000"/>
                </a:solidFill>
                <a:latin typeface="新細明體" charset="-120"/>
              </a:rPr>
              <a:t>選擇題）、</a:t>
            </a:r>
            <a:r>
              <a:rPr kumimoji="0" lang="zh-TW" altLang="en-US">
                <a:latin typeface="新細明體" charset="-120"/>
              </a:rPr>
              <a:t>其餘科目暫維持</a:t>
            </a:r>
            <a:r>
              <a:rPr kumimoji="0" lang="en-US" altLang="zh-TW">
                <a:latin typeface="新細明體" charset="-120"/>
              </a:rPr>
              <a:t>4</a:t>
            </a:r>
            <a:r>
              <a:rPr kumimoji="0" lang="zh-TW" altLang="en-US">
                <a:latin typeface="新細明體" charset="-120"/>
              </a:rPr>
              <a:t>選</a:t>
            </a:r>
            <a:r>
              <a:rPr kumimoji="0" lang="en-US" altLang="zh-TW">
                <a:latin typeface="新細明體" charset="-120"/>
              </a:rPr>
              <a:t>1</a:t>
            </a:r>
            <a:r>
              <a:rPr kumimoji="0" lang="zh-TW" altLang="en-US">
                <a:latin typeface="新細明體" charset="-120"/>
              </a:rPr>
              <a:t>的選擇題型。</a:t>
            </a:r>
            <a:endParaRPr kumimoji="0" lang="en-US" altLang="zh-TW">
              <a:latin typeface="新細明體" charset="-120"/>
            </a:endParaRPr>
          </a:p>
          <a:p>
            <a:pPr algn="just" eaLnBrk="1" hangingPunct="1">
              <a:lnSpc>
                <a:spcPts val="1935"/>
              </a:lnSpc>
              <a:spcBef>
                <a:spcPct val="0"/>
              </a:spcBef>
            </a:pPr>
            <a:r>
              <a:rPr kumimoji="0" lang="en-US" altLang="zh-TW">
                <a:latin typeface="新細明體" charset="-120"/>
              </a:rPr>
              <a:t>4.</a:t>
            </a:r>
            <a:r>
              <a:rPr kumimoji="0" lang="zh-TW" altLang="en-US">
                <a:latin typeface="新細明體" charset="-120"/>
                <a:cs typeface="Times New Roman" pitchFamily="18" charset="0"/>
              </a:rPr>
              <a:t>成績計算：採標準參照方式呈現學生各科結果，透過測驗的標準設定，各科評量結果將分為「精熟」、「基礎」及「待加強」</a:t>
            </a:r>
            <a:r>
              <a:rPr kumimoji="0" lang="en-US" altLang="zh-TW">
                <a:latin typeface="新細明體" charset="-120"/>
                <a:cs typeface="Times New Roman" pitchFamily="18" charset="0"/>
              </a:rPr>
              <a:t>3</a:t>
            </a:r>
            <a:r>
              <a:rPr kumimoji="0" lang="zh-TW" altLang="en-US">
                <a:latin typeface="新細明體"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a:t>
            </a:r>
            <a:endParaRPr kumimoji="0" lang="en-US" altLang="zh-TW">
              <a:latin typeface="新細明體" charset="-120"/>
              <a:cs typeface="Times New Roman" pitchFamily="18" charset="0"/>
            </a:endParaRPr>
          </a:p>
          <a:p>
            <a:pPr algn="just" eaLnBrk="1" hangingPunct="1">
              <a:lnSpc>
                <a:spcPts val="1935"/>
              </a:lnSpc>
              <a:spcBef>
                <a:spcPct val="0"/>
              </a:spcBef>
            </a:pP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考試時間於</a:t>
            </a: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月分擇一週六、日辦理，考場將安排就近高中職。</a:t>
            </a:r>
            <a:endParaRPr kumimoji="0" lang="en-US" altLang="zh-TW">
              <a:latin typeface="新細明體" charset="-120"/>
              <a:cs typeface="Times New Roman" pitchFamily="18" charset="0"/>
            </a:endParaRPr>
          </a:p>
          <a:p>
            <a:pPr algn="just" eaLnBrk="1" hangingPunct="1">
              <a:lnSpc>
                <a:spcPts val="1935"/>
              </a:lnSpc>
              <a:spcBef>
                <a:spcPct val="0"/>
              </a:spcBef>
            </a:pPr>
            <a:endParaRPr kumimoji="0" lang="zh-TW" altLang="en-US">
              <a:latin typeface="新細明體" charset="-120"/>
            </a:endParaRPr>
          </a:p>
          <a:p>
            <a:pPr eaLnBrk="1" hangingPunct="1"/>
            <a:endParaRPr kumimoji="0" lang="zh-TW" altLang="en-US">
              <a:latin typeface="新細明體" charset="-120"/>
            </a:endParaRPr>
          </a:p>
        </p:txBody>
      </p:sp>
      <p:sp>
        <p:nvSpPr>
          <p:cNvPr id="37892" name="投影片編號版面配置區 3"/>
          <p:cNvSpPr txBox="1">
            <a:spLocks noGrp="1"/>
          </p:cNvSpPr>
          <p:nvPr/>
        </p:nvSpPr>
        <p:spPr bwMode="auto">
          <a:xfrm>
            <a:off x="3851541" y="9428800"/>
            <a:ext cx="2946135" cy="496252"/>
          </a:xfrm>
          <a:prstGeom prst="rect">
            <a:avLst/>
          </a:prstGeom>
          <a:noFill/>
          <a:ln w="9525">
            <a:noFill/>
            <a:miter lim="800000"/>
            <a:headEnd/>
            <a:tailEnd/>
          </a:ln>
        </p:spPr>
        <p:txBody>
          <a:bodyPr lIns="91312" tIns="45657" rIns="91312" bIns="45657" anchor="b"/>
          <a:lstStyle/>
          <a:p>
            <a:pPr algn="r" defTabSz="911626"/>
            <a:fld id="{82712CC4-B6B9-409F-B839-32AC0CD42A67}" type="slidenum">
              <a:rPr lang="en-US" altLang="zh-TW" sz="1200">
                <a:solidFill>
                  <a:prstClr val="black"/>
                </a:solidFill>
              </a:rPr>
              <a:pPr algn="r" defTabSz="911626"/>
              <a:t>17</a:t>
            </a:fld>
            <a:endParaRPr lang="en-US" altLang="zh-TW" sz="1200">
              <a:solidFill>
                <a:prstClr val="black"/>
              </a:solidFill>
            </a:endParaRPr>
          </a:p>
        </p:txBody>
      </p:sp>
    </p:spTree>
    <p:extLst>
      <p:ext uri="{BB962C8B-B14F-4D97-AF65-F5344CB8AC3E}">
        <p14:creationId xmlns:p14="http://schemas.microsoft.com/office/powerpoint/2010/main" val="3054376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124370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28</a:t>
            </a:fld>
            <a:endParaRPr lang="zh-TW" altLang="en-US">
              <a:solidFill>
                <a:prstClr val="black"/>
              </a:solidFill>
            </a:endParaRPr>
          </a:p>
        </p:txBody>
      </p:sp>
    </p:spTree>
    <p:extLst>
      <p:ext uri="{BB962C8B-B14F-4D97-AF65-F5344CB8AC3E}">
        <p14:creationId xmlns:p14="http://schemas.microsoft.com/office/powerpoint/2010/main" val="705563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7"/>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77E2A44-2588-4EC8-A8BF-F08E2EFDAFB4}" type="datetime1">
              <a:rPr lang="zh-TW" altLang="en-US" smtClean="0"/>
              <a:t>2024/2/2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4A079AE-97DE-4B67-ABAB-B76A7C15C551}" type="datetime1">
              <a:rPr lang="zh-TW" altLang="en-US" smtClean="0"/>
              <a:t>2024/2/2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02934FF8-6FDE-401A-89F1-069D2512700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507603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E0E2FAA-B0A9-400D-A97A-9D0E73375618}"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2550785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4A4629C5-DF40-4915-96B7-D1FAF12B7F9A}"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035754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E375763-30FB-4F3A-B208-958547ABF533}"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8088240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601EBC2-A5BA-4F9E-B382-6A390D11D5A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013493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EBC83071-A962-401C-8FE0-2CFB285A7849}"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54427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CD9916F9-0DB0-4E68-9C82-9CF7852ECF5D}"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647873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381B22-1552-4F6B-919B-9E4FE5527628}"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671633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B1990FC-41AD-4148-ADAF-8B2E0D1DD3DD}"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883641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E2E681-6F8E-40C2-8519-1608E2FAE86C}"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5729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7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960BA5D-3407-474C-98D0-E1540476C62D}" type="datetime1">
              <a:rPr lang="zh-TW" altLang="en-US" smtClean="0"/>
              <a:t>2024/2/2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AFFB062-CD1E-4B53-81EB-65D32FB3797C}"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513403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49770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694428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58"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804"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2146451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0247929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BBB23AC-9010-4103-80F1-C60A2E7E197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6741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4CB618-C620-4BE5-AC7F-A7BC411FD87A}"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8783776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F8AF224-A11B-497A-A516-F12849F7659D}"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945875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B6675ADE-DECB-42EA-A4E2-F3D4257E3919}"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541111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0B40B90-BFB5-441F-875C-A503E7D0D133}"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46004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47800" y="274638"/>
            <a:ext cx="72390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447800" y="1600206"/>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3500" y="1600206"/>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a:defRPr/>
            </a:pPr>
            <a:fld id="{64643F59-BF7F-4EE4-B2D3-94085F2435B5}" type="datetime1">
              <a:rPr lang="zh-TW" altLang="en-US" smtClean="0"/>
              <a:t>2024/2/2</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7181A0B3-DB22-411F-8DA5-437507180C5A}" type="slidenum">
              <a:rPr lang="en-US" altLang="zh-TW"/>
              <a:pPr>
                <a:defRPr/>
              </a:pPr>
              <a:t>‹#›</a:t>
            </a:fld>
            <a:endParaRPr lang="en-US" altLang="zh-TW"/>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1BB5318-0D70-4136-B652-2BB9BCACE943}"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449642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0CCDE0D5-328B-4E62-8D97-40252DB6928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155420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8100FBD-586A-4BAB-B817-1785DA50D58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90407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E27C43-759D-462E-B89B-30F14F85BB9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484667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BBDC80D-A0FF-42A8-BE74-F8CD3A6B6B9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584712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9F91A0C-AC54-4F47-AD9E-01782EEB6778}"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014623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7128042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633632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58"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804"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1908555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90452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2313208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EAE1C9E-8D95-4E17-9A3A-A77204B76DE6}"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495801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CE09D12-835D-4B73-A0B1-4C37F976CDE1}"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8160384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D6E8D4-105F-44A9-AD8F-19B2BFE6D361}"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9325952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825"/>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705F77D-4789-445B-B668-B8CB1584EE92}"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808314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64464AD-60B3-4FAD-A829-DDDC7ED4B814}"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9373665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49"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49"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323CA28-56EA-4E93-859A-EB0A706FEA53}"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Tw Cen MT"/>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3714347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FFD3C72-AE2A-4498-A92F-FAD582543CA1}"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Tw Cen MT"/>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3995980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8ABA22-82EF-45E7-A673-D4339ACEFF12}"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Tw Cen MT"/>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5354123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9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CE13AD6-7DBC-4DB3-A236-9644BC2302D7}"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351124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1792288" y="5367373"/>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5555A74-D6C4-47FB-BC8C-35A3A0949640}"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1469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23584"/>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66EF15-0BCD-40F2-8BEB-06749EB18566}"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8493877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EB4377-EA0D-4E2C-AC88-E8D8DF5C8641}" type="datetime1">
              <a:rPr lang="zh-TW" altLang="en-US" smtClean="0">
                <a:solidFill>
                  <a:prstClr val="black">
                    <a:tint val="75000"/>
                  </a:prstClr>
                </a:solidFill>
                <a:latin typeface="Tw Cen MT"/>
              </a:rPr>
              <a:t>2024/2/2</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9287277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42783981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smtClean="0"/>
            </a:lvl1pPr>
          </a:lstStyle>
          <a:p>
            <a:pPr>
              <a:defRPr/>
            </a:pPr>
            <a:fld id="{3FE87F27-CA38-4CF0-8021-12476880C6AF}" type="datetime1">
              <a:rPr lang="zh-TW" altLang="en-US" smtClean="0"/>
              <a:t>2024/2/2</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smtClean="0"/>
            </a:lvl1pPr>
          </a:lstStyle>
          <a:p>
            <a:pPr>
              <a:defRPr/>
            </a:pPr>
            <a:fld id="{81A6E079-D810-4B3A-86D9-1966745C210B}" type="slidenum">
              <a:rPr lang="zh-CN" altLang="en-US"/>
              <a:pPr>
                <a:defRPr/>
              </a:pPr>
              <a:t>‹#›</a:t>
            </a:fld>
            <a:endParaRPr lang="zh-CN" altLang="en-US"/>
          </a:p>
        </p:txBody>
      </p:sp>
    </p:spTree>
    <p:extLst>
      <p:ext uri="{BB962C8B-B14F-4D97-AF65-F5344CB8AC3E}">
        <p14:creationId xmlns:p14="http://schemas.microsoft.com/office/powerpoint/2010/main" val="1829537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0"/>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53AD38A-2E88-4F42-99CD-9F06A1313323}" type="datetime1">
              <a:rPr lang="zh-TW" altLang="en-US" smtClean="0"/>
              <a:t>2024/2/2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124590-A87C-4F3C-AF2F-8F37CDF07C86}" type="slidenum">
              <a:rPr lang="zh-CN" altLang="en-US"/>
              <a:pPr>
                <a:defRPr/>
              </a:pPr>
              <a:t>‹#›</a:t>
            </a:fld>
            <a:endParaRPr lang="zh-CN" altLang="en-US"/>
          </a:p>
        </p:txBody>
      </p:sp>
    </p:spTree>
    <p:extLst>
      <p:ext uri="{BB962C8B-B14F-4D97-AF65-F5344CB8AC3E}">
        <p14:creationId xmlns:p14="http://schemas.microsoft.com/office/powerpoint/2010/main" val="41742383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8317EE1D-3924-48F2-9AC2-E60101D4BE87}" type="datetime1">
              <a:rPr lang="zh-TW" altLang="en-US" smtClean="0"/>
              <a:t>2024/2/2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8B72EF-FB48-4391-B6C5-5B0B4B23E34A}" type="slidenum">
              <a:rPr lang="zh-CN" altLang="en-US"/>
              <a:pPr>
                <a:defRPr/>
              </a:pPr>
              <a:t>‹#›</a:t>
            </a:fld>
            <a:endParaRPr lang="zh-CN" altLang="en-US"/>
          </a:p>
        </p:txBody>
      </p:sp>
    </p:spTree>
    <p:extLst>
      <p:ext uri="{BB962C8B-B14F-4D97-AF65-F5344CB8AC3E}">
        <p14:creationId xmlns:p14="http://schemas.microsoft.com/office/powerpoint/2010/main" val="24598573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53"/>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B2B37AF-659F-46AA-9310-7177DD823C98}" type="datetime1">
              <a:rPr lang="zh-TW" altLang="en-US" smtClean="0"/>
              <a:t>2024/2/2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F1B37A-2451-44EB-A247-899593195563}" type="slidenum">
              <a:rPr lang="zh-CN" altLang="en-US"/>
              <a:pPr>
                <a:defRPr/>
              </a:pPr>
              <a:t>‹#›</a:t>
            </a:fld>
            <a:endParaRPr lang="zh-CN" altLang="en-US"/>
          </a:p>
        </p:txBody>
      </p:sp>
    </p:spTree>
    <p:extLst>
      <p:ext uri="{BB962C8B-B14F-4D97-AF65-F5344CB8AC3E}">
        <p14:creationId xmlns:p14="http://schemas.microsoft.com/office/powerpoint/2010/main" val="31974703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9CACB1D-9D1A-43F8-95C4-E92AAB0EB8B7}" type="datetime1">
              <a:rPr lang="zh-TW" altLang="en-US" smtClean="0"/>
              <a:t>2024/2/2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596762-B21A-4B62-BE43-DE042A1A9513}" type="slidenum">
              <a:rPr lang="zh-CN" altLang="en-US"/>
              <a:pPr>
                <a:defRPr/>
              </a:pPr>
              <a:t>‹#›</a:t>
            </a:fld>
            <a:endParaRPr lang="zh-CN" altLang="en-US"/>
          </a:p>
        </p:txBody>
      </p:sp>
    </p:spTree>
    <p:extLst>
      <p:ext uri="{BB962C8B-B14F-4D97-AF65-F5344CB8AC3E}">
        <p14:creationId xmlns:p14="http://schemas.microsoft.com/office/powerpoint/2010/main" val="3226929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9F5923B-A747-499C-988D-45B66A5520AF}" type="datetime1">
              <a:rPr lang="zh-TW" altLang="en-US" smtClean="0"/>
              <a:t>2024/2/2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793B49F-1CD4-4510-B1F2-E025D7731916}" type="slidenum">
              <a:rPr lang="zh-CN" altLang="en-US"/>
              <a:pPr>
                <a:defRPr/>
              </a:pPr>
              <a:t>‹#›</a:t>
            </a:fld>
            <a:endParaRPr lang="zh-CN" altLang="en-US"/>
          </a:p>
        </p:txBody>
      </p:sp>
    </p:spTree>
    <p:extLst>
      <p:ext uri="{BB962C8B-B14F-4D97-AF65-F5344CB8AC3E}">
        <p14:creationId xmlns:p14="http://schemas.microsoft.com/office/powerpoint/2010/main" val="25565406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471257"/>
            <a:ext cx="6131024"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2555776" y="1796873"/>
            <a:ext cx="6131024"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3816395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344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4992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175;p11">
                <a:extLst>
                  <a:ext uri="{FF2B5EF4-FFF2-40B4-BE49-F238E27FC236}">
                    <a16:creationId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176;p11">
                <a:extLst>
                  <a:ext uri="{FF2B5EF4-FFF2-40B4-BE49-F238E27FC236}">
                    <a16:creationId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1" name="Google Shape;182;p11">
                <a:extLst>
                  <a:ext uri="{FF2B5EF4-FFF2-40B4-BE49-F238E27FC236}">
                    <a16:creationId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5" name="橢圓 64">
              <a:extLst>
                <a:ext uri="{FF2B5EF4-FFF2-40B4-BE49-F238E27FC236}">
                  <a16:creationId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a16="http://schemas.microsoft.com/office/drawing/2014/main" id="{07BE2FB6-12B6-88C3-968E-42D921C06CF1}"/>
              </a:ext>
            </a:extLst>
          </p:cNvPr>
          <p:cNvGrpSpPr/>
          <p:nvPr userDrawn="1"/>
        </p:nvGrpSpPr>
        <p:grpSpPr>
          <a:xfrm>
            <a:off x="7268342" y="3090835"/>
            <a:ext cx="2468028" cy="2810729"/>
            <a:chOff x="9691123" y="3090804"/>
            <a:chExt cx="3290704" cy="2810729"/>
          </a:xfrm>
        </p:grpSpPr>
        <p:grpSp>
          <p:nvGrpSpPr>
            <p:cNvPr id="47" name="群組 46">
              <a:extLst>
                <a:ext uri="{FF2B5EF4-FFF2-40B4-BE49-F238E27FC236}">
                  <a16:creationId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177;p11">
                <a:extLst>
                  <a:ext uri="{FF2B5EF4-FFF2-40B4-BE49-F238E27FC236}">
                    <a16:creationId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0" name="Google Shape;179;p11">
                <a:extLst>
                  <a:ext uri="{FF2B5EF4-FFF2-40B4-BE49-F238E27FC236}">
                    <a16:creationId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1" name="Google Shape;181;p11">
                <a:extLst>
                  <a:ext uri="{FF2B5EF4-FFF2-40B4-BE49-F238E27FC236}">
                    <a16:creationId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2" name="橢圓 1">
              <a:extLst>
                <a:ext uri="{FF2B5EF4-FFF2-40B4-BE49-F238E27FC236}">
                  <a16:creationId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81"/>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99"/>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a16="http://schemas.microsoft.com/office/drawing/2014/main" id="{8F1F0E0E-A5BD-4680-17AC-1AFDF0054056}"/>
              </a:ext>
            </a:extLst>
          </p:cNvPr>
          <p:cNvGrpSpPr/>
          <p:nvPr userDrawn="1"/>
        </p:nvGrpSpPr>
        <p:grpSpPr>
          <a:xfrm rot="3275737">
            <a:off x="-1023232" y="4517107"/>
            <a:ext cx="2649817" cy="1859449"/>
            <a:chOff x="-212111" y="5799253"/>
            <a:chExt cx="740716" cy="693041"/>
          </a:xfrm>
        </p:grpSpPr>
        <p:sp>
          <p:nvSpPr>
            <p:cNvPr id="44" name="Google Shape;178;p11">
              <a:extLst>
                <a:ext uri="{FF2B5EF4-FFF2-40B4-BE49-F238E27FC236}">
                  <a16:creationId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5" name="Google Shape;180;p11">
              <a:extLst>
                <a:ext uri="{FF2B5EF4-FFF2-40B4-BE49-F238E27FC236}">
                  <a16:creationId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186;p11">
              <a:extLst>
                <a:ext uri="{FF2B5EF4-FFF2-40B4-BE49-F238E27FC236}">
                  <a16:creationId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8" name="群組 7">
            <a:extLst>
              <a:ext uri="{FF2B5EF4-FFF2-40B4-BE49-F238E27FC236}">
                <a16:creationId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183;p11">
                <a:extLst>
                  <a:ext uri="{FF2B5EF4-FFF2-40B4-BE49-F238E27FC236}">
                    <a16:creationId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184;p11">
                <a:extLst>
                  <a:ext uri="{FF2B5EF4-FFF2-40B4-BE49-F238E27FC236}">
                    <a16:creationId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56" name="Google Shape;185;p11">
                <a:extLst>
                  <a:ext uri="{FF2B5EF4-FFF2-40B4-BE49-F238E27FC236}">
                    <a16:creationId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6" name="橢圓 65">
              <a:extLst>
                <a:ext uri="{FF2B5EF4-FFF2-40B4-BE49-F238E27FC236}">
                  <a16:creationId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a16="http://schemas.microsoft.com/office/drawing/2014/main" id="{1E9AF451-EB2D-F912-38A6-ABF2276C761D}"/>
              </a:ext>
            </a:extLst>
          </p:cNvPr>
          <p:cNvSpPr/>
          <p:nvPr userDrawn="1"/>
        </p:nvSpPr>
        <p:spPr>
          <a:xfrm rot="3113033">
            <a:off x="-1097409" y="4140037"/>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a16="http://schemas.microsoft.com/office/drawing/2014/main" id="{E392388D-486F-7F65-831F-7FD4E86EBFA1}"/>
              </a:ext>
            </a:extLst>
          </p:cNvPr>
          <p:cNvSpPr/>
          <p:nvPr userDrawn="1"/>
        </p:nvSpPr>
        <p:spPr>
          <a:xfrm rot="6798747" flipH="1" flipV="1">
            <a:off x="4395139" y="891619"/>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1" name="Google Shape;184;p11">
            <a:extLst>
              <a:ext uri="{FF2B5EF4-FFF2-40B4-BE49-F238E27FC236}">
                <a16:creationId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2" name="Google Shape;184;p11">
            <a:extLst>
              <a:ext uri="{FF2B5EF4-FFF2-40B4-BE49-F238E27FC236}">
                <a16:creationId xmlns:a16="http://schemas.microsoft.com/office/drawing/2014/main" id="{E392388D-486F-7F65-831F-7FD4E86EBFA1}"/>
              </a:ext>
            </a:extLst>
          </p:cNvPr>
          <p:cNvSpPr/>
          <p:nvPr userDrawn="1"/>
        </p:nvSpPr>
        <p:spPr>
          <a:xfrm rot="21300386">
            <a:off x="889758"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grpSp>
        <p:nvGrpSpPr>
          <p:cNvPr id="34" name="群組 33">
            <a:extLst>
              <a:ext uri="{FF2B5EF4-FFF2-40B4-BE49-F238E27FC236}">
                <a16:creationId xmlns:a16="http://schemas.microsoft.com/office/drawing/2014/main" id="{F7D3238E-D4C0-0368-258E-AF8FA52ED9CD}"/>
              </a:ext>
            </a:extLst>
          </p:cNvPr>
          <p:cNvGrpSpPr/>
          <p:nvPr userDrawn="1"/>
        </p:nvGrpSpPr>
        <p:grpSpPr>
          <a:xfrm>
            <a:off x="491490" y="952212"/>
            <a:ext cx="8161024" cy="3210363"/>
            <a:chOff x="655318" y="1427652"/>
            <a:chExt cx="10881365" cy="3479174"/>
          </a:xfrm>
        </p:grpSpPr>
        <p:sp>
          <p:nvSpPr>
            <p:cNvPr id="35" name="矩形: 圓角 34">
              <a:extLst>
                <a:ext uri="{FF2B5EF4-FFF2-40B4-BE49-F238E27FC236}">
                  <a16:creationId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2635565074"/>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191173"/>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81"/>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99"/>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3" name="群組 22"/>
          <p:cNvGrpSpPr/>
          <p:nvPr userDrawn="1"/>
        </p:nvGrpSpPr>
        <p:grpSpPr>
          <a:xfrm rot="19732323">
            <a:off x="7966087" y="4857799"/>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 name="群組 1">
            <a:extLst>
              <a:ext uri="{FF2B5EF4-FFF2-40B4-BE49-F238E27FC236}">
                <a16:creationId xmlns:a16="http://schemas.microsoft.com/office/drawing/2014/main" id="{D6D1701E-2FF5-6B09-D455-B32239C4349D}"/>
              </a:ext>
            </a:extLst>
          </p:cNvPr>
          <p:cNvGrpSpPr/>
          <p:nvPr userDrawn="1"/>
        </p:nvGrpSpPr>
        <p:grpSpPr>
          <a:xfrm>
            <a:off x="324112" y="2102815"/>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Tree>
    <p:extLst>
      <p:ext uri="{BB962C8B-B14F-4D97-AF65-F5344CB8AC3E}">
        <p14:creationId xmlns:p14="http://schemas.microsoft.com/office/powerpoint/2010/main" val="1988136646"/>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62"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10" name="群組 9"/>
          <p:cNvGrpSpPr/>
          <p:nvPr userDrawn="1"/>
        </p:nvGrpSpPr>
        <p:grpSpPr>
          <a:xfrm>
            <a:off x="433285" y="1280135"/>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2" name="群組 21"/>
          <p:cNvGrpSpPr/>
          <p:nvPr userDrawn="1"/>
        </p:nvGrpSpPr>
        <p:grpSpPr>
          <a:xfrm rot="19387200">
            <a:off x="7591690"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7" name="群組 26"/>
          <p:cNvGrpSpPr/>
          <p:nvPr userDrawn="1"/>
        </p:nvGrpSpPr>
        <p:grpSpPr>
          <a:xfrm rot="17637638">
            <a:off x="8130985"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31" name="投影片編號版面配置區 1"/>
          <p:cNvSpPr txBox="1">
            <a:spLocks/>
          </p:cNvSpPr>
          <p:nvPr userDrawn="1"/>
        </p:nvSpPr>
        <p:spPr>
          <a:xfrm>
            <a:off x="7031981" y="642292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3627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 name="投影片編號版面配置區 5"/>
          <p:cNvSpPr>
            <a:spLocks noGrp="1"/>
          </p:cNvSpPr>
          <p:nvPr>
            <p:ph type="sldNum" sz="quarter" idx="12"/>
          </p:nvPr>
        </p:nvSpPr>
        <p:spPr>
          <a:xfrm>
            <a:off x="7009155" y="6382020"/>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51895186"/>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603" y="5684603"/>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9538810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68"/>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2129515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9"/>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68"/>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034553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41"/>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4"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33"/>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22"/>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223844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2" y="261257"/>
            <a:ext cx="8762321"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855" tIns="54428" rIns="108855" bIns="54428" rtlCol="0" anchor="ctr"/>
          <a:lstStyle/>
          <a:p>
            <a:pPr algn="ctr"/>
            <a:endParaRPr lang="zh-CN" altLang="en-US" sz="1600"/>
          </a:p>
        </p:txBody>
      </p:sp>
    </p:spTree>
    <p:extLst>
      <p:ext uri="{BB962C8B-B14F-4D97-AF65-F5344CB8AC3E}">
        <p14:creationId xmlns:p14="http://schemas.microsoft.com/office/powerpoint/2010/main" val="2835760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4"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33"/>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22"/>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1516279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11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9" name="投影片編號版面配置區 7"/>
          <p:cNvSpPr txBox="1">
            <a:spLocks/>
          </p:cNvSpPr>
          <p:nvPr userDrawn="1"/>
        </p:nvSpPr>
        <p:spPr>
          <a:xfrm>
            <a:off x="6968031" y="6377300"/>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8342821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152672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057652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277798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034034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661704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139064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52825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61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9" name="矩形 8"/>
          <p:cNvSpPr/>
          <p:nvPr userDrawn="1"/>
        </p:nvSpPr>
        <p:spPr>
          <a:xfrm>
            <a:off x="8568367" y="6489802"/>
            <a:ext cx="561372" cy="369332"/>
          </a:xfrm>
          <a:prstGeom prst="rect">
            <a:avLst/>
          </a:prstGeom>
        </p:spPr>
        <p:txBody>
          <a:bodyPr wrap="square">
            <a:spAutoFit/>
          </a:bodyPr>
          <a:lstStyle/>
          <a:p>
            <a:pPr algn="r"/>
            <a:fld id="{97733547-C233-4ECF-87BB-4C2671E03F78}" type="slidenum">
              <a:rPr lang="zh-TW" altLang="en-US" sz="1800" b="1" smtClean="0">
                <a:solidFill>
                  <a:srgbClr val="002060"/>
                </a:solidFill>
                <a:effectLst/>
              </a:rPr>
              <a:pPr algn="r"/>
              <a:t>‹#›</a:t>
            </a:fld>
            <a:endParaRPr lang="zh-TW" altLang="en-US" sz="1800" b="1" dirty="0">
              <a:solidFill>
                <a:srgbClr val="002060"/>
              </a:solidFill>
              <a:effectLst/>
            </a:endParaRPr>
          </a:p>
        </p:txBody>
      </p:sp>
      <p:sp>
        <p:nvSpPr>
          <p:cNvPr id="22" name="流程圖: 接點 21"/>
          <p:cNvSpPr/>
          <p:nvPr/>
        </p:nvSpPr>
        <p:spPr>
          <a:xfrm flipH="1">
            <a:off x="6942314" y="6399447"/>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流程圖: 接點 23"/>
          <p:cNvSpPr/>
          <p:nvPr/>
        </p:nvSpPr>
        <p:spPr>
          <a:xfrm flipH="1">
            <a:off x="5463276" y="6475454"/>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p:cNvSpPr/>
          <p:nvPr/>
        </p:nvSpPr>
        <p:spPr>
          <a:xfrm flipH="1">
            <a:off x="8336931" y="6347321"/>
            <a:ext cx="309346" cy="309347"/>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流程圖: 接點 7"/>
          <p:cNvSpPr/>
          <p:nvPr/>
        </p:nvSpPr>
        <p:spPr>
          <a:xfrm>
            <a:off x="4147490" y="6400756"/>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流程圖: 接點 9"/>
          <p:cNvSpPr/>
          <p:nvPr/>
        </p:nvSpPr>
        <p:spPr>
          <a:xfrm>
            <a:off x="2296006" y="6348573"/>
            <a:ext cx="101748" cy="101748"/>
          </a:xfrm>
          <a:prstGeom prst="flowChartConnector">
            <a:avLst/>
          </a:prstGeom>
          <a:solidFill>
            <a:srgbClr val="F2F7F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流程圖: 接點 10"/>
          <p:cNvSpPr/>
          <p:nvPr/>
        </p:nvSpPr>
        <p:spPr>
          <a:xfrm>
            <a:off x="1824666" y="6193639"/>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接點 11"/>
          <p:cNvSpPr/>
          <p:nvPr/>
        </p:nvSpPr>
        <p:spPr>
          <a:xfrm>
            <a:off x="93723" y="6266182"/>
            <a:ext cx="309346" cy="309346"/>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流程圖: 接點 12"/>
          <p:cNvSpPr/>
          <p:nvPr/>
        </p:nvSpPr>
        <p:spPr>
          <a:xfrm>
            <a:off x="1135991" y="6312770"/>
            <a:ext cx="145889" cy="145889"/>
          </a:xfrm>
          <a:prstGeom prst="flowChartConnector">
            <a:avLst/>
          </a:prstGeom>
          <a:solidFill>
            <a:schemeClr val="accent4">
              <a:lumMod val="20000"/>
              <a:lumOff val="80000"/>
              <a:alpha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流程圖: 接點 17"/>
          <p:cNvSpPr/>
          <p:nvPr/>
        </p:nvSpPr>
        <p:spPr>
          <a:xfrm>
            <a:off x="688303" y="621815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流程圖: 接點 18"/>
          <p:cNvSpPr/>
          <p:nvPr/>
        </p:nvSpPr>
        <p:spPr>
          <a:xfrm>
            <a:off x="2756067" y="6450380"/>
            <a:ext cx="198589" cy="198589"/>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流程圖: 接點 19"/>
          <p:cNvSpPr/>
          <p:nvPr/>
        </p:nvSpPr>
        <p:spPr>
          <a:xfrm>
            <a:off x="1731215" y="6426941"/>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流程圖: 接點 20"/>
          <p:cNvSpPr/>
          <p:nvPr/>
        </p:nvSpPr>
        <p:spPr>
          <a:xfrm>
            <a:off x="3531342" y="6630524"/>
            <a:ext cx="87886" cy="87886"/>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16"/>
          <p:cNvSpPr/>
          <p:nvPr/>
        </p:nvSpPr>
        <p:spPr>
          <a:xfrm>
            <a:off x="-15858" y="6250983"/>
            <a:ext cx="9143999" cy="357302"/>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手繪多邊形 14"/>
          <p:cNvSpPr/>
          <p:nvPr/>
        </p:nvSpPr>
        <p:spPr>
          <a:xfrm>
            <a:off x="-15858" y="6383928"/>
            <a:ext cx="9143999" cy="220848"/>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流程圖: 接點 26"/>
          <p:cNvSpPr/>
          <p:nvPr userDrawn="1"/>
        </p:nvSpPr>
        <p:spPr>
          <a:xfrm>
            <a:off x="7626211" y="6493267"/>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流程圖: 接點 27"/>
          <p:cNvSpPr/>
          <p:nvPr userDrawn="1"/>
        </p:nvSpPr>
        <p:spPr>
          <a:xfrm>
            <a:off x="6089815" y="667323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99" y="6212098"/>
            <a:ext cx="436871" cy="436871"/>
          </a:xfrm>
          <a:prstGeom prst="rect">
            <a:avLst/>
          </a:prstGeom>
          <a:effectLst>
            <a:outerShdw blurRad="50800" dist="38100" dir="5400000" algn="t" rotWithShape="0">
              <a:prstClr val="black">
                <a:alpha val="40000"/>
              </a:prstClr>
            </a:outerShdw>
          </a:effectLst>
        </p:spPr>
      </p:pic>
      <p:sp>
        <p:nvSpPr>
          <p:cNvPr id="29" name="矩形 28"/>
          <p:cNvSpPr/>
          <p:nvPr userDrawn="1"/>
        </p:nvSpPr>
        <p:spPr>
          <a:xfrm>
            <a:off x="0" y="1352"/>
            <a:ext cx="9144000" cy="484427"/>
          </a:xfrm>
          <a:prstGeom prst="rect">
            <a:avLst/>
          </a:prstGeom>
          <a:gradFill>
            <a:gsLst>
              <a:gs pos="100000">
                <a:srgbClr val="FFECDD"/>
              </a:gs>
              <a:gs pos="0">
                <a:srgbClr val="FFE3A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Title 1"/>
          <p:cNvSpPr>
            <a:spLocks noGrp="1"/>
          </p:cNvSpPr>
          <p:nvPr>
            <p:ph type="title"/>
          </p:nvPr>
        </p:nvSpPr>
        <p:spPr>
          <a:xfrm>
            <a:off x="204137" y="59413"/>
            <a:ext cx="8701737" cy="368296"/>
          </a:xfrm>
        </p:spPr>
        <p:txBody>
          <a:bodyPr>
            <a:normAutofit/>
          </a:bodyPr>
          <a:lstStyle>
            <a:lvl1pPr>
              <a:defRPr sz="2800">
                <a:solidFill>
                  <a:srgbClr val="621433"/>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en-US" dirty="0"/>
          </a:p>
        </p:txBody>
      </p:sp>
      <p:sp>
        <p:nvSpPr>
          <p:cNvPr id="32" name="Content Placeholder 2"/>
          <p:cNvSpPr>
            <a:spLocks noGrp="1"/>
          </p:cNvSpPr>
          <p:nvPr>
            <p:ph idx="1"/>
          </p:nvPr>
        </p:nvSpPr>
        <p:spPr>
          <a:xfrm>
            <a:off x="688303" y="882650"/>
            <a:ext cx="7886700" cy="4351338"/>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Tree>
    <p:extLst>
      <p:ext uri="{BB962C8B-B14F-4D97-AF65-F5344CB8AC3E}">
        <p14:creationId xmlns:p14="http://schemas.microsoft.com/office/powerpoint/2010/main" val="10385943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175;p11">
                <a:extLst>
                  <a:ext uri="{FF2B5EF4-FFF2-40B4-BE49-F238E27FC236}">
                    <a16:creationId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176;p11">
                <a:extLst>
                  <a:ext uri="{FF2B5EF4-FFF2-40B4-BE49-F238E27FC236}">
                    <a16:creationId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1" name="Google Shape;182;p11">
                <a:extLst>
                  <a:ext uri="{FF2B5EF4-FFF2-40B4-BE49-F238E27FC236}">
                    <a16:creationId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5" name="橢圓 64">
              <a:extLst>
                <a:ext uri="{FF2B5EF4-FFF2-40B4-BE49-F238E27FC236}">
                  <a16:creationId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a16="http://schemas.microsoft.com/office/drawing/2014/main" id="{07BE2FB6-12B6-88C3-968E-42D921C06CF1}"/>
              </a:ext>
            </a:extLst>
          </p:cNvPr>
          <p:cNvGrpSpPr/>
          <p:nvPr userDrawn="1"/>
        </p:nvGrpSpPr>
        <p:grpSpPr>
          <a:xfrm>
            <a:off x="7268342" y="3090829"/>
            <a:ext cx="2468028" cy="2810729"/>
            <a:chOff x="9691123" y="3090804"/>
            <a:chExt cx="3290704" cy="2810729"/>
          </a:xfrm>
        </p:grpSpPr>
        <p:grpSp>
          <p:nvGrpSpPr>
            <p:cNvPr id="47" name="群組 46">
              <a:extLst>
                <a:ext uri="{FF2B5EF4-FFF2-40B4-BE49-F238E27FC236}">
                  <a16:creationId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177;p11">
                <a:extLst>
                  <a:ext uri="{FF2B5EF4-FFF2-40B4-BE49-F238E27FC236}">
                    <a16:creationId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0" name="Google Shape;179;p11">
                <a:extLst>
                  <a:ext uri="{FF2B5EF4-FFF2-40B4-BE49-F238E27FC236}">
                    <a16:creationId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1" name="Google Shape;181;p11">
                <a:extLst>
                  <a:ext uri="{FF2B5EF4-FFF2-40B4-BE49-F238E27FC236}">
                    <a16:creationId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2" name="橢圓 1">
              <a:extLst>
                <a:ext uri="{FF2B5EF4-FFF2-40B4-BE49-F238E27FC236}">
                  <a16:creationId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75"/>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93"/>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a16="http://schemas.microsoft.com/office/drawing/2014/main" id="{8F1F0E0E-A5BD-4680-17AC-1AFDF0054056}"/>
              </a:ext>
            </a:extLst>
          </p:cNvPr>
          <p:cNvGrpSpPr/>
          <p:nvPr userDrawn="1"/>
        </p:nvGrpSpPr>
        <p:grpSpPr>
          <a:xfrm rot="3275737">
            <a:off x="-1023232" y="4517101"/>
            <a:ext cx="2649817" cy="1859449"/>
            <a:chOff x="-212111" y="5799253"/>
            <a:chExt cx="740716" cy="693041"/>
          </a:xfrm>
        </p:grpSpPr>
        <p:sp>
          <p:nvSpPr>
            <p:cNvPr id="44" name="Google Shape;178;p11">
              <a:extLst>
                <a:ext uri="{FF2B5EF4-FFF2-40B4-BE49-F238E27FC236}">
                  <a16:creationId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5" name="Google Shape;180;p11">
              <a:extLst>
                <a:ext uri="{FF2B5EF4-FFF2-40B4-BE49-F238E27FC236}">
                  <a16:creationId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186;p11">
              <a:extLst>
                <a:ext uri="{FF2B5EF4-FFF2-40B4-BE49-F238E27FC236}">
                  <a16:creationId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8" name="群組 7">
            <a:extLst>
              <a:ext uri="{FF2B5EF4-FFF2-40B4-BE49-F238E27FC236}">
                <a16:creationId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183;p11">
                <a:extLst>
                  <a:ext uri="{FF2B5EF4-FFF2-40B4-BE49-F238E27FC236}">
                    <a16:creationId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184;p11">
                <a:extLst>
                  <a:ext uri="{FF2B5EF4-FFF2-40B4-BE49-F238E27FC236}">
                    <a16:creationId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56" name="Google Shape;185;p11">
                <a:extLst>
                  <a:ext uri="{FF2B5EF4-FFF2-40B4-BE49-F238E27FC236}">
                    <a16:creationId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6" name="橢圓 65">
              <a:extLst>
                <a:ext uri="{FF2B5EF4-FFF2-40B4-BE49-F238E27FC236}">
                  <a16:creationId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a16="http://schemas.microsoft.com/office/drawing/2014/main" id="{1E9AF451-EB2D-F912-38A6-ABF2276C761D}"/>
              </a:ext>
            </a:extLst>
          </p:cNvPr>
          <p:cNvSpPr/>
          <p:nvPr userDrawn="1"/>
        </p:nvSpPr>
        <p:spPr>
          <a:xfrm rot="3113033">
            <a:off x="-1097409" y="4140034"/>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a16="http://schemas.microsoft.com/office/drawing/2014/main" id="{E392388D-486F-7F65-831F-7FD4E86EBFA1}"/>
              </a:ext>
            </a:extLst>
          </p:cNvPr>
          <p:cNvSpPr/>
          <p:nvPr userDrawn="1"/>
        </p:nvSpPr>
        <p:spPr>
          <a:xfrm rot="6798747" flipH="1" flipV="1">
            <a:off x="4395136" y="891613"/>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1" name="Google Shape;184;p11">
            <a:extLst>
              <a:ext uri="{FF2B5EF4-FFF2-40B4-BE49-F238E27FC236}">
                <a16:creationId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2" name="Google Shape;184;p11">
            <a:extLst>
              <a:ext uri="{FF2B5EF4-FFF2-40B4-BE49-F238E27FC236}">
                <a16:creationId xmlns:a16="http://schemas.microsoft.com/office/drawing/2014/main" id="{E392388D-486F-7F65-831F-7FD4E86EBFA1}"/>
              </a:ext>
            </a:extLst>
          </p:cNvPr>
          <p:cNvSpPr/>
          <p:nvPr userDrawn="1"/>
        </p:nvSpPr>
        <p:spPr>
          <a:xfrm rot="21300386">
            <a:off x="889755"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grpSp>
        <p:nvGrpSpPr>
          <p:cNvPr id="34" name="群組 33">
            <a:extLst>
              <a:ext uri="{FF2B5EF4-FFF2-40B4-BE49-F238E27FC236}">
                <a16:creationId xmlns:a16="http://schemas.microsoft.com/office/drawing/2014/main" id="{F7D3238E-D4C0-0368-258E-AF8FA52ED9CD}"/>
              </a:ext>
            </a:extLst>
          </p:cNvPr>
          <p:cNvGrpSpPr/>
          <p:nvPr userDrawn="1"/>
        </p:nvGrpSpPr>
        <p:grpSpPr>
          <a:xfrm>
            <a:off x="491490" y="952206"/>
            <a:ext cx="8161024" cy="3210363"/>
            <a:chOff x="655318" y="1427652"/>
            <a:chExt cx="10881365" cy="3479174"/>
          </a:xfrm>
        </p:grpSpPr>
        <p:sp>
          <p:nvSpPr>
            <p:cNvPr id="35" name="矩形: 圓角 34">
              <a:extLst>
                <a:ext uri="{FF2B5EF4-FFF2-40B4-BE49-F238E27FC236}">
                  <a16:creationId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3770917902"/>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273870"/>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75"/>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93"/>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3" name="群組 22"/>
          <p:cNvGrpSpPr/>
          <p:nvPr userDrawn="1"/>
        </p:nvGrpSpPr>
        <p:grpSpPr>
          <a:xfrm rot="19732323">
            <a:off x="7966087" y="4857793"/>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 name="群組 1">
            <a:extLst>
              <a:ext uri="{FF2B5EF4-FFF2-40B4-BE49-F238E27FC236}">
                <a16:creationId xmlns:a16="http://schemas.microsoft.com/office/drawing/2014/main" id="{D6D1701E-2FF5-6B09-D455-B32239C4349D}"/>
              </a:ext>
            </a:extLst>
          </p:cNvPr>
          <p:cNvGrpSpPr/>
          <p:nvPr userDrawn="1"/>
        </p:nvGrpSpPr>
        <p:grpSpPr>
          <a:xfrm>
            <a:off x="324112" y="2102809"/>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Tree>
    <p:extLst>
      <p:ext uri="{BB962C8B-B14F-4D97-AF65-F5344CB8AC3E}">
        <p14:creationId xmlns:p14="http://schemas.microsoft.com/office/powerpoint/2010/main" val="189765310"/>
      </p:ext>
    </p:extLst>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59"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10" name="群組 9"/>
          <p:cNvGrpSpPr/>
          <p:nvPr userDrawn="1"/>
        </p:nvGrpSpPr>
        <p:grpSpPr>
          <a:xfrm>
            <a:off x="433285" y="1280129"/>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2" name="群組 21"/>
          <p:cNvGrpSpPr/>
          <p:nvPr userDrawn="1"/>
        </p:nvGrpSpPr>
        <p:grpSpPr>
          <a:xfrm rot="19387200">
            <a:off x="7591687"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7" name="群組 26"/>
          <p:cNvGrpSpPr/>
          <p:nvPr userDrawn="1"/>
        </p:nvGrpSpPr>
        <p:grpSpPr>
          <a:xfrm rot="17637638">
            <a:off x="8130982"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31" name="投影片編號版面配置區 1"/>
          <p:cNvSpPr txBox="1">
            <a:spLocks/>
          </p:cNvSpPr>
          <p:nvPr userDrawn="1"/>
        </p:nvSpPr>
        <p:spPr>
          <a:xfrm>
            <a:off x="7031981" y="642292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6950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 name="投影片編號版面配置區 5"/>
          <p:cNvSpPr>
            <a:spLocks noGrp="1"/>
          </p:cNvSpPr>
          <p:nvPr>
            <p:ph type="sldNum" sz="quarter" idx="12"/>
          </p:nvPr>
        </p:nvSpPr>
        <p:spPr>
          <a:xfrm>
            <a:off x="7009155" y="6382014"/>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53583562"/>
      </p:ext>
    </p:extLst>
  </p:cSld>
  <p:clrMapOvr>
    <a:masterClrMapping/>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600" y="5684597"/>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0231408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62"/>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643856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73"/>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62"/>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42117168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8"/>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1"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2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16"/>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40975402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51"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2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16"/>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2886158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2024/2/2</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336446" y="5644042"/>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7060432" y="646748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8787217" y="6445670"/>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9254280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10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9" name="投影片編號版面配置區 7"/>
          <p:cNvSpPr txBox="1">
            <a:spLocks/>
          </p:cNvSpPr>
          <p:nvPr userDrawn="1"/>
        </p:nvSpPr>
        <p:spPr>
          <a:xfrm>
            <a:off x="6968031" y="6377294"/>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41697977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60722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96277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696262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980377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591732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5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548538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11752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625984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 name="群組 6">
            <a:extLst>
              <a:ext uri="{FF2B5EF4-FFF2-40B4-BE49-F238E27FC236}">
                <a16:creationId xmlns:a16="http://schemas.microsoft.com/office/drawing/2014/main" id="{5F3C0AC6-65F1-E974-F95C-D3D8755690BF}"/>
              </a:ext>
            </a:extLst>
          </p:cNvPr>
          <p:cNvGrpSpPr/>
          <p:nvPr userDrawn="1"/>
        </p:nvGrpSpPr>
        <p:grpSpPr>
          <a:xfrm>
            <a:off x="7088674" y="-287756"/>
            <a:ext cx="2372330" cy="2323500"/>
            <a:chOff x="9451564" y="-287756"/>
            <a:chExt cx="3163106" cy="2323500"/>
          </a:xfrm>
        </p:grpSpPr>
        <p:grpSp>
          <p:nvGrpSpPr>
            <p:cNvPr id="57" name="群組 56">
              <a:extLst>
                <a:ext uri="{FF2B5EF4-FFF2-40B4-BE49-F238E27FC236}">
                  <a16:creationId xmlns:a16="http://schemas.microsoft.com/office/drawing/2014/main" id="{75EE2D2C-C63B-3715-E134-3E048B23EA69}"/>
                </a:ext>
              </a:extLst>
            </p:cNvPr>
            <p:cNvGrpSpPr/>
            <p:nvPr userDrawn="1"/>
          </p:nvGrpSpPr>
          <p:grpSpPr>
            <a:xfrm rot="20892204">
              <a:off x="9724114" y="-287756"/>
              <a:ext cx="2554645" cy="2323500"/>
              <a:chOff x="9395509" y="-761227"/>
              <a:chExt cx="3426704" cy="3116655"/>
            </a:xfrm>
          </p:grpSpPr>
          <p:sp>
            <p:nvSpPr>
              <p:cNvPr id="58" name="Google Shape;173;p11">
                <a:extLst>
                  <a:ext uri="{FF2B5EF4-FFF2-40B4-BE49-F238E27FC236}">
                    <a16:creationId xmlns:a16="http://schemas.microsoft.com/office/drawing/2014/main" id="{5E8B938B-CE93-38F9-8ADD-F6BB8337F44D}"/>
                  </a:ext>
                </a:extLst>
              </p:cNvPr>
              <p:cNvSpPr/>
              <p:nvPr/>
            </p:nvSpPr>
            <p:spPr>
              <a:xfrm rot="16855999">
                <a:off x="11440875" y="974090"/>
                <a:ext cx="1381338" cy="1381338"/>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175;p11">
                <a:extLst>
                  <a:ext uri="{FF2B5EF4-FFF2-40B4-BE49-F238E27FC236}">
                    <a16:creationId xmlns:a16="http://schemas.microsoft.com/office/drawing/2014/main" id="{8273B42D-7FF5-221B-FE9B-16B221F80F72}"/>
                  </a:ext>
                </a:extLst>
              </p:cNvPr>
              <p:cNvSpPr/>
              <p:nvPr/>
            </p:nvSpPr>
            <p:spPr>
              <a:xfrm rot="16855999">
                <a:off x="9395509" y="-761227"/>
                <a:ext cx="1860854" cy="1860854"/>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176;p11">
                <a:extLst>
                  <a:ext uri="{FF2B5EF4-FFF2-40B4-BE49-F238E27FC236}">
                    <a16:creationId xmlns:a16="http://schemas.microsoft.com/office/drawing/2014/main" id="{4A4A0571-226E-0647-AEB2-6EE03B364015}"/>
                  </a:ext>
                </a:extLst>
              </p:cNvPr>
              <p:cNvSpPr/>
              <p:nvPr/>
            </p:nvSpPr>
            <p:spPr>
              <a:xfrm rot="16855999">
                <a:off x="11589312" y="184781"/>
                <a:ext cx="471988" cy="47198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1" name="Google Shape;182;p11">
                <a:extLst>
                  <a:ext uri="{FF2B5EF4-FFF2-40B4-BE49-F238E27FC236}">
                    <a16:creationId xmlns:a16="http://schemas.microsoft.com/office/drawing/2014/main" id="{4B457EBD-71E9-1276-3743-2FDADE83A6B7}"/>
                  </a:ext>
                </a:extLst>
              </p:cNvPr>
              <p:cNvSpPr/>
              <p:nvPr/>
            </p:nvSpPr>
            <p:spPr>
              <a:xfrm rot="16200000">
                <a:off x="10331236" y="1384522"/>
                <a:ext cx="660905" cy="660905"/>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5" name="橢圓 64">
              <a:extLst>
                <a:ext uri="{FF2B5EF4-FFF2-40B4-BE49-F238E27FC236}">
                  <a16:creationId xmlns:a16="http://schemas.microsoft.com/office/drawing/2014/main" id="{81321414-DAB8-75B6-A3B6-226C7D57C000}"/>
                </a:ext>
              </a:extLst>
            </p:cNvPr>
            <p:cNvSpPr/>
            <p:nvPr userDrawn="1"/>
          </p:nvSpPr>
          <p:spPr>
            <a:xfrm rot="1899986">
              <a:off x="9451564" y="-28418"/>
              <a:ext cx="3163106" cy="1933246"/>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grpSp>
        <p:nvGrpSpPr>
          <p:cNvPr id="3" name="群組 2">
            <a:extLst>
              <a:ext uri="{FF2B5EF4-FFF2-40B4-BE49-F238E27FC236}">
                <a16:creationId xmlns:a16="http://schemas.microsoft.com/office/drawing/2014/main" id="{07BE2FB6-12B6-88C3-968E-42D921C06CF1}"/>
              </a:ext>
            </a:extLst>
          </p:cNvPr>
          <p:cNvGrpSpPr/>
          <p:nvPr userDrawn="1"/>
        </p:nvGrpSpPr>
        <p:grpSpPr>
          <a:xfrm>
            <a:off x="7268342" y="3090821"/>
            <a:ext cx="2468028" cy="2810729"/>
            <a:chOff x="9691123" y="3090804"/>
            <a:chExt cx="3290704" cy="2810729"/>
          </a:xfrm>
        </p:grpSpPr>
        <p:grpSp>
          <p:nvGrpSpPr>
            <p:cNvPr id="47" name="群組 46">
              <a:extLst>
                <a:ext uri="{FF2B5EF4-FFF2-40B4-BE49-F238E27FC236}">
                  <a16:creationId xmlns:a16="http://schemas.microsoft.com/office/drawing/2014/main" id="{0C3C2B40-B4DC-3A17-B768-ECF80D447ECC}"/>
                </a:ext>
              </a:extLst>
            </p:cNvPr>
            <p:cNvGrpSpPr/>
            <p:nvPr userDrawn="1"/>
          </p:nvGrpSpPr>
          <p:grpSpPr>
            <a:xfrm rot="15260557" flipH="1">
              <a:off x="10199845" y="3147069"/>
              <a:ext cx="2638598" cy="2720415"/>
              <a:chOff x="11119053" y="5418594"/>
              <a:chExt cx="1130918" cy="1165984"/>
            </a:xfrm>
          </p:grpSpPr>
          <p:sp>
            <p:nvSpPr>
              <p:cNvPr id="48" name="Google Shape;174;p11">
                <a:extLst>
                  <a:ext uri="{FF2B5EF4-FFF2-40B4-BE49-F238E27FC236}">
                    <a16:creationId xmlns:a16="http://schemas.microsoft.com/office/drawing/2014/main" id="{9811E2EE-5ED4-E2C7-D510-9D235071A967}"/>
                  </a:ext>
                </a:extLst>
              </p:cNvPr>
              <p:cNvSpPr/>
              <p:nvPr/>
            </p:nvSpPr>
            <p:spPr>
              <a:xfrm>
                <a:off x="11802971" y="55060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177;p11">
                <a:extLst>
                  <a:ext uri="{FF2B5EF4-FFF2-40B4-BE49-F238E27FC236}">
                    <a16:creationId xmlns:a16="http://schemas.microsoft.com/office/drawing/2014/main" id="{3F9D22B4-B492-D133-D599-1ECE40A41CD2}"/>
                  </a:ext>
                </a:extLst>
              </p:cNvPr>
              <p:cNvSpPr/>
              <p:nvPr/>
            </p:nvSpPr>
            <p:spPr>
              <a:xfrm>
                <a:off x="11119053" y="5767633"/>
                <a:ext cx="816945" cy="816945"/>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0" name="Google Shape;179;p11">
                <a:extLst>
                  <a:ext uri="{FF2B5EF4-FFF2-40B4-BE49-F238E27FC236}">
                    <a16:creationId xmlns:a16="http://schemas.microsoft.com/office/drawing/2014/main" id="{279D1EAA-F06A-6F51-1A1E-7D9065B93561}"/>
                  </a:ext>
                </a:extLst>
              </p:cNvPr>
              <p:cNvSpPr/>
              <p:nvPr/>
            </p:nvSpPr>
            <p:spPr>
              <a:xfrm>
                <a:off x="11316388" y="5418594"/>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1" name="Google Shape;181;p11">
                <a:extLst>
                  <a:ext uri="{FF2B5EF4-FFF2-40B4-BE49-F238E27FC236}">
                    <a16:creationId xmlns:a16="http://schemas.microsoft.com/office/drawing/2014/main" id="{BDAAD939-9A82-AA4D-8B10-7D60EEC0571A}"/>
                  </a:ext>
                </a:extLst>
              </p:cNvPr>
              <p:cNvSpPr/>
              <p:nvPr/>
            </p:nvSpPr>
            <p:spPr>
              <a:xfrm>
                <a:off x="11280397" y="5913713"/>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2" name="橢圓 1">
              <a:extLst>
                <a:ext uri="{FF2B5EF4-FFF2-40B4-BE49-F238E27FC236}">
                  <a16:creationId xmlns:a16="http://schemas.microsoft.com/office/drawing/2014/main" id="{4C3CD906-3638-2CB5-7244-3B38733BDE9C}"/>
                </a:ext>
              </a:extLst>
            </p:cNvPr>
            <p:cNvSpPr/>
            <p:nvPr userDrawn="1"/>
          </p:nvSpPr>
          <p:spPr>
            <a:xfrm rot="19014924">
              <a:off x="9691123" y="3090804"/>
              <a:ext cx="3290704" cy="2810729"/>
            </a:xfrm>
            <a:prstGeom prst="ellips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 name="投影片編號版面配置區 5"/>
          <p:cNvSpPr>
            <a:spLocks noGrp="1"/>
          </p:cNvSpPr>
          <p:nvPr>
            <p:ph type="sldNum" sz="quarter" idx="12"/>
          </p:nvPr>
        </p:nvSpPr>
        <p:spPr>
          <a:xfrm>
            <a:off x="7009157" y="635636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40" name="矩形 39"/>
          <p:cNvSpPr/>
          <p:nvPr userDrawn="1"/>
        </p:nvSpPr>
        <p:spPr>
          <a:xfrm flipV="1">
            <a:off x="7615" y="519318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43" name="群組 42">
            <a:extLst>
              <a:ext uri="{FF2B5EF4-FFF2-40B4-BE49-F238E27FC236}">
                <a16:creationId xmlns:a16="http://schemas.microsoft.com/office/drawing/2014/main" id="{8F1F0E0E-A5BD-4680-17AC-1AFDF0054056}"/>
              </a:ext>
            </a:extLst>
          </p:cNvPr>
          <p:cNvGrpSpPr/>
          <p:nvPr userDrawn="1"/>
        </p:nvGrpSpPr>
        <p:grpSpPr>
          <a:xfrm rot="3275737">
            <a:off x="-1023232" y="4517093"/>
            <a:ext cx="2649817" cy="1859449"/>
            <a:chOff x="-212111" y="5799253"/>
            <a:chExt cx="740716" cy="693041"/>
          </a:xfrm>
        </p:grpSpPr>
        <p:sp>
          <p:nvSpPr>
            <p:cNvPr id="44" name="Google Shape;178;p11">
              <a:extLst>
                <a:ext uri="{FF2B5EF4-FFF2-40B4-BE49-F238E27FC236}">
                  <a16:creationId xmlns:a16="http://schemas.microsoft.com/office/drawing/2014/main" id="{F590BE7B-2EAA-032B-EF54-22391FAAD17C}"/>
                </a:ext>
              </a:extLst>
            </p:cNvPr>
            <p:cNvSpPr/>
            <p:nvPr/>
          </p:nvSpPr>
          <p:spPr>
            <a:xfrm>
              <a:off x="285431" y="5845185"/>
              <a:ext cx="243174" cy="243174"/>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5" name="Google Shape;180;p11">
              <a:extLst>
                <a:ext uri="{FF2B5EF4-FFF2-40B4-BE49-F238E27FC236}">
                  <a16:creationId xmlns:a16="http://schemas.microsoft.com/office/drawing/2014/main" id="{28DE9AD0-92E2-CD27-798D-A3F583E02B32}"/>
                </a:ext>
              </a:extLst>
            </p:cNvPr>
            <p:cNvSpPr/>
            <p:nvPr/>
          </p:nvSpPr>
          <p:spPr>
            <a:xfrm>
              <a:off x="-83481" y="6056469"/>
              <a:ext cx="435825" cy="435825"/>
            </a:xfrm>
            <a:prstGeom prst="donut">
              <a:avLst>
                <a:gd name="adj" fmla="val 24895"/>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186;p11">
              <a:extLst>
                <a:ext uri="{FF2B5EF4-FFF2-40B4-BE49-F238E27FC236}">
                  <a16:creationId xmlns:a16="http://schemas.microsoft.com/office/drawing/2014/main" id="{363457DE-51CB-A6E6-0CD3-E43F5203FFF6}"/>
                </a:ext>
              </a:extLst>
            </p:cNvPr>
            <p:cNvSpPr/>
            <p:nvPr/>
          </p:nvSpPr>
          <p:spPr>
            <a:xfrm>
              <a:off x="-212111" y="5799253"/>
              <a:ext cx="256285" cy="256285"/>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8" name="群組 7">
            <a:extLst>
              <a:ext uri="{FF2B5EF4-FFF2-40B4-BE49-F238E27FC236}">
                <a16:creationId xmlns:a16="http://schemas.microsoft.com/office/drawing/2014/main" id="{DC4D3883-F1E4-84C8-699C-2F868EE84175}"/>
              </a:ext>
            </a:extLst>
          </p:cNvPr>
          <p:cNvGrpSpPr/>
          <p:nvPr userDrawn="1"/>
        </p:nvGrpSpPr>
        <p:grpSpPr>
          <a:xfrm>
            <a:off x="-453289" y="-407826"/>
            <a:ext cx="2124277" cy="2336971"/>
            <a:chOff x="-604385" y="-407826"/>
            <a:chExt cx="2832369" cy="2336971"/>
          </a:xfrm>
        </p:grpSpPr>
        <p:grpSp>
          <p:nvGrpSpPr>
            <p:cNvPr id="52" name="群組 51">
              <a:extLst>
                <a:ext uri="{FF2B5EF4-FFF2-40B4-BE49-F238E27FC236}">
                  <a16:creationId xmlns:a16="http://schemas.microsoft.com/office/drawing/2014/main" id="{DB6F8D36-DAE1-E912-8AAB-BFCEF56B30FE}"/>
                </a:ext>
              </a:extLst>
            </p:cNvPr>
            <p:cNvGrpSpPr/>
            <p:nvPr userDrawn="1"/>
          </p:nvGrpSpPr>
          <p:grpSpPr>
            <a:xfrm rot="16200000">
              <a:off x="-42199" y="-477931"/>
              <a:ext cx="1990590" cy="2408469"/>
              <a:chOff x="11346594" y="-42390"/>
              <a:chExt cx="909145" cy="1100000"/>
            </a:xfrm>
          </p:grpSpPr>
          <p:sp>
            <p:nvSpPr>
              <p:cNvPr id="53" name="Google Shape;182;p11">
                <a:extLst>
                  <a:ext uri="{FF2B5EF4-FFF2-40B4-BE49-F238E27FC236}">
                    <a16:creationId xmlns:a16="http://schemas.microsoft.com/office/drawing/2014/main" id="{25FCD4CC-C35E-E4ED-E33D-41C7B0AF9953}"/>
                  </a:ext>
                </a:extLst>
              </p:cNvPr>
              <p:cNvSpPr/>
              <p:nvPr/>
            </p:nvSpPr>
            <p:spPr>
              <a:xfrm>
                <a:off x="11346594" y="-42390"/>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183;p11">
                <a:extLst>
                  <a:ext uri="{FF2B5EF4-FFF2-40B4-BE49-F238E27FC236}">
                    <a16:creationId xmlns:a16="http://schemas.microsoft.com/office/drawing/2014/main" id="{3871C8EF-41D3-5DA5-BB24-02308158C1AA}"/>
                  </a:ext>
                </a:extLst>
              </p:cNvPr>
              <p:cNvSpPr/>
              <p:nvPr/>
            </p:nvSpPr>
            <p:spPr>
              <a:xfrm>
                <a:off x="11624083" y="86051"/>
                <a:ext cx="527105" cy="527105"/>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184;p11">
                <a:extLst>
                  <a:ext uri="{FF2B5EF4-FFF2-40B4-BE49-F238E27FC236}">
                    <a16:creationId xmlns:a16="http://schemas.microsoft.com/office/drawing/2014/main" id="{E1DBBBCA-C584-9499-80A2-6ED20C3392B7}"/>
                  </a:ext>
                </a:extLst>
              </p:cNvPr>
              <p:cNvSpPr/>
              <p:nvPr/>
            </p:nvSpPr>
            <p:spPr>
              <a:xfrm>
                <a:off x="11655356" y="752811"/>
                <a:ext cx="304799" cy="304799"/>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56" name="Google Shape;185;p11">
                <a:extLst>
                  <a:ext uri="{FF2B5EF4-FFF2-40B4-BE49-F238E27FC236}">
                    <a16:creationId xmlns:a16="http://schemas.microsoft.com/office/drawing/2014/main" id="{DD8F3CAD-D492-2425-F28C-0F5DCFE12D86}"/>
                  </a:ext>
                </a:extLst>
              </p:cNvPr>
              <p:cNvSpPr/>
              <p:nvPr/>
            </p:nvSpPr>
            <p:spPr>
              <a:xfrm>
                <a:off x="11540691" y="-18197"/>
                <a:ext cx="715048" cy="715048"/>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6" name="橢圓 65">
              <a:extLst>
                <a:ext uri="{FF2B5EF4-FFF2-40B4-BE49-F238E27FC236}">
                  <a16:creationId xmlns:a16="http://schemas.microsoft.com/office/drawing/2014/main" id="{306A0E95-4184-B655-15D0-1E5E3D442DF6}"/>
                </a:ext>
              </a:extLst>
            </p:cNvPr>
            <p:cNvSpPr/>
            <p:nvPr userDrawn="1"/>
          </p:nvSpPr>
          <p:spPr>
            <a:xfrm rot="9787845">
              <a:off x="-604385" y="-407826"/>
              <a:ext cx="2832369" cy="2336971"/>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67" name="橢圓 66">
            <a:extLst>
              <a:ext uri="{FF2B5EF4-FFF2-40B4-BE49-F238E27FC236}">
                <a16:creationId xmlns:a16="http://schemas.microsoft.com/office/drawing/2014/main" id="{1E9AF451-EB2D-F912-38A6-ABF2276C761D}"/>
              </a:ext>
            </a:extLst>
          </p:cNvPr>
          <p:cNvSpPr/>
          <p:nvPr userDrawn="1"/>
        </p:nvSpPr>
        <p:spPr>
          <a:xfrm rot="3113033">
            <a:off x="-1097409" y="4140030"/>
            <a:ext cx="2983169" cy="2270576"/>
          </a:xfrm>
          <a:prstGeom prst="ellipse">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Google Shape;184;p11">
            <a:extLst>
              <a:ext uri="{FF2B5EF4-FFF2-40B4-BE49-F238E27FC236}">
                <a16:creationId xmlns:a16="http://schemas.microsoft.com/office/drawing/2014/main" id="{E392388D-486F-7F65-831F-7FD4E86EBFA1}"/>
              </a:ext>
            </a:extLst>
          </p:cNvPr>
          <p:cNvSpPr/>
          <p:nvPr userDrawn="1"/>
        </p:nvSpPr>
        <p:spPr>
          <a:xfrm rot="6798747" flipH="1" flipV="1">
            <a:off x="4395132" y="891605"/>
            <a:ext cx="5838589" cy="3631067"/>
          </a:xfrm>
          <a:prstGeom prst="triangle">
            <a:avLst>
              <a:gd name="adj" fmla="val 0"/>
            </a:avLst>
          </a:prstGeom>
          <a:solidFill>
            <a:srgbClr val="FF9393">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1" name="Google Shape;184;p11">
            <a:extLst>
              <a:ext uri="{FF2B5EF4-FFF2-40B4-BE49-F238E27FC236}">
                <a16:creationId xmlns:a16="http://schemas.microsoft.com/office/drawing/2014/main" id="{F334984A-F3A5-C775-791D-C183DF9D71B6}"/>
              </a:ext>
            </a:extLst>
          </p:cNvPr>
          <p:cNvSpPr/>
          <p:nvPr userDrawn="1"/>
        </p:nvSpPr>
        <p:spPr>
          <a:xfrm rot="8399772" flipH="1">
            <a:off x="215732" y="2920301"/>
            <a:ext cx="2468589" cy="3228228"/>
          </a:xfrm>
          <a:prstGeom prst="triangle">
            <a:avLst>
              <a:gd name="adj" fmla="val 31840"/>
            </a:avLst>
          </a:prstGeom>
          <a:solidFill>
            <a:srgbClr val="92D050">
              <a:alpha val="7451"/>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sp>
        <p:nvSpPr>
          <p:cNvPr id="42" name="Google Shape;184;p11">
            <a:extLst>
              <a:ext uri="{FF2B5EF4-FFF2-40B4-BE49-F238E27FC236}">
                <a16:creationId xmlns:a16="http://schemas.microsoft.com/office/drawing/2014/main" id="{E392388D-486F-7F65-831F-7FD4E86EBFA1}"/>
              </a:ext>
            </a:extLst>
          </p:cNvPr>
          <p:cNvSpPr/>
          <p:nvPr userDrawn="1"/>
        </p:nvSpPr>
        <p:spPr>
          <a:xfrm rot="21300386">
            <a:off x="889751" y="-245163"/>
            <a:ext cx="6557111" cy="6854419"/>
          </a:xfrm>
          <a:prstGeom prst="triangle">
            <a:avLst>
              <a:gd name="adj" fmla="val 17372"/>
            </a:avLst>
          </a:prstGeom>
          <a:solidFill>
            <a:schemeClr val="accent4">
              <a:lumMod val="60000"/>
              <a:lumOff val="40000"/>
              <a:alpha val="14000"/>
            </a:schemeClr>
          </a:solidFill>
          <a:ln>
            <a:noFill/>
          </a:ln>
        </p:spPr>
        <p:txBody>
          <a:bodyPr spcFirstLastPara="1" wrap="square" lIns="91425" tIns="91425" rIns="91425" bIns="91425" anchor="ctr" anchorCtr="0">
            <a:noAutofit/>
          </a:bodyPr>
          <a:lstStyle/>
          <a:p>
            <a:pPr fontAlgn="auto">
              <a:spcBef>
                <a:spcPts val="0"/>
              </a:spcBef>
              <a:spcAft>
                <a:spcPts val="0"/>
              </a:spcAft>
            </a:pPr>
            <a:endParaRPr kumimoji="0" dirty="0">
              <a:solidFill>
                <a:prstClr val="black"/>
              </a:solidFill>
              <a:latin typeface="Calibri"/>
              <a:ea typeface="+mn-ea"/>
            </a:endParaRPr>
          </a:p>
        </p:txBody>
      </p:sp>
      <p:grpSp>
        <p:nvGrpSpPr>
          <p:cNvPr id="34" name="群組 33">
            <a:extLst>
              <a:ext uri="{FF2B5EF4-FFF2-40B4-BE49-F238E27FC236}">
                <a16:creationId xmlns:a16="http://schemas.microsoft.com/office/drawing/2014/main" id="{F7D3238E-D4C0-0368-258E-AF8FA52ED9CD}"/>
              </a:ext>
            </a:extLst>
          </p:cNvPr>
          <p:cNvGrpSpPr/>
          <p:nvPr userDrawn="1"/>
        </p:nvGrpSpPr>
        <p:grpSpPr>
          <a:xfrm>
            <a:off x="491490" y="952198"/>
            <a:ext cx="8161024" cy="3210363"/>
            <a:chOff x="655318" y="1427652"/>
            <a:chExt cx="10881365" cy="3479174"/>
          </a:xfrm>
        </p:grpSpPr>
        <p:sp>
          <p:nvSpPr>
            <p:cNvPr id="35" name="矩形: 圓角 34">
              <a:extLst>
                <a:ext uri="{FF2B5EF4-FFF2-40B4-BE49-F238E27FC236}">
                  <a16:creationId xmlns:a16="http://schemas.microsoft.com/office/drawing/2014/main" id="{FDA93B46-C6B4-E8D1-C3D6-1226D930BFF2}"/>
                </a:ext>
              </a:extLst>
            </p:cNvPr>
            <p:cNvSpPr/>
            <p:nvPr/>
          </p:nvSpPr>
          <p:spPr>
            <a:xfrm>
              <a:off x="655318" y="1427652"/>
              <a:ext cx="10881365" cy="3479174"/>
            </a:xfrm>
            <a:prstGeom prst="roundRect">
              <a:avLst>
                <a:gd name="adj" fmla="val 1096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圓角 35">
              <a:extLst>
                <a:ext uri="{FF2B5EF4-FFF2-40B4-BE49-F238E27FC236}">
                  <a16:creationId xmlns:a16="http://schemas.microsoft.com/office/drawing/2014/main" id="{A63ED3D2-F50B-3F0A-A1A7-3DFE413063B8}"/>
                </a:ext>
              </a:extLst>
            </p:cNvPr>
            <p:cNvSpPr/>
            <p:nvPr/>
          </p:nvSpPr>
          <p:spPr>
            <a:xfrm>
              <a:off x="777819" y="1524014"/>
              <a:ext cx="10636362" cy="3284431"/>
            </a:xfrm>
            <a:prstGeom prst="roundRect">
              <a:avLst>
                <a:gd name="adj" fmla="val 10962"/>
              </a:avLst>
            </a:prstGeom>
            <a:no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Tree>
    <p:extLst>
      <p:ext uri="{BB962C8B-B14F-4D97-AF65-F5344CB8AC3E}">
        <p14:creationId xmlns:p14="http://schemas.microsoft.com/office/powerpoint/2010/main" val="143495548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p:cNvSpPr>
            <a:spLocks noGrp="1"/>
          </p:cNvSpPr>
          <p:nvPr>
            <p:ph type="dt" sz="half" idx="10"/>
          </p:nvPr>
        </p:nvSpPr>
        <p:spPr/>
        <p:txBody>
          <a:bodyPr/>
          <a:lstStyle/>
          <a:p>
            <a:fld id="{041542FE-AFD6-4D8A-B95C-CCF4E5A58D02}" type="datetime1">
              <a:rPr lang="zh-TW" altLang="en-US" smtClean="0"/>
              <a:t>2024/2/2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投影片編號版面配置區 5"/>
          <p:cNvSpPr>
            <a:spLocks noGrp="1"/>
          </p:cNvSpPr>
          <p:nvPr>
            <p:ph type="sldNum" sz="quarter" idx="12"/>
          </p:nvPr>
        </p:nvSpPr>
        <p:spPr>
          <a:xfrm>
            <a:off x="7009155" y="6382022"/>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pPr/>
              <a:t>‹#›</a:t>
            </a:fld>
            <a:endParaRPr lang="zh-TW" altLang="en-US"/>
          </a:p>
        </p:txBody>
      </p:sp>
    </p:spTree>
    <p:extLst>
      <p:ext uri="{BB962C8B-B14F-4D97-AF65-F5344CB8AC3E}">
        <p14:creationId xmlns:p14="http://schemas.microsoft.com/office/powerpoint/2010/main" val="1644500793"/>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73515"/>
      </p:ext>
    </p:extLst>
  </p:cSld>
  <p:clrMapOvr>
    <a:masterClrMapping/>
  </p:clrMapOvr>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7009157" y="6356367"/>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9" name="矩形 38"/>
          <p:cNvSpPr/>
          <p:nvPr userDrawn="1"/>
        </p:nvSpPr>
        <p:spPr>
          <a:xfrm>
            <a:off x="0" y="-333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userDrawn="1"/>
        </p:nvSpPr>
        <p:spPr>
          <a:xfrm flipV="1">
            <a:off x="7615" y="5193185"/>
            <a:ext cx="9144000" cy="1670719"/>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D20FCA0-BE1B-46AB-9398-9CA45BB979B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9" name="群組 8"/>
          <p:cNvGrpSpPr/>
          <p:nvPr userDrawn="1"/>
        </p:nvGrpSpPr>
        <p:grpSpPr>
          <a:xfrm>
            <a:off x="-154791" y="4988200"/>
            <a:ext cx="1976777" cy="2403616"/>
            <a:chOff x="-136268" y="5707086"/>
            <a:chExt cx="1303450" cy="1188675"/>
          </a:xfrm>
        </p:grpSpPr>
        <p:sp>
          <p:nvSpPr>
            <p:cNvPr id="10" name="Google Shape;178;p11"/>
            <p:cNvSpPr/>
            <p:nvPr/>
          </p:nvSpPr>
          <p:spPr>
            <a:xfrm>
              <a:off x="769682" y="6326211"/>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1" name="Google Shape;180;p11"/>
            <p:cNvSpPr/>
            <p:nvPr/>
          </p:nvSpPr>
          <p:spPr>
            <a:xfrm>
              <a:off x="-136268" y="6154161"/>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186;p11"/>
            <p:cNvSpPr/>
            <p:nvPr/>
          </p:nvSpPr>
          <p:spPr>
            <a:xfrm>
              <a:off x="128357" y="5707086"/>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3" name="群組 22"/>
          <p:cNvGrpSpPr/>
          <p:nvPr userDrawn="1"/>
        </p:nvGrpSpPr>
        <p:grpSpPr>
          <a:xfrm rot="19732323">
            <a:off x="7966087" y="4857785"/>
            <a:ext cx="1212704" cy="2280273"/>
            <a:chOff x="10946300" y="5197761"/>
            <a:chExt cx="1107825" cy="1562300"/>
          </a:xfrm>
        </p:grpSpPr>
        <p:sp>
          <p:nvSpPr>
            <p:cNvPr id="24"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8" name="群組 27"/>
          <p:cNvGrpSpPr/>
          <p:nvPr userDrawn="1"/>
        </p:nvGrpSpPr>
        <p:grpSpPr>
          <a:xfrm rot="16200000">
            <a:off x="-226526" y="-212105"/>
            <a:ext cx="2007092" cy="1703864"/>
            <a:chOff x="10834752" y="189942"/>
            <a:chExt cx="1245875" cy="1410200"/>
          </a:xfrm>
        </p:grpSpPr>
        <p:sp>
          <p:nvSpPr>
            <p:cNvPr id="29" name="Google Shape;182;p11"/>
            <p:cNvSpPr/>
            <p:nvPr/>
          </p:nvSpPr>
          <p:spPr>
            <a:xfrm>
              <a:off x="10834752" y="189942"/>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83;p11"/>
            <p:cNvSpPr/>
            <p:nvPr/>
          </p:nvSpPr>
          <p:spPr>
            <a:xfrm>
              <a:off x="11310525" y="294190"/>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1" name="Google Shape;184;p11"/>
            <p:cNvSpPr/>
            <p:nvPr/>
          </p:nvSpPr>
          <p:spPr>
            <a:xfrm>
              <a:off x="11633627" y="1153142"/>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2" name="Google Shape;185;p11"/>
            <p:cNvSpPr/>
            <p:nvPr/>
          </p:nvSpPr>
          <p:spPr>
            <a:xfrm>
              <a:off x="11206277" y="189942"/>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33" name="群組 32"/>
          <p:cNvGrpSpPr/>
          <p:nvPr userDrawn="1"/>
        </p:nvGrpSpPr>
        <p:grpSpPr>
          <a:xfrm rot="16507687">
            <a:off x="7655264" y="-158298"/>
            <a:ext cx="1521354" cy="1625640"/>
            <a:chOff x="-128161" y="-18464"/>
            <a:chExt cx="1006225" cy="1433600"/>
          </a:xfrm>
        </p:grpSpPr>
        <p:sp>
          <p:nvSpPr>
            <p:cNvPr id="34"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5"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6"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 name="群組 1">
            <a:extLst>
              <a:ext uri="{FF2B5EF4-FFF2-40B4-BE49-F238E27FC236}">
                <a16:creationId xmlns:a16="http://schemas.microsoft.com/office/drawing/2014/main" id="{D6D1701E-2FF5-6B09-D455-B32239C4349D}"/>
              </a:ext>
            </a:extLst>
          </p:cNvPr>
          <p:cNvGrpSpPr/>
          <p:nvPr userDrawn="1"/>
        </p:nvGrpSpPr>
        <p:grpSpPr>
          <a:xfrm>
            <a:off x="324112" y="2102801"/>
            <a:ext cx="1488212" cy="2306579"/>
            <a:chOff x="432149" y="2102784"/>
            <a:chExt cx="1984282" cy="2306579"/>
          </a:xfrm>
        </p:grpSpPr>
        <p:sp>
          <p:nvSpPr>
            <p:cNvPr id="14" name="Google Shape;85;p6"/>
            <p:cNvSpPr/>
            <p:nvPr/>
          </p:nvSpPr>
          <p:spPr>
            <a:xfrm>
              <a:off x="877373" y="2646313"/>
              <a:ext cx="1539058" cy="1539058"/>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6;p6"/>
            <p:cNvSpPr/>
            <p:nvPr/>
          </p:nvSpPr>
          <p:spPr>
            <a:xfrm>
              <a:off x="506975" y="2177610"/>
              <a:ext cx="447306" cy="447306"/>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87;p6"/>
            <p:cNvSpPr/>
            <p:nvPr/>
          </p:nvSpPr>
          <p:spPr>
            <a:xfrm>
              <a:off x="1831493" y="2404382"/>
              <a:ext cx="413815" cy="413815"/>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88;p6"/>
            <p:cNvSpPr/>
            <p:nvPr/>
          </p:nvSpPr>
          <p:spPr>
            <a:xfrm>
              <a:off x="829039" y="3889874"/>
              <a:ext cx="431068" cy="431068"/>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89;p6"/>
            <p:cNvSpPr/>
            <p:nvPr/>
          </p:nvSpPr>
          <p:spPr>
            <a:xfrm>
              <a:off x="1260107" y="4256497"/>
              <a:ext cx="152866" cy="15286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0;p6"/>
            <p:cNvSpPr/>
            <p:nvPr/>
          </p:nvSpPr>
          <p:spPr>
            <a:xfrm>
              <a:off x="1631985" y="2475053"/>
              <a:ext cx="115949" cy="115823"/>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91;p6"/>
            <p:cNvSpPr/>
            <p:nvPr/>
          </p:nvSpPr>
          <p:spPr>
            <a:xfrm>
              <a:off x="432149" y="2102784"/>
              <a:ext cx="597000" cy="5970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92;p6"/>
            <p:cNvSpPr/>
            <p:nvPr/>
          </p:nvSpPr>
          <p:spPr>
            <a:xfrm>
              <a:off x="1857880" y="2430768"/>
              <a:ext cx="361042" cy="361042"/>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2" name="Google Shape;93;p6"/>
            <p:cNvSpPr/>
            <p:nvPr/>
          </p:nvSpPr>
          <p:spPr>
            <a:xfrm>
              <a:off x="1080718" y="2388789"/>
              <a:ext cx="227713" cy="227586"/>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7" name="Google Shape;185;p11"/>
            <p:cNvSpPr/>
            <p:nvPr userDrawn="1"/>
          </p:nvSpPr>
          <p:spPr>
            <a:xfrm>
              <a:off x="956574" y="2731858"/>
              <a:ext cx="1368000" cy="13680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Tree>
    <p:extLst>
      <p:ext uri="{BB962C8B-B14F-4D97-AF65-F5344CB8AC3E}">
        <p14:creationId xmlns:p14="http://schemas.microsoft.com/office/powerpoint/2010/main" val="1464061167"/>
      </p:ext>
    </p:extLst>
  </p:cSld>
  <p:clrMapOvr>
    <a:masterClrMapping/>
  </p:clrMapOvr>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BBD4520-0D43-471F-B47A-265CEAF21601}"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矩形 6"/>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Google Shape;189;p12"/>
          <p:cNvSpPr/>
          <p:nvPr userDrawn="1"/>
        </p:nvSpPr>
        <p:spPr>
          <a:xfrm>
            <a:off x="1435955" y="-1096510"/>
            <a:ext cx="6654311" cy="8872414"/>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10" name="群組 9"/>
          <p:cNvGrpSpPr/>
          <p:nvPr userDrawn="1"/>
        </p:nvGrpSpPr>
        <p:grpSpPr>
          <a:xfrm>
            <a:off x="433285" y="1280121"/>
            <a:ext cx="2205908" cy="3418935"/>
            <a:chOff x="577713" y="1280104"/>
            <a:chExt cx="2941210" cy="3418935"/>
          </a:xfrm>
        </p:grpSpPr>
        <p:sp>
          <p:nvSpPr>
            <p:cNvPr id="11"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2" name="Google Shape;86;p6"/>
            <p:cNvSpPr/>
            <p:nvPr/>
          </p:nvSpPr>
          <p:spPr>
            <a:xfrm>
              <a:off x="688624" y="1391015"/>
              <a:ext cx="663021" cy="663021"/>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3" name="Google Shape;87;p6"/>
            <p:cNvSpPr/>
            <p:nvPr/>
          </p:nvSpPr>
          <p:spPr>
            <a:xfrm>
              <a:off x="2651896" y="1727149"/>
              <a:ext cx="613379" cy="613379"/>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Google Shape;88;p6"/>
            <p:cNvSpPr/>
            <p:nvPr/>
          </p:nvSpPr>
          <p:spPr>
            <a:xfrm>
              <a:off x="1166005" y="3929025"/>
              <a:ext cx="638952" cy="638952"/>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5" name="Google Shape;89;p6"/>
            <p:cNvSpPr/>
            <p:nvPr/>
          </p:nvSpPr>
          <p:spPr>
            <a:xfrm>
              <a:off x="1804957" y="4472453"/>
              <a:ext cx="226586" cy="226586"/>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6" name="Google Shape;90;p6"/>
            <p:cNvSpPr/>
            <p:nvPr/>
          </p:nvSpPr>
          <p:spPr>
            <a:xfrm>
              <a:off x="2356175" y="1831901"/>
              <a:ext cx="171866" cy="171679"/>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7" name="Google Shape;91;p6"/>
            <p:cNvSpPr/>
            <p:nvPr/>
          </p:nvSpPr>
          <p:spPr>
            <a:xfrm>
              <a:off x="577713" y="1280104"/>
              <a:ext cx="884906" cy="884905"/>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8" name="Google Shape;92;p6"/>
            <p:cNvSpPr/>
            <p:nvPr/>
          </p:nvSpPr>
          <p:spPr>
            <a:xfrm>
              <a:off x="2691009" y="1766259"/>
              <a:ext cx="535156" cy="535156"/>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9" name="Google Shape;93;p6"/>
            <p:cNvSpPr/>
            <p:nvPr/>
          </p:nvSpPr>
          <p:spPr>
            <a:xfrm>
              <a:off x="1539057" y="1704036"/>
              <a:ext cx="337529" cy="33734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0"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1" name="Google Shape;85;p6"/>
            <p:cNvSpPr/>
            <p:nvPr/>
          </p:nvSpPr>
          <p:spPr>
            <a:xfrm>
              <a:off x="1462619" y="2310190"/>
              <a:ext cx="1832397" cy="1832396"/>
            </a:xfrm>
            <a:prstGeom prst="ellipse">
              <a:avLst/>
            </a:prstGeom>
            <a:solidFill>
              <a:schemeClr val="bg1"/>
            </a:solidFill>
            <a:ln>
              <a:noFill/>
            </a:ln>
            <a:effectLst>
              <a:innerShdw blurRad="114300">
                <a:prstClr val="black"/>
              </a:inn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2" name="群組 21"/>
          <p:cNvGrpSpPr/>
          <p:nvPr userDrawn="1"/>
        </p:nvGrpSpPr>
        <p:grpSpPr>
          <a:xfrm rot="19387200">
            <a:off x="7591683" y="4707325"/>
            <a:ext cx="1108079" cy="2083546"/>
            <a:chOff x="10946300" y="5197761"/>
            <a:chExt cx="1107825" cy="1562300"/>
          </a:xfrm>
        </p:grpSpPr>
        <p:sp>
          <p:nvSpPr>
            <p:cNvPr id="23" name="Google Shape;174;p11"/>
            <p:cNvSpPr/>
            <p:nvPr/>
          </p:nvSpPr>
          <p:spPr>
            <a:xfrm>
              <a:off x="10946300" y="5197761"/>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4" name="Google Shape;177;p11"/>
            <p:cNvSpPr/>
            <p:nvPr/>
          </p:nvSpPr>
          <p:spPr>
            <a:xfrm>
              <a:off x="11075525" y="578146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5" name="Google Shape;179;p11"/>
            <p:cNvSpPr/>
            <p:nvPr/>
          </p:nvSpPr>
          <p:spPr>
            <a:xfrm>
              <a:off x="11698100" y="5357657"/>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81;p11"/>
            <p:cNvSpPr/>
            <p:nvPr/>
          </p:nvSpPr>
          <p:spPr>
            <a:xfrm>
              <a:off x="11310525" y="6016461"/>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7" name="群組 26"/>
          <p:cNvGrpSpPr/>
          <p:nvPr userDrawn="1"/>
        </p:nvGrpSpPr>
        <p:grpSpPr>
          <a:xfrm rot="17637638">
            <a:off x="8130978" y="-38705"/>
            <a:ext cx="1029929" cy="1100529"/>
            <a:chOff x="-128161" y="-18464"/>
            <a:chExt cx="1006225" cy="1433600"/>
          </a:xfrm>
        </p:grpSpPr>
        <p:sp>
          <p:nvSpPr>
            <p:cNvPr id="28" name="Google Shape;173;p11"/>
            <p:cNvSpPr/>
            <p:nvPr/>
          </p:nvSpPr>
          <p:spPr>
            <a:xfrm>
              <a:off x="-128161" y="864636"/>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9" name="Google Shape;175;p11"/>
            <p:cNvSpPr/>
            <p:nvPr/>
          </p:nvSpPr>
          <p:spPr>
            <a:xfrm>
              <a:off x="136464" y="-18464"/>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30" name="Google Shape;176;p11"/>
            <p:cNvSpPr/>
            <p:nvPr/>
          </p:nvSpPr>
          <p:spPr>
            <a:xfrm>
              <a:off x="455139" y="864636"/>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31" name="投影片編號版面配置區 1"/>
          <p:cNvSpPr txBox="1">
            <a:spLocks/>
          </p:cNvSpPr>
          <p:nvPr userDrawn="1"/>
        </p:nvSpPr>
        <p:spPr>
          <a:xfrm>
            <a:off x="7031981" y="642291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latin typeface="Arial" panose="020B0604020202020204" pitchFamily="34" charset="0"/>
                <a:cs typeface="Arial" panose="020B0604020202020204" pitchFamily="34" charset="0"/>
              </a:rPr>
              <a:pPr fontAlgn="auto">
                <a:spcBef>
                  <a:spcPts val="0"/>
                </a:spcBef>
                <a:spcAft>
                  <a:spcPts val="0"/>
                </a:spcAft>
              </a:pPr>
              <a:t>‹#›</a:t>
            </a:fld>
            <a:endParaRPr kumimoji="0" lang="zh-TW"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4474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0" name="矩形 39"/>
          <p:cNvSpPr/>
          <p:nvPr userDrawn="1"/>
        </p:nvSpPr>
        <p:spPr>
          <a:xfrm flipV="1">
            <a:off x="7615" y="6254668"/>
            <a:ext cx="9144000" cy="6092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 name="日期版面配置區 3"/>
          <p:cNvSpPr>
            <a:spLocks noGrp="1"/>
          </p:cNvSpPr>
          <p:nvPr>
            <p:ph type="dt" sz="half" idx="10"/>
          </p:nvPr>
        </p:nvSpPr>
        <p:spPr/>
        <p:txBody>
          <a:bodyPr/>
          <a:lstStyle/>
          <a:p>
            <a:fld id="{041542FE-AFD6-4D8A-B95C-CCF4E5A58D0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23" name="Google Shape;27;p3"/>
          <p:cNvSpPr/>
          <p:nvPr userDrawn="1"/>
        </p:nvSpPr>
        <p:spPr>
          <a:xfrm>
            <a:off x="3436650" y="644350"/>
            <a:ext cx="22707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nvGrpSpPr>
          <p:cNvPr id="50" name="群組 49"/>
          <p:cNvGrpSpPr/>
          <p:nvPr userDrawn="1"/>
        </p:nvGrpSpPr>
        <p:grpSpPr>
          <a:xfrm rot="20540021">
            <a:off x="7429500" y="-120363"/>
            <a:ext cx="1593750" cy="3027037"/>
            <a:chOff x="10589650" y="123375"/>
            <a:chExt cx="1492150" cy="2125550"/>
          </a:xfrm>
        </p:grpSpPr>
        <p:sp>
          <p:nvSpPr>
            <p:cNvPr id="45" name="Google Shape;75;p5"/>
            <p:cNvSpPr/>
            <p:nvPr userDrawn="1"/>
          </p:nvSpPr>
          <p:spPr>
            <a:xfrm>
              <a:off x="10589650" y="8649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6" name="Google Shape;76;p5"/>
            <p:cNvSpPr/>
            <p:nvPr userDrawn="1"/>
          </p:nvSpPr>
          <p:spPr>
            <a:xfrm>
              <a:off x="11684300" y="14642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7" name="Google Shape;77;p5"/>
            <p:cNvSpPr/>
            <p:nvPr userDrawn="1"/>
          </p:nvSpPr>
          <p:spPr>
            <a:xfrm>
              <a:off x="11140150" y="12337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8" name="Google Shape;78;p5"/>
            <p:cNvSpPr/>
            <p:nvPr userDrawn="1"/>
          </p:nvSpPr>
          <p:spPr>
            <a:xfrm>
              <a:off x="11496300" y="20608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49" name="Google Shape;80;p5"/>
            <p:cNvSpPr/>
            <p:nvPr userDrawn="1"/>
          </p:nvSpPr>
          <p:spPr>
            <a:xfrm>
              <a:off x="10907625" y="11333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51" name="群組 50"/>
          <p:cNvGrpSpPr/>
          <p:nvPr userDrawn="1"/>
        </p:nvGrpSpPr>
        <p:grpSpPr>
          <a:xfrm rot="21140593">
            <a:off x="-349678" y="265869"/>
            <a:ext cx="2482969" cy="5564050"/>
            <a:chOff x="-152925" y="-206300"/>
            <a:chExt cx="3310625" cy="5564050"/>
          </a:xfrm>
        </p:grpSpPr>
        <p:sp>
          <p:nvSpPr>
            <p:cNvPr id="52"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3"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4"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5"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7"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8"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60"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sp>
        <p:nvSpPr>
          <p:cNvPr id="6" name="投影片編號版面配置區 5"/>
          <p:cNvSpPr>
            <a:spLocks noGrp="1"/>
          </p:cNvSpPr>
          <p:nvPr>
            <p:ph type="sldNum" sz="quarter" idx="12"/>
          </p:nvPr>
        </p:nvSpPr>
        <p:spPr>
          <a:xfrm>
            <a:off x="7009155" y="6382006"/>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37084317"/>
      </p:ext>
    </p:extLst>
  </p:cSld>
  <p:clrMapOvr>
    <a:masterClrMapping/>
  </p:clrMapOvr>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86193677-B30D-411F-8476-A1739BFC8396}"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grpSp>
        <p:nvGrpSpPr>
          <p:cNvPr id="2" name="群組 1"/>
          <p:cNvGrpSpPr/>
          <p:nvPr userDrawn="1"/>
        </p:nvGrpSpPr>
        <p:grpSpPr>
          <a:xfrm rot="6757269">
            <a:off x="7887596" y="5684589"/>
            <a:ext cx="1679185" cy="923371"/>
            <a:chOff x="10734114" y="5138091"/>
            <a:chExt cx="1679185" cy="1231161"/>
          </a:xfrm>
        </p:grpSpPr>
        <p:sp>
          <p:nvSpPr>
            <p:cNvPr id="52" name="Google Shape;65;p5"/>
            <p:cNvSpPr/>
            <p:nvPr/>
          </p:nvSpPr>
          <p:spPr>
            <a:xfrm rot="1862356">
              <a:off x="11787761" y="5734420"/>
              <a:ext cx="625538" cy="625538"/>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6" name="Google Shape;71;p5"/>
            <p:cNvSpPr/>
            <p:nvPr/>
          </p:nvSpPr>
          <p:spPr>
            <a:xfrm rot="1862356">
              <a:off x="10888920" y="5138091"/>
              <a:ext cx="1231161" cy="1231161"/>
            </a:xfrm>
            <a:prstGeom prst="donut">
              <a:avLst>
                <a:gd name="adj" fmla="val 10670"/>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59" name="Google Shape;74;p5"/>
            <p:cNvSpPr/>
            <p:nvPr/>
          </p:nvSpPr>
          <p:spPr>
            <a:xfrm rot="1862356">
              <a:off x="10734114" y="5583143"/>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5879200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6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54"/>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8231208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投影片編號版面配置區 5"/>
          <p:cNvSpPr txBox="1">
            <a:spLocks/>
          </p:cNvSpPr>
          <p:nvPr userDrawn="1"/>
        </p:nvSpPr>
        <p:spPr>
          <a:xfrm>
            <a:off x="7060432" y="646746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algn="ctr" fontAlgn="auto">
              <a:spcBef>
                <a:spcPts val="0"/>
              </a:spcBef>
              <a:spcAft>
                <a:spcPts val="0"/>
              </a:spcAft>
            </a:pPr>
            <a:endParaRPr kumimoji="0" dirty="0">
              <a:solidFill>
                <a:prstClr val="black"/>
              </a:solidFill>
              <a:latin typeface="Calibri"/>
              <a:ea typeface="+mn-ea"/>
            </a:endParaRPr>
          </a:p>
        </p:txBody>
      </p:sp>
      <p:sp>
        <p:nvSpPr>
          <p:cNvPr id="16" name="投影片編號版面配置區 7"/>
          <p:cNvSpPr txBox="1">
            <a:spLocks/>
          </p:cNvSpPr>
          <p:nvPr userDrawn="1"/>
        </p:nvSpPr>
        <p:spPr>
          <a:xfrm>
            <a:off x="8787217" y="6445654"/>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5130448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grpSp>
        <p:nvGrpSpPr>
          <p:cNvPr id="24" name="群組 23"/>
          <p:cNvGrpSpPr/>
          <p:nvPr userDrawn="1"/>
        </p:nvGrpSpPr>
        <p:grpSpPr>
          <a:xfrm rot="4739200">
            <a:off x="-336446" y="5644034"/>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47"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19"/>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08"/>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12614079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直角三角形 11"/>
          <p:cNvSpPr/>
          <p:nvPr userDrawn="1"/>
        </p:nvSpPr>
        <p:spPr>
          <a:xfrm flipH="1">
            <a:off x="3820347" y="3711458"/>
            <a:ext cx="5321447" cy="314654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 name="投影片編號版面配置區 5"/>
          <p:cNvSpPr>
            <a:spLocks noGrp="1"/>
          </p:cNvSpPr>
          <p:nvPr>
            <p:ph type="sldNum" sz="quarter" idx="12"/>
          </p:nvPr>
        </p:nvSpPr>
        <p:spPr>
          <a:xfrm>
            <a:off x="7054022" y="6458919"/>
            <a:ext cx="2057400" cy="365125"/>
          </a:xfrm>
        </p:spPr>
        <p:txBody>
          <a:bodyPr/>
          <a:lstStyle>
            <a:lvl1pPr>
              <a:defRPr>
                <a:latin typeface="Arial" panose="020B0604020202020204" pitchFamily="34" charset="0"/>
                <a:cs typeface="Arial" panose="020B0604020202020204" pitchFamily="34" charset="0"/>
              </a:defRPr>
            </a:lvl1pPr>
          </a:lstStyle>
          <a:p>
            <a:fld id="{131B8EA2-46F0-4EFD-AA39-F1D4219E0ABE}" type="slidenum">
              <a:rPr lang="zh-TW" altLang="en-US" smtClean="0">
                <a:solidFill>
                  <a:prstClr val="black">
                    <a:tint val="75000"/>
                  </a:prstClr>
                </a:solidFill>
              </a:rPr>
              <a:pPr/>
              <a:t>‹#›</a:t>
            </a:fld>
            <a:endParaRPr lang="zh-TW" altLang="en-US" dirty="0">
              <a:solidFill>
                <a:prstClr val="black">
                  <a:tint val="75000"/>
                </a:prstClr>
              </a:solidFill>
            </a:endParaRPr>
          </a:p>
        </p:txBody>
      </p:sp>
      <p:sp>
        <p:nvSpPr>
          <p:cNvPr id="13" name="Google Shape;91;p6"/>
          <p:cNvSpPr/>
          <p:nvPr userDrawn="1"/>
        </p:nvSpPr>
        <p:spPr>
          <a:xfrm>
            <a:off x="8842230" y="6459835"/>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14" name="投影片編號版面配置區 7"/>
          <p:cNvSpPr txBox="1">
            <a:spLocks/>
          </p:cNvSpPr>
          <p:nvPr userDrawn="1"/>
        </p:nvSpPr>
        <p:spPr>
          <a:xfrm>
            <a:off x="8787214" y="6437108"/>
            <a:ext cx="36557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31B8EA2-46F0-4EFD-AA39-F1D4219E0ABE}" type="slidenum">
              <a:rPr kumimoji="0" lang="zh-TW" altLang="en-US" smtClean="0">
                <a:solidFill>
                  <a:prstClr val="black">
                    <a:tint val="75000"/>
                  </a:prstClr>
                </a:solidFill>
              </a:rPr>
              <a:pPr algn="ct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597783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A8C5FF01-2C2E-4E9E-9D1D-3608E754E5B3}"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5"/>
          <p:cNvSpPr txBox="1">
            <a:spLocks/>
          </p:cNvSpPr>
          <p:nvPr userDrawn="1"/>
        </p:nvSpPr>
        <p:spPr>
          <a:xfrm>
            <a:off x="7002746" y="6399097"/>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a:solidFill>
                <a:prstClr val="black">
                  <a:tint val="75000"/>
                </a:prstClr>
              </a:solidFill>
            </a:endParaRPr>
          </a:p>
        </p:txBody>
      </p:sp>
      <p:sp>
        <p:nvSpPr>
          <p:cNvPr id="8" name="Google Shape;91;p6"/>
          <p:cNvSpPr/>
          <p:nvPr userDrawn="1"/>
        </p:nvSpPr>
        <p:spPr>
          <a:xfrm>
            <a:off x="8790954" y="6400013"/>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fontAlgn="auto">
              <a:spcBef>
                <a:spcPts val="0"/>
              </a:spcBef>
              <a:spcAft>
                <a:spcPts val="0"/>
              </a:spcAft>
            </a:pPr>
            <a:endParaRPr kumimoji="0">
              <a:solidFill>
                <a:prstClr val="black"/>
              </a:solidFill>
              <a:latin typeface="Calibri"/>
              <a:ea typeface="+mn-ea"/>
            </a:endParaRPr>
          </a:p>
        </p:txBody>
      </p:sp>
      <p:sp>
        <p:nvSpPr>
          <p:cNvPr id="9" name="投影片編號版面配置區 7"/>
          <p:cNvSpPr txBox="1">
            <a:spLocks/>
          </p:cNvSpPr>
          <p:nvPr userDrawn="1"/>
        </p:nvSpPr>
        <p:spPr>
          <a:xfrm>
            <a:off x="6968031" y="6377286"/>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31B8EA2-46F0-4EFD-AA39-F1D4219E0ABE}" type="slidenum">
              <a:rPr kumimoji="0" lang="zh-TW" altLang="en-US" smtClean="0">
                <a:solidFill>
                  <a:prstClr val="black">
                    <a:tint val="75000"/>
                  </a:prstClr>
                </a:solidFill>
              </a:rPr>
              <a:pPr fontAlgn="auto">
                <a:spcBef>
                  <a:spcPts val="0"/>
                </a:spcBef>
                <a:spcAft>
                  <a:spcPts val="0"/>
                </a:spcAft>
              </a:pPr>
              <a:t>‹#›</a:t>
            </a:fld>
            <a:endParaRPr kumimoji="0" lang="zh-TW" altLang="en-US" dirty="0">
              <a:solidFill>
                <a:prstClr val="black">
                  <a:tint val="75000"/>
                </a:prstClr>
              </a:solidFill>
            </a:endParaRPr>
          </a:p>
        </p:txBody>
      </p:sp>
    </p:spTree>
    <p:extLst>
      <p:ext uri="{BB962C8B-B14F-4D97-AF65-F5344CB8AC3E}">
        <p14:creationId xmlns:p14="http://schemas.microsoft.com/office/powerpoint/2010/main" val="344103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84EFBE90-8CE4-495C-902E-6228D2E46401}" type="datetime1">
              <a:rPr lang="zh-TW" altLang="en-US" smtClean="0"/>
              <a:t>2024/2/2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2831479C-7BDD-407D-95F4-2DEDB2439900}" type="datetime1">
              <a:rPr lang="zh-TW" altLang="en-US" smtClean="0">
                <a:solidFill>
                  <a:prstClr val="black">
                    <a:tint val="75000"/>
                  </a:prstClr>
                </a:solidFill>
              </a:rPr>
              <a:t>2024/2/2</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221794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76F5081-8D10-46BB-9ACC-1C92C7BA99FC}"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352602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9"/>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2"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BA73E18-5BB7-4DB4-B0E8-664B4B63A39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337901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20280EC-DBAA-42C9-954F-E6E1071A5A82}"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504373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EA8B2B4-9CE9-4407-B90B-5E6B41196D33}"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442230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14BC08DD-DF37-4369-A231-5187986FCADF}"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544885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A84B1A0-1499-4456-8716-D185A4CD3DD7}"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512308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D9719D-3625-471F-9849-72D5E6B5998A}"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226075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67AB45-9CED-44C2-BC03-75F219210CCB}" type="datetime1">
              <a:rPr lang="zh-TW" altLang="en-US" smtClean="0">
                <a:solidFill>
                  <a:prstClr val="black">
                    <a:tint val="75000"/>
                  </a:prstClr>
                </a:solidFill>
              </a:rPr>
              <a:p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31B8EA2-46F0-4EFD-AA39-F1D4219E0AB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72039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25B2900-EDEA-4B0D-AF90-1299DEE4F9D0}"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27206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B1617360-7FAC-4013-A77B-E6574DD24E3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28901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76DBD41-5EE7-4873-AF4A-CACE62281AAF}"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87775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BC19267-EE3C-498A-B63D-530BE78FD1A7}"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531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FB45EB6-4085-4F7E-B62A-7223EE93554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21538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3CE46D1-B81E-43EA-B8F0-55201921832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08860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28B7DED-6670-47B2-BA39-7955F070B129}"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39634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E4DB60D-8F29-440F-8451-0BC304CF5003}"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42104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DC298D62-DB22-4B6D-B5BF-30DC2292DF93}"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15595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3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019683B-E3AA-4E70-A156-DEC99127ECE0}" type="datetime1">
              <a:rPr lang="zh-TW" altLang="en-US" smtClean="0"/>
              <a:t>2024/2/2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7D5C20B-DE90-4A2F-9F21-BF539056DC3F}"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8523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562121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BC3CF19B-D099-4933-8207-B14AC38DDC13}" type="datetime1">
              <a:rPr lang="zh-TW" altLang="en-US" smtClean="0">
                <a:solidFill>
                  <a:prstClr val="black">
                    <a:tint val="75000"/>
                  </a:prstClr>
                </a:solidFill>
              </a:rPr>
              <a:t>2024/2/2</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48371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1D43FEA-3103-4859-BE97-C6827146D889}"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73161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0528DFE-F9B5-4BFB-ABD4-616FFEC09610}"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9891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D4ABE9A-416D-43FC-8AB2-542AE31B3426}"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5146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F229DC9-CE62-4250-BCA9-F07C769C4B30}"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0870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3BE9D87-9920-4333-A7A1-45BE1F36B1F7}"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87007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7B6033D2-1655-4513-8940-9B502E3582F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06214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8E3D5C1-B259-4F1D-9521-22874C6D944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68366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6AC08F38-7FCE-43AA-A511-D9515920D893}" type="datetime1">
              <a:rPr lang="zh-TW" altLang="en-US" smtClean="0"/>
              <a:t>2024/2/2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19094CE-3371-4F66-8444-8DEA638E0563}"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0482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21AFCF18-C814-4A84-A0F3-212D270638BA}"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14303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F4B6045-893D-4AEE-86B4-07CA311DFAF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6991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75713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126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A251AC1-0D22-44B1-8C64-F9C8C97423E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56191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0A12752-17C2-4108-82CF-BB1C869BFB87}"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9917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DE62626-9F10-4478-9E78-60427B42891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86487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A186F5AF-7FEE-4AC9-9FCD-0F46207EC51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17741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89232CA-C271-493D-9718-2BA8A3C6A3B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7565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32B5CCA-FCC8-4945-9225-CAE1FD1BDF7E}" type="datetime1">
              <a:rPr lang="zh-TW" altLang="en-US" smtClean="0"/>
              <a:t>2024/2/2</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E00A72D-E5FB-4DDD-8176-088207ADCEB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13446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B3735CE-732C-45A9-B414-C7DEB18FD63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35520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72E2C24-63F8-4CEE-8986-66852E87D5E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38421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0836BB5-B176-4BC5-BF2B-AFB83E00223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52536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25DF304-DBE3-4A34-A2F6-38B990B8D04A}"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308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B5E5D0-B151-42DD-A4DF-6B360A3F50BD}"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18249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1930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539364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118410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804FFDA3-97C1-4FE4-A5A0-A59F2C5BC99F}" type="datetime1">
              <a:rPr lang="zh-TW" altLang="en-US" smtClean="0">
                <a:solidFill>
                  <a:prstClr val="black">
                    <a:tint val="75000"/>
                  </a:prstClr>
                </a:solidFill>
              </a:rPr>
              <a:t>2024/2/2</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6317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A90716E-93F8-428F-9FCD-213C9B015D8F}" type="datetime1">
              <a:rPr lang="zh-TW" altLang="en-US" smtClean="0"/>
              <a:t>2024/2/2</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1F5A9B4-7D83-47E6-8F25-4DE8E4F84077}"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09381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B188E82-1F32-4833-A921-13F592B6C09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011743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9A39119-7EA6-4A65-89AA-63C82B094939}"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47417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1EC9ED2-5FE7-4C05-913D-58657769AA7C}"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232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F310518-3DC7-4CEB-8488-2EE501DC8CF0}"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6527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E35F9423-2801-42F9-B93A-D528AFDE16F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44236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4EC5AAA-1AB5-4B4A-9025-E212E970737B}"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084717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9CFEE1C-16E6-4780-A686-75384C97EBC3}"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47586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EACF948-01C6-41EE-833E-4DCB3D9D00E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69684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9E206B8-C52E-414F-B0BC-2E7401FE6A3B}"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141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8686991-46D8-4154-9853-CA688F87571B}" type="datetime1">
              <a:rPr lang="zh-TW" altLang="en-US" smtClean="0"/>
              <a:t>2024/2/2</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41222827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4171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E5BB2A50-5B87-4088-BC1D-AD1B688D8E9E}"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81650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A7255C-19C7-4B84-AF56-B1E3B7F7673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4228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5C028DCE-5FFC-42BA-869B-C84224D1C86A}"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24503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2C9E185-CA61-4F4D-83BE-880A2969F97B}"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804850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C480086A-848F-4561-AE80-342B3ED447EF}"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54257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B8020C3-53BC-4A3D-84E8-FB53CA21387D}"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851456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82A75B79-8B16-469F-AC20-0A573F84E07C}"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086346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FE6CE7-1A73-4690-B6F3-32A3597495DD}"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9681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DEBFC46-17AD-4682-850D-F37F484790AC}" type="datetime1">
              <a:rPr lang="zh-TW" altLang="en-US" smtClean="0"/>
              <a:t>2024/2/2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737BDE-3AC8-4CC8-8673-EAB26063EBB6}"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35414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2BFD8DD-68B7-4CA4-9C73-E02092D564C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34001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13501D0-7ECC-46D6-B5E5-A4395E46F857}"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355697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1003279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238016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58"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804"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57060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578854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04FF0436-9E76-49C6-ACBB-ADE047AAB013}" type="datetime1">
              <a:rPr lang="zh-TW" altLang="en-US" smtClean="0">
                <a:solidFill>
                  <a:prstClr val="black">
                    <a:tint val="75000"/>
                  </a:prstClr>
                </a:solidFill>
              </a:rPr>
              <a:t>2024/2/2</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990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B5CB9FF-BEAF-4207-ACF8-03F7141A529A}"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5971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34CA744B-D9A4-4644-86DC-2677352EDCD9}"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19162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5CA6698-A4FC-492F-9C37-CE26A0FF4833}" type="datetime1">
              <a:rPr lang="zh-TW" altLang="en-US" smtClean="0"/>
              <a:t>2024/2/2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0382E618-2ADC-4979-81D2-A0113E28468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501975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FF1BBE6-8CC9-49F1-93F2-0588BB93C5F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736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B1606B2-6A56-491D-8758-5D49FAB6DAB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49877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9F8AF7E7-F00A-45C5-9A23-9038B611B7D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377707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CBCF73E-1C65-4129-9E18-3E493E3462BF}"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581770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CE87767-439D-4E1B-BA1D-6BB9BAB8B04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742253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15918FF-C5B5-48E0-AD9B-5C878131272C}"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80293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EC2A821-CF82-451A-AE40-40F7D4A6641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39782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134431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401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14.jpe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10" Type="http://schemas.openxmlformats.org/officeDocument/2006/relationships/image" Target="../media/image17.jpeg"/><Relationship Id="rId4" Type="http://schemas.openxmlformats.org/officeDocument/2006/relationships/slideLayout" Target="../slideLayouts/slideLayout146.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theme" Target="../theme/theme1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theme" Target="../theme/theme13.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theme" Target="../theme/theme1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7.jpe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7.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7.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7.jpeg"/><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7.jpe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7.jpeg"/><Relationship Id="rId2" Type="http://schemas.openxmlformats.org/officeDocument/2006/relationships/slideLayout" Target="../slideLayouts/slideLayout101.xml"/><Relationship Id="rId16" Type="http://schemas.openxmlformats.org/officeDocument/2006/relationships/theme" Target="../theme/theme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7.jpeg"/><Relationship Id="rId2" Type="http://schemas.openxmlformats.org/officeDocument/2006/relationships/slideLayout" Target="../slideLayouts/slideLayout116.xml"/><Relationship Id="rId16" Type="http://schemas.openxmlformats.org/officeDocument/2006/relationships/theme" Target="../theme/theme9.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2"/>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5110D4E3-D989-4C72-8CF1-EDFBC6FBEA35}" type="datetime1">
              <a:rPr lang="zh-TW" altLang="en-US" smtClean="0"/>
              <a:t>2024/2/2</a:t>
            </a:fld>
            <a:endParaRPr lang="zh-TW" altLang="en-US"/>
          </a:p>
        </p:txBody>
      </p:sp>
      <p:sp>
        <p:nvSpPr>
          <p:cNvPr id="5" name="頁尾版面配置區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8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1604"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 id="2147483837" r:id="rId13"/>
    <p:sldLayoutId id="2147483886" r:id="rId14"/>
    <p:sldLayoutId id="2147483887" r:id="rId15"/>
    <p:sldLayoutId id="2147483888" r:id="rId16"/>
    <p:sldLayoutId id="2147483889" r:id="rId17"/>
    <p:sldLayoutId id="2147483890" r:id="rId18"/>
    <p:sldLayoutId id="2147483891" r:id="rId19"/>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FD3B5D8-A2CE-4DCD-9AA8-C85E957453D9}" type="datetime1">
              <a:rPr kumimoji="0" lang="zh-TW" altLang="en-US" smtClean="0">
                <a:solidFill>
                  <a:prstClr val="black">
                    <a:tint val="75000"/>
                  </a:prstClr>
                </a:solidFill>
                <a:latin typeface="Tw Cen MT"/>
                <a:ea typeface="SimSun" panose="02010600030101010101" pitchFamily="2" charset="-122"/>
              </a:rPr>
              <a:t>2024/2/2</a:t>
            </a:fld>
            <a:endParaRPr kumimoji="0" lang="en-US">
              <a:solidFill>
                <a:prstClr val="black">
                  <a:tint val="75000"/>
                </a:prstClr>
              </a:solidFill>
              <a:latin typeface="Tw Cen MT"/>
              <a:ea typeface="SimSun" panose="02010600030101010101" pitchFamily="2" charset="-122"/>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Tw Cen MT"/>
              <a:ea typeface="SimSun" panose="02010600030101010101" pitchFamily="2" charset="-122"/>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a:t>
            </a:fld>
            <a:endParaRPr kumimoji="0" lang="en-US">
              <a:solidFill>
                <a:prstClr val="black">
                  <a:tint val="75000"/>
                </a:prstClr>
              </a:solidFill>
              <a:latin typeface="Tw Cen MT"/>
              <a:ea typeface="SimSun" panose="02010600030101010101" pitchFamily="2" charset="-122"/>
            </a:endParaRPr>
          </a:p>
        </p:txBody>
      </p:sp>
    </p:spTree>
    <p:extLst>
      <p:ext uri="{BB962C8B-B14F-4D97-AF65-F5344CB8AC3E}">
        <p14:creationId xmlns:p14="http://schemas.microsoft.com/office/powerpoint/2010/main" val="49608869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hf hdr="0" ftr="0" dt="0"/>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40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B49B7A91-DAB7-4490-85DF-45CA577ED57E}" type="datetime1">
              <a:rPr kumimoji="0" lang="zh-TW" altLang="en-US" smtClean="0">
                <a:ea typeface="SimSun" panose="02010600030101010101" pitchFamily="2" charset="-122"/>
              </a:rPr>
              <a:t>2024/2/2</a:t>
            </a:fld>
            <a:endParaRPr kumimoji="0" lang="zh-CN" altLang="en-US">
              <a:ea typeface="SimSun" panose="02010600030101010101" pitchFamily="2" charset="-122"/>
            </a:endParaRPr>
          </a:p>
        </p:txBody>
      </p:sp>
      <p:sp>
        <p:nvSpPr>
          <p:cNvPr id="5" name="页脚占位符 4"/>
          <p:cNvSpPr>
            <a:spLocks noGrp="1"/>
          </p:cNvSpPr>
          <p:nvPr>
            <p:ph type="ftr" sz="quarter" idx="3"/>
          </p:nvPr>
        </p:nvSpPr>
        <p:spPr>
          <a:xfrm>
            <a:off x="3124200" y="635640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kumimoji="0" lang="zh-CN" altLang="en-US">
              <a:ea typeface="SimSun" panose="02010600030101010101" pitchFamily="2" charset="-122"/>
            </a:endParaRPr>
          </a:p>
        </p:txBody>
      </p:sp>
      <p:sp>
        <p:nvSpPr>
          <p:cNvPr id="6" name="灯片编号占位符 5"/>
          <p:cNvSpPr>
            <a:spLocks noGrp="1"/>
          </p:cNvSpPr>
          <p:nvPr>
            <p:ph type="sldNum" sz="quarter" idx="4"/>
          </p:nvPr>
        </p:nvSpPr>
        <p:spPr>
          <a:xfrm>
            <a:off x="6553200" y="635640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58D344-302F-4660-AAC4-E83756DCC7F4}" type="slidenum">
              <a:rPr kumimoji="0" lang="zh-CN" altLang="en-US">
                <a:ea typeface="SimSun" panose="02010600030101010101" pitchFamily="2" charset="-122"/>
              </a:rPr>
              <a:pPr>
                <a:defRPr/>
              </a:pPr>
              <a:t>‹#›</a:t>
            </a:fld>
            <a:endParaRPr kumimoji="0" lang="zh-CN" altLang="en-US">
              <a:ea typeface="SimSun" panose="02010600030101010101" pitchFamily="2" charset="-122"/>
            </a:endParaRPr>
          </a:p>
        </p:txBody>
      </p:sp>
    </p:spTree>
    <p:extLst>
      <p:ext uri="{BB962C8B-B14F-4D97-AF65-F5344CB8AC3E}">
        <p14:creationId xmlns:p14="http://schemas.microsoft.com/office/powerpoint/2010/main" val="37906743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Lst>
  <p:hf hdr="0" ftr="0" dt="0"/>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2024/2/2</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1276199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2024/2/2</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86380487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443590-ED1E-4EE8-9DBA-73C6D65C55EB}" type="datetime1">
              <a:rPr kumimoji="0" lang="zh-TW" altLang="en-US" smtClean="0">
                <a:solidFill>
                  <a:prstClr val="black">
                    <a:tint val="75000"/>
                  </a:prstClr>
                </a:solidFill>
                <a:latin typeface="Calibri"/>
                <a:ea typeface="新細明體"/>
              </a:rPr>
              <a:pPr fontAlgn="auto">
                <a:spcBef>
                  <a:spcPts val="0"/>
                </a:spcBef>
                <a:spcAft>
                  <a:spcPts val="0"/>
                </a:spcAft>
              </a:pPr>
              <a:t>2024/2/2</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1B8EA2-46F0-4EFD-AA39-F1D4219E0AB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81121778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A702B2B-4474-4E1A-B211-843DA97A0A0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2884985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D74A60DF-3116-4219-B19C-192C435E3919}"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698231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FE405792-3BD5-4042-B438-16D6148ADDB1}"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2711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F42881D-CEEB-43C8-AA56-B7D06628F86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136071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C24240F-D730-4F9E-B587-D3716E68FA39}"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83325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955A17C7-03A2-4E2B-A6E0-3346D05CE42A}"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054481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A118224D-5B1D-46B1-B91D-78568AF43815}"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8370965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E70EF60-C66D-49BA-93AD-913D9B3C0732}" type="datetime1">
              <a:rPr lang="zh-TW" altLang="en-US" smtClean="0">
                <a:solidFill>
                  <a:prstClr val="black">
                    <a:tint val="75000"/>
                  </a:prstClr>
                </a:solidFill>
              </a:rPr>
              <a:t>2024/2/2</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6184359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6.jpg"/><Relationship Id="rId4" Type="http://schemas.openxmlformats.org/officeDocument/2006/relationships/image" Target="../media/image85.jpeg"/></Relationships>
</file>

<file path=ppt/slides/_rels/slide10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jpeg"/><Relationship Id="rId7"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2.png"/><Relationship Id="rId4" Type="http://schemas.openxmlformats.org/officeDocument/2006/relationships/image" Target="../media/image89.png"/><Relationship Id="rId9" Type="http://schemas.microsoft.com/office/2007/relationships/hdphoto" Target="../media/hdphoto4.wdp"/></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hyperlink" Target="https://peclass.perdc.ntnu.edu.tw/Welcome/Index" TargetMode="Externa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06.jpeg"/></Relationships>
</file>

<file path=ppt/slides/_rels/slide13.xml.rels><?xml version="1.0" encoding="UTF-8" standalone="yes"?>
<Relationships xmlns="http://schemas.openxmlformats.org/package/2006/relationships"><Relationship Id="rId2" Type="http://schemas.openxmlformats.org/officeDocument/2006/relationships/hyperlink" Target="107&#24180;&#33457;&#34030;&#21312;&#12300;&#33287;&#23401;&#23376;&#19968;&#21516;&#35469;&#35672;&#25216;&#32887;&#25945;&#32946;&#33287;&#32887;&#26989;&#19990;&#30028;&#12301;&#23478;&#38263;&#23459;&#23566;&#21934;&#24373;.pdf"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1.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oleObject" Target="../embeddings/oleObject10.bin"/><Relationship Id="rId4" Type="http://schemas.openxmlformats.org/officeDocument/2006/relationships/image" Target="../media/image110.png"/></Relationships>
</file>

<file path=ppt/slides/_rels/slide1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hyperlink" Target="&#23416;&#32676;&#24433;&#29255;/02%20%20&#22806;&#35486;&#32676;1.wmv" TargetMode="External"/><Relationship Id="rId13" Type="http://schemas.openxmlformats.org/officeDocument/2006/relationships/hyperlink" Target="&#23416;&#32676;&#24433;&#29255;/07%20%20&#21205;&#21147;&#27231;&#26800;&#32676;1.wmv" TargetMode="External"/><Relationship Id="rId3" Type="http://schemas.openxmlformats.org/officeDocument/2006/relationships/hyperlink" Target="&#23416;&#32676;&#24433;&#29255;/13%20%20&#34269;&#34899;&#32676;1.wmv" TargetMode="External"/><Relationship Id="rId7" Type="http://schemas.openxmlformats.org/officeDocument/2006/relationships/hyperlink" Target="&#23416;&#32676;&#24433;&#29255;/05%20%20&#39135;&#21697;&#32676;1.wmv" TargetMode="External"/><Relationship Id="rId12" Type="http://schemas.openxmlformats.org/officeDocument/2006/relationships/hyperlink" Target="&#23416;&#32676;&#24433;&#29255;/04%20%20&#35373;&#35336;&#32676;1.wmv"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23416;&#32676;&#24433;&#29255;/10%20%20&#23478;&#25919;&#23416;&#32676;.wmv" TargetMode="External"/><Relationship Id="rId11" Type="http://schemas.openxmlformats.org/officeDocument/2006/relationships/hyperlink" Target="&#23416;&#32676;&#24433;&#29255;/03%20%20&#21830;&#31649;&#32676;1.wmv" TargetMode="External"/><Relationship Id="rId5" Type="http://schemas.openxmlformats.org/officeDocument/2006/relationships/hyperlink" Target="&#23416;&#32676;&#24433;&#29255;/06%20%20&#39184;&#26053;&#23416;&#32676;.wmv" TargetMode="External"/><Relationship Id="rId10" Type="http://schemas.openxmlformats.org/officeDocument/2006/relationships/hyperlink" Target="&#23416;&#32676;&#24433;&#29255;/11%20%20&#21270;&#24037;&#32676;1.wmv" TargetMode="External"/><Relationship Id="rId4" Type="http://schemas.openxmlformats.org/officeDocument/2006/relationships/hyperlink" Target="&#23416;&#32676;&#24433;&#29255;/12%20%20&#27700;&#29986;&#32676;.wmv" TargetMode="External"/><Relationship Id="rId9" Type="http://schemas.openxmlformats.org/officeDocument/2006/relationships/hyperlink" Target="&#23416;&#32676;&#24433;&#29255;/09%20%20&#38651;&#27231;&#33287;&#38651;&#23376;.wmv" TargetMode="External"/><Relationship Id="rId14" Type="http://schemas.openxmlformats.org/officeDocument/2006/relationships/hyperlink" Target="&#23416;&#32676;&#24433;&#29255;/08%20%20&#27231;&#26800;&#32676;1.wmv"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3.xml"/><Relationship Id="rId4" Type="http://schemas.openxmlformats.org/officeDocument/2006/relationships/image" Target="../media/image44.jpeg"/></Relationships>
</file>

<file path=ppt/slides/_rels/slide15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19.png"/></Relationships>
</file>

<file path=ppt/slides/_rels/slide1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5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01.png"/><Relationship Id="rId7" Type="http://schemas.openxmlformats.org/officeDocument/2006/relationships/hyperlink" Target="https://www.hlhs.hlc.edu.tw/rcpet/"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37.png"/><Relationship Id="rId4" Type="http://schemas.openxmlformats.org/officeDocument/2006/relationships/hyperlink" Target="https://cap.rcpet.edu.tw/" TargetMode="External"/><Relationship Id="rId9" Type="http://schemas.openxmlformats.org/officeDocument/2006/relationships/image" Target="../media/image136.png"/></Relationships>
</file>

<file path=ppt/slides/_rels/slide1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0.png"/><Relationship Id="rId1" Type="http://schemas.openxmlformats.org/officeDocument/2006/relationships/slideLayout" Target="../slideLayouts/slideLayout116.xml"/><Relationship Id="rId4" Type="http://schemas.openxmlformats.org/officeDocument/2006/relationships/image" Target="../media/image141.jpeg"/></Relationships>
</file>

<file path=ppt/slides/_rels/slide159.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55.xml"/><Relationship Id="rId1" Type="http://schemas.openxmlformats.org/officeDocument/2006/relationships/slideLayout" Target="../slideLayouts/slideLayout126.xml"/><Relationship Id="rId6" Type="http://schemas.openxmlformats.org/officeDocument/2006/relationships/image" Target="../media/image43.png"/><Relationship Id="rId5" Type="http://schemas.openxmlformats.org/officeDocument/2006/relationships/image" Target="../media/image144.png"/><Relationship Id="rId4" Type="http://schemas.openxmlformats.org/officeDocument/2006/relationships/image" Target="../media/image1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1.xml"/></Relationships>
</file>

<file path=ppt/slides/_rels/slide16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diagramLayout" Target="../diagrams/layout9.xml"/><Relationship Id="rId7" Type="http://schemas.openxmlformats.org/officeDocument/2006/relationships/image" Target="../media/image145.png"/><Relationship Id="rId2" Type="http://schemas.openxmlformats.org/officeDocument/2006/relationships/diagramData" Target="../diagrams/data9.xml"/><Relationship Id="rId1" Type="http://schemas.openxmlformats.org/officeDocument/2006/relationships/slideLayout" Target="../slideLayouts/slideLayout131.xml"/><Relationship Id="rId6" Type="http://schemas.microsoft.com/office/2007/relationships/diagramDrawing" Target="../diagrams/drawing9.xml"/><Relationship Id="rId11" Type="http://schemas.openxmlformats.org/officeDocument/2006/relationships/image" Target="../media/image43.png"/><Relationship Id="rId5" Type="http://schemas.openxmlformats.org/officeDocument/2006/relationships/diagramColors" Target="../diagrams/colors9.xml"/><Relationship Id="rId10" Type="http://schemas.openxmlformats.org/officeDocument/2006/relationships/image" Target="../media/image148.png"/><Relationship Id="rId4" Type="http://schemas.openxmlformats.org/officeDocument/2006/relationships/diagramQuickStyle" Target="../diagrams/quickStyle9.xml"/><Relationship Id="rId9" Type="http://schemas.openxmlformats.org/officeDocument/2006/relationships/image" Target="../media/image147.png"/></Relationships>
</file>

<file path=ppt/slides/_rels/slide16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49.jpeg"/><Relationship Id="rId7" Type="http://schemas.openxmlformats.org/officeDocument/2006/relationships/diagramColors" Target="../diagrams/colors10.xml"/><Relationship Id="rId2" Type="http://schemas.openxmlformats.org/officeDocument/2006/relationships/notesSlide" Target="../notesSlides/notesSlide56.xml"/><Relationship Id="rId1" Type="http://schemas.openxmlformats.org/officeDocument/2006/relationships/slideLayout" Target="../slideLayouts/slideLayout13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43.png"/></Relationships>
</file>

<file path=ppt/slides/_rels/slide1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127.xml"/></Relationships>
</file>

<file path=ppt/slides/_rels/slide1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16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jpg"/><Relationship Id="rId4" Type="http://schemas.openxmlformats.org/officeDocument/2006/relationships/image" Target="../media/image153.jpg"/></Relationships>
</file>

<file path=ppt/slides/_rels/slide167.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7.jfif"/></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8.jpg"/></Relationships>
</file>

<file path=ppt/slides/_rels/slide4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3.xml"/><Relationship Id="rId7" Type="http://schemas.openxmlformats.org/officeDocument/2006/relationships/image" Target="../media/image50.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3.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3.wmf"/><Relationship Id="rId18" Type="http://schemas.openxmlformats.org/officeDocument/2006/relationships/image" Target="../media/image36.wmf"/><Relationship Id="rId3" Type="http://schemas.openxmlformats.org/officeDocument/2006/relationships/image" Target="../media/image26.png"/><Relationship Id="rId7" Type="http://schemas.openxmlformats.org/officeDocument/2006/relationships/image" Target="../media/image30.wmf"/><Relationship Id="rId12" Type="http://schemas.openxmlformats.org/officeDocument/2006/relationships/oleObject" Target="../embeddings/oleObject5.bin"/><Relationship Id="rId17" Type="http://schemas.openxmlformats.org/officeDocument/2006/relationships/image" Target="../media/image35.wmf"/><Relationship Id="rId2" Type="http://schemas.openxmlformats.org/officeDocument/2006/relationships/notesSlide" Target="../notesSlides/notesSlide3.xml"/><Relationship Id="rId16" Type="http://schemas.openxmlformats.org/officeDocument/2006/relationships/oleObject" Target="../embeddings/oleObject7.bin"/><Relationship Id="rId1" Type="http://schemas.openxmlformats.org/officeDocument/2006/relationships/slideLayout" Target="../slideLayouts/slideLayout43.xml"/><Relationship Id="rId6" Type="http://schemas.openxmlformats.org/officeDocument/2006/relationships/oleObject" Target="../embeddings/oleObject2.bin"/><Relationship Id="rId11" Type="http://schemas.openxmlformats.org/officeDocument/2006/relationships/image" Target="../media/image32.wmf"/><Relationship Id="rId5" Type="http://schemas.openxmlformats.org/officeDocument/2006/relationships/image" Target="../media/image29.wmf"/><Relationship Id="rId15" Type="http://schemas.openxmlformats.org/officeDocument/2006/relationships/image" Target="../media/image34.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1.wmf"/><Relationship Id="rId14"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3.png"/><Relationship Id="rId1" Type="http://schemas.openxmlformats.org/officeDocument/2006/relationships/slideLayout" Target="../slideLayouts/slideLayout7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37.jpe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8.jp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72.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hyperlink" Target="http://www.techadmi.edu.tw/"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8" Type="http://schemas.openxmlformats.org/officeDocument/2006/relationships/hyperlink" Target="http://www.smhs.hlc.edu.tw/smhs/teach_unit/9.html" TargetMode="External"/><Relationship Id="rId3" Type="http://schemas.openxmlformats.org/officeDocument/2006/relationships/image" Target="../media/image77.png"/><Relationship Id="rId7" Type="http://schemas.openxmlformats.org/officeDocument/2006/relationships/hyperlink" Target="http://www.smhs.hlc.edu.tw/smhs/teach_unit/6.html"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www.smhs.hlc.edu.tw/smhs/teach_unit/7.html" TargetMode="External"/><Relationship Id="rId5" Type="http://schemas.openxmlformats.org/officeDocument/2006/relationships/hyperlink" Target="http://www.smhs.hlc.edu.tw/smhs/teach_unit/5.html" TargetMode="External"/><Relationship Id="rId4" Type="http://schemas.openxmlformats.org/officeDocument/2006/relationships/hyperlink" Target="http://www.smhs.hlc.edu.tw/smhs/teach_unit/3.html" TargetMode="External"/><Relationship Id="rId9" Type="http://schemas.openxmlformats.org/officeDocument/2006/relationships/hyperlink" Target="http://www.swsh.hlc.edu.tw/"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2322934"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10" name="副標題 2"/>
          <p:cNvSpPr txBox="1">
            <a:spLocks/>
          </p:cNvSpPr>
          <p:nvPr/>
        </p:nvSpPr>
        <p:spPr>
          <a:xfrm>
            <a:off x="3455368" y="5015365"/>
            <a:ext cx="5688632" cy="1108034"/>
          </a:xfrm>
          <a:prstGeom prst="rect">
            <a:avLst/>
          </a:prstGeom>
        </p:spPr>
        <p:txBody>
          <a:bodyPr rtlCol="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花蓮縣十二年國教適性入學宣導團</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a:p>
            <a:pPr algn="ct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宣導時間：</a:t>
            </a:r>
            <a:r>
              <a:rPr kumimoji="0" lang="en-US" altLang="zh-TW" sz="2800" b="1" dirty="0">
                <a:solidFill>
                  <a:srgbClr val="0000FF"/>
                </a:solidFill>
                <a:latin typeface="微軟正黑體" panose="020B0604030504040204" pitchFamily="34" charset="-120"/>
                <a:ea typeface="微軟正黑體" panose="020B0604030504040204" pitchFamily="34" charset="-120"/>
              </a:rPr>
              <a:t>113</a:t>
            </a:r>
            <a:r>
              <a:rPr kumimoji="0" lang="zh-TW" altLang="en-US" sz="2800" b="1" dirty="0">
                <a:solidFill>
                  <a:srgbClr val="0000FF"/>
                </a:solidFill>
                <a:latin typeface="微軟正黑體" panose="020B0604030504040204" pitchFamily="34" charset="-120"/>
                <a:ea typeface="微軟正黑體" panose="020B0604030504040204" pitchFamily="34" charset="-120"/>
              </a:rPr>
              <a:t>年</a:t>
            </a:r>
            <a:r>
              <a:rPr kumimoji="0" lang="en-US" altLang="zh-TW" sz="2800" b="1" dirty="0">
                <a:solidFill>
                  <a:srgbClr val="0000FF"/>
                </a:solidFill>
                <a:latin typeface="微軟正黑體" panose="020B0604030504040204" pitchFamily="34" charset="-120"/>
                <a:ea typeface="微軟正黑體" panose="020B0604030504040204" pitchFamily="34" charset="-120"/>
              </a:rPr>
              <a:t>2-3</a:t>
            </a:r>
            <a:r>
              <a:rPr kumimoji="0" lang="zh-TW" altLang="en-US" sz="2800" b="1" dirty="0">
                <a:solidFill>
                  <a:srgbClr val="0000FF"/>
                </a:solidFill>
                <a:latin typeface="微軟正黑體" panose="020B0604030504040204" pitchFamily="34" charset="-120"/>
                <a:ea typeface="微軟正黑體" panose="020B0604030504040204" pitchFamily="34" charset="-120"/>
              </a:rPr>
              <a:t>月</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p:txBody>
      </p:sp>
      <p:sp>
        <p:nvSpPr>
          <p:cNvPr id="11" name="標題 1"/>
          <p:cNvSpPr txBox="1">
            <a:spLocks/>
          </p:cNvSpPr>
          <p:nvPr/>
        </p:nvSpPr>
        <p:spPr>
          <a:xfrm>
            <a:off x="2691284" y="455238"/>
            <a:ext cx="6452716" cy="2232025"/>
          </a:xfrm>
          <a:prstGeom prst="rect">
            <a:avLst/>
          </a:prstGeom>
        </p:spPr>
        <p:txBody>
          <a:bodyPr anchor="ctr">
            <a:noAutofit/>
          </a:bodyPr>
          <a:lstStyle/>
          <a:p>
            <a:pPr algn="ctr">
              <a:spcBef>
                <a:spcPts val="1200"/>
              </a:spcBef>
              <a:defRPr/>
            </a:pPr>
            <a:r>
              <a:rPr kumimoji="0" lang="en-US" altLang="zh-TW" sz="4800" b="1"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rPr>
              <a:t>年國中畢業生</a:t>
            </a:r>
            <a:endParaRPr kumimoji="0" lang="en-US" altLang="zh-TW" sz="4800" b="1" dirty="0">
              <a:solidFill>
                <a:srgbClr val="FF0000"/>
              </a:solidFill>
              <a:effectLst>
                <a:outerShdw blurRad="38100" dist="38100" dir="2700000" algn="tl">
                  <a:srgbClr val="C0C0C0"/>
                </a:outerShdw>
              </a:effectLst>
              <a:latin typeface="標楷體" pitchFamily="65" charset="-120"/>
              <a:ea typeface="標楷體" pitchFamily="65" charset="-120"/>
            </a:endParaRPr>
          </a:p>
          <a:p>
            <a:pPr algn="ctr">
              <a:spcBef>
                <a:spcPts val="1200"/>
              </a:spcBef>
              <a:defRPr/>
            </a:pPr>
            <a:r>
              <a:rPr kumimoji="0" lang="zh-TW" altLang="en-US" sz="4400" b="1" dirty="0">
                <a:solidFill>
                  <a:srgbClr val="FF0000"/>
                </a:solidFill>
                <a:effectLst>
                  <a:outerShdw blurRad="38100" dist="38100" dir="2700000" algn="tl">
                    <a:srgbClr val="C0C0C0"/>
                  </a:outerShdw>
                </a:effectLst>
                <a:latin typeface="標楷體" pitchFamily="65" charset="-120"/>
                <a:ea typeface="標楷體" pitchFamily="65" charset="-120"/>
              </a:rPr>
              <a:t>花蓮區適性入學到校宣導</a:t>
            </a:r>
            <a:endPar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endParaRPr>
          </a:p>
        </p:txBody>
      </p:sp>
      <p:sp>
        <p:nvSpPr>
          <p:cNvPr id="12" name="AutoShape 4" descr="「花蓮縣」的圖片搜尋結果"/>
          <p:cNvSpPr>
            <a:spLocks noChangeAspect="1" noChangeArrowheads="1"/>
          </p:cNvSpPr>
          <p:nvPr/>
        </p:nvSpPr>
        <p:spPr bwMode="auto">
          <a:xfrm>
            <a:off x="307975" y="79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descr="「花蓮縣」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2390" y="538529"/>
            <a:ext cx="1280209" cy="137728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適性入學」的圖片搜尋結果"/>
          <p:cNvSpPr>
            <a:spLocks noChangeAspect="1" noChangeArrowheads="1"/>
          </p:cNvSpPr>
          <p:nvPr/>
        </p:nvSpPr>
        <p:spPr bwMode="auto">
          <a:xfrm>
            <a:off x="460375" y="1603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8" name="AutoShape 26" descr="「適性入學」的圖片搜尋結果"/>
          <p:cNvSpPr>
            <a:spLocks noChangeAspect="1" noChangeArrowheads="1"/>
          </p:cNvSpPr>
          <p:nvPr/>
        </p:nvSpPr>
        <p:spPr bwMode="auto">
          <a:xfrm>
            <a:off x="1222375" y="9223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 name="圖片 19"/>
          <p:cNvPicPr>
            <a:picLocks noChangeAspect="1"/>
          </p:cNvPicPr>
          <p:nvPr/>
        </p:nvPicPr>
        <p:blipFill>
          <a:blip r:embed="rId3" cstate="print"/>
          <a:stretch>
            <a:fillRect/>
          </a:stretch>
        </p:blipFill>
        <p:spPr>
          <a:xfrm>
            <a:off x="1691696" y="3056427"/>
            <a:ext cx="3318883" cy="3797808"/>
          </a:xfrm>
          <a:prstGeom prst="rect">
            <a:avLst/>
          </a:prstGeom>
          <a:effectLst>
            <a:outerShdw blurRad="50800" dist="38100" dir="5400000" algn="t" rotWithShape="0">
              <a:prstClr val="black">
                <a:alpha val="40000"/>
              </a:prstClr>
            </a:outerShdw>
          </a:effectLst>
        </p:spPr>
      </p:pic>
      <p:pic>
        <p:nvPicPr>
          <p:cNvPr id="21" name="圖片 20" descr="插圖1.png"/>
          <p:cNvPicPr>
            <a:picLocks noChangeAspect="1"/>
          </p:cNvPicPr>
          <p:nvPr/>
        </p:nvPicPr>
        <p:blipFill>
          <a:blip r:embed="rId4" cstate="print"/>
          <a:stretch>
            <a:fillRect/>
          </a:stretch>
        </p:blipFill>
        <p:spPr>
          <a:xfrm>
            <a:off x="691949" y="1741719"/>
            <a:ext cx="2275379" cy="1889315"/>
          </a:xfrm>
          <a:prstGeom prst="rect">
            <a:avLst/>
          </a:prstGeom>
          <a:effectLst>
            <a:outerShdw blurRad="76200" dir="13500000" sy="23000" kx="1200000" algn="br" rotWithShape="0">
              <a:prstClr val="black">
                <a:alpha val="20000"/>
              </a:prstClr>
            </a:outerShdw>
          </a:effectLst>
        </p:spPr>
      </p:pic>
      <p:grpSp>
        <p:nvGrpSpPr>
          <p:cNvPr id="22" name="群組 21"/>
          <p:cNvGrpSpPr>
            <a:grpSpLocks/>
          </p:cNvGrpSpPr>
          <p:nvPr/>
        </p:nvGrpSpPr>
        <p:grpSpPr bwMode="auto">
          <a:xfrm>
            <a:off x="99872" y="3242720"/>
            <a:ext cx="1801813" cy="2582978"/>
            <a:chOff x="923925" y="3994150"/>
            <a:chExt cx="1801828" cy="2506663"/>
          </a:xfrm>
        </p:grpSpPr>
        <p:pic>
          <p:nvPicPr>
            <p:cNvPr id="23" name="圖片 3" descr="指標.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23"/>
            <p:cNvSpPr txBox="1"/>
            <p:nvPr/>
          </p:nvSpPr>
          <p:spPr>
            <a:xfrm rot="21318519">
              <a:off x="1474684" y="4468197"/>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25" name="文字方塊 24"/>
            <p:cNvSpPr txBox="1"/>
            <p:nvPr/>
          </p:nvSpPr>
          <p:spPr>
            <a:xfrm rot="372001">
              <a:off x="1254020" y="5028584"/>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26" name="圖片 16" descr="指標.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字方塊 26"/>
            <p:cNvSpPr txBox="1"/>
            <p:nvPr/>
          </p:nvSpPr>
          <p:spPr>
            <a:xfrm rot="21011487">
              <a:off x="1358796" y="5646915"/>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pic>
        <p:nvPicPr>
          <p:cNvPr id="2" name="圖片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01" y="5434512"/>
            <a:ext cx="812040" cy="141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02037" y="5388832"/>
            <a:ext cx="920883" cy="146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971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10</a:t>
            </a:fld>
            <a:endParaRPr lang="zh-TW" altLang="en-US"/>
          </a:p>
        </p:txBody>
      </p:sp>
      <p:grpSp>
        <p:nvGrpSpPr>
          <p:cNvPr id="4" name="群組 3"/>
          <p:cNvGrpSpPr/>
          <p:nvPr/>
        </p:nvGrpSpPr>
        <p:grpSpPr>
          <a:xfrm>
            <a:off x="2371396" y="98852"/>
            <a:ext cx="2560644" cy="360040"/>
            <a:chOff x="2299388" y="98852"/>
            <a:chExt cx="2560644" cy="360040"/>
          </a:xfrm>
        </p:grpSpPr>
        <p:grpSp>
          <p:nvGrpSpPr>
            <p:cNvPr id="5" name="群組 4"/>
            <p:cNvGrpSpPr/>
            <p:nvPr/>
          </p:nvGrpSpPr>
          <p:grpSpPr>
            <a:xfrm>
              <a:off x="3227581" y="98852"/>
              <a:ext cx="1632451" cy="360040"/>
              <a:chOff x="2835897" y="44624"/>
              <a:chExt cx="1632451" cy="360040"/>
            </a:xfrm>
          </p:grpSpPr>
          <p:sp>
            <p:nvSpPr>
              <p:cNvPr id="8" name="橢圓 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 name="橢圓 6"/>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矩形 11"/>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13" name="Rectangle 5"/>
          <p:cNvSpPr>
            <a:spLocks noChangeArrowheads="1"/>
          </p:cNvSpPr>
          <p:nvPr/>
        </p:nvSpPr>
        <p:spPr bwMode="auto">
          <a:xfrm>
            <a:off x="522349" y="993946"/>
            <a:ext cx="7743122" cy="830997"/>
          </a:xfrm>
          <a:prstGeom prst="rect">
            <a:avLst/>
          </a:prstGeom>
          <a:noFill/>
          <a:ln>
            <a:noFill/>
          </a:ln>
          <a:effectLst/>
        </p:spPr>
        <p:txBody>
          <a:bodyPr wrap="square">
            <a:spAutoFit/>
          </a:bodyPr>
          <a:lstStyle/>
          <a:p>
            <a:pPr algn="ctr" fontAlgn="auto">
              <a:spcBef>
                <a:spcPts val="0"/>
              </a:spcBef>
              <a:spcAft>
                <a:spcPts val="0"/>
              </a:spcAft>
              <a:defRPr/>
            </a:pPr>
            <a:r>
              <a:rPr kumimoji="0" lang="zh-TW" altLang="en-US" sz="4800" b="1" dirty="0">
                <a:solidFill>
                  <a:srgbClr val="000099"/>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rPr>
              <a:t>十二年國教入學方式變革</a:t>
            </a:r>
          </a:p>
        </p:txBody>
      </p:sp>
      <p:sp>
        <p:nvSpPr>
          <p:cNvPr id="14" name="文字方塊 13"/>
          <p:cNvSpPr txBox="1"/>
          <p:nvPr/>
        </p:nvSpPr>
        <p:spPr bwMode="auto">
          <a:xfrm>
            <a:off x="789369" y="2245648"/>
            <a:ext cx="4560888" cy="584200"/>
          </a:xfrm>
          <a:prstGeom prst="rect">
            <a:avLst/>
          </a:prstGeom>
          <a:noFill/>
        </p:spPr>
        <p:txBody>
          <a:bodyPr>
            <a:spAutoFit/>
          </a:bodyPr>
          <a:lstStyle/>
          <a:p>
            <a:pPr fontAlgn="auto">
              <a:spcBef>
                <a:spcPts val="0"/>
              </a:spcBef>
              <a:spcAft>
                <a:spcPts val="0"/>
              </a:spcAft>
              <a:defRPr/>
            </a:pP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grpSp>
        <p:nvGrpSpPr>
          <p:cNvPr id="15" name="群組 11"/>
          <p:cNvGrpSpPr>
            <a:grpSpLocks/>
          </p:cNvGrpSpPr>
          <p:nvPr/>
        </p:nvGrpSpPr>
        <p:grpSpPr bwMode="auto">
          <a:xfrm>
            <a:off x="711268" y="2829848"/>
            <a:ext cx="7694612" cy="3508376"/>
            <a:chOff x="529900" y="2046861"/>
            <a:chExt cx="7695030" cy="3507744"/>
          </a:xfrm>
        </p:grpSpPr>
        <p:sp>
          <p:nvSpPr>
            <p:cNvPr id="16" name="文字方塊 21"/>
            <p:cNvSpPr txBox="1">
              <a:spLocks noChangeArrowheads="1"/>
            </p:cNvSpPr>
            <p:nvPr/>
          </p:nvSpPr>
          <p:spPr bwMode="auto">
            <a:xfrm>
              <a:off x="4838609" y="4076908"/>
              <a:ext cx="3386321" cy="1384746"/>
            </a:xfrm>
            <a:prstGeom prst="rect">
              <a:avLst/>
            </a:prstGeom>
            <a:noFill/>
            <a:ln w="12700">
              <a:noFill/>
              <a:miter lim="800000"/>
              <a:headEnd/>
              <a:tailEnd/>
            </a:ln>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p>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基測</a:t>
              </a:r>
            </a:p>
          </p:txBody>
        </p:sp>
        <p:sp>
          <p:nvSpPr>
            <p:cNvPr id="18" name="Text Box 34"/>
            <p:cNvSpPr txBox="1">
              <a:spLocks noChangeArrowheads="1"/>
            </p:cNvSpPr>
            <p:nvPr/>
          </p:nvSpPr>
          <p:spPr bwMode="auto">
            <a:xfrm>
              <a:off x="2968525" y="3447025"/>
              <a:ext cx="178237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fontAlgn="auto">
                <a:spcBef>
                  <a:spcPts val="0"/>
                </a:spcBef>
                <a:spcAft>
                  <a:spcPts val="0"/>
                </a:spcAft>
                <a:defRPr/>
              </a:pPr>
              <a:r>
                <a:rPr kumimoji="0" lang="en-US" altLang="zh-TW" sz="2400" b="1" dirty="0">
                  <a:solidFill>
                    <a:prstClr val="black"/>
                  </a:solidFill>
                  <a:latin typeface="微軟正黑體" panose="020B0604030504040204" pitchFamily="34" charset="-120"/>
                  <a:ea typeface="微軟正黑體" panose="020B0604030504040204" pitchFamily="34" charset="-120"/>
                </a:rPr>
                <a:t>90~102</a:t>
              </a:r>
              <a:r>
                <a:rPr kumimoji="0" lang="zh-TW" altLang="en-US" sz="2400" b="1" dirty="0">
                  <a:solidFill>
                    <a:prstClr val="black"/>
                  </a:solidFill>
                  <a:latin typeface="微軟正黑體" panose="020B0604030504040204" pitchFamily="34" charset="-120"/>
                  <a:ea typeface="微軟正黑體" panose="020B0604030504040204" pitchFamily="34" charset="-120"/>
                </a:rPr>
                <a:t>年</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19"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0"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1" name="Text Box 34"/>
            <p:cNvSpPr txBox="1">
              <a:spLocks noChangeArrowheads="1"/>
            </p:cNvSpPr>
            <p:nvPr/>
          </p:nvSpPr>
          <p:spPr bwMode="auto">
            <a:xfrm>
              <a:off x="4859858" y="3404627"/>
              <a:ext cx="1979389" cy="525306"/>
            </a:xfrm>
            <a:prstGeom prst="rect">
              <a:avLst/>
            </a:prstGeom>
            <a:noFill/>
            <a:ln>
              <a:noFill/>
            </a:ln>
            <a:scene3d>
              <a:camera prst="orthographicFront"/>
              <a:lightRig rig="threePt" dir="t"/>
            </a:scene3d>
            <a:sp3d>
              <a:bevelT/>
            </a:sp3d>
          </p:spPr>
          <p:txBody>
            <a:bodyPr wrap="square" lIns="90000" tIns="46800" rIns="90000" bIns="46800">
              <a:spAutoFit/>
            </a:bodyPr>
            <a:lstStyle/>
            <a:p>
              <a:pPr fontAlgn="auto">
                <a:spcBef>
                  <a:spcPts val="0"/>
                </a:spcBef>
                <a:spcAft>
                  <a:spcPts val="0"/>
                </a:spcAft>
                <a:defRPr/>
              </a:pPr>
              <a:r>
                <a:rPr kumimoji="0" lang="en-US" altLang="zh-TW" sz="2800" b="1" dirty="0">
                  <a:solidFill>
                    <a:srgbClr val="FF0000"/>
                  </a:solidFill>
                  <a:latin typeface="微軟正黑體" panose="020B0604030504040204" pitchFamily="34" charset="-120"/>
                  <a:ea typeface="微軟正黑體" panose="020B0604030504040204" pitchFamily="34" charset="-120"/>
                </a:rPr>
                <a:t>103</a:t>
              </a:r>
              <a:r>
                <a:rPr kumimoji="0" lang="zh-TW" altLang="en-US" sz="2800" b="1" dirty="0">
                  <a:solidFill>
                    <a:srgbClr val="FF0000"/>
                  </a:solidFill>
                  <a:latin typeface="微軟正黑體" panose="020B0604030504040204" pitchFamily="34" charset="-120"/>
                  <a:ea typeface="微軟正黑體" panose="020B0604030504040204" pitchFamily="34" charset="-120"/>
                </a:rPr>
                <a:t>年～</a:t>
              </a:r>
              <a:endParaRPr kumimoji="0" lang="zh-TW" altLang="zh-TW" sz="2800" b="1" dirty="0">
                <a:solidFill>
                  <a:srgbClr val="FF0000"/>
                </a:solidFill>
                <a:latin typeface="微軟正黑體" panose="020B0604030504040204" pitchFamily="34" charset="-120"/>
                <a:ea typeface="微軟正黑體" panose="020B0604030504040204" pitchFamily="34" charset="-120"/>
              </a:endParaRPr>
            </a:p>
          </p:txBody>
        </p:sp>
        <p:sp>
          <p:nvSpPr>
            <p:cNvPr id="22" name="Text Box 34"/>
            <p:cNvSpPr txBox="1">
              <a:spLocks noChangeArrowheads="1"/>
            </p:cNvSpPr>
            <p:nvPr/>
          </p:nvSpPr>
          <p:spPr bwMode="auto">
            <a:xfrm>
              <a:off x="529900" y="3404627"/>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fontAlgn="auto">
                <a:spcBef>
                  <a:spcPts val="0"/>
                </a:spcBef>
                <a:spcAft>
                  <a:spcPts val="0"/>
                </a:spcAft>
                <a:defRPr/>
              </a:pPr>
              <a:r>
                <a:rPr kumimoji="0" lang="zh-TW" altLang="en-US" sz="2400" b="1" dirty="0">
                  <a:solidFill>
                    <a:prstClr val="black"/>
                  </a:solidFill>
                  <a:latin typeface="微軟正黑體" panose="020B0604030504040204" pitchFamily="34" charset="-120"/>
                  <a:ea typeface="微軟正黑體" panose="020B0604030504040204" pitchFamily="34" charset="-120"/>
                </a:rPr>
                <a:t>民國</a:t>
              </a:r>
              <a:r>
                <a:rPr kumimoji="0" lang="en-US" altLang="zh-TW" sz="2400" b="1" dirty="0">
                  <a:solidFill>
                    <a:prstClr val="black"/>
                  </a:solidFill>
                  <a:latin typeface="微軟正黑體" panose="020B0604030504040204" pitchFamily="34" charset="-120"/>
                  <a:ea typeface="微軟正黑體" panose="020B0604030504040204" pitchFamily="34" charset="-120"/>
                </a:rPr>
                <a:t>90</a:t>
              </a:r>
              <a:r>
                <a:rPr kumimoji="0" lang="zh-TW" altLang="en-US" sz="2400" b="1" dirty="0">
                  <a:solidFill>
                    <a:prstClr val="black"/>
                  </a:solidFill>
                  <a:latin typeface="微軟正黑體" panose="020B0604030504040204" pitchFamily="34" charset="-120"/>
                  <a:ea typeface="微軟正黑體" panose="020B0604030504040204" pitchFamily="34" charset="-120"/>
                </a:rPr>
                <a:t>年以前</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23"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50000"/>
                </a:spcBef>
                <a:spcAft>
                  <a:spcPts val="0"/>
                </a:spcAft>
                <a:buFontTx/>
                <a:buNone/>
              </a:pPr>
              <a:endParaRPr kumimoji="0" lang="zh-TW" altLang="en-US" sz="2400">
                <a:solidFill>
                  <a:prstClr val="black"/>
                </a:solidFill>
                <a:latin typeface="微軟正黑體" panose="020B0604030504040204" pitchFamily="34" charset="-120"/>
                <a:ea typeface="微軟正黑體" panose="020B0604030504040204" pitchFamily="34" charset="-120"/>
              </a:endParaRPr>
            </a:p>
          </p:txBody>
        </p:sp>
        <p:sp>
          <p:nvSpPr>
            <p:cNvPr id="24"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prstClr val="black"/>
                  </a:solidFill>
                  <a:latin typeface="微軟正黑體" panose="020B0604030504040204" pitchFamily="34" charset="-120"/>
                  <a:ea typeface="微軟正黑體" panose="020B0604030504040204" pitchFamily="34" charset="-120"/>
                </a:rPr>
                <a:t>聯考入學</a:t>
              </a:r>
            </a:p>
          </p:txBody>
        </p:sp>
        <p:sp>
          <p:nvSpPr>
            <p:cNvPr id="25"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26"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7" name="Rectangle 41"/>
            <p:cNvSpPr>
              <a:spLocks noChangeArrowheads="1"/>
            </p:cNvSpPr>
            <p:nvPr/>
          </p:nvSpPr>
          <p:spPr bwMode="auto">
            <a:xfrm>
              <a:off x="4824519" y="2389381"/>
              <a:ext cx="3400411"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28" name="直線接點 27"/>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聯考</a:t>
              </a:r>
            </a:p>
          </p:txBody>
        </p:sp>
      </p:grpSp>
    </p:spTree>
    <p:extLst>
      <p:ext uri="{BB962C8B-B14F-4D97-AF65-F5344CB8AC3E}">
        <p14:creationId xmlns:p14="http://schemas.microsoft.com/office/powerpoint/2010/main" val="16697716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96356"/>
            <a:ext cx="9144152" cy="6465290"/>
          </a:xfrm>
          <a:prstGeom prst="rect">
            <a:avLst/>
          </a:prstGeom>
        </p:spPr>
      </p:pic>
      <p:sp>
        <p:nvSpPr>
          <p:cNvPr id="14" name="圓角矩形 13"/>
          <p:cNvSpPr/>
          <p:nvPr/>
        </p:nvSpPr>
        <p:spPr>
          <a:xfrm>
            <a:off x="151410" y="767498"/>
            <a:ext cx="8811427" cy="5474180"/>
          </a:xfrm>
          <a:prstGeom prst="roundRect">
            <a:avLst>
              <a:gd name="adj" fmla="val 10131"/>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sz="3763" b="1" dirty="0">
              <a:solidFill>
                <a:schemeClr val="accent1">
                  <a:lumMod val="50000"/>
                </a:schemeClr>
              </a:solidFill>
              <a:effectLst>
                <a:outerShdw blurRad="38100" dist="38100" dir="2700000" algn="tl">
                  <a:srgbClr val="000000">
                    <a:alpha val="43137"/>
                  </a:srgbClr>
                </a:outerShdw>
              </a:effectLst>
            </a:endParaRPr>
          </a:p>
        </p:txBody>
      </p:sp>
      <p:sp>
        <p:nvSpPr>
          <p:cNvPr id="6" name="Freeform 6"/>
          <p:cNvSpPr/>
          <p:nvPr/>
        </p:nvSpPr>
        <p:spPr>
          <a:xfrm>
            <a:off x="298691" y="2091398"/>
            <a:ext cx="4013313" cy="4013313"/>
          </a:xfrm>
          <a:custGeom>
            <a:avLst/>
            <a:gdLst>
              <a:gd name="connsiteX0" fmla="*/ 4696916 w 4692650"/>
              <a:gd name="connsiteY0" fmla="*/ 2353614 h 4692650"/>
              <a:gd name="connsiteX1" fmla="*/ 2353766 w 4692650"/>
              <a:gd name="connsiteY1" fmla="*/ 4696764 h 4692650"/>
              <a:gd name="connsiteX2" fmla="*/ 10616 w 4692650"/>
              <a:gd name="connsiteY2" fmla="*/ 2353614 h 4692650"/>
              <a:gd name="connsiteX3" fmla="*/ 2353766 w 4692650"/>
              <a:gd name="connsiteY3" fmla="*/ 10464 h 4692650"/>
              <a:gd name="connsiteX4" fmla="*/ 4696916 w 4692650"/>
              <a:gd name="connsiteY4" fmla="*/ 2353614 h 469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650" h="4692650">
                <a:moveTo>
                  <a:pt x="4696916" y="2353614"/>
                </a:moveTo>
                <a:cubicBezTo>
                  <a:pt x="4696916" y="3647693"/>
                  <a:pt x="3647845" y="4696764"/>
                  <a:pt x="2353766" y="4696764"/>
                </a:cubicBezTo>
                <a:cubicBezTo>
                  <a:pt x="1059686" y="4696764"/>
                  <a:pt x="10616" y="3647693"/>
                  <a:pt x="10616" y="2353614"/>
                </a:cubicBezTo>
                <a:cubicBezTo>
                  <a:pt x="10616" y="1059535"/>
                  <a:pt x="1059686" y="10464"/>
                  <a:pt x="2353766" y="10464"/>
                </a:cubicBezTo>
                <a:cubicBezTo>
                  <a:pt x="3647845" y="10464"/>
                  <a:pt x="4696916" y="1059535"/>
                  <a:pt x="4696916" y="2353614"/>
                </a:cubicBezTo>
                <a:close/>
              </a:path>
            </a:pathLst>
          </a:custGeom>
          <a:solidFill>
            <a:srgbClr val="304976"/>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7" name="Freeform 7"/>
          <p:cNvSpPr/>
          <p:nvPr/>
        </p:nvSpPr>
        <p:spPr>
          <a:xfrm>
            <a:off x="4730171" y="2091398"/>
            <a:ext cx="4013313" cy="4013313"/>
          </a:xfrm>
          <a:custGeom>
            <a:avLst/>
            <a:gdLst>
              <a:gd name="connsiteX0" fmla="*/ 4701542 w 4692650"/>
              <a:gd name="connsiteY0" fmla="*/ 2353614 h 4692650"/>
              <a:gd name="connsiteX1" fmla="*/ 2358392 w 4692650"/>
              <a:gd name="connsiteY1" fmla="*/ 4696764 h 4692650"/>
              <a:gd name="connsiteX2" fmla="*/ 15242 w 4692650"/>
              <a:gd name="connsiteY2" fmla="*/ 2353614 h 4692650"/>
              <a:gd name="connsiteX3" fmla="*/ 2358392 w 4692650"/>
              <a:gd name="connsiteY3" fmla="*/ 10464 h 4692650"/>
              <a:gd name="connsiteX4" fmla="*/ 4701542 w 4692650"/>
              <a:gd name="connsiteY4" fmla="*/ 2353614 h 469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650" h="4692650">
                <a:moveTo>
                  <a:pt x="4701542" y="2353614"/>
                </a:moveTo>
                <a:cubicBezTo>
                  <a:pt x="4701542" y="3647693"/>
                  <a:pt x="3652471" y="4696764"/>
                  <a:pt x="2358392" y="4696764"/>
                </a:cubicBezTo>
                <a:cubicBezTo>
                  <a:pt x="1064313" y="4696764"/>
                  <a:pt x="15242" y="3647693"/>
                  <a:pt x="15242" y="2353614"/>
                </a:cubicBezTo>
                <a:cubicBezTo>
                  <a:pt x="15242" y="1059535"/>
                  <a:pt x="1064313" y="10464"/>
                  <a:pt x="2358392" y="10464"/>
                </a:cubicBezTo>
                <a:cubicBezTo>
                  <a:pt x="3652471" y="10464"/>
                  <a:pt x="4701542" y="1059535"/>
                  <a:pt x="4701542" y="2353614"/>
                </a:cubicBezTo>
                <a:close/>
              </a:path>
            </a:pathLst>
          </a:custGeom>
          <a:solidFill>
            <a:srgbClr val="5EA8C1"/>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16" name="TextBox 11"/>
          <p:cNvSpPr txBox="1"/>
          <p:nvPr/>
        </p:nvSpPr>
        <p:spPr>
          <a:xfrm>
            <a:off x="6238111" y="5384573"/>
            <a:ext cx="1279202" cy="453970"/>
          </a:xfrm>
          <a:prstGeom prst="rect">
            <a:avLst/>
          </a:prstGeom>
          <a:noFill/>
        </p:spPr>
        <p:txBody>
          <a:bodyPr wrap="square" lIns="0" tIns="0" rIns="0" bIns="0" rtlCol="0">
            <a:spAutoFit/>
          </a:bodyPr>
          <a:lstStyle/>
          <a:p>
            <a:pPr>
              <a:tabLst>
                <a:tab pos="4539811" algn="l"/>
              </a:tabLst>
            </a:pPr>
            <a:r>
              <a:rPr lang="zh-TW" altLang="en-US" sz="2950" b="1" spc="389" dirty="0">
                <a:solidFill>
                  <a:srgbClr val="FEFEF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機電科</a:t>
            </a:r>
            <a:endParaRPr lang="en-US" altLang="zh-CN" sz="2950" b="1" spc="389" dirty="0">
              <a:solidFill>
                <a:srgbClr val="FEFEF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TextBox 11"/>
          <p:cNvSpPr txBox="1"/>
          <p:nvPr/>
        </p:nvSpPr>
        <p:spPr>
          <a:xfrm>
            <a:off x="1195021" y="1088849"/>
            <a:ext cx="6888857" cy="631711"/>
          </a:xfrm>
          <a:prstGeom prst="rect">
            <a:avLst/>
          </a:prstGeom>
          <a:noFill/>
        </p:spPr>
        <p:txBody>
          <a:bodyPr wrap="square" lIns="0" tIns="0" rIns="0" bIns="0" rtlCol="0">
            <a:spAutoFit/>
          </a:bodyPr>
          <a:lstStyle/>
          <a:p>
            <a:pPr>
              <a:tabLst>
                <a:tab pos="4539811" algn="l"/>
              </a:tabLst>
            </a:pPr>
            <a:r>
              <a:rPr lang="zh-TW" altLang="en-US" sz="4105" b="1" spc="389" dirty="0">
                <a:solidFill>
                  <a:schemeClr val="tx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花蓮高工試辦</a:t>
            </a:r>
            <a:r>
              <a:rPr lang="zh-TW" altLang="en-US" sz="410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群招生</a:t>
            </a:r>
            <a:r>
              <a:rPr lang="zh-TW" altLang="en-US" sz="4105" b="1" spc="389" dirty="0">
                <a:solidFill>
                  <a:schemeClr val="tx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的科別</a:t>
            </a:r>
          </a:p>
        </p:txBody>
      </p:sp>
      <p:sp>
        <p:nvSpPr>
          <p:cNvPr id="11" name="TextBox 11"/>
          <p:cNvSpPr txBox="1"/>
          <p:nvPr/>
        </p:nvSpPr>
        <p:spPr>
          <a:xfrm>
            <a:off x="1616407" y="5384572"/>
            <a:ext cx="1279202" cy="453970"/>
          </a:xfrm>
          <a:prstGeom prst="rect">
            <a:avLst/>
          </a:prstGeom>
          <a:noFill/>
        </p:spPr>
        <p:txBody>
          <a:bodyPr wrap="square" lIns="0" tIns="0" rIns="0" bIns="0" rtlCol="0">
            <a:spAutoFit/>
          </a:bodyPr>
          <a:lstStyle/>
          <a:p>
            <a:pPr>
              <a:tabLst>
                <a:tab pos="4539811" algn="l"/>
              </a:tabLst>
            </a:pPr>
            <a:r>
              <a:rPr lang="zh-CN" altLang="en-US" sz="2950" b="1" spc="389" dirty="0">
                <a:solidFill>
                  <a:srgbClr val="FEFEF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a:t>
            </a:r>
            <a:endParaRPr lang="en-US" altLang="zh-CN" sz="2950" b="1" spc="389" dirty="0">
              <a:solidFill>
                <a:srgbClr val="FEFEF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186AF604-6CBA-6F4A-A6F6-26E48A4D0EE4}" type="slidenum">
              <a:rPr lang="en-US" smtClean="0"/>
              <a:t>100</a:t>
            </a:fld>
            <a:endParaRPr lang="en-US" dirty="0"/>
          </a:p>
        </p:txBody>
      </p:sp>
      <p:pic>
        <p:nvPicPr>
          <p:cNvPr id="8" name="圖片 7">
            <a:extLst>
              <a:ext uri="{FF2B5EF4-FFF2-40B4-BE49-F238E27FC236}">
                <a16:creationId xmlns:a16="http://schemas.microsoft.com/office/drawing/2014/main" id="{D4AD54E0-D069-4440-8AF4-01EED54CDC4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52405" y="2760707"/>
            <a:ext cx="4002494" cy="2409345"/>
          </a:xfrm>
          <a:prstGeom prst="rect">
            <a:avLst/>
          </a:prstGeom>
          <a:ln>
            <a:noFill/>
          </a:ln>
          <a:effectLst>
            <a:outerShdw blurRad="190500" algn="tl" rotWithShape="0">
              <a:srgbClr val="000000">
                <a:alpha val="70000"/>
              </a:srgbClr>
            </a:outerShdw>
          </a:effectLst>
        </p:spPr>
      </p:pic>
      <p:pic>
        <p:nvPicPr>
          <p:cNvPr id="10" name="圖片 9">
            <a:extLst>
              <a:ext uri="{FF2B5EF4-FFF2-40B4-BE49-F238E27FC236}">
                <a16:creationId xmlns:a16="http://schemas.microsoft.com/office/drawing/2014/main" id="{2ACFCDDE-3E8F-4C0C-9D9A-50BE7D27A35A}"/>
              </a:ext>
            </a:extLst>
          </p:cNvPr>
          <p:cNvPicPr>
            <a:picLocks noChangeAspect="1"/>
          </p:cNvPicPr>
          <p:nvPr/>
        </p:nvPicPr>
        <p:blipFill rotWithShape="1">
          <a:blip r:embed="rId5"/>
          <a:srcRect t="6211" b="13528"/>
          <a:stretch/>
        </p:blipFill>
        <p:spPr>
          <a:xfrm>
            <a:off x="309511" y="2760707"/>
            <a:ext cx="4002494" cy="24093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473667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86AF604-6CBA-6F4A-A6F6-26E48A4D0EE4}" type="slidenum">
              <a:rPr lang="en-US" smtClean="0"/>
              <a:pPr/>
              <a:t>101</a:t>
            </a:fld>
            <a:endParaRPr lang="en-US" dirty="0"/>
          </a:p>
        </p:txBody>
      </p:sp>
      <p:sp>
        <p:nvSpPr>
          <p:cNvPr id="6" name="Freeform 13"/>
          <p:cNvSpPr/>
          <p:nvPr/>
        </p:nvSpPr>
        <p:spPr>
          <a:xfrm>
            <a:off x="10" y="196355"/>
            <a:ext cx="9144152" cy="953094"/>
          </a:xfrm>
          <a:custGeom>
            <a:avLst/>
            <a:gdLst>
              <a:gd name="connsiteX0" fmla="*/ 0 w 10691990"/>
              <a:gd name="connsiteY0" fmla="*/ 365950 h 365950"/>
              <a:gd name="connsiteX1" fmla="*/ 10691990 w 10691990"/>
              <a:gd name="connsiteY1" fmla="*/ 365950 h 365950"/>
              <a:gd name="connsiteX2" fmla="*/ 10691990 w 10691990"/>
              <a:gd name="connsiteY2" fmla="*/ 0 h 365950"/>
              <a:gd name="connsiteX3" fmla="*/ 0 w 10691990"/>
              <a:gd name="connsiteY3" fmla="*/ 0 h 365950"/>
              <a:gd name="connsiteX4" fmla="*/ 0 w 10691990"/>
              <a:gd name="connsiteY4" fmla="*/ 365950 h 36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1990" h="365950">
                <a:moveTo>
                  <a:pt x="0" y="365950"/>
                </a:moveTo>
                <a:lnTo>
                  <a:pt x="10691990" y="365950"/>
                </a:lnTo>
                <a:lnTo>
                  <a:pt x="10691990" y="0"/>
                </a:lnTo>
                <a:lnTo>
                  <a:pt x="0" y="0"/>
                </a:lnTo>
                <a:lnTo>
                  <a:pt x="0" y="365950"/>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9" name="矩形 8"/>
          <p:cNvSpPr/>
          <p:nvPr/>
        </p:nvSpPr>
        <p:spPr>
          <a:xfrm>
            <a:off x="220795" y="337126"/>
            <a:ext cx="9074664" cy="724044"/>
          </a:xfrm>
          <a:prstGeom prst="rect">
            <a:avLst/>
          </a:prstGeom>
        </p:spPr>
        <p:txBody>
          <a:bodyPr wrap="square">
            <a:spAutoFit/>
          </a:bodyPr>
          <a:lstStyle/>
          <a:p>
            <a:pPr>
              <a:tabLst>
                <a:tab pos="4539811" algn="l"/>
              </a:tabLst>
            </a:pP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a:t>
            </a:r>
            <a:r>
              <a:rPr lang="zh-TW" altLang="en-US" sz="4105" b="1" spc="389">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高工「</a:t>
            </a:r>
            <a:r>
              <a:rPr lang="zh-TW" altLang="en-US" sz="4105" b="1" spc="389">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機械群</a:t>
            </a: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」教學特色</a:t>
            </a:r>
          </a:p>
        </p:txBody>
      </p:sp>
      <p:pic>
        <p:nvPicPr>
          <p:cNvPr id="10" name="Picture 3"/>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r="34661"/>
          <a:stretch/>
        </p:blipFill>
        <p:spPr bwMode="auto">
          <a:xfrm rot="5400000">
            <a:off x="1815835" y="-666532"/>
            <a:ext cx="5512199" cy="914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13"/>
          <p:cNvSpPr/>
          <p:nvPr/>
        </p:nvSpPr>
        <p:spPr>
          <a:xfrm>
            <a:off x="-325" y="6358782"/>
            <a:ext cx="9144152" cy="297078"/>
          </a:xfrm>
          <a:custGeom>
            <a:avLst/>
            <a:gdLst>
              <a:gd name="connsiteX0" fmla="*/ 0 w 10691990"/>
              <a:gd name="connsiteY0" fmla="*/ 365950 h 365950"/>
              <a:gd name="connsiteX1" fmla="*/ 10691990 w 10691990"/>
              <a:gd name="connsiteY1" fmla="*/ 365950 h 365950"/>
              <a:gd name="connsiteX2" fmla="*/ 10691990 w 10691990"/>
              <a:gd name="connsiteY2" fmla="*/ 0 h 365950"/>
              <a:gd name="connsiteX3" fmla="*/ 0 w 10691990"/>
              <a:gd name="connsiteY3" fmla="*/ 0 h 365950"/>
              <a:gd name="connsiteX4" fmla="*/ 0 w 10691990"/>
              <a:gd name="connsiteY4" fmla="*/ 365950 h 36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1990" h="365950">
                <a:moveTo>
                  <a:pt x="0" y="365950"/>
                </a:moveTo>
                <a:lnTo>
                  <a:pt x="10691990" y="365950"/>
                </a:lnTo>
                <a:lnTo>
                  <a:pt x="10691990" y="0"/>
                </a:lnTo>
                <a:lnTo>
                  <a:pt x="0" y="0"/>
                </a:lnTo>
                <a:lnTo>
                  <a:pt x="0" y="365950"/>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pic>
        <p:nvPicPr>
          <p:cNvPr id="34" name="Picture 15"/>
          <p:cNvPicPr>
            <a:picLocks noChangeAspect="1"/>
          </p:cNvPicPr>
          <p:nvPr/>
        </p:nvPicPr>
        <p:blipFill rotWithShape="1">
          <a:blip r:embed="rId3"/>
          <a:srcRect l="74096" t="58970" r="2449" b="440"/>
          <a:stretch/>
        </p:blipFill>
        <p:spPr>
          <a:xfrm>
            <a:off x="7011184" y="4124170"/>
            <a:ext cx="2146820" cy="2531690"/>
          </a:xfrm>
          <a:prstGeom prst="rect">
            <a:avLst/>
          </a:prstGeom>
        </p:spPr>
      </p:pic>
      <p:grpSp>
        <p:nvGrpSpPr>
          <p:cNvPr id="5" name="群組 4"/>
          <p:cNvGrpSpPr/>
          <p:nvPr/>
        </p:nvGrpSpPr>
        <p:grpSpPr>
          <a:xfrm>
            <a:off x="232168" y="3694380"/>
            <a:ext cx="6645684" cy="1184693"/>
            <a:chOff x="302071" y="4160616"/>
            <a:chExt cx="7770604" cy="1290267"/>
          </a:xfrm>
        </p:grpSpPr>
        <p:sp>
          <p:nvSpPr>
            <p:cNvPr id="13" name="圓角矩形 12"/>
            <p:cNvSpPr/>
            <p:nvPr/>
          </p:nvSpPr>
          <p:spPr>
            <a:xfrm>
              <a:off x="302453" y="4580557"/>
              <a:ext cx="7770222" cy="870326"/>
            </a:xfrm>
            <a:prstGeom prst="roundRect">
              <a:avLst/>
            </a:prstGeom>
            <a:solidFill>
              <a:srgbClr val="FDE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302071" y="4160616"/>
              <a:ext cx="2005263" cy="505942"/>
            </a:xfrm>
            <a:prstGeom prst="rect">
              <a:avLst/>
            </a:prstGeom>
            <a:solidFill>
              <a:srgbClr val="8F5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Picture 2" descr="星星图片素材_免费星星PNG设计图片大全_图精灵"/>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l="15758" t="18146" r="13408" b="21244"/>
            <a:stretch/>
          </p:blipFill>
          <p:spPr bwMode="auto">
            <a:xfrm rot="1943106">
              <a:off x="2091017" y="4217236"/>
              <a:ext cx="432633" cy="370193"/>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39"/>
            <p:cNvSpPr txBox="1"/>
            <p:nvPr/>
          </p:nvSpPr>
          <p:spPr>
            <a:xfrm>
              <a:off x="353393" y="4211770"/>
              <a:ext cx="1830168" cy="387161"/>
            </a:xfrm>
            <a:prstGeom prst="rect">
              <a:avLst/>
            </a:prstGeom>
            <a:noFill/>
          </p:spPr>
          <p:txBody>
            <a:bodyPr wrap="square" rtlCol="0">
              <a:spAutoFit/>
            </a:bodyPr>
            <a:lstStyle/>
            <a:p>
              <a:r>
                <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促進職涯發展</a:t>
              </a:r>
            </a:p>
          </p:txBody>
        </p:sp>
      </p:grpSp>
      <p:grpSp>
        <p:nvGrpSpPr>
          <p:cNvPr id="8" name="群組 7"/>
          <p:cNvGrpSpPr/>
          <p:nvPr/>
        </p:nvGrpSpPr>
        <p:grpSpPr>
          <a:xfrm>
            <a:off x="227328" y="1222475"/>
            <a:ext cx="6594484" cy="1098239"/>
            <a:chOff x="302452" y="1400013"/>
            <a:chExt cx="7468815" cy="1284139"/>
          </a:xfrm>
        </p:grpSpPr>
        <p:sp>
          <p:nvSpPr>
            <p:cNvPr id="11" name="圓角矩形 10"/>
            <p:cNvSpPr/>
            <p:nvPr/>
          </p:nvSpPr>
          <p:spPr>
            <a:xfrm>
              <a:off x="302452" y="1691825"/>
              <a:ext cx="7468815" cy="964938"/>
            </a:xfrm>
            <a:prstGeom prst="roundRect">
              <a:avLst/>
            </a:prstGeom>
            <a:solidFill>
              <a:srgbClr val="FDE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302452" y="1400013"/>
              <a:ext cx="2005263" cy="505942"/>
            </a:xfrm>
            <a:prstGeom prst="rect">
              <a:avLst/>
            </a:prstGeom>
            <a:solidFill>
              <a:srgbClr val="2F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ndParaRPr>
            </a:p>
          </p:txBody>
        </p:sp>
        <p:pic>
          <p:nvPicPr>
            <p:cNvPr id="1026" name="Picture 2" descr="星星图片素材_免费星星PNG设计图片大全_图精灵"/>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l="15758" t="18146" r="13408" b="21244"/>
            <a:stretch/>
          </p:blipFill>
          <p:spPr bwMode="auto">
            <a:xfrm rot="1943106">
              <a:off x="2196622" y="1461632"/>
              <a:ext cx="432633" cy="370193"/>
            </a:xfrm>
            <a:prstGeom prst="rect">
              <a:avLst/>
            </a:prstGeom>
            <a:noFill/>
            <a:extLst>
              <a:ext uri="{909E8E84-426E-40DD-AFC4-6F175D3DCCD1}">
                <a14:hiddenFill xmlns:a14="http://schemas.microsoft.com/office/drawing/2010/main">
                  <a:solidFill>
                    <a:srgbClr val="FFFFFF"/>
                  </a:solidFill>
                </a14:hiddenFill>
              </a:ext>
            </a:extLst>
          </p:spPr>
        </p:pic>
        <p:sp>
          <p:nvSpPr>
            <p:cNvPr id="38" name="文字方塊 37"/>
            <p:cNvSpPr txBox="1"/>
            <p:nvPr/>
          </p:nvSpPr>
          <p:spPr>
            <a:xfrm>
              <a:off x="315957" y="1444439"/>
              <a:ext cx="2096982" cy="415655"/>
            </a:xfrm>
            <a:prstGeom prst="rect">
              <a:avLst/>
            </a:prstGeom>
            <a:noFill/>
          </p:spPr>
          <p:txBody>
            <a:bodyPr wrap="square" rtlCol="0">
              <a:spAutoFit/>
            </a:bodyPr>
            <a:lstStyle/>
            <a:p>
              <a:r>
                <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學生為中心主體</a:t>
              </a:r>
            </a:p>
          </p:txBody>
        </p:sp>
        <p:sp>
          <p:nvSpPr>
            <p:cNvPr id="43" name="文字方塊 42"/>
            <p:cNvSpPr txBox="1"/>
            <p:nvPr/>
          </p:nvSpPr>
          <p:spPr>
            <a:xfrm>
              <a:off x="389004" y="1928416"/>
              <a:ext cx="7267558" cy="755736"/>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先做做看，再從自己的體會及師長的觀察，找出最適合你的學習方向，選擇適性的科別，繼續專精成達人。</a:t>
              </a:r>
            </a:p>
          </p:txBody>
        </p:sp>
      </p:grpSp>
      <p:grpSp>
        <p:nvGrpSpPr>
          <p:cNvPr id="7" name="群組 6"/>
          <p:cNvGrpSpPr/>
          <p:nvPr/>
        </p:nvGrpSpPr>
        <p:grpSpPr>
          <a:xfrm>
            <a:off x="220812" y="2380059"/>
            <a:ext cx="6702713" cy="1377237"/>
            <a:chOff x="302072" y="2841178"/>
            <a:chExt cx="7890319" cy="1610363"/>
          </a:xfrm>
        </p:grpSpPr>
        <p:sp>
          <p:nvSpPr>
            <p:cNvPr id="12" name="圓角矩形 11"/>
            <p:cNvSpPr/>
            <p:nvPr/>
          </p:nvSpPr>
          <p:spPr>
            <a:xfrm>
              <a:off x="302452" y="3033039"/>
              <a:ext cx="7770223" cy="1137902"/>
            </a:xfrm>
            <a:prstGeom prst="roundRect">
              <a:avLst/>
            </a:prstGeom>
            <a:solidFill>
              <a:srgbClr val="FDE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302072" y="2841178"/>
              <a:ext cx="2005263" cy="505942"/>
            </a:xfrm>
            <a:prstGeom prst="rect">
              <a:avLst/>
            </a:prstGeom>
            <a:solidFill>
              <a:srgbClr val="D03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Picture 2" descr="星星图片素材_免费星星PNG设计图片大全_图精灵"/>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l="15758" t="18146" r="13408" b="21244"/>
            <a:stretch/>
          </p:blipFill>
          <p:spPr bwMode="auto">
            <a:xfrm rot="1943106">
              <a:off x="2150077" y="2911713"/>
              <a:ext cx="432633" cy="370193"/>
            </a:xfrm>
            <a:prstGeom prst="rect">
              <a:avLst/>
            </a:prstGeom>
            <a:noFill/>
            <a:extLst>
              <a:ext uri="{909E8E84-426E-40DD-AFC4-6F175D3DCCD1}">
                <a14:hiddenFill xmlns:a14="http://schemas.microsoft.com/office/drawing/2010/main">
                  <a:solidFill>
                    <a:srgbClr val="FFFFFF"/>
                  </a:solidFill>
                </a14:hiddenFill>
              </a:ext>
            </a:extLst>
          </p:spPr>
        </p:pic>
        <p:sp>
          <p:nvSpPr>
            <p:cNvPr id="39" name="文字方塊 38"/>
            <p:cNvSpPr txBox="1"/>
            <p:nvPr/>
          </p:nvSpPr>
          <p:spPr>
            <a:xfrm>
              <a:off x="399722" y="2897290"/>
              <a:ext cx="1809959" cy="415655"/>
            </a:xfrm>
            <a:prstGeom prst="rect">
              <a:avLst/>
            </a:prstGeom>
            <a:noFill/>
          </p:spPr>
          <p:txBody>
            <a:bodyPr wrap="square" rtlCol="0">
              <a:spAutoFit/>
            </a:bodyPr>
            <a:lstStyle/>
            <a:p>
              <a:r>
                <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活化多元學習</a:t>
              </a:r>
            </a:p>
          </p:txBody>
        </p:sp>
        <p:sp>
          <p:nvSpPr>
            <p:cNvPr id="45" name="文字方塊 44"/>
            <p:cNvSpPr txBox="1"/>
            <p:nvPr/>
          </p:nvSpPr>
          <p:spPr>
            <a:xfrm>
              <a:off x="313821" y="3371918"/>
              <a:ext cx="7878570" cy="1079623"/>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遊戲中打魔王，你是戰士、魔法師還是弓箭手？在群領域專業的大海中，你將能看到產業全貌，並有更多的機會參與其中，找出最佳的人生發展方向</a:t>
              </a:r>
              <a:r>
                <a:rPr lang="zh-TW" altLang="en-US" sz="1710" dirty="0">
                  <a:latin typeface="微軟正黑體" panose="020B0604030504040204" pitchFamily="34" charset="-120"/>
                  <a:ea typeface="微軟正黑體" panose="020B0604030504040204" pitchFamily="34" charset="-120"/>
                </a:rPr>
                <a:t>。</a:t>
              </a:r>
            </a:p>
          </p:txBody>
        </p:sp>
      </p:grpSp>
      <p:grpSp>
        <p:nvGrpSpPr>
          <p:cNvPr id="3" name="群組 2"/>
          <p:cNvGrpSpPr/>
          <p:nvPr/>
        </p:nvGrpSpPr>
        <p:grpSpPr>
          <a:xfrm>
            <a:off x="229177" y="4994477"/>
            <a:ext cx="6676697" cy="1234509"/>
            <a:chOff x="265807" y="5698242"/>
            <a:chExt cx="7806867" cy="1284672"/>
          </a:xfrm>
        </p:grpSpPr>
        <p:sp>
          <p:nvSpPr>
            <p:cNvPr id="14" name="圓角矩形 13"/>
            <p:cNvSpPr/>
            <p:nvPr/>
          </p:nvSpPr>
          <p:spPr>
            <a:xfrm>
              <a:off x="265807" y="6099044"/>
              <a:ext cx="7806867" cy="883870"/>
            </a:xfrm>
            <a:prstGeom prst="roundRect">
              <a:avLst/>
            </a:prstGeom>
            <a:solidFill>
              <a:srgbClr val="FDE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p:cNvGrpSpPr/>
            <p:nvPr/>
          </p:nvGrpSpPr>
          <p:grpSpPr>
            <a:xfrm>
              <a:off x="286446" y="5698242"/>
              <a:ext cx="2183216" cy="505942"/>
              <a:chOff x="286446" y="5698242"/>
              <a:chExt cx="2183216" cy="505942"/>
            </a:xfrm>
          </p:grpSpPr>
          <p:sp>
            <p:nvSpPr>
              <p:cNvPr id="31" name="矩形 30"/>
              <p:cNvSpPr/>
              <p:nvPr/>
            </p:nvSpPr>
            <p:spPr>
              <a:xfrm>
                <a:off x="286446" y="5698242"/>
                <a:ext cx="2094562" cy="505942"/>
              </a:xfrm>
              <a:prstGeom prst="rect">
                <a:avLst/>
              </a:prstGeom>
              <a:solidFill>
                <a:srgbClr val="5FA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303405" y="5772117"/>
                <a:ext cx="2166257" cy="369927"/>
              </a:xfrm>
              <a:prstGeom prst="rect">
                <a:avLst/>
              </a:prstGeom>
              <a:noFill/>
            </p:spPr>
            <p:txBody>
              <a:bodyPr wrap="square" rtlCol="0">
                <a:spAutoFit/>
              </a:bodyPr>
              <a:lstStyle/>
              <a:p>
                <a:r>
                  <a:rPr lang="zh-TW" altLang="en-US" sz="171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更多的教學資源</a:t>
                </a:r>
              </a:p>
            </p:txBody>
          </p:sp>
        </p:grpSp>
        <p:pic>
          <p:nvPicPr>
            <p:cNvPr id="36" name="Picture 2" descr="星星图片素材_免费星星PNG设计图片大全_图精灵"/>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l="15758" t="18146" r="13408" b="21244"/>
            <a:stretch/>
          </p:blipFill>
          <p:spPr bwMode="auto">
            <a:xfrm rot="1943106">
              <a:off x="2204561" y="5785282"/>
              <a:ext cx="432633" cy="370193"/>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文字方塊 45"/>
          <p:cNvSpPr txBox="1"/>
          <p:nvPr/>
        </p:nvSpPr>
        <p:spPr>
          <a:xfrm>
            <a:off x="304310" y="4217698"/>
            <a:ext cx="6517503" cy="646331"/>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在專業的環境及教學中，你將得到最有系統的養成，並接觸體驗職業現場，適時調整學習重點，學你未來用的到的知識技能</a:t>
            </a:r>
            <a:r>
              <a:rPr lang="zh-TW" altLang="en-US" sz="1625" dirty="0">
                <a:latin typeface="微軟正黑體" panose="020B0604030504040204" pitchFamily="34" charset="-120"/>
                <a:ea typeface="微軟正黑體" panose="020B0604030504040204" pitchFamily="34" charset="-120"/>
              </a:rPr>
              <a:t>。</a:t>
            </a:r>
          </a:p>
        </p:txBody>
      </p:sp>
      <p:sp>
        <p:nvSpPr>
          <p:cNvPr id="15" name="矩形 14"/>
          <p:cNvSpPr/>
          <p:nvPr/>
        </p:nvSpPr>
        <p:spPr>
          <a:xfrm>
            <a:off x="305698" y="5458750"/>
            <a:ext cx="6691484" cy="923330"/>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機械科、機電科教師互相支援，共用所有軟硬體教學資源，使學生得到豐沛支援，未來成為機械、機電產業之產線、製程、程式、設計、設備維護等工程專業技術人才。</a:t>
            </a:r>
          </a:p>
        </p:txBody>
      </p:sp>
      <p:sp>
        <p:nvSpPr>
          <p:cNvPr id="33" name="投影片編號版面配置區 1"/>
          <p:cNvSpPr txBox="1">
            <a:spLocks/>
          </p:cNvSpPr>
          <p:nvPr/>
        </p:nvSpPr>
        <p:spPr>
          <a:xfrm>
            <a:off x="7233755" y="6312725"/>
            <a:ext cx="1824727" cy="312267"/>
          </a:xfrm>
          <a:prstGeom prst="rect">
            <a:avLst/>
          </a:prstGeom>
        </p:spPr>
        <p:txBody>
          <a:bodyPr vert="horz" lIns="78203" tIns="39101" rIns="78203" bIns="39101" rtlCol="0" anchor="ctr"/>
          <a:lstStyle>
            <a:defPPr>
              <a:defRPr lang="en-US"/>
            </a:defPPr>
            <a:lvl1pPr marL="0" algn="r" defTabSz="914400" rtl="0" eaLnBrk="1" latinLnBrk="0" hangingPunct="1">
              <a:defRPr sz="2000" b="1" kern="1200">
                <a:solidFill>
                  <a:schemeClr val="tx1"/>
                </a:solidFill>
                <a:effectLst>
                  <a:outerShdw blurRad="38100" dist="38100" dir="2700000" algn="tl">
                    <a:srgbClr val="000000">
                      <a:alpha val="43137"/>
                    </a:srgbClr>
                  </a:outerShdw>
                </a:effectLst>
                <a:latin typeface="微軟正黑體" panose="020B0604030504040204" pitchFamily="34" charset="-12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81995" fontAlgn="auto">
              <a:spcBef>
                <a:spcPts val="0"/>
              </a:spcBef>
              <a:spcAft>
                <a:spcPts val="0"/>
              </a:spcAft>
              <a:defRPr/>
            </a:pPr>
            <a:fld id="{186AF604-6CBA-6F4A-A6F6-26E48A4D0EE4}" type="slidenum">
              <a:rPr kumimoji="0" lang="en-US" sz="1710">
                <a:solidFill>
                  <a:prstClr val="black"/>
                </a:solidFill>
              </a:rPr>
              <a:pPr defTabSz="781995" fontAlgn="auto">
                <a:spcBef>
                  <a:spcPts val="0"/>
                </a:spcBef>
                <a:spcAft>
                  <a:spcPts val="0"/>
                </a:spcAft>
                <a:defRPr/>
              </a:pPr>
              <a:t>101</a:t>
            </a:fld>
            <a:endParaRPr kumimoji="0" lang="en-US" sz="1710" dirty="0">
              <a:solidFill>
                <a:prstClr val="black"/>
              </a:solidFill>
            </a:endParaRPr>
          </a:p>
        </p:txBody>
      </p:sp>
    </p:spTree>
    <p:extLst>
      <p:ext uri="{BB962C8B-B14F-4D97-AF65-F5344CB8AC3E}">
        <p14:creationId xmlns:p14="http://schemas.microsoft.com/office/powerpoint/2010/main" val="28884728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2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96356"/>
            <a:ext cx="9144152" cy="6465290"/>
          </a:xfrm>
          <a:prstGeom prst="rect">
            <a:avLst/>
          </a:prstGeom>
        </p:spPr>
      </p:pic>
      <p:sp>
        <p:nvSpPr>
          <p:cNvPr id="17" name="TextBox 11"/>
          <p:cNvSpPr txBox="1"/>
          <p:nvPr/>
        </p:nvSpPr>
        <p:spPr>
          <a:xfrm>
            <a:off x="262939" y="509869"/>
            <a:ext cx="8881064" cy="631711"/>
          </a:xfrm>
          <a:prstGeom prst="rect">
            <a:avLst/>
          </a:prstGeom>
          <a:noFill/>
        </p:spPr>
        <p:txBody>
          <a:bodyPr wrap="square" lIns="0" tIns="0" rIns="0" bIns="0" rtlCol="0">
            <a:spAutoFit/>
          </a:bodyPr>
          <a:lstStyle/>
          <a:p>
            <a:pPr>
              <a:tabLst>
                <a:tab pos="4539811" algn="l"/>
              </a:tabLst>
            </a:pP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花蓮高工「</a:t>
            </a:r>
            <a:r>
              <a:rPr lang="zh-TW" altLang="en-US" sz="410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機械群</a:t>
            </a: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」學生未來發展</a:t>
            </a:r>
          </a:p>
        </p:txBody>
      </p:sp>
      <p:sp>
        <p:nvSpPr>
          <p:cNvPr id="15" name="TextBox 105"/>
          <p:cNvSpPr txBox="1"/>
          <p:nvPr/>
        </p:nvSpPr>
        <p:spPr>
          <a:xfrm>
            <a:off x="327132" y="1559052"/>
            <a:ext cx="8500266" cy="497444"/>
          </a:xfrm>
          <a:prstGeom prst="rect">
            <a:avLst/>
          </a:prstGeom>
          <a:noFill/>
        </p:spPr>
        <p:txBody>
          <a:bodyPr wrap="square" lIns="0" tIns="0" rIns="0" bIns="0" rtlCol="0">
            <a:spAutoFit/>
          </a:bodyPr>
          <a:lstStyle/>
          <a:p>
            <a:pPr indent="103645"/>
            <a:r>
              <a:rPr lang="zh-CN" altLang="en-US" sz="2566" b="1" spc="205" dirty="0">
                <a:solidFill>
                  <a:srgbClr val="B22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配合課程考取技術士證照</a:t>
            </a:r>
            <a:r>
              <a:rPr lang="zh-TW" altLang="en-US" sz="2566" b="1" spc="205" dirty="0">
                <a:solidFill>
                  <a:srgbClr val="B22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CN" altLang="en-US" sz="2566" b="1" spc="214" dirty="0">
                <a:solidFill>
                  <a:srgbClr val="B22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升學、就業加值</a:t>
            </a:r>
          </a:p>
          <a:p>
            <a:pPr>
              <a:lnSpc>
                <a:spcPts val="807"/>
              </a:lnSpc>
            </a:pPr>
            <a:endParaRPr lang="en-US" dirty="0">
              <a:latin typeface="微軟正黑體" panose="020B0604030504040204" pitchFamily="34" charset="-120"/>
            </a:endParaRPr>
          </a:p>
        </p:txBody>
      </p:sp>
      <p:grpSp>
        <p:nvGrpSpPr>
          <p:cNvPr id="3" name="群組 2"/>
          <p:cNvGrpSpPr/>
          <p:nvPr/>
        </p:nvGrpSpPr>
        <p:grpSpPr>
          <a:xfrm>
            <a:off x="2271734" y="3216771"/>
            <a:ext cx="1144879" cy="2068962"/>
            <a:chOff x="2656261" y="3531683"/>
            <a:chExt cx="1338674" cy="2419177"/>
          </a:xfrm>
        </p:grpSpPr>
        <p:cxnSp>
          <p:nvCxnSpPr>
            <p:cNvPr id="26" name="直線接點 25"/>
            <p:cNvCxnSpPr/>
            <p:nvPr/>
          </p:nvCxnSpPr>
          <p:spPr>
            <a:xfrm flipV="1">
              <a:off x="2656261" y="3531683"/>
              <a:ext cx="1338674" cy="842552"/>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直線接點 26"/>
            <p:cNvCxnSpPr/>
            <p:nvPr/>
          </p:nvCxnSpPr>
          <p:spPr>
            <a:xfrm>
              <a:off x="2656261" y="4804037"/>
              <a:ext cx="1013326" cy="1146823"/>
            </a:xfrm>
            <a:prstGeom prst="line">
              <a:avLst/>
            </a:prstGeom>
            <a:ln w="381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2" name="圓角矩形 21"/>
          <p:cNvSpPr/>
          <p:nvPr/>
        </p:nvSpPr>
        <p:spPr>
          <a:xfrm>
            <a:off x="5617147" y="2182706"/>
            <a:ext cx="3468047" cy="1785441"/>
          </a:xfrm>
          <a:prstGeom prst="roundRect">
            <a:avLst>
              <a:gd name="adj" fmla="val 10131"/>
            </a:avLst>
          </a:prstGeom>
          <a:solidFill>
            <a:srgbClr val="979FB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高三 機械科</a:t>
            </a:r>
            <a:br>
              <a:rPr lang="en-US" altLang="zh-TW" sz="2395" b="1" spc="389"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zh-TW" altLang="en-US"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8" name="圓角矩形 17"/>
          <p:cNvSpPr/>
          <p:nvPr/>
        </p:nvSpPr>
        <p:spPr>
          <a:xfrm>
            <a:off x="2610944" y="2206032"/>
            <a:ext cx="2863249" cy="1785441"/>
          </a:xfrm>
          <a:prstGeom prst="roundRect">
            <a:avLst>
              <a:gd name="adj" fmla="val 10131"/>
            </a:avLst>
          </a:prstGeom>
          <a:solidFill>
            <a:srgbClr val="979FB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高二 機械科</a:t>
            </a:r>
          </a:p>
          <a:p>
            <a:pPr algn="ctr">
              <a:tabLst>
                <a:tab pos="4539811" algn="l"/>
              </a:tabLst>
            </a:pPr>
            <a:endParaRPr lang="zh-TW" altLang="en-US"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1" name="圓角矩形 20"/>
          <p:cNvSpPr/>
          <p:nvPr/>
        </p:nvSpPr>
        <p:spPr>
          <a:xfrm>
            <a:off x="2610944" y="4169320"/>
            <a:ext cx="2863249" cy="1853430"/>
          </a:xfrm>
          <a:prstGeom prst="roundRect">
            <a:avLst>
              <a:gd name="adj" fmla="val 10131"/>
            </a:avLst>
          </a:prstGeom>
          <a:solidFill>
            <a:srgbClr val="B0D1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高二 機電科</a:t>
            </a:r>
          </a:p>
          <a:p>
            <a:pPr algn="ctr">
              <a:tabLst>
                <a:tab pos="4539811" algn="l"/>
              </a:tabLst>
            </a:pPr>
            <a:endParaRPr lang="zh-TW" altLang="en-US"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圓角矩形 22"/>
          <p:cNvSpPr/>
          <p:nvPr/>
        </p:nvSpPr>
        <p:spPr>
          <a:xfrm>
            <a:off x="5607965" y="4139912"/>
            <a:ext cx="3479091" cy="1882838"/>
          </a:xfrm>
          <a:prstGeom prst="roundRect">
            <a:avLst>
              <a:gd name="adj" fmla="val 10131"/>
            </a:avLst>
          </a:prstGeom>
          <a:solidFill>
            <a:srgbClr val="B0D1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高三 機電科</a:t>
            </a:r>
          </a:p>
          <a:p>
            <a:pPr algn="ctr">
              <a:tabLst>
                <a:tab pos="4539811" algn="l"/>
              </a:tabLst>
            </a:pPr>
            <a:endParaRPr lang="zh-TW" altLang="en-US"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5" name="圓角矩形 24"/>
          <p:cNvSpPr/>
          <p:nvPr/>
        </p:nvSpPr>
        <p:spPr>
          <a:xfrm>
            <a:off x="52720" y="3178355"/>
            <a:ext cx="2425158" cy="1754091"/>
          </a:xfrm>
          <a:prstGeom prst="roundRect">
            <a:avLst>
              <a:gd name="adj" fmla="val 10131"/>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4539811" algn="l"/>
              </a:tabLst>
            </a:pPr>
            <a:r>
              <a:rPr lang="zh-TW" altLang="en-US" sz="239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高一 機械群</a:t>
            </a:r>
            <a:br>
              <a:rPr lang="en-US" altLang="zh-TW" sz="1710" b="1" spc="389"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zh-TW" altLang="en-US" sz="1710" b="1" spc="389" dirty="0">
              <a:solidFill>
                <a:schemeClr val="tx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向右箭號 3"/>
          <p:cNvSpPr/>
          <p:nvPr/>
        </p:nvSpPr>
        <p:spPr>
          <a:xfrm>
            <a:off x="5324027" y="2965402"/>
            <a:ext cx="567879" cy="266638"/>
          </a:xfrm>
          <a:prstGeom prst="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30" name="向右箭號 29"/>
          <p:cNvSpPr/>
          <p:nvPr/>
        </p:nvSpPr>
        <p:spPr>
          <a:xfrm>
            <a:off x="5324027" y="4915170"/>
            <a:ext cx="567879" cy="266638"/>
          </a:xfrm>
          <a:prstGeom prst="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186AF604-6CBA-6F4A-A6F6-26E48A4D0EE4}" type="slidenum">
              <a:rPr lang="en-US" smtClean="0"/>
              <a:t>102</a:t>
            </a:fld>
            <a:endParaRPr lang="en-US" dirty="0"/>
          </a:p>
        </p:txBody>
      </p:sp>
      <p:sp>
        <p:nvSpPr>
          <p:cNvPr id="19" name="文字方塊 18">
            <a:extLst>
              <a:ext uri="{FF2B5EF4-FFF2-40B4-BE49-F238E27FC236}">
                <a16:creationId xmlns:a16="http://schemas.microsoft.com/office/drawing/2014/main" id="{CBD7BFAB-DC6B-302C-815A-9D3734BB0584}"/>
              </a:ext>
            </a:extLst>
          </p:cNvPr>
          <p:cNvSpPr txBox="1"/>
          <p:nvPr/>
        </p:nvSpPr>
        <p:spPr>
          <a:xfrm>
            <a:off x="442070" y="4200977"/>
            <a:ext cx="1693859" cy="355482"/>
          </a:xfrm>
          <a:prstGeom prst="rect">
            <a:avLst/>
          </a:prstGeom>
          <a:noFill/>
        </p:spPr>
        <p:txBody>
          <a:bodyPr wrap="square" rtlCol="0">
            <a:spAutoFit/>
          </a:bodyPr>
          <a:lstStyle/>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氣壓丙級</a:t>
            </a:r>
          </a:p>
        </p:txBody>
      </p:sp>
      <p:sp>
        <p:nvSpPr>
          <p:cNvPr id="20" name="文字方塊 19">
            <a:extLst>
              <a:ext uri="{FF2B5EF4-FFF2-40B4-BE49-F238E27FC236}">
                <a16:creationId xmlns:a16="http://schemas.microsoft.com/office/drawing/2014/main" id="{51F64F07-B35A-4780-D396-B14642015319}"/>
              </a:ext>
            </a:extLst>
          </p:cNvPr>
          <p:cNvSpPr txBox="1"/>
          <p:nvPr/>
        </p:nvSpPr>
        <p:spPr>
          <a:xfrm>
            <a:off x="3013334" y="3386033"/>
            <a:ext cx="2120379" cy="355482"/>
          </a:xfrm>
          <a:prstGeom prst="rect">
            <a:avLst/>
          </a:prstGeom>
          <a:noFill/>
        </p:spPr>
        <p:txBody>
          <a:bodyPr wrap="square" rtlCol="0">
            <a:spAutoFit/>
          </a:bodyPr>
          <a:lstStyle/>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機械加工丙級</a:t>
            </a:r>
          </a:p>
        </p:txBody>
      </p:sp>
      <p:sp>
        <p:nvSpPr>
          <p:cNvPr id="24" name="文字方塊 23">
            <a:extLst>
              <a:ext uri="{FF2B5EF4-FFF2-40B4-BE49-F238E27FC236}">
                <a16:creationId xmlns:a16="http://schemas.microsoft.com/office/drawing/2014/main" id="{56FB9C73-F41E-79F9-4528-11CF0B894B5C}"/>
              </a:ext>
            </a:extLst>
          </p:cNvPr>
          <p:cNvSpPr txBox="1"/>
          <p:nvPr/>
        </p:nvSpPr>
        <p:spPr>
          <a:xfrm>
            <a:off x="3021053" y="5285732"/>
            <a:ext cx="2120379" cy="355482"/>
          </a:xfrm>
          <a:prstGeom prst="rect">
            <a:avLst/>
          </a:prstGeom>
          <a:noFill/>
        </p:spPr>
        <p:txBody>
          <a:bodyPr wrap="square" rtlCol="0">
            <a:spAutoFit/>
          </a:bodyPr>
          <a:lstStyle/>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機電整合丙級</a:t>
            </a:r>
          </a:p>
        </p:txBody>
      </p:sp>
      <p:sp>
        <p:nvSpPr>
          <p:cNvPr id="28" name="文字方塊 27">
            <a:extLst>
              <a:ext uri="{FF2B5EF4-FFF2-40B4-BE49-F238E27FC236}">
                <a16:creationId xmlns:a16="http://schemas.microsoft.com/office/drawing/2014/main" id="{AEB3AA94-A339-031A-3944-18D48D4814D1}"/>
              </a:ext>
            </a:extLst>
          </p:cNvPr>
          <p:cNvSpPr txBox="1"/>
          <p:nvPr/>
        </p:nvSpPr>
        <p:spPr>
          <a:xfrm>
            <a:off x="6526012" y="3322997"/>
            <a:ext cx="1873895" cy="355482"/>
          </a:xfrm>
          <a:prstGeom prst="rect">
            <a:avLst/>
          </a:prstGeom>
          <a:noFill/>
        </p:spPr>
        <p:txBody>
          <a:bodyPr wrap="square" rtlCol="0">
            <a:spAutoFit/>
          </a:bodyPr>
          <a:lstStyle/>
          <a:p>
            <a:pPr marL="244373" indent="-153936">
              <a:buFont typeface="Arial" panose="020B0604020202020204" pitchFamily="34" charset="0"/>
              <a:buChar char="•"/>
            </a:pPr>
            <a:r>
              <a:rPr lang="en-US" altLang="zh-TW" sz="1710" b="1" dirty="0">
                <a:latin typeface="微軟正黑體" panose="020B0604030504040204" pitchFamily="34" charset="-120"/>
                <a:ea typeface="微軟正黑體" panose="020B0604030504040204" pitchFamily="34" charset="-120"/>
              </a:rPr>
              <a:t>CNC</a:t>
            </a:r>
            <a:r>
              <a:rPr lang="zh-TW" altLang="en-US" sz="1710" b="1" dirty="0">
                <a:latin typeface="微軟正黑體" panose="020B0604030504040204" pitchFamily="34" charset="-120"/>
                <a:ea typeface="微軟正黑體" panose="020B0604030504040204" pitchFamily="34" charset="-120"/>
              </a:rPr>
              <a:t>銑床乙級</a:t>
            </a:r>
            <a:endParaRPr lang="en-US" altLang="zh-TW" sz="1710" b="1" dirty="0">
              <a:latin typeface="微軟正黑體" panose="020B0604030504040204" pitchFamily="34" charset="-120"/>
              <a:ea typeface="微軟正黑體" panose="020B0604030504040204" pitchFamily="34" charset="-120"/>
            </a:endParaRPr>
          </a:p>
        </p:txBody>
      </p:sp>
      <p:sp>
        <p:nvSpPr>
          <p:cNvPr id="29" name="文字方塊 28">
            <a:extLst>
              <a:ext uri="{FF2B5EF4-FFF2-40B4-BE49-F238E27FC236}">
                <a16:creationId xmlns:a16="http://schemas.microsoft.com/office/drawing/2014/main" id="{476B1AB3-CC43-F78E-64D2-ACFF4576535D}"/>
              </a:ext>
            </a:extLst>
          </p:cNvPr>
          <p:cNvSpPr txBox="1"/>
          <p:nvPr/>
        </p:nvSpPr>
        <p:spPr>
          <a:xfrm>
            <a:off x="6432419" y="5154154"/>
            <a:ext cx="1852429" cy="618631"/>
          </a:xfrm>
          <a:prstGeom prst="rect">
            <a:avLst/>
          </a:prstGeom>
          <a:noFill/>
        </p:spPr>
        <p:txBody>
          <a:bodyPr wrap="square" rtlCol="0">
            <a:spAutoFit/>
          </a:bodyPr>
          <a:lstStyle/>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氣壓乙級</a:t>
            </a:r>
            <a:endParaRPr lang="en-US" altLang="zh-TW" sz="1710" b="1" dirty="0">
              <a:latin typeface="微軟正黑體" panose="020B0604030504040204" pitchFamily="34" charset="-120"/>
              <a:ea typeface="微軟正黑體" panose="020B0604030504040204" pitchFamily="34" charset="-120"/>
            </a:endParaRPr>
          </a:p>
          <a:p>
            <a:pPr marL="244373" indent="-153936">
              <a:buFont typeface="Arial" panose="020B0604020202020204" pitchFamily="34" charset="0"/>
              <a:buChar char="•"/>
            </a:pPr>
            <a:r>
              <a:rPr lang="zh-TW" altLang="en-US" sz="1710" b="1" dirty="0">
                <a:latin typeface="微軟正黑體" panose="020B0604030504040204" pitchFamily="34" charset="-120"/>
                <a:ea typeface="微軟正黑體" panose="020B0604030504040204" pitchFamily="34" charset="-120"/>
              </a:rPr>
              <a:t>機電整合乙級</a:t>
            </a:r>
            <a:endParaRPr lang="en-US" altLang="zh-TW" sz="171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271060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2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96356"/>
            <a:ext cx="9144152" cy="6465290"/>
          </a:xfrm>
          <a:prstGeom prst="rect">
            <a:avLst/>
          </a:prstGeom>
        </p:spPr>
      </p:pic>
      <p:sp>
        <p:nvSpPr>
          <p:cNvPr id="72" name="Freeform 72"/>
          <p:cNvSpPr/>
          <p:nvPr/>
        </p:nvSpPr>
        <p:spPr>
          <a:xfrm>
            <a:off x="1022423" y="1312492"/>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27" name="TextBox 11"/>
          <p:cNvSpPr txBox="1"/>
          <p:nvPr/>
        </p:nvSpPr>
        <p:spPr>
          <a:xfrm>
            <a:off x="263111" y="486911"/>
            <a:ext cx="8881069" cy="631711"/>
          </a:xfrm>
          <a:prstGeom prst="rect">
            <a:avLst/>
          </a:prstGeom>
          <a:noFill/>
        </p:spPr>
        <p:txBody>
          <a:bodyPr wrap="square" lIns="0" tIns="0" rIns="0" bIns="0" rtlCol="0">
            <a:spAutoFit/>
          </a:bodyPr>
          <a:lstStyle/>
          <a:p>
            <a:pPr>
              <a:tabLst>
                <a:tab pos="4539811" algn="l"/>
              </a:tabLst>
            </a:pP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花蓮高工「</a:t>
            </a:r>
            <a:r>
              <a:rPr lang="zh-TW" altLang="en-US" sz="4105" b="1" spc="389"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機械群</a:t>
            </a:r>
            <a:r>
              <a:rPr lang="zh-TW" altLang="en-US" sz="4105" b="1" spc="389"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」學生未來發展</a:t>
            </a:r>
          </a:p>
        </p:txBody>
      </p:sp>
      <p:sp>
        <p:nvSpPr>
          <p:cNvPr id="40" name="Freeform 72"/>
          <p:cNvSpPr/>
          <p:nvPr/>
        </p:nvSpPr>
        <p:spPr>
          <a:xfrm>
            <a:off x="198393" y="1312525"/>
            <a:ext cx="738922"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F9347"/>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31" name="文字方塊 30">
            <a:extLst>
              <a:ext uri="{FF2B5EF4-FFF2-40B4-BE49-F238E27FC236}">
                <a16:creationId xmlns:a16="http://schemas.microsoft.com/office/drawing/2014/main" id="{E18E0BD2-EF03-483E-BE84-3ABE34E6DF34}"/>
              </a:ext>
            </a:extLst>
          </p:cNvPr>
          <p:cNvSpPr txBox="1"/>
          <p:nvPr/>
        </p:nvSpPr>
        <p:spPr>
          <a:xfrm>
            <a:off x="1045735" y="1587132"/>
            <a:ext cx="2600392" cy="1261692"/>
          </a:xfrm>
          <a:prstGeom prst="rect">
            <a:avLst/>
          </a:prstGeom>
          <a:noFill/>
        </p:spPr>
        <p:txBody>
          <a:bodyPr wrap="non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臺灣科大機械工程系</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勤益科大機械工程系</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虎尾科大動力機械工程系</a:t>
            </a:r>
            <a:endPar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Freeform 72"/>
          <p:cNvSpPr/>
          <p:nvPr/>
        </p:nvSpPr>
        <p:spPr>
          <a:xfrm>
            <a:off x="3712920" y="1310011"/>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47" name="Freeform 72"/>
          <p:cNvSpPr/>
          <p:nvPr/>
        </p:nvSpPr>
        <p:spPr>
          <a:xfrm>
            <a:off x="6392333" y="1307179"/>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3728340" y="1594116"/>
            <a:ext cx="2600392" cy="1261692"/>
          </a:xfrm>
          <a:prstGeom prst="rect">
            <a:avLst/>
          </a:prstGeom>
          <a:noFill/>
        </p:spPr>
        <p:txBody>
          <a:bodyPr wrap="non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臺灣師大機電工程學系</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虎尾科大自動化工程系</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高雄科大機械與自動化系</a:t>
            </a:r>
            <a:endPar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1" name="文字方塊 40">
            <a:extLst>
              <a:ext uri="{FF2B5EF4-FFF2-40B4-BE49-F238E27FC236}">
                <a16:creationId xmlns:a16="http://schemas.microsoft.com/office/drawing/2014/main" id="{35CDAE11-87B1-4D1B-BE17-D15E6B7770EB}"/>
              </a:ext>
            </a:extLst>
          </p:cNvPr>
          <p:cNvSpPr txBox="1"/>
          <p:nvPr/>
        </p:nvSpPr>
        <p:spPr>
          <a:xfrm>
            <a:off x="6407754" y="1603314"/>
            <a:ext cx="2600392" cy="1261692"/>
          </a:xfrm>
          <a:prstGeom prst="rect">
            <a:avLst/>
          </a:prstGeom>
          <a:noFill/>
        </p:spPr>
        <p:txBody>
          <a:bodyPr wrap="non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機械科與機電科：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高雄科大機械工程系</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虎尾科大機械設計工程系</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勤益科大工業工程管理系</a:t>
            </a:r>
          </a:p>
        </p:txBody>
      </p:sp>
      <p:sp>
        <p:nvSpPr>
          <p:cNvPr id="48" name="Freeform 72"/>
          <p:cNvSpPr/>
          <p:nvPr/>
        </p:nvSpPr>
        <p:spPr>
          <a:xfrm>
            <a:off x="1024992" y="3084025"/>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6B9B8"/>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71" name="Freeform 71"/>
          <p:cNvSpPr/>
          <p:nvPr/>
        </p:nvSpPr>
        <p:spPr>
          <a:xfrm>
            <a:off x="195507" y="1345826"/>
            <a:ext cx="738922" cy="1693931"/>
          </a:xfrm>
          <a:custGeom>
            <a:avLst/>
            <a:gdLst>
              <a:gd name="connsiteX0" fmla="*/ 3085465 w 3079750"/>
              <a:gd name="connsiteY0" fmla="*/ 606006 h 603250"/>
              <a:gd name="connsiteX1" fmla="*/ 11252 w 3079750"/>
              <a:gd name="connsiteY1" fmla="*/ 606006 h 603250"/>
              <a:gd name="connsiteX2" fmla="*/ 11252 w 3079750"/>
              <a:gd name="connsiteY2" fmla="*/ 13335 h 603250"/>
              <a:gd name="connsiteX3" fmla="*/ 3085465 w 3079750"/>
              <a:gd name="connsiteY3" fmla="*/ 13335 h 603250"/>
              <a:gd name="connsiteX4" fmla="*/ 3085465 w 3079750"/>
              <a:gd name="connsiteY4" fmla="*/ 606006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750" h="603250">
                <a:moveTo>
                  <a:pt x="3085465" y="606006"/>
                </a:moveTo>
                <a:lnTo>
                  <a:pt x="11252" y="606006"/>
                </a:lnTo>
                <a:lnTo>
                  <a:pt x="11252" y="13335"/>
                </a:lnTo>
                <a:lnTo>
                  <a:pt x="3085465" y="13335"/>
                </a:lnTo>
                <a:lnTo>
                  <a:pt x="3085465" y="606006"/>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zh-CN" altLang="en-US" sz="2052" b="1" spc="136" dirty="0">
                <a:solidFill>
                  <a:srgbClr val="B22033"/>
                </a:solidFill>
                <a:latin typeface="微軟正黑體" panose="020B0604030504040204" pitchFamily="34" charset="-120"/>
                <a:ea typeface="微軟正黑體" panose="020B0604030504040204" pitchFamily="34" charset="-120"/>
              </a:rPr>
              <a:t>升學</a:t>
            </a:r>
            <a:endParaRPr lang="zh-CN" altLang="en-US" sz="2052" b="1" spc="132" dirty="0">
              <a:solidFill>
                <a:srgbClr val="B22033"/>
              </a:solidFill>
              <a:latin typeface="微軟正黑體" panose="020B0604030504040204" pitchFamily="34" charset="-120"/>
              <a:ea typeface="微軟正黑體" panose="020B0604030504040204" pitchFamily="34" charset="-120"/>
            </a:endParaRPr>
          </a:p>
        </p:txBody>
      </p:sp>
      <p:sp>
        <p:nvSpPr>
          <p:cNvPr id="49" name="Freeform 72"/>
          <p:cNvSpPr/>
          <p:nvPr/>
        </p:nvSpPr>
        <p:spPr>
          <a:xfrm>
            <a:off x="211428" y="3098124"/>
            <a:ext cx="738922"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F9347"/>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50" name="Freeform 71"/>
          <p:cNvSpPr/>
          <p:nvPr/>
        </p:nvSpPr>
        <p:spPr>
          <a:xfrm>
            <a:off x="208542" y="3131422"/>
            <a:ext cx="738922" cy="1693931"/>
          </a:xfrm>
          <a:custGeom>
            <a:avLst/>
            <a:gdLst>
              <a:gd name="connsiteX0" fmla="*/ 3085465 w 3079750"/>
              <a:gd name="connsiteY0" fmla="*/ 606006 h 603250"/>
              <a:gd name="connsiteX1" fmla="*/ 11252 w 3079750"/>
              <a:gd name="connsiteY1" fmla="*/ 606006 h 603250"/>
              <a:gd name="connsiteX2" fmla="*/ 11252 w 3079750"/>
              <a:gd name="connsiteY2" fmla="*/ 13335 h 603250"/>
              <a:gd name="connsiteX3" fmla="*/ 3085465 w 3079750"/>
              <a:gd name="connsiteY3" fmla="*/ 13335 h 603250"/>
              <a:gd name="connsiteX4" fmla="*/ 3085465 w 3079750"/>
              <a:gd name="connsiteY4" fmla="*/ 606006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750" h="603250">
                <a:moveTo>
                  <a:pt x="3085465" y="606006"/>
                </a:moveTo>
                <a:lnTo>
                  <a:pt x="11252" y="606006"/>
                </a:lnTo>
                <a:lnTo>
                  <a:pt x="11252" y="13335"/>
                </a:lnTo>
                <a:lnTo>
                  <a:pt x="3085465" y="13335"/>
                </a:lnTo>
                <a:lnTo>
                  <a:pt x="3085465" y="606006"/>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zh-TW" altLang="en-US" sz="2052" b="1" spc="136" dirty="0">
                <a:solidFill>
                  <a:srgbClr val="B22033"/>
                </a:solidFill>
                <a:latin typeface="微軟正黑體" panose="020B0604030504040204" pitchFamily="34" charset="-120"/>
                <a:ea typeface="微軟正黑體" panose="020B0604030504040204" pitchFamily="34" charset="-120"/>
              </a:rPr>
              <a:t>就業</a:t>
            </a:r>
            <a:endParaRPr lang="zh-CN" altLang="en-US" sz="2052" b="1" spc="132" dirty="0">
              <a:solidFill>
                <a:srgbClr val="B22033"/>
              </a:solidFill>
              <a:latin typeface="微軟正黑體" panose="020B0604030504040204" pitchFamily="34" charset="-120"/>
              <a:ea typeface="微軟正黑體" panose="020B0604030504040204" pitchFamily="34" charset="-120"/>
            </a:endParaRPr>
          </a:p>
        </p:txBody>
      </p:sp>
      <p:sp>
        <p:nvSpPr>
          <p:cNvPr id="58" name="Freeform 72"/>
          <p:cNvSpPr/>
          <p:nvPr/>
        </p:nvSpPr>
        <p:spPr>
          <a:xfrm>
            <a:off x="211428" y="4856907"/>
            <a:ext cx="738922"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F9347"/>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59" name="Freeform 71"/>
          <p:cNvSpPr/>
          <p:nvPr/>
        </p:nvSpPr>
        <p:spPr>
          <a:xfrm>
            <a:off x="208542" y="4890208"/>
            <a:ext cx="738922" cy="1693931"/>
          </a:xfrm>
          <a:custGeom>
            <a:avLst/>
            <a:gdLst>
              <a:gd name="connsiteX0" fmla="*/ 3085465 w 3079750"/>
              <a:gd name="connsiteY0" fmla="*/ 606006 h 603250"/>
              <a:gd name="connsiteX1" fmla="*/ 11252 w 3079750"/>
              <a:gd name="connsiteY1" fmla="*/ 606006 h 603250"/>
              <a:gd name="connsiteX2" fmla="*/ 11252 w 3079750"/>
              <a:gd name="connsiteY2" fmla="*/ 13335 h 603250"/>
              <a:gd name="connsiteX3" fmla="*/ 3085465 w 3079750"/>
              <a:gd name="connsiteY3" fmla="*/ 13335 h 603250"/>
              <a:gd name="connsiteX4" fmla="*/ 3085465 w 3079750"/>
              <a:gd name="connsiteY4" fmla="*/ 606006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750" h="603250">
                <a:moveTo>
                  <a:pt x="3085465" y="606006"/>
                </a:moveTo>
                <a:lnTo>
                  <a:pt x="11252" y="606006"/>
                </a:lnTo>
                <a:lnTo>
                  <a:pt x="11252" y="13335"/>
                </a:lnTo>
                <a:lnTo>
                  <a:pt x="3085465" y="13335"/>
                </a:lnTo>
                <a:lnTo>
                  <a:pt x="3085465" y="606006"/>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zh-TW" altLang="en-US" sz="2052" b="1" spc="132" dirty="0">
                <a:solidFill>
                  <a:srgbClr val="B22033"/>
                </a:solidFill>
                <a:latin typeface="微軟正黑體" panose="020B0604030504040204" pitchFamily="34" charset="-120"/>
                <a:ea typeface="微軟正黑體" panose="020B0604030504040204" pitchFamily="34" charset="-120"/>
              </a:rPr>
              <a:t>升學與</a:t>
            </a:r>
            <a:br>
              <a:rPr lang="en-US" altLang="zh-TW" sz="2052" b="1" spc="132" dirty="0">
                <a:solidFill>
                  <a:srgbClr val="B22033"/>
                </a:solidFill>
                <a:latin typeface="微軟正黑體" panose="020B0604030504040204" pitchFamily="34" charset="-120"/>
                <a:ea typeface="微軟正黑體" panose="020B0604030504040204" pitchFamily="34" charset="-120"/>
              </a:rPr>
            </a:br>
            <a:r>
              <a:rPr lang="zh-TW" altLang="en-US" sz="2052" b="1" spc="132" dirty="0">
                <a:solidFill>
                  <a:srgbClr val="B22033"/>
                </a:solidFill>
                <a:latin typeface="微軟正黑體" panose="020B0604030504040204" pitchFamily="34" charset="-120"/>
                <a:ea typeface="微軟正黑體" panose="020B0604030504040204" pitchFamily="34" charset="-120"/>
              </a:rPr>
              <a:t>就業並進</a:t>
            </a:r>
            <a:endParaRPr lang="zh-CN" altLang="en-US" sz="2052" b="1" spc="132" dirty="0">
              <a:solidFill>
                <a:srgbClr val="B22033"/>
              </a:solidFill>
              <a:latin typeface="微軟正黑體" panose="020B0604030504040204" pitchFamily="34" charset="-120"/>
              <a:ea typeface="微軟正黑體" panose="020B0604030504040204" pitchFamily="34" charset="-120"/>
            </a:endParaRPr>
          </a:p>
        </p:txBody>
      </p:sp>
      <p:sp>
        <p:nvSpPr>
          <p:cNvPr id="60" name="Freeform 72"/>
          <p:cNvSpPr/>
          <p:nvPr/>
        </p:nvSpPr>
        <p:spPr>
          <a:xfrm>
            <a:off x="3728530" y="3101687"/>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E6B9B8"/>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61" name="Freeform 72"/>
          <p:cNvSpPr/>
          <p:nvPr/>
        </p:nvSpPr>
        <p:spPr>
          <a:xfrm>
            <a:off x="6407770" y="3112047"/>
            <a:ext cx="2586227"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a:p>
            <a:pPr algn="ctr"/>
            <a:endParaRPr lang="zh-CN" altLang="en-US" b="1" spc="132" dirty="0">
              <a:solidFill>
                <a:srgbClr val="B22033"/>
              </a:solidFill>
              <a:latin typeface="微軟正黑體" panose="020B0604030504040204" pitchFamily="34" charset="-120"/>
              <a:ea typeface="微軟正黑體" panose="020B0604030504040204" pitchFamily="34" charset="-120"/>
            </a:endParaRPr>
          </a:p>
        </p:txBody>
      </p:sp>
      <p:sp>
        <p:nvSpPr>
          <p:cNvPr id="37" name="文字方塊 36"/>
          <p:cNvSpPr txBox="1"/>
          <p:nvPr/>
        </p:nvSpPr>
        <p:spPr>
          <a:xfrm>
            <a:off x="1024984" y="3112053"/>
            <a:ext cx="2618828" cy="1524841"/>
          </a:xfrm>
          <a:prstGeom prst="rect">
            <a:avLst/>
          </a:prstGeom>
          <a:noFill/>
        </p:spPr>
        <p:txBody>
          <a:bodyPr wrap="squar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機構工程師</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機械工程師</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生產製程工程師</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機械加工工程師</a:t>
            </a:r>
            <a:endParaRPr lang="zh-TW" altLang="en-US" sz="2052"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2" name="文字方塊 41">
            <a:extLst>
              <a:ext uri="{FF2B5EF4-FFF2-40B4-BE49-F238E27FC236}">
                <a16:creationId xmlns:a16="http://schemas.microsoft.com/office/drawing/2014/main" id="{5646BB84-D231-4641-97EC-052350408E62}"/>
              </a:ext>
            </a:extLst>
          </p:cNvPr>
          <p:cNvSpPr txBox="1"/>
          <p:nvPr/>
        </p:nvSpPr>
        <p:spPr>
          <a:xfrm>
            <a:off x="3788926" y="3145418"/>
            <a:ext cx="2618828" cy="1524841"/>
          </a:xfrm>
          <a:prstGeom prst="rect">
            <a:avLst/>
          </a:prstGeom>
          <a:noFill/>
        </p:spPr>
        <p:txBody>
          <a:bodyPr wrap="squar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機電整合工程師</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機構設計工程師</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製程管理工程師</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工業設計工程師</a:t>
            </a:r>
            <a:endParaRPr lang="zh-TW" altLang="en-US" sz="2052"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4" name="文字方塊 43">
            <a:extLst>
              <a:ext uri="{FF2B5EF4-FFF2-40B4-BE49-F238E27FC236}">
                <a16:creationId xmlns:a16="http://schemas.microsoft.com/office/drawing/2014/main" id="{4DA76707-1C68-43B5-9B33-0CA9DF3F5152}"/>
              </a:ext>
            </a:extLst>
          </p:cNvPr>
          <p:cNvSpPr txBox="1"/>
          <p:nvPr/>
        </p:nvSpPr>
        <p:spPr>
          <a:xfrm>
            <a:off x="6407754" y="3092264"/>
            <a:ext cx="2618828" cy="1787990"/>
          </a:xfrm>
          <a:prstGeom prst="rect">
            <a:avLst/>
          </a:prstGeom>
          <a:solidFill>
            <a:srgbClr val="E6B9B8"/>
          </a:solidFill>
        </p:spPr>
        <p:txBody>
          <a:bodyPr wrap="square" rtlCol="0">
            <a:spAutoFit/>
          </a:bodyPr>
          <a:lstStyle/>
          <a:p>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機械科與機電科：</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513"/>
              </a:spcBef>
            </a:pP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精密機械工業</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汽機車工業</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半導體產業</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工具機工業</a:t>
            </a:r>
            <a:br>
              <a:rPr lang="en-US" altLang="zh-TW"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71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機電產業</a:t>
            </a:r>
          </a:p>
        </p:txBody>
      </p:sp>
      <p:sp>
        <p:nvSpPr>
          <p:cNvPr id="33" name="Freeform 72"/>
          <p:cNvSpPr/>
          <p:nvPr/>
        </p:nvSpPr>
        <p:spPr>
          <a:xfrm>
            <a:off x="1124217" y="4855623"/>
            <a:ext cx="7948246" cy="1693363"/>
          </a:xfrm>
          <a:custGeom>
            <a:avLst/>
            <a:gdLst>
              <a:gd name="connsiteX0" fmla="*/ 3092450 w 3092450"/>
              <a:gd name="connsiteY0" fmla="*/ 4459516 h 4451350"/>
              <a:gd name="connsiteX1" fmla="*/ 18249 w 3092450"/>
              <a:gd name="connsiteY1" fmla="*/ 4459516 h 4451350"/>
              <a:gd name="connsiteX2" fmla="*/ 18249 w 3092450"/>
              <a:gd name="connsiteY2" fmla="*/ 13411 h 4451350"/>
              <a:gd name="connsiteX3" fmla="*/ 3092450 w 3092450"/>
              <a:gd name="connsiteY3" fmla="*/ 13411 h 4451350"/>
              <a:gd name="connsiteX4" fmla="*/ 3092450 w 3092450"/>
              <a:gd name="connsiteY4" fmla="*/ 4459516 h 445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450" h="4451350">
                <a:moveTo>
                  <a:pt x="3092450" y="4459516"/>
                </a:moveTo>
                <a:lnTo>
                  <a:pt x="18249" y="4459516"/>
                </a:lnTo>
                <a:lnTo>
                  <a:pt x="18249" y="13411"/>
                </a:lnTo>
                <a:lnTo>
                  <a:pt x="3092450" y="13411"/>
                </a:lnTo>
                <a:lnTo>
                  <a:pt x="3092450" y="4459516"/>
                </a:lnTo>
                <a:close/>
              </a:path>
            </a:pathLst>
          </a:custGeom>
          <a:solidFill>
            <a:srgbClr val="FCEBDD">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nSpc>
                <a:spcPct val="150000"/>
              </a:lnSpc>
            </a:pP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4" name="Picture 79"/>
          <p:cNvPicPr>
            <a:picLocks noChangeAspect="1"/>
          </p:cNvPicPr>
          <p:nvPr/>
        </p:nvPicPr>
        <p:blipFill>
          <a:blip r:embed="rId4">
            <a:extLst>
              <a:ext uri="{BEBA8EAE-BF5A-486C-A8C5-ECC9F3942E4B}">
                <a14:imgProps xmlns:a14="http://schemas.microsoft.com/office/drawing/2010/main">
                  <a14:imgLayer r:embed="rId5">
                    <a14:imgEffect>
                      <a14:backgroundRemoval t="629" b="94025" l="2326" r="98256"/>
                    </a14:imgEffect>
                  </a14:imgLayer>
                </a14:imgProps>
              </a:ext>
            </a:extLst>
          </a:blip>
          <a:stretch>
            <a:fillRect/>
          </a:stretch>
        </p:blipFill>
        <p:spPr>
          <a:xfrm>
            <a:off x="7115692" y="5086454"/>
            <a:ext cx="1524104" cy="1408911"/>
          </a:xfrm>
          <a:prstGeom prst="rect">
            <a:avLst/>
          </a:prstGeom>
        </p:spPr>
      </p:pic>
      <p:sp>
        <p:nvSpPr>
          <p:cNvPr id="43" name="文字方塊 42"/>
          <p:cNvSpPr txBox="1"/>
          <p:nvPr/>
        </p:nvSpPr>
        <p:spPr>
          <a:xfrm>
            <a:off x="2108983" y="5086439"/>
            <a:ext cx="4910876" cy="1513491"/>
          </a:xfrm>
          <a:prstGeom prst="rect">
            <a:avLst/>
          </a:prstGeom>
          <a:noFill/>
        </p:spPr>
        <p:txBody>
          <a:bodyPr wrap="square" rtlCol="0">
            <a:spAutoFit/>
          </a:bodyPr>
          <a:lstStyle/>
          <a:p>
            <a:pPr>
              <a:lnSpc>
                <a:spcPct val="150000"/>
              </a:lnSpc>
            </a:pPr>
            <a:r>
              <a:rPr lang="zh-TW" altLang="en-US"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將與國立科大及科技大廠合作產攜專班，可取得四年工作資歷以及國立科大畢業證書，一舉兩得。</a:t>
            </a:r>
            <a:endParaRPr lang="en-US" altLang="zh-TW" sz="2052"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186AF604-6CBA-6F4A-A6F6-26E48A4D0EE4}" type="slidenum">
              <a:rPr lang="en-US" smtClean="0"/>
              <a:t>103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Freeform 185"/>
          <p:cNvSpPr/>
          <p:nvPr/>
        </p:nvSpPr>
        <p:spPr>
          <a:xfrm>
            <a:off x="1" y="509318"/>
            <a:ext cx="9144152" cy="5852464"/>
          </a:xfrm>
          <a:custGeom>
            <a:avLst/>
            <a:gdLst>
              <a:gd name="connsiteX0" fmla="*/ 0 w 10691990"/>
              <a:gd name="connsiteY0" fmla="*/ 6843115 h 6843115"/>
              <a:gd name="connsiteX1" fmla="*/ 10691990 w 10691990"/>
              <a:gd name="connsiteY1" fmla="*/ 6843115 h 6843115"/>
              <a:gd name="connsiteX2" fmla="*/ 10691990 w 10691990"/>
              <a:gd name="connsiteY2" fmla="*/ 0 h 6843115"/>
              <a:gd name="connsiteX3" fmla="*/ 0 w 10691990"/>
              <a:gd name="connsiteY3" fmla="*/ 0 h 6843115"/>
              <a:gd name="connsiteX4" fmla="*/ 0 w 10691990"/>
              <a:gd name="connsiteY4" fmla="*/ 6843115 h 684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1990" h="6843115">
                <a:moveTo>
                  <a:pt x="0" y="6843115"/>
                </a:moveTo>
                <a:lnTo>
                  <a:pt x="10691990" y="6843115"/>
                </a:lnTo>
                <a:lnTo>
                  <a:pt x="10691990" y="0"/>
                </a:lnTo>
                <a:lnTo>
                  <a:pt x="0" y="0"/>
                </a:lnTo>
                <a:lnTo>
                  <a:pt x="0" y="6843115"/>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pic>
        <p:nvPicPr>
          <p:cNvPr id="14" name="Picture 12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509166"/>
            <a:ext cx="9144152" cy="5852616"/>
          </a:xfrm>
          <a:prstGeom prst="rect">
            <a:avLst/>
          </a:prstGeom>
        </p:spPr>
      </p:pic>
      <p:sp>
        <p:nvSpPr>
          <p:cNvPr id="183" name="Freeform 183"/>
          <p:cNvSpPr/>
          <p:nvPr/>
        </p:nvSpPr>
        <p:spPr>
          <a:xfrm>
            <a:off x="17" y="6361782"/>
            <a:ext cx="9144163" cy="300200"/>
          </a:xfrm>
          <a:custGeom>
            <a:avLst/>
            <a:gdLst>
              <a:gd name="connsiteX0" fmla="*/ 0 w 10692003"/>
              <a:gd name="connsiteY0" fmla="*/ 351015 h 351015"/>
              <a:gd name="connsiteX1" fmla="*/ 10692003 w 10692003"/>
              <a:gd name="connsiteY1" fmla="*/ 351015 h 351015"/>
              <a:gd name="connsiteX2" fmla="*/ 10692003 w 10692003"/>
              <a:gd name="connsiteY2" fmla="*/ 0 h 351015"/>
              <a:gd name="connsiteX3" fmla="*/ 0 w 10692003"/>
              <a:gd name="connsiteY3" fmla="*/ 0 h 351015"/>
              <a:gd name="connsiteX4" fmla="*/ 0 w 10692003"/>
              <a:gd name="connsiteY4" fmla="*/ 351015 h 35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2003" h="351015">
                <a:moveTo>
                  <a:pt x="0" y="351015"/>
                </a:moveTo>
                <a:lnTo>
                  <a:pt x="10692003" y="351015"/>
                </a:lnTo>
                <a:lnTo>
                  <a:pt x="10692003" y="0"/>
                </a:lnTo>
                <a:lnTo>
                  <a:pt x="0" y="0"/>
                </a:lnTo>
                <a:lnTo>
                  <a:pt x="0" y="351015"/>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184" name="Freeform 184"/>
          <p:cNvSpPr/>
          <p:nvPr/>
        </p:nvSpPr>
        <p:spPr>
          <a:xfrm>
            <a:off x="17" y="196387"/>
            <a:ext cx="9144163" cy="312963"/>
          </a:xfrm>
          <a:custGeom>
            <a:avLst/>
            <a:gdLst>
              <a:gd name="connsiteX0" fmla="*/ 0 w 10692003"/>
              <a:gd name="connsiteY0" fmla="*/ 365938 h 365938"/>
              <a:gd name="connsiteX1" fmla="*/ 10692003 w 10692003"/>
              <a:gd name="connsiteY1" fmla="*/ 365938 h 365938"/>
              <a:gd name="connsiteX2" fmla="*/ 10692003 w 10692003"/>
              <a:gd name="connsiteY2" fmla="*/ 0 h 365938"/>
              <a:gd name="connsiteX3" fmla="*/ 0 w 10692003"/>
              <a:gd name="connsiteY3" fmla="*/ 0 h 365938"/>
              <a:gd name="connsiteX4" fmla="*/ 0 w 10692003"/>
              <a:gd name="connsiteY4" fmla="*/ 365938 h 36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2003" h="365938">
                <a:moveTo>
                  <a:pt x="0" y="365938"/>
                </a:moveTo>
                <a:lnTo>
                  <a:pt x="10692003" y="365938"/>
                </a:lnTo>
                <a:lnTo>
                  <a:pt x="10692003" y="0"/>
                </a:lnTo>
                <a:lnTo>
                  <a:pt x="0" y="0"/>
                </a:lnTo>
                <a:lnTo>
                  <a:pt x="0" y="365938"/>
                </a:lnTo>
                <a:close/>
              </a:path>
            </a:pathLst>
          </a:custGeom>
          <a:solidFill>
            <a:srgbClr val="F2A320">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187" name="Freeform 187"/>
          <p:cNvSpPr/>
          <p:nvPr/>
        </p:nvSpPr>
        <p:spPr>
          <a:xfrm>
            <a:off x="1743266" y="2721647"/>
            <a:ext cx="5121183" cy="3209564"/>
          </a:xfrm>
          <a:custGeom>
            <a:avLst/>
            <a:gdLst>
              <a:gd name="connsiteX0" fmla="*/ 5996235 w 5988050"/>
              <a:gd name="connsiteY0" fmla="*/ 3471326 h 3752850"/>
              <a:gd name="connsiteX1" fmla="*/ 5708224 w 5988050"/>
              <a:gd name="connsiteY1" fmla="*/ 3759324 h 3752850"/>
              <a:gd name="connsiteX2" fmla="*/ 299980 w 5988050"/>
              <a:gd name="connsiteY2" fmla="*/ 3759324 h 3752850"/>
              <a:gd name="connsiteX3" fmla="*/ 11982 w 5988050"/>
              <a:gd name="connsiteY3" fmla="*/ 3471326 h 3752850"/>
              <a:gd name="connsiteX4" fmla="*/ 11982 w 5988050"/>
              <a:gd name="connsiteY4" fmla="*/ 300822 h 3752850"/>
              <a:gd name="connsiteX5" fmla="*/ 299980 w 5988050"/>
              <a:gd name="connsiteY5" fmla="*/ 12824 h 3752850"/>
              <a:gd name="connsiteX6" fmla="*/ 5708224 w 5988050"/>
              <a:gd name="connsiteY6" fmla="*/ 12824 h 3752850"/>
              <a:gd name="connsiteX7" fmla="*/ 5996235 w 5988050"/>
              <a:gd name="connsiteY7" fmla="*/ 300822 h 3752850"/>
              <a:gd name="connsiteX8" fmla="*/ 5996235 w 5988050"/>
              <a:gd name="connsiteY8" fmla="*/ 3471326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050" h="3752850">
                <a:moveTo>
                  <a:pt x="5996235" y="3471326"/>
                </a:moveTo>
                <a:cubicBezTo>
                  <a:pt x="5996235" y="3630369"/>
                  <a:pt x="5867292" y="3759324"/>
                  <a:pt x="5708224" y="3759324"/>
                </a:cubicBezTo>
                <a:lnTo>
                  <a:pt x="299980" y="3759324"/>
                </a:lnTo>
                <a:cubicBezTo>
                  <a:pt x="140912" y="3759324"/>
                  <a:pt x="11982" y="3630369"/>
                  <a:pt x="11982" y="3471326"/>
                </a:cubicBezTo>
                <a:lnTo>
                  <a:pt x="11982" y="300822"/>
                </a:lnTo>
                <a:cubicBezTo>
                  <a:pt x="11982" y="141767"/>
                  <a:pt x="140912" y="12824"/>
                  <a:pt x="299980" y="12824"/>
                </a:cubicBezTo>
                <a:lnTo>
                  <a:pt x="5708224" y="12824"/>
                </a:lnTo>
                <a:cubicBezTo>
                  <a:pt x="5867292" y="12824"/>
                  <a:pt x="5996235" y="141767"/>
                  <a:pt x="5996235" y="300822"/>
                </a:cubicBezTo>
                <a:lnTo>
                  <a:pt x="5996235" y="3471326"/>
                </a:lnTo>
                <a:close/>
              </a:path>
            </a:pathLst>
          </a:custGeom>
          <a:solidFill>
            <a:srgbClr val="FCEAE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sp>
        <p:nvSpPr>
          <p:cNvPr id="188" name="Freeform 188"/>
          <p:cNvSpPr/>
          <p:nvPr/>
        </p:nvSpPr>
        <p:spPr>
          <a:xfrm>
            <a:off x="505059" y="962089"/>
            <a:ext cx="6250776" cy="1493452"/>
          </a:xfrm>
          <a:custGeom>
            <a:avLst/>
            <a:gdLst>
              <a:gd name="connsiteX0" fmla="*/ 7315621 w 7308850"/>
              <a:gd name="connsiteY0" fmla="*/ 1458772 h 1746250"/>
              <a:gd name="connsiteX1" fmla="*/ 7027611 w 7308850"/>
              <a:gd name="connsiteY1" fmla="*/ 1746770 h 1746250"/>
              <a:gd name="connsiteX2" fmla="*/ 294375 w 7308850"/>
              <a:gd name="connsiteY2" fmla="*/ 1746770 h 1746250"/>
              <a:gd name="connsiteX3" fmla="*/ 6377 w 7308850"/>
              <a:gd name="connsiteY3" fmla="*/ 1458772 h 1746250"/>
              <a:gd name="connsiteX4" fmla="*/ 6377 w 7308850"/>
              <a:gd name="connsiteY4" fmla="*/ 298437 h 1746250"/>
              <a:gd name="connsiteX5" fmla="*/ 294375 w 7308850"/>
              <a:gd name="connsiteY5" fmla="*/ 10439 h 1746250"/>
              <a:gd name="connsiteX6" fmla="*/ 7027611 w 7308850"/>
              <a:gd name="connsiteY6" fmla="*/ 10439 h 1746250"/>
              <a:gd name="connsiteX7" fmla="*/ 7315621 w 7308850"/>
              <a:gd name="connsiteY7" fmla="*/ 298437 h 1746250"/>
              <a:gd name="connsiteX8" fmla="*/ 7315621 w 7308850"/>
              <a:gd name="connsiteY8" fmla="*/ 1458772 h 174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850" h="1746250">
                <a:moveTo>
                  <a:pt x="7315621" y="1458772"/>
                </a:moveTo>
                <a:cubicBezTo>
                  <a:pt x="7315621" y="1617815"/>
                  <a:pt x="7186691" y="1746770"/>
                  <a:pt x="7027611" y="1746770"/>
                </a:cubicBezTo>
                <a:lnTo>
                  <a:pt x="294375" y="1746770"/>
                </a:lnTo>
                <a:cubicBezTo>
                  <a:pt x="135307" y="1746770"/>
                  <a:pt x="6377" y="1617815"/>
                  <a:pt x="6377" y="1458772"/>
                </a:cubicBezTo>
                <a:lnTo>
                  <a:pt x="6377" y="298437"/>
                </a:lnTo>
                <a:cubicBezTo>
                  <a:pt x="6377" y="139382"/>
                  <a:pt x="135307" y="10439"/>
                  <a:pt x="294375" y="10439"/>
                </a:cubicBezTo>
                <a:lnTo>
                  <a:pt x="7027611" y="10439"/>
                </a:lnTo>
                <a:cubicBezTo>
                  <a:pt x="7186691" y="10439"/>
                  <a:pt x="7315621" y="139382"/>
                  <a:pt x="7315621" y="298437"/>
                </a:cubicBezTo>
                <a:lnTo>
                  <a:pt x="7315621" y="1458772"/>
                </a:lnTo>
                <a:close/>
              </a:path>
            </a:pathLst>
          </a:custGeom>
          <a:solidFill>
            <a:srgbClr val="FCEAE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微軟正黑體" panose="020B0604030504040204" pitchFamily="34" charset="-120"/>
            </a:endParaRPr>
          </a:p>
        </p:txBody>
      </p:sp>
      <p:pic>
        <p:nvPicPr>
          <p:cNvPr id="190" name="Picture 190"/>
          <p:cNvPicPr>
            <a:picLocks noChangeAspect="1"/>
          </p:cNvPicPr>
          <p:nvPr/>
        </p:nvPicPr>
        <p:blipFill>
          <a:blip r:embed="rId3"/>
          <a:stretch>
            <a:fillRect/>
          </a:stretch>
        </p:blipFill>
        <p:spPr>
          <a:xfrm>
            <a:off x="449665" y="776390"/>
            <a:ext cx="1596636" cy="1616187"/>
          </a:xfrm>
          <a:prstGeom prst="rect">
            <a:avLst/>
          </a:prstGeom>
        </p:spPr>
      </p:pic>
      <p:pic>
        <p:nvPicPr>
          <p:cNvPr id="191" name="Picture 191"/>
          <p:cNvPicPr>
            <a:picLocks noChangeAspect="1"/>
          </p:cNvPicPr>
          <p:nvPr/>
        </p:nvPicPr>
        <p:blipFill>
          <a:blip r:embed="rId4"/>
          <a:stretch>
            <a:fillRect/>
          </a:stretch>
        </p:blipFill>
        <p:spPr>
          <a:xfrm>
            <a:off x="6412614" y="3461313"/>
            <a:ext cx="2737090" cy="3206306"/>
          </a:xfrm>
          <a:prstGeom prst="rect">
            <a:avLst/>
          </a:prstGeom>
        </p:spPr>
      </p:pic>
      <p:pic>
        <p:nvPicPr>
          <p:cNvPr id="192" name="Picture 192"/>
          <p:cNvPicPr>
            <a:picLocks noChangeAspect="1"/>
          </p:cNvPicPr>
          <p:nvPr/>
        </p:nvPicPr>
        <p:blipFill>
          <a:blip r:embed="rId5"/>
          <a:stretch>
            <a:fillRect/>
          </a:stretch>
        </p:blipFill>
        <p:spPr>
          <a:xfrm>
            <a:off x="2" y="4060898"/>
            <a:ext cx="1935513" cy="2046301"/>
          </a:xfrm>
          <a:prstGeom prst="rect">
            <a:avLst/>
          </a:prstGeom>
        </p:spPr>
      </p:pic>
      <p:pic>
        <p:nvPicPr>
          <p:cNvPr id="193" name="Picture 193"/>
          <p:cNvPicPr>
            <a:picLocks noChangeAspect="1"/>
          </p:cNvPicPr>
          <p:nvPr/>
        </p:nvPicPr>
        <p:blipFill>
          <a:blip r:embed="rId6"/>
          <a:stretch>
            <a:fillRect/>
          </a:stretch>
        </p:blipFill>
        <p:spPr>
          <a:xfrm>
            <a:off x="7207672" y="743777"/>
            <a:ext cx="1440231" cy="2280909"/>
          </a:xfrm>
          <a:prstGeom prst="rect">
            <a:avLst/>
          </a:prstGeom>
        </p:spPr>
      </p:pic>
      <p:sp>
        <p:nvSpPr>
          <p:cNvPr id="15" name="TextBox 181"/>
          <p:cNvSpPr txBox="1"/>
          <p:nvPr/>
        </p:nvSpPr>
        <p:spPr>
          <a:xfrm>
            <a:off x="1935514" y="1287661"/>
            <a:ext cx="5194110" cy="842410"/>
          </a:xfrm>
          <a:prstGeom prst="rect">
            <a:avLst/>
          </a:prstGeom>
          <a:noFill/>
        </p:spPr>
        <p:txBody>
          <a:bodyPr wrap="square" lIns="0" tIns="0" rIns="0" bIns="0" rtlCol="0">
            <a:spAutoFit/>
          </a:bodyPr>
          <a:lstStyle/>
          <a:p>
            <a:r>
              <a:rPr lang="zh-TW" altLang="en-US" sz="2737" b="1" spc="281" dirty="0">
                <a:solidFill>
                  <a:srgbClr val="E5342B"/>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以群入學，</a:t>
            </a:r>
          </a:p>
          <a:p>
            <a:r>
              <a:rPr lang="zh-TW" altLang="en-US" sz="2737" b="1" spc="281" dirty="0">
                <a:solidFill>
                  <a:srgbClr val="E5342B"/>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對高中畢業有何影響？</a:t>
            </a:r>
            <a:endParaRPr lang="en-US" b="1" dirty="0">
              <a:effectLst>
                <a:outerShdw blurRad="38100" dist="38100" dir="2700000" algn="tl">
                  <a:srgbClr val="000000">
                    <a:alpha val="43137"/>
                  </a:srgbClr>
                </a:outerShdw>
              </a:effectLst>
              <a:latin typeface="微軟正黑體" panose="020B0604030504040204" pitchFamily="34" charset="-120"/>
            </a:endParaRPr>
          </a:p>
        </p:txBody>
      </p:sp>
      <p:sp>
        <p:nvSpPr>
          <p:cNvPr id="16" name="文字方塊 15"/>
          <p:cNvSpPr txBox="1"/>
          <p:nvPr/>
        </p:nvSpPr>
        <p:spPr>
          <a:xfrm>
            <a:off x="1947236" y="2903173"/>
            <a:ext cx="4808598" cy="2935419"/>
          </a:xfrm>
          <a:prstGeom prst="rect">
            <a:avLst/>
          </a:prstGeom>
          <a:noFill/>
        </p:spPr>
        <p:txBody>
          <a:bodyPr wrap="square" rtlCol="0">
            <a:spAutoFit/>
          </a:bodyPr>
          <a:lstStyle/>
          <a:p>
            <a:r>
              <a:rPr lang="zh-TW" altLang="en-US" sz="307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以科畢業，不影響畢業</a:t>
            </a:r>
            <a:endParaRPr lang="en-US" altLang="zh-TW" sz="307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en-US" altLang="zh-TW" sz="307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以群學習</a:t>
            </a:r>
            <a:r>
              <a:rPr lang="en-US" altLang="zh-TW"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3079"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3079"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學生學習的廣度較大，更具有未來轉換職涯的機會與能力。</a:t>
            </a:r>
          </a:p>
        </p:txBody>
      </p:sp>
      <p:sp>
        <p:nvSpPr>
          <p:cNvPr id="2" name="投影片編號版面配置區 1"/>
          <p:cNvSpPr>
            <a:spLocks noGrp="1"/>
          </p:cNvSpPr>
          <p:nvPr>
            <p:ph type="sldNum" sz="quarter" idx="12"/>
          </p:nvPr>
        </p:nvSpPr>
        <p:spPr/>
        <p:txBody>
          <a:bodyPr/>
          <a:lstStyle/>
          <a:p>
            <a:fld id="{186AF604-6CBA-6F4A-A6F6-26E48A4D0EE4}" type="slidenum">
              <a:rPr lang="en-US" smtClean="0"/>
              <a:t>104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516" y="1700808"/>
            <a:ext cx="9145016" cy="3888432"/>
          </a:xfrm>
        </p:spPr>
        <p:txBody>
          <a:bodyPr/>
          <a:lstStyle/>
          <a:p>
            <a:pPr>
              <a:spcBef>
                <a:spcPts val="1800"/>
              </a:spcBef>
            </a:pPr>
            <a:r>
              <a:rPr lang="zh-TW" altLang="en-US" sz="3600" b="1" dirty="0">
                <a:solidFill>
                  <a:srgbClr val="FF0000"/>
                </a:solidFill>
              </a:rPr>
              <a:t>學校：光復商工</a:t>
            </a:r>
            <a:endParaRPr lang="en-US" altLang="zh-TW" sz="3600" b="1" dirty="0">
              <a:solidFill>
                <a:srgbClr val="FF0000"/>
              </a:solidFill>
            </a:endParaRPr>
          </a:p>
          <a:p>
            <a:pPr>
              <a:spcBef>
                <a:spcPts val="1800"/>
              </a:spcBef>
            </a:pPr>
            <a:r>
              <a:rPr lang="zh-TW" altLang="en-US" dirty="0"/>
              <a:t>招生範圍</a:t>
            </a:r>
            <a:r>
              <a:rPr lang="en-US" altLang="zh-TW" dirty="0"/>
              <a:t>:</a:t>
            </a:r>
            <a:r>
              <a:rPr lang="zh-TW" altLang="en-US" sz="2800" b="1" dirty="0">
                <a:solidFill>
                  <a:srgbClr val="006600"/>
                </a:solidFill>
              </a:rPr>
              <a:t>壽豐鄉、鳳林鎮、光復鄉、豐濱鄉、瑞穗鄉</a:t>
            </a:r>
            <a:endParaRPr lang="en-US" altLang="zh-TW" sz="2800" b="1" dirty="0">
              <a:solidFill>
                <a:srgbClr val="006600"/>
              </a:solidFill>
            </a:endParaRPr>
          </a:p>
          <a:p>
            <a:pPr marL="0" indent="2238375">
              <a:spcBef>
                <a:spcPts val="1800"/>
              </a:spcBef>
              <a:buNone/>
            </a:pPr>
            <a:r>
              <a:rPr lang="zh-TW" altLang="en-US" dirty="0"/>
              <a:t>各公私立國民中學應屆畢業生</a:t>
            </a:r>
            <a:endParaRPr lang="en-US" altLang="zh-TW" dirty="0"/>
          </a:p>
          <a:p>
            <a:pPr>
              <a:spcBef>
                <a:spcPts val="30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招生科別：汽車科、電機科、資料處理科、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427288">
              <a:spcBef>
                <a:spcPts val="1800"/>
              </a:spcBef>
              <a:buNone/>
            </a:pPr>
            <a:r>
              <a:rPr kumimoji="0" lang="zh-TW" altLang="en-US" b="1" dirty="0">
                <a:solidFill>
                  <a:srgbClr val="000000"/>
                </a:solidFill>
                <a:latin typeface="Times New Roman" panose="02020603050405020304" pitchFamily="18" charset="0"/>
                <a:cs typeface="Times New Roman" panose="02020603050405020304" pitchFamily="18" charset="0"/>
              </a:rPr>
              <a:t>餐飲管理科</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雙語實驗班</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、烘焙科</a:t>
            </a:r>
          </a:p>
          <a:p>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105</a:t>
            </a:fld>
            <a:endParaRPr lang="zh-TW" altLang="en-US"/>
          </a:p>
        </p:txBody>
      </p:sp>
      <p:sp>
        <p:nvSpPr>
          <p:cNvPr id="6" name="Rectangle 1">
            <a:extLst>
              <a:ext uri="{FF2B5EF4-FFF2-40B4-BE49-F238E27FC236}">
                <a16:creationId xmlns:a16="http://schemas.microsoft.com/office/drawing/2014/main" id="{C9F2497B-CA23-43B5-BA83-1903CB3D7A84}"/>
              </a:ext>
            </a:extLst>
          </p:cNvPr>
          <p:cNvSpPr>
            <a:spLocks noChangeArrowheads="1"/>
          </p:cNvSpPr>
          <p:nvPr/>
        </p:nvSpPr>
        <p:spPr bwMode="auto">
          <a:xfrm>
            <a:off x="683568" y="5877272"/>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19403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700809"/>
            <a:ext cx="9289032" cy="4309939"/>
          </a:xfrm>
        </p:spPr>
        <p:txBody>
          <a:bodyPr/>
          <a:lstStyle/>
          <a:p>
            <a:pPr>
              <a:spcBef>
                <a:spcPts val="1200"/>
              </a:spcBef>
            </a:pPr>
            <a:r>
              <a:rPr lang="zh-TW" altLang="en-US" sz="3600" b="1" dirty="0">
                <a:solidFill>
                  <a:srgbClr val="FF0000"/>
                </a:solidFill>
              </a:rPr>
              <a:t>學校：玉里高中</a:t>
            </a:r>
            <a:endParaRPr lang="en-US" altLang="zh-TW" sz="3600" b="1" dirty="0">
              <a:solidFill>
                <a:srgbClr val="FF0000"/>
              </a:solidFill>
            </a:endParaRPr>
          </a:p>
          <a:p>
            <a:pPr>
              <a:spcBef>
                <a:spcPts val="1200"/>
              </a:spcBef>
            </a:pPr>
            <a:r>
              <a:rPr lang="zh-TW" altLang="en-US" dirty="0"/>
              <a:t>招生範圍：</a:t>
            </a:r>
            <a:r>
              <a:rPr lang="zh-TW" altLang="en-US" b="1" dirty="0">
                <a:solidFill>
                  <a:srgbClr val="006600"/>
                </a:solidFill>
              </a:rPr>
              <a:t>瑞穗鄉、玉里鎮、富里鄉</a:t>
            </a:r>
            <a:endParaRPr lang="en-US" altLang="zh-TW" b="1" dirty="0">
              <a:solidFill>
                <a:srgbClr val="006600"/>
              </a:solidFill>
            </a:endParaRPr>
          </a:p>
          <a:p>
            <a:pPr indent="1990725">
              <a:spcBef>
                <a:spcPts val="1200"/>
              </a:spcBef>
              <a:buNone/>
            </a:pPr>
            <a:r>
              <a:rPr lang="zh-TW" altLang="en-US" dirty="0"/>
              <a:t>各公私立國民中學應屆畢業生。</a:t>
            </a:r>
            <a:endParaRPr lang="en-US" altLang="zh-TW" dirty="0"/>
          </a:p>
          <a:p>
            <a:pPr>
              <a:spcBef>
                <a:spcPts val="30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a:t>
            </a:r>
            <a:r>
              <a:rPr lang="zh-TW" altLang="en-US" sz="3000" b="1" dirty="0"/>
              <a:t>普通科</a:t>
            </a:r>
            <a:r>
              <a:rPr lang="en-US" altLang="zh-TW" sz="3000" b="1" dirty="0"/>
              <a:t>(</a:t>
            </a:r>
            <a:r>
              <a:rPr lang="zh-TW" altLang="en-US" sz="3000" b="1" dirty="0"/>
              <a:t>內含原住民族實驗教育班</a:t>
            </a:r>
            <a:r>
              <a:rPr lang="en-US" altLang="zh-TW" sz="3000" b="1" dirty="0"/>
              <a:t>1</a:t>
            </a:r>
            <a:r>
              <a:rPr lang="zh-TW" altLang="en-US" sz="3000" b="1" dirty="0"/>
              <a:t>班</a:t>
            </a:r>
            <a:r>
              <a:rPr lang="en-US" altLang="zh-TW" sz="3000" b="1" dirty="0"/>
              <a:t>)</a:t>
            </a:r>
            <a:r>
              <a:rPr kumimoji="0" lang="zh-TW" altLang="en-US" sz="3000" b="1" dirty="0">
                <a:solidFill>
                  <a:srgbClr val="000000"/>
                </a:solidFill>
                <a:latin typeface="Times New Roman" panose="02020603050405020304" pitchFamily="18" charset="0"/>
                <a:cs typeface="Times New Roman" panose="02020603050405020304" pitchFamily="18" charset="0"/>
              </a:rPr>
              <a:t>、時尚造型科、電子商務科、資料處理科、餐飲管理科、觀光事業科、廣告設計科</a:t>
            </a:r>
            <a:endParaRPr lang="en-US" altLang="zh-TW" sz="3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106</a:t>
            </a:fld>
            <a:endParaRPr lang="zh-TW" altLang="en-US"/>
          </a:p>
        </p:txBody>
      </p:sp>
      <p:sp>
        <p:nvSpPr>
          <p:cNvPr id="7" name="Rectangle 1">
            <a:extLst>
              <a:ext uri="{FF2B5EF4-FFF2-40B4-BE49-F238E27FC236}">
                <a16:creationId xmlns:a16="http://schemas.microsoft.com/office/drawing/2014/main" id="{C9F2497B-CA23-43B5-BA83-1903CB3D7A84}"/>
              </a:ext>
            </a:extLst>
          </p:cNvPr>
          <p:cNvSpPr>
            <a:spLocks noChangeArrowheads="1"/>
          </p:cNvSpPr>
          <p:nvPr/>
        </p:nvSpPr>
        <p:spPr bwMode="auto">
          <a:xfrm>
            <a:off x="924467" y="6328138"/>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035119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1541" y="1628800"/>
            <a:ext cx="8712460" cy="4525963"/>
          </a:xfrm>
        </p:spPr>
        <p:txBody>
          <a:bodyPr/>
          <a:lstStyle/>
          <a:p>
            <a:pPr>
              <a:spcBef>
                <a:spcPts val="0"/>
              </a:spcBef>
            </a:pPr>
            <a:r>
              <a:rPr lang="zh-TW" altLang="en-US" sz="3600" b="1" dirty="0">
                <a:solidFill>
                  <a:srgbClr val="FF0000"/>
                </a:solidFill>
              </a:rPr>
              <a:t>學校：上騰工商、海星高中、四維高中</a:t>
            </a:r>
            <a:endParaRPr lang="en-US" altLang="zh-TW" sz="3600" b="1" dirty="0">
              <a:solidFill>
                <a:srgbClr val="FF0000"/>
              </a:solidFill>
            </a:endParaRPr>
          </a:p>
          <a:p>
            <a:pPr>
              <a:spcBef>
                <a:spcPts val="1200"/>
              </a:spcBef>
            </a:pPr>
            <a:r>
              <a:rPr lang="zh-TW" altLang="en-US" b="1" dirty="0"/>
              <a:t>招生範圍：</a:t>
            </a:r>
            <a:r>
              <a:rPr lang="zh-TW" altLang="en-US" b="1" dirty="0">
                <a:solidFill>
                  <a:srgbClr val="006600"/>
                </a:solidFill>
              </a:rPr>
              <a:t>花蓮縣全區</a:t>
            </a:r>
            <a:endParaRPr lang="en-US" altLang="zh-TW" b="1" dirty="0">
              <a:solidFill>
                <a:srgbClr val="006600"/>
              </a:solidFill>
            </a:endParaRPr>
          </a:p>
          <a:p>
            <a:pPr>
              <a:spcBef>
                <a:spcPts val="18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上騰工商：</a:t>
            </a:r>
            <a:r>
              <a:rPr kumimoji="0" lang="zh-TW" altLang="en-US" b="1" dirty="0">
                <a:solidFill>
                  <a:srgbClr val="000000"/>
                </a:solidFill>
                <a:latin typeface="Times New Roman" panose="02020603050405020304" pitchFamily="18" charset="0"/>
                <a:cs typeface="Times New Roman" panose="02020603050405020304" pitchFamily="18" charset="0"/>
              </a:rPr>
              <a:t>飛機修護科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海星高中：</a:t>
            </a:r>
            <a:r>
              <a:rPr kumimoji="0" lang="zh-TW" altLang="en-US" b="1" dirty="0">
                <a:solidFill>
                  <a:srgbClr val="000000"/>
                </a:solidFill>
                <a:latin typeface="Times New Roman" panose="02020603050405020304" pitchFamily="18" charset="0"/>
                <a:cs typeface="Times New Roman" panose="02020603050405020304" pitchFamily="18" charset="0"/>
              </a:rPr>
              <a:t>普通科</a:t>
            </a:r>
            <a:r>
              <a:rPr lang="en-US" altLang="zh-TW" dirty="0"/>
              <a:t>(</a:t>
            </a:r>
            <a:r>
              <a:rPr lang="zh-TW" altLang="en-US" dirty="0"/>
              <a:t>內含原住民族實驗教育班</a:t>
            </a:r>
            <a:r>
              <a:rPr lang="en-US" altLang="zh-TW" dirty="0"/>
              <a:t>1</a:t>
            </a:r>
            <a:r>
              <a:rPr lang="zh-TW" altLang="en-US" dirty="0"/>
              <a:t>班</a:t>
            </a:r>
            <a:r>
              <a:rPr lang="en-US" altLang="zh-TW" dirty="0"/>
              <a:t>) </a:t>
            </a:r>
            <a:r>
              <a:rPr kumimoji="0" lang="zh-TW" altLang="en-US" b="1" dirty="0">
                <a:solidFill>
                  <a:srgbClr val="000000"/>
                </a:solidFill>
                <a:latin typeface="Times New Roman" panose="02020603050405020304" pitchFamily="18" charset="0"/>
                <a:cs typeface="Times New Roman" panose="02020603050405020304" pitchFamily="18" charset="0"/>
              </a:rPr>
              <a:t>、綜合高中</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四維高中：</a:t>
            </a:r>
            <a:r>
              <a:rPr kumimoji="0" lang="zh-TW" altLang="en-US" b="1" dirty="0">
                <a:solidFill>
                  <a:srgbClr val="000000"/>
                </a:solidFill>
                <a:latin typeface="Times New Roman" panose="02020603050405020304" pitchFamily="18" charset="0"/>
                <a:cs typeface="Times New Roman" panose="02020603050405020304" pitchFamily="18" charset="0"/>
              </a:rPr>
              <a:t>普通科、綜合高中</a:t>
            </a:r>
            <a:endParaRPr kumimoji="0" lang="en-US" altLang="zh-TW" b="1" dirty="0">
              <a:solidFill>
                <a:srgbClr val="000000"/>
              </a:solidFill>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107</a:t>
            </a:fld>
            <a:endParaRPr lang="zh-TW" altLang="en-US"/>
          </a:p>
        </p:txBody>
      </p:sp>
      <p:sp>
        <p:nvSpPr>
          <p:cNvPr id="7" name="Rectangle 1">
            <a:extLst>
              <a:ext uri="{FF2B5EF4-FFF2-40B4-BE49-F238E27FC236}">
                <a16:creationId xmlns:a16="http://schemas.microsoft.com/office/drawing/2014/main" id="{C9F2497B-CA23-43B5-BA83-1903CB3D7A84}"/>
              </a:ext>
            </a:extLst>
          </p:cNvPr>
          <p:cNvSpPr>
            <a:spLocks noChangeArrowheads="1"/>
          </p:cNvSpPr>
          <p:nvPr/>
        </p:nvSpPr>
        <p:spPr bwMode="auto">
          <a:xfrm>
            <a:off x="1176489" y="6172206"/>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67544" y="692696"/>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035119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36" y="1772816"/>
            <a:ext cx="8470921" cy="1440160"/>
          </a:xfrm>
        </p:spPr>
        <p:txBody>
          <a:bodyPr/>
          <a:lstStyle/>
          <a:p>
            <a:r>
              <a:rPr lang="zh-TW" altLang="en-US" sz="4000" b="1" dirty="0">
                <a:solidFill>
                  <a:srgbClr val="006600"/>
                </a:solidFill>
                <a:latin typeface="微軟正黑體" pitchFamily="34" charset="-120"/>
                <a:ea typeface="微軟正黑體" pitchFamily="34" charset="-120"/>
              </a:rPr>
              <a:t>國立學校</a:t>
            </a:r>
            <a:r>
              <a:rPr lang="zh-TW" altLang="en-US" sz="3200" b="1" dirty="0">
                <a:solidFill>
                  <a:srgbClr val="0000FF"/>
                </a:solidFill>
                <a:latin typeface="微軟正黑體" pitchFamily="34" charset="-120"/>
                <a:ea typeface="微軟正黑體" pitchFamily="34" charset="-120"/>
              </a:rPr>
              <a:t>與</a:t>
            </a:r>
            <a:r>
              <a:rPr lang="zh-TW" altLang="en-US" sz="4000" b="1" dirty="0">
                <a:solidFill>
                  <a:srgbClr val="006600"/>
                </a:solidFill>
                <a:latin typeface="微軟正黑體" pitchFamily="34" charset="-120"/>
                <a:ea typeface="微軟正黑體" pitchFamily="34" charset="-120"/>
              </a:rPr>
              <a:t>私立學校</a:t>
            </a:r>
            <a:r>
              <a:rPr lang="zh-TW" altLang="en-US" sz="3200" b="1" dirty="0">
                <a:solidFill>
                  <a:srgbClr val="0000FF"/>
                </a:solidFill>
                <a:latin typeface="微軟正黑體" pitchFamily="34" charset="-120"/>
                <a:ea typeface="微軟正黑體" pitchFamily="34" charset="-120"/>
              </a:rPr>
              <a:t>完全免試入學之差異</a:t>
            </a:r>
          </a:p>
        </p:txBody>
      </p:sp>
      <p:sp>
        <p:nvSpPr>
          <p:cNvPr id="3" name="內容版面配置區 2"/>
          <p:cNvSpPr>
            <a:spLocks noGrp="1"/>
          </p:cNvSpPr>
          <p:nvPr>
            <p:ph idx="1"/>
          </p:nvPr>
        </p:nvSpPr>
        <p:spPr>
          <a:xfrm>
            <a:off x="565213" y="3357024"/>
            <a:ext cx="8399276" cy="3301827"/>
          </a:xfrm>
        </p:spPr>
        <p:txBody>
          <a:bodyPr/>
          <a:lstStyle/>
          <a:p>
            <a:pPr>
              <a:spcBef>
                <a:spcPts val="1800"/>
              </a:spcBef>
            </a:pPr>
            <a:r>
              <a:rPr lang="zh-TW" altLang="en-US" sz="2800" b="1" dirty="0">
                <a:latin typeface="微軟正黑體" pitchFamily="34" charset="-120"/>
                <a:ea typeface="微軟正黑體" pitchFamily="34" charset="-120"/>
              </a:rPr>
              <a:t>國立學校另外由教育部編列經費針對完全免試入學學生提供：獎學金、先修課程、學期中輔導機制、國中合作學校設備與課程支援。</a:t>
            </a:r>
            <a:endParaRPr lang="en-US" altLang="zh-TW" sz="2800" b="1" dirty="0">
              <a:latin typeface="微軟正黑體" pitchFamily="34" charset="-120"/>
              <a:ea typeface="微軟正黑體" pitchFamily="34" charset="-120"/>
            </a:endParaRPr>
          </a:p>
          <a:p>
            <a:pPr>
              <a:spcBef>
                <a:spcPts val="1800"/>
              </a:spcBef>
            </a:pPr>
            <a:r>
              <a:rPr lang="zh-TW" altLang="en-US" sz="2800" b="1" dirty="0">
                <a:latin typeface="微軟正黑體" pitchFamily="34" charset="-120"/>
                <a:ea typeface="微軟正黑體" pitchFamily="34" charset="-120"/>
              </a:rPr>
              <a:t>私立學校雖然沒有教育部的補助，但是可以使用學校經費挹注宣傳招生所需，且可以讓有意願就讀私校學生提早報到。</a:t>
            </a: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108</a:t>
            </a:fld>
            <a:endParaRPr lang="zh-TW" altLang="en-US"/>
          </a:p>
        </p:txBody>
      </p:sp>
      <p:sp>
        <p:nvSpPr>
          <p:cNvPr id="16" name="標題 1"/>
          <p:cNvSpPr txBox="1">
            <a:spLocks/>
          </p:cNvSpPr>
          <p:nvPr/>
        </p:nvSpPr>
        <p:spPr bwMode="auto">
          <a:xfrm>
            <a:off x="492841" y="836712"/>
            <a:ext cx="8229600" cy="782960"/>
          </a:xfrm>
          <a:prstGeom prst="rect">
            <a:avLst/>
          </a:prstGeom>
          <a:ln w="38100" cap="flat" cmpd="sng" algn="ctr">
            <a:solidFill>
              <a:schemeClr val="lt1"/>
            </a:solidFill>
            <a:prstDash val="solid"/>
            <a:miter lim="800000"/>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學校：花蓮高商</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應用英語科、會計事務科、資料處理科、多媒體設計科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333625">
              <a:buNone/>
            </a:pP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113</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109</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91637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48680"/>
            <a:ext cx="9252520" cy="1152128"/>
          </a:xfrm>
        </p:spPr>
        <p:txBody>
          <a:bodyPr>
            <a:normAutofit/>
          </a:bodyPr>
          <a:lstStyle/>
          <a:p>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選擇所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適</a:t>
            </a:r>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、愛其所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43" name="圖片 7" descr="120x80---升學進路圖直式.png">
            <a:extLst>
              <a:ext uri="{FF2B5EF4-FFF2-40B4-BE49-F238E27FC236}">
                <a16:creationId xmlns:a16="http://schemas.microsoft.com/office/drawing/2014/main" id="{8A5DAB02-C8C1-434A-8F54-0AA836106B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7" y="1844824"/>
            <a:ext cx="6984776" cy="4779852"/>
          </a:xfrm>
          <a:prstGeom prst="rect">
            <a:avLst/>
          </a:prstGeom>
          <a:solidFill>
            <a:srgbClr val="FFFFFF">
              <a:shade val="85000"/>
            </a:srgbClr>
          </a:solidFill>
          <a:ln w="101600" cap="sq">
            <a:noFill/>
            <a:miter lim="800000"/>
          </a:ln>
          <a:effectLst/>
        </p:spPr>
      </p:pic>
    </p:spTree>
    <p:extLst>
      <p:ext uri="{BB962C8B-B14F-4D97-AF65-F5344CB8AC3E}">
        <p14:creationId xmlns:p14="http://schemas.microsoft.com/office/powerpoint/2010/main" val="1585556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學校：花蓮高工</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化工科、電機科、</a:t>
            </a:r>
            <a:r>
              <a:rPr kumimoji="0" lang="zh-TW" altLang="en-US" sz="3000" b="1" dirty="0">
                <a:solidFill>
                  <a:srgbClr val="0000FF"/>
                </a:solidFill>
                <a:latin typeface="Times New Roman" panose="02020603050405020304" pitchFamily="18" charset="0"/>
                <a:cs typeface="Times New Roman" panose="02020603050405020304" pitchFamily="18" charset="0"/>
              </a:rPr>
              <a:t>機械群</a:t>
            </a:r>
            <a:r>
              <a:rPr kumimoji="0" lang="en-US" altLang="zh-TW" sz="1600" b="1" dirty="0">
                <a:solidFill>
                  <a:srgbClr val="0000FF"/>
                </a:solidFill>
                <a:latin typeface="Times New Roman" panose="02020603050405020304" pitchFamily="18" charset="0"/>
                <a:cs typeface="Times New Roman" panose="02020603050405020304" pitchFamily="18" charset="0"/>
              </a:rPr>
              <a:t>(</a:t>
            </a:r>
            <a:r>
              <a:rPr kumimoji="0" lang="zh-TW" altLang="en-US" sz="1600" b="1" dirty="0">
                <a:solidFill>
                  <a:srgbClr val="0000FF"/>
                </a:solidFill>
                <a:latin typeface="Times New Roman" panose="02020603050405020304" pitchFamily="18" charset="0"/>
                <a:cs typeface="Times New Roman" panose="02020603050405020304" pitchFamily="18" charset="0"/>
              </a:rPr>
              <a:t>機械科、機電科</a:t>
            </a:r>
            <a:r>
              <a:rPr kumimoji="0" lang="en-US" altLang="zh-TW" sz="1600" b="1" dirty="0">
                <a:solidFill>
                  <a:srgbClr val="0000FF"/>
                </a:solidFill>
                <a:latin typeface="Times New Roman" panose="02020603050405020304" pitchFamily="18" charset="0"/>
                <a:cs typeface="Times New Roman" panose="02020603050405020304" pitchFamily="18" charset="0"/>
              </a:rPr>
              <a:t>)</a:t>
            </a:r>
            <a:r>
              <a:rPr kumimoji="0" lang="zh-TW" altLang="en-US" sz="3000" b="1" dirty="0">
                <a:solidFill>
                  <a:srgbClr val="000000"/>
                </a:solidFill>
                <a:latin typeface="Times New Roman" panose="02020603050405020304" pitchFamily="18" charset="0"/>
                <a:cs typeface="Times New Roman" panose="02020603050405020304" pitchFamily="18" charset="0"/>
              </a:rPr>
              <a:t>、建築科、汽車科、電子科、資訊科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333625">
              <a:buNone/>
            </a:pP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113</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110</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111</a:t>
            </a:fld>
            <a:endParaRPr lang="zh-TW" altLang="en-US"/>
          </a:p>
        </p:txBody>
      </p:sp>
      <p:sp>
        <p:nvSpPr>
          <p:cNvPr id="17"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18" name="內容版面配置區 2"/>
          <p:cNvSpPr txBox="1">
            <a:spLocks/>
          </p:cNvSpPr>
          <p:nvPr/>
        </p:nvSpPr>
        <p:spPr bwMode="auto">
          <a:xfrm>
            <a:off x="107506" y="1916838"/>
            <a:ext cx="914501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b="1" dirty="0">
                <a:solidFill>
                  <a:srgbClr val="FF0000"/>
                </a:solidFill>
              </a:rPr>
              <a:t>學校：花蓮高農</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土木科、食品加工科、農場經營科、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a:solidFill>
                  <a:srgbClr val="000000"/>
                </a:solidFill>
                <a:latin typeface="Times New Roman" panose="02020603050405020304" pitchFamily="18" charset="0"/>
                <a:cs typeface="Times New Roman" panose="02020603050405020304" pitchFamily="18" charset="0"/>
              </a:rPr>
              <a:t>森林科、園藝科、畜產保健科、餐飲</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a:solidFill>
                  <a:srgbClr val="000000"/>
                </a:solidFill>
                <a:latin typeface="Times New Roman" panose="02020603050405020304" pitchFamily="18" charset="0"/>
                <a:cs typeface="Times New Roman" panose="02020603050405020304" pitchFamily="18" charset="0"/>
              </a:rPr>
              <a:t>管理科、生物產業機電科、資料處理科</a:t>
            </a:r>
          </a:p>
          <a:p>
            <a:pPr>
              <a:spcBef>
                <a:spcPts val="1800"/>
              </a:spcBef>
            </a:pPr>
            <a:endParaRPr lang="en-US" altLang="zh-TW" sz="2400" dirty="0"/>
          </a:p>
          <a:p>
            <a:pPr marL="269875" indent="-269875">
              <a:spcBef>
                <a:spcPts val="1800"/>
              </a:spcBef>
              <a:buFontTx/>
              <a:buNone/>
            </a:pPr>
            <a:r>
              <a:rPr lang="zh-TW" altLang="zh-TW" sz="2000" dirty="0"/>
              <a:t>※</a:t>
            </a:r>
            <a:r>
              <a:rPr lang="zh-TW" altLang="en-US" sz="2000" dirty="0"/>
              <a:t>詳細內容請參閱「</a:t>
            </a:r>
            <a:r>
              <a:rPr lang="en-US" altLang="zh-TW" sz="2000" dirty="0"/>
              <a:t>113</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571297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學校：上騰工商</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飛機修護科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113</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112</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540110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5317332" y="1477964"/>
            <a:ext cx="4236244" cy="3416320"/>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新北：新北高中、新店高中、淡江高中、光仁高中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桃園：中大壢中、南崁高中、武陵高中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宜蘭：羅東高中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花蓮：花蓮高中</a:t>
            </a:r>
            <a:endParaRPr kumimoji="0" lang="en-US" altLang="zh-TW" spc="-100" dirty="0">
              <a:latin typeface="標楷體" pitchFamily="65" charset="-120"/>
              <a:ea typeface="標楷體" pitchFamily="65" charset="-120"/>
              <a:cs typeface="標楷體" charset="0"/>
            </a:endParaRPr>
          </a:p>
        </p:txBody>
      </p:sp>
      <p:grpSp>
        <p:nvGrpSpPr>
          <p:cNvPr id="11267" name="组合 125"/>
          <p:cNvGrpSpPr>
            <a:grpSpLocks/>
          </p:cNvGrpSpPr>
          <p:nvPr/>
        </p:nvGrpSpPr>
        <p:grpSpPr bwMode="auto">
          <a:xfrm>
            <a:off x="123825" y="88651"/>
            <a:ext cx="8725845" cy="457449"/>
            <a:chOff x="164616" y="89018"/>
            <a:chExt cx="4712106" cy="457518"/>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1016711" y="89018"/>
              <a:ext cx="3860011" cy="400170"/>
            </a:xfrm>
            <a:prstGeom prst="rect">
              <a:avLst/>
            </a:prstGeom>
            <a:noFill/>
          </p:spPr>
          <p:txBody>
            <a:bodyPr wrap="square">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1268" name="文字方塊 17"/>
          <p:cNvSpPr txBox="1">
            <a:spLocks noChangeArrowheads="1"/>
          </p:cNvSpPr>
          <p:nvPr/>
        </p:nvSpPr>
        <p:spPr bwMode="auto">
          <a:xfrm>
            <a:off x="622699" y="815975"/>
            <a:ext cx="51554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音樂班</a:t>
            </a:r>
          </a:p>
        </p:txBody>
      </p:sp>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457" y="1236032"/>
            <a:ext cx="3584078" cy="524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AutoShape 39"/>
          <p:cNvSpPr>
            <a:spLocks noChangeArrowheads="1"/>
          </p:cNvSpPr>
          <p:nvPr/>
        </p:nvSpPr>
        <p:spPr bwMode="gray">
          <a:xfrm>
            <a:off x="4982724" y="4797152"/>
            <a:ext cx="1389476" cy="446360"/>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dirty="0">
                <a:latin typeface="標楷體" panose="03000509000000000000" pitchFamily="65" charset="-120"/>
                <a:ea typeface="標楷體" panose="03000509000000000000" pitchFamily="65" charset="-120"/>
                <a:cs typeface="華康仿宋體W6"/>
              </a:rPr>
              <a:t>南區</a:t>
            </a:r>
          </a:p>
        </p:txBody>
      </p:sp>
      <p:sp>
        <p:nvSpPr>
          <p:cNvPr id="11271" name="AutoShape 38"/>
          <p:cNvSpPr>
            <a:spLocks noChangeArrowheads="1"/>
          </p:cNvSpPr>
          <p:nvPr/>
        </p:nvSpPr>
        <p:spPr bwMode="gray">
          <a:xfrm>
            <a:off x="1508523" y="2564904"/>
            <a:ext cx="998934" cy="571997"/>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11272" name="AutoShape 37"/>
          <p:cNvSpPr>
            <a:spLocks noChangeArrowheads="1"/>
          </p:cNvSpPr>
          <p:nvPr/>
        </p:nvSpPr>
        <p:spPr bwMode="gray">
          <a:xfrm>
            <a:off x="5317332" y="1052736"/>
            <a:ext cx="1342900" cy="493490"/>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5275699" y="5243513"/>
            <a:ext cx="4235053" cy="1754326"/>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臺南：臺南女中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高雄：鳳新高中、高雄高中、新莊高中、新興高中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屏東：屏東女中</a:t>
            </a:r>
            <a:endParaRPr kumimoji="0" lang="en-US" altLang="zh-TW" spc="-100" dirty="0">
              <a:latin typeface="標楷體" pitchFamily="65" charset="-120"/>
              <a:ea typeface="標楷體" pitchFamily="65" charset="-120"/>
              <a:cs typeface="標楷體" charset="0"/>
            </a:endParaRPr>
          </a:p>
        </p:txBody>
      </p:sp>
      <p:sp>
        <p:nvSpPr>
          <p:cNvPr id="24" name="文字方塊 23"/>
          <p:cNvSpPr txBox="1"/>
          <p:nvPr/>
        </p:nvSpPr>
        <p:spPr>
          <a:xfrm>
            <a:off x="123826" y="3190876"/>
            <a:ext cx="3584078" cy="2169825"/>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臺中：臺中二中、清水高中、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新民高中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南投：南投高中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a:t>
            </a:r>
            <a:endParaRPr kumimoji="0" lang="en-US" altLang="zh-TW" spc="-100" dirty="0">
              <a:latin typeface="標楷體" pitchFamily="65" charset="-120"/>
              <a:ea typeface="標楷體" pitchFamily="65" charset="-120"/>
              <a:cs typeface="標楷體" charset="0"/>
            </a:endParaRPr>
          </a:p>
        </p:txBody>
      </p:sp>
      <p:sp>
        <p:nvSpPr>
          <p:cNvPr id="3" name="矩形: 圓角 2"/>
          <p:cNvSpPr/>
          <p:nvPr/>
        </p:nvSpPr>
        <p:spPr>
          <a:xfrm>
            <a:off x="110802" y="5805264"/>
            <a:ext cx="1298409" cy="47522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1359695" y="5563258"/>
            <a:ext cx="2444103" cy="874598"/>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彰化成功高中</a:t>
            </a:r>
            <a:r>
              <a:rPr lang="en-US" altLang="zh-TW" spc="-100" dirty="0">
                <a:latin typeface="標楷體" pitchFamily="65" charset="-120"/>
                <a:ea typeface="標楷體" pitchFamily="65" charset="-120"/>
                <a:cs typeface="標楷體" charset="0"/>
              </a:rPr>
              <a:t>*</a:t>
            </a:r>
            <a:r>
              <a:rPr kumimoji="0" lang="zh-TW" altLang="en-US" spc="-100" dirty="0">
                <a:latin typeface="標楷體" pitchFamily="65" charset="-120"/>
                <a:ea typeface="標楷體" pitchFamily="65" charset="-120"/>
                <a:cs typeface="標楷體" charset="0"/>
              </a:rPr>
              <a:t>、</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sp>
        <p:nvSpPr>
          <p:cNvPr id="2" name="文字方塊 1">
            <a:extLst>
              <a:ext uri="{FF2B5EF4-FFF2-40B4-BE49-F238E27FC236}">
                <a16:creationId xmlns:a16="http://schemas.microsoft.com/office/drawing/2014/main" id="{68F951F4-17B3-451B-142D-C429CC312C0B}"/>
              </a:ext>
            </a:extLst>
          </p:cNvPr>
          <p:cNvSpPr txBox="1"/>
          <p:nvPr/>
        </p:nvSpPr>
        <p:spPr>
          <a:xfrm>
            <a:off x="1462119" y="6253190"/>
            <a:ext cx="1734380"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4" name="文字方塊 3">
            <a:extLst>
              <a:ext uri="{FF2B5EF4-FFF2-40B4-BE49-F238E27FC236}">
                <a16:creationId xmlns:a16="http://schemas.microsoft.com/office/drawing/2014/main" id="{2ACA6F9F-78F9-4A4D-A717-E72DC324E14B}"/>
              </a:ext>
            </a:extLst>
          </p:cNvPr>
          <p:cNvSpPr txBox="1"/>
          <p:nvPr/>
        </p:nvSpPr>
        <p:spPr>
          <a:xfrm>
            <a:off x="4430249" y="6437856"/>
            <a:ext cx="218999" cy="369332"/>
          </a:xfrm>
          <a:prstGeom prst="rect">
            <a:avLst/>
          </a:prstGeom>
          <a:noFill/>
        </p:spPr>
        <p:txBody>
          <a:bodyPr wrap="square" rtlCol="0">
            <a:spAutoFit/>
          </a:bodyPr>
          <a:lstStyle/>
          <a:p>
            <a:r>
              <a:rPr lang="en-US" altLang="zh-TW" dirty="0"/>
              <a:t>7</a:t>
            </a:r>
            <a:endParaRPr lang="zh-TW" altLang="en-US" dirty="0"/>
          </a:p>
        </p:txBody>
      </p:sp>
    </p:spTree>
    <p:extLst>
      <p:ext uri="{BB962C8B-B14F-4D97-AF65-F5344CB8AC3E}">
        <p14:creationId xmlns:p14="http://schemas.microsoft.com/office/powerpoint/2010/main" val="293437014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5148064" y="1476376"/>
            <a:ext cx="4490964" cy="341632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臺北：師大附中、中正高中、明倫高中、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復興高中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新北：三重高中、新莊高中、永平高中、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淡江高中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苗栗：苗栗高中、</a:t>
            </a:r>
            <a:r>
              <a:rPr kumimoji="0" lang="zh-TW" altLang="en-US" spc="-100" dirty="0">
                <a:solidFill>
                  <a:srgbClr val="FF0000"/>
                </a:solidFill>
                <a:latin typeface="標楷體" pitchFamily="65" charset="-120"/>
                <a:ea typeface="標楷體" pitchFamily="65" charset="-120"/>
                <a:cs typeface="標楷體" charset="0"/>
              </a:rPr>
              <a:t>苑裡高中（北區部分名額）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宜蘭：宜蘭高中</a:t>
            </a:r>
            <a:endParaRPr kumimoji="0" lang="en-US" altLang="zh-TW" spc="-100" dirty="0">
              <a:latin typeface="標楷體" pitchFamily="65" charset="-120"/>
              <a:ea typeface="標楷體" pitchFamily="65" charset="-120"/>
              <a:cs typeface="標楷體" charset="0"/>
            </a:endParaRPr>
          </a:p>
        </p:txBody>
      </p:sp>
      <p:grpSp>
        <p:nvGrpSpPr>
          <p:cNvPr id="12291" name="组合 125"/>
          <p:cNvGrpSpPr>
            <a:grpSpLocks/>
          </p:cNvGrpSpPr>
          <p:nvPr/>
        </p:nvGrpSpPr>
        <p:grpSpPr bwMode="auto">
          <a:xfrm>
            <a:off x="157911" y="77817"/>
            <a:ext cx="7904558" cy="400110"/>
            <a:chOff x="164616" y="178180"/>
            <a:chExt cx="4268597" cy="400170"/>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3898896" cy="400170"/>
            </a:xfrm>
            <a:prstGeom prst="rect">
              <a:avLst/>
            </a:prstGeom>
            <a:noFill/>
          </p:spPr>
          <p:txBody>
            <a:bodyPr wrap="square">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2292" name="文字方塊 17"/>
          <p:cNvSpPr txBox="1">
            <a:spLocks noChangeArrowheads="1"/>
          </p:cNvSpPr>
          <p:nvPr/>
        </p:nvSpPr>
        <p:spPr bwMode="auto">
          <a:xfrm>
            <a:off x="708151" y="804862"/>
            <a:ext cx="51554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美術班</a:t>
            </a:r>
          </a:p>
        </p:txBody>
      </p:sp>
      <p:sp>
        <p:nvSpPr>
          <p:cNvPr id="12293" name="AutoShape 39"/>
          <p:cNvSpPr>
            <a:spLocks noChangeArrowheads="1"/>
          </p:cNvSpPr>
          <p:nvPr/>
        </p:nvSpPr>
        <p:spPr bwMode="gray">
          <a:xfrm>
            <a:off x="5063456" y="4892696"/>
            <a:ext cx="1596775" cy="582765"/>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12294" name="AutoShape 38"/>
          <p:cNvSpPr>
            <a:spLocks noChangeArrowheads="1"/>
          </p:cNvSpPr>
          <p:nvPr/>
        </p:nvSpPr>
        <p:spPr bwMode="gray">
          <a:xfrm>
            <a:off x="1421334" y="2743200"/>
            <a:ext cx="997744" cy="614363"/>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12295" name="AutoShape 37"/>
          <p:cNvSpPr>
            <a:spLocks noChangeArrowheads="1"/>
          </p:cNvSpPr>
          <p:nvPr/>
        </p:nvSpPr>
        <p:spPr bwMode="gray">
          <a:xfrm>
            <a:off x="5402784" y="1052736"/>
            <a:ext cx="1401464" cy="482377"/>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dirty="0">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5002734" y="5313363"/>
            <a:ext cx="4235054" cy="1338263"/>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臺南：新營高中、臺南二中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高雄：鳳新高中、前鎮高中、鼓山高中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屏東：屏東高中、大同高中</a:t>
            </a:r>
            <a:r>
              <a:rPr kumimoji="0" lang="en-US" altLang="zh-TW" spc="-100" dirty="0">
                <a:latin typeface="標楷體" pitchFamily="65" charset="-120"/>
                <a:ea typeface="標楷體" pitchFamily="65" charset="-120"/>
                <a:cs typeface="標楷體" charset="0"/>
              </a:rPr>
              <a:t>*</a:t>
            </a:r>
          </a:p>
        </p:txBody>
      </p:sp>
      <p:sp>
        <p:nvSpPr>
          <p:cNvPr id="24" name="文字方塊 23"/>
          <p:cNvSpPr txBox="1"/>
          <p:nvPr/>
        </p:nvSpPr>
        <p:spPr>
          <a:xfrm>
            <a:off x="246017" y="3289300"/>
            <a:ext cx="3511596" cy="3000821"/>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a:t>
            </a:r>
            <a:r>
              <a:rPr kumimoji="0" lang="zh-TW" altLang="en-US" spc="-100" dirty="0">
                <a:solidFill>
                  <a:srgbClr val="FF0000"/>
                </a:solidFill>
                <a:latin typeface="標楷體" pitchFamily="65" charset="-120"/>
                <a:ea typeface="標楷體" pitchFamily="65" charset="-120"/>
                <a:cs typeface="標楷體" charset="0"/>
              </a:rPr>
              <a:t>苑裡高中（中區部分名額）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臺中：豐原高中、臺中一中、龍津高中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彰化：員林高中、彰化藝術高中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南投：竹山高中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雲林：斗六高中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嘉義：嘉義高中、竹崎高中</a:t>
            </a:r>
            <a:r>
              <a:rPr kumimoji="0" lang="en-US" altLang="zh-TW" spc="-100" dirty="0">
                <a:latin typeface="標楷體" pitchFamily="65" charset="-120"/>
                <a:ea typeface="標楷體" pitchFamily="65" charset="-120"/>
                <a:cs typeface="標楷體" charset="0"/>
              </a:rPr>
              <a:t>*</a:t>
            </a:r>
          </a:p>
        </p:txBody>
      </p:sp>
      <p:sp>
        <p:nvSpPr>
          <p:cNvPr id="3" name="矩形: 圓角 2"/>
          <p:cNvSpPr/>
          <p:nvPr/>
        </p:nvSpPr>
        <p:spPr>
          <a:xfrm>
            <a:off x="363890" y="6181725"/>
            <a:ext cx="1081257" cy="5270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1445147" y="6181725"/>
            <a:ext cx="3217064" cy="507831"/>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臺東女中、花蓮女中、馬公高中</a:t>
            </a:r>
            <a:endParaRPr kumimoji="0" lang="en-US" altLang="zh-TW" spc="-100" dirty="0">
              <a:latin typeface="標楷體" pitchFamily="65" charset="-120"/>
              <a:ea typeface="標楷體" pitchFamily="65" charset="-120"/>
              <a:cs typeface="標楷體" charset="0"/>
            </a:endParaRPr>
          </a:p>
        </p:txBody>
      </p:sp>
      <p:pic>
        <p:nvPicPr>
          <p:cNvPr id="1230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278" y="654211"/>
            <a:ext cx="2921794"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AutoShape 36"/>
          <p:cNvSpPr>
            <a:spLocks noChangeArrowheads="1"/>
          </p:cNvSpPr>
          <p:nvPr/>
        </p:nvSpPr>
        <p:spPr bwMode="gray">
          <a:xfrm>
            <a:off x="1763688" y="765176"/>
            <a:ext cx="1400721" cy="771525"/>
          </a:xfrm>
          <a:prstGeom prst="wedgeRoundRectCallout">
            <a:avLst>
              <a:gd name="adj1" fmla="val 164361"/>
              <a:gd name="adj2" fmla="val 73241"/>
              <a:gd name="adj3" fmla="val 16667"/>
            </a:avLst>
          </a:prstGeom>
          <a:solidFill>
            <a:srgbClr val="FF33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dirty="0">
                <a:latin typeface="標楷體" panose="03000509000000000000" pitchFamily="65" charset="-120"/>
                <a:ea typeface="標楷體" panose="03000509000000000000" pitchFamily="65" charset="-120"/>
                <a:cs typeface="華康仿宋體W6"/>
              </a:rPr>
              <a:t>桃園區</a:t>
            </a:r>
          </a:p>
        </p:txBody>
      </p:sp>
      <p:sp>
        <p:nvSpPr>
          <p:cNvPr id="28" name="文字方塊 27"/>
          <p:cNvSpPr txBox="1"/>
          <p:nvPr/>
        </p:nvSpPr>
        <p:spPr>
          <a:xfrm>
            <a:off x="1691680" y="1500187"/>
            <a:ext cx="2257352" cy="92333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內壢高中、平鎮高中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陽明高中、南崁高中</a:t>
            </a:r>
            <a:endParaRPr kumimoji="0" lang="en-US" altLang="zh-TW" spc="-100" dirty="0">
              <a:latin typeface="標楷體" pitchFamily="65" charset="-120"/>
              <a:ea typeface="標楷體" pitchFamily="65" charset="-120"/>
              <a:cs typeface="標楷體" charset="0"/>
            </a:endParaRPr>
          </a:p>
        </p:txBody>
      </p:sp>
      <p:sp>
        <p:nvSpPr>
          <p:cNvPr id="2" name="文字方塊 1">
            <a:extLst>
              <a:ext uri="{FF2B5EF4-FFF2-40B4-BE49-F238E27FC236}">
                <a16:creationId xmlns:a16="http://schemas.microsoft.com/office/drawing/2014/main" id="{B95EACE0-0C14-B9C4-6C1D-F6275FA807EB}"/>
              </a:ext>
            </a:extLst>
          </p:cNvPr>
          <p:cNvSpPr txBox="1"/>
          <p:nvPr/>
        </p:nvSpPr>
        <p:spPr>
          <a:xfrm>
            <a:off x="7227624" y="909122"/>
            <a:ext cx="1734380"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Tree>
    <p:extLst>
      <p:ext uri="{BB962C8B-B14F-4D97-AF65-F5344CB8AC3E}">
        <p14:creationId xmlns:p14="http://schemas.microsoft.com/office/powerpoint/2010/main" val="318658180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5724129" y="1930401"/>
            <a:ext cx="3024336" cy="2169825"/>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新北：清水高中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桃園：桃園高中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新竹：竹北高中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宜蘭：蘭陽女中</a:t>
            </a:r>
            <a:endParaRPr kumimoji="0" lang="en-US" altLang="zh-TW" spc="-100" dirty="0">
              <a:latin typeface="標楷體" pitchFamily="65" charset="-120"/>
              <a:ea typeface="標楷體" pitchFamily="65" charset="-120"/>
              <a:cs typeface="標楷體" charset="0"/>
            </a:endParaRPr>
          </a:p>
        </p:txBody>
      </p:sp>
      <p:grpSp>
        <p:nvGrpSpPr>
          <p:cNvPr id="13315" name="组合 125"/>
          <p:cNvGrpSpPr>
            <a:grpSpLocks/>
          </p:cNvGrpSpPr>
          <p:nvPr/>
        </p:nvGrpSpPr>
        <p:grpSpPr bwMode="auto">
          <a:xfrm>
            <a:off x="150147" y="61853"/>
            <a:ext cx="8624640" cy="400110"/>
            <a:chOff x="164616" y="178180"/>
            <a:chExt cx="4540796" cy="400170"/>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4171095" cy="400170"/>
            </a:xfrm>
            <a:prstGeom prst="rect">
              <a:avLst/>
            </a:prstGeom>
            <a:noFill/>
          </p:spPr>
          <p:txBody>
            <a:bodyPr wrap="square">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3316" name="文字方塊 17"/>
          <p:cNvSpPr txBox="1">
            <a:spLocks noChangeArrowheads="1"/>
          </p:cNvSpPr>
          <p:nvPr/>
        </p:nvSpPr>
        <p:spPr bwMode="auto">
          <a:xfrm>
            <a:off x="607219" y="935038"/>
            <a:ext cx="51554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舞蹈班</a:t>
            </a:r>
          </a:p>
        </p:txBody>
      </p:sp>
      <p:sp>
        <p:nvSpPr>
          <p:cNvPr id="13317" name="AutoShape 39"/>
          <p:cNvSpPr>
            <a:spLocks noChangeArrowheads="1"/>
          </p:cNvSpPr>
          <p:nvPr/>
        </p:nvSpPr>
        <p:spPr bwMode="gray">
          <a:xfrm>
            <a:off x="1331641" y="3015313"/>
            <a:ext cx="1235348" cy="743889"/>
          </a:xfrm>
          <a:prstGeom prst="wedgeRoundRectCallout">
            <a:avLst>
              <a:gd name="adj1" fmla="val 150028"/>
              <a:gd name="adj2" fmla="val 27171"/>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13318" name="AutoShape 37"/>
          <p:cNvSpPr>
            <a:spLocks noChangeArrowheads="1"/>
          </p:cNvSpPr>
          <p:nvPr/>
        </p:nvSpPr>
        <p:spPr bwMode="gray">
          <a:xfrm>
            <a:off x="6113859" y="1139827"/>
            <a:ext cx="921544"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1043608" y="3831394"/>
            <a:ext cx="2441352" cy="2585323"/>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臺中：文華高中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臺南：家齊高中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高雄：左營高中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endParaRPr kumimoji="0" lang="en-US" altLang="zh-TW" spc="-100" dirty="0">
              <a:solidFill>
                <a:srgbClr val="FF0000"/>
              </a:solidFill>
              <a:latin typeface="標楷體" pitchFamily="65" charset="-120"/>
              <a:ea typeface="標楷體" pitchFamily="65" charset="-120"/>
              <a:cs typeface="標楷體" charset="0"/>
            </a:endParaRPr>
          </a:p>
        </p:txBody>
      </p:sp>
      <p:sp>
        <p:nvSpPr>
          <p:cNvPr id="3" name="矩形: 圓角 2"/>
          <p:cNvSpPr/>
          <p:nvPr/>
        </p:nvSpPr>
        <p:spPr>
          <a:xfrm>
            <a:off x="5436097" y="5103813"/>
            <a:ext cx="1138534" cy="59848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6597081" y="5077890"/>
            <a:ext cx="1431303" cy="507831"/>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pic>
        <p:nvPicPr>
          <p:cNvPr id="13322"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954089"/>
            <a:ext cx="3388519"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a:extLst>
              <a:ext uri="{FF2B5EF4-FFF2-40B4-BE49-F238E27FC236}">
                <a16:creationId xmlns:a16="http://schemas.microsoft.com/office/drawing/2014/main" id="{5D6D340A-5000-068B-7F41-ABC487BF4BB2}"/>
              </a:ext>
            </a:extLst>
          </p:cNvPr>
          <p:cNvSpPr txBox="1"/>
          <p:nvPr/>
        </p:nvSpPr>
        <p:spPr>
          <a:xfrm>
            <a:off x="1462119" y="6253190"/>
            <a:ext cx="1734380"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2" name="文字方塊 1">
            <a:extLst>
              <a:ext uri="{FF2B5EF4-FFF2-40B4-BE49-F238E27FC236}">
                <a16:creationId xmlns:a16="http://schemas.microsoft.com/office/drawing/2014/main" id="{208D8756-D4E0-459A-88F3-27207B1E0FAC}"/>
              </a:ext>
            </a:extLst>
          </p:cNvPr>
          <p:cNvSpPr txBox="1"/>
          <p:nvPr/>
        </p:nvSpPr>
        <p:spPr>
          <a:xfrm>
            <a:off x="4489151" y="6463023"/>
            <a:ext cx="355932" cy="369332"/>
          </a:xfrm>
          <a:prstGeom prst="rect">
            <a:avLst/>
          </a:prstGeom>
          <a:noFill/>
        </p:spPr>
        <p:txBody>
          <a:bodyPr wrap="square" rtlCol="0">
            <a:spAutoFit/>
          </a:bodyPr>
          <a:lstStyle/>
          <a:p>
            <a:r>
              <a:rPr lang="en-US" altLang="zh-TW" dirty="0"/>
              <a:t>9</a:t>
            </a:r>
            <a:endParaRPr lang="zh-TW" altLang="en-US" dirty="0"/>
          </a:p>
        </p:txBody>
      </p:sp>
    </p:spTree>
    <p:extLst>
      <p:ext uri="{BB962C8B-B14F-4D97-AF65-F5344CB8AC3E}">
        <p14:creationId xmlns:p14="http://schemas.microsoft.com/office/powerpoint/2010/main" val="25906178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AAFFB5AB-C215-45F6-8EF0-F91797BB8F6C}"/>
              </a:ext>
            </a:extLst>
          </p:cNvPr>
          <p:cNvSpPr txBox="1"/>
          <p:nvPr/>
        </p:nvSpPr>
        <p:spPr>
          <a:xfrm>
            <a:off x="878350" y="1904920"/>
            <a:ext cx="199402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戲劇班</a:t>
            </a:r>
          </a:p>
        </p:txBody>
      </p:sp>
      <p:sp>
        <p:nvSpPr>
          <p:cNvPr id="19" name="文字方塊 18">
            <a:extLst>
              <a:ext uri="{FF2B5EF4-FFF2-40B4-BE49-F238E27FC236}">
                <a16:creationId xmlns:a16="http://schemas.microsoft.com/office/drawing/2014/main" id="{9F43F95C-D169-4E6D-8DAE-F44BC39CD2DD}"/>
              </a:ext>
            </a:extLst>
          </p:cNvPr>
          <p:cNvSpPr txBox="1"/>
          <p:nvPr/>
        </p:nvSpPr>
        <p:spPr>
          <a:xfrm>
            <a:off x="1459462" y="2636912"/>
            <a:ext cx="6696744" cy="2308324"/>
          </a:xfrm>
          <a:prstGeom prst="rect">
            <a:avLst/>
          </a:prstGeom>
          <a:noFill/>
        </p:spPr>
        <p:txBody>
          <a:bodyPr wrap="square" rtlCol="0">
            <a:spAutoFit/>
          </a:bodyPr>
          <a:lstStyle/>
          <a:p>
            <a:pPr algn="ctr">
              <a:lnSpc>
                <a:spcPct val="150000"/>
              </a:lnSpc>
              <a:defRPr/>
            </a:pPr>
            <a:r>
              <a:rPr lang="zh-TW" altLang="en-US" sz="4800" b="1" spc="-100" dirty="0">
                <a:latin typeface="微軟正黑體" pitchFamily="34" charset="-120"/>
                <a:ea typeface="微軟正黑體" pitchFamily="34" charset="-120"/>
                <a:cs typeface="標楷體" charset="0"/>
              </a:rPr>
              <a:t>臺北市立復興高級中學</a:t>
            </a:r>
            <a:endParaRPr lang="en-US" altLang="zh-TW" sz="4800" b="1" spc="-100" dirty="0">
              <a:latin typeface="微軟正黑體" pitchFamily="34" charset="-120"/>
              <a:ea typeface="微軟正黑體" pitchFamily="34" charset="-120"/>
              <a:cs typeface="標楷體" charset="0"/>
            </a:endParaRPr>
          </a:p>
          <a:p>
            <a:pPr algn="ctr">
              <a:lnSpc>
                <a:spcPct val="150000"/>
              </a:lnSpc>
              <a:defRPr/>
            </a:pPr>
            <a:r>
              <a:rPr lang="zh-TW" altLang="en-US" sz="4800" b="1" spc="-100" dirty="0">
                <a:solidFill>
                  <a:srgbClr val="FF0000"/>
                </a:solidFill>
                <a:latin typeface="微軟正黑體" pitchFamily="34" charset="-120"/>
                <a:ea typeface="微軟正黑體" pitchFamily="34" charset="-120"/>
                <a:cs typeface="標楷體" charset="0"/>
              </a:rPr>
              <a:t>（全國僅一校）</a:t>
            </a:r>
            <a:endParaRPr lang="en-US" altLang="zh-TW" sz="4800" b="1" spc="-100" dirty="0">
              <a:solidFill>
                <a:srgbClr val="FF0000"/>
              </a:solidFill>
              <a:latin typeface="微軟正黑體" pitchFamily="34" charset="-120"/>
              <a:ea typeface="微軟正黑體" pitchFamily="34" charset="-120"/>
              <a:cs typeface="標楷體" charset="0"/>
            </a:endParaRPr>
          </a:p>
        </p:txBody>
      </p:sp>
      <p:sp>
        <p:nvSpPr>
          <p:cNvPr id="10"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30" name="群組 29"/>
          <p:cNvGrpSpPr/>
          <p:nvPr/>
        </p:nvGrpSpPr>
        <p:grpSpPr>
          <a:xfrm>
            <a:off x="2195736" y="44624"/>
            <a:ext cx="6948264" cy="400110"/>
            <a:chOff x="2195736" y="44624"/>
            <a:chExt cx="6948264" cy="400110"/>
          </a:xfrm>
        </p:grpSpPr>
        <p:sp>
          <p:nvSpPr>
            <p:cNvPr id="31" name="矩形 3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555776" y="44624"/>
                <a:ext cx="2232248" cy="360045"/>
                <a:chOff x="2267744" y="44624"/>
                <a:chExt cx="2232248" cy="360045"/>
              </a:xfrm>
            </p:grpSpPr>
            <p:grpSp>
              <p:nvGrpSpPr>
                <p:cNvPr id="35" name="群組 37"/>
                <p:cNvGrpSpPr/>
                <p:nvPr/>
              </p:nvGrpSpPr>
              <p:grpSpPr>
                <a:xfrm>
                  <a:off x="2267744" y="44629"/>
                  <a:ext cx="2232248" cy="360040"/>
                  <a:chOff x="2267738" y="44624"/>
                  <a:chExt cx="2232248"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100471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AAFFB5AB-C215-45F6-8EF0-F91797BB8F6C}"/>
              </a:ext>
            </a:extLst>
          </p:cNvPr>
          <p:cNvSpPr txBox="1"/>
          <p:nvPr/>
        </p:nvSpPr>
        <p:spPr>
          <a:xfrm>
            <a:off x="514623" y="1637957"/>
            <a:ext cx="3229301" cy="707886"/>
          </a:xfrm>
          <a:prstGeom prst="rect">
            <a:avLst/>
          </a:prstGeom>
          <a:noFill/>
        </p:spPr>
        <p:txBody>
          <a:bodyPr wrap="square" rtlCol="0">
            <a:spAutoFit/>
          </a:bodyPr>
          <a:lstStyle/>
          <a:p>
            <a:r>
              <a:rPr lang="en-US" altLang="zh-TW"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重要提醒</a:t>
            </a:r>
          </a:p>
        </p:txBody>
      </p:sp>
      <p:sp>
        <p:nvSpPr>
          <p:cNvPr id="10" name="Freeform 5">
            <a:extLst>
              <a:ext uri="{FF2B5EF4-FFF2-40B4-BE49-F238E27FC236}">
                <a16:creationId xmlns:a16="http://schemas.microsoft.com/office/drawing/2014/main" id="{738A7D2C-AAB7-4CBA-B4F9-F6702AA61578}"/>
              </a:ext>
            </a:extLst>
          </p:cNvPr>
          <p:cNvSpPr>
            <a:spLocks noEditPoints="1"/>
          </p:cNvSpPr>
          <p:nvPr/>
        </p:nvSpPr>
        <p:spPr bwMode="auto">
          <a:xfrm>
            <a:off x="256367" y="2732919"/>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字方塊 10">
            <a:extLst>
              <a:ext uri="{FF2B5EF4-FFF2-40B4-BE49-F238E27FC236}">
                <a16:creationId xmlns:a16="http://schemas.microsoft.com/office/drawing/2014/main" id="{07C5DA13-BC2C-4DCF-B67E-4B27145C8A14}"/>
              </a:ext>
            </a:extLst>
          </p:cNvPr>
          <p:cNvSpPr txBox="1"/>
          <p:nvPr/>
        </p:nvSpPr>
        <p:spPr>
          <a:xfrm>
            <a:off x="712685" y="2534565"/>
            <a:ext cx="8164413" cy="1384995"/>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可以跨區報名，不受原就讀國中就學區限制。</a:t>
            </a:r>
            <a:endParaRPr lang="en-US" altLang="zh-TW" sz="32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不過同類藝才班是</a:t>
            </a:r>
            <a:r>
              <a:rPr lang="zh-TW" altLang="en-US" sz="2400" b="1" dirty="0">
                <a:solidFill>
                  <a:srgbClr val="FF0066"/>
                </a:solidFill>
                <a:latin typeface="微軟正黑體" pitchFamily="34" charset="-120"/>
                <a:ea typeface="微軟正黑體" pitchFamily="34" charset="-120"/>
              </a:rPr>
              <a:t>同時間</a:t>
            </a:r>
            <a:r>
              <a:rPr lang="zh-TW" altLang="en-US" sz="2400" b="1" dirty="0">
                <a:latin typeface="微軟正黑體" pitchFamily="34" charset="-120"/>
                <a:ea typeface="微軟正黑體" pitchFamily="34" charset="-120"/>
              </a:rPr>
              <a:t>辦理術科測驗，因此僅能擇一考區。</a:t>
            </a:r>
            <a:endParaRPr lang="en-US" altLang="zh-TW" sz="2400" b="1" dirty="0">
              <a:latin typeface="微軟正黑體" pitchFamily="34" charset="-120"/>
              <a:ea typeface="微軟正黑體" pitchFamily="34" charset="-120"/>
            </a:endParaRPr>
          </a:p>
        </p:txBody>
      </p:sp>
      <p:sp>
        <p:nvSpPr>
          <p:cNvPr id="21" name="文字方塊 20">
            <a:extLst>
              <a:ext uri="{FF2B5EF4-FFF2-40B4-BE49-F238E27FC236}">
                <a16:creationId xmlns:a16="http://schemas.microsoft.com/office/drawing/2014/main" id="{4CB76239-9F88-4B54-AC19-AD47A361183B}"/>
              </a:ext>
            </a:extLst>
          </p:cNvPr>
          <p:cNvSpPr txBox="1"/>
          <p:nvPr/>
        </p:nvSpPr>
        <p:spPr>
          <a:xfrm>
            <a:off x="708417" y="4077072"/>
            <a:ext cx="8252806" cy="1938992"/>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可同時報名不同類別藝術才能班。</a:t>
            </a:r>
            <a:endParaRPr lang="en-US" altLang="zh-TW" sz="16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但仍需考量術科測驗（</a:t>
            </a:r>
            <a:r>
              <a:rPr lang="zh-TW" altLang="en-US" sz="2400" b="1" dirty="0">
                <a:solidFill>
                  <a:srgbClr val="0000FF"/>
                </a:solidFill>
                <a:latin typeface="微軟正黑體" pitchFamily="34" charset="-120"/>
                <a:ea typeface="微軟正黑體" pitchFamily="34" charset="-120"/>
              </a:rPr>
              <a:t>美術及戲劇</a:t>
            </a:r>
            <a:r>
              <a:rPr lang="zh-TW" altLang="en-US" sz="2400" b="1" dirty="0">
                <a:latin typeface="微軟正黑體" pitchFamily="34" charset="-120"/>
                <a:ea typeface="微軟正黑體" pitchFamily="34" charset="-120"/>
              </a:rPr>
              <a:t>同週、</a:t>
            </a:r>
            <a:r>
              <a:rPr lang="zh-TW" altLang="en-US" sz="2400" b="1" dirty="0">
                <a:solidFill>
                  <a:srgbClr val="0000FF"/>
                </a:solidFill>
                <a:latin typeface="微軟正黑體" pitchFamily="34" charset="-120"/>
                <a:ea typeface="微軟正黑體" pitchFamily="34" charset="-120"/>
              </a:rPr>
              <a:t>音樂及舞蹈</a:t>
            </a:r>
            <a:r>
              <a:rPr lang="zh-TW" altLang="en-US" sz="2400" b="1" dirty="0">
                <a:latin typeface="微軟正黑體" pitchFamily="34" charset="-120"/>
                <a:ea typeface="微軟正黑體" pitchFamily="34" charset="-120"/>
              </a:rPr>
              <a:t>同週。）</a:t>
            </a:r>
            <a:endParaRPr lang="en-US" altLang="zh-TW" sz="2400" b="1" dirty="0">
              <a:latin typeface="微軟正黑體" pitchFamily="34" charset="-120"/>
              <a:ea typeface="微軟正黑體" pitchFamily="34" charset="-120"/>
            </a:endParaRPr>
          </a:p>
          <a:p>
            <a:pPr>
              <a:lnSpc>
                <a:spcPct val="150000"/>
              </a:lnSpc>
            </a:pP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例如：可同時報名南區舞蹈和戲劇；中區美術和南區音樂</a:t>
            </a:r>
            <a:r>
              <a:rPr lang="en-US" altLang="zh-TW" sz="2400" b="1" dirty="0">
                <a:latin typeface="微軟正黑體" pitchFamily="34" charset="-120"/>
                <a:ea typeface="微軟正黑體" pitchFamily="34" charset="-120"/>
              </a:rPr>
              <a:t>)</a:t>
            </a:r>
          </a:p>
        </p:txBody>
      </p:sp>
      <p:sp>
        <p:nvSpPr>
          <p:cNvPr id="19"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sp>
        <p:nvSpPr>
          <p:cNvPr id="33" name="Freeform 5">
            <a:extLst>
              <a:ext uri="{FF2B5EF4-FFF2-40B4-BE49-F238E27FC236}">
                <a16:creationId xmlns:a16="http://schemas.microsoft.com/office/drawing/2014/main" id="{738A7D2C-AAB7-4CBA-B4F9-F6702AA61578}"/>
              </a:ext>
            </a:extLst>
          </p:cNvPr>
          <p:cNvSpPr>
            <a:spLocks noEditPoints="1"/>
          </p:cNvSpPr>
          <p:nvPr/>
        </p:nvSpPr>
        <p:spPr bwMode="auto">
          <a:xfrm>
            <a:off x="280966" y="4234648"/>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字方塊 33">
            <a:extLst>
              <a:ext uri="{FF2B5EF4-FFF2-40B4-BE49-F238E27FC236}">
                <a16:creationId xmlns:a16="http://schemas.microsoft.com/office/drawing/2014/main" id="{AAFFB5AB-C215-45F6-8EF0-F91797BB8F6C}"/>
              </a:ext>
            </a:extLst>
          </p:cNvPr>
          <p:cNvSpPr txBox="1"/>
          <p:nvPr/>
        </p:nvSpPr>
        <p:spPr>
          <a:xfrm>
            <a:off x="635692" y="6212024"/>
            <a:ext cx="82172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各分區招生訊息均將由各校公告於學校網站，可逕洽詢問。</a:t>
            </a:r>
          </a:p>
        </p:txBody>
      </p:sp>
      <p:grpSp>
        <p:nvGrpSpPr>
          <p:cNvPr id="35" name="群組 34"/>
          <p:cNvGrpSpPr/>
          <p:nvPr/>
        </p:nvGrpSpPr>
        <p:grpSpPr>
          <a:xfrm>
            <a:off x="2195736" y="44624"/>
            <a:ext cx="6948264" cy="400110"/>
            <a:chOff x="2195736" y="44624"/>
            <a:chExt cx="6948264" cy="400110"/>
          </a:xfrm>
        </p:grpSpPr>
        <p:sp>
          <p:nvSpPr>
            <p:cNvPr id="36" name="矩形 35"/>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555776" y="44624"/>
                <a:ext cx="2232248" cy="360045"/>
                <a:chOff x="2267744" y="44624"/>
                <a:chExt cx="2232248" cy="360045"/>
              </a:xfrm>
            </p:grpSpPr>
            <p:grpSp>
              <p:nvGrpSpPr>
                <p:cNvPr id="40" name="群組 37"/>
                <p:cNvGrpSpPr/>
                <p:nvPr/>
              </p:nvGrpSpPr>
              <p:grpSpPr>
                <a:xfrm>
                  <a:off x="2267744" y="44629"/>
                  <a:ext cx="2232248" cy="360040"/>
                  <a:chOff x="2267738" y="44624"/>
                  <a:chExt cx="2232248" cy="360040"/>
                </a:xfrm>
              </p:grpSpPr>
              <p:sp>
                <p:nvSpPr>
                  <p:cNvPr id="43" name="橢圓 4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2" name="橢圓 4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42643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reeform 17"/>
          <p:cNvSpPr>
            <a:spLocks noEditPoints="1"/>
          </p:cNvSpPr>
          <p:nvPr/>
        </p:nvSpPr>
        <p:spPr bwMode="gray">
          <a:xfrm>
            <a:off x="1066800" y="2508270"/>
            <a:ext cx="5943600"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defRPr/>
            </a:pPr>
            <a:endParaRPr lang="zh-TW" altLang="en-US" b="1">
              <a:ea typeface="新細明體" pitchFamily="18" charset="-120"/>
            </a:endParaRPr>
          </a:p>
        </p:txBody>
      </p:sp>
      <p:sp>
        <p:nvSpPr>
          <p:cNvPr id="116739" name="Oval 20"/>
          <p:cNvSpPr>
            <a:spLocks noChangeArrowheads="1"/>
          </p:cNvSpPr>
          <p:nvPr/>
        </p:nvSpPr>
        <p:spPr bwMode="gray">
          <a:xfrm rot="-723406">
            <a:off x="3382964" y="5454670"/>
            <a:ext cx="1438275" cy="66675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0" name="Oval 21"/>
          <p:cNvSpPr>
            <a:spLocks noChangeArrowheads="1"/>
          </p:cNvSpPr>
          <p:nvPr/>
        </p:nvSpPr>
        <p:spPr bwMode="gray">
          <a:xfrm>
            <a:off x="3314702" y="4235502"/>
            <a:ext cx="1704975" cy="1706563"/>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1" name="Oval 22"/>
          <p:cNvSpPr>
            <a:spLocks noChangeArrowheads="1"/>
          </p:cNvSpPr>
          <p:nvPr/>
        </p:nvSpPr>
        <p:spPr bwMode="gray">
          <a:xfrm>
            <a:off x="3335354" y="4244995"/>
            <a:ext cx="1665287" cy="1663700"/>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2" name="Oval 23"/>
          <p:cNvSpPr>
            <a:spLocks noChangeArrowheads="1"/>
          </p:cNvSpPr>
          <p:nvPr/>
        </p:nvSpPr>
        <p:spPr bwMode="gray">
          <a:xfrm>
            <a:off x="3352816" y="4260870"/>
            <a:ext cx="1584325" cy="15557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3" name="Oval 24"/>
          <p:cNvSpPr>
            <a:spLocks noChangeArrowheads="1"/>
          </p:cNvSpPr>
          <p:nvPr/>
        </p:nvSpPr>
        <p:spPr bwMode="gray">
          <a:xfrm>
            <a:off x="3444875" y="4305352"/>
            <a:ext cx="1409700" cy="1262063"/>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4" name="Text Box 25"/>
          <p:cNvSpPr txBox="1">
            <a:spLocks noChangeArrowheads="1"/>
          </p:cNvSpPr>
          <p:nvPr/>
        </p:nvSpPr>
        <p:spPr bwMode="gray">
          <a:xfrm>
            <a:off x="3630655" y="4532365"/>
            <a:ext cx="1107996" cy="1200329"/>
          </a:xfrm>
          <a:prstGeom prst="rect">
            <a:avLst/>
          </a:prstGeom>
          <a:noFill/>
          <a:ln w="9525">
            <a:noFill/>
            <a:miter lim="800000"/>
            <a:headEnd/>
            <a:tailEnd/>
          </a:ln>
        </p:spPr>
        <p:txBody>
          <a:bodyPr wrap="none">
            <a:spAutoFit/>
          </a:bodyPr>
          <a:lstStyle/>
          <a:p>
            <a:pPr algn="ctr"/>
            <a:r>
              <a:rPr lang="zh-TW" altLang="en-US" sz="3600" b="1" dirty="0">
                <a:solidFill>
                  <a:srgbClr val="008000"/>
                </a:solidFill>
                <a:latin typeface="Arial" charset="0"/>
                <a:ea typeface="標楷體" pitchFamily="65" charset="-120"/>
              </a:rPr>
              <a:t>分發</a:t>
            </a:r>
          </a:p>
          <a:p>
            <a:pPr algn="ctr"/>
            <a:r>
              <a:rPr lang="zh-TW" altLang="en-US" sz="3600" b="1" dirty="0">
                <a:solidFill>
                  <a:srgbClr val="008000"/>
                </a:solidFill>
                <a:latin typeface="Arial" charset="0"/>
                <a:ea typeface="標楷體" pitchFamily="65" charset="-120"/>
              </a:rPr>
              <a:t>作業</a:t>
            </a:r>
          </a:p>
        </p:txBody>
      </p:sp>
      <p:sp>
        <p:nvSpPr>
          <p:cNvPr id="116745" name="Oval 27"/>
          <p:cNvSpPr>
            <a:spLocks noChangeArrowheads="1"/>
          </p:cNvSpPr>
          <p:nvPr/>
        </p:nvSpPr>
        <p:spPr bwMode="gray">
          <a:xfrm rot="-772996">
            <a:off x="1554164" y="4845070"/>
            <a:ext cx="1133475" cy="6096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6" name="Oval 29"/>
          <p:cNvSpPr>
            <a:spLocks noChangeArrowheads="1"/>
          </p:cNvSpPr>
          <p:nvPr/>
        </p:nvSpPr>
        <p:spPr bwMode="gray">
          <a:xfrm>
            <a:off x="1477963" y="3854470"/>
            <a:ext cx="1371600" cy="1441450"/>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7" name="Oval 30"/>
          <p:cNvSpPr>
            <a:spLocks noChangeArrowheads="1"/>
          </p:cNvSpPr>
          <p:nvPr/>
        </p:nvSpPr>
        <p:spPr bwMode="gray">
          <a:xfrm>
            <a:off x="1495441" y="3862440"/>
            <a:ext cx="1338263" cy="1404937"/>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8" name="Oval 31"/>
          <p:cNvSpPr>
            <a:spLocks noChangeArrowheads="1"/>
          </p:cNvSpPr>
          <p:nvPr/>
        </p:nvSpPr>
        <p:spPr bwMode="gray">
          <a:xfrm>
            <a:off x="1396942" y="3876695"/>
            <a:ext cx="1582064" cy="1435114"/>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9" name="Oval 32"/>
          <p:cNvSpPr>
            <a:spLocks noChangeArrowheads="1"/>
          </p:cNvSpPr>
          <p:nvPr/>
        </p:nvSpPr>
        <p:spPr bwMode="gray">
          <a:xfrm>
            <a:off x="1477963" y="3913208"/>
            <a:ext cx="1371600" cy="1065212"/>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0" name="Text Box 33"/>
          <p:cNvSpPr txBox="1">
            <a:spLocks noChangeArrowheads="1"/>
          </p:cNvSpPr>
          <p:nvPr/>
        </p:nvSpPr>
        <p:spPr bwMode="gray">
          <a:xfrm>
            <a:off x="1358049" y="4100565"/>
            <a:ext cx="1620958" cy="954107"/>
          </a:xfrm>
          <a:prstGeom prst="rect">
            <a:avLst/>
          </a:prstGeom>
          <a:noFill/>
          <a:ln w="9525">
            <a:noFill/>
            <a:miter lim="800000"/>
            <a:headEnd/>
            <a:tailEnd/>
          </a:ln>
        </p:spPr>
        <p:txBody>
          <a:bodyPr wrap="none">
            <a:spAutoFit/>
          </a:bodyPr>
          <a:lstStyle/>
          <a:p>
            <a:pPr algn="ctr"/>
            <a:r>
              <a:rPr lang="zh-TW" altLang="en-US" sz="2800" b="1" dirty="0">
                <a:solidFill>
                  <a:srgbClr val="FF0000"/>
                </a:solidFill>
                <a:latin typeface="Arial" charset="0"/>
                <a:ea typeface="標楷體" pitchFamily="65" charset="-120"/>
              </a:rPr>
              <a:t>國中</a:t>
            </a:r>
          </a:p>
          <a:p>
            <a:pPr algn="ctr"/>
            <a:r>
              <a:rPr lang="zh-TW" altLang="en-US" sz="2800" b="1" dirty="0">
                <a:solidFill>
                  <a:srgbClr val="FF0000"/>
                </a:solidFill>
                <a:latin typeface="Arial" charset="0"/>
                <a:ea typeface="標楷體" pitchFamily="65" charset="-120"/>
              </a:rPr>
              <a:t>教育會考</a:t>
            </a:r>
          </a:p>
        </p:txBody>
      </p:sp>
      <p:sp>
        <p:nvSpPr>
          <p:cNvPr id="116751" name="Oval 35"/>
          <p:cNvSpPr>
            <a:spLocks noChangeArrowheads="1"/>
          </p:cNvSpPr>
          <p:nvPr/>
        </p:nvSpPr>
        <p:spPr bwMode="gray">
          <a:xfrm>
            <a:off x="1219200" y="3089295"/>
            <a:ext cx="914400" cy="5334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52" name="Oval 36"/>
          <p:cNvSpPr>
            <a:spLocks noChangeArrowheads="1"/>
          </p:cNvSpPr>
          <p:nvPr/>
        </p:nvSpPr>
        <p:spPr bwMode="gray">
          <a:xfrm>
            <a:off x="1295401" y="2482870"/>
            <a:ext cx="1023938" cy="1023938"/>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3" name="Oval 37"/>
          <p:cNvSpPr>
            <a:spLocks noChangeArrowheads="1"/>
          </p:cNvSpPr>
          <p:nvPr/>
        </p:nvSpPr>
        <p:spPr bwMode="gray">
          <a:xfrm>
            <a:off x="1308100" y="2487665"/>
            <a:ext cx="1000125" cy="1000125"/>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4" name="Oval 38"/>
          <p:cNvSpPr>
            <a:spLocks noChangeArrowheads="1"/>
          </p:cNvSpPr>
          <p:nvPr/>
        </p:nvSpPr>
        <p:spPr bwMode="gray">
          <a:xfrm>
            <a:off x="1319215" y="2498745"/>
            <a:ext cx="950912" cy="9334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5" name="Oval 39"/>
          <p:cNvSpPr>
            <a:spLocks noChangeArrowheads="1"/>
          </p:cNvSpPr>
          <p:nvPr/>
        </p:nvSpPr>
        <p:spPr bwMode="gray">
          <a:xfrm>
            <a:off x="1373188" y="2524145"/>
            <a:ext cx="847725" cy="757238"/>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6" name="Text Box 40"/>
          <p:cNvSpPr txBox="1">
            <a:spLocks noChangeArrowheads="1"/>
          </p:cNvSpPr>
          <p:nvPr/>
        </p:nvSpPr>
        <p:spPr bwMode="gray">
          <a:xfrm>
            <a:off x="1396942" y="2587677"/>
            <a:ext cx="800220" cy="830997"/>
          </a:xfrm>
          <a:prstGeom prst="rect">
            <a:avLst/>
          </a:prstGeom>
          <a:noFill/>
          <a:ln w="9525">
            <a:noFill/>
            <a:miter lim="800000"/>
            <a:headEnd/>
            <a:tailEnd/>
          </a:ln>
        </p:spPr>
        <p:txBody>
          <a:bodyPr wrap="none">
            <a:spAutoFit/>
          </a:bodyPr>
          <a:lstStyle/>
          <a:p>
            <a:pPr algn="ctr"/>
            <a:r>
              <a:rPr lang="zh-TW" altLang="en-US" sz="2400" b="1" dirty="0">
                <a:solidFill>
                  <a:srgbClr val="0000FF"/>
                </a:solidFill>
                <a:latin typeface="Arial" charset="0"/>
                <a:ea typeface="標楷體" pitchFamily="65" charset="-120"/>
              </a:rPr>
              <a:t>術科</a:t>
            </a:r>
          </a:p>
          <a:p>
            <a:pPr algn="ctr"/>
            <a:r>
              <a:rPr lang="zh-TW" altLang="en-US" sz="2400" b="1" dirty="0">
                <a:solidFill>
                  <a:srgbClr val="0000FF"/>
                </a:solidFill>
                <a:latin typeface="Arial" charset="0"/>
                <a:ea typeface="標楷體" pitchFamily="65" charset="-120"/>
              </a:rPr>
              <a:t>測驗</a:t>
            </a:r>
          </a:p>
        </p:txBody>
      </p:sp>
      <p:sp>
        <p:nvSpPr>
          <p:cNvPr id="116757" name="AutoShape 48"/>
          <p:cNvSpPr>
            <a:spLocks noChangeArrowheads="1"/>
          </p:cNvSpPr>
          <p:nvPr/>
        </p:nvSpPr>
        <p:spPr bwMode="auto">
          <a:xfrm>
            <a:off x="4151315" y="3595708"/>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0099"/>
                </a:solidFill>
                <a:latin typeface="Verdana" pitchFamily="34" charset="0"/>
                <a:ea typeface="標楷體" pitchFamily="65" charset="-120"/>
              </a:rPr>
              <a:t>術科測驗</a:t>
            </a:r>
          </a:p>
        </p:txBody>
      </p:sp>
      <p:sp>
        <p:nvSpPr>
          <p:cNvPr id="156721" name="Freeform 49"/>
          <p:cNvSpPr>
            <a:spLocks/>
          </p:cNvSpPr>
          <p:nvPr/>
        </p:nvSpPr>
        <p:spPr bwMode="gray">
          <a:xfrm>
            <a:off x="5807075" y="330678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0099"/>
          </a:solidFill>
          <a:ln>
            <a:noFill/>
          </a:ln>
        </p:spPr>
        <p:txBody>
          <a:bodyPr/>
          <a:lstStyle/>
          <a:p>
            <a:pPr algn="ctr">
              <a:defRPr/>
            </a:pPr>
            <a:endParaRPr lang="zh-TW" altLang="en-US" sz="1000" b="1">
              <a:latin typeface="Arial" charset="0"/>
              <a:ea typeface="新細明體" pitchFamily="18" charset="-120"/>
            </a:endParaRPr>
          </a:p>
        </p:txBody>
      </p:sp>
      <p:grpSp>
        <p:nvGrpSpPr>
          <p:cNvPr id="2" name="Group 50"/>
          <p:cNvGrpSpPr>
            <a:grpSpLocks/>
          </p:cNvGrpSpPr>
          <p:nvPr/>
        </p:nvGrpSpPr>
        <p:grpSpPr bwMode="auto">
          <a:xfrm>
            <a:off x="5435600" y="2011886"/>
            <a:ext cx="1811338" cy="1294929"/>
            <a:chOff x="1997" y="1314"/>
            <a:chExt cx="1889" cy="1009"/>
          </a:xfrm>
        </p:grpSpPr>
        <p:grpSp>
          <p:nvGrpSpPr>
            <p:cNvPr id="3" name="Group 51"/>
            <p:cNvGrpSpPr>
              <a:grpSpLocks/>
            </p:cNvGrpSpPr>
            <p:nvPr/>
          </p:nvGrpSpPr>
          <p:grpSpPr bwMode="auto">
            <a:xfrm>
              <a:off x="1997" y="1404"/>
              <a:ext cx="1889" cy="919"/>
              <a:chOff x="1973" y="1027"/>
              <a:chExt cx="1926" cy="937"/>
            </a:xfrm>
          </p:grpSpPr>
          <p:sp>
            <p:nvSpPr>
              <p:cNvPr id="116767"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w="9525">
                <a:noFill/>
                <a:round/>
                <a:headEnd/>
                <a:tailEnd/>
              </a:ln>
            </p:spPr>
            <p:txBody>
              <a:bodyPr wrap="none" anchor="ctr"/>
              <a:lstStyle/>
              <a:p>
                <a:pPr algn="ctr"/>
                <a:endParaRPr lang="zh-TW" altLang="en-US" sz="1000" b="1">
                  <a:latin typeface="Arial" charset="0"/>
                </a:endParaRPr>
              </a:p>
            </p:txBody>
          </p:sp>
          <p:sp>
            <p:nvSpPr>
              <p:cNvPr id="116768" name="Oval 53"/>
              <p:cNvSpPr>
                <a:spLocks noChangeArrowheads="1"/>
              </p:cNvSpPr>
              <p:nvPr/>
            </p:nvSpPr>
            <p:spPr bwMode="gray">
              <a:xfrm>
                <a:off x="1973" y="1029"/>
                <a:ext cx="1906" cy="905"/>
              </a:xfrm>
              <a:prstGeom prst="ellipse">
                <a:avLst/>
              </a:prstGeom>
              <a:gradFill rotWithShape="1">
                <a:gsLst>
                  <a:gs pos="0">
                    <a:srgbClr val="FBE09D"/>
                  </a:gs>
                  <a:gs pos="100000">
                    <a:schemeClr val="hlink"/>
                  </a:gs>
                </a:gsLst>
                <a:lin ang="2700000" scaled="1"/>
              </a:gradFill>
              <a:ln w="9525">
                <a:noFill/>
                <a:round/>
                <a:headEnd/>
                <a:tailEnd/>
              </a:ln>
            </p:spPr>
            <p:txBody>
              <a:bodyPr wrap="none" anchor="ctr"/>
              <a:lstStyle/>
              <a:p>
                <a:pPr algn="ctr"/>
                <a:endParaRPr lang="zh-TW" altLang="en-US" sz="1000" b="1">
                  <a:latin typeface="Arial" charset="0"/>
                </a:endParaRPr>
              </a:p>
            </p:txBody>
          </p:sp>
        </p:grpSp>
        <p:sp>
          <p:nvSpPr>
            <p:cNvPr id="116763"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rgbClr val="BCE5C9"/>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5" name="Oval 56"/>
            <p:cNvSpPr>
              <a:spLocks noChangeArrowheads="1"/>
            </p:cNvSpPr>
            <p:nvPr/>
          </p:nvSpPr>
          <p:spPr bwMode="gray">
            <a:xfrm>
              <a:off x="2124" y="1327"/>
              <a:ext cx="1571" cy="770"/>
            </a:xfrm>
            <a:prstGeom prst="ellipse">
              <a:avLst/>
            </a:prstGeom>
            <a:gradFill rotWithShape="1">
              <a:gsLst>
                <a:gs pos="0">
                  <a:srgbClr val="328F4F"/>
                </a:gs>
                <a:gs pos="100000">
                  <a:schemeClr val="accent1">
                    <a:alpha val="48000"/>
                  </a:schemeClr>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6" name="Oval 57"/>
            <p:cNvSpPr>
              <a:spLocks noChangeArrowheads="1"/>
            </p:cNvSpPr>
            <p:nvPr/>
          </p:nvSpPr>
          <p:spPr bwMode="gray">
            <a:xfrm>
              <a:off x="2207" y="1344"/>
              <a:ext cx="1382" cy="625"/>
            </a:xfrm>
            <a:prstGeom prst="ellipse">
              <a:avLst/>
            </a:prstGeom>
            <a:gradFill rotWithShape="1">
              <a:gsLst>
                <a:gs pos="0">
                  <a:srgbClr val="FFFFFF"/>
                </a:gs>
                <a:gs pos="100000">
                  <a:schemeClr val="accent1">
                    <a:alpha val="37999"/>
                  </a:schemeClr>
                </a:gs>
              </a:gsLst>
              <a:lin ang="2700000" scaled="1"/>
            </a:gradFill>
            <a:ln w="9525">
              <a:noFill/>
              <a:round/>
              <a:headEnd/>
              <a:tailEnd/>
            </a:ln>
          </p:spPr>
          <p:txBody>
            <a:bodyPr wrap="none" anchor="ctr"/>
            <a:lstStyle/>
            <a:p>
              <a:pPr algn="ctr"/>
              <a:r>
                <a:rPr lang="zh-TW" altLang="en-US" sz="2800" b="1" dirty="0">
                  <a:solidFill>
                    <a:srgbClr val="FF3300"/>
                  </a:solidFill>
                  <a:latin typeface="標楷體" panose="03000509000000000000" pitchFamily="65" charset="-120"/>
                  <a:ea typeface="標楷體" panose="03000509000000000000" pitchFamily="65" charset="-120"/>
                </a:rPr>
                <a:t>招生</a:t>
              </a:r>
              <a:endParaRPr lang="en-US" altLang="zh-TW" sz="2800" b="1" dirty="0">
                <a:solidFill>
                  <a:srgbClr val="FF3300"/>
                </a:solidFill>
                <a:latin typeface="標楷體" panose="03000509000000000000" pitchFamily="65" charset="-120"/>
                <a:ea typeface="標楷體" panose="03000509000000000000" pitchFamily="65" charset="-120"/>
              </a:endParaRPr>
            </a:p>
            <a:p>
              <a:pPr algn="ctr"/>
              <a:r>
                <a:rPr lang="zh-TW" altLang="en-US" sz="2800" b="1" dirty="0">
                  <a:solidFill>
                    <a:srgbClr val="FF3300"/>
                  </a:solidFill>
                  <a:latin typeface="標楷體" panose="03000509000000000000" pitchFamily="65" charset="-120"/>
                  <a:ea typeface="標楷體" panose="03000509000000000000" pitchFamily="65" charset="-120"/>
                </a:rPr>
                <a:t>作業</a:t>
              </a:r>
            </a:p>
          </p:txBody>
        </p:sp>
      </p:grpSp>
      <p:sp>
        <p:nvSpPr>
          <p:cNvPr id="116760" name="AutoShape 58"/>
          <p:cNvSpPr>
            <a:spLocks noChangeArrowheads="1"/>
          </p:cNvSpPr>
          <p:nvPr/>
        </p:nvSpPr>
        <p:spPr bwMode="auto">
          <a:xfrm>
            <a:off x="7031039" y="3667145"/>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8000"/>
                </a:solidFill>
                <a:latin typeface="Verdana" pitchFamily="34" charset="0"/>
                <a:ea typeface="標楷體" pitchFamily="65" charset="-120"/>
              </a:rPr>
              <a:t>分發作業</a:t>
            </a:r>
          </a:p>
        </p:txBody>
      </p:sp>
      <p:sp>
        <p:nvSpPr>
          <p:cNvPr id="116761" name="Freeform 59"/>
          <p:cNvSpPr>
            <a:spLocks/>
          </p:cNvSpPr>
          <p:nvPr/>
        </p:nvSpPr>
        <p:spPr bwMode="gray">
          <a:xfrm flipH="1">
            <a:off x="6672279" y="3306783"/>
            <a:ext cx="503237" cy="936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w="9525">
            <a:noFill/>
            <a:round/>
            <a:headEnd/>
            <a:tailEnd/>
          </a:ln>
        </p:spPr>
        <p:txBody>
          <a:bodyPr/>
          <a:lstStyle/>
          <a:p>
            <a:endParaRPr lang="zh-TW" altLang="en-US" b="1"/>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118</a:t>
            </a:fld>
            <a:endParaRPr lang="zh-TW" altLang="en-US"/>
          </a:p>
        </p:txBody>
      </p:sp>
      <p:sp>
        <p:nvSpPr>
          <p:cNvPr id="46"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47" name="群組 46"/>
          <p:cNvGrpSpPr/>
          <p:nvPr/>
        </p:nvGrpSpPr>
        <p:grpSpPr>
          <a:xfrm>
            <a:off x="2195736" y="44624"/>
            <a:ext cx="6948264" cy="400110"/>
            <a:chOff x="2195736" y="44624"/>
            <a:chExt cx="6948264" cy="400110"/>
          </a:xfrm>
        </p:grpSpPr>
        <p:sp>
          <p:nvSpPr>
            <p:cNvPr id="48" name="矩形 4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49" name="群組 48"/>
            <p:cNvGrpSpPr/>
            <p:nvPr/>
          </p:nvGrpSpPr>
          <p:grpSpPr>
            <a:xfrm>
              <a:off x="2195736" y="44624"/>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內容版面配置區 2"/>
          <p:cNvSpPr>
            <a:spLocks noGrp="1"/>
          </p:cNvSpPr>
          <p:nvPr>
            <p:ph idx="1"/>
          </p:nvPr>
        </p:nvSpPr>
        <p:spPr>
          <a:xfrm>
            <a:off x="385192" y="2004304"/>
            <a:ext cx="8758808" cy="4852988"/>
          </a:xfrm>
        </p:spPr>
        <p:txBody>
          <a:bodyPr/>
          <a:lstStyle/>
          <a:p>
            <a:pPr>
              <a:buFontTx/>
              <a:buBlip>
                <a:blip r:embed="rId3"/>
              </a:buBlip>
            </a:pPr>
            <a:r>
              <a:rPr lang="zh-TW" altLang="en-US" sz="2800" b="1" dirty="0">
                <a:latin typeface="微軟正黑體" pitchFamily="34" charset="-120"/>
                <a:ea typeface="微軟正黑體" pitchFamily="34" charset="-120"/>
              </a:rPr>
              <a:t>招生學校：</a:t>
            </a:r>
            <a:endParaRPr lang="en-US" altLang="zh-TW" dirty="0">
              <a:latin typeface="微軟正黑體" pitchFamily="34" charset="-120"/>
              <a:ea typeface="微軟正黑體" pitchFamily="34" charset="-120"/>
            </a:endParaRPr>
          </a:p>
          <a:p>
            <a:pPr lvl="1">
              <a:buFontTx/>
              <a:buBlip>
                <a:blip r:embed="rId4"/>
              </a:buBlip>
            </a:pPr>
            <a:r>
              <a:rPr lang="zh-TW" altLang="en-US" sz="4000" b="1" dirty="0">
                <a:solidFill>
                  <a:srgbClr val="FF0000"/>
                </a:solidFill>
                <a:latin typeface="微軟正黑體" pitchFamily="34" charset="-120"/>
                <a:ea typeface="微軟正黑體" pitchFamily="34" charset="-120"/>
              </a:rPr>
              <a:t>花蓮區：花蓮高中、玉里高中</a:t>
            </a:r>
            <a:endParaRPr lang="en-US" altLang="zh-TW" sz="4000" b="1" dirty="0">
              <a:solidFill>
                <a:srgbClr val="FF0000"/>
              </a:solidFill>
              <a:latin typeface="微軟正黑體" pitchFamily="34" charset="-120"/>
              <a:ea typeface="微軟正黑體" pitchFamily="34" charset="-120"/>
            </a:endParaRPr>
          </a:p>
          <a:p>
            <a:pPr lvl="1">
              <a:buFontTx/>
              <a:buBlip>
                <a:blip r:embed="rId4"/>
              </a:buBlip>
            </a:pPr>
            <a:r>
              <a:rPr lang="zh-TW" altLang="zh-TW" sz="2400" dirty="0">
                <a:latin typeface="微軟正黑體" pitchFamily="34" charset="-120"/>
                <a:ea typeface="微軟正黑體" pitchFamily="34" charset="-120"/>
              </a:rPr>
              <a:t>各校招生名額</a:t>
            </a:r>
            <a:r>
              <a:rPr lang="zh-TW" altLang="en-US" sz="2400" dirty="0">
                <a:latin typeface="微軟正黑體" pitchFamily="34" charset="-120"/>
                <a:ea typeface="微軟正黑體" pitchFamily="34" charset="-120"/>
              </a:rPr>
              <a:t>可至</a:t>
            </a:r>
            <a:r>
              <a:rPr lang="zh-TW" altLang="en-US" sz="2400" u="sng" dirty="0">
                <a:latin typeface="微軟正黑體" pitchFamily="34" charset="-120"/>
                <a:ea typeface="微軟正黑體" pitchFamily="34" charset="-120"/>
              </a:rPr>
              <a:t>高級中等以下學校體育班資料系統</a:t>
            </a:r>
            <a:r>
              <a:rPr lang="zh-TW" altLang="en-US" sz="2400" dirty="0">
                <a:latin typeface="微軟正黑體" pitchFamily="34" charset="-120"/>
                <a:ea typeface="微軟正黑體" pitchFamily="34" charset="-120"/>
              </a:rPr>
              <a:t>查詢</a:t>
            </a:r>
          </a:p>
          <a:p>
            <a:pPr>
              <a:lnSpc>
                <a:spcPts val="3700"/>
              </a:lnSpc>
              <a:buFontTx/>
              <a:buBlip>
                <a:blip r:embed="rId3"/>
              </a:buBlip>
            </a:pPr>
            <a:r>
              <a:rPr lang="zh-TW" altLang="zh-TW" sz="2800" b="1" dirty="0">
                <a:latin typeface="微軟正黑體" pitchFamily="34" charset="-120"/>
                <a:ea typeface="微軟正黑體" pitchFamily="34" charset="-120"/>
              </a:rPr>
              <a:t>招生範圍</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dirty="0">
                <a:latin typeface="微軟正黑體" pitchFamily="34" charset="-120"/>
                <a:ea typeface="微軟正黑體" pitchFamily="34" charset="-120"/>
              </a:rPr>
              <a:t>不受就學區限制，</a:t>
            </a:r>
            <a:r>
              <a:rPr lang="zh-TW" altLang="zh-TW" u="sng" dirty="0">
                <a:latin typeface="微軟正黑體" pitchFamily="34" charset="-120"/>
                <a:ea typeface="微軟正黑體" pitchFamily="34" charset="-120"/>
              </a:rPr>
              <a:t>學生得跨區報考</a:t>
            </a:r>
            <a:r>
              <a:rPr lang="zh-TW" altLang="zh-TW" dirty="0">
                <a:latin typeface="微軟正黑體" pitchFamily="34" charset="-120"/>
                <a:ea typeface="微軟正黑體" pitchFamily="34" charset="-120"/>
              </a:rPr>
              <a:t>。</a:t>
            </a:r>
          </a:p>
          <a:p>
            <a:pPr>
              <a:buFontTx/>
              <a:buBlip>
                <a:blip r:embed="rId3"/>
              </a:buBlip>
            </a:pPr>
            <a:r>
              <a:rPr lang="zh-TW" altLang="zh-TW" sz="2800" b="1" dirty="0">
                <a:latin typeface="微軟正黑體" pitchFamily="34" charset="-120"/>
                <a:ea typeface="微軟正黑體" pitchFamily="34" charset="-120"/>
              </a:rPr>
              <a:t>招生方式</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sz="4000" dirty="0">
                <a:latin typeface="微軟正黑體" pitchFamily="34" charset="-120"/>
                <a:ea typeface="微軟正黑體" pitchFamily="34" charset="-120"/>
              </a:rPr>
              <a:t>本區各校為</a:t>
            </a:r>
            <a:r>
              <a:rPr lang="zh-TW" altLang="zh-TW" sz="4000" dirty="0">
                <a:solidFill>
                  <a:srgbClr val="FF0000"/>
                </a:solidFill>
                <a:latin typeface="微軟正黑體" pitchFamily="34" charset="-120"/>
                <a:ea typeface="微軟正黑體" pitchFamily="34" charset="-120"/>
              </a:rPr>
              <a:t>獨立</a:t>
            </a:r>
            <a:r>
              <a:rPr lang="zh-TW" altLang="zh-TW" sz="4000" dirty="0">
                <a:latin typeface="微軟正黑體" pitchFamily="34" charset="-120"/>
                <a:ea typeface="微軟正黑體" pitchFamily="34" charset="-120"/>
              </a:rPr>
              <a:t>招生。</a:t>
            </a:r>
            <a:endParaRPr lang="zh-TW" altLang="en-US" sz="4000" dirty="0">
              <a:solidFill>
                <a:srgbClr val="FF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119</a:t>
            </a:fld>
            <a:endParaRPr lang="zh-TW" altLang="en-US"/>
          </a:p>
        </p:txBody>
      </p:sp>
      <p:sp>
        <p:nvSpPr>
          <p:cNvPr id="17" name="標題 1"/>
          <p:cNvSpPr>
            <a:spLocks noGrp="1"/>
          </p:cNvSpPr>
          <p:nvPr>
            <p:ph type="title"/>
          </p:nvPr>
        </p:nvSpPr>
        <p:spPr>
          <a:xfrm>
            <a:off x="500063" y="836712"/>
            <a:ext cx="8229600" cy="877788"/>
          </a:xfrm>
          <a:solidFill>
            <a:schemeClr val="accent5">
              <a:lumMod val="60000"/>
              <a:lumOff val="40000"/>
            </a:schemeClr>
          </a:solidFill>
        </p:spPr>
        <p:style>
          <a:lnRef idx="3">
            <a:schemeClr val="lt1"/>
          </a:lnRef>
          <a:fillRef idx="1">
            <a:schemeClr val="accent5"/>
          </a:fillRef>
          <a:effectRef idx="1">
            <a:schemeClr val="accent5"/>
          </a:effectRef>
          <a:fontRef idx="minor">
            <a:schemeClr val="lt1"/>
          </a:fontRef>
        </p:style>
        <p:txBody>
          <a:bodyPr rtlCol="0">
            <a:normAutofit/>
          </a:bodyPr>
          <a:lstStyle/>
          <a:p>
            <a:pPr fontAlgn="auto">
              <a:spcAft>
                <a:spcPts val="0"/>
              </a:spcAft>
              <a:defRPr/>
            </a:pPr>
            <a:r>
              <a:rPr lang="zh-TW" altLang="en-US" b="1" dirty="0">
                <a:solidFill>
                  <a:srgbClr val="0000FF"/>
                </a:solidFill>
                <a:latin typeface="微軟正黑體" pitchFamily="34" charset="-120"/>
                <a:ea typeface="微軟正黑體" pitchFamily="34" charset="-120"/>
                <a:cs typeface="Times New Roman" pitchFamily="18" charset="0"/>
              </a:rPr>
              <a:t>特色招生－體育班甄選入學</a:t>
            </a: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a16="http://schemas.microsoft.com/office/drawing/2014/main" id="{AAFFB5AB-C215-45F6-8EF0-F91797BB8F6C}"/>
              </a:ext>
            </a:extLst>
          </p:cNvPr>
          <p:cNvSpPr txBox="1"/>
          <p:nvPr/>
        </p:nvSpPr>
        <p:spPr>
          <a:xfrm>
            <a:off x="1219479" y="6212023"/>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各校招生訊息已公告於學校網站，可逕洽詢問。</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免學費方案</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43" y="177281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12</a:t>
            </a:fld>
            <a:endParaRPr lang="zh-TW" altLang="en-US"/>
          </a:p>
        </p:txBody>
      </p:sp>
    </p:spTree>
    <p:extLst>
      <p:ext uri="{BB962C8B-B14F-4D97-AF65-F5344CB8AC3E}">
        <p14:creationId xmlns:p14="http://schemas.microsoft.com/office/powerpoint/2010/main" val="1840294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體育班資料庫網址"/>
          <p:cNvSpPr>
            <a:spLocks noGrp="1"/>
          </p:cNvSpPr>
          <p:nvPr>
            <p:ph type="title"/>
          </p:nvPr>
        </p:nvSpPr>
        <p:spPr>
          <a:xfrm>
            <a:off x="925194" y="6138000"/>
            <a:ext cx="7560000" cy="720000"/>
          </a:xfrm>
        </p:spPr>
        <p:txBody>
          <a:bodyPr>
            <a:noAutofit/>
          </a:bodyPr>
          <a:lstStyle/>
          <a:p>
            <a:pPr algn="ctr"/>
            <a:r>
              <a:rPr lang="en-US" altLang="zh-TW" sz="2400" b="1" u="sng" dirty="0">
                <a:solidFill>
                  <a:srgbClr val="0000FF"/>
                </a:solidFill>
                <a:hlinkClick r:id="rId2"/>
              </a:rPr>
              <a:t>https://peclass.perdc.ntnu.edu.tw/Welcome/Index</a:t>
            </a:r>
            <a:endParaRPr lang="zh-TW" altLang="en-US" sz="2400" b="1" dirty="0">
              <a:solidFill>
                <a:srgbClr val="0000FF"/>
              </a:solidFill>
            </a:endParaRPr>
          </a:p>
        </p:txBody>
      </p:sp>
      <p:pic>
        <p:nvPicPr>
          <p:cNvPr id="2" name="首頁"/>
          <p:cNvPicPr>
            <a:picLocks/>
          </p:cNvPicPr>
          <p:nvPr/>
        </p:nvPicPr>
        <p:blipFill rotWithShape="1">
          <a:blip r:embed="rId3">
            <a:extLst>
              <a:ext uri="{28A0092B-C50C-407E-A947-70E740481C1C}">
                <a14:useLocalDpi xmlns:a14="http://schemas.microsoft.com/office/drawing/2010/main" val="0"/>
              </a:ext>
            </a:extLst>
          </a:blip>
          <a:srcRect t="3585"/>
          <a:stretch/>
        </p:blipFill>
        <p:spPr>
          <a:xfrm>
            <a:off x="913217" y="1772823"/>
            <a:ext cx="7338254" cy="4555159"/>
          </a:xfrm>
          <a:prstGeom prst="rect">
            <a:avLst/>
          </a:prstGeom>
        </p:spPr>
      </p:pic>
      <p:sp>
        <p:nvSpPr>
          <p:cNvPr id="17" name="標題 1"/>
          <p:cNvSpPr txBox="1">
            <a:spLocks/>
          </p:cNvSpPr>
          <p:nvPr/>
        </p:nvSpPr>
        <p:spPr bwMode="auto">
          <a:xfrm>
            <a:off x="467544" y="692696"/>
            <a:ext cx="8229600" cy="877788"/>
          </a:xfrm>
          <a:prstGeom prst="rect">
            <a:avLst/>
          </a:prstGeom>
          <a:solidFill>
            <a:schemeClr val="accent5">
              <a:lumMod val="60000"/>
              <a:lumOff val="40000"/>
            </a:schemeClr>
          </a:solidFill>
          <a:ln w="38100" cap="flat" cmpd="sng" algn="ctr">
            <a:solidFill>
              <a:schemeClr val="lt1"/>
            </a:solidFill>
            <a:prstDash val="solid"/>
            <a:miter lim="800000"/>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lt1"/>
                </a:solidFill>
                <a:latin typeface="標楷體" panose="03000509000000000000" pitchFamily="65" charset="-120"/>
                <a:ea typeface="標楷體" panose="03000509000000000000"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a:solidFill>
                  <a:srgbClr val="0000FF"/>
                </a:solidFill>
                <a:latin typeface="微軟正黑體" pitchFamily="34" charset="-120"/>
                <a:ea typeface="微軟正黑體" pitchFamily="34" charset="-120"/>
                <a:cs typeface="Times New Roman" pitchFamily="18" charset="0"/>
              </a:rPr>
              <a:t>特色招生－體育班甄選入學</a:t>
            </a:r>
            <a:endParaRPr lang="zh-TW" altLang="en-US" b="1" dirty="0">
              <a:solidFill>
                <a:srgbClr val="0000FF"/>
              </a:solidFill>
              <a:latin typeface="微軟正黑體" pitchFamily="34" charset="-120"/>
              <a:ea typeface="微軟正黑體" pitchFamily="34" charset="-120"/>
              <a:cs typeface="Times New Roman" pitchFamily="18" charset="0"/>
            </a:endParaRP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622794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p>
        </p:txBody>
      </p:sp>
      <p:sp>
        <p:nvSpPr>
          <p:cNvPr id="4" name="內容版面配置區 3"/>
          <p:cNvSpPr>
            <a:spLocks noGrp="1"/>
          </p:cNvSpPr>
          <p:nvPr>
            <p:ph idx="1"/>
          </p:nvPr>
        </p:nvSpPr>
        <p:spPr>
          <a:xfrm>
            <a:off x="385192" y="1700814"/>
            <a:ext cx="8867328" cy="4525963"/>
          </a:xfrm>
        </p:spPr>
        <p:txBody>
          <a:bodyPr/>
          <a:lstStyle/>
          <a:p>
            <a:pPr marL="0" indent="0">
              <a:buNone/>
            </a:pPr>
            <a:r>
              <a:rPr lang="en-US" altLang="zh-TW"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1.</a:t>
            </a:r>
            <a:r>
              <a:rPr lang="zh-TW" altLang="en-US"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技優甄審：</a:t>
            </a:r>
            <a:endParaRPr lang="en-US" altLang="zh-TW"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r>
              <a:rPr lang="zh-TW" altLang="en-US" sz="2800" b="1" dirty="0">
                <a:latin typeface="微軟正黑體" pitchFamily="34" charset="-120"/>
                <a:ea typeface="微軟正黑體" pitchFamily="34" charset="-120"/>
              </a:rPr>
              <a:t>有下列技能方面優異表現者可以參加技優甄審進入高職相關科系就讀：</a:t>
            </a:r>
            <a:endParaRPr lang="en-US" altLang="zh-TW" sz="2800" b="1" dirty="0">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國際技能競賽，獲得優勝以上名次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全國技藝技能競賽，獲得優勝獲佳作以上名次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全國中小學科學展覽，獲得優勝以上名次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其他參加國際特殊技藝技能競賽，獲得優勝以上名次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各縣市技藝技能競賽、科學展覽，獲得優勝以上名次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領有丙級以上技術士證</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應屆畢</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結</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業生技藝教育課程成績優良</a:t>
            </a:r>
            <a:endParaRPr lang="en-US" altLang="zh-TW" sz="2400" b="1" dirty="0">
              <a:solidFill>
                <a:srgbClr val="0000FF"/>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121</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文字方塊 26">
            <a:extLst>
              <a:ext uri="{FF2B5EF4-FFF2-40B4-BE49-F238E27FC236}">
                <a16:creationId xmlns:a16="http://schemas.microsoft.com/office/drawing/2014/main" id="{AAFFB5AB-C215-45F6-8EF0-F91797BB8F6C}"/>
              </a:ext>
            </a:extLst>
          </p:cNvPr>
          <p:cNvSpPr txBox="1"/>
          <p:nvPr/>
        </p:nvSpPr>
        <p:spPr>
          <a:xfrm>
            <a:off x="420505" y="6416842"/>
            <a:ext cx="8158976"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a:solidFill>
                  <a:srgbClr val="FFFF00"/>
                </a:solidFill>
                <a:latin typeface="微軟正黑體" panose="020B0604030504040204" pitchFamily="34" charset="-120"/>
                <a:ea typeface="微軟正黑體" panose="020B0604030504040204" pitchFamily="34" charset="-120"/>
              </a:rPr>
              <a:t>詳細競賽職種與各招生學校提列科別及名額請詳閱本區技優甄審簡章。</a:t>
            </a:r>
          </a:p>
        </p:txBody>
      </p:sp>
    </p:spTree>
    <p:extLst>
      <p:ext uri="{BB962C8B-B14F-4D97-AF65-F5344CB8AC3E}">
        <p14:creationId xmlns:p14="http://schemas.microsoft.com/office/powerpoint/2010/main" val="37926605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2060880"/>
            <a:ext cx="7740606" cy="4525417"/>
          </a:xfrm>
        </p:spPr>
        <p:txBody>
          <a:bodyPr>
            <a:noAutofit/>
          </a:bodyPr>
          <a:lstStyle/>
          <a:p>
            <a:pPr marL="0" indent="0">
              <a:spcBef>
                <a:spcPts val="3000"/>
              </a:spcBef>
              <a:spcAft>
                <a:spcPts val="0"/>
              </a:spcAft>
              <a:buNone/>
              <a:defRPr/>
            </a:pPr>
            <a:r>
              <a:rPr lang="en-US" altLang="zh-TW" b="1" dirty="0">
                <a:solidFill>
                  <a:srgbClr val="FF0000"/>
                </a:solidFill>
                <a:effectLst>
                  <a:outerShdw blurRad="38100" dist="38100" dir="2700000" algn="tl">
                    <a:srgbClr val="C0C0C0"/>
                  </a:outerShdw>
                </a:effectLst>
              </a:rPr>
              <a:t>2.</a:t>
            </a:r>
            <a:r>
              <a:rPr lang="zh-TW" altLang="en-US" b="1" dirty="0">
                <a:solidFill>
                  <a:srgbClr val="FF0000"/>
                </a:solidFill>
                <a:effectLst>
                  <a:outerShdw blurRad="38100" dist="38100" dir="2700000" algn="tl">
                    <a:srgbClr val="C0C0C0"/>
                  </a:outerShdw>
                </a:effectLst>
              </a:rPr>
              <a:t>實用技能</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班</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學程：</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請洽花蓮高商</a:t>
            </a:r>
            <a:r>
              <a:rPr lang="en-US" altLang="zh-TW" sz="2800" b="1" dirty="0">
                <a:solidFill>
                  <a:srgbClr val="002060"/>
                </a:solidFill>
                <a:effectLst>
                  <a:outerShdw blurRad="38100" dist="38100" dir="2700000" algn="tl">
                    <a:srgbClr val="C0C0C0"/>
                  </a:outerShdw>
                </a:effectLst>
              </a:rPr>
              <a:t>)</a:t>
            </a:r>
            <a:br>
              <a:rPr lang="en-US" altLang="zh-TW" sz="2800" b="1" dirty="0">
                <a:solidFill>
                  <a:srgbClr val="002060"/>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  </a:t>
            </a:r>
            <a:r>
              <a:rPr lang="zh-TW" altLang="en-US" sz="2800" b="1" dirty="0">
                <a:solidFill>
                  <a:srgbClr val="0000FF"/>
                </a:solidFill>
                <a:effectLst>
                  <a:outerShdw blurRad="38100" dist="38100" dir="2700000" algn="tl">
                    <a:srgbClr val="C0C0C0"/>
                  </a:outerShdw>
                </a:effectLst>
              </a:rPr>
              <a:t>商用資訊科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、銷售事務科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p>
          <a:p>
            <a:pPr marL="0" indent="0">
              <a:spcBef>
                <a:spcPts val="3000"/>
              </a:spcBef>
              <a:spcAft>
                <a:spcPts val="0"/>
              </a:spcAft>
              <a:buNone/>
              <a:defRPr/>
            </a:pPr>
            <a:r>
              <a:rPr lang="en-US" altLang="zh-TW" b="1" dirty="0">
                <a:solidFill>
                  <a:srgbClr val="FF0000"/>
                </a:solidFill>
                <a:effectLst>
                  <a:outerShdw blurRad="38100" dist="38100" dir="2700000" algn="tl">
                    <a:srgbClr val="C0C0C0"/>
                  </a:outerShdw>
                </a:effectLst>
              </a:rPr>
              <a:t>3.</a:t>
            </a:r>
            <a:r>
              <a:rPr lang="zh-TW" altLang="en-US" b="1" dirty="0">
                <a:solidFill>
                  <a:srgbClr val="FF0000"/>
                </a:solidFill>
                <a:effectLst>
                  <a:outerShdw blurRad="38100" dist="38100" dir="2700000" algn="tl">
                    <a:srgbClr val="C0C0C0"/>
                  </a:outerShdw>
                </a:effectLst>
              </a:rPr>
              <a:t>建教合作班：</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花蓮區請洽：上騰工商</a:t>
            </a:r>
            <a:r>
              <a:rPr lang="en-US" altLang="zh-TW" sz="2800" b="1" dirty="0">
                <a:solidFill>
                  <a:srgbClr val="002060"/>
                </a:solidFill>
                <a:effectLst>
                  <a:outerShdw blurRad="38100" dist="38100" dir="2700000" algn="tl">
                    <a:srgbClr val="C0C0C0"/>
                  </a:outerShdw>
                </a:effectLst>
              </a:rPr>
              <a:t>)</a:t>
            </a:r>
          </a:p>
          <a:p>
            <a:pPr marL="0" indent="0">
              <a:spcBef>
                <a:spcPts val="3000"/>
              </a:spcBef>
              <a:buNone/>
              <a:defRPr/>
            </a:pPr>
            <a:r>
              <a:rPr lang="en-US" altLang="zh-TW" b="1" dirty="0">
                <a:solidFill>
                  <a:srgbClr val="FF0000"/>
                </a:solidFill>
                <a:effectLst>
                  <a:outerShdw blurRad="38100" dist="38100" dir="2700000" algn="tl">
                    <a:srgbClr val="C0C0C0"/>
                  </a:outerShdw>
                </a:effectLst>
              </a:rPr>
              <a:t>4.</a:t>
            </a:r>
            <a:r>
              <a:rPr lang="zh-TW" altLang="en-US" b="1" dirty="0">
                <a:solidFill>
                  <a:srgbClr val="FF0000"/>
                </a:solidFill>
                <a:effectLst>
                  <a:outerShdw blurRad="38100" dist="38100" dir="2700000" algn="tl">
                    <a:srgbClr val="C0C0C0"/>
                  </a:outerShdw>
                </a:effectLst>
              </a:rPr>
              <a:t>體育績優獨招：</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花蓮區請洽：花蓮體中</a:t>
            </a:r>
            <a:r>
              <a:rPr lang="en-US" altLang="zh-TW" sz="2800" b="1" dirty="0">
                <a:solidFill>
                  <a:srgbClr val="002060"/>
                </a:solidFill>
                <a:effectLst>
                  <a:outerShdw blurRad="38100" dist="38100" dir="2700000" algn="tl">
                    <a:srgbClr val="C0C0C0"/>
                  </a:outerShdw>
                </a:effectLst>
              </a:rPr>
              <a:t>)</a:t>
            </a:r>
            <a:endParaRPr lang="zh-TW" altLang="en-US" sz="2800" b="1" dirty="0">
              <a:solidFill>
                <a:srgbClr val="002060"/>
              </a:solidFill>
              <a:effectLst>
                <a:outerShdw blurRad="38100" dist="38100" dir="2700000" algn="tl">
                  <a:srgbClr val="C0C0C0"/>
                </a:outerShdw>
              </a:effectLst>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122</a:t>
            </a:fld>
            <a:endParaRPr lang="zh-TW" altLang="en-US"/>
          </a:p>
        </p:txBody>
      </p:sp>
      <p:sp>
        <p:nvSpPr>
          <p:cNvPr id="17"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a16="http://schemas.microsoft.com/office/drawing/2014/main" id="{AAFFB5AB-C215-45F6-8EF0-F91797BB8F6C}"/>
              </a:ext>
            </a:extLst>
          </p:cNvPr>
          <p:cNvSpPr txBox="1"/>
          <p:nvPr/>
        </p:nvSpPr>
        <p:spPr>
          <a:xfrm>
            <a:off x="1219479" y="6212023"/>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各校招生訊息已公告於學校網站，可逕洽詢問。</a:t>
            </a:r>
          </a:p>
        </p:txBody>
      </p:sp>
    </p:spTree>
    <p:extLst>
      <p:ext uri="{BB962C8B-B14F-4D97-AF65-F5344CB8AC3E}">
        <p14:creationId xmlns:p14="http://schemas.microsoft.com/office/powerpoint/2010/main" val="13933229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565212" y="145054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just" fontAlgn="auto">
              <a:spcAft>
                <a:spcPts val="0"/>
              </a:spcAft>
            </a:pPr>
            <a:r>
              <a:rPr lang="en-US" altLang="zh-TW" sz="4000" b="1" dirty="0" err="1">
                <a:solidFill>
                  <a:srgbClr val="0000FF"/>
                </a:solidFill>
                <a:latin typeface="微軟正黑體" pitchFamily="34" charset="-120"/>
                <a:ea typeface="微軟正黑體" pitchFamily="34" charset="-120"/>
              </a:rPr>
              <a:t>實用技能學程</a:t>
            </a:r>
            <a:r>
              <a:rPr lang="zh-TW" altLang="en-US" sz="4000" b="1" dirty="0">
                <a:solidFill>
                  <a:srgbClr val="0000FF"/>
                </a:solidFill>
                <a:latin typeface="微軟正黑體" pitchFamily="34" charset="-120"/>
                <a:ea typeface="微軟正黑體" pitchFamily="34" charset="-120"/>
              </a:rPr>
              <a:t>特色</a:t>
            </a:r>
            <a:endParaRPr lang="zh-TW" altLang="en-US" b="1" dirty="0">
              <a:solidFill>
                <a:srgbClr val="0000FF"/>
              </a:solidFill>
              <a:latin typeface="微軟正黑體" pitchFamily="34" charset="-120"/>
              <a:ea typeface="微軟正黑體" pitchFamily="34" charset="-120"/>
            </a:endParaRPr>
          </a:p>
        </p:txBody>
      </p:sp>
      <p:sp>
        <p:nvSpPr>
          <p:cNvPr id="137218" name="Rectangle 3"/>
          <p:cNvSpPr>
            <a:spLocks noGrp="1" noChangeArrowheads="1"/>
          </p:cNvSpPr>
          <p:nvPr>
            <p:ph idx="1"/>
          </p:nvPr>
        </p:nvSpPr>
        <p:spPr>
          <a:xfrm>
            <a:off x="476304" y="2420920"/>
            <a:ext cx="8667696" cy="3993307"/>
          </a:xfrm>
        </p:spPr>
        <p:txBody>
          <a:bodyPr/>
          <a:lstStyle/>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1.</a:t>
            </a:r>
            <a:r>
              <a:rPr lang="zh-TW" altLang="zh-TW" sz="2800" b="1" dirty="0">
                <a:latin typeface="微軟正黑體" pitchFamily="34" charset="-120"/>
                <a:ea typeface="微軟正黑體" pitchFamily="34" charset="-120"/>
              </a:rPr>
              <a:t>實用技能學程</a:t>
            </a:r>
            <a:r>
              <a:rPr lang="zh-TW" altLang="en-US" sz="2800" b="1" dirty="0">
                <a:latin typeface="微軟正黑體" pitchFamily="34" charset="-120"/>
                <a:ea typeface="微軟正黑體" pitchFamily="34" charset="-120"/>
              </a:rPr>
              <a:t>是</a:t>
            </a:r>
            <a:r>
              <a:rPr lang="zh-TW" altLang="zh-TW" sz="2800" b="1" dirty="0">
                <a:latin typeface="微軟正黑體" pitchFamily="34" charset="-120"/>
                <a:ea typeface="微軟正黑體" pitchFamily="34" charset="-120"/>
              </a:rPr>
              <a:t>延續國中技藝教育</a:t>
            </a:r>
            <a:r>
              <a:rPr lang="zh-TW" altLang="en-US" sz="2800" b="1" dirty="0">
                <a:latin typeface="微軟正黑體" pitchFamily="34" charset="-120"/>
                <a:ea typeface="微軟正黑體" pitchFamily="34" charset="-120"/>
              </a:rPr>
              <a:t>，專為</a:t>
            </a:r>
            <a:r>
              <a:rPr lang="zh-TW" altLang="zh-TW" sz="2800" b="1" dirty="0">
                <a:latin typeface="微軟正黑體" pitchFamily="34" charset="-120"/>
                <a:ea typeface="微軟正黑體" pitchFamily="34" charset="-120"/>
              </a:rPr>
              <a:t>具有技藝</a:t>
            </a:r>
            <a:r>
              <a:rPr lang="zh-TW" altLang="en-US" sz="2800" b="1" dirty="0">
                <a:latin typeface="微軟正黑體" pitchFamily="34" charset="-120"/>
                <a:ea typeface="微軟正黑體" pitchFamily="34" charset="-120"/>
              </a:rPr>
              <a:t>學習興趣</a:t>
            </a:r>
            <a:r>
              <a:rPr lang="zh-TW"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具</a:t>
            </a:r>
            <a:r>
              <a:rPr lang="zh-TW" altLang="zh-TW" sz="2800" b="1" dirty="0">
                <a:latin typeface="微軟正黑體" pitchFamily="34" charset="-120"/>
                <a:ea typeface="微軟正黑體" pitchFamily="34" charset="-120"/>
              </a:rPr>
              <a:t>就業意願</a:t>
            </a:r>
            <a:r>
              <a:rPr lang="zh-TW" altLang="en-US" sz="2800" b="1" dirty="0">
                <a:latin typeface="微軟正黑體" pitchFamily="34" charset="-120"/>
                <a:ea typeface="微軟正黑體" pitchFamily="34" charset="-120"/>
              </a:rPr>
              <a:t>高、且想</a:t>
            </a:r>
            <a:r>
              <a:rPr lang="zh-TW" altLang="zh-TW" sz="2800" b="1" dirty="0">
                <a:latin typeface="微軟正黑體" pitchFamily="34" charset="-120"/>
                <a:ea typeface="微軟正黑體" pitchFamily="34" charset="-120"/>
              </a:rPr>
              <a:t>學習一技之長的學生</a:t>
            </a:r>
            <a:r>
              <a:rPr lang="zh-TW" altLang="en-US" sz="2800" b="1" dirty="0">
                <a:latin typeface="微軟正黑體" pitchFamily="34" charset="-120"/>
                <a:ea typeface="微軟正黑體" pitchFamily="34" charset="-120"/>
              </a:rPr>
              <a:t>，所</a:t>
            </a:r>
            <a:r>
              <a:rPr lang="zh-TW" altLang="zh-TW" sz="2800" b="1" dirty="0">
                <a:latin typeface="微軟正黑體" pitchFamily="34" charset="-120"/>
                <a:ea typeface="微軟正黑體" pitchFamily="34" charset="-120"/>
              </a:rPr>
              <a:t>設計</a:t>
            </a:r>
            <a:r>
              <a:rPr lang="zh-TW" altLang="en-US" sz="2800" b="1" dirty="0">
                <a:latin typeface="微軟正黑體" pitchFamily="34" charset="-120"/>
                <a:ea typeface="微軟正黑體" pitchFamily="34" charset="-120"/>
              </a:rPr>
              <a:t>之</a:t>
            </a:r>
            <a:r>
              <a:rPr lang="zh-TW" altLang="zh-TW" sz="2800" b="1" dirty="0">
                <a:latin typeface="微軟正黑體" pitchFamily="34" charset="-120"/>
                <a:ea typeface="微軟正黑體" pitchFamily="34" charset="-120"/>
              </a:rPr>
              <a:t>一種學習環境</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2.</a:t>
            </a:r>
            <a:r>
              <a:rPr lang="zh-TW" altLang="en-US" sz="2800" b="1" dirty="0">
                <a:latin typeface="微軟正黑體" pitchFamily="34" charset="-120"/>
                <a:ea typeface="微軟正黑體" pitchFamily="34" charset="-120"/>
              </a:rPr>
              <a:t>採</a:t>
            </a:r>
            <a:r>
              <a:rPr lang="zh-TW" altLang="en-US" sz="2800" b="1" dirty="0">
                <a:solidFill>
                  <a:srgbClr val="FF0000"/>
                </a:solidFill>
                <a:latin typeface="微軟正黑體" pitchFamily="34" charset="-120"/>
                <a:ea typeface="微軟正黑體" pitchFamily="34" charset="-120"/>
              </a:rPr>
              <a:t>年段式就業導向課程</a:t>
            </a:r>
            <a:r>
              <a:rPr lang="zh-TW" altLang="en-US" sz="2800" b="1" dirty="0">
                <a:latin typeface="微軟正黑體" pitchFamily="34" charset="-120"/>
                <a:ea typeface="微軟正黑體" pitchFamily="34" charset="-120"/>
              </a:rPr>
              <a:t>的規劃，各年段逐級加深加廣</a:t>
            </a:r>
            <a:r>
              <a:rPr lang="en-US"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先專後廣</a:t>
            </a:r>
            <a:r>
              <a:rPr lang="en-US"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，能學習一技之長。</a:t>
            </a:r>
            <a:endParaRPr lang="en-US" altLang="zh-TW" sz="2800" b="1" dirty="0">
              <a:latin typeface="微軟正黑體" pitchFamily="34" charset="-120"/>
              <a:ea typeface="微軟正黑體" pitchFamily="34" charset="-120"/>
            </a:endParaRPr>
          </a:p>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3.</a:t>
            </a:r>
            <a:r>
              <a:rPr lang="zh-TW" altLang="zh-TW" sz="2800" b="1" dirty="0">
                <a:latin typeface="微軟正黑體" pitchFamily="34" charset="-120"/>
                <a:ea typeface="微軟正黑體" pitchFamily="34" charset="-120"/>
              </a:rPr>
              <a:t>課程</a:t>
            </a:r>
            <a:r>
              <a:rPr lang="zh-TW" altLang="en-US" sz="2800" b="1" dirty="0">
                <a:latin typeface="微軟正黑體" pitchFamily="34" charset="-120"/>
                <a:ea typeface="微軟正黑體" pitchFamily="34" charset="-120"/>
              </a:rPr>
              <a:t>設計</a:t>
            </a:r>
            <a:r>
              <a:rPr lang="zh-TW" altLang="zh-TW" sz="2800" b="1" dirty="0">
                <a:latin typeface="微軟正黑體" pitchFamily="34" charset="-120"/>
                <a:ea typeface="微軟正黑體" pitchFamily="34" charset="-120"/>
              </a:rPr>
              <a:t>以實用之</a:t>
            </a:r>
            <a:r>
              <a:rPr lang="zh-TW" altLang="zh-TW" sz="2800" b="1" dirty="0">
                <a:solidFill>
                  <a:srgbClr val="FF0000"/>
                </a:solidFill>
                <a:latin typeface="微軟正黑體" pitchFamily="34" charset="-120"/>
                <a:ea typeface="微軟正黑體" pitchFamily="34" charset="-120"/>
              </a:rPr>
              <a:t>就業技能</a:t>
            </a:r>
            <a:r>
              <a:rPr lang="zh-TW" altLang="zh-TW" sz="2800" b="1" dirty="0">
                <a:latin typeface="微軟正黑體" pitchFamily="34" charset="-120"/>
                <a:ea typeface="微軟正黑體" pitchFamily="34" charset="-120"/>
              </a:rPr>
              <a:t>為主，輔以簡單理論，並鼓勵學生參加技能檢定，以利學生畢業後能迅速與職場接軌</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marL="365125" indent="-365125" algn="just">
              <a:spcBef>
                <a:spcPts val="1200"/>
              </a:spcBef>
              <a:buClr>
                <a:srgbClr val="999933"/>
              </a:buClr>
              <a:buFontTx/>
              <a:buNone/>
            </a:pPr>
            <a:endParaRPr lang="en-US" altLang="zh-TW" sz="2800" b="1" dirty="0">
              <a:latin typeface="微軟正黑體" pitchFamily="34" charset="-120"/>
              <a:ea typeface="微軟正黑體" pitchFamily="34" charset="-120"/>
            </a:endParaRPr>
          </a:p>
        </p:txBody>
      </p:sp>
      <p:sp>
        <p:nvSpPr>
          <p:cNvPr id="137219" name="投影片編號版面配置區 32"/>
          <p:cNvSpPr>
            <a:spLocks noGrp="1"/>
          </p:cNvSpPr>
          <p:nvPr>
            <p:ph type="sldNum" sz="quarter" idx="12"/>
          </p:nvPr>
        </p:nvSpPr>
        <p:spPr bwMode="auto">
          <a:noFill/>
          <a:ln>
            <a:miter lim="800000"/>
            <a:headEnd/>
            <a:tailEnd/>
          </a:ln>
        </p:spPr>
        <p:txBody>
          <a:bodyPr/>
          <a:lstStyle/>
          <a:p>
            <a:fld id="{09536A3B-E821-4EB0-ADB8-8F2BF0FCE20E}" type="slidenum">
              <a:rPr lang="en-US" altLang="zh-TW" smtClean="0">
                <a:latin typeface="Arial" charset="0"/>
                <a:ea typeface="新細明體" charset="-120"/>
              </a:rPr>
              <a:pPr/>
              <a:t>123</a:t>
            </a:fld>
            <a:endParaRPr lang="en-US" altLang="zh-TW">
              <a:latin typeface="Arial" charset="0"/>
              <a:ea typeface="新細明體" charset="-120"/>
            </a:endParaRPr>
          </a:p>
        </p:txBody>
      </p:sp>
      <p:sp>
        <p:nvSpPr>
          <p:cNvPr id="28" name="標題 1"/>
          <p:cNvSpPr txBox="1">
            <a:spLocks/>
          </p:cNvSpPr>
          <p:nvPr/>
        </p:nvSpPr>
        <p:spPr bwMode="auto">
          <a:xfrm>
            <a:off x="1290464" y="764704"/>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98343640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內容版面配置區 2"/>
          <p:cNvSpPr>
            <a:spLocks noGrp="1"/>
          </p:cNvSpPr>
          <p:nvPr>
            <p:ph idx="1"/>
          </p:nvPr>
        </p:nvSpPr>
        <p:spPr>
          <a:xfrm>
            <a:off x="323530" y="2204864"/>
            <a:ext cx="8712968" cy="4065216"/>
          </a:xfrm>
        </p:spPr>
        <p:txBody>
          <a:bodyPr/>
          <a:lstStyle/>
          <a:p>
            <a:pPr>
              <a:buBlip>
                <a:blip r:embed="rId3"/>
              </a:buBlip>
            </a:pPr>
            <a:r>
              <a:rPr lang="zh-TW" altLang="en-US" sz="2800" b="1" dirty="0">
                <a:latin typeface="微軟正黑體" pitchFamily="34" charset="-120"/>
                <a:ea typeface="微軟正黑體" pitchFamily="34" charset="-120"/>
                <a:cs typeface="Times New Roman" pitchFamily="18" charset="0"/>
              </a:rPr>
              <a:t>本區辦理科別：</a:t>
            </a:r>
            <a:endParaRPr lang="en-US" altLang="zh-TW" sz="2800" b="1" dirty="0">
              <a:latin typeface="微軟正黑體" pitchFamily="34" charset="-120"/>
              <a:ea typeface="微軟正黑體" pitchFamily="34" charset="-120"/>
              <a:cs typeface="Times New Roman" pitchFamily="18" charset="0"/>
            </a:endParaRPr>
          </a:p>
          <a:p>
            <a:pPr marL="2508250" indent="-1793875">
              <a:buNone/>
            </a:pPr>
            <a:r>
              <a:rPr lang="zh-TW" altLang="en-US" sz="2800" b="1" dirty="0">
                <a:solidFill>
                  <a:srgbClr val="FF0000"/>
                </a:solidFill>
                <a:latin typeface="微軟正黑體" pitchFamily="34" charset="-120"/>
                <a:ea typeface="微軟正黑體" pitchFamily="34" charset="-120"/>
                <a:cs typeface="Times New Roman" pitchFamily="18" charset="0"/>
              </a:rPr>
              <a:t>花蓮高農：土木科、農場經營科、畜產保健科、森林科、園藝科</a:t>
            </a:r>
            <a:endParaRPr lang="en-US" altLang="zh-TW" sz="2800" b="1" dirty="0">
              <a:solidFill>
                <a:srgbClr val="FF0000"/>
              </a:solidFill>
              <a:latin typeface="微軟正黑體" pitchFamily="34" charset="-120"/>
              <a:ea typeface="微軟正黑體" pitchFamily="34" charset="-120"/>
              <a:cs typeface="Times New Roman" pitchFamily="18" charset="0"/>
            </a:endParaRPr>
          </a:p>
          <a:p>
            <a:pPr>
              <a:buBlip>
                <a:blip r:embed="rId3"/>
              </a:buBlip>
            </a:pPr>
            <a:r>
              <a:rPr lang="zh-TW" altLang="en-US" sz="2800" b="1" dirty="0">
                <a:latin typeface="微軟正黑體" pitchFamily="34" charset="-120"/>
                <a:ea typeface="微軟正黑體" pitchFamily="34" charset="-120"/>
                <a:cs typeface="Times New Roman" pitchFamily="18" charset="0"/>
              </a:rPr>
              <a:t>補助原則：</a:t>
            </a:r>
            <a:endParaRPr lang="en-US" altLang="zh-TW" sz="2800" b="1" dirty="0">
              <a:latin typeface="微軟正黑體" pitchFamily="34" charset="-120"/>
              <a:ea typeface="微軟正黑體" pitchFamily="34" charset="-120"/>
              <a:cs typeface="Times New Roman" pitchFamily="18" charset="0"/>
            </a:endParaRPr>
          </a:p>
          <a:p>
            <a:pPr lvl="1">
              <a:spcBef>
                <a:spcPts val="0"/>
              </a:spcBef>
              <a:buFont typeface="Wingdings" pitchFamily="2" charset="2"/>
              <a:buChar char="Ø"/>
            </a:pPr>
            <a:r>
              <a:rPr lang="zh-TW" altLang="en-US" sz="2400" b="1" dirty="0">
                <a:latin typeface="微軟正黑體" pitchFamily="34" charset="-120"/>
                <a:ea typeface="微軟正黑體" pitchFamily="34" charset="-120"/>
              </a:rPr>
              <a:t>補助具中華民國國籍，就讀產業特殊需求類科學生</a:t>
            </a:r>
            <a:r>
              <a:rPr lang="zh-TW" altLang="en-US" b="1" u="sng" dirty="0">
                <a:solidFill>
                  <a:srgbClr val="FF0000"/>
                </a:solidFill>
                <a:latin typeface="微軟正黑體" pitchFamily="34" charset="-120"/>
                <a:ea typeface="微軟正黑體" pitchFamily="34" charset="-120"/>
                <a:cs typeface="Times New Roman" pitchFamily="18" charset="0"/>
              </a:rPr>
              <a:t>三年免繳學、雜費</a:t>
            </a:r>
            <a:r>
              <a:rPr lang="zh-TW" altLang="en-US"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cs typeface="Times New Roman" pitchFamily="18" charset="0"/>
              </a:rPr>
              <a:t>惟</a:t>
            </a:r>
            <a:r>
              <a:rPr lang="zh-TW" altLang="en-US" sz="2400" b="1" dirty="0">
                <a:latin typeface="微軟正黑體" pitchFamily="34" charset="-120"/>
                <a:ea typeface="微軟正黑體" pitchFamily="34" charset="-120"/>
              </a:rPr>
              <a:t>不包括代收代付費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使用費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、代辦費及其他法規規定得收取之費用，餘依教育部訂頒之各該年度補助高級中等學校產業特殊需求類科要點辦理。 </a:t>
            </a:r>
          </a:p>
          <a:p>
            <a:pPr>
              <a:spcBef>
                <a:spcPts val="1200"/>
              </a:spcBef>
              <a:buFontTx/>
              <a:buBlip>
                <a:blip r:embed="rId3"/>
              </a:buBlip>
            </a:pPr>
            <a:r>
              <a:rPr lang="zh-TW" altLang="en-US" sz="2800" b="1" dirty="0">
                <a:latin typeface="微軟正黑體" pitchFamily="34" charset="-120"/>
                <a:ea typeface="微軟正黑體" pitchFamily="34" charset="-120"/>
                <a:cs typeface="Times New Roman" pitchFamily="18" charset="0"/>
              </a:rPr>
              <a:t>入學方式併於</a:t>
            </a:r>
            <a:r>
              <a:rPr lang="zh-TW" altLang="en-US" sz="2800" b="1" dirty="0">
                <a:solidFill>
                  <a:srgbClr val="0000FF"/>
                </a:solidFill>
                <a:latin typeface="微軟正黑體" pitchFamily="34" charset="-120"/>
                <a:ea typeface="微軟正黑體" pitchFamily="34" charset="-120"/>
                <a:cs typeface="Times New Roman" pitchFamily="18" charset="0"/>
              </a:rPr>
              <a:t>花蓮區免試入學</a:t>
            </a:r>
            <a:r>
              <a:rPr lang="zh-TW" altLang="en-US" sz="2800" b="1" dirty="0">
                <a:latin typeface="微軟正黑體" pitchFamily="34" charset="-120"/>
                <a:ea typeface="微軟正黑體" pitchFamily="34" charset="-120"/>
                <a:cs typeface="Times New Roman" pitchFamily="18" charset="0"/>
              </a:rPr>
              <a:t>及</a:t>
            </a:r>
            <a:r>
              <a:rPr lang="zh-TW" altLang="en-US" sz="2800" b="1" dirty="0">
                <a:solidFill>
                  <a:srgbClr val="0000FF"/>
                </a:solidFill>
                <a:latin typeface="微軟正黑體" pitchFamily="34" charset="-120"/>
                <a:ea typeface="微軟正黑體" pitchFamily="34" charset="-120"/>
                <a:cs typeface="Times New Roman" pitchFamily="18" charset="0"/>
              </a:rPr>
              <a:t>花蓮高農學習區完全免試入學</a:t>
            </a:r>
            <a:r>
              <a:rPr lang="zh-TW" altLang="en-US" sz="2800" b="1" dirty="0">
                <a:latin typeface="微軟正黑體" pitchFamily="34" charset="-120"/>
                <a:ea typeface="微軟正黑體" pitchFamily="34" charset="-120"/>
                <a:cs typeface="Times New Roman" pitchFamily="18" charset="0"/>
              </a:rPr>
              <a:t>中，不另辦招生。</a:t>
            </a:r>
            <a:endParaRPr lang="en-US" altLang="zh-TW" sz="2800" b="1" dirty="0">
              <a:latin typeface="微軟正黑體" pitchFamily="34" charset="-120"/>
              <a:ea typeface="微軟正黑體" pitchFamily="34" charset="-120"/>
              <a:cs typeface="Times New Roman" pitchFamily="18" charset="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124</a:t>
            </a:fld>
            <a:endParaRPr lang="zh-TW" altLang="en-US"/>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1" name="Rectangle 2"/>
          <p:cNvSpPr>
            <a:spLocks noGrp="1" noChangeArrowheads="1"/>
          </p:cNvSpPr>
          <p:nvPr>
            <p:ph type="title"/>
          </p:nvPr>
        </p:nvSpPr>
        <p:spPr>
          <a:xfrm>
            <a:off x="565212" y="1450540"/>
            <a:ext cx="8229600" cy="754324"/>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l" fontAlgn="auto">
              <a:spcAft>
                <a:spcPts val="0"/>
              </a:spcAft>
            </a:pPr>
            <a:r>
              <a:rPr lang="zh-TW" altLang="en-US" sz="4000" b="1" dirty="0">
                <a:solidFill>
                  <a:srgbClr val="0000FF"/>
                </a:solidFill>
                <a:latin typeface="微軟正黑體" pitchFamily="34" charset="-120"/>
                <a:ea typeface="微軟正黑體" pitchFamily="34" charset="-120"/>
              </a:rPr>
              <a:t>產業特殊需求類科</a:t>
            </a:r>
            <a:endParaRPr lang="zh-TW" altLang="en-US" b="1" dirty="0">
              <a:solidFill>
                <a:srgbClr val="0000FF"/>
              </a:solidFill>
              <a:latin typeface="微軟正黑體" pitchFamily="34" charset="-120"/>
              <a:ea typeface="微軟正黑體" pitchFamily="34" charset="-120"/>
            </a:endParaRPr>
          </a:p>
        </p:txBody>
      </p:sp>
      <p:sp>
        <p:nvSpPr>
          <p:cNvPr id="42" name="標題 1"/>
          <p:cNvSpPr txBox="1">
            <a:spLocks/>
          </p:cNvSpPr>
          <p:nvPr/>
        </p:nvSpPr>
        <p:spPr bwMode="auto">
          <a:xfrm>
            <a:off x="1290464" y="620688"/>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3" name="矩形 42"/>
          <p:cNvSpPr/>
          <p:nvPr/>
        </p:nvSpPr>
        <p:spPr>
          <a:xfrm>
            <a:off x="-3780927" y="1628800"/>
            <a:ext cx="9803753" cy="369332"/>
          </a:xfrm>
          <a:prstGeom prst="rect">
            <a:avLst/>
          </a:prstGeom>
        </p:spPr>
        <p:txBody>
          <a:bodyPr wrap="square">
            <a:spAutoFit/>
          </a:bodyPr>
          <a:lstStyle/>
          <a:p>
            <a:r>
              <a:rPr lang="zh-TW" altLang="en-US" dirty="0"/>
              <a:t> </a:t>
            </a:r>
          </a:p>
        </p:txBody>
      </p:sp>
    </p:spTree>
    <p:extLst>
      <p:ext uri="{BB962C8B-B14F-4D97-AF65-F5344CB8AC3E}">
        <p14:creationId xmlns:p14="http://schemas.microsoft.com/office/powerpoint/2010/main" val="21551361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26518"/>
            <a:ext cx="3790770" cy="4967882"/>
          </a:xfrm>
        </p:spPr>
        <p:txBody>
          <a:bodyPr>
            <a:noAutofit/>
          </a:bodyPr>
          <a:lstStyle/>
          <a:p>
            <a:pPr marL="0" indent="533400">
              <a:buNone/>
              <a:defRPr/>
            </a:pPr>
            <a:r>
              <a:rPr lang="zh-TW" altLang="en-US" sz="4800" b="1" dirty="0">
                <a:solidFill>
                  <a:srgbClr val="FF0000"/>
                </a:solidFill>
                <a:latin typeface="微軟正黑體" pitchFamily="34" charset="-120"/>
                <a:ea typeface="微軟正黑體" pitchFamily="34" charset="-120"/>
              </a:rPr>
              <a:t>花蓮體中</a:t>
            </a:r>
            <a:endParaRPr lang="en-US" altLang="zh-TW" sz="4800" b="1" dirty="0">
              <a:solidFill>
                <a:srgbClr val="FF0000"/>
              </a:solidFill>
              <a:latin typeface="微軟正黑體" pitchFamily="34" charset="-120"/>
              <a:ea typeface="微軟正黑體" pitchFamily="34" charset="-120"/>
            </a:endParaRPr>
          </a:p>
          <a:p>
            <a:pPr>
              <a:buBlip>
                <a:blip r:embed="rId3"/>
              </a:buBlip>
              <a:defRPr/>
            </a:pPr>
            <a:r>
              <a:rPr lang="zh-TW" altLang="en-US" b="1" dirty="0">
                <a:latin typeface="微軟正黑體" pitchFamily="34" charset="-120"/>
                <a:ea typeface="微軟正黑體" pitchFamily="34" charset="-120"/>
              </a:rPr>
              <a:t>招生種類及名額：</a:t>
            </a:r>
            <a:endParaRPr lang="en-US" altLang="zh-TW" b="1" dirty="0">
              <a:latin typeface="微軟正黑體" pitchFamily="34" charset="-120"/>
              <a:ea typeface="微軟正黑體" pitchFamily="34" charset="-120"/>
            </a:endParaRPr>
          </a:p>
          <a:p>
            <a:pPr lvl="1">
              <a:buNone/>
              <a:defRPr/>
            </a:pPr>
            <a:r>
              <a:rPr lang="zh-TW" altLang="en-US" sz="3200" dirty="0">
                <a:latin typeface="微軟正黑體" pitchFamily="34" charset="-120"/>
                <a:ea typeface="微軟正黑體" pitchFamily="34" charset="-120"/>
              </a:rPr>
              <a:t>（詳見右表）</a:t>
            </a:r>
            <a:br>
              <a:rPr lang="zh-TW" altLang="en-US" sz="4400" dirty="0">
                <a:latin typeface="微軟正黑體" pitchFamily="34" charset="-120"/>
                <a:ea typeface="微軟正黑體" pitchFamily="34" charset="-120"/>
              </a:rPr>
            </a:br>
            <a:endParaRPr lang="zh-TW" altLang="en-US" dirty="0">
              <a:latin typeface="微軟正黑體" pitchFamily="34" charset="-120"/>
              <a:ea typeface="微軟正黑體" pitchFamily="34" charset="-120"/>
            </a:endParaRPr>
          </a:p>
          <a:p>
            <a:pPr>
              <a:lnSpc>
                <a:spcPts val="3700"/>
              </a:lnSpc>
              <a:buFontTx/>
              <a:buBlip>
                <a:blip r:embed="rId3"/>
              </a:buBlip>
              <a:defRPr/>
            </a:pPr>
            <a:r>
              <a:rPr lang="zh-TW" altLang="zh-TW" b="1" dirty="0">
                <a:latin typeface="微軟正黑體" pitchFamily="34" charset="-120"/>
                <a:ea typeface="微軟正黑體" pitchFamily="34" charset="-120"/>
              </a:rPr>
              <a:t>招生範圍</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buFontTx/>
              <a:buBlip>
                <a:blip r:embed="rId4"/>
              </a:buBlip>
              <a:defRPr/>
            </a:pPr>
            <a:r>
              <a:rPr lang="zh-TW" altLang="zh-TW" b="1" dirty="0">
                <a:solidFill>
                  <a:srgbClr val="0000FF"/>
                </a:solidFill>
                <a:latin typeface="微軟正黑體" pitchFamily="34" charset="-120"/>
                <a:ea typeface="微軟正黑體" pitchFamily="34" charset="-120"/>
              </a:rPr>
              <a:t>不受就學區限制，</a:t>
            </a:r>
            <a:r>
              <a:rPr lang="zh-TW" altLang="zh-TW" b="1" u="sng" dirty="0">
                <a:solidFill>
                  <a:srgbClr val="0000FF"/>
                </a:solidFill>
                <a:latin typeface="微軟正黑體" pitchFamily="34" charset="-120"/>
                <a:ea typeface="微軟正黑體" pitchFamily="34" charset="-120"/>
              </a:rPr>
              <a:t>學生得跨區報考</a:t>
            </a:r>
            <a:r>
              <a:rPr lang="zh-TW" altLang="zh-TW" b="1" dirty="0">
                <a:latin typeface="微軟正黑體" pitchFamily="34" charset="-120"/>
                <a:ea typeface="微軟正黑體" pitchFamily="34" charset="-120"/>
              </a:rPr>
              <a:t>。</a:t>
            </a:r>
            <a:endParaRPr lang="zh-TW" altLang="en-US" b="1" dirty="0">
              <a:solidFill>
                <a:srgbClr val="0000FF"/>
              </a:solidFill>
              <a:effectLst>
                <a:outerShdw blurRad="38100" dist="38100" dir="2700000" algn="tl">
                  <a:srgbClr val="C0C0C0"/>
                </a:outerShdw>
              </a:effectLst>
              <a:latin typeface="微軟正黑體" pitchFamily="34" charset="-120"/>
              <a:ea typeface="微軟正黑體" pitchFamily="34" charset="-120"/>
            </a:endParaRPr>
          </a:p>
        </p:txBody>
      </p:sp>
      <p:graphicFrame>
        <p:nvGraphicFramePr>
          <p:cNvPr id="2" name="表格 1">
            <a:extLst>
              <a:ext uri="{FF2B5EF4-FFF2-40B4-BE49-F238E27FC236}">
                <a16:creationId xmlns:a16="http://schemas.microsoft.com/office/drawing/2014/main" id="{C5A539A3-15F9-4041-9B90-6DE6CDBEA2BF}"/>
              </a:ext>
            </a:extLst>
          </p:cNvPr>
          <p:cNvGraphicFramePr>
            <a:graphicFrameLocks noGrp="1"/>
          </p:cNvGraphicFramePr>
          <p:nvPr>
            <p:extLst>
              <p:ext uri="{D42A27DB-BD31-4B8C-83A1-F6EECF244321}">
                <p14:modId xmlns:p14="http://schemas.microsoft.com/office/powerpoint/2010/main" val="2999133555"/>
              </p:ext>
            </p:extLst>
          </p:nvPr>
        </p:nvGraphicFramePr>
        <p:xfrm>
          <a:off x="4449694" y="1844824"/>
          <a:ext cx="4293704" cy="4896544"/>
        </p:xfrm>
        <a:graphic>
          <a:graphicData uri="http://schemas.openxmlformats.org/drawingml/2006/table">
            <a:tbl>
              <a:tblPr/>
              <a:tblGrid>
                <a:gridCol w="1523650">
                  <a:extLst>
                    <a:ext uri="{9D8B030D-6E8A-4147-A177-3AD203B41FA5}">
                      <a16:colId xmlns:a16="http://schemas.microsoft.com/office/drawing/2014/main" val="3488989444"/>
                    </a:ext>
                  </a:extLst>
                </a:gridCol>
                <a:gridCol w="1385027">
                  <a:extLst>
                    <a:ext uri="{9D8B030D-6E8A-4147-A177-3AD203B41FA5}">
                      <a16:colId xmlns:a16="http://schemas.microsoft.com/office/drawing/2014/main" val="3555795695"/>
                    </a:ext>
                  </a:extLst>
                </a:gridCol>
                <a:gridCol w="1385027">
                  <a:extLst>
                    <a:ext uri="{9D8B030D-6E8A-4147-A177-3AD203B41FA5}">
                      <a16:colId xmlns:a16="http://schemas.microsoft.com/office/drawing/2014/main" val="4170490166"/>
                    </a:ext>
                  </a:extLst>
                </a:gridCol>
              </a:tblGrid>
              <a:tr h="266212">
                <a:tc rowSpan="2">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招生種類</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名  額</a:t>
                      </a:r>
                    </a:p>
                  </a:txBody>
                  <a:tcPr marL="17780" marR="177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2210435936"/>
                  </a:ext>
                </a:extLst>
              </a:tr>
              <a:tr h="266212">
                <a:tc vMerge="1">
                  <a:txBody>
                    <a:bodyPr/>
                    <a:lstStyle/>
                    <a:p>
                      <a:endParaRPr lang="zh-TW" altLang="en-US"/>
                    </a:p>
                  </a:txBody>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男生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女生</a:t>
                      </a: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589178"/>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籃球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8</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9860742"/>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棒球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5910937"/>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足球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1507086"/>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跆拳道</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baseline="0"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2897041180"/>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拳擊</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4253354235"/>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射箭</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3092881391"/>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輕艇</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algn="ctr" defTabSz="914400" rtl="0" eaLnBrk="1" latinLnBrk="0" hangingPunct="1">
                        <a:spcAft>
                          <a:spcPts val="0"/>
                        </a:spcAft>
                      </a:pPr>
                      <a:r>
                        <a:rPr lang="en-US" alt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1201115223"/>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田徑</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en-US" sz="1800" b="1"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1744414080"/>
                  </a:ext>
                </a:extLst>
              </a:tr>
              <a:tr h="521512">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舉重</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sz="1800" b="1"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762956849"/>
                  </a:ext>
                </a:extLst>
              </a:tr>
              <a:tr h="631856">
                <a:tc>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algn="ctr">
                        <a:spcAft>
                          <a:spcPts val="0"/>
                        </a:spcAft>
                      </a:pPr>
                      <a:r>
                        <a:rPr lang="en-US" sz="2400" b="1" dirty="0">
                          <a:effectLst/>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zh-TW" altLang="en-US"/>
                    </a:p>
                  </a:txBody>
                  <a:tcPr/>
                </a:tc>
                <a:extLst>
                  <a:ext uri="{0D108BD9-81ED-4DB2-BD59-A6C34878D82A}">
                    <a16:rowId xmlns:a16="http://schemas.microsoft.com/office/drawing/2014/main" val="2508856301"/>
                  </a:ext>
                </a:extLst>
              </a:tr>
            </a:tbl>
          </a:graphicData>
        </a:graphic>
      </p:graphicFrame>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125</a:t>
            </a:fld>
            <a:endParaRPr lang="zh-TW" altLang="en-US"/>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標題 1"/>
          <p:cNvSpPr txBox="1">
            <a:spLocks/>
          </p:cNvSpPr>
          <p:nvPr/>
        </p:nvSpPr>
        <p:spPr bwMode="auto">
          <a:xfrm>
            <a:off x="1290464" y="620688"/>
            <a:ext cx="7139136" cy="720080"/>
          </a:xfrm>
          <a:prstGeom prst="rect">
            <a:avLst/>
          </a:prstGeom>
          <a:solidFill>
            <a:schemeClr val="tx2">
              <a:lumMod val="60000"/>
              <a:lumOff val="40000"/>
            </a:schemeClr>
          </a:solidFill>
          <a:ln>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kumimoji="0" lang="zh-TW" altLang="en-US" b="1" dirty="0">
                <a:solidFill>
                  <a:srgbClr val="FF0000"/>
                </a:solidFill>
                <a:latin typeface="微軟正黑體" pitchFamily="34" charset="-120"/>
                <a:ea typeface="微軟正黑體" pitchFamily="34" charset="-120"/>
                <a:cs typeface="Times New Roman" pitchFamily="18" charset="0"/>
              </a:rPr>
              <a:t>運動績優獨招</a:t>
            </a:r>
          </a:p>
        </p:txBody>
      </p:sp>
    </p:spTree>
    <p:extLst>
      <p:ext uri="{BB962C8B-B14F-4D97-AF65-F5344CB8AC3E}">
        <p14:creationId xmlns:p14="http://schemas.microsoft.com/office/powerpoint/2010/main" val="21392107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7990" y="2060848"/>
            <a:ext cx="4785792" cy="2160240"/>
          </a:xfrm>
        </p:spPr>
        <p:txBody>
          <a:bodyPr/>
          <a:lstStyle/>
          <a:p>
            <a:pPr algn="ctr" eaLnBrk="1" hangingPunct="1">
              <a:defRPr/>
            </a:pP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其他</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五專入學</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招生管道</a:t>
            </a:r>
          </a:p>
        </p:txBody>
      </p:sp>
      <p:pic>
        <p:nvPicPr>
          <p:cNvPr id="76803"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2584" y="6219857"/>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多元適性入學」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37" y="1440086"/>
            <a:ext cx="5405586" cy="5405586"/>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9F4A3238-55CB-4D9B-A99A-5C06838782B9}" type="slidenum">
              <a:rPr lang="zh-TW" altLang="en-US" smtClean="0"/>
              <a:pPr>
                <a:defRPr/>
              </a:pPr>
              <a:t>126</a:t>
            </a:fld>
            <a:endParaRPr lang="zh-TW" altLang="en-US"/>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其他五專管道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E8D9B6E-23FD-4C8C-8DF5-33F499045056}"/>
              </a:ext>
            </a:extLst>
          </p:cNvPr>
          <p:cNvGrpSpPr/>
          <p:nvPr/>
        </p:nvGrpSpPr>
        <p:grpSpPr>
          <a:xfrm>
            <a:off x="2" y="-41376"/>
            <a:ext cx="846043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3">
            <a:extLst>
              <a:ext uri="{FF2B5EF4-FFF2-40B4-BE49-F238E27FC236}">
                <a16:creationId xmlns:a16="http://schemas.microsoft.com/office/drawing/2014/main" id="{DEF63787-C7D7-4EC7-8A9A-27722D7CF576}"/>
              </a:ext>
            </a:extLst>
          </p:cNvPr>
          <p:cNvGraphicFramePr>
            <a:graphicFrameLocks/>
          </p:cNvGraphicFramePr>
          <p:nvPr>
            <p:extLst>
              <p:ext uri="{D42A27DB-BD31-4B8C-83A1-F6EECF244321}">
                <p14:modId xmlns:p14="http://schemas.microsoft.com/office/powerpoint/2010/main" val="3864662726"/>
              </p:ext>
            </p:extLst>
          </p:nvPr>
        </p:nvGraphicFramePr>
        <p:xfrm>
          <a:off x="971601" y="692696"/>
          <a:ext cx="7266214" cy="2834374"/>
        </p:xfrm>
        <a:graphic>
          <a:graphicData uri="http://schemas.openxmlformats.org/drawingml/2006/table">
            <a:tbl>
              <a:tblPr firstRow="1" bandRow="1"/>
              <a:tblGrid>
                <a:gridCol w="1975757">
                  <a:extLst>
                    <a:ext uri="{9D8B030D-6E8A-4147-A177-3AD203B41FA5}">
                      <a16:colId xmlns:a16="http://schemas.microsoft.com/office/drawing/2014/main" val="20000"/>
                    </a:ext>
                  </a:extLst>
                </a:gridCol>
                <a:gridCol w="5290457">
                  <a:extLst>
                    <a:ext uri="{9D8B030D-6E8A-4147-A177-3AD203B41FA5}">
                      <a16:colId xmlns:a16="http://schemas.microsoft.com/office/drawing/2014/main" val="20001"/>
                    </a:ext>
                  </a:extLst>
                </a:gridCol>
              </a:tblGrid>
              <a:tr h="313328">
                <a:tc rowSpan="2">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354358">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a16="http://schemas.microsoft.com/office/drawing/2014/main" val="200169942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75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281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專班學生將獲得公費就學獎助</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畢業後派任至慈濟各醫療院所</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服務五年</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bl>
          </a:graphicData>
        </a:graphic>
      </p:graphicFrame>
      <p:graphicFrame>
        <p:nvGraphicFramePr>
          <p:cNvPr id="8" name="內容版面配置區 3">
            <a:extLst>
              <a:ext uri="{FF2B5EF4-FFF2-40B4-BE49-F238E27FC236}">
                <a16:creationId xmlns:a16="http://schemas.microsoft.com/office/drawing/2014/main" id="{1378FC96-1EF6-414A-A664-EDC22537BFEB}"/>
              </a:ext>
            </a:extLst>
          </p:cNvPr>
          <p:cNvGraphicFramePr>
            <a:graphicFrameLocks/>
          </p:cNvGraphicFramePr>
          <p:nvPr>
            <p:extLst>
              <p:ext uri="{D42A27DB-BD31-4B8C-83A1-F6EECF244321}">
                <p14:modId xmlns:p14="http://schemas.microsoft.com/office/powerpoint/2010/main" val="1212566048"/>
              </p:ext>
            </p:extLst>
          </p:nvPr>
        </p:nvGraphicFramePr>
        <p:xfrm>
          <a:off x="938901" y="3755002"/>
          <a:ext cx="7305515" cy="3102998"/>
        </p:xfrm>
        <a:graphic>
          <a:graphicData uri="http://schemas.openxmlformats.org/drawingml/2006/table">
            <a:tbl>
              <a:tblPr firstRow="1" bandRow="1"/>
              <a:tblGrid>
                <a:gridCol w="1963511">
                  <a:extLst>
                    <a:ext uri="{9D8B030D-6E8A-4147-A177-3AD203B41FA5}">
                      <a16:colId xmlns:a16="http://schemas.microsoft.com/office/drawing/2014/main" val="20000"/>
                    </a:ext>
                  </a:extLst>
                </a:gridCol>
                <a:gridCol w="5342004">
                  <a:extLst>
                    <a:ext uri="{9D8B030D-6E8A-4147-A177-3AD203B41FA5}">
                      <a16:colId xmlns:a16="http://schemas.microsoft.com/office/drawing/2014/main" val="20001"/>
                    </a:ext>
                  </a:extLst>
                </a:gridCol>
              </a:tblGrid>
              <a:tr h="864096">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衛生福利部玉里醫院</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五專護理科花東專班獎助生單獨招生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0000"/>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預定於</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月底公告</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9129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在校期間由衛生福利部玉里醫院提供學雜費獎助金，畢業後在該醫院服務。</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r"/>
                      <a:r>
                        <a:rPr lang="zh-TW" altLang="en-US" sz="1800" b="1" i="1" u="none" strike="noStrike" kern="1200" baseline="0" dirty="0">
                          <a:solidFill>
                            <a:schemeClr val="tx1"/>
                          </a:solidFill>
                          <a:latin typeface="Calibri"/>
                          <a:ea typeface="+mn-ea"/>
                          <a:cs typeface="+mn-cs"/>
                        </a:rPr>
                        <a:t>異動以簡章及各招生委員會公告為準</a:t>
                      </a:r>
                      <a:endParaRPr lang="zh-TW" altLang="en-US" sz="1800" b="1" i="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9" name="橢圓形圖說文字 8"/>
          <p:cNvSpPr/>
          <p:nvPr/>
        </p:nvSpPr>
        <p:spPr>
          <a:xfrm>
            <a:off x="7248260" y="1772816"/>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a:solidFill>
                  <a:srgbClr val="0000FF"/>
                </a:solidFill>
                <a:latin typeface="微軟正黑體" pitchFamily="34" charset="-120"/>
                <a:ea typeface="微軟正黑體" pitchFamily="34" charset="-120"/>
              </a:rPr>
              <a:t>限原住民身分</a:t>
            </a:r>
          </a:p>
        </p:txBody>
      </p:sp>
      <p:sp>
        <p:nvSpPr>
          <p:cNvPr id="10" name="橢圓形圖說文字 9"/>
          <p:cNvSpPr/>
          <p:nvPr/>
        </p:nvSpPr>
        <p:spPr>
          <a:xfrm>
            <a:off x="7308304" y="4869160"/>
            <a:ext cx="1716228" cy="792088"/>
          </a:xfrm>
          <a:prstGeom prst="wedgeEllipseCallout">
            <a:avLst>
              <a:gd name="adj1" fmla="val -64718"/>
              <a:gd name="adj2" fmla="val 5230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限設籍</a:t>
            </a:r>
            <a:endParaRPr lang="en-US" altLang="zh-TW"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花東地區</a:t>
            </a:r>
          </a:p>
        </p:txBody>
      </p:sp>
    </p:spTree>
    <p:extLst>
      <p:ext uri="{BB962C8B-B14F-4D97-AF65-F5344CB8AC3E}">
        <p14:creationId xmlns:p14="http://schemas.microsoft.com/office/powerpoint/2010/main" val="4227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E8D9B6E-23FD-4C8C-8DF5-33F499045056}"/>
              </a:ext>
            </a:extLst>
          </p:cNvPr>
          <p:cNvGrpSpPr/>
          <p:nvPr/>
        </p:nvGrpSpPr>
        <p:grpSpPr>
          <a:xfrm>
            <a:off x="0" y="-41376"/>
            <a:ext cx="925252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伍、其他五專招生管道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9" name="內容版面配置區 3">
            <a:extLst>
              <a:ext uri="{FF2B5EF4-FFF2-40B4-BE49-F238E27FC236}">
                <a16:creationId xmlns:a16="http://schemas.microsoft.com/office/drawing/2014/main" id="{A146316F-F48A-480C-ACF4-75094C36618B}"/>
              </a:ext>
            </a:extLst>
          </p:cNvPr>
          <p:cNvGraphicFramePr>
            <a:graphicFrameLocks/>
          </p:cNvGraphicFramePr>
          <p:nvPr>
            <p:extLst>
              <p:ext uri="{D42A27DB-BD31-4B8C-83A1-F6EECF244321}">
                <p14:modId xmlns:p14="http://schemas.microsoft.com/office/powerpoint/2010/main" val="745122914"/>
              </p:ext>
            </p:extLst>
          </p:nvPr>
        </p:nvGraphicFramePr>
        <p:xfrm>
          <a:off x="791580" y="3773909"/>
          <a:ext cx="7560840" cy="3748736"/>
        </p:xfrm>
        <a:graphic>
          <a:graphicData uri="http://schemas.openxmlformats.org/drawingml/2006/table">
            <a:tbl>
              <a:tblPr firstRow="1" bandRow="1">
                <a:tableStyleId>{F2DE63D5-997A-4646-A377-4702673A728D}</a:tableStyleId>
              </a:tblPr>
              <a:tblGrid>
                <a:gridCol w="1928948">
                  <a:extLst>
                    <a:ext uri="{9D8B030D-6E8A-4147-A177-3AD203B41FA5}">
                      <a16:colId xmlns:a16="http://schemas.microsoft.com/office/drawing/2014/main" val="20000"/>
                    </a:ext>
                  </a:extLst>
                </a:gridCol>
                <a:gridCol w="5631892">
                  <a:extLst>
                    <a:ext uri="{9D8B030D-6E8A-4147-A177-3AD203B41FA5}">
                      <a16:colId xmlns:a16="http://schemas.microsoft.com/office/drawing/2014/main" val="20001"/>
                    </a:ext>
                  </a:extLst>
                </a:gridCol>
              </a:tblGrid>
              <a:tr h="330175">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國立臺南護理專科學校</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330175">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五專老人服務事業科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a16="http://schemas.microsoft.com/office/drawing/2014/main" val="2001699422"/>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即日起至</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77833">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書審</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：在校成績、自傳、其他</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證照、競賽、英檢</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p>
                    <a:p>
                      <a:pPr marL="1058863" indent="0" algn="just">
                        <a:tabLst>
                          <a:tab pos="1122363" algn="l"/>
                        </a:tabLst>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筆試</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：公民</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82549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1" i="1" u="none" strike="noStrike" kern="1200" baseline="0" dirty="0">
                          <a:solidFill>
                            <a:schemeClr val="tx1"/>
                          </a:solidFill>
                          <a:latin typeface="+mn-lt"/>
                          <a:ea typeface="+mn-ea"/>
                          <a:cs typeface="+mn-cs"/>
                        </a:rPr>
                        <a:t>異動以簡章及各招生委員會公告為準</a:t>
                      </a:r>
                      <a:endParaRPr lang="zh-TW" altLang="en-US" sz="1800" b="1" i="1" dirty="0">
                        <a:latin typeface="Times New Roman" panose="02020603050405020304" pitchFamily="18" charset="0"/>
                        <a:ea typeface="微軟正黑體" panose="020B0604030504040204" pitchFamily="34" charset="-120"/>
                        <a:cs typeface="Times New Roman" panose="02020603050405020304" pitchFamily="18" charset="0"/>
                      </a:endParaRPr>
                    </a:p>
                    <a:p>
                      <a:pPr algn="ct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8" name="內容版面配置區 3">
            <a:extLst>
              <a:ext uri="{FF2B5EF4-FFF2-40B4-BE49-F238E27FC236}">
                <a16:creationId xmlns:a16="http://schemas.microsoft.com/office/drawing/2014/main" id="{2C1C5C7F-00A6-4BEA-9960-F39CB4A1C0E0}"/>
              </a:ext>
            </a:extLst>
          </p:cNvPr>
          <p:cNvGraphicFramePr>
            <a:graphicFrameLocks/>
          </p:cNvGraphicFramePr>
          <p:nvPr>
            <p:extLst>
              <p:ext uri="{D42A27DB-BD31-4B8C-83A1-F6EECF244321}">
                <p14:modId xmlns:p14="http://schemas.microsoft.com/office/powerpoint/2010/main" val="1290329846"/>
              </p:ext>
            </p:extLst>
          </p:nvPr>
        </p:nvGraphicFramePr>
        <p:xfrm>
          <a:off x="611560" y="562570"/>
          <a:ext cx="8136904" cy="3157667"/>
        </p:xfrm>
        <a:graphic>
          <a:graphicData uri="http://schemas.openxmlformats.org/drawingml/2006/table">
            <a:tbl>
              <a:tblPr firstRow="1" bandRow="1"/>
              <a:tblGrid>
                <a:gridCol w="1879043">
                  <a:extLst>
                    <a:ext uri="{9D8B030D-6E8A-4147-A177-3AD203B41FA5}">
                      <a16:colId xmlns:a16="http://schemas.microsoft.com/office/drawing/2014/main" val="20000"/>
                    </a:ext>
                  </a:extLst>
                </a:gridCol>
                <a:gridCol w="6257861">
                  <a:extLst>
                    <a:ext uri="{9D8B030D-6E8A-4147-A177-3AD203B41FA5}">
                      <a16:colId xmlns:a16="http://schemas.microsoft.com/office/drawing/2014/main" val="20001"/>
                    </a:ext>
                  </a:extLst>
                </a:gridCol>
              </a:tblGrid>
              <a:tr h="669807">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東部地區</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五專護理科獎助生甄選入學招生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0000"/>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48</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2749">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成績計算方式</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比照該校北區五專聯合免試入學成績採計方式辦理</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2578332"/>
                  </a:ext>
                </a:extLst>
              </a:tr>
              <a:tr h="9568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在校期間由台東馬偕紀念醫院、台東基督教醫院及花蓮門諾醫院提供學雜費獎助金，畢業後在以上醫院服務，其服務年限</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依獎助金支領年限</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而定。</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22190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schemeClr val="tx1"/>
                </a:solidFill>
              </a:rPr>
              <a:pPr/>
              <a:t>129</a:t>
            </a:fld>
            <a:endParaRPr lang="en-US" altLang="zh-TW" b="1">
              <a:solidFill>
                <a:schemeClr val="tx1"/>
              </a:solidFill>
            </a:endParaRPr>
          </a:p>
        </p:txBody>
      </p:sp>
      <p:sp>
        <p:nvSpPr>
          <p:cNvPr id="3" name="文字版面配置區 2"/>
          <p:cNvSpPr>
            <a:spLocks noGrp="1"/>
          </p:cNvSpPr>
          <p:nvPr>
            <p:ph type="body" idx="1"/>
          </p:nvPr>
        </p:nvSpPr>
        <p:spPr>
          <a:xfrm>
            <a:off x="288032" y="3068966"/>
            <a:ext cx="9144000" cy="1079153"/>
          </a:xfrm>
        </p:spPr>
        <p:txBody>
          <a:bodyPr rtlCol="0">
            <a:noAutofit/>
          </a:bodyPr>
          <a:lstStyle/>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花蓮區高中職有哪些入學管道呢？</a:t>
            </a:r>
            <a:endParaRPr lang="en-US" altLang="zh-TW" sz="4000" b="1" dirty="0">
              <a:solidFill>
                <a:srgbClr val="000099"/>
              </a:solidFill>
              <a:latin typeface="Times New Roman" pitchFamily="18" charset="0"/>
              <a:ea typeface="標楷體" pitchFamily="65" charset="-120"/>
              <a:cs typeface="Times New Roman" pitchFamily="18" charset="0"/>
            </a:endParaRPr>
          </a:p>
        </p:txBody>
      </p:sp>
      <p:pic>
        <p:nvPicPr>
          <p:cNvPr id="4" name="Picture 6" descr="相關圖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509152"/>
            <a:ext cx="2808312" cy="1995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769" y="4509152"/>
            <a:ext cx="2616192" cy="1962209"/>
          </a:xfrm>
          <a:prstGeom prst="round2DiagRect">
            <a:avLst>
              <a:gd name="adj1" fmla="val 21505"/>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橢圓形圖說文字 15"/>
          <p:cNvSpPr/>
          <p:nvPr/>
        </p:nvSpPr>
        <p:spPr>
          <a:xfrm>
            <a:off x="772272" y="119675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9797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投影片編號版面配置區 1"/>
          <p:cNvSpPr>
            <a:spLocks noGrp="1"/>
          </p:cNvSpPr>
          <p:nvPr>
            <p:ph type="sldNum" sz="quarter" idx="12"/>
          </p:nvPr>
        </p:nvSpPr>
        <p:spPr bwMode="auto">
          <a:noFill/>
          <a:ln>
            <a:miter lim="800000"/>
            <a:headEnd/>
            <a:tailEnd/>
          </a:ln>
        </p:spPr>
        <p:txBody>
          <a:bodyPr/>
          <a:lstStyle/>
          <a:p>
            <a:fld id="{AA72AADF-D284-467B-AA71-243268A1D351}" type="slidenum">
              <a:rPr lang="zh-TW" altLang="en-US" smtClean="0">
                <a:ea typeface="新細明體" charset="-120"/>
              </a:rPr>
              <a:pPr/>
              <a:t>13</a:t>
            </a:fld>
            <a:endParaRPr lang="en-US" altLang="zh-TW">
              <a:ea typeface="新細明體"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581627866"/>
              </p:ext>
            </p:extLst>
          </p:nvPr>
        </p:nvGraphicFramePr>
        <p:xfrm>
          <a:off x="251520" y="2161312"/>
          <a:ext cx="8784976" cy="3859976"/>
        </p:xfrm>
        <a:graphic>
          <a:graphicData uri="http://schemas.openxmlformats.org/drawingml/2006/table">
            <a:tbl>
              <a:tblPr>
                <a:tableStyleId>{69C7853C-536D-4A76-A0AE-DD22124D55A5}</a:tableStyleId>
              </a:tblPr>
              <a:tblGrid>
                <a:gridCol w="3557552">
                  <a:extLst>
                    <a:ext uri="{9D8B030D-6E8A-4147-A177-3AD203B41FA5}">
                      <a16:colId xmlns:a16="http://schemas.microsoft.com/office/drawing/2014/main" val="20000"/>
                    </a:ext>
                  </a:extLst>
                </a:gridCol>
                <a:gridCol w="5227424">
                  <a:extLst>
                    <a:ext uri="{9D8B030D-6E8A-4147-A177-3AD203B41FA5}">
                      <a16:colId xmlns:a16="http://schemas.microsoft.com/office/drawing/2014/main" val="20001"/>
                    </a:ext>
                  </a:extLst>
                </a:gridCol>
              </a:tblGrid>
              <a:tr h="763632">
                <a:tc>
                  <a:txBody>
                    <a:bodyPr/>
                    <a:lstStyle/>
                    <a:p>
                      <a:pPr algn="ctr">
                        <a:lnSpc>
                          <a:spcPct val="150000"/>
                        </a:lnSpc>
                      </a:pPr>
                      <a:r>
                        <a:rPr lang="zh-TW" altLang="en-US" sz="2000" b="1" dirty="0">
                          <a:latin typeface="標楷體" panose="03000509000000000000" pitchFamily="65" charset="-120"/>
                          <a:ea typeface="標楷體" panose="03000509000000000000" pitchFamily="65" charset="-120"/>
                        </a:rPr>
                        <a:t>對象</a:t>
                      </a:r>
                    </a:p>
                  </a:txBody>
                  <a:tcPr marL="0" marR="0" marT="0" marB="0" anchor="ctr"/>
                </a:tc>
                <a:tc>
                  <a:txBody>
                    <a:bodyPr/>
                    <a:lstStyle/>
                    <a:p>
                      <a:pPr algn="ctr">
                        <a:lnSpc>
                          <a:spcPct val="150000"/>
                        </a:lnSpc>
                      </a:pPr>
                      <a:r>
                        <a:rPr lang="en-US" altLang="zh-TW" sz="2000" b="1" dirty="0">
                          <a:latin typeface="標楷體" panose="03000509000000000000" pitchFamily="65" charset="-120"/>
                          <a:ea typeface="標楷體" panose="03000509000000000000" pitchFamily="65" charset="-120"/>
                        </a:rPr>
                        <a:t>2024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月後</a:t>
                      </a:r>
                      <a:r>
                        <a:rPr lang="en-US" altLang="zh-TW" sz="2000" b="1" dirty="0">
                          <a:latin typeface="標楷體" panose="03000509000000000000" pitchFamily="65" charset="-120"/>
                          <a:ea typeface="標楷體" panose="03000509000000000000" pitchFamily="65" charset="-120"/>
                        </a:rPr>
                        <a:t>(112</a:t>
                      </a:r>
                      <a:r>
                        <a:rPr lang="zh-TW" altLang="en-US" sz="2000" b="1" dirty="0">
                          <a:latin typeface="標楷體" panose="03000509000000000000" pitchFamily="65" charset="-120"/>
                          <a:ea typeface="標楷體" panose="03000509000000000000" pitchFamily="65" charset="-120"/>
                        </a:rPr>
                        <a:t>學年度下學期</a:t>
                      </a:r>
                      <a:r>
                        <a:rPr lang="en-US" altLang="zh-TW" sz="2000" b="1" dirty="0">
                          <a:latin typeface="標楷體" panose="03000509000000000000" pitchFamily="65" charset="-120"/>
                          <a:ea typeface="標楷體" panose="03000509000000000000" pitchFamily="65"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a16="http://schemas.microsoft.com/office/drawing/2014/main" val="10000"/>
                  </a:ext>
                </a:extLst>
              </a:tr>
              <a:tr h="1656184">
                <a:tc>
                  <a:txBody>
                    <a:bodyPr/>
                    <a:lstStyle/>
                    <a:p>
                      <a:pPr algn="ctr">
                        <a:lnSpc>
                          <a:spcPct val="100000"/>
                        </a:lnSpc>
                        <a:spcAft>
                          <a:spcPts val="1200"/>
                        </a:spcAft>
                      </a:pPr>
                      <a:r>
                        <a:rPr lang="zh-TW" altLang="en-US" sz="3200" b="1" dirty="0">
                          <a:solidFill>
                            <a:srgbClr val="0000FF"/>
                          </a:solidFill>
                          <a:latin typeface="標楷體" panose="03000509000000000000" pitchFamily="65" charset="-120"/>
                          <a:ea typeface="標楷體" panose="03000509000000000000" pitchFamily="65" charset="-120"/>
                        </a:rPr>
                        <a:t>高職</a:t>
                      </a:r>
                      <a:endParaRPr lang="en-US" altLang="zh-TW" sz="3200" b="1" dirty="0">
                        <a:solidFill>
                          <a:srgbClr val="0000FF"/>
                        </a:solidFill>
                        <a:latin typeface="標楷體" panose="03000509000000000000" pitchFamily="65" charset="-120"/>
                        <a:ea typeface="標楷體" panose="03000509000000000000" pitchFamily="65" charset="-120"/>
                      </a:endParaRPr>
                    </a:p>
                  </a:txBody>
                  <a:tcPr marL="0" marR="0" marT="0" marB="0" anchor="ctr"/>
                </a:tc>
                <a:tc rowSpan="2">
                  <a:txBody>
                    <a:bodyPr/>
                    <a:lstStyle/>
                    <a:p>
                      <a:pPr algn="ctr">
                        <a:lnSpc>
                          <a:spcPct val="150000"/>
                        </a:lnSpc>
                      </a:pPr>
                      <a:r>
                        <a:rPr lang="zh-TW" altLang="en-US" sz="3600" b="1" dirty="0">
                          <a:solidFill>
                            <a:srgbClr val="0000FF"/>
                          </a:solidFill>
                          <a:latin typeface="標楷體" panose="03000509000000000000" pitchFamily="65" charset="-120"/>
                          <a:ea typeface="標楷體" panose="03000509000000000000" pitchFamily="65" charset="-120"/>
                        </a:rPr>
                        <a:t>全面免學費</a:t>
                      </a:r>
                    </a:p>
                  </a:txBody>
                  <a:tcPr marL="0" marR="0" marT="0" marB="0" anchor="ctr"/>
                </a:tc>
                <a:extLst>
                  <a:ext uri="{0D108BD9-81ED-4DB2-BD59-A6C34878D82A}">
                    <a16:rowId xmlns:a16="http://schemas.microsoft.com/office/drawing/2014/main" val="10001"/>
                  </a:ext>
                </a:extLst>
              </a:tr>
              <a:tr h="1440160">
                <a:tc>
                  <a:txBody>
                    <a:bodyPr/>
                    <a:lstStyle/>
                    <a:p>
                      <a:pPr algn="ctr">
                        <a:lnSpc>
                          <a:spcPct val="100000"/>
                        </a:lnSpc>
                        <a:spcAft>
                          <a:spcPts val="1200"/>
                        </a:spcAft>
                      </a:pPr>
                      <a:r>
                        <a:rPr lang="zh-TW" altLang="en-US" sz="3200" b="1" kern="1200" dirty="0">
                          <a:solidFill>
                            <a:srgbClr val="FF0000"/>
                          </a:solidFill>
                          <a:latin typeface="標楷體" panose="03000509000000000000" pitchFamily="65" charset="-120"/>
                          <a:ea typeface="標楷體" panose="03000509000000000000" pitchFamily="65" charset="-120"/>
                          <a:cs typeface="+mn-cs"/>
                        </a:rPr>
                        <a:t>高中</a:t>
                      </a:r>
                      <a:endParaRPr lang="en-US" altLang="zh-TW" sz="3200" b="1" kern="1200" dirty="0">
                        <a:solidFill>
                          <a:srgbClr val="FF0000"/>
                        </a:solidFill>
                        <a:latin typeface="標楷體" panose="03000509000000000000" pitchFamily="65" charset="-120"/>
                        <a:ea typeface="標楷體" panose="03000509000000000000" pitchFamily="65" charset="-120"/>
                        <a:cs typeface="+mn-cs"/>
                      </a:endParaRPr>
                    </a:p>
                  </a:txBody>
                  <a:tcPr marL="0" marR="0" marT="0" marB="0" anchor="ctr"/>
                </a:tc>
                <a:tc vMerge="1">
                  <a:txBody>
                    <a:bodyPr/>
                    <a:lstStyle/>
                    <a:p>
                      <a:pPr algn="ctr">
                        <a:lnSpc>
                          <a:spcPct val="150000"/>
                        </a:lnSpc>
                      </a:pPr>
                      <a:endParaRPr lang="zh-TW" altLang="en-US" sz="2400" b="1" dirty="0">
                        <a:solidFill>
                          <a:srgbClr val="FF0000"/>
                        </a:solidFill>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a16="http://schemas.microsoft.com/office/drawing/2014/main" val="10002"/>
                  </a:ext>
                </a:extLst>
              </a:tr>
            </a:tbl>
          </a:graphicData>
        </a:graphic>
      </p:graphicFrame>
      <p:sp>
        <p:nvSpPr>
          <p:cNvPr id="55299" name="標題 2"/>
          <p:cNvSpPr txBox="1">
            <a:spLocks/>
          </p:cNvSpPr>
          <p:nvPr/>
        </p:nvSpPr>
        <p:spPr bwMode="auto">
          <a:xfrm>
            <a:off x="0" y="620715"/>
            <a:ext cx="9144000" cy="720055"/>
          </a:xfrm>
          <a:prstGeom prst="rect">
            <a:avLst/>
          </a:prstGeom>
          <a:noFill/>
          <a:ln w="9525">
            <a:noFill/>
            <a:miter lim="800000"/>
            <a:headEnd/>
            <a:tailEnd/>
          </a:ln>
        </p:spPr>
        <p:txBody>
          <a:bodyPr/>
          <a:lstStyle/>
          <a:p>
            <a:pPr algn="ctr"/>
            <a:r>
              <a:rPr lang="zh-TW" altLang="zh-TW" sz="3600" b="1" dirty="0">
                <a:solidFill>
                  <a:srgbClr val="FF0000"/>
                </a:solidFill>
                <a:latin typeface="微軟正黑體" panose="020B0604030504040204" pitchFamily="34" charset="-120"/>
                <a:ea typeface="微軟正黑體" panose="020B0604030504040204" pitchFamily="34" charset="-120"/>
              </a:rPr>
              <a:t>高級中等學校(含五專前三年)免學費</a:t>
            </a:r>
          </a:p>
        </p:txBody>
      </p:sp>
      <p:sp>
        <p:nvSpPr>
          <p:cNvPr id="55300" name="矩形 5"/>
          <p:cNvSpPr>
            <a:spLocks noChangeArrowheads="1"/>
          </p:cNvSpPr>
          <p:nvPr/>
        </p:nvSpPr>
        <p:spPr bwMode="auto">
          <a:xfrm>
            <a:off x="395288" y="1268760"/>
            <a:ext cx="8497887" cy="523220"/>
          </a:xfrm>
          <a:prstGeom prst="rect">
            <a:avLst/>
          </a:prstGeom>
          <a:noFill/>
          <a:ln w="9525">
            <a:noFill/>
            <a:miter lim="800000"/>
            <a:headEnd/>
            <a:tailEnd/>
          </a:ln>
        </p:spPr>
        <p:txBody>
          <a:bodyPr>
            <a:spAutoFit/>
          </a:bodyPr>
          <a:lstStyle/>
          <a:p>
            <a:pPr eaLnBrk="0" hangingPunct="0"/>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高職</a:t>
            </a:r>
            <a:r>
              <a:rPr lang="zh-TW" altLang="en-US"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、高中</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者免學費</a:t>
            </a:r>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a:t>
            </a:r>
            <a:r>
              <a:rPr lang="zh-TW" altLang="en-US" sz="2400" b="1" u="sng" dirty="0">
                <a:solidFill>
                  <a:srgbClr val="0000FF"/>
                </a:solidFill>
                <a:latin typeface="微軟正黑體" panose="020B0604030504040204" pitchFamily="34" charset="-120"/>
                <a:ea typeface="微軟正黑體" panose="020B0604030504040204" pitchFamily="34" charset="-120"/>
                <a:cs typeface="新細明體" charset="-120"/>
              </a:rPr>
              <a:t>但</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是要交雜費、書籍費</a:t>
            </a:r>
            <a:r>
              <a:rPr lang="en-US" altLang="zh-TW"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等費用</a:t>
            </a:r>
            <a:endParaRPr lang="zh-TW" altLang="zh-TW" sz="1200" b="1" dirty="0">
              <a:solidFill>
                <a:prstClr val="black"/>
              </a:solidFill>
              <a:latin typeface="微軟正黑體" panose="020B0604030504040204" pitchFamily="34" charset="-120"/>
              <a:ea typeface="微軟正黑體" panose="020B0604030504040204" pitchFamily="34" charset="-120"/>
              <a:cs typeface="新細明體" charset="-120"/>
            </a:endParaRPr>
          </a:p>
        </p:txBody>
      </p:sp>
      <p:grpSp>
        <p:nvGrpSpPr>
          <p:cNvPr id="6" name="群組 5"/>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8657461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6A016D2-668B-4606-A2EE-416D217A135D}"/>
              </a:ext>
            </a:extLst>
          </p:cNvPr>
          <p:cNvSpPr txBox="1"/>
          <p:nvPr/>
        </p:nvSpPr>
        <p:spPr>
          <a:xfrm>
            <a:off x="467550" y="844907"/>
            <a:ext cx="7920880" cy="2862322"/>
          </a:xfrm>
          <a:prstGeom prst="rect">
            <a:avLst/>
          </a:prstGeom>
          <a:noFill/>
        </p:spPr>
        <p:txBody>
          <a:bodyPr wrap="square" rtlCol="0">
            <a:spAutoFit/>
          </a:bodyPr>
          <a:lstStyle/>
          <a:p>
            <a:pPr>
              <a:lnSpc>
                <a:spcPct val="150000"/>
              </a:lnSpc>
            </a:pPr>
            <a:r>
              <a:rPr lang="zh-TW" altLang="en-US" sz="4000" b="1" dirty="0">
                <a:solidFill>
                  <a:srgbClr val="0000FF"/>
                </a:solidFill>
                <a:latin typeface="微軟正黑體" panose="020B0604030504040204" pitchFamily="34" charset="-120"/>
                <a:ea typeface="微軟正黑體" panose="020B0604030504040204" pitchFamily="34" charset="-120"/>
              </a:rPr>
              <a:t>入學管道多元</a:t>
            </a:r>
            <a:endParaRPr lang="en-US" altLang="zh-TW" sz="4000" b="1" dirty="0">
              <a:solidFill>
                <a:srgbClr val="0000FF"/>
              </a:solidFill>
              <a:latin typeface="微軟正黑體" panose="020B0604030504040204" pitchFamily="34" charset="-120"/>
              <a:ea typeface="微軟正黑體" panose="020B0604030504040204" pitchFamily="34" charset="-120"/>
            </a:endParaRPr>
          </a:p>
          <a:p>
            <a:pPr algn="ctr">
              <a:lnSpc>
                <a:spcPct val="150000"/>
              </a:lnSpc>
            </a:pPr>
            <a:r>
              <a:rPr lang="zh-TW" altLang="en-US" sz="4000" b="1" dirty="0">
                <a:latin typeface="微軟正黑體" panose="020B0604030504040204" pitchFamily="34" charset="-120"/>
                <a:ea typeface="微軟正黑體" panose="020B0604030504040204" pitchFamily="34" charset="-120"/>
              </a:rPr>
              <a:t>先清楚自己的就學區有哪些管道</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a:t>
            </a:r>
            <a:endParaRPr lang="en-US" altLang="zh-TW" sz="4000" b="1" dirty="0">
              <a:latin typeface="微軟正黑體" panose="020B0604030504040204" pitchFamily="34" charset="-120"/>
              <a:ea typeface="微軟正黑體" panose="020B0604030504040204" pitchFamily="34" charset="-120"/>
            </a:endParaRPr>
          </a:p>
          <a:p>
            <a:pPr algn="r">
              <a:lnSpc>
                <a:spcPct val="150000"/>
              </a:lnSpc>
            </a:pPr>
            <a:r>
              <a:rPr lang="zh-TW" altLang="en-US" sz="4000" b="1" dirty="0">
                <a:latin typeface="微軟正黑體" panose="020B0604030504040204" pitchFamily="34" charset="-120"/>
                <a:ea typeface="微軟正黑體" panose="020B0604030504040204" pitchFamily="34" charset="-120"/>
              </a:rPr>
              <a:t>每個管道適合哪些學生入學</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2050" name="Picture 2" descr="ID-10022368">
            <a:extLst>
              <a:ext uri="{FF2B5EF4-FFF2-40B4-BE49-F238E27FC236}">
                <a16:creationId xmlns:a16="http://schemas.microsoft.com/office/drawing/2014/main" id="{18056F5B-7DCF-465F-A46D-A537EDE1908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0432" y="3573016"/>
            <a:ext cx="38100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p:cNvGrpSpPr/>
          <p:nvPr/>
        </p:nvGrpSpPr>
        <p:grpSpPr>
          <a:xfrm>
            <a:off x="2195736" y="44624"/>
            <a:ext cx="6948264" cy="400110"/>
            <a:chOff x="2195736" y="44624"/>
            <a:chExt cx="6948264" cy="400110"/>
          </a:xfrm>
        </p:grpSpPr>
        <p:sp>
          <p:nvSpPr>
            <p:cNvPr id="5" name="矩形 4"/>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6752477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457200" y="1600200"/>
            <a:ext cx="8229600" cy="5257800"/>
          </a:xfrm>
        </p:spPr>
        <p:txBody>
          <a:bodyPr>
            <a:normAutofit/>
          </a:bodyPr>
          <a:lstStyle/>
          <a:p>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考招分離</a:t>
            </a:r>
            <a:r>
              <a:rPr lang="en-US" altLang="zh-TW"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：注意各入學管道重要日程</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報名國中教育會考，不意謂報名入學管道。</a:t>
            </a:r>
            <a:endParaRPr lang="en-US" altLang="zh-TW" b="1" dirty="0">
              <a:latin typeface="微軟正黑體" pitchFamily="34" charset="-120"/>
              <a:ea typeface="微軟正黑體" pitchFamily="34" charset="-120"/>
            </a:endParaRPr>
          </a:p>
          <a:p>
            <a:pPr lvl="1">
              <a:spcBef>
                <a:spcPts val="1200"/>
              </a:spcBef>
            </a:pPr>
            <a:r>
              <a:rPr lang="zh-TW" altLang="en-US" b="1" dirty="0">
                <a:latin typeface="微軟正黑體" pitchFamily="34" charset="-120"/>
                <a:ea typeface="微軟正黑體" pitchFamily="34" charset="-120"/>
              </a:rPr>
              <a:t>有許多管道</a:t>
            </a:r>
            <a:r>
              <a:rPr lang="zh-TW" altLang="en-US" sz="4500" b="1" u="sng" dirty="0">
                <a:latin typeface="微軟正黑體" pitchFamily="34" charset="-120"/>
                <a:ea typeface="微軟正黑體" pitchFamily="34" charset="-120"/>
              </a:rPr>
              <a:t>不</a:t>
            </a:r>
            <a:r>
              <a:rPr lang="zh-TW" altLang="en-US" b="1" dirty="0">
                <a:latin typeface="微軟正黑體" pitchFamily="34" charset="-120"/>
                <a:ea typeface="微軟正黑體" pitchFamily="34" charset="-120"/>
              </a:rPr>
              <a:t>採計國中教育會考：</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科學班甄選入學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學習區完全免試</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技優甄審入學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五專完免</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部分就學區之優先免試入學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實用技能學程</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建教合作班</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5"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(1)</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7383604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FDD2A66-9242-4442-B7CC-50B8B820049A}"/>
              </a:ext>
            </a:extLst>
          </p:cNvPr>
          <p:cNvSpPr>
            <a:spLocks noGrp="1"/>
          </p:cNvSpPr>
          <p:nvPr>
            <p:ph idx="1"/>
          </p:nvPr>
        </p:nvSpPr>
        <p:spPr/>
        <p:txBody>
          <a:bodyPr/>
          <a:lstStyle/>
          <a:p>
            <a:r>
              <a:rPr lang="zh-TW" altLang="en-US" b="1" dirty="0">
                <a:latin typeface="微軟正黑體" pitchFamily="34" charset="-120"/>
                <a:ea typeface="微軟正黑體" pitchFamily="34" charset="-120"/>
              </a:rPr>
              <a:t>請務必詳細看</a:t>
            </a:r>
            <a:r>
              <a:rPr lang="zh-TW" altLang="en-US" b="1" dirty="0">
                <a:solidFill>
                  <a:srgbClr val="FF0000"/>
                </a:solidFill>
                <a:latin typeface="微軟正黑體" pitchFamily="34" charset="-120"/>
                <a:ea typeface="微軟正黑體" pitchFamily="34" charset="-120"/>
              </a:rPr>
              <a:t>簡章</a:t>
            </a:r>
            <a:r>
              <a:rPr lang="zh-TW" altLang="en-US" b="1" dirty="0">
                <a:latin typeface="微軟正黑體" pitchFamily="34" charset="-120"/>
                <a:ea typeface="微軟正黑體" pitchFamily="34" charset="-120"/>
              </a:rPr>
              <a:t>，且瀏覽簡章的重點：</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簡章內</a:t>
            </a:r>
            <a:r>
              <a:rPr lang="zh-TW" altLang="en-US" b="1" u="sng" dirty="0">
                <a:solidFill>
                  <a:srgbClr val="0000FF"/>
                </a:solidFill>
                <a:latin typeface="微軟正黑體" pitchFamily="34" charset="-120"/>
                <a:ea typeface="微軟正黑體" pitchFamily="34" charset="-120"/>
              </a:rPr>
              <a:t>重要日程表</a:t>
            </a:r>
            <a:r>
              <a:rPr lang="zh-TW" altLang="en-US" b="1" dirty="0">
                <a:latin typeface="微軟正黑體" pitchFamily="34" charset="-120"/>
                <a:ea typeface="微軟正黑體" pitchFamily="34" charset="-120"/>
              </a:rPr>
              <a:t>，務必要掌握。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報名需要準備哪些資料</a:t>
            </a:r>
            <a:r>
              <a:rPr lang="en-US" altLang="zh-TW" b="1" dirty="0">
                <a:latin typeface="微軟正黑體" pitchFamily="34" charset="-120"/>
                <a:ea typeface="微軟正黑體" pitchFamily="34" charset="-120"/>
              </a:rPr>
              <a:t>?</a:t>
            </a:r>
          </a:p>
          <a:p>
            <a:pPr lvl="1"/>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16"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(2)</a:t>
            </a:r>
            <a:endParaRPr lang="zh-TW" altLang="en-US" b="1" dirty="0">
              <a:solidFill>
                <a:srgbClr val="0000FF"/>
              </a:solidFill>
              <a:latin typeface="微軟正黑體" pitchFamily="34" charset="-120"/>
              <a:ea typeface="微軟正黑體" pitchFamily="34" charset="-120"/>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8" name="內容版面配置區 2">
            <a:extLst>
              <a:ext uri="{FF2B5EF4-FFF2-40B4-BE49-F238E27FC236}">
                <a16:creationId xmlns:a16="http://schemas.microsoft.com/office/drawing/2014/main" id="{D1F9ECA3-4551-42C2-9E74-E1A39D013393}"/>
              </a:ext>
            </a:extLst>
          </p:cNvPr>
          <p:cNvSpPr txBox="1">
            <a:spLocks/>
          </p:cNvSpPr>
          <p:nvPr/>
        </p:nvSpPr>
        <p:spPr bwMode="auto">
          <a:xfrm>
            <a:off x="467544" y="3356992"/>
            <a:ext cx="8229600"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b="1" dirty="0">
                <a:latin typeface="微軟正黑體" pitchFamily="34" charset="-120"/>
                <a:ea typeface="微軟正黑體" pitchFamily="34" charset="-120"/>
              </a:rPr>
              <a:t>注意自己所屬就學區或變更後就學區的特有制度或比序規則，如：</a:t>
            </a:r>
            <a:endParaRPr lang="en-US" altLang="zh-TW" b="1" dirty="0">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花蓮區</a:t>
            </a:r>
            <a:r>
              <a:rPr lang="zh-TW" altLang="en-US" b="1" dirty="0">
                <a:latin typeface="微軟正黑體" pitchFamily="34" charset="-120"/>
                <a:ea typeface="微軟正黑體" pitchFamily="34" charset="-120"/>
              </a:rPr>
              <a:t>多元學習中</a:t>
            </a:r>
            <a:r>
              <a:rPr lang="zh-TW" altLang="en-US" b="1" dirty="0">
                <a:solidFill>
                  <a:srgbClr val="0000FF"/>
                </a:solidFill>
                <a:latin typeface="微軟正黑體" pitchFamily="34" charset="-120"/>
                <a:ea typeface="微軟正黑體" pitchFamily="34" charset="-120"/>
              </a:rPr>
              <a:t>各高中職採計的</a:t>
            </a:r>
            <a:r>
              <a:rPr lang="zh-TW" altLang="en-US" b="1" dirty="0">
                <a:solidFill>
                  <a:srgbClr val="FF0000"/>
                </a:solidFill>
                <a:latin typeface="微軟正黑體" pitchFamily="34" charset="-120"/>
                <a:ea typeface="微軟正黑體" pitchFamily="34" charset="-120"/>
              </a:rPr>
              <a:t>其他</a:t>
            </a:r>
            <a:r>
              <a:rPr lang="zh-TW" altLang="en-US" b="1" dirty="0">
                <a:solidFill>
                  <a:srgbClr val="0000FF"/>
                </a:solidFill>
                <a:latin typeface="微軟正黑體" pitchFamily="34" charset="-120"/>
                <a:ea typeface="微軟正黑體" pitchFamily="34" charset="-120"/>
              </a:rPr>
              <a:t>項目</a:t>
            </a:r>
            <a:endParaRPr lang="en-US" altLang="zh-TW" b="1" dirty="0">
              <a:solidFill>
                <a:srgbClr val="0000FF"/>
              </a:solidFill>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基北區</a:t>
            </a:r>
            <a:r>
              <a:rPr lang="zh-TW" altLang="en-US" b="1" dirty="0">
                <a:latin typeface="微軟正黑體" pitchFamily="34" charset="-120"/>
                <a:ea typeface="微軟正黑體" pitchFamily="34" charset="-120"/>
              </a:rPr>
              <a:t>的免試入學志願選填的規定</a:t>
            </a:r>
            <a:endParaRPr lang="en-US" altLang="zh-TW" b="1" dirty="0">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宜蘭區</a:t>
            </a:r>
            <a:r>
              <a:rPr lang="zh-TW" altLang="en-US" b="1" dirty="0">
                <a:latin typeface="微軟正黑體" pitchFamily="34" charset="-120"/>
                <a:ea typeface="微軟正黑體" pitchFamily="34" charset="-120"/>
              </a:rPr>
              <a:t>專長生的辦理</a:t>
            </a:r>
            <a:endParaRPr lang="en-US" altLang="zh-TW" b="1" dirty="0">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臺南區</a:t>
            </a:r>
            <a:r>
              <a:rPr lang="zh-TW" altLang="en-US" b="1" dirty="0">
                <a:latin typeface="微軟正黑體" pitchFamily="34" charset="-120"/>
                <a:ea typeface="微軟正黑體" pitchFamily="34" charset="-120"/>
              </a:rPr>
              <a:t>的比序方式改變</a:t>
            </a:r>
            <a:endParaRPr lang="en-US" altLang="zh-TW" b="1" dirty="0">
              <a:latin typeface="微軟正黑體" pitchFamily="34" charset="-120"/>
              <a:ea typeface="微軟正黑體" pitchFamily="34" charset="-120"/>
            </a:endParaRPr>
          </a:p>
        </p:txBody>
      </p:sp>
    </p:spTree>
    <p:extLst>
      <p:ext uri="{BB962C8B-B14F-4D97-AF65-F5344CB8AC3E}">
        <p14:creationId xmlns:p14="http://schemas.microsoft.com/office/powerpoint/2010/main" val="11367333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457200" y="1600203"/>
            <a:ext cx="8229600" cy="4277071"/>
          </a:xfrm>
        </p:spPr>
        <p:txBody>
          <a:bodyPr/>
          <a:lstStyle/>
          <a:p>
            <a:r>
              <a:rPr lang="zh-TW" altLang="en-US" b="1" dirty="0">
                <a:latin typeface="微軟正黑體" pitchFamily="34" charset="-120"/>
                <a:ea typeface="微軟正黑體" pitchFamily="34" charset="-120"/>
              </a:rPr>
              <a:t>請注意所參加之入學管道，</a:t>
            </a:r>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報到與放棄錄取資格</a:t>
            </a:r>
            <a:r>
              <a:rPr lang="en-US" altLang="zh-TW"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時間。</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一定要仔細思考，慎重決定。</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千萬</a:t>
            </a:r>
            <a:r>
              <a:rPr lang="zh-TW" altLang="en-US" b="1" dirty="0">
                <a:solidFill>
                  <a:srgbClr val="FF0000"/>
                </a:solidFill>
                <a:latin typeface="微軟正黑體" pitchFamily="34" charset="-120"/>
                <a:ea typeface="微軟正黑體" pitchFamily="34" charset="-120"/>
              </a:rPr>
              <a:t>不要逾期放棄</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4" name="矩形 3">
            <a:extLst>
              <a:ext uri="{FF2B5EF4-FFF2-40B4-BE49-F238E27FC236}">
                <a16:creationId xmlns:a16="http://schemas.microsoft.com/office/drawing/2014/main" id="{1DE01A08-B8B9-43BA-822E-BD11164356D5}"/>
              </a:ext>
            </a:extLst>
          </p:cNvPr>
          <p:cNvSpPr/>
          <p:nvPr/>
        </p:nvSpPr>
        <p:spPr>
          <a:xfrm>
            <a:off x="971600" y="2780928"/>
            <a:ext cx="7776864"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p>
        </p:txBody>
      </p:sp>
      <p:sp>
        <p:nvSpPr>
          <p:cNvPr id="6"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(3)</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883693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457200" y="1600206"/>
            <a:ext cx="8579296" cy="4525963"/>
          </a:xfrm>
        </p:spPr>
        <p:txBody>
          <a:bodyPr/>
          <a:lstStyle/>
          <a:p>
            <a:r>
              <a:rPr lang="zh-TW" altLang="en-US" b="1" dirty="0">
                <a:latin typeface="微軟正黑體" pitchFamily="34" charset="-120"/>
                <a:ea typeface="微軟正黑體" pitchFamily="34" charset="-120"/>
              </a:rPr>
              <a:t>對於沒有簡章之招生行為，勿隨意同意招生學校就讀。</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保管好</a:t>
            </a:r>
            <a:r>
              <a:rPr lang="zh-TW" altLang="en-US" b="1" dirty="0">
                <a:solidFill>
                  <a:srgbClr val="FF0000"/>
                </a:solidFill>
                <a:latin typeface="微軟正黑體" pitchFamily="34" charset="-120"/>
                <a:ea typeface="微軟正黑體" pitchFamily="34" charset="-120"/>
              </a:rPr>
              <a:t>畢業證書</a:t>
            </a:r>
            <a:endParaRPr lang="en-US" altLang="zh-TW" b="1" dirty="0">
              <a:solidFill>
                <a:srgbClr val="FF0000"/>
              </a:solidFill>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勿隨意繳交入學相關費用</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有問題請向</a:t>
            </a:r>
            <a:r>
              <a:rPr lang="zh-TW" altLang="en-US" b="1" dirty="0">
                <a:solidFill>
                  <a:srgbClr val="0000FF"/>
                </a:solidFill>
                <a:latin typeface="微軟正黑體" pitchFamily="34" charset="-120"/>
                <a:ea typeface="微軟正黑體" pitchFamily="34" charset="-120"/>
              </a:rPr>
              <a:t>主管機關</a:t>
            </a:r>
            <a:r>
              <a:rPr lang="en-US" altLang="zh-TW" b="1" dirty="0">
                <a:solidFill>
                  <a:srgbClr val="0000FF"/>
                </a:solidFill>
                <a:latin typeface="微軟正黑體" pitchFamily="34" charset="-120"/>
                <a:ea typeface="微軟正黑體" pitchFamily="34" charset="-120"/>
              </a:rPr>
              <a:t>(</a:t>
            </a:r>
            <a:r>
              <a:rPr lang="zh-TW" altLang="en-US" b="1" dirty="0">
                <a:solidFill>
                  <a:srgbClr val="0000FF"/>
                </a:solidFill>
                <a:latin typeface="微軟正黑體" pitchFamily="34" charset="-120"/>
                <a:ea typeface="微軟正黑體" pitchFamily="34" charset="-120"/>
              </a:rPr>
              <a:t>花蓮縣政府</a:t>
            </a:r>
            <a:endParaRPr lang="en-US" altLang="zh-TW" b="1" dirty="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a:solidFill>
                  <a:srgbClr val="0000FF"/>
                </a:solidFill>
                <a:latin typeface="微軟正黑體" pitchFamily="34" charset="-120"/>
                <a:ea typeface="微軟正黑體" pitchFamily="34" charset="-120"/>
              </a:rPr>
              <a:t>教育處</a:t>
            </a:r>
            <a:r>
              <a:rPr lang="en-US" altLang="zh-TW" b="1" dirty="0">
                <a:solidFill>
                  <a:srgbClr val="0000FF"/>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或</a:t>
            </a:r>
            <a:r>
              <a:rPr lang="zh-TW" altLang="en-US" b="1" dirty="0">
                <a:solidFill>
                  <a:srgbClr val="0000FF"/>
                </a:solidFill>
                <a:latin typeface="微軟正黑體" pitchFamily="34" charset="-120"/>
                <a:ea typeface="微軟正黑體" pitchFamily="34" charset="-120"/>
              </a:rPr>
              <a:t>主委學校</a:t>
            </a:r>
            <a:r>
              <a:rPr lang="en-US" altLang="zh-TW" b="1" dirty="0">
                <a:solidFill>
                  <a:srgbClr val="0000FF"/>
                </a:solidFill>
                <a:latin typeface="微軟正黑體" pitchFamily="34" charset="-120"/>
                <a:ea typeface="微軟正黑體" pitchFamily="34" charset="-120"/>
              </a:rPr>
              <a:t>(</a:t>
            </a:r>
            <a:r>
              <a:rPr lang="zh-TW" altLang="en-US" b="1" dirty="0">
                <a:solidFill>
                  <a:srgbClr val="0000FF"/>
                </a:solidFill>
                <a:latin typeface="微軟正黑體" pitchFamily="34" charset="-120"/>
                <a:ea typeface="微軟正黑體" pitchFamily="34" charset="-120"/>
              </a:rPr>
              <a:t>花蓮花蓮高</a:t>
            </a:r>
            <a:endParaRPr lang="en-US" altLang="zh-TW" b="1" dirty="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a:solidFill>
                  <a:srgbClr val="0000FF"/>
                </a:solidFill>
                <a:latin typeface="微軟正黑體" pitchFamily="34" charset="-120"/>
                <a:ea typeface="微軟正黑體" pitchFamily="34" charset="-120"/>
              </a:rPr>
              <a:t>商</a:t>
            </a:r>
            <a:r>
              <a:rPr lang="en-US" altLang="zh-TW" b="1" dirty="0">
                <a:solidFill>
                  <a:srgbClr val="0000FF"/>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反應，請求協助。</a:t>
            </a:r>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6"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(4)</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77826" name="Picture 2" descr="國中小畢業變難了- 台灣教育-現況、變革與趨勢- 教育資源分享論壇- Powered by Discuz!"/>
          <p:cNvPicPr>
            <a:picLocks noChangeAspect="1" noChangeArrowheads="1"/>
          </p:cNvPicPr>
          <p:nvPr/>
        </p:nvPicPr>
        <p:blipFill rotWithShape="1">
          <a:blip r:embed="rId2">
            <a:extLst>
              <a:ext uri="{28A0092B-C50C-407E-A947-70E740481C1C}">
                <a14:useLocalDpi xmlns:a14="http://schemas.microsoft.com/office/drawing/2010/main" val="0"/>
              </a:ext>
            </a:extLst>
          </a:blip>
          <a:srcRect l="29769"/>
          <a:stretch/>
        </p:blipFill>
        <p:spPr bwMode="auto">
          <a:xfrm>
            <a:off x="6444208" y="2780928"/>
            <a:ext cx="2592288" cy="3168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906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p:txBody>
          <a:bodyPr>
            <a:normAutofit/>
          </a:bodyPr>
          <a:lstStyle/>
          <a:p>
            <a:r>
              <a:rPr lang="zh-TW" altLang="en-US" b="1" dirty="0">
                <a:latin typeface="微軟正黑體" pitchFamily="34" charset="-120"/>
                <a:ea typeface="微軟正黑體" pitchFamily="34" charset="-120"/>
              </a:rPr>
              <a:t>可以至想要就讀的高中職或五專等學校網站瀏覽</a:t>
            </a:r>
            <a:r>
              <a:rPr lang="zh-TW" altLang="en-US" b="1" dirty="0">
                <a:solidFill>
                  <a:srgbClr val="FF0000"/>
                </a:solidFill>
                <a:latin typeface="微軟正黑體" pitchFamily="34" charset="-120"/>
                <a:ea typeface="微軟正黑體" pitchFamily="34" charset="-120"/>
              </a:rPr>
              <a:t>未來三年的課程規劃</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課程規劃要瀏覽適用</a:t>
            </a:r>
            <a:r>
              <a:rPr lang="en-US" altLang="zh-TW" b="1" dirty="0">
                <a:latin typeface="微軟正黑體" pitchFamily="34" charset="-120"/>
                <a:ea typeface="微軟正黑體" pitchFamily="34" charset="-120"/>
              </a:rPr>
              <a:t>113</a:t>
            </a:r>
            <a:r>
              <a:rPr lang="zh-TW" altLang="en-US" b="1" dirty="0">
                <a:latin typeface="微軟正黑體" pitchFamily="34" charset="-120"/>
                <a:ea typeface="微軟正黑體" pitchFamily="34" charset="-120"/>
              </a:rPr>
              <a:t>學年度入學學生</a:t>
            </a:r>
            <a:endParaRPr lang="en-US" altLang="zh-TW" b="1" dirty="0">
              <a:latin typeface="微軟正黑體" pitchFamily="34" charset="-120"/>
              <a:ea typeface="微軟正黑體" pitchFamily="34" charset="-120"/>
            </a:endParaRPr>
          </a:p>
          <a:p>
            <a:pPr lvl="1"/>
            <a:r>
              <a:rPr lang="zh-TW" altLang="en-US" b="1" dirty="0">
                <a:solidFill>
                  <a:srgbClr val="FF0000"/>
                </a:solidFill>
                <a:latin typeface="微軟正黑體" pitchFamily="34" charset="-120"/>
                <a:ea typeface="微軟正黑體" pitchFamily="34" charset="-120"/>
              </a:rPr>
              <a:t>學習歷程</a:t>
            </a:r>
            <a:r>
              <a:rPr lang="zh-TW" altLang="en-US" b="1" dirty="0">
                <a:latin typeface="微軟正黑體" pitchFamily="34" charset="-120"/>
                <a:ea typeface="微軟正黑體" pitchFamily="34" charset="-120"/>
              </a:rPr>
              <a:t>的參採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學測及分科考試之科目及範圍均有變動</a:t>
            </a:r>
            <a:endParaRPr lang="en-US" altLang="zh-TW" b="1" dirty="0">
              <a:latin typeface="微軟正黑體" pitchFamily="34" charset="-120"/>
              <a:ea typeface="微軟正黑體" pitchFamily="34" charset="-120"/>
            </a:endParaRPr>
          </a:p>
          <a:p>
            <a:pPr>
              <a:spcBef>
                <a:spcPts val="2400"/>
              </a:spcBef>
            </a:pPr>
            <a:r>
              <a:rPr lang="zh-TW" altLang="en-US" b="1" dirty="0">
                <a:latin typeface="微軟正黑體" pitchFamily="34" charset="-120"/>
                <a:ea typeface="微軟正黑體" pitchFamily="34" charset="-120"/>
              </a:rPr>
              <a:t>請於入學高級中等學校或五專後，務必注意各校的宣導或開學注意事項。</a:t>
            </a:r>
          </a:p>
        </p:txBody>
      </p:sp>
      <p:sp>
        <p:nvSpPr>
          <p:cNvPr id="5"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(5)</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9484957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5192" y="1556792"/>
            <a:ext cx="8435280" cy="5400600"/>
          </a:xfrm>
        </p:spPr>
        <p:txBody>
          <a:bodyPr/>
          <a:lstStyle/>
          <a:p>
            <a:pPr>
              <a:spcBef>
                <a:spcPts val="1800"/>
              </a:spcBef>
            </a:pPr>
            <a:r>
              <a:rPr lang="zh-TW" altLang="en-US" b="1" dirty="0">
                <a:solidFill>
                  <a:srgbClr val="FF0000"/>
                </a:solidFill>
                <a:latin typeface="微軟正黑體" pitchFamily="34" charset="-120"/>
                <a:ea typeface="微軟正黑體" pitchFamily="34" charset="-120"/>
              </a:rPr>
              <a:t>教育會考</a:t>
            </a:r>
            <a:r>
              <a:rPr lang="zh-TW" altLang="en-US" b="1" dirty="0">
                <a:solidFill>
                  <a:srgbClr val="0000FF"/>
                </a:solidFill>
                <a:latin typeface="微軟正黑體" pitchFamily="34" charset="-120"/>
                <a:ea typeface="微軟正黑體" pitchFamily="34" charset="-120"/>
              </a:rPr>
              <a:t>不是</a:t>
            </a:r>
            <a:r>
              <a:rPr lang="zh-TW" altLang="en-US" b="1" dirty="0">
                <a:latin typeface="微軟正黑體" pitchFamily="34" charset="-120"/>
                <a:ea typeface="微軟正黑體" pitchFamily="34" charset="-120"/>
              </a:rPr>
              <a:t>高中職入學</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免試入學</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的唯一篩選機制，花蓮區還參採</a:t>
            </a:r>
            <a:r>
              <a:rPr lang="zh-TW" altLang="en-US" b="1" dirty="0">
                <a:solidFill>
                  <a:srgbClr val="FF0000"/>
                </a:solidFill>
                <a:latin typeface="微軟正黑體" pitchFamily="34" charset="-120"/>
                <a:ea typeface="微軟正黑體" pitchFamily="34" charset="-120"/>
              </a:rPr>
              <a:t>多元表現</a:t>
            </a:r>
            <a:r>
              <a:rPr lang="zh-TW" altLang="en-US" b="1" dirty="0">
                <a:latin typeface="微軟正黑體" pitchFamily="34" charset="-120"/>
                <a:ea typeface="微軟正黑體" pitchFamily="34" charset="-120"/>
              </a:rPr>
              <a:t>等資料。</a:t>
            </a:r>
            <a:endParaRPr lang="en-US" altLang="zh-TW" b="1" dirty="0">
              <a:latin typeface="微軟正黑體" pitchFamily="34" charset="-120"/>
              <a:ea typeface="微軟正黑體" pitchFamily="34" charset="-120"/>
            </a:endParaRPr>
          </a:p>
          <a:p>
            <a:pPr>
              <a:spcBef>
                <a:spcPts val="1800"/>
              </a:spcBef>
            </a:pPr>
            <a:r>
              <a:rPr lang="zh-TW" altLang="en-US" b="1" dirty="0">
                <a:latin typeface="微軟正黑體" pitchFamily="34" charset="-120"/>
                <a:ea typeface="微軟正黑體" pitchFamily="34" charset="-120"/>
              </a:rPr>
              <a:t>教育會考</a:t>
            </a:r>
            <a:r>
              <a:rPr lang="zh-TW" altLang="en-US" b="1" dirty="0">
                <a:solidFill>
                  <a:srgbClr val="FF0000"/>
                </a:solidFill>
                <a:latin typeface="微軟正黑體" pitchFamily="34" charset="-120"/>
                <a:ea typeface="微軟正黑體" pitchFamily="34" charset="-120"/>
              </a:rPr>
              <a:t>國中應屆畢業生都要參加</a:t>
            </a:r>
            <a:r>
              <a:rPr lang="zh-TW" altLang="en-US" b="1" dirty="0">
                <a:latin typeface="微軟正黑體" pitchFamily="34" charset="-120"/>
                <a:ea typeface="微軟正黑體" pitchFamily="34" charset="-120"/>
              </a:rPr>
              <a:t>，用於</a:t>
            </a:r>
            <a:r>
              <a:rPr lang="zh-TW" altLang="en-US" b="1" dirty="0">
                <a:solidFill>
                  <a:srgbClr val="0000FF"/>
                </a:solidFill>
                <a:latin typeface="微軟正黑體" pitchFamily="34" charset="-120"/>
                <a:ea typeface="微軟正黑體" pitchFamily="34" charset="-120"/>
              </a:rPr>
              <a:t>入學採計時限當年度有效</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a:spcBef>
                <a:spcPts val="1800"/>
              </a:spcBef>
            </a:pPr>
            <a:r>
              <a:rPr lang="zh-TW" altLang="en-US" b="1" dirty="0">
                <a:solidFill>
                  <a:srgbClr val="FF0000"/>
                </a:solidFill>
                <a:latin typeface="微軟正黑體" pitchFamily="34" charset="-120"/>
                <a:ea typeface="微軟正黑體" pitchFamily="34" charset="-120"/>
              </a:rPr>
              <a:t>免試入學</a:t>
            </a:r>
            <a:r>
              <a:rPr lang="zh-TW" altLang="en-US" b="1" dirty="0">
                <a:latin typeface="微軟正黑體" pitchFamily="34" charset="-120"/>
                <a:ea typeface="微軟正黑體" pitchFamily="34" charset="-120"/>
              </a:rPr>
              <a:t>的「免試」是</a:t>
            </a:r>
            <a:r>
              <a:rPr lang="zh-TW" altLang="en-US" b="1" dirty="0">
                <a:solidFill>
                  <a:srgbClr val="0000FF"/>
                </a:solidFill>
                <a:latin typeface="微軟正黑體" pitchFamily="34" charset="-120"/>
                <a:ea typeface="微軟正黑體" pitchFamily="34" charset="-120"/>
              </a:rPr>
              <a:t>沒有參加考試也能分發入學</a:t>
            </a:r>
            <a:r>
              <a:rPr lang="zh-TW" altLang="en-US" b="1" dirty="0">
                <a:latin typeface="微軟正黑體" pitchFamily="34" charset="-120"/>
                <a:ea typeface="微軟正黑體" pitchFamily="34" charset="-120"/>
              </a:rPr>
              <a:t>，但是不保證能進入第一志願。</a:t>
            </a:r>
            <a:endParaRPr lang="en-US" altLang="zh-TW" b="1" dirty="0">
              <a:latin typeface="微軟正黑體" pitchFamily="34" charset="-120"/>
              <a:ea typeface="微軟正黑體" pitchFamily="34" charset="-120"/>
            </a:endParaRPr>
          </a:p>
          <a:p>
            <a:pPr>
              <a:spcBef>
                <a:spcPts val="1800"/>
              </a:spcBef>
            </a:pPr>
            <a:r>
              <a:rPr lang="zh-TW" altLang="en-US" b="1" dirty="0">
                <a:solidFill>
                  <a:srgbClr val="FF0000"/>
                </a:solidFill>
                <a:latin typeface="微軟正黑體" pitchFamily="34" charset="-120"/>
                <a:ea typeface="微軟正黑體" pitchFamily="34" charset="-120"/>
              </a:rPr>
              <a:t>完全免試入學</a:t>
            </a:r>
            <a:r>
              <a:rPr lang="zh-TW" altLang="en-US" b="1" dirty="0">
                <a:latin typeface="微軟正黑體" pitchFamily="34" charset="-120"/>
                <a:ea typeface="微軟正黑體" pitchFamily="34" charset="-120"/>
              </a:rPr>
              <a:t>是不參考教育會考的入學方式，</a:t>
            </a:r>
            <a:r>
              <a:rPr lang="zh-TW" altLang="en-US" b="1" dirty="0">
                <a:solidFill>
                  <a:srgbClr val="0000FF"/>
                </a:solidFill>
                <a:latin typeface="微軟正黑體" pitchFamily="34" charset="-120"/>
                <a:ea typeface="微軟正黑體" pitchFamily="34" charset="-120"/>
              </a:rPr>
              <a:t>只限招生區內應屆畢業生</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a:spcBef>
                <a:spcPts val="1800"/>
              </a:spcBef>
            </a:pPr>
            <a:endParaRPr lang="en-US" altLang="zh-TW" b="1" dirty="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136</a:t>
            </a:fld>
            <a:endParaRPr lang="zh-TW" altLang="en-US" b="1"/>
          </a:p>
        </p:txBody>
      </p:sp>
      <p:sp>
        <p:nvSpPr>
          <p:cNvPr id="26"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(6)</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8488481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5212" y="1628800"/>
            <a:ext cx="8229600" cy="665502"/>
          </a:xfrm>
        </p:spPr>
        <p:txBody>
          <a:bodyPr/>
          <a:lstStyle/>
          <a:p>
            <a:r>
              <a:rPr lang="zh-TW" altLang="en-US" b="1" dirty="0">
                <a:solidFill>
                  <a:srgbClr val="FF0000"/>
                </a:solidFill>
              </a:rPr>
              <a:t>是否可以報名多個入學管道</a:t>
            </a:r>
            <a:r>
              <a:rPr lang="en-US" altLang="zh-TW" b="1" dirty="0">
                <a:solidFill>
                  <a:srgbClr val="FF0000"/>
                </a:solidFill>
              </a:rPr>
              <a:t>?</a:t>
            </a:r>
            <a:endParaRPr lang="zh-TW" altLang="en-US" b="1" dirty="0">
              <a:solidFill>
                <a:srgbClr val="FF0000"/>
              </a:solidFill>
            </a:endParaRPr>
          </a:p>
        </p:txBody>
      </p:sp>
      <p:sp>
        <p:nvSpPr>
          <p:cNvPr id="3" name="內容版面配置區 2"/>
          <p:cNvSpPr>
            <a:spLocks noGrp="1"/>
          </p:cNvSpPr>
          <p:nvPr>
            <p:ph idx="1"/>
          </p:nvPr>
        </p:nvSpPr>
        <p:spPr>
          <a:xfrm>
            <a:off x="565212" y="2299495"/>
            <a:ext cx="8229600" cy="4525963"/>
          </a:xfrm>
        </p:spPr>
        <p:txBody>
          <a:bodyPr/>
          <a:lstStyle/>
          <a:p>
            <a:pPr>
              <a:spcBef>
                <a:spcPts val="600"/>
              </a:spcBef>
            </a:pPr>
            <a:r>
              <a:rPr lang="zh-TW" altLang="en-US" sz="2800" b="1" dirty="0"/>
              <a:t>身心障礙學生參加</a:t>
            </a:r>
            <a:r>
              <a:rPr lang="zh-TW" altLang="en-US" sz="2800" b="1" dirty="0">
                <a:solidFill>
                  <a:srgbClr val="FF0000"/>
                </a:solidFill>
              </a:rPr>
              <a:t>適性輔導就學安置計畫</a:t>
            </a:r>
            <a:r>
              <a:rPr lang="zh-TW" altLang="en-US" sz="2800" b="1" dirty="0"/>
              <a:t>的學生，可以同時參加各項入學管道。不過</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a:p>
            <a:pPr>
              <a:spcBef>
                <a:spcPts val="600"/>
              </a:spcBef>
            </a:pPr>
            <a:r>
              <a:rPr lang="zh-TW" altLang="en-US" sz="2800" b="1" dirty="0">
                <a:solidFill>
                  <a:srgbClr val="FF0000"/>
                </a:solidFill>
              </a:rPr>
              <a:t>學習區完全免試</a:t>
            </a:r>
            <a:r>
              <a:rPr lang="zh-TW" altLang="en-US" sz="2800" b="1" dirty="0"/>
              <a:t>、</a:t>
            </a:r>
            <a:r>
              <a:rPr lang="zh-TW" altLang="en-US" sz="2800" b="1" dirty="0">
                <a:solidFill>
                  <a:srgbClr val="FF0000"/>
                </a:solidFill>
              </a:rPr>
              <a:t>五專優先免試入學</a:t>
            </a:r>
            <a:r>
              <a:rPr lang="zh-TW" altLang="en-US" sz="2800" b="1" dirty="0"/>
              <a:t>、</a:t>
            </a:r>
            <a:r>
              <a:rPr lang="zh-TW" altLang="en-US" sz="2800" b="1" dirty="0">
                <a:solidFill>
                  <a:srgbClr val="FF0000"/>
                </a:solidFill>
              </a:rPr>
              <a:t>技優甄審入學</a:t>
            </a:r>
            <a:r>
              <a:rPr lang="zh-TW" altLang="en-US" sz="2800" b="1" dirty="0"/>
              <a:t>與</a:t>
            </a:r>
            <a:r>
              <a:rPr lang="zh-TW" altLang="en-US" sz="2800" b="1" dirty="0">
                <a:solidFill>
                  <a:srgbClr val="FF0000"/>
                </a:solidFill>
              </a:rPr>
              <a:t>實用技能</a:t>
            </a:r>
            <a:r>
              <a:rPr lang="zh-TW" altLang="en-US" sz="2800" b="1" dirty="0"/>
              <a:t>班可以同時報名，但是</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a:p>
            <a:pPr>
              <a:spcBef>
                <a:spcPts val="600"/>
              </a:spcBef>
            </a:pPr>
            <a:r>
              <a:rPr lang="zh-TW" altLang="en-US" sz="2800" b="1" dirty="0"/>
              <a:t>免試入學與五專聯合免試入學可以同時報名，但是</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137</a:t>
            </a:fld>
            <a:endParaRPr lang="zh-TW" altLang="en-US" b="1"/>
          </a:p>
        </p:txBody>
      </p:sp>
      <p:sp>
        <p:nvSpPr>
          <p:cNvPr id="26" name="標題 1">
            <a:extLst>
              <a:ext uri="{FF2B5EF4-FFF2-40B4-BE49-F238E27FC236}">
                <a16:creationId xmlns:a16="http://schemas.microsoft.com/office/drawing/2014/main" id="{CD9A522C-D149-41DD-AA64-5F82E0B3729C}"/>
              </a:ext>
            </a:extLst>
          </p:cNvPr>
          <p:cNvSpPr txBox="1">
            <a:spLocks/>
          </p:cNvSpPr>
          <p:nvPr/>
        </p:nvSpPr>
        <p:spPr bwMode="auto">
          <a:xfrm>
            <a:off x="467544" y="5486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(7)</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8" name="矩形 37">
            <a:extLst>
              <a:ext uri="{FF2B5EF4-FFF2-40B4-BE49-F238E27FC236}">
                <a16:creationId xmlns:a16="http://schemas.microsoft.com/office/drawing/2014/main" id="{1DE01A08-B8B9-43BA-822E-BD11164356D5}"/>
              </a:ext>
            </a:extLst>
          </p:cNvPr>
          <p:cNvSpPr/>
          <p:nvPr/>
        </p:nvSpPr>
        <p:spPr>
          <a:xfrm>
            <a:off x="791580" y="6093296"/>
            <a:ext cx="7776864"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一個學生只可以在一所學校報到就讀，</a:t>
            </a:r>
            <a:r>
              <a:rPr lang="zh-TW" altLang="en-US" sz="2000" b="1" u="sng" dirty="0">
                <a:solidFill>
                  <a:schemeClr val="accent2">
                    <a:lumMod val="75000"/>
                  </a:schemeClr>
                </a:solidFill>
                <a:latin typeface="微軟正黑體" panose="020B0604030504040204" pitchFamily="34" charset="-120"/>
                <a:ea typeface="微軟正黑體" panose="020B0604030504040204" pitchFamily="34" charset="-120"/>
              </a:rPr>
              <a:t>不可以</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同時占用多個名額。</a:t>
            </a:r>
          </a:p>
        </p:txBody>
      </p:sp>
    </p:spTree>
    <p:extLst>
      <p:ext uri="{BB962C8B-B14F-4D97-AF65-F5344CB8AC3E}">
        <p14:creationId xmlns:p14="http://schemas.microsoft.com/office/powerpoint/2010/main" val="32962630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526"/>
            <a:ext cx="7474407" cy="809295"/>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肆、志願選填與適性輔導</a:t>
            </a:r>
          </a:p>
        </p:txBody>
      </p:sp>
      <p:grpSp>
        <p:nvGrpSpPr>
          <p:cNvPr id="2" name="群組 1"/>
          <p:cNvGrpSpPr/>
          <p:nvPr/>
        </p:nvGrpSpPr>
        <p:grpSpPr>
          <a:xfrm>
            <a:off x="2195736" y="44624"/>
            <a:ext cx="6935645" cy="400110"/>
            <a:chOff x="2195736" y="44624"/>
            <a:chExt cx="6935645" cy="400110"/>
          </a:xfrm>
        </p:grpSpPr>
        <p:sp>
          <p:nvSpPr>
            <p:cNvPr id="33" name="矩形 3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9" name="Picture 2" descr="「生涯」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 y="1905732"/>
            <a:ext cx="9167929" cy="4952299"/>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138</a:t>
            </a:fld>
            <a:endParaRPr lang="zh-TW" altLang="en-US"/>
          </a:p>
        </p:txBody>
      </p:sp>
    </p:spTree>
    <p:extLst>
      <p:ext uri="{BB962C8B-B14F-4D97-AF65-F5344CB8AC3E}">
        <p14:creationId xmlns:p14="http://schemas.microsoft.com/office/powerpoint/2010/main" val="9891002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矩形: 圓角 1"/>
          <p:cNvSpPr/>
          <p:nvPr/>
        </p:nvSpPr>
        <p:spPr>
          <a:xfrm>
            <a:off x="251541" y="1268761"/>
            <a:ext cx="8746025" cy="5328593"/>
          </a:xfrm>
          <a:prstGeom prst="roundRect">
            <a:avLst>
              <a:gd name="adj" fmla="val 761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6"/>
          <p:cNvSpPr>
            <a:spLocks noChangeArrowheads="1"/>
          </p:cNvSpPr>
          <p:nvPr/>
        </p:nvSpPr>
        <p:spPr bwMode="auto">
          <a:xfrm>
            <a:off x="0" y="548682"/>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十二年國教實踐歷程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1" y="554844"/>
            <a:ext cx="8538526" cy="5754477"/>
            <a:chOff x="2496559" y="528925"/>
            <a:chExt cx="8792938" cy="5739282"/>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70" name="文字方塊 69"/>
            <p:cNvSpPr txBox="1"/>
            <p:nvPr/>
          </p:nvSpPr>
          <p:spPr>
            <a:xfrm>
              <a:off x="3825619" y="468689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奠基</a:t>
              </a:r>
            </a:p>
          </p:txBody>
        </p:sp>
        <p:sp>
          <p:nvSpPr>
            <p:cNvPr id="71" name="文字方塊 70"/>
            <p:cNvSpPr txBox="1"/>
            <p:nvPr/>
          </p:nvSpPr>
          <p:spPr>
            <a:xfrm>
              <a:off x="3825619" y="368994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銜接</a:t>
              </a:r>
            </a:p>
          </p:txBody>
        </p:sp>
        <p:sp>
          <p:nvSpPr>
            <p:cNvPr id="72" name="文字方塊 71"/>
            <p:cNvSpPr txBox="1"/>
            <p:nvPr/>
          </p:nvSpPr>
          <p:spPr>
            <a:xfrm>
              <a:off x="3865306" y="1778595"/>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a:t>
              </a:r>
            </a:p>
          </p:txBody>
        </p:sp>
        <p:grpSp>
          <p:nvGrpSpPr>
            <p:cNvPr id="73" name="群組 1"/>
            <p:cNvGrpSpPr>
              <a:grpSpLocks/>
            </p:cNvGrpSpPr>
            <p:nvPr/>
          </p:nvGrpSpPr>
          <p:grpSpPr bwMode="auto">
            <a:xfrm>
              <a:off x="5016244" y="528925"/>
              <a:ext cx="3900487" cy="5508933"/>
              <a:chOff x="1475656" y="1232218"/>
              <a:chExt cx="3901469" cy="5509149"/>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適性入學</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適性輔導</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4" name="Freeform 5"/>
              <p:cNvSpPr>
                <a:spLocks/>
              </p:cNvSpPr>
              <p:nvPr/>
            </p:nvSpPr>
            <p:spPr bwMode="auto">
              <a:xfrm>
                <a:off x="3264924" y="1232218"/>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p:spPr>
            <p:txBody>
              <a:bodyPr wrap="none"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適性學習</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適性揚才</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grpSp>
        <p:sp>
          <p:nvSpPr>
            <p:cNvPr id="74" name="文字方塊 73"/>
            <p:cNvSpPr txBox="1"/>
            <p:nvPr/>
          </p:nvSpPr>
          <p:spPr>
            <a:xfrm>
              <a:off x="3865306" y="2715221"/>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精進</a:t>
              </a:r>
            </a:p>
          </p:txBody>
        </p:sp>
        <p:sp>
          <p:nvSpPr>
            <p:cNvPr id="75" name="向上箭號 32"/>
            <p:cNvSpPr/>
            <p:nvPr/>
          </p:nvSpPr>
          <p:spPr>
            <a:xfrm>
              <a:off x="2496559" y="1562720"/>
              <a:ext cx="1116837"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solidFill>
                    <a:prstClr val="white"/>
                  </a:solidFill>
                  <a:latin typeface="微軟正黑體" panose="020B0604030504040204" pitchFamily="34" charset="-120"/>
                  <a:ea typeface="微軟正黑體" panose="020B0604030504040204" pitchFamily="34" charset="-120"/>
                </a:rPr>
                <a:t>歷</a:t>
              </a: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3200" dirty="0">
                  <a:solidFill>
                    <a:prstClr val="white"/>
                  </a:solidFill>
                  <a:latin typeface="微軟正黑體" panose="020B0604030504040204" pitchFamily="34" charset="-120"/>
                  <a:ea typeface="微軟正黑體" panose="020B0604030504040204" pitchFamily="34" charset="-120"/>
                </a:rPr>
                <a:t>程</a:t>
              </a:r>
            </a:p>
          </p:txBody>
        </p:sp>
        <p:sp>
          <p:nvSpPr>
            <p:cNvPr id="76" name="左右括弧 33"/>
            <p:cNvSpPr/>
            <p:nvPr/>
          </p:nvSpPr>
          <p:spPr>
            <a:xfrm>
              <a:off x="4725899" y="5791957"/>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rgbClr val="F79646">
                      <a:lumMod val="50000"/>
                    </a:srgbClr>
                  </a:solidFill>
                  <a:latin typeface="微軟正黑體" panose="020B0604030504040204" pitchFamily="34" charset="-120"/>
                  <a:ea typeface="微軟正黑體" panose="020B0604030504040204" pitchFamily="34" charset="-120"/>
                </a:rPr>
                <a:t> </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作為</a:t>
              </a:r>
            </a:p>
          </p:txBody>
        </p:sp>
        <p:sp>
          <p:nvSpPr>
            <p:cNvPr id="77" name="左右括弧 34"/>
            <p:cNvSpPr/>
            <p:nvPr/>
          </p:nvSpPr>
          <p:spPr>
            <a:xfrm>
              <a:off x="9004044" y="5791957"/>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理念</a:t>
              </a:r>
            </a:p>
          </p:txBody>
        </p:sp>
        <p:sp>
          <p:nvSpPr>
            <p:cNvPr id="85" name="文字方塊 84"/>
            <p:cNvSpPr txBox="1"/>
            <p:nvPr/>
          </p:nvSpPr>
          <p:spPr>
            <a:xfrm>
              <a:off x="8246806" y="1634134"/>
              <a:ext cx="3042691" cy="64462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b="1" dirty="0">
                  <a:ln w="12700">
                    <a:noFill/>
                  </a:ln>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成就每個孩子</a:t>
              </a:r>
            </a:p>
          </p:txBody>
        </p:sp>
        <p:sp>
          <p:nvSpPr>
            <p:cNvPr id="86" name="文字方塊 85"/>
            <p:cNvSpPr txBox="1"/>
            <p:nvPr/>
          </p:nvSpPr>
          <p:spPr>
            <a:xfrm>
              <a:off x="8914774" y="327402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愛其所選</a:t>
              </a:r>
            </a:p>
          </p:txBody>
        </p:sp>
        <p:sp>
          <p:nvSpPr>
            <p:cNvPr id="88" name="文字方塊 87"/>
            <p:cNvSpPr txBox="1"/>
            <p:nvPr/>
          </p:nvSpPr>
          <p:spPr>
            <a:xfrm>
              <a:off x="8878497" y="472817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grpSp>
      <p:grpSp>
        <p:nvGrpSpPr>
          <p:cNvPr id="58" name="群組 57"/>
          <p:cNvGrpSpPr/>
          <p:nvPr/>
        </p:nvGrpSpPr>
        <p:grpSpPr>
          <a:xfrm>
            <a:off x="2195736" y="44624"/>
            <a:ext cx="6935645" cy="400110"/>
            <a:chOff x="2195736" y="44624"/>
            <a:chExt cx="6935645" cy="400110"/>
          </a:xfrm>
        </p:grpSpPr>
        <p:sp>
          <p:nvSpPr>
            <p:cNvPr id="59" name="矩形 5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0" name="群組 59"/>
            <p:cNvGrpSpPr/>
            <p:nvPr/>
          </p:nvGrpSpPr>
          <p:grpSpPr>
            <a:xfrm>
              <a:off x="2195736" y="44624"/>
              <a:ext cx="2664296" cy="360045"/>
              <a:chOff x="2123728" y="44624"/>
              <a:chExt cx="2664296" cy="360045"/>
            </a:xfrm>
          </p:grpSpPr>
          <p:grpSp>
            <p:nvGrpSpPr>
              <p:cNvPr id="61" name="群組 60"/>
              <p:cNvGrpSpPr/>
              <p:nvPr/>
            </p:nvGrpSpPr>
            <p:grpSpPr>
              <a:xfrm>
                <a:off x="2555776" y="44624"/>
                <a:ext cx="2232248" cy="360045"/>
                <a:chOff x="2267744" y="44624"/>
                <a:chExt cx="2232248" cy="360045"/>
              </a:xfrm>
            </p:grpSpPr>
            <p:grpSp>
              <p:nvGrpSpPr>
                <p:cNvPr id="78" name="群組 37"/>
                <p:cNvGrpSpPr/>
                <p:nvPr/>
              </p:nvGrpSpPr>
              <p:grpSpPr>
                <a:xfrm>
                  <a:off x="2267744" y="44629"/>
                  <a:ext cx="2232248" cy="360040"/>
                  <a:chOff x="2267738" y="44624"/>
                  <a:chExt cx="2232248" cy="360040"/>
                </a:xfrm>
              </p:grpSpPr>
              <p:sp>
                <p:nvSpPr>
                  <p:cNvPr id="81" name="橢圓 8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9" name="橢圓 78"/>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80" name="橢圓 7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2" name="橢圓 6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412639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1" y="620688"/>
            <a:ext cx="3970784" cy="11430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免學費補充</a:t>
            </a:r>
          </a:p>
        </p:txBody>
      </p:sp>
      <p:sp>
        <p:nvSpPr>
          <p:cNvPr id="4" name="內容版面配置區 3"/>
          <p:cNvSpPr>
            <a:spLocks noGrp="1"/>
          </p:cNvSpPr>
          <p:nvPr>
            <p:ph idx="1"/>
          </p:nvPr>
        </p:nvSpPr>
        <p:spPr>
          <a:xfrm>
            <a:off x="637220" y="1988872"/>
            <a:ext cx="8229600" cy="4525963"/>
          </a:xfrm>
        </p:spPr>
        <p:txBody>
          <a:bodyPr/>
          <a:lstStyle/>
          <a:p>
            <a:r>
              <a:rPr lang="zh-TW" altLang="en-US" dirty="0"/>
              <a:t>就讀高中職要繳註冊費</a:t>
            </a:r>
            <a:r>
              <a:rPr lang="en-US" altLang="zh-TW" dirty="0"/>
              <a:t>(</a:t>
            </a:r>
            <a:r>
              <a:rPr lang="zh-TW" altLang="en-US" dirty="0"/>
              <a:t>書籍、雜費、平安保險費、冷氣使用費</a:t>
            </a:r>
            <a:r>
              <a:rPr lang="en-US" altLang="zh-TW" dirty="0"/>
              <a:t>…)</a:t>
            </a:r>
          </a:p>
          <a:p>
            <a:r>
              <a:rPr lang="zh-TW" altLang="en-US" dirty="0"/>
              <a:t>高中職免學費僅能使用一次。</a:t>
            </a:r>
            <a:r>
              <a:rPr lang="en-US" altLang="zh-TW" dirty="0"/>
              <a:t>(</a:t>
            </a:r>
            <a:r>
              <a:rPr lang="zh-TW" altLang="en-US" dirty="0"/>
              <a:t>重讀、重考就要繳費</a:t>
            </a:r>
            <a:r>
              <a:rPr lang="en-US" altLang="zh-TW" dirty="0"/>
              <a:t>)</a:t>
            </a:r>
          </a:p>
          <a:p>
            <a:r>
              <a:rPr lang="zh-TW" altLang="en-US" dirty="0"/>
              <a:t>免學費與原住民學費補助不重複領取。</a:t>
            </a:r>
            <a:endParaRPr lang="en-US" altLang="zh-TW" dirty="0"/>
          </a:p>
          <a:p>
            <a:r>
              <a:rPr lang="zh-TW" altLang="en-US" dirty="0"/>
              <a:t>各校均會設置獎助學金，只要小孩認真不用怕沒錢註冊。</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a:t>
            </a:fld>
            <a:endParaRPr lang="zh-TW" altLang="en-US"/>
          </a:p>
        </p:txBody>
      </p:sp>
      <p:grpSp>
        <p:nvGrpSpPr>
          <p:cNvPr id="5" name="群組 4"/>
          <p:cNvGrpSpPr/>
          <p:nvPr/>
        </p:nvGrpSpPr>
        <p:grpSpPr>
          <a:xfrm>
            <a:off x="2371396" y="98852"/>
            <a:ext cx="2560644" cy="360040"/>
            <a:chOff x="2299388" y="98852"/>
            <a:chExt cx="2560644" cy="360040"/>
          </a:xfrm>
        </p:grpSpPr>
        <p:grpSp>
          <p:nvGrpSpPr>
            <p:cNvPr id="6" name="群組 4"/>
            <p:cNvGrpSpPr/>
            <p:nvPr/>
          </p:nvGrpSpPr>
          <p:grpSpPr>
            <a:xfrm>
              <a:off x="3227581" y="98852"/>
              <a:ext cx="1632451" cy="360040"/>
              <a:chOff x="2835897" y="44624"/>
              <a:chExt cx="1632451" cy="360040"/>
            </a:xfrm>
          </p:grpSpPr>
          <p:sp>
            <p:nvSpPr>
              <p:cNvPr id="9" name="橢圓 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 name="橢圓 7"/>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矩形 12"/>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37409448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12033" y="1556800"/>
            <a:ext cx="8752455" cy="5112873"/>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6"/>
          <p:cNvSpPr>
            <a:spLocks noChangeArrowheads="1"/>
          </p:cNvSpPr>
          <p:nvPr/>
        </p:nvSpPr>
        <p:spPr bwMode="auto">
          <a:xfrm>
            <a:off x="0" y="692699"/>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itchFamily="34" charset="-120"/>
                <a:ea typeface="微軟正黑體" pitchFamily="34" charset="-120"/>
              </a:rPr>
              <a:t>  志願選填試探與輔導作業辦理初衷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18" name="上彎箭號 17"/>
          <p:cNvSpPr/>
          <p:nvPr/>
        </p:nvSpPr>
        <p:spPr>
          <a:xfrm rot="16200000" flipH="1" flipV="1">
            <a:off x="1241320" y="2493598"/>
            <a:ext cx="1163811" cy="1584176"/>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solidFill>
                <a:prstClr val="black"/>
              </a:solidFill>
            </a:endParaRPr>
          </a:p>
        </p:txBody>
      </p:sp>
      <p:sp>
        <p:nvSpPr>
          <p:cNvPr id="19" name="圓角矩形 18"/>
          <p:cNvSpPr/>
          <p:nvPr/>
        </p:nvSpPr>
        <p:spPr>
          <a:xfrm>
            <a:off x="239035" y="162880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9" y="1700840"/>
            <a:ext cx="3176019" cy="954107"/>
          </a:xfrm>
          <a:prstGeom prst="rect">
            <a:avLst/>
          </a:prstGeom>
        </p:spPr>
        <p:txBody>
          <a:bodyPr wrap="square">
            <a:spAutoFi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協助學生了解</a:t>
            </a:r>
            <a:endParaRPr lang="en-US" altLang="zh-TW" sz="2800" b="1" dirty="0">
              <a:solidFill>
                <a:srgbClr val="0070C0"/>
              </a:solidFill>
              <a:latin typeface="微軟正黑體" panose="020B0604030504040204" pitchFamily="34" charset="-120"/>
              <a:ea typeface="微軟正黑體" panose="020B0604030504040204" pitchFamily="34" charset="-120"/>
            </a:endParaRPr>
          </a:p>
          <a:p>
            <a:r>
              <a:rPr lang="zh-TW" altLang="en-US" sz="2800" b="1" dirty="0">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p:cNvSpPr/>
          <p:nvPr/>
        </p:nvSpPr>
        <p:spPr>
          <a:xfrm>
            <a:off x="2615299" y="3071705"/>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73" y="3139991"/>
            <a:ext cx="2160375" cy="954107"/>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結合生涯發</a:t>
            </a:r>
            <a:endParaRPr lang="en-US" altLang="zh-TW" sz="2800" b="1" dirty="0">
              <a:solidFill>
                <a:srgbClr val="7030A0"/>
              </a:solidFill>
              <a:latin typeface="微軟正黑體" panose="020B0604030504040204" pitchFamily="34" charset="-120"/>
              <a:ea typeface="微軟正黑體" panose="020B0604030504040204" pitchFamily="34" charset="-120"/>
            </a:endParaRPr>
          </a:p>
          <a:p>
            <a:r>
              <a:rPr lang="zh-TW" altLang="en-US" sz="2800" b="1" dirty="0">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p:cNvSpPr/>
          <p:nvPr/>
        </p:nvSpPr>
        <p:spPr>
          <a:xfrm rot="16200000" flipH="1" flipV="1">
            <a:off x="3390341" y="4084303"/>
            <a:ext cx="1449099"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solidFill>
                <a:prstClr val="black"/>
              </a:solidFill>
            </a:endParaRPr>
          </a:p>
        </p:txBody>
      </p:sp>
      <p:sp>
        <p:nvSpPr>
          <p:cNvPr id="24" name="圓角矩形 23"/>
          <p:cNvSpPr/>
          <p:nvPr/>
        </p:nvSpPr>
        <p:spPr>
          <a:xfrm>
            <a:off x="4906960" y="4727889"/>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37" y="4505265"/>
            <a:ext cx="2160489" cy="1384995"/>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幫助學生適性發展自我實現</a:t>
            </a:r>
          </a:p>
        </p:txBody>
      </p:sp>
      <p:grpSp>
        <p:nvGrpSpPr>
          <p:cNvPr id="26" name="群組 25"/>
          <p:cNvGrpSpPr/>
          <p:nvPr/>
        </p:nvGrpSpPr>
        <p:grpSpPr>
          <a:xfrm>
            <a:off x="2195736" y="44624"/>
            <a:ext cx="6935645" cy="400110"/>
            <a:chOff x="2195736" y="44624"/>
            <a:chExt cx="6935645" cy="400110"/>
          </a:xfrm>
        </p:grpSpPr>
        <p:sp>
          <p:nvSpPr>
            <p:cNvPr id="27" name="矩形 2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140</a:t>
            </a:fld>
            <a:endParaRPr lang="zh-TW" altLang="en-US">
              <a:solidFill>
                <a:prstClr val="black">
                  <a:tint val="75000"/>
                </a:prstClr>
              </a:solidFill>
            </a:endParaRPr>
          </a:p>
        </p:txBody>
      </p:sp>
    </p:spTree>
    <p:extLst>
      <p:ext uri="{BB962C8B-B14F-4D97-AF65-F5344CB8AC3E}">
        <p14:creationId xmlns:p14="http://schemas.microsoft.com/office/powerpoint/2010/main" val="302600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141</a:t>
            </a:fld>
            <a:endParaRPr lang="zh-TW" altLang="en-US"/>
          </a:p>
        </p:txBody>
      </p:sp>
      <p:sp>
        <p:nvSpPr>
          <p:cNvPr id="19" name="標題 1"/>
          <p:cNvSpPr txBox="1">
            <a:spLocks/>
          </p:cNvSpPr>
          <p:nvPr/>
        </p:nvSpPr>
        <p:spPr>
          <a:xfrm>
            <a:off x="391324" y="620688"/>
            <a:ext cx="8291264"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6000" b="1" dirty="0">
                <a:solidFill>
                  <a:srgbClr val="FF0000"/>
                </a:solidFill>
                <a:latin typeface="微軟正黑體" pitchFamily="34" charset="-120"/>
                <a:ea typeface="微軟正黑體" pitchFamily="34" charset="-120"/>
                <a:cs typeface="+mj-cs"/>
              </a:rPr>
              <a:t>高職</a:t>
            </a:r>
            <a:r>
              <a:rPr lang="zh-TW" altLang="en-US" sz="4400" b="1" dirty="0">
                <a:solidFill>
                  <a:srgbClr val="0000FF"/>
                </a:solidFill>
                <a:latin typeface="微軟正黑體" pitchFamily="34" charset="-120"/>
                <a:ea typeface="微軟正黑體" pitchFamily="34" charset="-120"/>
                <a:cs typeface="+mj-cs"/>
              </a:rPr>
              <a:t>、</a:t>
            </a:r>
            <a:r>
              <a:rPr lang="zh-TW" altLang="en-US" sz="6000" b="1" dirty="0">
                <a:solidFill>
                  <a:srgbClr val="FF0000"/>
                </a:solidFill>
                <a:latin typeface="微軟正黑體" pitchFamily="34" charset="-120"/>
                <a:ea typeface="微軟正黑體" pitchFamily="34" charset="-120"/>
                <a:cs typeface="+mj-cs"/>
              </a:rPr>
              <a:t>高中</a:t>
            </a:r>
            <a:r>
              <a:rPr lang="zh-TW" altLang="en-US" sz="4400" b="1" dirty="0">
                <a:solidFill>
                  <a:srgbClr val="0000FF"/>
                </a:solidFill>
                <a:latin typeface="微軟正黑體" pitchFamily="34" charset="-120"/>
                <a:ea typeface="微軟正黑體" pitchFamily="34" charset="-120"/>
                <a:cs typeface="+mj-cs"/>
              </a:rPr>
              <a:t>升學進路</a:t>
            </a:r>
          </a:p>
        </p:txBody>
      </p:sp>
      <p:graphicFrame>
        <p:nvGraphicFramePr>
          <p:cNvPr id="20" name="物件 19"/>
          <p:cNvGraphicFramePr>
            <a:graphicFrameLocks noChangeAspect="1"/>
          </p:cNvGraphicFramePr>
          <p:nvPr>
            <p:extLst>
              <p:ext uri="{D42A27DB-BD31-4B8C-83A1-F6EECF244321}">
                <p14:modId xmlns:p14="http://schemas.microsoft.com/office/powerpoint/2010/main" val="1662961848"/>
              </p:ext>
            </p:extLst>
          </p:nvPr>
        </p:nvGraphicFramePr>
        <p:xfrm>
          <a:off x="107505" y="1763691"/>
          <a:ext cx="4484422" cy="4463083"/>
        </p:xfrm>
        <a:graphic>
          <a:graphicData uri="http://schemas.openxmlformats.org/presentationml/2006/ole">
            <mc:AlternateContent xmlns:mc="http://schemas.openxmlformats.org/markup-compatibility/2006">
              <mc:Choice xmlns:v="urn:schemas-microsoft-com:vml" Requires="v">
                <p:oleObj name="PhotoImpact" r:id="rId3" imgW="7431193" imgH="5601976" progId="">
                  <p:embed/>
                </p:oleObj>
              </mc:Choice>
              <mc:Fallback>
                <p:oleObj name="PhotoImpact" r:id="rId3" imgW="7431193" imgH="56019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1763691"/>
                        <a:ext cx="4484422" cy="4463083"/>
                      </a:xfrm>
                      <a:prstGeom prst="rect">
                        <a:avLst/>
                      </a:prstGeom>
                      <a:noFill/>
                    </p:spPr>
                  </p:pic>
                </p:oleObj>
              </mc:Fallback>
            </mc:AlternateContent>
          </a:graphicData>
        </a:graphic>
      </p:graphicFrame>
      <p:sp>
        <p:nvSpPr>
          <p:cNvPr id="21" name="內容版面配置區 7"/>
          <p:cNvSpPr txBox="1">
            <a:spLocks/>
          </p:cNvSpPr>
          <p:nvPr/>
        </p:nvSpPr>
        <p:spPr>
          <a:xfrm>
            <a:off x="356664" y="1628800"/>
            <a:ext cx="8229600" cy="4525963"/>
          </a:xfrm>
          <a:prstGeom prst="rect">
            <a:avLst/>
          </a:prstGeom>
        </p:spPr>
        <p: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zh-TW" altLang="en-US" sz="3200" b="0" i="0" u="none" strike="noStrike" kern="1200" cap="none" spc="0" normalizeH="0" baseline="0" noProof="0">
                <a:ln>
                  <a:noFill/>
                </a:ln>
                <a:solidFill>
                  <a:schemeClr val="tx1"/>
                </a:solidFill>
                <a:effectLst/>
                <a:uLnTx/>
                <a:uFillTx/>
                <a:latin typeface="+mn-lt"/>
                <a:ea typeface="+mn-ea"/>
                <a:cs typeface="+mn-cs"/>
              </a:rPr>
              <a:t> </a:t>
            </a:r>
            <a:endParaRPr kumimoji="0" lang="zh-TW" altLang="en-US" sz="3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2" name="物件 21"/>
          <p:cNvGraphicFramePr>
            <a:graphicFrameLocks noChangeAspect="1"/>
          </p:cNvGraphicFramePr>
          <p:nvPr>
            <p:extLst>
              <p:ext uri="{D42A27DB-BD31-4B8C-83A1-F6EECF244321}">
                <p14:modId xmlns:p14="http://schemas.microsoft.com/office/powerpoint/2010/main" val="1977561847"/>
              </p:ext>
            </p:extLst>
          </p:nvPr>
        </p:nvGraphicFramePr>
        <p:xfrm>
          <a:off x="4688252" y="1763691"/>
          <a:ext cx="4348245" cy="4463083"/>
        </p:xfrm>
        <a:graphic>
          <a:graphicData uri="http://schemas.openxmlformats.org/presentationml/2006/ole">
            <mc:AlternateContent xmlns:mc="http://schemas.openxmlformats.org/markup-compatibility/2006">
              <mc:Choice xmlns:v="urn:schemas-microsoft-com:vml" Requires="v">
                <p:oleObj name="PhotoImpact" r:id="rId5" imgW="5779817" imgH="6059280" progId="">
                  <p:embed/>
                </p:oleObj>
              </mc:Choice>
              <mc:Fallback>
                <p:oleObj name="PhotoImpact" r:id="rId5" imgW="5779817" imgH="60592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8252" y="1763691"/>
                        <a:ext cx="4348245" cy="4463083"/>
                      </a:xfrm>
                      <a:prstGeom prst="rect">
                        <a:avLst/>
                      </a:prstGeom>
                      <a:noFill/>
                    </p:spPr>
                  </p:pic>
                </p:oleObj>
              </mc:Fallback>
            </mc:AlternateContent>
          </a:graphicData>
        </a:graphic>
      </p:graphicFrame>
    </p:spTree>
    <p:extLst>
      <p:ext uri="{BB962C8B-B14F-4D97-AF65-F5344CB8AC3E}">
        <p14:creationId xmlns:p14="http://schemas.microsoft.com/office/powerpoint/2010/main" val="32353033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1108781" y="332656"/>
            <a:ext cx="7543800" cy="1143000"/>
          </a:xfrm>
        </p:spPr>
        <p:txBody>
          <a:bodyPr anchor="b">
            <a:normAutofit fontScale="90000"/>
          </a:bodyPr>
          <a:lstStyle/>
          <a:p>
            <a:pPr>
              <a:defRPr/>
            </a:pPr>
            <a:r>
              <a:rPr lang="zh-TW" altLang="en-US" b="1" dirty="0">
                <a:solidFill>
                  <a:srgbClr val="0000FF"/>
                </a:solidFill>
                <a:latin typeface="標楷體" panose="03000509000000000000" pitchFamily="65" charset="-120"/>
                <a:ea typeface="標楷體" panose="03000509000000000000" pitchFamily="65" charset="-120"/>
              </a:rPr>
              <a:t>進路分析</a:t>
            </a:r>
            <a:r>
              <a:rPr lang="zh-TW" altLang="en-US" sz="7500" b="1" dirty="0">
                <a:solidFill>
                  <a:srgbClr val="FF0000"/>
                </a:solidFill>
                <a:latin typeface="標楷體" panose="03000509000000000000" pitchFamily="65" charset="-120"/>
                <a:ea typeface="標楷體" panose="03000509000000000000" pitchFamily="65" charset="-120"/>
              </a:rPr>
              <a:t>大</a:t>
            </a:r>
            <a:r>
              <a:rPr lang="zh-TW" altLang="en-US" b="1" dirty="0">
                <a:solidFill>
                  <a:srgbClr val="0000FF"/>
                </a:solidFill>
                <a:latin typeface="標楷體" panose="03000509000000000000" pitchFamily="65" charset="-120"/>
                <a:ea typeface="標楷體" panose="03000509000000000000" pitchFamily="65" charset="-120"/>
              </a:rPr>
              <a:t>不同</a:t>
            </a:r>
          </a:p>
        </p:txBody>
      </p:sp>
      <p:sp>
        <p:nvSpPr>
          <p:cNvPr id="5" name="文字版面配置區 4"/>
          <p:cNvSpPr>
            <a:spLocks noGrp="1"/>
          </p:cNvSpPr>
          <p:nvPr>
            <p:ph type="body" idx="4294967295"/>
          </p:nvPr>
        </p:nvSpPr>
        <p:spPr>
          <a:xfrm>
            <a:off x="395288" y="1557338"/>
            <a:ext cx="3657600"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zh-TW" altLang="en-US" sz="3600" b="1" dirty="0">
                <a:solidFill>
                  <a:srgbClr val="FF0000"/>
                </a:solidFill>
                <a:latin typeface="微軟正黑體" pitchFamily="34" charset="-120"/>
                <a:ea typeface="微軟正黑體" pitchFamily="34" charset="-120"/>
              </a:rPr>
              <a:t>過去</a:t>
            </a:r>
            <a:r>
              <a:rPr lang="zh-TW" altLang="en-US" sz="2800" b="1" dirty="0">
                <a:solidFill>
                  <a:srgbClr val="0000FF"/>
                </a:solidFill>
                <a:latin typeface="標楷體" pitchFamily="65" charset="-120"/>
                <a:ea typeface="標楷體" pitchFamily="65" charset="-120"/>
              </a:rPr>
              <a:t>的進路分析</a:t>
            </a:r>
          </a:p>
        </p:txBody>
      </p:sp>
      <p:sp>
        <p:nvSpPr>
          <p:cNvPr id="6" name="文字版面配置區 5"/>
          <p:cNvSpPr>
            <a:spLocks noGrp="1"/>
          </p:cNvSpPr>
          <p:nvPr>
            <p:ph type="body" sz="half" idx="4294967295"/>
          </p:nvPr>
        </p:nvSpPr>
        <p:spPr>
          <a:xfrm>
            <a:off x="4572000" y="1557338"/>
            <a:ext cx="4248472"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en-US" altLang="zh-TW" b="1" dirty="0">
                <a:solidFill>
                  <a:srgbClr val="FF0000"/>
                </a:solidFill>
                <a:latin typeface="微軟正黑體" pitchFamily="34" charset="-120"/>
                <a:ea typeface="微軟正黑體" pitchFamily="34" charset="-120"/>
              </a:rPr>
              <a:t>12</a:t>
            </a:r>
            <a:r>
              <a:rPr lang="zh-TW" altLang="en-US" b="1" dirty="0">
                <a:solidFill>
                  <a:srgbClr val="FF0000"/>
                </a:solidFill>
                <a:latin typeface="微軟正黑體" pitchFamily="34" charset="-120"/>
                <a:ea typeface="微軟正黑體" pitchFamily="34" charset="-120"/>
              </a:rPr>
              <a:t>年國教後</a:t>
            </a:r>
            <a:r>
              <a:rPr lang="zh-TW" altLang="en-US" sz="2800" b="1" dirty="0">
                <a:solidFill>
                  <a:srgbClr val="0000FF"/>
                </a:solidFill>
                <a:latin typeface="標楷體" pitchFamily="65" charset="-120"/>
                <a:ea typeface="標楷體" pitchFamily="65" charset="-120"/>
              </a:rPr>
              <a:t>的進路分析</a:t>
            </a:r>
          </a:p>
        </p:txBody>
      </p:sp>
      <p:sp>
        <p:nvSpPr>
          <p:cNvPr id="14339" name="內容版面配置區 2"/>
          <p:cNvSpPr>
            <a:spLocks noGrp="1"/>
          </p:cNvSpPr>
          <p:nvPr>
            <p:ph sz="half" idx="4294967295"/>
          </p:nvPr>
        </p:nvSpPr>
        <p:spPr>
          <a:xfrm>
            <a:off x="328628" y="2348880"/>
            <a:ext cx="4030663" cy="2595563"/>
          </a:xfrm>
        </p:spPr>
        <p:txBody>
          <a:bodyPr>
            <a:normAutofit lnSpcReduction="10000"/>
          </a:bodyPr>
          <a:lstStyle/>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國中的生活就是</a:t>
            </a:r>
            <a:r>
              <a:rPr lang="zh-TW" altLang="en-US" sz="2400" b="1" dirty="0">
                <a:solidFill>
                  <a:srgbClr val="FF0000"/>
                </a:solidFill>
                <a:latin typeface="微軟正黑體" pitchFamily="34" charset="-120"/>
                <a:ea typeface="微軟正黑體" pitchFamily="34" charset="-120"/>
              </a:rPr>
              <a:t>不斷念書</a:t>
            </a:r>
            <a:r>
              <a:rPr lang="zh-TW" altLang="en-US" sz="2400" b="1" dirty="0">
                <a:latin typeface="微軟正黑體" pitchFamily="34" charset="-120"/>
                <a:ea typeface="微軟正黑體" pitchFamily="34" charset="-120"/>
              </a:rPr>
              <a:t>，考上理想的高中。</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五專、高職、軍校都是</a:t>
            </a:r>
            <a:r>
              <a:rPr lang="zh-TW" altLang="en-US" sz="2400" b="1" dirty="0">
                <a:solidFill>
                  <a:srgbClr val="FF0000"/>
                </a:solidFill>
                <a:latin typeface="微軟正黑體" pitchFamily="34" charset="-120"/>
                <a:ea typeface="微軟正黑體" pitchFamily="34" charset="-120"/>
              </a:rPr>
              <a:t>不會念書</a:t>
            </a:r>
            <a:r>
              <a:rPr lang="zh-TW" altLang="en-US" sz="2400" b="1" dirty="0">
                <a:latin typeface="微軟正黑體" pitchFamily="34" charset="-120"/>
                <a:ea typeface="微軟正黑體" pitchFamily="34" charset="-120"/>
              </a:rPr>
              <a:t>的人去讀的。</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志願序就是按照</a:t>
            </a:r>
            <a:r>
              <a:rPr lang="zh-TW" altLang="en-US" sz="2400" b="1" dirty="0">
                <a:solidFill>
                  <a:srgbClr val="FF0000"/>
                </a:solidFill>
                <a:latin typeface="微軟正黑體" pitchFamily="34" charset="-120"/>
                <a:ea typeface="微軟正黑體" pitchFamily="34" charset="-120"/>
              </a:rPr>
              <a:t>學校排名</a:t>
            </a:r>
            <a:r>
              <a:rPr lang="zh-TW" altLang="en-US" sz="2400" b="1" dirty="0">
                <a:latin typeface="微軟正黑體" pitchFamily="34" charset="-120"/>
                <a:ea typeface="微軟正黑體" pitchFamily="34" charset="-120"/>
              </a:rPr>
              <a:t>來填寫。</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作成績的</a:t>
            </a:r>
            <a:r>
              <a:rPr lang="zh-TW" altLang="en-US" sz="2400" b="1" dirty="0">
                <a:solidFill>
                  <a:srgbClr val="FF0000"/>
                </a:solidFill>
                <a:latin typeface="微軟正黑體" pitchFamily="34" charset="-120"/>
                <a:ea typeface="微軟正黑體" pitchFamily="34" charset="-120"/>
              </a:rPr>
              <a:t>落點分析</a:t>
            </a:r>
            <a:r>
              <a:rPr lang="zh-TW" altLang="en-US" sz="2400" b="1" dirty="0">
                <a:latin typeface="微軟正黑體" pitchFamily="34" charset="-120"/>
                <a:ea typeface="微軟正黑體" pitchFamily="34" charset="-120"/>
              </a:rPr>
              <a:t>。</a:t>
            </a:r>
            <a:endParaRPr lang="en-US" altLang="zh-TW" sz="2400" b="1" dirty="0">
              <a:latin typeface="微軟正黑體" pitchFamily="34" charset="-120"/>
              <a:ea typeface="微軟正黑體" pitchFamily="34" charset="-120"/>
            </a:endParaRPr>
          </a:p>
        </p:txBody>
      </p:sp>
      <p:sp>
        <p:nvSpPr>
          <p:cNvPr id="14340" name="內容版面配置區 6"/>
          <p:cNvSpPr>
            <a:spLocks noGrp="1"/>
          </p:cNvSpPr>
          <p:nvPr>
            <p:ph sz="half" idx="4294967295"/>
          </p:nvPr>
        </p:nvSpPr>
        <p:spPr>
          <a:xfrm>
            <a:off x="4444432" y="2276872"/>
            <a:ext cx="4680842" cy="3024188"/>
          </a:xfrm>
        </p:spPr>
        <p:txBody>
          <a:bodyPr/>
          <a:lstStyle/>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生涯不只升學而是生活整體樣貌的規劃，也包含了</a:t>
            </a:r>
            <a:r>
              <a:rPr lang="zh-TW" altLang="en-US" sz="2400" b="1" dirty="0">
                <a:solidFill>
                  <a:srgbClr val="FF0000"/>
                </a:solidFill>
                <a:latin typeface="微軟正黑體" pitchFamily="34" charset="-120"/>
                <a:ea typeface="微軟正黑體" pitchFamily="34" charset="-120"/>
              </a:rPr>
              <a:t>自我認識</a:t>
            </a:r>
            <a:r>
              <a:rPr lang="zh-TW" altLang="en-US" sz="2400" b="1" dirty="0">
                <a:latin typeface="微軟正黑體" pitchFamily="34" charset="-120"/>
                <a:ea typeface="微軟正黑體" pitchFamily="34" charset="-120"/>
              </a:rPr>
              <a:t>及</a:t>
            </a:r>
            <a:r>
              <a:rPr lang="en-US" altLang="zh-TW" sz="2400" b="1" dirty="0">
                <a:latin typeface="微軟正黑體" pitchFamily="34" charset="-120"/>
                <a:ea typeface="微軟正黑體" pitchFamily="34" charset="-120"/>
              </a:rPr>
              <a:t>『</a:t>
            </a:r>
            <a:r>
              <a:rPr lang="zh-TW" altLang="en-US" sz="2400" b="1" dirty="0">
                <a:solidFill>
                  <a:srgbClr val="FF0000"/>
                </a:solidFill>
                <a:latin typeface="微軟正黑體" pitchFamily="34" charset="-120"/>
                <a:ea typeface="微軟正黑體" pitchFamily="34" charset="-120"/>
              </a:rPr>
              <a:t>想過怎麼樣的生活</a:t>
            </a:r>
            <a:r>
              <a:rPr lang="en-US" altLang="zh-TW" sz="2400" b="1" dirty="0">
                <a:latin typeface="微軟正黑體" pitchFamily="34" charset="-120"/>
                <a:ea typeface="微軟正黑體" pitchFamily="34" charset="-120"/>
              </a:rPr>
              <a:t>』</a:t>
            </a: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不再是分數分流，而是</a:t>
            </a:r>
            <a:r>
              <a:rPr lang="zh-TW" altLang="en-US" sz="2400" b="1" dirty="0">
                <a:solidFill>
                  <a:srgbClr val="FF0000"/>
                </a:solidFill>
                <a:latin typeface="微軟正黑體" pitchFamily="34" charset="-120"/>
                <a:ea typeface="微軟正黑體" pitchFamily="34" charset="-120"/>
              </a:rPr>
              <a:t>自主分流</a:t>
            </a:r>
            <a:endParaRPr lang="en-US" altLang="zh-TW" sz="2400" b="1" dirty="0">
              <a:latin typeface="微軟正黑體" pitchFamily="34" charset="-120"/>
              <a:ea typeface="微軟正黑體" pitchFamily="34" charset="-120"/>
            </a:endParaRP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志願只有「</a:t>
            </a:r>
            <a:r>
              <a:rPr lang="zh-TW" altLang="en-US" sz="2400" b="1" dirty="0">
                <a:solidFill>
                  <a:srgbClr val="FF0000"/>
                </a:solidFill>
                <a:latin typeface="微軟正黑體" pitchFamily="34" charset="-120"/>
                <a:ea typeface="微軟正黑體" pitchFamily="34" charset="-120"/>
              </a:rPr>
              <a:t>最適合</a:t>
            </a:r>
            <a:r>
              <a:rPr lang="zh-TW" altLang="en-US" sz="2400" b="1" dirty="0">
                <a:latin typeface="微軟正黑體" pitchFamily="34" charset="-120"/>
                <a:ea typeface="微軟正黑體" pitchFamily="34" charset="-120"/>
              </a:rPr>
              <a:t>」，沒有「最好」。</a:t>
            </a:r>
            <a:endParaRPr lang="en-US" altLang="zh-TW" sz="2400" b="1" dirty="0">
              <a:latin typeface="微軟正黑體" pitchFamily="34" charset="-120"/>
              <a:ea typeface="微軟正黑體" pitchFamily="34" charset="-120"/>
            </a:endParaRP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從被動落點分析，到</a:t>
            </a:r>
            <a:r>
              <a:rPr lang="zh-TW" altLang="en-US" sz="2400" b="1" dirty="0">
                <a:solidFill>
                  <a:srgbClr val="FF0000"/>
                </a:solidFill>
                <a:latin typeface="微軟正黑體" pitchFamily="34" charset="-120"/>
                <a:ea typeface="微軟正黑體" pitchFamily="34" charset="-120"/>
              </a:rPr>
              <a:t>主動選擇</a:t>
            </a:r>
            <a:r>
              <a:rPr lang="zh-TW" altLang="en-US" sz="2400" b="1" dirty="0">
                <a:latin typeface="微軟正黑體" pitchFamily="34" charset="-120"/>
                <a:ea typeface="微軟正黑體" pitchFamily="34" charset="-120"/>
              </a:rPr>
              <a:t>。</a:t>
            </a:r>
          </a:p>
        </p:txBody>
      </p:sp>
      <p:grpSp>
        <p:nvGrpSpPr>
          <p:cNvPr id="2" name="向上箭號圖說文字 6"/>
          <p:cNvGrpSpPr>
            <a:grpSpLocks/>
          </p:cNvGrpSpPr>
          <p:nvPr/>
        </p:nvGrpSpPr>
        <p:grpSpPr bwMode="auto">
          <a:xfrm>
            <a:off x="320751" y="5012977"/>
            <a:ext cx="8718550" cy="1970783"/>
            <a:chOff x="250" y="3223"/>
            <a:chExt cx="5492" cy="1093"/>
          </a:xfrm>
        </p:grpSpPr>
        <p:pic>
          <p:nvPicPr>
            <p:cNvPr id="124936" name="向上箭號圖說文字 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 y="3223"/>
              <a:ext cx="5492" cy="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9"/>
            <p:cNvSpPr txBox="1">
              <a:spLocks noChangeArrowheads="1"/>
            </p:cNvSpPr>
            <p:nvPr/>
          </p:nvSpPr>
          <p:spPr bwMode="auto">
            <a:xfrm>
              <a:off x="370" y="3463"/>
              <a:ext cx="5262"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solidFill>
                    <a:srgbClr val="0000FF"/>
                  </a:solidFill>
                  <a:latin typeface="微軟正黑體" pitchFamily="34" charset="-120"/>
                  <a:ea typeface="微軟正黑體" pitchFamily="34" charset="-120"/>
                </a:rPr>
                <a:t>適性輔導：</a:t>
              </a:r>
              <a:endParaRPr kumimoji="0" lang="en-US" altLang="zh-TW" b="1" dirty="0">
                <a:solidFill>
                  <a:srgbClr val="0000FF"/>
                </a:solidFill>
                <a:latin typeface="微軟正黑體" pitchFamily="34" charset="-120"/>
                <a:ea typeface="微軟正黑體" pitchFamily="34" charset="-120"/>
              </a:endParaRPr>
            </a:p>
            <a:p>
              <a:pPr eaLnBrk="1" hangingPunct="1">
                <a:spcBef>
                  <a:spcPct val="0"/>
                </a:spcBef>
                <a:buFontTx/>
                <a:buNone/>
              </a:pPr>
              <a:r>
                <a:rPr kumimoji="0" lang="zh-TW" altLang="en-US" sz="2400" b="1" dirty="0">
                  <a:latin typeface="微軟正黑體" pitchFamily="34" charset="-120"/>
                  <a:ea typeface="微軟正黑體" pitchFamily="34" charset="-120"/>
                </a:rPr>
                <a:t>了解自己的</a:t>
              </a:r>
              <a:r>
                <a:rPr kumimoji="0" lang="zh-TW" altLang="en-US" sz="2400" b="1" u="sng" dirty="0">
                  <a:solidFill>
                    <a:srgbClr val="0070C0"/>
                  </a:solidFill>
                  <a:latin typeface="微軟正黑體" pitchFamily="34" charset="-120"/>
                  <a:ea typeface="微軟正黑體" pitchFamily="34" charset="-120"/>
                </a:rPr>
                <a:t>特質</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價值觀</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能力</a:t>
              </a:r>
              <a:r>
                <a:rPr kumimoji="0" lang="zh-TW" altLang="en-US" sz="2400" b="1" dirty="0">
                  <a:latin typeface="微軟正黑體" pitchFamily="34" charset="-120"/>
                  <a:ea typeface="微軟正黑體" pitchFamily="34" charset="-120"/>
                </a:rPr>
                <a:t>，經過</a:t>
              </a:r>
              <a:r>
                <a:rPr kumimoji="0" lang="zh-TW" altLang="en-US" sz="2400" b="1" u="sng" dirty="0">
                  <a:solidFill>
                    <a:srgbClr val="0070C0"/>
                  </a:solidFill>
                  <a:latin typeface="微軟正黑體" pitchFamily="34" charset="-120"/>
                  <a:ea typeface="微軟正黑體" pitchFamily="34" charset="-120"/>
                </a:rPr>
                <a:t>經驗探索</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資訊收集</a:t>
              </a:r>
              <a:r>
                <a:rPr kumimoji="0" lang="zh-TW" altLang="en-US" sz="2400" b="1" dirty="0">
                  <a:latin typeface="微軟正黑體" pitchFamily="34" charset="-120"/>
                  <a:ea typeface="微軟正黑體" pitchFamily="34" charset="-120"/>
                </a:rPr>
                <a:t>，做出適切的生涯決定。</a:t>
              </a:r>
            </a:p>
          </p:txBody>
        </p:sp>
      </p:gr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a:xfrm>
            <a:off x="6379383" y="6478444"/>
            <a:ext cx="2486100" cy="365125"/>
          </a:xfrm>
        </p:spPr>
        <p:txBody>
          <a:bodyPr/>
          <a:lstStyle/>
          <a:p>
            <a:pPr>
              <a:defRPr/>
            </a:pPr>
            <a:fld id="{BB9199D3-8569-4C08-9BDA-497527D70E4F}" type="slidenum">
              <a:rPr lang="zh-TW" altLang="en-US" smtClean="0">
                <a:latin typeface="微軟正黑體" pitchFamily="34" charset="-120"/>
                <a:ea typeface="微軟正黑體" pitchFamily="34" charset="-120"/>
              </a:rPr>
              <a:pPr>
                <a:defRPr/>
              </a:pPr>
              <a:t>142</a:t>
            </a:fld>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8994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par>
                          <p:cTn id="19" fill="hold" nodeType="with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bg/>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par>
                          <p:cTn id="33" fill="hold" nodeType="withGroup">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hape 615"/>
          <p:cNvSpPr>
            <a:spLocks noGrp="1"/>
          </p:cNvSpPr>
          <p:nvPr>
            <p:ph type="body" idx="4294967295"/>
          </p:nvPr>
        </p:nvSpPr>
        <p:spPr>
          <a:xfrm>
            <a:off x="685802" y="609600"/>
            <a:ext cx="7953375" cy="5422900"/>
          </a:xfrm>
        </p:spPr>
        <p:txBody>
          <a:bodyPr lIns="91425" tIns="45700" rIns="91425" bIns="45700"/>
          <a:lstStyle/>
          <a:p>
            <a:pPr eaLnBrk="1" hangingPunct="1">
              <a:lnSpc>
                <a:spcPct val="80000"/>
              </a:lnSpc>
              <a:spcBef>
                <a:spcPct val="0"/>
              </a:spcBef>
              <a:buClr>
                <a:srgbClr val="0000FF"/>
              </a:buClr>
              <a:buSzPct val="25000"/>
              <a:buFont typeface="Arial" charset="0"/>
              <a:buNone/>
            </a:pPr>
            <a:r>
              <a:rPr lang="zh-TW" altLang="zh-TW" sz="3400">
                <a:solidFill>
                  <a:srgbClr val="6600CC"/>
                </a:solidFill>
                <a:latin typeface="微軟正黑體" pitchFamily="34" charset="-120"/>
                <a:ea typeface="微軟正黑體" pitchFamily="34" charset="-120"/>
                <a:cs typeface="Arial" charset="0"/>
                <a:sym typeface="Arial" charset="0"/>
              </a:rPr>
              <a:t>    </a:t>
            </a:r>
          </a:p>
          <a:p>
            <a:pPr eaLnBrk="1" hangingPunct="1">
              <a:lnSpc>
                <a:spcPct val="80000"/>
              </a:lnSpc>
              <a:spcBef>
                <a:spcPts val="575"/>
              </a:spcBef>
              <a:buClr>
                <a:srgbClr val="000000"/>
              </a:buClr>
              <a:buSzPct val="25000"/>
              <a:buFont typeface="Arial" charset="0"/>
              <a:buNone/>
            </a:pPr>
            <a:r>
              <a:rPr lang="zh-TW" altLang="zh-TW" sz="2900">
                <a:solidFill>
                  <a:srgbClr val="000000"/>
                </a:solidFill>
                <a:latin typeface="微軟正黑體" pitchFamily="34" charset="-120"/>
                <a:ea typeface="微軟正黑體" pitchFamily="34" charset="-120"/>
                <a:cs typeface="Arial" charset="0"/>
                <a:sym typeface="Arial" charset="0"/>
              </a:rPr>
              <a:t>  </a:t>
            </a:r>
          </a:p>
          <a:p>
            <a:pPr eaLnBrk="1" hangingPunct="1">
              <a:buFontTx/>
              <a:buBlip>
                <a:blip r:embed="rId3"/>
              </a:buBlip>
            </a:pPr>
            <a:endParaRPr lang="zh-TW" altLang="zh-TW">
              <a:latin typeface="微軟正黑體" pitchFamily="34" charset="-120"/>
              <a:ea typeface="微軟正黑體" pitchFamily="34" charset="-120"/>
            </a:endParaRPr>
          </a:p>
        </p:txBody>
      </p:sp>
      <p:sp>
        <p:nvSpPr>
          <p:cNvPr id="192514" name="Shape 616"/>
          <p:cNvSpPr>
            <a:spLocks noChangeArrowheads="1"/>
          </p:cNvSpPr>
          <p:nvPr/>
        </p:nvSpPr>
        <p:spPr bwMode="auto">
          <a:xfrm>
            <a:off x="0" y="908082"/>
            <a:ext cx="9144000" cy="504825"/>
          </a:xfrm>
          <a:prstGeom prst="rect">
            <a:avLst/>
          </a:prstGeom>
          <a:solidFill>
            <a:srgbClr val="FFCCFF"/>
          </a:solidFill>
          <a:ln w="25400">
            <a:solidFill>
              <a:srgbClr val="FF33CC"/>
            </a:solidFill>
            <a:round/>
            <a:headEnd/>
            <a:tailEnd/>
          </a:ln>
        </p:spPr>
        <p:txBody>
          <a:bodyPr lIns="91425" tIns="45700" rIns="91425" bIns="45700" anchor="ctr"/>
          <a:lstStyle/>
          <a:p>
            <a:pPr marL="165100" indent="-165100" algn="just">
              <a:buSzPct val="25000"/>
            </a:pPr>
            <a:r>
              <a:rPr lang="zh-TW" altLang="zh-TW" sz="2800" b="1" dirty="0">
                <a:solidFill>
                  <a:srgbClr val="FF0000"/>
                </a:solidFill>
                <a:latin typeface="微軟正黑體" pitchFamily="34" charset="-120"/>
                <a:ea typeface="微軟正黑體" pitchFamily="34" charset="-120"/>
                <a:cs typeface="Arial" charset="0"/>
                <a:sym typeface="Arial" charset="0"/>
              </a:rPr>
              <a:t>❖如何進行適性生涯規劃</a:t>
            </a:r>
          </a:p>
        </p:txBody>
      </p:sp>
      <p:sp>
        <p:nvSpPr>
          <p:cNvPr id="192515" name="Shape 617"/>
          <p:cNvSpPr>
            <a:spLocks noChangeArrowheads="1"/>
          </p:cNvSpPr>
          <p:nvPr/>
        </p:nvSpPr>
        <p:spPr bwMode="auto">
          <a:xfrm>
            <a:off x="1187466" y="1614493"/>
            <a:ext cx="6702425" cy="5089525"/>
          </a:xfrm>
          <a:prstGeom prst="rect">
            <a:avLst/>
          </a:prstGeom>
          <a:blipFill dpi="0" rotWithShape="1">
            <a:blip r:embed="rId4" cstate="screen"/>
            <a:srcRect/>
            <a:stretch>
              <a:fillRect/>
            </a:stretch>
          </a:blipFill>
          <a:ln w="9525">
            <a:noFill/>
            <a:miter lim="800000"/>
            <a:headEnd/>
            <a:tailEnd/>
          </a:ln>
        </p:spPr>
        <p:txBody>
          <a:bodyPr/>
          <a:lstStyle/>
          <a:p>
            <a:endParaRPr lang="zh-TW" altLang="en-US">
              <a:latin typeface="微軟正黑體" pitchFamily="34" charset="-120"/>
              <a:ea typeface="微軟正黑體" pitchFamily="34" charset="-120"/>
            </a:endParaRPr>
          </a:p>
        </p:txBody>
      </p:sp>
      <p:sp>
        <p:nvSpPr>
          <p:cNvPr id="192516" name="Shape 618"/>
          <p:cNvSpPr>
            <a:spLocks noChangeArrowheads="1"/>
          </p:cNvSpPr>
          <p:nvPr/>
        </p:nvSpPr>
        <p:spPr bwMode="auto">
          <a:xfrm>
            <a:off x="2051066" y="6518307"/>
            <a:ext cx="5832475" cy="366713"/>
          </a:xfrm>
          <a:prstGeom prst="rect">
            <a:avLst/>
          </a:prstGeom>
          <a:noFill/>
          <a:ln w="9525">
            <a:noFill/>
            <a:miter lim="800000"/>
            <a:headEnd/>
            <a:tailEnd/>
          </a:ln>
        </p:spPr>
        <p:txBody>
          <a:bodyPr lIns="91425" tIns="45700" rIns="91425" bIns="45700"/>
          <a:lstStyle/>
          <a:p>
            <a:pPr>
              <a:buSzPct val="25000"/>
            </a:pPr>
            <a:r>
              <a:rPr lang="zh-TW" altLang="zh-TW" sz="1200">
                <a:solidFill>
                  <a:srgbClr val="000000"/>
                </a:solidFill>
                <a:latin typeface="微軟正黑體" pitchFamily="34" charset="-120"/>
                <a:ea typeface="微軟正黑體" pitchFamily="34" charset="-120"/>
                <a:cs typeface="Arial" charset="0"/>
                <a:sym typeface="Arial" charset="0"/>
              </a:rPr>
              <a:t>資料來源</a:t>
            </a:r>
            <a:r>
              <a:rPr lang="zh-TW" altLang="zh-TW">
                <a:solidFill>
                  <a:srgbClr val="000000"/>
                </a:solidFill>
                <a:latin typeface="微軟正黑體" pitchFamily="34" charset="-120"/>
                <a:ea typeface="微軟正黑體" pitchFamily="34" charset="-120"/>
                <a:cs typeface="Arial" charset="0"/>
                <a:sym typeface="Arial" charset="0"/>
              </a:rPr>
              <a:t>：</a:t>
            </a:r>
            <a:r>
              <a:rPr lang="zh-TW" altLang="zh-TW" sz="1200">
                <a:solidFill>
                  <a:srgbClr val="000000"/>
                </a:solidFill>
                <a:latin typeface="微軟正黑體" pitchFamily="34" charset="-120"/>
                <a:ea typeface="微軟正黑體" pitchFamily="34" charset="-120"/>
                <a:cs typeface="Arial" charset="0"/>
                <a:sym typeface="Arial" charset="0"/>
              </a:rPr>
              <a:t>http://hope.nyc.gov.tw/career.php?mod=15&amp;cid=1&amp;id=33&amp;ms=1</a:t>
            </a:r>
          </a:p>
        </p:txBody>
      </p:sp>
      <p:sp>
        <p:nvSpPr>
          <p:cNvPr id="192517" name="Shape 619"/>
          <p:cNvSpPr txBox="1">
            <a:spLocks noChangeArrowheads="1"/>
          </p:cNvSpPr>
          <p:nvPr/>
        </p:nvSpPr>
        <p:spPr bwMode="auto">
          <a:xfrm>
            <a:off x="5729289" y="1844675"/>
            <a:ext cx="1651000" cy="762000"/>
          </a:xfrm>
          <a:prstGeom prst="rect">
            <a:avLst/>
          </a:prstGeom>
          <a:solidFill>
            <a:srgbClr val="FFC00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個人特質的</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澄清與了解</a:t>
            </a:r>
          </a:p>
        </p:txBody>
      </p:sp>
      <p:sp>
        <p:nvSpPr>
          <p:cNvPr id="192518" name="Shape 620"/>
          <p:cNvSpPr txBox="1">
            <a:spLocks noChangeArrowheads="1"/>
          </p:cNvSpPr>
          <p:nvPr/>
        </p:nvSpPr>
        <p:spPr bwMode="auto">
          <a:xfrm>
            <a:off x="7380288" y="4151313"/>
            <a:ext cx="1619250" cy="762000"/>
          </a:xfrm>
          <a:prstGeom prst="rect">
            <a:avLst/>
          </a:prstGeom>
          <a:solidFill>
            <a:srgbClr val="FF5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教育與職業</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資料的提供</a:t>
            </a:r>
          </a:p>
        </p:txBody>
      </p:sp>
      <p:sp>
        <p:nvSpPr>
          <p:cNvPr id="192519" name="Shape 621"/>
          <p:cNvSpPr txBox="1">
            <a:spLocks noChangeArrowheads="1"/>
          </p:cNvSpPr>
          <p:nvPr/>
        </p:nvSpPr>
        <p:spPr bwMode="auto">
          <a:xfrm>
            <a:off x="215900" y="4159250"/>
            <a:ext cx="1619250" cy="762000"/>
          </a:xfrm>
          <a:prstGeom prst="rect">
            <a:avLst/>
          </a:prstGeom>
          <a:solidFill>
            <a:srgbClr val="92D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個人與環境關係的協調</a:t>
            </a:r>
          </a:p>
        </p:txBody>
      </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latin typeface="微軟正黑體" pitchFamily="34" charset="-120"/>
                <a:ea typeface="微軟正黑體" pitchFamily="34" charset="-120"/>
              </a:rPr>
              <a:pPr>
                <a:defRPr/>
              </a:pPr>
              <a:t>143</a:t>
            </a:fld>
            <a:endParaRPr lang="zh-TW" altLang="en-US">
              <a:latin typeface="微軟正黑體" pitchFamily="34" charset="-120"/>
              <a:ea typeface="微軟正黑體" pitchFamily="34" charset="-120"/>
            </a:endParaRPr>
          </a:p>
        </p:txBody>
      </p:sp>
    </p:spTree>
    <p:extLst>
      <p:ext uri="{BB962C8B-B14F-4D97-AF65-F5344CB8AC3E}">
        <p14:creationId xmlns:p14="http://schemas.microsoft.com/office/powerpoint/2010/main" val="3560133297"/>
      </p:ext>
    </p:extLst>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邊形 2"/>
          <p:cNvSpPr/>
          <p:nvPr/>
        </p:nvSpPr>
        <p:spPr>
          <a:xfrm>
            <a:off x="2268539" y="1700213"/>
            <a:ext cx="3887787" cy="3529012"/>
          </a:xfrm>
          <a:prstGeom prst="hexagon">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en-US" altLang="zh-TW" sz="2800" b="1" dirty="0">
                <a:latin typeface="Times New Roman" pitchFamily="18" charset="0"/>
                <a:ea typeface="標楷體" pitchFamily="65" charset="-120"/>
                <a:cs typeface="Times New Roman" pitchFamily="18" charset="0"/>
              </a:rPr>
              <a:t>Holland</a:t>
            </a:r>
            <a:r>
              <a:rPr kumimoji="0" lang="zh-TW" altLang="en-US" sz="2800" b="1" dirty="0">
                <a:latin typeface="Times New Roman" pitchFamily="18" charset="0"/>
                <a:ea typeface="標楷體" pitchFamily="65" charset="-120"/>
                <a:cs typeface="Times New Roman" pitchFamily="18" charset="0"/>
              </a:rPr>
              <a:t>六角形</a:t>
            </a:r>
          </a:p>
        </p:txBody>
      </p:sp>
      <p:sp>
        <p:nvSpPr>
          <p:cNvPr id="4" name="矩形 3"/>
          <p:cNvSpPr/>
          <p:nvPr/>
        </p:nvSpPr>
        <p:spPr>
          <a:xfrm>
            <a:off x="5512174" y="723461"/>
            <a:ext cx="932084"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C</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5" name="矩形 4"/>
          <p:cNvSpPr/>
          <p:nvPr/>
        </p:nvSpPr>
        <p:spPr>
          <a:xfrm>
            <a:off x="5447608" y="4173360"/>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I</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6" name="矩形 5"/>
          <p:cNvSpPr/>
          <p:nvPr/>
        </p:nvSpPr>
        <p:spPr>
          <a:xfrm>
            <a:off x="5947643" y="2087421"/>
            <a:ext cx="864096"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R</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7" name="矩形 6"/>
          <p:cNvSpPr/>
          <p:nvPr/>
        </p:nvSpPr>
        <p:spPr>
          <a:xfrm>
            <a:off x="1409551" y="2373709"/>
            <a:ext cx="932084" cy="1200330"/>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S</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8" name="矩形 7"/>
          <p:cNvSpPr/>
          <p:nvPr/>
        </p:nvSpPr>
        <p:spPr>
          <a:xfrm>
            <a:off x="2016824" y="4331384"/>
            <a:ext cx="932083"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A</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9" name="矩形 8"/>
          <p:cNvSpPr/>
          <p:nvPr/>
        </p:nvSpPr>
        <p:spPr>
          <a:xfrm>
            <a:off x="2284762" y="646659"/>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E</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158728" name="文字方塊 9"/>
          <p:cNvSpPr txBox="1">
            <a:spLocks noChangeArrowheads="1"/>
          </p:cNvSpPr>
          <p:nvPr/>
        </p:nvSpPr>
        <p:spPr bwMode="auto">
          <a:xfrm>
            <a:off x="3132154" y="1197007"/>
            <a:ext cx="2160587" cy="461963"/>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事務處理</a:t>
            </a:r>
            <a:r>
              <a:rPr kumimoji="0" lang="en-US" altLang="zh-TW" sz="2400" b="1">
                <a:latin typeface="標楷體" pitchFamily="65" charset="-120"/>
                <a:ea typeface="標楷體" pitchFamily="65" charset="-120"/>
              </a:rPr>
              <a:t>~~</a:t>
            </a:r>
          </a:p>
        </p:txBody>
      </p:sp>
      <p:sp>
        <p:nvSpPr>
          <p:cNvPr id="158729" name="文字方塊 10"/>
          <p:cNvSpPr txBox="1">
            <a:spLocks noChangeArrowheads="1"/>
          </p:cNvSpPr>
          <p:nvPr/>
        </p:nvSpPr>
        <p:spPr bwMode="auto">
          <a:xfrm>
            <a:off x="3203575" y="5373688"/>
            <a:ext cx="2160588" cy="461962"/>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創意動腦</a:t>
            </a:r>
            <a:r>
              <a:rPr kumimoji="0" lang="en-US" altLang="zh-TW" sz="2400" b="1">
                <a:latin typeface="標楷體" pitchFamily="65" charset="-120"/>
                <a:ea typeface="標楷體" pitchFamily="65" charset="-120"/>
              </a:rPr>
              <a:t>~~</a:t>
            </a:r>
          </a:p>
        </p:txBody>
      </p:sp>
      <p:sp>
        <p:nvSpPr>
          <p:cNvPr id="158730" name="文字方塊 11"/>
          <p:cNvSpPr txBox="1">
            <a:spLocks noChangeArrowheads="1"/>
          </p:cNvSpPr>
          <p:nvPr/>
        </p:nvSpPr>
        <p:spPr bwMode="auto">
          <a:xfrm>
            <a:off x="6156341" y="3213100"/>
            <a:ext cx="576263" cy="457200"/>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物</a:t>
            </a:r>
          </a:p>
        </p:txBody>
      </p:sp>
      <p:sp>
        <p:nvSpPr>
          <p:cNvPr id="158731" name="文字方塊 12"/>
          <p:cNvSpPr txBox="1">
            <a:spLocks noChangeArrowheads="1"/>
          </p:cNvSpPr>
          <p:nvPr/>
        </p:nvSpPr>
        <p:spPr bwMode="auto">
          <a:xfrm>
            <a:off x="1763715" y="3284538"/>
            <a:ext cx="576262" cy="461962"/>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人</a:t>
            </a:r>
          </a:p>
        </p:txBody>
      </p:sp>
      <p:sp>
        <p:nvSpPr>
          <p:cNvPr id="158732" name="文字方塊 13"/>
          <p:cNvSpPr txBox="1">
            <a:spLocks noChangeArrowheads="1"/>
          </p:cNvSpPr>
          <p:nvPr/>
        </p:nvSpPr>
        <p:spPr bwMode="auto">
          <a:xfrm>
            <a:off x="6478588" y="440149"/>
            <a:ext cx="2665412" cy="1785104"/>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事務型</a:t>
            </a:r>
          </a:p>
          <a:p>
            <a:r>
              <a:rPr kumimoji="0" lang="zh-TW" altLang="en-US" sz="2200" dirty="0">
                <a:latin typeface="標楷體" pitchFamily="65" charset="-120"/>
                <a:ea typeface="標楷體" pitchFamily="65" charset="-120"/>
              </a:rPr>
              <a:t>標準與規則</a:t>
            </a:r>
            <a:r>
              <a:rPr kumimoji="0" lang="en-US" altLang="zh-TW" sz="2200" dirty="0">
                <a:latin typeface="標楷體" pitchFamily="65" charset="-120"/>
                <a:ea typeface="標楷體" pitchFamily="65" charset="-120"/>
              </a:rPr>
              <a:t>/</a:t>
            </a:r>
            <a:r>
              <a:rPr kumimoji="0" lang="zh-TW" altLang="en-US" sz="2200" dirty="0">
                <a:latin typeface="標楷體" pitchFamily="65" charset="-120"/>
                <a:ea typeface="標楷體" pitchFamily="65" charset="-120"/>
              </a:rPr>
              <a:t>數字、計算、紀錄與校對</a:t>
            </a:r>
          </a:p>
          <a:p>
            <a:r>
              <a:rPr kumimoji="0" lang="zh-TW" altLang="en-US" sz="2200" b="1" dirty="0">
                <a:solidFill>
                  <a:srgbClr val="663300"/>
                </a:solidFill>
                <a:latin typeface="標楷體" pitchFamily="65" charset="-120"/>
                <a:ea typeface="標楷體" pitchFamily="65" charset="-120"/>
              </a:rPr>
              <a:t>會計、公務員</a:t>
            </a:r>
            <a:r>
              <a:rPr kumimoji="0" lang="zh-TW" altLang="en-US" sz="2200" b="1" dirty="0">
                <a:solidFill>
                  <a:srgbClr val="663300"/>
                </a:solidFill>
                <a:ea typeface="標楷體" pitchFamily="65" charset="-120"/>
              </a:rPr>
              <a:t>、行政人員、櫃檯人員</a:t>
            </a:r>
          </a:p>
        </p:txBody>
      </p:sp>
      <p:sp>
        <p:nvSpPr>
          <p:cNvPr id="158733" name="文字方塊 14"/>
          <p:cNvSpPr txBox="1">
            <a:spLocks noChangeArrowheads="1"/>
          </p:cNvSpPr>
          <p:nvPr/>
        </p:nvSpPr>
        <p:spPr bwMode="auto">
          <a:xfrm>
            <a:off x="6732589" y="2402890"/>
            <a:ext cx="2411412" cy="2123658"/>
          </a:xfrm>
          <a:prstGeom prst="rect">
            <a:avLst/>
          </a:prstGeom>
          <a:noFill/>
          <a:ln w="9525">
            <a:noFill/>
            <a:miter lim="800000"/>
            <a:headEnd/>
            <a:tailEnd/>
          </a:ln>
        </p:spPr>
        <p:txBody>
          <a:bodyPr wrap="square">
            <a:spAutoFit/>
          </a:bodyPr>
          <a:lstStyle/>
          <a:p>
            <a:r>
              <a:rPr kumimoji="0" lang="zh-TW" altLang="en-US" sz="2200" b="1" dirty="0">
                <a:solidFill>
                  <a:srgbClr val="C32D2E"/>
                </a:solidFill>
                <a:latin typeface="標楷體" pitchFamily="65" charset="-120"/>
                <a:ea typeface="標楷體" pitchFamily="65" charset="-120"/>
              </a:rPr>
              <a:t>實際型</a:t>
            </a:r>
          </a:p>
          <a:p>
            <a:r>
              <a:rPr kumimoji="0" lang="zh-TW" altLang="en-US" sz="2200" dirty="0">
                <a:solidFill>
                  <a:srgbClr val="1C4853"/>
                </a:solidFill>
                <a:latin typeface="標楷體" pitchFamily="65" charset="-120"/>
                <a:ea typeface="標楷體" pitchFamily="65" charset="-120"/>
              </a:rPr>
              <a:t>實際動手做，問題解決，操作機械。</a:t>
            </a:r>
            <a:r>
              <a:rPr kumimoji="0" lang="zh-TW" altLang="en-US" sz="2200" b="1" dirty="0">
                <a:solidFill>
                  <a:srgbClr val="663300"/>
                </a:solidFill>
                <a:ea typeface="標楷體" pitchFamily="65" charset="-120"/>
              </a:rPr>
              <a:t>運動員、維修、駕駛員、農牧廠工作人員</a:t>
            </a:r>
          </a:p>
        </p:txBody>
      </p:sp>
      <p:sp>
        <p:nvSpPr>
          <p:cNvPr id="158734" name="文字方塊 15"/>
          <p:cNvSpPr txBox="1">
            <a:spLocks noChangeArrowheads="1"/>
          </p:cNvSpPr>
          <p:nvPr/>
        </p:nvSpPr>
        <p:spPr bwMode="auto">
          <a:xfrm>
            <a:off x="6046788" y="4756150"/>
            <a:ext cx="3097212" cy="2123658"/>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研究型</a:t>
            </a:r>
          </a:p>
          <a:p>
            <a:r>
              <a:rPr kumimoji="0" lang="zh-TW" altLang="en-US" sz="2200">
                <a:latin typeface="標楷體" pitchFamily="65" charset="-120"/>
                <a:ea typeface="標楷體" pitchFamily="65" charset="-120"/>
              </a:rPr>
              <a:t>思考</a:t>
            </a:r>
            <a:r>
              <a:rPr kumimoji="0" lang="zh-TW" altLang="en-US" sz="2200">
                <a:ea typeface="標楷體" pitchFamily="65" charset="-120"/>
              </a:rPr>
              <a:t>、分析、推理</a:t>
            </a:r>
            <a:endParaRPr kumimoji="0" lang="zh-TW" altLang="en-US" sz="2200">
              <a:latin typeface="標楷體" pitchFamily="65" charset="-120"/>
              <a:ea typeface="標楷體" pitchFamily="65" charset="-120"/>
            </a:endParaRPr>
          </a:p>
          <a:p>
            <a:r>
              <a:rPr kumimoji="0" lang="zh-TW" altLang="en-US" sz="2200">
                <a:latin typeface="標楷體" pitchFamily="65" charset="-120"/>
                <a:ea typeface="標楷體" pitchFamily="65" charset="-120"/>
              </a:rPr>
              <a:t>觀察與發現</a:t>
            </a:r>
          </a:p>
          <a:p>
            <a:r>
              <a:rPr kumimoji="0" lang="zh-TW" altLang="en-US" sz="2200" b="1">
                <a:solidFill>
                  <a:srgbClr val="663300"/>
                </a:solidFill>
                <a:latin typeface="標楷體" pitchFamily="65" charset="-120"/>
                <a:ea typeface="標楷體" pitchFamily="65" charset="-120"/>
              </a:rPr>
              <a:t>數學</a:t>
            </a:r>
            <a:r>
              <a:rPr kumimoji="0" lang="zh-TW" altLang="en-US" sz="2200" b="1">
                <a:solidFill>
                  <a:srgbClr val="663300"/>
                </a:solidFill>
                <a:ea typeface="標楷體" pitchFamily="65" charset="-120"/>
              </a:rPr>
              <a:t>與科學家、研究與研發人員、檢測人員、調查員</a:t>
            </a:r>
          </a:p>
        </p:txBody>
      </p:sp>
      <p:sp>
        <p:nvSpPr>
          <p:cNvPr id="158735" name="文字方塊 17"/>
          <p:cNvSpPr txBox="1">
            <a:spLocks noChangeArrowheads="1"/>
          </p:cNvSpPr>
          <p:nvPr/>
        </p:nvSpPr>
        <p:spPr bwMode="auto">
          <a:xfrm>
            <a:off x="61789" y="703894"/>
            <a:ext cx="2303462" cy="1785104"/>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企業型</a:t>
            </a:r>
          </a:p>
          <a:p>
            <a:r>
              <a:rPr kumimoji="0" lang="zh-TW" altLang="en-US" sz="2200" dirty="0">
                <a:latin typeface="標楷體" pitchFamily="65" charset="-120"/>
                <a:ea typeface="標楷體" pitchFamily="65" charset="-120"/>
              </a:rPr>
              <a:t>領導</a:t>
            </a:r>
            <a:r>
              <a:rPr kumimoji="0" lang="zh-TW" altLang="en-US" sz="2200" dirty="0">
                <a:ea typeface="標楷體" pitchFamily="65" charset="-120"/>
              </a:rPr>
              <a:t>、影響他人</a:t>
            </a:r>
          </a:p>
          <a:p>
            <a:r>
              <a:rPr kumimoji="0" lang="zh-TW" altLang="en-US" sz="2200" b="1" dirty="0">
                <a:solidFill>
                  <a:srgbClr val="663300"/>
                </a:solidFill>
                <a:ea typeface="標楷體" pitchFamily="65" charset="-120"/>
              </a:rPr>
              <a:t>企業主管、法律、媒體傳播人員、業務員</a:t>
            </a:r>
          </a:p>
        </p:txBody>
      </p:sp>
      <p:sp>
        <p:nvSpPr>
          <p:cNvPr id="158736" name="文字方塊 19"/>
          <p:cNvSpPr txBox="1">
            <a:spLocks noChangeArrowheads="1"/>
          </p:cNvSpPr>
          <p:nvPr/>
        </p:nvSpPr>
        <p:spPr bwMode="auto">
          <a:xfrm>
            <a:off x="61803" y="2558944"/>
            <a:ext cx="1692275" cy="2462213"/>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社會型</a:t>
            </a:r>
          </a:p>
          <a:p>
            <a:r>
              <a:rPr kumimoji="0" lang="zh-TW" altLang="en-US" sz="2200" dirty="0">
                <a:latin typeface="標楷體" pitchFamily="65" charset="-120"/>
                <a:ea typeface="標楷體" pitchFamily="65" charset="-120"/>
              </a:rPr>
              <a:t>幫助人</a:t>
            </a:r>
          </a:p>
          <a:p>
            <a:r>
              <a:rPr kumimoji="0" lang="zh-TW" altLang="en-US" sz="2200" dirty="0">
                <a:latin typeface="標楷體" pitchFamily="65" charset="-120"/>
                <a:ea typeface="標楷體" pitchFamily="65" charset="-120"/>
              </a:rPr>
              <a:t>與人互動</a:t>
            </a:r>
          </a:p>
          <a:p>
            <a:r>
              <a:rPr kumimoji="0" lang="zh-TW" altLang="en-US" sz="2200" b="1" dirty="0">
                <a:solidFill>
                  <a:srgbClr val="663300"/>
                </a:solidFill>
                <a:latin typeface="標楷體" pitchFamily="65" charset="-120"/>
                <a:ea typeface="標楷體" pitchFamily="65" charset="-120"/>
              </a:rPr>
              <a:t>老師</a:t>
            </a:r>
            <a:r>
              <a:rPr kumimoji="0" lang="zh-TW" altLang="en-US" sz="2200" b="1" dirty="0">
                <a:solidFill>
                  <a:srgbClr val="663300"/>
                </a:solidFill>
                <a:ea typeface="標楷體" pitchFamily="65" charset="-120"/>
              </a:rPr>
              <a:t>、諮商師、社工、護理、幼保、導遊</a:t>
            </a:r>
          </a:p>
        </p:txBody>
      </p:sp>
      <p:sp>
        <p:nvSpPr>
          <p:cNvPr id="158737" name="文字方塊 20"/>
          <p:cNvSpPr txBox="1">
            <a:spLocks noChangeArrowheads="1"/>
          </p:cNvSpPr>
          <p:nvPr/>
        </p:nvSpPr>
        <p:spPr bwMode="auto">
          <a:xfrm>
            <a:off x="16" y="5373689"/>
            <a:ext cx="3203575" cy="1446550"/>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藝術型</a:t>
            </a:r>
          </a:p>
          <a:p>
            <a:r>
              <a:rPr kumimoji="0" lang="zh-TW" altLang="en-US" sz="2200">
                <a:latin typeface="標楷體" pitchFamily="65" charset="-120"/>
                <a:ea typeface="標楷體" pitchFamily="65" charset="-120"/>
              </a:rPr>
              <a:t>情感表達，直覺與想像</a:t>
            </a:r>
          </a:p>
          <a:p>
            <a:r>
              <a:rPr kumimoji="0" lang="zh-TW" altLang="en-US" sz="2200" b="1">
                <a:solidFill>
                  <a:srgbClr val="663300"/>
                </a:solidFill>
                <a:latin typeface="標楷體" pitchFamily="65" charset="-120"/>
                <a:ea typeface="標楷體" pitchFamily="65" charset="-120"/>
              </a:rPr>
              <a:t>繪畫</a:t>
            </a:r>
            <a:r>
              <a:rPr kumimoji="0" lang="zh-TW" altLang="en-US" sz="2200" b="1">
                <a:solidFill>
                  <a:srgbClr val="663300"/>
                </a:solidFill>
                <a:ea typeface="標楷體" pitchFamily="65" charset="-120"/>
              </a:rPr>
              <a:t>、音樂、舞蹈、表演及設計師</a:t>
            </a:r>
          </a:p>
        </p:txBody>
      </p:sp>
      <p:grpSp>
        <p:nvGrpSpPr>
          <p:cNvPr id="19" name="群組 18"/>
          <p:cNvGrpSpPr/>
          <p:nvPr/>
        </p:nvGrpSpPr>
        <p:grpSpPr>
          <a:xfrm>
            <a:off x="2195736" y="44624"/>
            <a:ext cx="6935645" cy="400110"/>
            <a:chOff x="2195736" y="44624"/>
            <a:chExt cx="6935645" cy="400110"/>
          </a:xfrm>
        </p:grpSpPr>
        <p:sp>
          <p:nvSpPr>
            <p:cNvPr id="20" name="矩形 1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144</a:t>
            </a:fld>
            <a:endParaRPr lang="zh-TW" alt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Oval 10"/>
          <p:cNvSpPr>
            <a:spLocks noChangeArrowheads="1"/>
          </p:cNvSpPr>
          <p:nvPr/>
        </p:nvSpPr>
        <p:spPr bwMode="auto">
          <a:xfrm>
            <a:off x="611189" y="3863975"/>
            <a:ext cx="7431087" cy="819150"/>
          </a:xfrm>
          <a:prstGeom prst="ellipse">
            <a:avLst/>
          </a:prstGeom>
          <a:noFill/>
          <a:ln w="38100" algn="ctr">
            <a:solidFill>
              <a:schemeClr val="bg2"/>
            </a:solid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3471863" y="386242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fontAlgn="auto">
              <a:spcBef>
                <a:spcPts val="0"/>
              </a:spcBef>
              <a:spcAft>
                <a:spcPts val="0"/>
              </a:spcAft>
              <a:defRPr/>
            </a:pPr>
            <a:endParaRPr kumimoji="0" lang="zh-TW" altLang="en-US" sz="3200">
              <a:solidFill>
                <a:srgbClr val="000000"/>
              </a:solidFill>
              <a:latin typeface="微軟正黑體" pitchFamily="34" charset="-120"/>
              <a:ea typeface="微軟正黑體" pitchFamily="34" charset="-120"/>
            </a:endParaRPr>
          </a:p>
        </p:txBody>
      </p:sp>
      <p:sp>
        <p:nvSpPr>
          <p:cNvPr id="118788" name="Oval 27"/>
          <p:cNvSpPr>
            <a:spLocks noChangeArrowheads="1"/>
          </p:cNvSpPr>
          <p:nvPr/>
        </p:nvSpPr>
        <p:spPr bwMode="gray">
          <a:xfrm>
            <a:off x="3549652" y="3864017"/>
            <a:ext cx="1435100" cy="822305"/>
          </a:xfrm>
          <a:prstGeom prst="ellipse">
            <a:avLst/>
          </a:prstGeom>
          <a:solidFill>
            <a:srgbClr val="333333"/>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1042990" y="2492407"/>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3" action="ppaction://hlinkfile"/>
              </a:rPr>
              <a:t>藝術</a:t>
            </a:r>
            <a:r>
              <a:rPr kumimoji="0" lang="zh-TW" altLang="en-US" sz="2400" b="1" dirty="0">
                <a:solidFill>
                  <a:srgbClr val="000000"/>
                </a:solidFill>
                <a:latin typeface="微軟正黑體" pitchFamily="34" charset="-120"/>
                <a:ea typeface="微軟正黑體" pitchFamily="34" charset="-120"/>
              </a:rPr>
              <a:t>群</a:t>
            </a:r>
          </a:p>
        </p:txBody>
      </p:sp>
      <p:sp>
        <p:nvSpPr>
          <p:cNvPr id="45" name="Oval 5"/>
          <p:cNvSpPr>
            <a:spLocks noChangeArrowheads="1"/>
          </p:cNvSpPr>
          <p:nvPr/>
        </p:nvSpPr>
        <p:spPr bwMode="gray">
          <a:xfrm>
            <a:off x="260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4" action="ppaction://hlinkfile"/>
              </a:rPr>
              <a:t>水產</a:t>
            </a:r>
            <a:r>
              <a:rPr kumimoji="0" lang="zh-TW" altLang="en-US" sz="2400" b="1" dirty="0">
                <a:solidFill>
                  <a:srgbClr val="000000"/>
                </a:solidFill>
                <a:latin typeface="微軟正黑體" pitchFamily="34" charset="-120"/>
                <a:ea typeface="微軟正黑體" pitchFamily="34" charset="-120"/>
              </a:rPr>
              <a:t>群</a:t>
            </a:r>
          </a:p>
        </p:txBody>
      </p:sp>
      <p:sp>
        <p:nvSpPr>
          <p:cNvPr id="46" name="Oval 5"/>
          <p:cNvSpPr>
            <a:spLocks noChangeArrowheads="1"/>
          </p:cNvSpPr>
          <p:nvPr/>
        </p:nvSpPr>
        <p:spPr bwMode="gray">
          <a:xfrm>
            <a:off x="188913" y="4559332"/>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海事群</a:t>
            </a:r>
          </a:p>
        </p:txBody>
      </p:sp>
      <p:sp>
        <p:nvSpPr>
          <p:cNvPr id="51" name="Oval 9"/>
          <p:cNvSpPr>
            <a:spLocks noChangeArrowheads="1"/>
          </p:cNvSpPr>
          <p:nvPr/>
        </p:nvSpPr>
        <p:spPr bwMode="gray">
          <a:xfrm>
            <a:off x="998538" y="5349907"/>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5" action="ppaction://hlinkfile"/>
              </a:rPr>
              <a:t>餐旅</a:t>
            </a:r>
            <a:r>
              <a:rPr kumimoji="0" lang="zh-TW" altLang="en-US" sz="2400" b="1" dirty="0">
                <a:solidFill>
                  <a:srgbClr val="000000"/>
                </a:solidFill>
                <a:latin typeface="微軟正黑體" pitchFamily="34" charset="-120"/>
                <a:ea typeface="微軟正黑體" pitchFamily="34" charset="-120"/>
              </a:rPr>
              <a:t>群</a:t>
            </a:r>
          </a:p>
        </p:txBody>
      </p:sp>
      <p:sp>
        <p:nvSpPr>
          <p:cNvPr id="52" name="Oval 5"/>
          <p:cNvSpPr>
            <a:spLocks noChangeArrowheads="1"/>
          </p:cNvSpPr>
          <p:nvPr/>
        </p:nvSpPr>
        <p:spPr bwMode="gray">
          <a:xfrm>
            <a:off x="2093913" y="5711857"/>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6" action="ppaction://hlinkfile"/>
              </a:rPr>
              <a:t>家政</a:t>
            </a:r>
            <a:r>
              <a:rPr kumimoji="0" lang="zh-TW" altLang="en-US" sz="2400" b="1" dirty="0">
                <a:solidFill>
                  <a:srgbClr val="000000"/>
                </a:solidFill>
                <a:latin typeface="微軟正黑體" pitchFamily="34" charset="-120"/>
                <a:ea typeface="微軟正黑體" pitchFamily="34" charset="-120"/>
              </a:rPr>
              <a:t>群</a:t>
            </a:r>
          </a:p>
        </p:txBody>
      </p:sp>
      <p:sp>
        <p:nvSpPr>
          <p:cNvPr id="54" name="Oval 5"/>
          <p:cNvSpPr>
            <a:spLocks noChangeArrowheads="1"/>
          </p:cNvSpPr>
          <p:nvPr/>
        </p:nvSpPr>
        <p:spPr bwMode="gray">
          <a:xfrm>
            <a:off x="3367088" y="5856320"/>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7" action="ppaction://hlinkfile"/>
              </a:rPr>
              <a:t>食品</a:t>
            </a:r>
            <a:r>
              <a:rPr kumimoji="0" lang="zh-TW" altLang="en-US" sz="2400" b="1" dirty="0">
                <a:solidFill>
                  <a:srgbClr val="000000"/>
                </a:solidFill>
                <a:latin typeface="微軟正黑體" pitchFamily="34" charset="-120"/>
                <a:ea typeface="微軟正黑體" pitchFamily="34" charset="-120"/>
              </a:rPr>
              <a:t>群</a:t>
            </a:r>
          </a:p>
        </p:txBody>
      </p:sp>
      <p:sp>
        <p:nvSpPr>
          <p:cNvPr id="55" name="Oval 5"/>
          <p:cNvSpPr>
            <a:spLocks noChangeArrowheads="1"/>
          </p:cNvSpPr>
          <p:nvPr/>
        </p:nvSpPr>
        <p:spPr bwMode="gray">
          <a:xfrm>
            <a:off x="7029450" y="4508532"/>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8" action="ppaction://hlinkfile"/>
              </a:rPr>
              <a:t>外語</a:t>
            </a:r>
            <a:r>
              <a:rPr kumimoji="0" lang="zh-TW" altLang="en-US" sz="2400" b="1" dirty="0">
                <a:solidFill>
                  <a:srgbClr val="000000"/>
                </a:solidFill>
                <a:latin typeface="微軟正黑體" pitchFamily="34" charset="-120"/>
                <a:ea typeface="微軟正黑體" pitchFamily="34" charset="-120"/>
              </a:rPr>
              <a:t>群</a:t>
            </a:r>
          </a:p>
        </p:txBody>
      </p:sp>
      <p:sp>
        <p:nvSpPr>
          <p:cNvPr id="118796" name="矩形 11"/>
          <p:cNvSpPr>
            <a:spLocks noChangeArrowheads="1"/>
          </p:cNvSpPr>
          <p:nvPr/>
        </p:nvSpPr>
        <p:spPr bwMode="auto">
          <a:xfrm>
            <a:off x="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a:r>
              <a:rPr kumimoji="0" lang="zh-TW" altLang="en-US" sz="3200" b="1" dirty="0">
                <a:solidFill>
                  <a:srgbClr val="FF0000"/>
                </a:solidFill>
                <a:latin typeface="微軟正黑體" pitchFamily="34" charset="-120"/>
                <a:ea typeface="微軟正黑體" pitchFamily="34" charset="-120"/>
              </a:rPr>
              <a:t>⊙認識職業學校</a:t>
            </a:r>
            <a:r>
              <a:rPr kumimoji="0" lang="en-US" altLang="zh-TW" sz="3200" b="1" dirty="0">
                <a:solidFill>
                  <a:srgbClr val="FF0000"/>
                </a:solidFill>
                <a:latin typeface="微軟正黑體" pitchFamily="34" charset="-120"/>
                <a:ea typeface="微軟正黑體" pitchFamily="34" charset="-120"/>
              </a:rPr>
              <a:t>15</a:t>
            </a:r>
            <a:r>
              <a:rPr kumimoji="0" lang="zh-TW" altLang="en-US" sz="3200" b="1" dirty="0">
                <a:solidFill>
                  <a:srgbClr val="FF0000"/>
                </a:solidFill>
                <a:latin typeface="微軟正黑體" pitchFamily="34" charset="-120"/>
                <a:ea typeface="微軟正黑體" pitchFamily="34" charset="-120"/>
              </a:rPr>
              <a:t>群別⊙</a:t>
            </a:r>
            <a:endParaRPr kumimoji="0" lang="zh-TW" altLang="zh-TW" sz="3200" b="1" dirty="0">
              <a:solidFill>
                <a:srgbClr val="FF0000"/>
              </a:solidFill>
              <a:latin typeface="微軟正黑體" pitchFamily="34" charset="-120"/>
              <a:ea typeface="微軟正黑體" pitchFamily="34" charset="-120"/>
            </a:endParaRPr>
          </a:p>
        </p:txBody>
      </p:sp>
      <p:grpSp>
        <p:nvGrpSpPr>
          <p:cNvPr id="2" name="群組 1"/>
          <p:cNvGrpSpPr>
            <a:grpSpLocks/>
          </p:cNvGrpSpPr>
          <p:nvPr/>
        </p:nvGrpSpPr>
        <p:grpSpPr bwMode="auto">
          <a:xfrm>
            <a:off x="1266825" y="2660682"/>
            <a:ext cx="6364288" cy="3222625"/>
            <a:chOff x="1267252" y="2659875"/>
            <a:chExt cx="6363198" cy="3222740"/>
          </a:xfrm>
        </p:grpSpPr>
        <p:sp>
          <p:nvSpPr>
            <p:cNvPr id="118807"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08"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grpSp>
          <p:nvGrpSpPr>
            <p:cNvPr id="3" name="Group 28"/>
            <p:cNvGrpSpPr>
              <a:grpSpLocks/>
            </p:cNvGrpSpPr>
            <p:nvPr/>
          </p:nvGrpSpPr>
          <p:grpSpPr bwMode="auto">
            <a:xfrm>
              <a:off x="3574119" y="3431790"/>
              <a:ext cx="1387420" cy="1684077"/>
              <a:chOff x="4166" y="1706"/>
              <a:chExt cx="1252" cy="1252"/>
            </a:xfrm>
          </p:grpSpPr>
          <p:sp>
            <p:nvSpPr>
              <p:cNvPr id="118825"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6"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7"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118810" name="Text Box 33"/>
            <p:cNvSpPr txBox="1">
              <a:spLocks noChangeArrowheads="1"/>
            </p:cNvSpPr>
            <p:nvPr/>
          </p:nvSpPr>
          <p:spPr bwMode="gray">
            <a:xfrm>
              <a:off x="3762911" y="3790215"/>
              <a:ext cx="1005231" cy="1077256"/>
            </a:xfrm>
            <a:prstGeom prst="rect">
              <a:avLst/>
            </a:prstGeom>
            <a:noFill/>
            <a:ln w="9525">
              <a:noFill/>
              <a:miter lim="800000"/>
              <a:headEnd/>
              <a:tailEnd/>
            </a:ln>
          </p:spPr>
          <p:txBody>
            <a:bodyPr wrap="none">
              <a:spAutoFit/>
            </a:bodyPr>
            <a:lstStyle/>
            <a:p>
              <a:pPr algn="ctr" eaLnBrk="0" hangingPunct="0"/>
              <a:r>
                <a:rPr lang="zh-TW" altLang="en-US" sz="3200" b="1">
                  <a:solidFill>
                    <a:srgbClr val="000000"/>
                  </a:solidFill>
                  <a:latin typeface="微軟正黑體" pitchFamily="34" charset="-120"/>
                  <a:ea typeface="微軟正黑體" pitchFamily="34" charset="-120"/>
                </a:rPr>
                <a:t>職業</a:t>
              </a:r>
              <a:endParaRPr lang="en-US" altLang="zh-TW" sz="3200" b="1">
                <a:solidFill>
                  <a:srgbClr val="000000"/>
                </a:solidFill>
                <a:latin typeface="微軟正黑體" pitchFamily="34" charset="-120"/>
                <a:ea typeface="微軟正黑體" pitchFamily="34" charset="-120"/>
              </a:endParaRPr>
            </a:p>
            <a:p>
              <a:pPr algn="ctr" eaLnBrk="0" hangingPunct="0"/>
              <a:r>
                <a:rPr lang="zh-TW" altLang="en-US" sz="3200" b="1">
                  <a:solidFill>
                    <a:srgbClr val="000000"/>
                  </a:solidFill>
                  <a:latin typeface="微軟正黑體" pitchFamily="34" charset="-120"/>
                  <a:ea typeface="微軟正黑體" pitchFamily="34" charset="-120"/>
                </a:rPr>
                <a:t>學校</a:t>
              </a:r>
              <a:endParaRPr lang="en-US" altLang="zh-TW" sz="3200" b="1">
                <a:solidFill>
                  <a:srgbClr val="000000"/>
                </a:solidFill>
                <a:latin typeface="微軟正黑體" pitchFamily="34" charset="-120"/>
                <a:ea typeface="微軟正黑體" pitchFamily="34" charset="-120"/>
              </a:endParaRPr>
            </a:p>
          </p:txBody>
        </p:sp>
        <p:sp>
          <p:nvSpPr>
            <p:cNvPr id="118811"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2"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3"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4"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5"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6"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7"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8"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9"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0"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1"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2"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3"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4"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4645026" y="1628807"/>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9" action="ppaction://hlinkfile"/>
              </a:rPr>
              <a:t>電機</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a:r>
              <a:rPr kumimoji="0" lang="zh-TW" altLang="en-US" sz="2400" b="1" dirty="0">
                <a:solidFill>
                  <a:srgbClr val="000000"/>
                </a:solidFill>
                <a:latin typeface="微軟正黑體" pitchFamily="34" charset="-120"/>
                <a:ea typeface="微軟正黑體" pitchFamily="34" charset="-120"/>
              </a:rPr>
              <a:t>電子群</a:t>
            </a:r>
          </a:p>
        </p:txBody>
      </p:sp>
      <p:sp>
        <p:nvSpPr>
          <p:cNvPr id="39" name="Oval 9"/>
          <p:cNvSpPr>
            <a:spLocks noChangeArrowheads="1"/>
          </p:cNvSpPr>
          <p:nvPr/>
        </p:nvSpPr>
        <p:spPr bwMode="gray">
          <a:xfrm>
            <a:off x="5795964"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土木與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建築群</a:t>
            </a:r>
          </a:p>
        </p:txBody>
      </p:sp>
      <p:sp>
        <p:nvSpPr>
          <p:cNvPr id="43" name="Oval 7"/>
          <p:cNvSpPr>
            <a:spLocks noChangeArrowheads="1"/>
          </p:cNvSpPr>
          <p:nvPr/>
        </p:nvSpPr>
        <p:spPr bwMode="gray">
          <a:xfrm>
            <a:off x="6815140" y="2614645"/>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10" action="ppaction://hlinkfile"/>
              </a:rPr>
              <a:t>化工</a:t>
            </a:r>
            <a:r>
              <a:rPr kumimoji="0" lang="zh-TW" altLang="en-US" sz="2400" b="1" dirty="0">
                <a:solidFill>
                  <a:srgbClr val="000000"/>
                </a:solidFill>
                <a:latin typeface="微軟正黑體" pitchFamily="34" charset="-120"/>
                <a:ea typeface="微軟正黑體" pitchFamily="34" charset="-120"/>
              </a:rPr>
              <a:t>群</a:t>
            </a:r>
          </a:p>
        </p:txBody>
      </p:sp>
      <p:sp>
        <p:nvSpPr>
          <p:cNvPr id="53" name="Oval 9"/>
          <p:cNvSpPr>
            <a:spLocks noChangeArrowheads="1"/>
          </p:cNvSpPr>
          <p:nvPr/>
        </p:nvSpPr>
        <p:spPr bwMode="gray">
          <a:xfrm>
            <a:off x="7596189" y="3429004"/>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1" action="ppaction://hlinkfile"/>
              </a:rPr>
              <a:t>商業</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管理群</a:t>
            </a:r>
          </a:p>
        </p:txBody>
      </p:sp>
      <p:sp>
        <p:nvSpPr>
          <p:cNvPr id="50" name="Oval 9"/>
          <p:cNvSpPr>
            <a:spLocks noChangeArrowheads="1"/>
          </p:cNvSpPr>
          <p:nvPr/>
        </p:nvSpPr>
        <p:spPr bwMode="gray">
          <a:xfrm>
            <a:off x="4775201" y="5661057"/>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rPr>
              <a:t>農業群</a:t>
            </a:r>
          </a:p>
        </p:txBody>
      </p:sp>
      <p:sp>
        <p:nvSpPr>
          <p:cNvPr id="48" name="Oval 9"/>
          <p:cNvSpPr>
            <a:spLocks noChangeArrowheads="1"/>
          </p:cNvSpPr>
          <p:nvPr/>
        </p:nvSpPr>
        <p:spPr bwMode="gray">
          <a:xfrm>
            <a:off x="6013452" y="5229257"/>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2" action="ppaction://hlinkfile"/>
              </a:rPr>
              <a:t>設計</a:t>
            </a:r>
            <a:r>
              <a:rPr kumimoji="0" lang="zh-TW" altLang="en-US" sz="2400" b="1" dirty="0">
                <a:solidFill>
                  <a:srgbClr val="000000"/>
                </a:solidFill>
                <a:latin typeface="微軟正黑體" pitchFamily="34" charset="-120"/>
                <a:ea typeface="微軟正黑體" pitchFamily="34" charset="-120"/>
              </a:rPr>
              <a:t>群</a:t>
            </a:r>
          </a:p>
        </p:txBody>
      </p:sp>
      <p:sp>
        <p:nvSpPr>
          <p:cNvPr id="41" name="Oval 6"/>
          <p:cNvSpPr>
            <a:spLocks noChangeArrowheads="1"/>
          </p:cNvSpPr>
          <p:nvPr/>
        </p:nvSpPr>
        <p:spPr bwMode="gray">
          <a:xfrm>
            <a:off x="3359150" y="1628807"/>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3" action="ppaction://hlinkfile"/>
              </a:rPr>
              <a:t>動力</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135188" y="2039970"/>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4" action="ppaction://hlinkfile"/>
              </a:rPr>
              <a:t>機械</a:t>
            </a:r>
            <a:r>
              <a:rPr kumimoji="0" lang="zh-TW" altLang="en-US" sz="2400" b="1" dirty="0">
                <a:solidFill>
                  <a:srgbClr val="000000"/>
                </a:solidFill>
                <a:latin typeface="微軟正黑體" pitchFamily="34" charset="-120"/>
                <a:ea typeface="微軟正黑體" pitchFamily="34" charset="-120"/>
              </a:rPr>
              <a:t>群</a:t>
            </a:r>
          </a:p>
        </p:txBody>
      </p:sp>
      <p:grpSp>
        <p:nvGrpSpPr>
          <p:cNvPr id="47" name="群組 46"/>
          <p:cNvGrpSpPr/>
          <p:nvPr/>
        </p:nvGrpSpPr>
        <p:grpSpPr>
          <a:xfrm>
            <a:off x="2195736" y="44624"/>
            <a:ext cx="6935645" cy="400110"/>
            <a:chOff x="2195736" y="44624"/>
            <a:chExt cx="6935645" cy="400110"/>
          </a:xfrm>
        </p:grpSpPr>
        <p:sp>
          <p:nvSpPr>
            <p:cNvPr id="49" name="矩形 4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56" name="群組 55"/>
            <p:cNvGrpSpPr/>
            <p:nvPr/>
          </p:nvGrpSpPr>
          <p:grpSpPr>
            <a:xfrm>
              <a:off x="2195736" y="44624"/>
              <a:ext cx="2664296" cy="360045"/>
              <a:chOff x="2123728" y="44624"/>
              <a:chExt cx="2664296" cy="360045"/>
            </a:xfrm>
          </p:grpSpPr>
          <p:grpSp>
            <p:nvGrpSpPr>
              <p:cNvPr id="57" name="群組 56"/>
              <p:cNvGrpSpPr/>
              <p:nvPr/>
            </p:nvGrpSpPr>
            <p:grpSpPr>
              <a:xfrm>
                <a:off x="2555776" y="44624"/>
                <a:ext cx="2232248" cy="360045"/>
                <a:chOff x="2267744" y="44624"/>
                <a:chExt cx="2232248" cy="360045"/>
              </a:xfrm>
            </p:grpSpPr>
            <p:grpSp>
              <p:nvGrpSpPr>
                <p:cNvPr id="59" name="群組 37"/>
                <p:cNvGrpSpPr/>
                <p:nvPr/>
              </p:nvGrpSpPr>
              <p:grpSpPr>
                <a:xfrm>
                  <a:off x="2267744" y="44629"/>
                  <a:ext cx="2232248" cy="360040"/>
                  <a:chOff x="2267738" y="44624"/>
                  <a:chExt cx="2232248" cy="360040"/>
                </a:xfrm>
              </p:grpSpPr>
              <p:sp>
                <p:nvSpPr>
                  <p:cNvPr id="62" name="橢圓 6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0" name="橢圓 5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61" name="橢圓 6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橢圓 5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145</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a16="http://schemas.microsoft.com/office/drawing/2014/main" id="{98109809-4CA3-4F61-8530-87F18746C562}"/>
              </a:ext>
            </a:extLst>
          </p:cNvPr>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2DE072AA-8086-4136-8D4E-566A0D887CA2}" type="slidenum">
              <a:rPr lang="en-US" altLang="zh-TW" sz="1400">
                <a:latin typeface="Times New Roman" panose="02020603050405020304" pitchFamily="18" charset="0"/>
              </a:rPr>
              <a:pPr algn="r" eaLnBrk="1" hangingPunct="1">
                <a:spcBef>
                  <a:spcPct val="0"/>
                </a:spcBef>
                <a:buClrTx/>
                <a:buSzTx/>
                <a:buFontTx/>
                <a:buNone/>
              </a:pPr>
              <a:t>146</a:t>
            </a:fld>
            <a:endParaRPr lang="en-US" altLang="zh-TW" sz="1400">
              <a:latin typeface="Times New Roman" panose="02020603050405020304" pitchFamily="18" charset="0"/>
            </a:endParaRPr>
          </a:p>
        </p:txBody>
      </p:sp>
      <p:sp>
        <p:nvSpPr>
          <p:cNvPr id="35843" name="投影片編號版面配置區 4">
            <a:extLst>
              <a:ext uri="{FF2B5EF4-FFF2-40B4-BE49-F238E27FC236}">
                <a16:creationId xmlns:a16="http://schemas.microsoft.com/office/drawing/2014/main" id="{E18E9E7E-1AC7-4CBF-9035-F8CF99E53B9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6510321C-C9A3-4B1E-A67A-C3D652CB3D08}" type="slidenum">
              <a:rPr lang="en-US" altLang="zh-TW" sz="1400">
                <a:latin typeface="Times New Roman" panose="02020603050405020304" pitchFamily="18" charset="0"/>
              </a:rPr>
              <a:pPr algn="r" eaLnBrk="1" hangingPunct="1">
                <a:spcBef>
                  <a:spcPct val="0"/>
                </a:spcBef>
                <a:buClrTx/>
                <a:buSzTx/>
                <a:buFontTx/>
                <a:buNone/>
              </a:pPr>
              <a:t>146</a:t>
            </a:fld>
            <a:endParaRPr lang="en-US" altLang="zh-TW" sz="1400">
              <a:latin typeface="Times New Roman" panose="02020603050405020304" pitchFamily="18" charset="0"/>
            </a:endParaRPr>
          </a:p>
        </p:txBody>
      </p:sp>
      <p:sp>
        <p:nvSpPr>
          <p:cNvPr id="2" name="Rectangle 2">
            <a:extLst>
              <a:ext uri="{FF2B5EF4-FFF2-40B4-BE49-F238E27FC236}">
                <a16:creationId xmlns:a16="http://schemas.microsoft.com/office/drawing/2014/main" id="{D01A4F22-91B1-4165-89BA-70C3144AB267}"/>
              </a:ext>
            </a:extLst>
          </p:cNvPr>
          <p:cNvSpPr>
            <a:spLocks noGrp="1" noChangeArrowheads="1"/>
          </p:cNvSpPr>
          <p:nvPr>
            <p:ph type="ctrTitle"/>
          </p:nvPr>
        </p:nvSpPr>
        <p:spPr>
          <a:xfrm>
            <a:off x="323529" y="609882"/>
            <a:ext cx="5984062" cy="692229"/>
          </a:xfrm>
          <a:solidFill>
            <a:srgbClr val="FFFFCC"/>
          </a:solidFill>
        </p:spPr>
        <p:txBody>
          <a:bodyPr/>
          <a:lstStyle/>
          <a:p>
            <a:pPr eaLnBrk="1" hangingPunct="1">
              <a:defRPr/>
            </a:pPr>
            <a:r>
              <a:rPr lang="en-US" altLang="zh-TW" sz="3600" b="1" dirty="0">
                <a:solidFill>
                  <a:srgbClr val="0000CC"/>
                </a:solidFill>
                <a:latin typeface="微軟正黑體" panose="020B0604030504040204" pitchFamily="34" charset="-120"/>
                <a:ea typeface="微軟正黑體" panose="020B0604030504040204" pitchFamily="34" charset="-120"/>
              </a:rPr>
              <a:t>   </a:t>
            </a:r>
            <a:r>
              <a:rPr lang="zh-TW" altLang="en-US" sz="3600" b="1" dirty="0">
                <a:solidFill>
                  <a:srgbClr val="0000FF"/>
                </a:solidFill>
                <a:latin typeface="微軟正黑體" panose="020B0604030504040204" pitchFamily="34" charset="-120"/>
                <a:ea typeface="微軟正黑體" panose="020B0604030504040204" pitchFamily="34" charset="-120"/>
              </a:rPr>
              <a:t>技高</a:t>
            </a:r>
            <a:r>
              <a:rPr lang="en-US" altLang="zh-TW" sz="3600" b="1" dirty="0">
                <a:solidFill>
                  <a:srgbClr val="0000FF"/>
                </a:solidFill>
                <a:latin typeface="微軟正黑體" panose="020B0604030504040204" pitchFamily="34" charset="-120"/>
                <a:ea typeface="微軟正黑體" panose="020B0604030504040204" pitchFamily="34" charset="-120"/>
              </a:rPr>
              <a:t>(</a:t>
            </a:r>
            <a:r>
              <a:rPr lang="zh-TW" altLang="en-US" sz="3600" b="1" dirty="0">
                <a:solidFill>
                  <a:srgbClr val="0000FF"/>
                </a:solidFill>
                <a:latin typeface="微軟正黑體" panose="020B0604030504040204" pitchFamily="34" charset="-120"/>
                <a:ea typeface="微軟正黑體" panose="020B0604030504040204" pitchFamily="34" charset="-120"/>
              </a:rPr>
              <a:t>高職</a:t>
            </a:r>
            <a:r>
              <a:rPr lang="en-US" altLang="zh-TW" sz="3600" b="1" dirty="0">
                <a:solidFill>
                  <a:srgbClr val="0000FF"/>
                </a:solidFill>
                <a:latin typeface="微軟正黑體" panose="020B0604030504040204" pitchFamily="34" charset="-120"/>
                <a:ea typeface="微軟正黑體" panose="020B0604030504040204" pitchFamily="34" charset="-120"/>
              </a:rPr>
              <a:t>)</a:t>
            </a:r>
            <a:r>
              <a:rPr lang="zh-TW" altLang="en-US" sz="3600" b="1" dirty="0">
                <a:solidFill>
                  <a:srgbClr val="0000FF"/>
                </a:solidFill>
                <a:latin typeface="微軟正黑體" panose="020B0604030504040204" pitchFamily="34" charset="-120"/>
                <a:ea typeface="微軟正黑體" panose="020B0604030504040204" pitchFamily="34" charset="-120"/>
              </a:rPr>
              <a:t>群科歸屬</a:t>
            </a:r>
            <a:r>
              <a:rPr lang="zh-TW" altLang="en-US" sz="4000" b="1" dirty="0">
                <a:solidFill>
                  <a:srgbClr val="0000FF"/>
                </a:solidFill>
                <a:latin typeface="微軟正黑體" panose="020B0604030504040204" pitchFamily="34" charset="-120"/>
                <a:ea typeface="微軟正黑體" panose="020B0604030504040204" pitchFamily="34" charset="-120"/>
              </a:rPr>
              <a:t> </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sz="3600" b="1" dirty="0">
                <a:solidFill>
                  <a:srgbClr val="6600CC"/>
                </a:solidFill>
                <a:latin typeface="微軟正黑體" panose="020B0604030504040204" pitchFamily="34" charset="-120"/>
                <a:ea typeface="微軟正黑體" panose="020B0604030504040204" pitchFamily="34" charset="-120"/>
              </a:rPr>
              <a:t>15</a:t>
            </a:r>
            <a:r>
              <a:rPr lang="zh-TW" altLang="en-US" sz="3400" b="1" dirty="0">
                <a:solidFill>
                  <a:srgbClr val="9900CC"/>
                </a:solidFill>
                <a:latin typeface="微軟正黑體" panose="020B0604030504040204" pitchFamily="34" charset="-120"/>
                <a:ea typeface="微軟正黑體" panose="020B0604030504040204" pitchFamily="34" charset="-120"/>
              </a:rPr>
              <a:t>群</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 </a:t>
            </a:r>
          </a:p>
        </p:txBody>
      </p:sp>
      <p:sp>
        <p:nvSpPr>
          <p:cNvPr id="3" name="副標題 2"/>
          <p:cNvSpPr>
            <a:spLocks noGrp="1"/>
          </p:cNvSpPr>
          <p:nvPr>
            <p:ph type="subTitle" idx="1"/>
          </p:nvPr>
        </p:nvSpPr>
        <p:spPr/>
        <p:txBody>
          <a:bodyPr/>
          <a:lstStyle/>
          <a:p>
            <a:endParaRPr lang="zh-TW" altLang="en-US"/>
          </a:p>
        </p:txBody>
      </p:sp>
      <p:sp>
        <p:nvSpPr>
          <p:cNvPr id="35898" name="Rectangle 86">
            <a:extLst>
              <a:ext uri="{FF2B5EF4-FFF2-40B4-BE49-F238E27FC236}">
                <a16:creationId xmlns:a16="http://schemas.microsoft.com/office/drawing/2014/main" id="{F41943B6-B349-44D4-AC55-92581BAC2DE5}"/>
              </a:ext>
            </a:extLst>
          </p:cNvPr>
          <p:cNvSpPr>
            <a:spLocks noChangeArrowheads="1"/>
          </p:cNvSpPr>
          <p:nvPr/>
        </p:nvSpPr>
        <p:spPr bwMode="black">
          <a:xfrm>
            <a:off x="0" y="32"/>
            <a:ext cx="42481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zh-TW" sz="3400" b="1">
              <a:latin typeface="Times New Roman" panose="02020603050405020304" pitchFamily="18" charset="0"/>
              <a:ea typeface="華康魏碑體" pitchFamily="65" charset="-120"/>
            </a:endParaRPr>
          </a:p>
        </p:txBody>
      </p:sp>
      <p:sp>
        <p:nvSpPr>
          <p:cNvPr id="19534" name="Text Box 78">
            <a:extLst>
              <a:ext uri="{FF2B5EF4-FFF2-40B4-BE49-F238E27FC236}">
                <a16:creationId xmlns:a16="http://schemas.microsoft.com/office/drawing/2014/main" id="{0294602A-1279-4B18-B73A-D42072720414}"/>
              </a:ext>
            </a:extLst>
          </p:cNvPr>
          <p:cNvSpPr txBox="1">
            <a:spLocks noChangeArrowheads="1"/>
          </p:cNvSpPr>
          <p:nvPr/>
        </p:nvSpPr>
        <p:spPr bwMode="auto">
          <a:xfrm>
            <a:off x="6516688" y="620713"/>
            <a:ext cx="2303462" cy="457200"/>
          </a:xfrm>
          <a:prstGeom prst="rect">
            <a:avLst/>
          </a:prstGeom>
          <a:noFill/>
          <a:ln w="9525">
            <a:noFill/>
            <a:miter lim="800000"/>
            <a:headEnd/>
            <a:tailEnd/>
          </a:ln>
          <a:effectLst>
            <a:prstShdw prst="shdw12">
              <a:schemeClr val="accent1">
                <a:gamma/>
                <a:shade val="60000"/>
                <a:invGamma/>
                <a:alpha val="50000"/>
              </a:schemeClr>
            </a:prstShdw>
          </a:effectLst>
        </p:spPr>
        <p:txBody>
          <a:bodyPr>
            <a:spAutoFit/>
          </a:bodyPr>
          <a:lstStyle/>
          <a:p>
            <a:pPr eaLnBrk="1" hangingPunct="1">
              <a:spcBef>
                <a:spcPct val="50000"/>
              </a:spcBef>
              <a:defRPr/>
            </a:pPr>
            <a:endParaRPr lang="zh-TW" altLang="en-US" sz="2400">
              <a:latin typeface="Times New Roman" pitchFamily="18" charset="0"/>
            </a:endParaRPr>
          </a:p>
        </p:txBody>
      </p:sp>
      <p:sp>
        <p:nvSpPr>
          <p:cNvPr id="19516" name="Rectangle 2">
            <a:extLst>
              <a:ext uri="{FF2B5EF4-FFF2-40B4-BE49-F238E27FC236}">
                <a16:creationId xmlns:a16="http://schemas.microsoft.com/office/drawing/2014/main" id="{580DFB01-64AC-4F65-A39E-90B8E69CCC70}"/>
              </a:ext>
            </a:extLst>
          </p:cNvPr>
          <p:cNvSpPr>
            <a:spLocks noChangeArrowheads="1"/>
          </p:cNvSpPr>
          <p:nvPr/>
        </p:nvSpPr>
        <p:spPr bwMode="auto">
          <a:xfrm>
            <a:off x="6785430" y="1211820"/>
            <a:ext cx="1973940" cy="765175"/>
          </a:xfrm>
          <a:prstGeom prst="rect">
            <a:avLst/>
          </a:prstGeom>
          <a:solidFill>
            <a:srgbClr val="FFFFCC"/>
          </a:solidFill>
          <a:ln>
            <a:noFill/>
          </a:ln>
        </p:spPr>
        <p:txBody>
          <a:bodyPr anchor="ctr"/>
          <a:lstStyle/>
          <a:p>
            <a:pPr algn="ctr" eaLnBrk="1" hangingPunct="1">
              <a:defRPr/>
            </a:pPr>
            <a:r>
              <a:rPr lang="zh-TW" altLang="en-US"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五專</a:t>
            </a:r>
            <a:endParaRPr lang="en-US" altLang="zh-TW"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algn="ctr" eaLnBrk="1" hangingPunct="1">
              <a:defRPr/>
            </a:pPr>
            <a:r>
              <a:rPr lang="zh-TW" altLang="en-US" sz="2200" b="1" dirty="0">
                <a:solidFill>
                  <a:srgbClr val="0000CC"/>
                </a:solidFill>
                <a:latin typeface="微軟正黑體" panose="020B0604030504040204" pitchFamily="34" charset="-120"/>
                <a:ea typeface="微軟正黑體" panose="020B0604030504040204" pitchFamily="34" charset="-120"/>
              </a:rPr>
              <a:t>主要招生科別</a:t>
            </a:r>
            <a:endParaRPr lang="en-US" altLang="zh-TW" sz="2200" b="1" dirty="0">
              <a:solidFill>
                <a:srgbClr val="FF3300"/>
              </a:solidFill>
              <a:latin typeface="微軟正黑體" panose="020B0604030504040204" pitchFamily="34" charset="-120"/>
              <a:ea typeface="微軟正黑體" panose="020B0604030504040204" pitchFamily="34" charset="-120"/>
            </a:endParaRPr>
          </a:p>
        </p:txBody>
      </p:sp>
      <p:graphicFrame>
        <p:nvGraphicFramePr>
          <p:cNvPr id="19619" name="Group 163">
            <a:extLst>
              <a:ext uri="{FF2B5EF4-FFF2-40B4-BE49-F238E27FC236}">
                <a16:creationId xmlns:a16="http://schemas.microsoft.com/office/drawing/2014/main" id="{0D6A837A-79CB-476D-BD5C-5C2B03E87552}"/>
              </a:ext>
            </a:extLst>
          </p:cNvPr>
          <p:cNvGraphicFramePr>
            <a:graphicFrameLocks noGrp="1"/>
          </p:cNvGraphicFramePr>
          <p:nvPr>
            <p:extLst>
              <p:ext uri="{D42A27DB-BD31-4B8C-83A1-F6EECF244321}">
                <p14:modId xmlns:p14="http://schemas.microsoft.com/office/powerpoint/2010/main" val="318334674"/>
              </p:ext>
            </p:extLst>
          </p:nvPr>
        </p:nvGraphicFramePr>
        <p:xfrm>
          <a:off x="6860838" y="2203976"/>
          <a:ext cx="1944688" cy="3019428"/>
        </p:xfrm>
        <a:graphic>
          <a:graphicData uri="http://schemas.openxmlformats.org/drawingml/2006/table">
            <a:tbl>
              <a:tblPr/>
              <a:tblGrid>
                <a:gridCol w="1944688">
                  <a:extLst>
                    <a:ext uri="{9D8B030D-6E8A-4147-A177-3AD203B41FA5}">
                      <a16:colId xmlns:a16="http://schemas.microsoft.com/office/drawing/2014/main" val="20000"/>
                    </a:ext>
                  </a:extLst>
                </a:gridCol>
              </a:tblGrid>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護理</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餐旅</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醫技衛生</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2"/>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外語</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商管</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4"/>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工程科技</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6"/>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美容</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文創設計</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8"/>
                  </a:ext>
                </a:extLst>
              </a:tr>
            </a:tbl>
          </a:graphicData>
        </a:graphic>
      </p:graphicFrame>
      <p:grpSp>
        <p:nvGrpSpPr>
          <p:cNvPr id="12" name="群組 11"/>
          <p:cNvGrpSpPr/>
          <p:nvPr/>
        </p:nvGrpSpPr>
        <p:grpSpPr>
          <a:xfrm>
            <a:off x="2195736" y="44624"/>
            <a:ext cx="6935645" cy="400110"/>
            <a:chOff x="2195736" y="44624"/>
            <a:chExt cx="6935645" cy="400110"/>
          </a:xfrm>
        </p:grpSpPr>
        <p:sp>
          <p:nvSpPr>
            <p:cNvPr id="13" name="矩形 1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4" name="群組 13"/>
            <p:cNvGrpSpPr/>
            <p:nvPr/>
          </p:nvGrpSpPr>
          <p:grpSpPr>
            <a:xfrm>
              <a:off x="2195736" y="44624"/>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EB44415B-7A58-4D1C-A9A1-E1F2E5DC107E}" type="slidenum">
              <a:rPr lang="zh-TW" altLang="en-US" smtClean="0"/>
              <a:pPr>
                <a:defRPr/>
              </a:pPr>
              <a:t>146</a:t>
            </a:fld>
            <a:endParaRPr lang="zh-TW" altLang="en-US"/>
          </a:p>
        </p:txBody>
      </p:sp>
      <p:grpSp>
        <p:nvGrpSpPr>
          <p:cNvPr id="23" name="群組 22">
            <a:extLst>
              <a:ext uri="{FF2B5EF4-FFF2-40B4-BE49-F238E27FC236}">
                <a16:creationId xmlns:a16="http://schemas.microsoft.com/office/drawing/2014/main" id="{4873C813-2148-3257-D4F8-972EA71B712D}"/>
              </a:ext>
            </a:extLst>
          </p:cNvPr>
          <p:cNvGrpSpPr/>
          <p:nvPr/>
        </p:nvGrpSpPr>
        <p:grpSpPr>
          <a:xfrm>
            <a:off x="107506" y="1211804"/>
            <a:ext cx="6639029" cy="5493796"/>
            <a:chOff x="457200" y="822722"/>
            <a:chExt cx="8351682" cy="5715934"/>
          </a:xfrm>
        </p:grpSpPr>
        <p:pic>
          <p:nvPicPr>
            <p:cNvPr id="24" name="圖片 23" descr="一張含有 桌 的圖片&#10;&#10;自動產生的描述">
              <a:extLst>
                <a:ext uri="{FF2B5EF4-FFF2-40B4-BE49-F238E27FC236}">
                  <a16:creationId xmlns:a16="http://schemas.microsoft.com/office/drawing/2014/main" id="{04B20021-579A-824D-B768-DC3BCFA14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 t="782" r="555" b="630"/>
            <a:stretch/>
          </p:blipFill>
          <p:spPr>
            <a:xfrm>
              <a:off x="457200" y="822722"/>
              <a:ext cx="8243118" cy="5715934"/>
            </a:xfrm>
            <a:prstGeom prst="rect">
              <a:avLst/>
            </a:prstGeom>
          </p:spPr>
        </p:pic>
        <p:sp>
          <p:nvSpPr>
            <p:cNvPr id="25" name="文字方塊 24">
              <a:extLst>
                <a:ext uri="{FF2B5EF4-FFF2-40B4-BE49-F238E27FC236}">
                  <a16:creationId xmlns:a16="http://schemas.microsoft.com/office/drawing/2014/main" id="{B292AC4F-271F-626D-1BC9-70F3A4DF55EE}"/>
                </a:ext>
              </a:extLst>
            </p:cNvPr>
            <p:cNvSpPr txBox="1"/>
            <p:nvPr/>
          </p:nvSpPr>
          <p:spPr>
            <a:xfrm>
              <a:off x="2309008" y="4252446"/>
              <a:ext cx="2126784" cy="192133"/>
            </a:xfrm>
            <a:prstGeom prst="rect">
              <a:avLst/>
            </a:prstGeom>
            <a:solidFill>
              <a:srgbClr val="FBE5D5"/>
            </a:solidFill>
          </p:spPr>
          <p:txBody>
            <a:bodyPr wrap="none" lIns="0" tIns="0" rIns="36000" bIns="0" rtlCol="0">
              <a:spAutoFit/>
            </a:bodyPr>
            <a:lstStyle/>
            <a:p>
              <a:r>
                <a:rPr lang="zh-TW" altLang="en-US" sz="1200" b="1" dirty="0">
                  <a:solidFill>
                    <a:srgbClr val="0000FF"/>
                  </a:solidFill>
                  <a:latin typeface="微軟正黑體" panose="020B0604030504040204" pitchFamily="34" charset="-120"/>
                  <a:ea typeface="微軟正黑體" panose="020B0604030504040204" pitchFamily="34" charset="-120"/>
                </a:rPr>
                <a:t>照顧服務科                       </a:t>
              </a:r>
            </a:p>
          </p:txBody>
        </p:sp>
        <p:sp>
          <p:nvSpPr>
            <p:cNvPr id="26" name="文字方塊 25">
              <a:extLst>
                <a:ext uri="{FF2B5EF4-FFF2-40B4-BE49-F238E27FC236}">
                  <a16:creationId xmlns:a16="http://schemas.microsoft.com/office/drawing/2014/main" id="{DA7F0B87-02A4-3C01-7624-7026CEF1F4FD}"/>
                </a:ext>
              </a:extLst>
            </p:cNvPr>
            <p:cNvSpPr txBox="1"/>
            <p:nvPr/>
          </p:nvSpPr>
          <p:spPr>
            <a:xfrm>
              <a:off x="5076056" y="6035278"/>
              <a:ext cx="2657130" cy="192133"/>
            </a:xfrm>
            <a:prstGeom prst="rect">
              <a:avLst/>
            </a:prstGeom>
            <a:solidFill>
              <a:srgbClr val="FFFFFF"/>
            </a:solidFill>
          </p:spPr>
          <p:txBody>
            <a:bodyPr wrap="none" lIns="0" tIns="0" rIns="36000" bIns="0" rtlCol="0">
              <a:spAutoFit/>
            </a:bodyPr>
            <a:lstStyle/>
            <a:p>
              <a:r>
                <a:rPr lang="zh-TW" altLang="en-US" sz="1200" b="1" dirty="0">
                  <a:solidFill>
                    <a:srgbClr val="FE51F9"/>
                  </a:solidFill>
                  <a:latin typeface="微軟正黑體" panose="020B0604030504040204" pitchFamily="34" charset="-120"/>
                  <a:ea typeface="微軟正黑體" panose="020B0604030504040204" pitchFamily="34" charset="-120"/>
                </a:rPr>
                <a:t>、原住民藝能科</a:t>
              </a:r>
              <a:r>
                <a:rPr lang="en-US" altLang="zh-TW" sz="1200" b="1" dirty="0">
                  <a:solidFill>
                    <a:srgbClr val="FE51F9"/>
                  </a:solidFill>
                  <a:latin typeface="微軟正黑體" panose="020B0604030504040204" pitchFamily="34" charset="-120"/>
                  <a:ea typeface="微軟正黑體" panose="020B0604030504040204" pitchFamily="34" charset="-120"/>
                </a:rPr>
                <a:t>(108</a:t>
              </a:r>
              <a:r>
                <a:rPr lang="zh-TW" altLang="en-US" sz="1200" b="1" dirty="0">
                  <a:solidFill>
                    <a:srgbClr val="FE51F9"/>
                  </a:solidFill>
                  <a:latin typeface="微軟正黑體" panose="020B0604030504040204" pitchFamily="34" charset="-120"/>
                  <a:ea typeface="微軟正黑體" panose="020B0604030504040204" pitchFamily="34" charset="-120"/>
                </a:rPr>
                <a:t>年起試辦</a:t>
              </a:r>
              <a:r>
                <a:rPr lang="en-US" altLang="zh-TW" sz="1200" b="1" dirty="0">
                  <a:solidFill>
                    <a:srgbClr val="FE51F9"/>
                  </a:solidFill>
                  <a:latin typeface="微軟正黑體" panose="020B0604030504040204" pitchFamily="34" charset="-120"/>
                  <a:ea typeface="微軟正黑體" panose="020B0604030504040204" pitchFamily="34" charset="-120"/>
                </a:rPr>
                <a:t>)</a:t>
              </a:r>
              <a:endParaRPr lang="zh-TW" altLang="en-US" sz="1200" b="1" dirty="0">
                <a:solidFill>
                  <a:srgbClr val="FE51F9"/>
                </a:solidFill>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a16="http://schemas.microsoft.com/office/drawing/2014/main" id="{23331313-9617-E1B0-E59B-58E6BFE63E3E}"/>
                </a:ext>
              </a:extLst>
            </p:cNvPr>
            <p:cNvSpPr txBox="1"/>
            <p:nvPr/>
          </p:nvSpPr>
          <p:spPr>
            <a:xfrm>
              <a:off x="8286918" y="4135533"/>
              <a:ext cx="422820" cy="208144"/>
            </a:xfrm>
            <a:prstGeom prst="rect">
              <a:avLst/>
            </a:prstGeom>
            <a:solidFill>
              <a:srgbClr val="FBE5D5"/>
            </a:solidFill>
          </p:spPr>
          <p:txBody>
            <a:bodyPr wrap="none" lIns="0" tIns="0" rIns="36000" bIns="0" rtlCol="0">
              <a:spAutoFit/>
            </a:bodyPr>
            <a:lstStyle/>
            <a:p>
              <a:r>
                <a:rPr lang="en-US" altLang="zh-TW" sz="1300" b="1" dirty="0">
                  <a:latin typeface="微軟正黑體" panose="020B0604030504040204" pitchFamily="34" charset="-120"/>
                  <a:ea typeface="微軟正黑體" panose="020B0604030504040204" pitchFamily="34" charset="-120"/>
                </a:rPr>
                <a:t>   </a:t>
              </a:r>
              <a:r>
                <a:rPr lang="en-US" altLang="zh-TW" sz="1200" b="1" dirty="0">
                  <a:latin typeface="微軟正黑體" panose="020B0604030504040204" pitchFamily="34" charset="-120"/>
                  <a:ea typeface="微軟正黑體" panose="020B0604030504040204" pitchFamily="34" charset="-120"/>
                </a:rPr>
                <a:t>8</a:t>
              </a:r>
              <a:r>
                <a:rPr lang="en-US" altLang="zh-TW" sz="1300" b="1" dirty="0">
                  <a:latin typeface="微軟正黑體" panose="020B0604030504040204" pitchFamily="34" charset="-120"/>
                  <a:ea typeface="微軟正黑體" panose="020B0604030504040204" pitchFamily="34" charset="-120"/>
                </a:rPr>
                <a:t>  </a:t>
              </a:r>
              <a:endParaRPr lang="zh-TW" altLang="en-US" sz="1300" b="1" dirty="0">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C081EE9B-D045-C3E9-D2D4-F86908A0D2D9}"/>
                </a:ext>
              </a:extLst>
            </p:cNvPr>
            <p:cNvSpPr txBox="1"/>
            <p:nvPr/>
          </p:nvSpPr>
          <p:spPr>
            <a:xfrm>
              <a:off x="8222073" y="5938029"/>
              <a:ext cx="586809" cy="192133"/>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12+</a:t>
              </a:r>
              <a:r>
                <a:rPr lang="en-US" altLang="zh-TW" sz="1200" b="1" dirty="0">
                  <a:solidFill>
                    <a:srgbClr val="FE51F9"/>
                  </a:solidFill>
                  <a:latin typeface="微軟正黑體" panose="020B0604030504040204" pitchFamily="34" charset="-120"/>
                  <a:ea typeface="微軟正黑體" panose="020B0604030504040204" pitchFamily="34" charset="-120"/>
                </a:rPr>
                <a:t>1</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sp>
          <p:nvSpPr>
            <p:cNvPr id="29" name="文字方塊 28">
              <a:extLst>
                <a:ext uri="{FF2B5EF4-FFF2-40B4-BE49-F238E27FC236}">
                  <a16:creationId xmlns:a16="http://schemas.microsoft.com/office/drawing/2014/main" id="{DEEA80E1-6D0E-3563-ED28-4243A55A5870}"/>
                </a:ext>
              </a:extLst>
            </p:cNvPr>
            <p:cNvSpPr txBox="1"/>
            <p:nvPr/>
          </p:nvSpPr>
          <p:spPr>
            <a:xfrm>
              <a:off x="8220326" y="6309320"/>
              <a:ext cx="586809" cy="192133"/>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92+</a:t>
              </a:r>
              <a:r>
                <a:rPr lang="en-US" altLang="zh-TW" sz="1200" b="1" dirty="0">
                  <a:solidFill>
                    <a:srgbClr val="FE51F9"/>
                  </a:solidFill>
                  <a:latin typeface="微軟正黑體" panose="020B0604030504040204" pitchFamily="34" charset="-120"/>
                  <a:ea typeface="微軟正黑體" panose="020B0604030504040204" pitchFamily="34" charset="-120"/>
                </a:rPr>
                <a:t>2</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gr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stretch>
            <a:fillRect/>
          </a:stretch>
        </p:blipFill>
        <p:spPr>
          <a:xfrm>
            <a:off x="428611" y="908720"/>
            <a:ext cx="8549837" cy="5609308"/>
          </a:xfrm>
          <a:prstGeom prst="rect">
            <a:avLst/>
          </a:prstGeom>
          <a:ln>
            <a:noFill/>
          </a:ln>
          <a:effectLst>
            <a:softEdge rad="127000"/>
          </a:effectLst>
        </p:spPr>
      </p:pic>
      <p:grpSp>
        <p:nvGrpSpPr>
          <p:cNvPr id="6" name="群組 5"/>
          <p:cNvGrpSpPr/>
          <p:nvPr/>
        </p:nvGrpSpPr>
        <p:grpSpPr>
          <a:xfrm>
            <a:off x="2195736" y="44624"/>
            <a:ext cx="6935645" cy="400110"/>
            <a:chOff x="2195736" y="44624"/>
            <a:chExt cx="6935645" cy="400110"/>
          </a:xfrm>
        </p:grpSpPr>
        <p:sp>
          <p:nvSpPr>
            <p:cNvPr id="7" name="矩形 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147</a:t>
            </a:fld>
            <a:endParaRPr lang="zh-TW" altLang="en-US"/>
          </a:p>
        </p:txBody>
      </p:sp>
    </p:spTree>
    <p:extLst>
      <p:ext uri="{BB962C8B-B14F-4D97-AF65-F5344CB8AC3E}">
        <p14:creationId xmlns:p14="http://schemas.microsoft.com/office/powerpoint/2010/main" val="3322556963"/>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757F67A-18F9-C5B2-C117-67475C1954B0}"/>
              </a:ext>
            </a:extLst>
          </p:cNvPr>
          <p:cNvPicPr>
            <a:picLocks noChangeAspect="1"/>
          </p:cNvPicPr>
          <p:nvPr/>
        </p:nvPicPr>
        <p:blipFill>
          <a:blip r:embed="rId3"/>
          <a:stretch>
            <a:fillRect/>
          </a:stretch>
        </p:blipFill>
        <p:spPr>
          <a:xfrm>
            <a:off x="4731744" y="1265993"/>
            <a:ext cx="3703899" cy="4928558"/>
          </a:xfrm>
          <a:prstGeom prst="rect">
            <a:avLst/>
          </a:prstGeom>
        </p:spPr>
      </p:pic>
      <p:sp>
        <p:nvSpPr>
          <p:cNvPr id="19" name="矩形 18"/>
          <p:cNvSpPr/>
          <p:nvPr/>
        </p:nvSpPr>
        <p:spPr bwMode="auto">
          <a:xfrm>
            <a:off x="840261" y="1265993"/>
            <a:ext cx="3575050" cy="434657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ea typeface="新細明體" pitchFamily="18" charset="-120"/>
            </a:endParaRPr>
          </a:p>
        </p:txBody>
      </p:sp>
      <p:pic>
        <p:nvPicPr>
          <p:cNvPr id="1034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846" y="1368040"/>
            <a:ext cx="3411416" cy="444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矩形 35"/>
          <p:cNvSpPr/>
          <p:nvPr/>
        </p:nvSpPr>
        <p:spPr>
          <a:xfrm>
            <a:off x="1813783" y="652749"/>
            <a:ext cx="5732462"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175106" name="文字方塊 38"/>
          <p:cNvSpPr txBox="1">
            <a:spLocks noChangeArrowheads="1"/>
          </p:cNvSpPr>
          <p:nvPr/>
        </p:nvSpPr>
        <p:spPr bwMode="auto">
          <a:xfrm>
            <a:off x="1894743" y="679735"/>
            <a:ext cx="5651500" cy="523220"/>
          </a:xfrm>
          <a:prstGeom prst="rect">
            <a:avLst/>
          </a:prstGeom>
          <a:noFill/>
          <a:ln w="9525">
            <a:noFill/>
            <a:miter lim="800000"/>
            <a:headEnd/>
            <a:tailEnd/>
          </a:ln>
        </p:spPr>
        <p:txBody>
          <a:bodyPr wrap="square">
            <a:spAutoFit/>
          </a:bodyPr>
          <a:lstStyle/>
          <a:p>
            <a:r>
              <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國中學生生涯發展檔案與紀錄</a:t>
            </a:r>
            <a:endPar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endParaRPr>
          </a:p>
        </p:txBody>
      </p:sp>
      <p:grpSp>
        <p:nvGrpSpPr>
          <p:cNvPr id="14" name="群組 13"/>
          <p:cNvGrpSpPr/>
          <p:nvPr/>
        </p:nvGrpSpPr>
        <p:grpSpPr>
          <a:xfrm>
            <a:off x="2195736" y="44624"/>
            <a:ext cx="6935645" cy="400110"/>
            <a:chOff x="2195736" y="44624"/>
            <a:chExt cx="6935645" cy="400110"/>
          </a:xfrm>
        </p:grpSpPr>
        <p:sp>
          <p:nvSpPr>
            <p:cNvPr id="15" name="矩形 1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6" name="群組 15"/>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AutoShape 2" descr="「國中學生生涯輔導紀錄手冊」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5" name="文字方塊 1"/>
          <p:cNvSpPr txBox="1">
            <a:spLocks noChangeArrowheads="1"/>
          </p:cNvSpPr>
          <p:nvPr/>
        </p:nvSpPr>
        <p:spPr bwMode="auto">
          <a:xfrm>
            <a:off x="755578" y="5547010"/>
            <a:ext cx="3744416" cy="1155700"/>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000" b="1" dirty="0">
                <a:solidFill>
                  <a:prstClr val="black"/>
                </a:solidFill>
                <a:latin typeface="微軟正黑體" pitchFamily="34" charset="-120"/>
                <a:ea typeface="微軟正黑體" pitchFamily="34" charset="-120"/>
              </a:rPr>
              <a:t>協助學校規劃辦理生涯發展教育工作，做為學生適性輔導的基礎。</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148</a:t>
            </a:fld>
            <a:endParaRPr lang="zh-TW" altLang="en-US"/>
          </a:p>
        </p:txBody>
      </p:sp>
      <p:sp>
        <p:nvSpPr>
          <p:cNvPr id="24" name="文字方塊 1"/>
          <p:cNvSpPr txBox="1">
            <a:spLocks noChangeArrowheads="1"/>
          </p:cNvSpPr>
          <p:nvPr/>
        </p:nvSpPr>
        <p:spPr bwMode="auto">
          <a:xfrm>
            <a:off x="4680012" y="5519776"/>
            <a:ext cx="3780420" cy="1171575"/>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sz="2000" b="1" dirty="0">
                <a:solidFill>
                  <a:prstClr val="black"/>
                </a:solidFill>
                <a:latin typeface="微軟正黑體" pitchFamily="34" charset="-120"/>
                <a:ea typeface="微軟正黑體" pitchFamily="34" charset="-120"/>
              </a:rPr>
              <a:t>協助學</a:t>
            </a:r>
            <a:r>
              <a:rPr lang="zh-TW" altLang="en-US" sz="2000" b="1" dirty="0">
                <a:solidFill>
                  <a:prstClr val="black"/>
                </a:solidFill>
                <a:latin typeface="微軟正黑體" pitchFamily="34" charset="-120"/>
                <a:ea typeface="微軟正黑體" pitchFamily="34" charset="-120"/>
              </a:rPr>
              <a:t>生</a:t>
            </a:r>
            <a:r>
              <a:rPr lang="zh-TW" altLang="zh-TW" sz="2000" b="1" dirty="0">
                <a:solidFill>
                  <a:prstClr val="black"/>
                </a:solidFill>
                <a:latin typeface="微軟正黑體" pitchFamily="34" charset="-120"/>
                <a:ea typeface="微軟正黑體" pitchFamily="34" charset="-120"/>
              </a:rPr>
              <a:t>記錄生涯規劃所需資料以利在九年級做升學進路選擇時有較完整資訊可供參考。</a:t>
            </a:r>
            <a:endParaRPr lang="zh-TW" altLang="en-US" sz="20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3693248237"/>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09;p39"/>
          <p:cNvPicPr preferRelativeResize="0"/>
          <p:nvPr/>
        </p:nvPicPr>
        <p:blipFill rotWithShape="1">
          <a:blip r:embed="rId2">
            <a:alphaModFix/>
          </a:blip>
          <a:srcRect l="5169" t="3974" r="4877" b="4918"/>
          <a:stretch/>
        </p:blipFill>
        <p:spPr>
          <a:xfrm>
            <a:off x="178906" y="1707859"/>
            <a:ext cx="3726674" cy="4921547"/>
          </a:xfrm>
          <a:prstGeom prst="rect">
            <a:avLst/>
          </a:prstGeom>
          <a:noFill/>
          <a:ln>
            <a:solidFill>
              <a:schemeClr val="tx1"/>
            </a:solidFill>
          </a:ln>
        </p:spPr>
      </p:pic>
      <p:sp>
        <p:nvSpPr>
          <p:cNvPr id="3" name="Google Shape;611;p39"/>
          <p:cNvSpPr/>
          <p:nvPr/>
        </p:nvSpPr>
        <p:spPr>
          <a:xfrm>
            <a:off x="13351" y="5504101"/>
            <a:ext cx="1060451" cy="1225550"/>
          </a:xfrm>
          <a:prstGeom prst="rect">
            <a:avLst/>
          </a:prstGeom>
          <a:blipFill rotWithShape="1">
            <a:blip r:embed="rId3">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4" name="Google Shape;612;p39"/>
          <p:cNvSpPr/>
          <p:nvPr/>
        </p:nvSpPr>
        <p:spPr>
          <a:xfrm>
            <a:off x="7759001" y="120962"/>
            <a:ext cx="983975" cy="1269015"/>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5" name="Google Shape;613;p39"/>
          <p:cNvSpPr/>
          <p:nvPr/>
        </p:nvSpPr>
        <p:spPr>
          <a:xfrm>
            <a:off x="867867" y="3690516"/>
            <a:ext cx="3354389" cy="2783205"/>
          </a:xfrm>
          <a:prstGeom prst="wedgeEllipseCallout">
            <a:avLst>
              <a:gd name="adj1" fmla="val -50891"/>
              <a:gd name="adj2" fmla="val 27881"/>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性向測驗用於測量個人學習潛能</a:t>
            </a:r>
            <a:r>
              <a:rPr lang="zh-TW" altLang="en-US" sz="2000" b="1" dirty="0">
                <a:latin typeface="微軟正黑體" panose="020B0604030504040204" pitchFamily="34" charset="-120"/>
                <a:ea typeface="微軟正黑體" panose="020B0604030504040204" pitchFamily="34" charset="-120"/>
                <a:sym typeface="Arial"/>
              </a:rPr>
              <a:t>，透過測驗可瞭解自己的優勢能力，幫助自己在進路選擇時，往優勢能力方向發展。</a:t>
            </a:r>
            <a:endParaRPr sz="1400" b="1" dirty="0">
              <a:latin typeface="微軟正黑體" panose="020B0604030504040204" pitchFamily="34" charset="-120"/>
              <a:ea typeface="微軟正黑體" panose="020B0604030504040204" pitchFamily="34" charset="-120"/>
              <a:sym typeface="Arial"/>
            </a:endParaRPr>
          </a:p>
        </p:txBody>
      </p:sp>
      <p:sp>
        <p:nvSpPr>
          <p:cNvPr id="6" name="Google Shape;616;p39"/>
          <p:cNvSpPr txBox="1"/>
          <p:nvPr/>
        </p:nvSpPr>
        <p:spPr>
          <a:xfrm>
            <a:off x="178909" y="1391556"/>
            <a:ext cx="3726674" cy="39779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二、各項心理測驗</a:t>
            </a:r>
            <a:r>
              <a:rPr lang="en-US" altLang="zh-TW" sz="2000" dirty="0">
                <a:solidFill>
                  <a:srgbClr val="FF0000"/>
                </a:solidFill>
              </a:rPr>
              <a:t>—</a:t>
            </a:r>
            <a:r>
              <a:rPr lang="zh-TW" altLang="en-US" sz="2000" dirty="0">
                <a:solidFill>
                  <a:srgbClr val="FF0000"/>
                </a:solidFill>
                <a:sym typeface="Arial"/>
              </a:rPr>
              <a:t>性向測驗</a:t>
            </a:r>
            <a:endParaRPr sz="2000" dirty="0">
              <a:solidFill>
                <a:srgbClr val="FF0000"/>
              </a:solidFill>
              <a:sym typeface="Arial"/>
            </a:endParaRPr>
          </a:p>
        </p:txBody>
      </p:sp>
      <p:sp>
        <p:nvSpPr>
          <p:cNvPr id="7" name="Google Shape;588;p37"/>
          <p:cNvSpPr/>
          <p:nvPr/>
        </p:nvSpPr>
        <p:spPr>
          <a:xfrm rot="10800000" flipH="1">
            <a:off x="139660" y="654883"/>
            <a:ext cx="5144888" cy="554929"/>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8" name="Google Shape;591;p37"/>
          <p:cNvSpPr txBox="1"/>
          <p:nvPr/>
        </p:nvSpPr>
        <p:spPr>
          <a:xfrm>
            <a:off x="197561" y="654882"/>
            <a:ext cx="5173413" cy="461663"/>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b="1"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9" name="Google Shape;623;p40"/>
          <p:cNvPicPr preferRelativeResize="0"/>
          <p:nvPr/>
        </p:nvPicPr>
        <p:blipFill rotWithShape="1">
          <a:blip r:embed="rId5">
            <a:alphaModFix/>
          </a:blip>
          <a:srcRect l="4379" t="3479" r="5415" b="7920"/>
          <a:stretch/>
        </p:blipFill>
        <p:spPr>
          <a:xfrm>
            <a:off x="4881413" y="1707853"/>
            <a:ext cx="3558209" cy="4784460"/>
          </a:xfrm>
          <a:prstGeom prst="rect">
            <a:avLst/>
          </a:prstGeom>
          <a:noFill/>
          <a:ln>
            <a:solidFill>
              <a:schemeClr val="tx1"/>
            </a:solidFill>
          </a:ln>
        </p:spPr>
      </p:pic>
      <p:sp>
        <p:nvSpPr>
          <p:cNvPr id="10" name="Google Shape;627;p40"/>
          <p:cNvSpPr/>
          <p:nvPr/>
        </p:nvSpPr>
        <p:spPr>
          <a:xfrm>
            <a:off x="4629326" y="3488586"/>
            <a:ext cx="4381500" cy="2985135"/>
          </a:xfrm>
          <a:prstGeom prst="wedgeEllipseCallout">
            <a:avLst>
              <a:gd name="adj1" fmla="val 43104"/>
              <a:gd name="adj2" fmla="val -49795"/>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興趣指個人對人事物的喜愛程度，當課程、活動、職業等產生興趣時，會較投入並得到滿足。</a:t>
            </a:r>
            <a:endParaRPr lang="en-US" altLang="zh-TW" sz="2000" b="1" dirty="0">
              <a:latin typeface="微軟正黑體" panose="020B0604030504040204" pitchFamily="34" charset="-120"/>
              <a:ea typeface="微軟正黑體" panose="020B0604030504040204" pitchFamily="34" charset="-120"/>
              <a:sym typeface="Arial"/>
            </a:endParaRPr>
          </a:p>
          <a:p>
            <a:pPr algn="l">
              <a:buClr>
                <a:srgbClr val="000000"/>
              </a:buClr>
              <a:buSzPts val="600"/>
            </a:pPr>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興趣測驗即在測量對某種事務或活動喜歡或不喜歡的程度。</a:t>
            </a:r>
            <a:endParaRPr sz="1400" b="1" dirty="0">
              <a:solidFill>
                <a:srgbClr val="FF0000"/>
              </a:solidFill>
              <a:latin typeface="微軟正黑體" panose="020B0604030504040204" pitchFamily="34" charset="-120"/>
              <a:ea typeface="微軟正黑體" panose="020B0604030504040204" pitchFamily="34" charset="-120"/>
              <a:sym typeface="Arial"/>
            </a:endParaRPr>
          </a:p>
        </p:txBody>
      </p:sp>
      <p:sp>
        <p:nvSpPr>
          <p:cNvPr id="11" name="Google Shape;616;p39"/>
          <p:cNvSpPr txBox="1"/>
          <p:nvPr/>
        </p:nvSpPr>
        <p:spPr>
          <a:xfrm>
            <a:off x="4860033" y="1359396"/>
            <a:ext cx="3579574" cy="42995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三、各項心理測驗</a:t>
            </a:r>
            <a:r>
              <a:rPr lang="en-US" altLang="zh-TW" sz="2000" dirty="0">
                <a:solidFill>
                  <a:srgbClr val="FF0000"/>
                </a:solidFill>
              </a:rPr>
              <a:t>—</a:t>
            </a:r>
            <a:r>
              <a:rPr lang="zh-TW" altLang="en-US" sz="2000" dirty="0">
                <a:solidFill>
                  <a:srgbClr val="FF0000"/>
                </a:solidFill>
              </a:rPr>
              <a:t>興趣</a:t>
            </a:r>
            <a:r>
              <a:rPr lang="zh-TW" altLang="en-US" sz="2000" dirty="0">
                <a:solidFill>
                  <a:srgbClr val="FF0000"/>
                </a:solidFill>
                <a:sym typeface="Arial"/>
              </a:rPr>
              <a:t>測驗</a:t>
            </a:r>
            <a:endParaRPr sz="2000" dirty="0">
              <a:solidFill>
                <a:srgbClr val="FF0000"/>
              </a:solidFill>
              <a:sym typeface="Arial"/>
            </a:endParaRPr>
          </a:p>
        </p:txBody>
      </p:sp>
      <p:grpSp>
        <p:nvGrpSpPr>
          <p:cNvPr id="12" name="群組 11"/>
          <p:cNvGrpSpPr/>
          <p:nvPr/>
        </p:nvGrpSpPr>
        <p:grpSpPr>
          <a:xfrm>
            <a:off x="3287926" y="1968833"/>
            <a:ext cx="2136131" cy="4504856"/>
            <a:chOff x="184081" y="117"/>
            <a:chExt cx="3327908" cy="3327908"/>
          </a:xfrm>
        </p:grpSpPr>
        <p:sp>
          <p:nvSpPr>
            <p:cNvPr id="13" name="向下箭號 12"/>
            <p:cNvSpPr/>
            <p:nvPr/>
          </p:nvSpPr>
          <p:spPr>
            <a:xfrm>
              <a:off x="184081" y="117"/>
              <a:ext cx="3327908" cy="3327908"/>
            </a:xfrm>
            <a:prstGeom prst="downArrow">
              <a:avLst>
                <a:gd name="adj1" fmla="val 50000"/>
                <a:gd name="adj2" fmla="val 35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TW" altLang="en-US"/>
            </a:p>
          </p:txBody>
        </p:sp>
        <p:sp>
          <p:nvSpPr>
            <p:cNvPr id="14" name="向下箭號 4"/>
            <p:cNvSpPr/>
            <p:nvPr/>
          </p:nvSpPr>
          <p:spPr>
            <a:xfrm>
              <a:off x="1016058" y="117"/>
              <a:ext cx="1663954" cy="2745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algn="ctr" defTabSz="2222451">
                <a:lnSpc>
                  <a:spcPct val="90000"/>
                </a:lnSpc>
                <a:spcBef>
                  <a:spcPct val="0"/>
                </a:spcBef>
                <a:spcAft>
                  <a:spcPct val="35000"/>
                </a:spcAft>
              </a:pPr>
              <a:r>
                <a:rPr lang="zh-TW" altLang="en-US" sz="4000" b="1" dirty="0">
                  <a:latin typeface="微軟正黑體" pitchFamily="34" charset="-120"/>
                  <a:ea typeface="微軟正黑體" pitchFamily="34" charset="-120"/>
                </a:rPr>
                <a:t>善用輔導資源</a:t>
              </a:r>
            </a:p>
          </p:txBody>
        </p:sp>
      </p:grpSp>
      <p:grpSp>
        <p:nvGrpSpPr>
          <p:cNvPr id="15" name="群組 14"/>
          <p:cNvGrpSpPr/>
          <p:nvPr/>
        </p:nvGrpSpPr>
        <p:grpSpPr>
          <a:xfrm>
            <a:off x="2195736" y="44624"/>
            <a:ext cx="6935645" cy="400110"/>
            <a:chOff x="2195736" y="44624"/>
            <a:chExt cx="6935645" cy="400110"/>
          </a:xfrm>
        </p:grpSpPr>
        <p:sp>
          <p:nvSpPr>
            <p:cNvPr id="16" name="矩形 1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7" name="群組 16"/>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0" name="群組 37"/>
                <p:cNvGrpSpPr/>
                <p:nvPr/>
              </p:nvGrpSpPr>
              <p:grpSpPr>
                <a:xfrm>
                  <a:off x="2267744" y="44629"/>
                  <a:ext cx="2232248" cy="360040"/>
                  <a:chOff x="2267738" y="44624"/>
                  <a:chExt cx="2232248" cy="360040"/>
                </a:xfrm>
              </p:grpSpPr>
              <p:sp>
                <p:nvSpPr>
                  <p:cNvPr id="23" name="橢圓 2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2" name="橢圓 2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6296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descr="圖片12.jpg"/>
          <p:cNvPicPr>
            <a:picLocks noChangeAspect="1"/>
          </p:cNvPicPr>
          <p:nvPr/>
        </p:nvPicPr>
        <p:blipFill>
          <a:blip r:embed="rId4" cstate="print"/>
          <a:stretch>
            <a:fillRect/>
          </a:stretch>
        </p:blipFill>
        <p:spPr>
          <a:xfrm>
            <a:off x="-1888" y="1785926"/>
            <a:ext cx="4073822" cy="4439531"/>
          </a:xfrm>
          <a:prstGeom prst="rect">
            <a:avLst/>
          </a:prstGeom>
          <a:ln>
            <a:noFill/>
          </a:ln>
          <a:effectLst>
            <a:softEdge rad="317500"/>
          </a:effectLst>
        </p:spPr>
      </p:pic>
      <p:sp>
        <p:nvSpPr>
          <p:cNvPr id="19" name="矩形 18"/>
          <p:cNvSpPr/>
          <p:nvPr/>
        </p:nvSpPr>
        <p:spPr>
          <a:xfrm>
            <a:off x="1091" y="5933989"/>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20" name="直線接點 19"/>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投影片編號版面配置區 1"/>
          <p:cNvSpPr>
            <a:spLocks noGrp="1"/>
          </p:cNvSpPr>
          <p:nvPr>
            <p:ph type="sldNum" sz="quarter" idx="12"/>
          </p:nvPr>
        </p:nvSpPr>
        <p:spPr>
          <a:xfrm>
            <a:off x="7010400" y="6492908"/>
            <a:ext cx="2133600" cy="365125"/>
          </a:xfrm>
        </p:spPr>
        <p:txBody>
          <a:bodyPr/>
          <a:lstStyle/>
          <a:p>
            <a:pPr>
              <a:defRPr/>
            </a:pPr>
            <a:fld id="{03FD5384-ADE2-4419-8CED-3AA429929FD9}" type="slidenum">
              <a:rPr lang="zh-TW" altLang="en-US" smtClean="0">
                <a:solidFill>
                  <a:prstClr val="black">
                    <a:tint val="75000"/>
                  </a:prstClr>
                </a:solidFill>
              </a:rPr>
              <a:pPr>
                <a:defRPr/>
              </a:pPr>
              <a:t>15</a:t>
            </a:fld>
            <a:endParaRPr lang="zh-TW" altLang="en-US" dirty="0">
              <a:solidFill>
                <a:prstClr val="black">
                  <a:tint val="75000"/>
                </a:prstClr>
              </a:solidFill>
            </a:endParaRPr>
          </a:p>
        </p:txBody>
      </p:sp>
      <p:sp>
        <p:nvSpPr>
          <p:cNvPr id="85" name="矩形 84"/>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87" name="直線接點 86"/>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5" name="內容版面配置區 2"/>
          <p:cNvSpPr txBox="1">
            <a:spLocks/>
          </p:cNvSpPr>
          <p:nvPr/>
        </p:nvSpPr>
        <p:spPr>
          <a:xfrm>
            <a:off x="768488" y="892526"/>
            <a:ext cx="7474407" cy="809295"/>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壹、國中教育會考</a:t>
            </a:r>
          </a:p>
        </p:txBody>
      </p:sp>
      <p:sp>
        <p:nvSpPr>
          <p:cNvPr id="36" name="矩形 3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37" name="群組 36"/>
          <p:cNvGrpSpPr/>
          <p:nvPr/>
        </p:nvGrpSpPr>
        <p:grpSpPr>
          <a:xfrm>
            <a:off x="2195737" y="44631"/>
            <a:ext cx="2664296" cy="360045"/>
            <a:chOff x="2123728" y="44624"/>
            <a:chExt cx="2664296" cy="360045"/>
          </a:xfrm>
        </p:grpSpPr>
        <p:grpSp>
          <p:nvGrpSpPr>
            <p:cNvPr id="38" name="群組 37"/>
            <p:cNvGrpSpPr/>
            <p:nvPr/>
          </p:nvGrpSpPr>
          <p:grpSpPr>
            <a:xfrm>
              <a:off x="2627784" y="44624"/>
              <a:ext cx="2160240" cy="360045"/>
              <a:chOff x="2339752" y="44624"/>
              <a:chExt cx="2160240" cy="360045"/>
            </a:xfrm>
          </p:grpSpPr>
          <p:grpSp>
            <p:nvGrpSpPr>
              <p:cNvPr id="40" name="群組 37"/>
              <p:cNvGrpSpPr/>
              <p:nvPr/>
            </p:nvGrpSpPr>
            <p:grpSpPr>
              <a:xfrm>
                <a:off x="2835903" y="44629"/>
                <a:ext cx="1664089" cy="360040"/>
                <a:chOff x="2835897" y="44624"/>
                <a:chExt cx="1664089" cy="360040"/>
              </a:xfrm>
            </p:grpSpPr>
            <p:sp>
              <p:nvSpPr>
                <p:cNvPr id="44" name="橢圓 4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矩形 23"/>
          <p:cNvSpPr/>
          <p:nvPr/>
        </p:nvSpPr>
        <p:spPr>
          <a:xfrm>
            <a:off x="197770" y="6300028"/>
            <a:ext cx="8838728" cy="369332"/>
          </a:xfrm>
          <a:prstGeom prst="rect">
            <a:avLst/>
          </a:prstGeom>
        </p:spPr>
        <p:txBody>
          <a:bodyPr wrap="square">
            <a:spAutoFit/>
          </a:bodyPr>
          <a:lstStyle/>
          <a:p>
            <a:pPr algn="ctr"/>
            <a:r>
              <a:rPr lang="en-US" altLang="zh-TW" b="1" dirty="0">
                <a:solidFill>
                  <a:srgbClr val="FFFF00"/>
                </a:solidFill>
                <a:latin typeface="微軟正黑體" panose="020B0604030504040204" pitchFamily="34" charset="-120"/>
                <a:ea typeface="微軟正黑體" panose="020B0604030504040204" pitchFamily="34" charset="-120"/>
              </a:rPr>
              <a:t>113</a:t>
            </a:r>
            <a:r>
              <a:rPr lang="zh-TW" altLang="en-US" b="1" dirty="0">
                <a:solidFill>
                  <a:srgbClr val="FFFF00"/>
                </a:solidFill>
                <a:latin typeface="微軟正黑體" panose="020B0604030504040204" pitchFamily="34" charset="-120"/>
                <a:ea typeface="微軟正黑體" panose="020B0604030504040204" pitchFamily="34" charset="-120"/>
              </a:rPr>
              <a:t>年全國試務承辦學校：國立臺灣師範大學心理與教育測驗研究發展中心</a:t>
            </a:r>
            <a:endParaRPr lang="en-US" altLang="zh-TW"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91623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52;p42"/>
          <p:cNvPicPr preferRelativeResize="0"/>
          <p:nvPr/>
        </p:nvPicPr>
        <p:blipFill rotWithShape="1">
          <a:blip r:embed="rId2">
            <a:alphaModFix/>
          </a:blip>
          <a:srcRect l="8208" t="3920" r="5869" b="9389"/>
          <a:stretch/>
        </p:blipFill>
        <p:spPr>
          <a:xfrm>
            <a:off x="139148" y="1530629"/>
            <a:ext cx="3389244" cy="4681331"/>
          </a:xfrm>
          <a:prstGeom prst="rect">
            <a:avLst/>
          </a:prstGeom>
          <a:noFill/>
          <a:ln>
            <a:solidFill>
              <a:schemeClr val="tx1"/>
            </a:solidFill>
          </a:ln>
        </p:spPr>
      </p:pic>
      <p:pic>
        <p:nvPicPr>
          <p:cNvPr id="4" name="Google Shape;650;p42"/>
          <p:cNvPicPr preferRelativeResize="0"/>
          <p:nvPr/>
        </p:nvPicPr>
        <p:blipFill rotWithShape="1">
          <a:blip r:embed="rId3">
            <a:alphaModFix/>
          </a:blip>
          <a:srcRect l="4838" t="2928" r="3696" b="8724"/>
          <a:stretch/>
        </p:blipFill>
        <p:spPr>
          <a:xfrm>
            <a:off x="1393897" y="1530625"/>
            <a:ext cx="3518456" cy="4681332"/>
          </a:xfrm>
          <a:prstGeom prst="rect">
            <a:avLst/>
          </a:prstGeom>
          <a:noFill/>
          <a:ln>
            <a:solidFill>
              <a:schemeClr val="tx1"/>
            </a:solidFill>
          </a:ln>
        </p:spPr>
      </p:pic>
      <p:sp>
        <p:nvSpPr>
          <p:cNvPr id="5" name="Google Shape;651;p42"/>
          <p:cNvSpPr/>
          <p:nvPr/>
        </p:nvSpPr>
        <p:spPr>
          <a:xfrm>
            <a:off x="139164" y="5672873"/>
            <a:ext cx="1060451" cy="1225550"/>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8" name="Google Shape;588;p37"/>
          <p:cNvSpPr/>
          <p:nvPr/>
        </p:nvSpPr>
        <p:spPr>
          <a:xfrm rot="10800000" flipH="1">
            <a:off x="235360" y="598757"/>
            <a:ext cx="5144888" cy="461664"/>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9" name="Google Shape;591;p37"/>
          <p:cNvSpPr txBox="1"/>
          <p:nvPr/>
        </p:nvSpPr>
        <p:spPr>
          <a:xfrm>
            <a:off x="279796" y="598788"/>
            <a:ext cx="5173413" cy="461665"/>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10" name="Google Shape;663;p43">
            <a:extLst>
              <a:ext uri="{FF2B5EF4-FFF2-40B4-BE49-F238E27FC236}">
                <a16:creationId xmlns:a16="http://schemas.microsoft.com/office/drawing/2014/main" id="{0289246E-6A93-4912-AB03-4F839C23E9A8}"/>
              </a:ext>
            </a:extLst>
          </p:cNvPr>
          <p:cNvPicPr preferRelativeResize="0"/>
          <p:nvPr/>
        </p:nvPicPr>
        <p:blipFill rotWithShape="1">
          <a:blip r:embed="rId5">
            <a:alphaModFix/>
          </a:blip>
          <a:srcRect l="6582" t="5030" r="3715" b="7359"/>
          <a:stretch/>
        </p:blipFill>
        <p:spPr>
          <a:xfrm>
            <a:off x="2899608" y="1479594"/>
            <a:ext cx="3538331" cy="4731026"/>
          </a:xfrm>
          <a:prstGeom prst="rect">
            <a:avLst/>
          </a:prstGeom>
          <a:noFill/>
          <a:ln>
            <a:solidFill>
              <a:schemeClr val="tx1"/>
            </a:solidFill>
          </a:ln>
        </p:spPr>
      </p:pic>
      <p:pic>
        <p:nvPicPr>
          <p:cNvPr id="13" name="Google Shape;677;p44">
            <a:extLst>
              <a:ext uri="{FF2B5EF4-FFF2-40B4-BE49-F238E27FC236}">
                <a16:creationId xmlns:a16="http://schemas.microsoft.com/office/drawing/2014/main" id="{F21F9367-A861-45AA-B83A-F2FA0D364EBE}"/>
              </a:ext>
            </a:extLst>
          </p:cNvPr>
          <p:cNvPicPr preferRelativeResize="0"/>
          <p:nvPr/>
        </p:nvPicPr>
        <p:blipFill rotWithShape="1">
          <a:blip r:embed="rId6">
            <a:alphaModFix/>
          </a:blip>
          <a:srcRect l="5685" t="4945" r="5873" b="7627"/>
          <a:stretch/>
        </p:blipFill>
        <p:spPr>
          <a:xfrm>
            <a:off x="5327298" y="1454165"/>
            <a:ext cx="3488634" cy="4721087"/>
          </a:xfrm>
          <a:prstGeom prst="rect">
            <a:avLst/>
          </a:prstGeom>
          <a:noFill/>
          <a:ln>
            <a:solidFill>
              <a:schemeClr val="tx1"/>
            </a:solidFill>
          </a:ln>
        </p:spPr>
      </p:pic>
      <p:sp>
        <p:nvSpPr>
          <p:cNvPr id="14" name="Google Shape;678;p44">
            <a:extLst>
              <a:ext uri="{FF2B5EF4-FFF2-40B4-BE49-F238E27FC236}">
                <a16:creationId xmlns:a16="http://schemas.microsoft.com/office/drawing/2014/main" id="{99D70F8C-F8C5-414D-B62E-6C4ACC8D9BCD}"/>
              </a:ext>
            </a:extLst>
          </p:cNvPr>
          <p:cNvSpPr/>
          <p:nvPr/>
        </p:nvSpPr>
        <p:spPr>
          <a:xfrm>
            <a:off x="5823838" y="3638907"/>
            <a:ext cx="2700338" cy="1901825"/>
          </a:xfrm>
          <a:prstGeom prst="wedgeEllipseCallout">
            <a:avLst>
              <a:gd name="adj1" fmla="val -10074"/>
              <a:gd name="adj2" fmla="val 59444"/>
            </a:avLst>
          </a:prstGeom>
          <a:solidFill>
            <a:srgbClr val="CCECFF"/>
          </a:solidFill>
          <a:ln w="38100" cap="flat" cmpd="sng">
            <a:solidFill>
              <a:srgbClr val="00B0F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從學生參與競賽的項目及表現，也可以瞭解他的專長及興趣。</a:t>
            </a:r>
            <a:endParaRPr sz="1400" b="1" dirty="0">
              <a:latin typeface="微軟正黑體" panose="020B0604030504040204" pitchFamily="34" charset="-120"/>
              <a:ea typeface="微軟正黑體" panose="020B0604030504040204" pitchFamily="34" charset="-120"/>
              <a:sym typeface="Arial"/>
            </a:endParaRPr>
          </a:p>
        </p:txBody>
      </p:sp>
      <p:sp>
        <p:nvSpPr>
          <p:cNvPr id="15" name="Google Shape;664;p43">
            <a:extLst>
              <a:ext uri="{FF2B5EF4-FFF2-40B4-BE49-F238E27FC236}">
                <a16:creationId xmlns:a16="http://schemas.microsoft.com/office/drawing/2014/main" id="{903F4844-8BBF-4349-BC20-FD6589E657CD}"/>
              </a:ext>
            </a:extLst>
          </p:cNvPr>
          <p:cNvSpPr/>
          <p:nvPr/>
        </p:nvSpPr>
        <p:spPr>
          <a:xfrm>
            <a:off x="7845928" y="4941168"/>
            <a:ext cx="1320800" cy="1670050"/>
          </a:xfrm>
          <a:prstGeom prst="rect">
            <a:avLst/>
          </a:prstGeom>
          <a:blipFill rotWithShape="1">
            <a:blip r:embed="rId7">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16" name="Google Shape;665;p43">
            <a:extLst>
              <a:ext uri="{FF2B5EF4-FFF2-40B4-BE49-F238E27FC236}">
                <a16:creationId xmlns:a16="http://schemas.microsoft.com/office/drawing/2014/main" id="{08CD20C4-08BB-46CE-94A4-2928D72CBE6C}"/>
              </a:ext>
            </a:extLst>
          </p:cNvPr>
          <p:cNvSpPr/>
          <p:nvPr/>
        </p:nvSpPr>
        <p:spPr>
          <a:xfrm>
            <a:off x="2221977" y="5275968"/>
            <a:ext cx="1289051" cy="1552575"/>
          </a:xfrm>
          <a:prstGeom prst="rect">
            <a:avLst/>
          </a:prstGeom>
          <a:blipFill rotWithShape="1">
            <a:blip r:embed="rId8">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grpSp>
        <p:nvGrpSpPr>
          <p:cNvPr id="20" name="群組 19"/>
          <p:cNvGrpSpPr/>
          <p:nvPr/>
        </p:nvGrpSpPr>
        <p:grpSpPr>
          <a:xfrm>
            <a:off x="2195736" y="44624"/>
            <a:ext cx="6935645" cy="400110"/>
            <a:chOff x="2195736" y="44624"/>
            <a:chExt cx="6935645" cy="400110"/>
          </a:xfrm>
        </p:grpSpPr>
        <p:sp>
          <p:nvSpPr>
            <p:cNvPr id="21" name="矩形 2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1" name="Google Shape;666;p43">
            <a:extLst>
              <a:ext uri="{FF2B5EF4-FFF2-40B4-BE49-F238E27FC236}">
                <a16:creationId xmlns:a16="http://schemas.microsoft.com/office/drawing/2014/main" id="{FADD7A9D-DFE6-4D13-BCB7-4857D9BAD0DB}"/>
              </a:ext>
            </a:extLst>
          </p:cNvPr>
          <p:cNvSpPr/>
          <p:nvPr/>
        </p:nvSpPr>
        <p:spPr>
          <a:xfrm>
            <a:off x="2822731" y="3584339"/>
            <a:ext cx="2711450" cy="1784350"/>
          </a:xfrm>
          <a:prstGeom prst="wedgeEllipseCallout">
            <a:avLst>
              <a:gd name="adj1" fmla="val -25268"/>
              <a:gd name="adj2" fmla="val 67058"/>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擔任班級幹部及參加社團活動，也是自我能力探索的方法。</a:t>
            </a:r>
            <a:endParaRPr sz="1400" b="1" dirty="0">
              <a:latin typeface="微軟正黑體" panose="020B0604030504040204" pitchFamily="34" charset="-120"/>
              <a:ea typeface="微軟正黑體" panose="020B0604030504040204" pitchFamily="34" charset="-120"/>
              <a:sym typeface="Arial"/>
            </a:endParaRPr>
          </a:p>
        </p:txBody>
      </p:sp>
      <p:sp>
        <p:nvSpPr>
          <p:cNvPr id="7" name="Google Shape;657;p42"/>
          <p:cNvSpPr txBox="1"/>
          <p:nvPr/>
        </p:nvSpPr>
        <p:spPr>
          <a:xfrm>
            <a:off x="187015" y="1151729"/>
            <a:ext cx="5358974" cy="401424"/>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四、學習成果及特殊表現</a:t>
            </a:r>
            <a:r>
              <a:rPr lang="en-US" altLang="zh-TW" sz="2000" dirty="0">
                <a:solidFill>
                  <a:srgbClr val="FF0000"/>
                </a:solidFill>
              </a:rPr>
              <a:t>—</a:t>
            </a:r>
            <a:r>
              <a:rPr lang="zh-TW" altLang="en-US" sz="2000" dirty="0">
                <a:solidFill>
                  <a:srgbClr val="FF0000"/>
                </a:solidFill>
                <a:sym typeface="Arial"/>
              </a:rPr>
              <a:t>我的學習表現</a:t>
            </a:r>
            <a:endParaRPr sz="2000" dirty="0">
              <a:solidFill>
                <a:srgbClr val="FF0000"/>
              </a:solidFill>
              <a:sym typeface="Arial"/>
            </a:endParaRPr>
          </a:p>
        </p:txBody>
      </p:sp>
    </p:spTree>
    <p:extLst>
      <p:ext uri="{BB962C8B-B14F-4D97-AF65-F5344CB8AC3E}">
        <p14:creationId xmlns:p14="http://schemas.microsoft.com/office/powerpoint/2010/main" val="34694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53;p54"/>
          <p:cNvPicPr preferRelativeResize="0"/>
          <p:nvPr/>
        </p:nvPicPr>
        <p:blipFill rotWithShape="1">
          <a:blip r:embed="rId2">
            <a:alphaModFix/>
          </a:blip>
          <a:srcRect l="5270" t="4286" r="5027" b="6999"/>
          <a:stretch/>
        </p:blipFill>
        <p:spPr>
          <a:xfrm>
            <a:off x="4760860" y="1622267"/>
            <a:ext cx="3538331" cy="4790661"/>
          </a:xfrm>
          <a:prstGeom prst="rect">
            <a:avLst/>
          </a:prstGeom>
          <a:noFill/>
          <a:ln>
            <a:solidFill>
              <a:schemeClr val="tx1"/>
            </a:solidFill>
          </a:ln>
        </p:spPr>
      </p:pic>
      <p:pic>
        <p:nvPicPr>
          <p:cNvPr id="3" name="Google Shape;854;p54"/>
          <p:cNvPicPr preferRelativeResize="0"/>
          <p:nvPr/>
        </p:nvPicPr>
        <p:blipFill rotWithShape="1">
          <a:blip r:embed="rId3">
            <a:alphaModFix/>
          </a:blip>
          <a:srcRect l="5248" t="3667" r="4042" b="8170"/>
          <a:stretch/>
        </p:blipFill>
        <p:spPr>
          <a:xfrm>
            <a:off x="680778" y="1657052"/>
            <a:ext cx="3578087" cy="4760843"/>
          </a:xfrm>
          <a:prstGeom prst="rect">
            <a:avLst/>
          </a:prstGeom>
          <a:noFill/>
          <a:ln>
            <a:solidFill>
              <a:schemeClr val="tx1"/>
            </a:solidFill>
          </a:ln>
        </p:spPr>
      </p:pic>
      <p:sp>
        <p:nvSpPr>
          <p:cNvPr id="4" name="Google Shape;855;p54"/>
          <p:cNvSpPr/>
          <p:nvPr/>
        </p:nvSpPr>
        <p:spPr>
          <a:xfrm>
            <a:off x="0" y="5445255"/>
            <a:ext cx="1042866" cy="1405063"/>
          </a:xfrm>
          <a:prstGeom prst="rect">
            <a:avLst/>
          </a:prstGeom>
          <a:blipFill rotWithShape="1">
            <a:blip r:embed="rId4">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6" name="Google Shape;861;p54"/>
          <p:cNvSpPr txBox="1"/>
          <p:nvPr/>
        </p:nvSpPr>
        <p:spPr>
          <a:xfrm>
            <a:off x="662631" y="1237553"/>
            <a:ext cx="3578087" cy="444346"/>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五、生涯發展規劃書</a:t>
            </a:r>
            <a:endParaRPr sz="2000" dirty="0">
              <a:solidFill>
                <a:srgbClr val="FF0000"/>
              </a:solidFill>
              <a:sym typeface="Arial"/>
            </a:endParaRPr>
          </a:p>
        </p:txBody>
      </p:sp>
      <p:sp>
        <p:nvSpPr>
          <p:cNvPr id="23" name="Google Shape;588;p37"/>
          <p:cNvSpPr/>
          <p:nvPr/>
        </p:nvSpPr>
        <p:spPr>
          <a:xfrm rot="10800000" flipH="1">
            <a:off x="235360" y="598761"/>
            <a:ext cx="5144888" cy="540535"/>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24" name="Google Shape;591;p37"/>
          <p:cNvSpPr txBox="1"/>
          <p:nvPr/>
        </p:nvSpPr>
        <p:spPr>
          <a:xfrm>
            <a:off x="279796" y="598790"/>
            <a:ext cx="5173413" cy="461663"/>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grpSp>
        <p:nvGrpSpPr>
          <p:cNvPr id="25" name="群組 24"/>
          <p:cNvGrpSpPr/>
          <p:nvPr/>
        </p:nvGrpSpPr>
        <p:grpSpPr>
          <a:xfrm>
            <a:off x="2195736" y="44624"/>
            <a:ext cx="6935645" cy="400110"/>
            <a:chOff x="2195736" y="44624"/>
            <a:chExt cx="6935645" cy="400110"/>
          </a:xfrm>
        </p:grpSpPr>
        <p:sp>
          <p:nvSpPr>
            <p:cNvPr id="26" name="矩形 2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555776" y="44624"/>
                <a:ext cx="2232248" cy="360045"/>
                <a:chOff x="2267744" y="44624"/>
                <a:chExt cx="2232248" cy="360045"/>
              </a:xfrm>
            </p:grpSpPr>
            <p:grpSp>
              <p:nvGrpSpPr>
                <p:cNvPr id="30" name="群組 37"/>
                <p:cNvGrpSpPr/>
                <p:nvPr/>
              </p:nvGrpSpPr>
              <p:grpSpPr>
                <a:xfrm>
                  <a:off x="2267744" y="44629"/>
                  <a:ext cx="2232248" cy="360040"/>
                  <a:chOff x="2267738" y="44624"/>
                  <a:chExt cx="2232248" cy="360040"/>
                </a:xfrm>
              </p:grpSpPr>
              <p:sp>
                <p:nvSpPr>
                  <p:cNvPr id="33" name="橢圓 3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6" name="橢圓形圖說文字 35"/>
          <p:cNvSpPr/>
          <p:nvPr/>
        </p:nvSpPr>
        <p:spPr bwMode="auto">
          <a:xfrm>
            <a:off x="1727978" y="3330230"/>
            <a:ext cx="3887875" cy="3080663"/>
          </a:xfrm>
          <a:prstGeom prst="wedgeEllipseCallout">
            <a:avLst>
              <a:gd name="adj1" fmla="val -63532"/>
              <a:gd name="adj2" fmla="val 40886"/>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a:lnSpc>
                <a:spcPts val="2400"/>
              </a:lnSpc>
              <a:defRPr/>
            </a:pPr>
            <a:r>
              <a:rPr lang="zh-TW" altLang="en-US" sz="2000" b="1" dirty="0">
                <a:solidFill>
                  <a:prstClr val="black"/>
                </a:solidFill>
                <a:latin typeface="微軟正黑體" pitchFamily="34" charset="-120"/>
                <a:ea typeface="微軟正黑體" pitchFamily="34" charset="-120"/>
              </a:rPr>
              <a:t>學生參考生涯輔導紀錄手冊資料，親師生一起討論，依據</a:t>
            </a:r>
            <a:r>
              <a:rPr lang="zh-TW" altLang="en-US" sz="2000" b="1" dirty="0">
                <a:solidFill>
                  <a:srgbClr val="FF0000"/>
                </a:solidFill>
                <a:latin typeface="微軟正黑體" pitchFamily="34" charset="-120"/>
                <a:ea typeface="微軟正黑體" pitchFamily="34" charset="-120"/>
              </a:rPr>
              <a:t>學生學習表現、專長、興趣</a:t>
            </a:r>
            <a:r>
              <a:rPr lang="zh-TW" altLang="en-US" sz="2000" b="1" dirty="0">
                <a:solidFill>
                  <a:prstClr val="black"/>
                </a:solidFill>
                <a:latin typeface="微軟正黑體" pitchFamily="34" charset="-120"/>
                <a:ea typeface="微軟正黑體" pitchFamily="34" charset="-120"/>
              </a:rPr>
              <a:t>等，並且考量想</a:t>
            </a:r>
            <a:r>
              <a:rPr lang="zh-TW" altLang="en-US" sz="2000" b="1" dirty="0">
                <a:solidFill>
                  <a:srgbClr val="FF0000"/>
                </a:solidFill>
                <a:latin typeface="微軟正黑體" pitchFamily="34" charset="-120"/>
                <a:ea typeface="微軟正黑體" pitchFamily="34" charset="-120"/>
              </a:rPr>
              <a:t>升讀學校的入學條件</a:t>
            </a:r>
            <a:r>
              <a:rPr lang="zh-TW" altLang="en-US" sz="2000" b="1" dirty="0">
                <a:solidFill>
                  <a:prstClr val="black"/>
                </a:solidFill>
                <a:latin typeface="微軟正黑體" pitchFamily="34" charset="-120"/>
                <a:ea typeface="微軟正黑體" pitchFamily="34" charset="-120"/>
              </a:rPr>
              <a:t>，初步完成個人升學規劃。</a:t>
            </a:r>
          </a:p>
        </p:txBody>
      </p:sp>
    </p:spTree>
    <p:extLst>
      <p:ext uri="{BB962C8B-B14F-4D97-AF65-F5344CB8AC3E}">
        <p14:creationId xmlns:p14="http://schemas.microsoft.com/office/powerpoint/2010/main" val="13993800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444734"/>
            <a:ext cx="8229600" cy="1143000"/>
          </a:xfrm>
        </p:spPr>
        <p:txBody>
          <a:bodyPr rtlCol="0">
            <a:normAutofit/>
          </a:bodyPr>
          <a:lstStyle/>
          <a:p>
            <a:pPr eaLnBrk="1" fontAlgn="auto" hangingPunct="1">
              <a:spcAft>
                <a:spcPts val="0"/>
              </a:spcAft>
              <a:defRPr/>
            </a:pPr>
            <a:r>
              <a:rPr kumimoji="0" lang="zh-TW" altLang="en-US" sz="4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花蓮區志願選填與輔導</a:t>
            </a:r>
          </a:p>
        </p:txBody>
      </p:sp>
      <p:sp>
        <p:nvSpPr>
          <p:cNvPr id="177154" name="內容版面配置區 2"/>
          <p:cNvSpPr>
            <a:spLocks noGrp="1"/>
          </p:cNvSpPr>
          <p:nvPr>
            <p:ph idx="1"/>
          </p:nvPr>
        </p:nvSpPr>
        <p:spPr>
          <a:xfrm>
            <a:off x="683568" y="1484788"/>
            <a:ext cx="8686800" cy="5184775"/>
          </a:xfrm>
        </p:spPr>
        <p:txBody>
          <a:bodyPr/>
          <a:lstStyle/>
          <a:p>
            <a:pPr eaLnBrk="1" hangingPunct="1">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一</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第一次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a:solidFill>
                  <a:srgbClr val="FF0000"/>
                </a:solidFill>
                <a:latin typeface="微軟正黑體" pitchFamily="34" charset="-120"/>
                <a:ea typeface="微軟正黑體" pitchFamily="34" charset="-120"/>
              </a:rPr>
              <a:t>113</a:t>
            </a:r>
            <a:r>
              <a:rPr kumimoji="0" lang="zh-TW" altLang="en-US" b="1" dirty="0">
                <a:solidFill>
                  <a:srgbClr val="FF0000"/>
                </a:solidFill>
                <a:latin typeface="微軟正黑體" pitchFamily="34" charset="-120"/>
                <a:ea typeface="微軟正黑體" pitchFamily="34" charset="-120"/>
              </a:rPr>
              <a:t>年</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8</a:t>
            </a:r>
            <a:r>
              <a:rPr kumimoji="0" lang="zh-TW" altLang="en-US" b="1" dirty="0">
                <a:solidFill>
                  <a:srgbClr val="FF0000"/>
                </a:solidFill>
                <a:latin typeface="微軟正黑體" pitchFamily="34" charset="-120"/>
                <a:ea typeface="微軟正黑體" pitchFamily="34" charset="-120"/>
              </a:rPr>
              <a:t>日至</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12</a:t>
            </a:r>
            <a:r>
              <a:rPr kumimoji="0" lang="zh-TW" altLang="en-US" b="1" dirty="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FontTx/>
              <a:buNone/>
            </a:pPr>
            <a:r>
              <a:rPr kumimoji="0" lang="zh-TW" altLang="en-US" sz="2800" b="1" dirty="0">
                <a:solidFill>
                  <a:srgbClr val="0000FF"/>
                </a:solidFill>
                <a:latin typeface="微軟正黑體" pitchFamily="34" charset="-120"/>
                <a:ea typeface="微軟正黑體" pitchFamily="34" charset="-120"/>
              </a:rPr>
              <a:t>輔導時程：</a:t>
            </a:r>
            <a:r>
              <a:rPr kumimoji="0" lang="en-US" altLang="zh-TW" sz="2800" b="1" dirty="0">
                <a:solidFill>
                  <a:srgbClr val="0000FF"/>
                </a:solidFill>
                <a:latin typeface="微軟正黑體" pitchFamily="34" charset="-120"/>
                <a:ea typeface="微軟正黑體" pitchFamily="34" charset="-120"/>
              </a:rPr>
              <a:t>113</a:t>
            </a:r>
            <a:r>
              <a:rPr kumimoji="0" lang="zh-TW" altLang="en-US" sz="2800" b="1" dirty="0">
                <a:solidFill>
                  <a:srgbClr val="0000FF"/>
                </a:solidFill>
                <a:latin typeface="微軟正黑體" pitchFamily="34" charset="-120"/>
                <a:ea typeface="微軟正黑體" pitchFamily="34" charset="-120"/>
              </a:rPr>
              <a:t>年</a:t>
            </a:r>
            <a:r>
              <a:rPr kumimoji="0" lang="en-US" altLang="zh-TW" sz="2800" b="1" dirty="0">
                <a:solidFill>
                  <a:srgbClr val="0000FF"/>
                </a:solidFill>
                <a:latin typeface="微軟正黑體" pitchFamily="34" charset="-120"/>
                <a:ea typeface="微軟正黑體" pitchFamily="34" charset="-120"/>
              </a:rPr>
              <a:t>2</a:t>
            </a:r>
            <a:r>
              <a:rPr kumimoji="0" lang="zh-TW" altLang="en-US" sz="2800" b="1" dirty="0">
                <a:solidFill>
                  <a:srgbClr val="0000FF"/>
                </a:solidFill>
                <a:latin typeface="微軟正黑體" pitchFamily="34" charset="-120"/>
                <a:ea typeface="微軟正黑體" pitchFamily="34" charset="-120"/>
              </a:rPr>
              <a:t>月</a:t>
            </a:r>
            <a:r>
              <a:rPr kumimoji="0" lang="en-US" altLang="zh-TW" sz="2800" b="1" dirty="0">
                <a:solidFill>
                  <a:srgbClr val="0000FF"/>
                </a:solidFill>
                <a:latin typeface="微軟正黑體" pitchFamily="34" charset="-120"/>
                <a:ea typeface="微軟正黑體" pitchFamily="34" charset="-120"/>
              </a:rPr>
              <a:t>19</a:t>
            </a:r>
            <a:r>
              <a:rPr kumimoji="0" lang="zh-TW" altLang="en-US" sz="2800" b="1" dirty="0">
                <a:solidFill>
                  <a:srgbClr val="0000FF"/>
                </a:solidFill>
                <a:latin typeface="微軟正黑體" pitchFamily="34" charset="-120"/>
                <a:ea typeface="微軟正黑體" pitchFamily="34" charset="-120"/>
              </a:rPr>
              <a:t>日開始進行適性輔導</a:t>
            </a:r>
            <a:endParaRPr kumimoji="0" lang="en-US" altLang="zh-TW" sz="2800" b="1"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二</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第二次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a:solidFill>
                  <a:srgbClr val="FF0000"/>
                </a:solidFill>
                <a:latin typeface="微軟正黑體" pitchFamily="34" charset="-120"/>
                <a:ea typeface="微軟正黑體" pitchFamily="34" charset="-120"/>
              </a:rPr>
              <a:t>113</a:t>
            </a:r>
            <a:r>
              <a:rPr kumimoji="0" lang="zh-TW" altLang="en-US" b="1" dirty="0">
                <a:solidFill>
                  <a:srgbClr val="FF0000"/>
                </a:solidFill>
                <a:latin typeface="微軟正黑體" pitchFamily="34" charset="-120"/>
                <a:ea typeface="微軟正黑體" pitchFamily="34" charset="-120"/>
              </a:rPr>
              <a:t>年</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25</a:t>
            </a:r>
            <a:r>
              <a:rPr kumimoji="0" lang="zh-TW" altLang="en-US" b="1" dirty="0">
                <a:solidFill>
                  <a:srgbClr val="FF0000"/>
                </a:solidFill>
                <a:latin typeface="微軟正黑體" pitchFamily="34" charset="-120"/>
                <a:ea typeface="微軟正黑體" pitchFamily="34" charset="-120"/>
              </a:rPr>
              <a:t>日至</a:t>
            </a:r>
            <a:r>
              <a:rPr kumimoji="0" lang="en-US" altLang="zh-TW" b="1" dirty="0">
                <a:solidFill>
                  <a:srgbClr val="FF0000"/>
                </a:solidFill>
                <a:latin typeface="微軟正黑體" pitchFamily="34" charset="-120"/>
                <a:ea typeface="微軟正黑體" pitchFamily="34" charset="-120"/>
              </a:rPr>
              <a:t>4</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None/>
            </a:pPr>
            <a:r>
              <a:rPr kumimoji="0" lang="zh-TW" altLang="en-US" sz="2800" b="1" u="sng" dirty="0">
                <a:solidFill>
                  <a:srgbClr val="0000FF"/>
                </a:solidFill>
                <a:latin typeface="微軟正黑體" pitchFamily="34" charset="-120"/>
                <a:ea typeface="微軟正黑體" pitchFamily="34" charset="-120"/>
              </a:rPr>
              <a:t>輔導時程：</a:t>
            </a:r>
            <a:r>
              <a:rPr kumimoji="0" lang="en-US" altLang="zh-TW" sz="2800" b="1" u="sng" dirty="0">
                <a:solidFill>
                  <a:srgbClr val="0000FF"/>
                </a:solidFill>
                <a:latin typeface="微軟正黑體" pitchFamily="34" charset="-120"/>
                <a:ea typeface="微軟正黑體" pitchFamily="34" charset="-120"/>
              </a:rPr>
              <a:t>113</a:t>
            </a:r>
            <a:r>
              <a:rPr kumimoji="0" lang="zh-TW" altLang="en-US" sz="2800" b="1" u="sng" dirty="0">
                <a:solidFill>
                  <a:srgbClr val="0000FF"/>
                </a:solidFill>
                <a:latin typeface="微軟正黑體" pitchFamily="34" charset="-120"/>
                <a:ea typeface="微軟正黑體" pitchFamily="34" charset="-120"/>
              </a:rPr>
              <a:t>年</a:t>
            </a:r>
            <a:r>
              <a:rPr kumimoji="0" lang="en-US" altLang="zh-TW" sz="2800" b="1" u="sng" dirty="0">
                <a:solidFill>
                  <a:srgbClr val="0000FF"/>
                </a:solidFill>
                <a:latin typeface="微軟正黑體" pitchFamily="34" charset="-120"/>
                <a:ea typeface="微軟正黑體" pitchFamily="34" charset="-120"/>
              </a:rPr>
              <a:t>5</a:t>
            </a:r>
            <a:r>
              <a:rPr kumimoji="0" lang="zh-TW" altLang="en-US" sz="2800" b="1" u="sng" dirty="0">
                <a:solidFill>
                  <a:srgbClr val="0000FF"/>
                </a:solidFill>
                <a:latin typeface="微軟正黑體" pitchFamily="34" charset="-120"/>
                <a:ea typeface="微軟正黑體" pitchFamily="34" charset="-120"/>
              </a:rPr>
              <a:t>月</a:t>
            </a:r>
            <a:r>
              <a:rPr kumimoji="0" lang="en-US" altLang="zh-TW" sz="2800" b="1" u="sng" dirty="0">
                <a:solidFill>
                  <a:srgbClr val="0000FF"/>
                </a:solidFill>
                <a:latin typeface="微軟正黑體" pitchFamily="34" charset="-120"/>
                <a:ea typeface="微軟正黑體" pitchFamily="34" charset="-120"/>
              </a:rPr>
              <a:t>6</a:t>
            </a:r>
            <a:r>
              <a:rPr kumimoji="0" lang="zh-TW" altLang="en-US" sz="2800" b="1" u="sng" dirty="0">
                <a:solidFill>
                  <a:srgbClr val="0000FF"/>
                </a:solidFill>
                <a:latin typeface="微軟正黑體" pitchFamily="34" charset="-120"/>
                <a:ea typeface="微軟正黑體" pitchFamily="34" charset="-120"/>
              </a:rPr>
              <a:t>日開始進行適性輔導</a:t>
            </a:r>
            <a:endParaRPr kumimoji="0" lang="en-US" altLang="zh-TW" sz="2800" b="1" u="sng"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三</a:t>
            </a: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志願正式選填時間：</a:t>
            </a:r>
            <a:endParaRPr kumimoji="0" lang="en-US" altLang="zh-TW" sz="3600" b="1" dirty="0">
              <a:solidFill>
                <a:srgbClr val="0000FF"/>
              </a:solidFill>
              <a:latin typeface="微軟正黑體" panose="020B0604030504040204" pitchFamily="34" charset="-120"/>
              <a:ea typeface="微軟正黑體" panose="020B0604030504040204" pitchFamily="34" charset="-120"/>
            </a:endParaRPr>
          </a:p>
          <a:p>
            <a:pPr indent="909638" eaLnBrk="1" hangingPunct="1">
              <a:buNone/>
            </a:pPr>
            <a:r>
              <a:rPr kumimoji="0" lang="en-US" altLang="zh-TW" sz="3600" b="1" dirty="0">
                <a:solidFill>
                  <a:srgbClr val="FF0000"/>
                </a:solidFill>
                <a:latin typeface="微軟正黑體" panose="020B0604030504040204" pitchFamily="34" charset="-120"/>
                <a:ea typeface="微軟正黑體" panose="020B0604030504040204" pitchFamily="34" charset="-120"/>
              </a:rPr>
              <a:t>113</a:t>
            </a:r>
            <a:r>
              <a:rPr kumimoji="0" lang="zh-TW" altLang="en-US" sz="3600" b="1" dirty="0">
                <a:solidFill>
                  <a:srgbClr val="FF0000"/>
                </a:solidFill>
                <a:latin typeface="微軟正黑體" panose="020B0604030504040204" pitchFamily="34" charset="-120"/>
                <a:ea typeface="微軟正黑體" panose="020B0604030504040204" pitchFamily="34" charset="-120"/>
              </a:rPr>
              <a:t>年</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a:solidFill>
                  <a:srgbClr val="FF0000"/>
                </a:solidFill>
                <a:latin typeface="微軟正黑體" panose="020B0604030504040204" pitchFamily="34" charset="-120"/>
                <a:ea typeface="微軟正黑體" panose="020B0604030504040204" pitchFamily="34" charset="-120"/>
              </a:rPr>
              <a:t>21</a:t>
            </a:r>
            <a:r>
              <a:rPr kumimoji="0" lang="zh-TW" altLang="en-US" sz="3600" b="1" dirty="0">
                <a:solidFill>
                  <a:srgbClr val="FF0000"/>
                </a:solidFill>
                <a:latin typeface="微軟正黑體" panose="020B0604030504040204" pitchFamily="34" charset="-120"/>
                <a:ea typeface="微軟正黑體" panose="020B0604030504040204" pitchFamily="34" charset="-120"/>
              </a:rPr>
              <a:t>日至</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a:solidFill>
                  <a:srgbClr val="FF0000"/>
                </a:solidFill>
                <a:latin typeface="微軟正黑體" panose="020B0604030504040204" pitchFamily="34" charset="-120"/>
                <a:ea typeface="微軟正黑體" panose="020B0604030504040204" pitchFamily="34" charset="-120"/>
              </a:rPr>
              <a:t>27</a:t>
            </a:r>
            <a:r>
              <a:rPr kumimoji="0" lang="zh-TW" altLang="en-US" sz="3600" b="1" dirty="0">
                <a:solidFill>
                  <a:srgbClr val="FF0000"/>
                </a:solidFill>
                <a:latin typeface="微軟正黑體" panose="020B0604030504040204" pitchFamily="34" charset="-120"/>
                <a:ea typeface="微軟正黑體" panose="020B0604030504040204" pitchFamily="34" charset="-120"/>
              </a:rPr>
              <a:t>日</a:t>
            </a:r>
            <a:endParaRPr kumimoji="0" lang="en-US" altLang="zh-TW" sz="3600" b="1" dirty="0">
              <a:solidFill>
                <a:srgbClr val="FF0000"/>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152</a:t>
            </a:fld>
            <a:endParaRPr lang="zh-TW" altLang="en-US"/>
          </a:p>
        </p:txBody>
      </p:sp>
    </p:spTree>
    <p:extLst>
      <p:ext uri="{BB962C8B-B14F-4D97-AF65-F5344CB8AC3E}">
        <p14:creationId xmlns:p14="http://schemas.microsoft.com/office/powerpoint/2010/main" val="27621465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諮詢專線與網路資源</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投影片編號版面配置區 5"/>
          <p:cNvSpPr>
            <a:spLocks noGrp="1"/>
          </p:cNvSpPr>
          <p:nvPr>
            <p:ph type="sldNum" sz="quarter" idx="12"/>
          </p:nvPr>
        </p:nvSpPr>
        <p:spPr bwMode="auto">
          <a:xfrm>
            <a:off x="6840861" y="4293426"/>
            <a:ext cx="2133600" cy="365125"/>
          </a:xfrm>
          <a:noFill/>
          <a:ln>
            <a:miter lim="800000"/>
            <a:headEnd/>
            <a:tailEnd/>
          </a:ln>
        </p:spPr>
        <p:txBody>
          <a:bodyPr/>
          <a:lstStyle/>
          <a:p>
            <a:fld id="{48071E81-B52A-4F62-B88A-92EA34D9636E}" type="slidenum">
              <a:rPr lang="zh-TW" altLang="en-US" smtClean="0">
                <a:ea typeface="新細明體" charset="-120"/>
              </a:rPr>
              <a:pPr/>
              <a:t>153</a:t>
            </a:fld>
            <a:endParaRPr lang="en-US" altLang="zh-TW">
              <a:ea typeface="新細明體" charset="-120"/>
            </a:endParaRPr>
          </a:p>
        </p:txBody>
      </p:sp>
      <p:pic>
        <p:nvPicPr>
          <p:cNvPr id="7" name="圖片 3"/>
          <p:cNvPicPr>
            <a:picLocks noChangeAspect="1"/>
          </p:cNvPicPr>
          <p:nvPr/>
        </p:nvPicPr>
        <p:blipFill>
          <a:blip r:embed="rId2" cstate="screen"/>
          <a:srcRect/>
          <a:stretch>
            <a:fillRect/>
          </a:stretch>
        </p:blipFill>
        <p:spPr bwMode="auto">
          <a:xfrm flipH="1">
            <a:off x="307975" y="1916832"/>
            <a:ext cx="2701926" cy="3262312"/>
          </a:xfrm>
          <a:prstGeom prst="rect">
            <a:avLst/>
          </a:prstGeom>
          <a:noFill/>
          <a:ln w="9525">
            <a:noFill/>
            <a:miter lim="800000"/>
            <a:headEnd/>
            <a:tailEnd/>
          </a:ln>
        </p:spPr>
      </p:pic>
      <p:pic>
        <p:nvPicPr>
          <p:cNvPr id="8" name="圖片 5"/>
          <p:cNvPicPr>
            <a:picLocks noChangeAspect="1"/>
          </p:cNvPicPr>
          <p:nvPr/>
        </p:nvPicPr>
        <p:blipFill>
          <a:blip r:embed="rId3" cstate="screen"/>
          <a:srcRect/>
          <a:stretch>
            <a:fillRect/>
          </a:stretch>
        </p:blipFill>
        <p:spPr bwMode="auto">
          <a:xfrm>
            <a:off x="7380328" y="3034076"/>
            <a:ext cx="1512887" cy="3756025"/>
          </a:xfrm>
          <a:prstGeom prst="rect">
            <a:avLst/>
          </a:prstGeom>
          <a:noFill/>
          <a:ln w="9525">
            <a:noFill/>
            <a:miter lim="800000"/>
            <a:headEnd/>
            <a:tailEnd/>
          </a:ln>
        </p:spPr>
      </p:pic>
      <p:sp>
        <p:nvSpPr>
          <p:cNvPr id="9" name="圓角矩形圖說文字 8"/>
          <p:cNvSpPr/>
          <p:nvPr/>
        </p:nvSpPr>
        <p:spPr>
          <a:xfrm>
            <a:off x="3295222" y="2517884"/>
            <a:ext cx="3436688" cy="1455639"/>
          </a:xfrm>
          <a:prstGeom prst="wedgeRoundRectCallout">
            <a:avLst>
              <a:gd name="adj1" fmla="val -57842"/>
              <a:gd name="adj2" fmla="val 8713"/>
              <a:gd name="adj3" fmla="val 16667"/>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對花蓮區</a:t>
            </a:r>
            <a:r>
              <a:rPr lang="en-US" altLang="zh-TW" sz="2800" b="1" dirty="0">
                <a:solidFill>
                  <a:srgbClr val="660066"/>
                </a:solidFill>
                <a:latin typeface="微軟正黑體" pitchFamily="34" charset="-120"/>
                <a:ea typeface="微軟正黑體" pitchFamily="34" charset="-120"/>
              </a:rPr>
              <a:t>12</a:t>
            </a:r>
            <a:r>
              <a:rPr lang="zh-TW" altLang="en-US" sz="2800" b="1" dirty="0">
                <a:solidFill>
                  <a:srgbClr val="660066"/>
                </a:solidFill>
                <a:latin typeface="微軟正黑體" pitchFamily="34" charset="-120"/>
                <a:ea typeface="微軟正黑體" pitchFamily="34" charset="-120"/>
              </a:rPr>
              <a:t>年國教免試入學若有疑問怎麼辦？？</a:t>
            </a:r>
            <a:endParaRPr lang="en-US" altLang="zh-TW" sz="2800" b="1" dirty="0">
              <a:solidFill>
                <a:srgbClr val="660066"/>
              </a:solidFill>
              <a:latin typeface="微軟正黑體" pitchFamily="34" charset="-120"/>
              <a:ea typeface="微軟正黑體" pitchFamily="34" charset="-120"/>
            </a:endParaRPr>
          </a:p>
        </p:txBody>
      </p:sp>
      <p:sp>
        <p:nvSpPr>
          <p:cNvPr id="10" name="圓角矩形圖說文字 9"/>
          <p:cNvSpPr/>
          <p:nvPr/>
        </p:nvSpPr>
        <p:spPr>
          <a:xfrm>
            <a:off x="3350183" y="4605411"/>
            <a:ext cx="3790875" cy="1501726"/>
          </a:xfrm>
          <a:prstGeom prst="wedgeRoundRectCallout">
            <a:avLst>
              <a:gd name="adj1" fmla="val 57549"/>
              <a:gd name="adj2" fmla="val -79827"/>
              <a:gd name="adj3" fmla="val 16667"/>
            </a:avLst>
          </a:prstGeom>
          <a:solidFill>
            <a:srgbClr val="CCFFCC"/>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可以到表列網站查詢或透過諮詢專線電話洽詢相關承辦人員。</a:t>
            </a:r>
            <a:endParaRPr lang="en-US" altLang="zh-TW" sz="2800" b="1" dirty="0">
              <a:solidFill>
                <a:srgbClr val="660066"/>
              </a:solidFill>
              <a:latin typeface="微軟正黑體" pitchFamily="34" charset="-120"/>
              <a:ea typeface="微軟正黑體" pitchFamily="34" charset="-120"/>
            </a:endParaRPr>
          </a:p>
        </p:txBody>
      </p:sp>
      <p:grpSp>
        <p:nvGrpSpPr>
          <p:cNvPr id="11" name="群組 10"/>
          <p:cNvGrpSpPr/>
          <p:nvPr/>
        </p:nvGrpSpPr>
        <p:grpSpPr>
          <a:xfrm>
            <a:off x="2195736" y="44624"/>
            <a:ext cx="6935645" cy="400110"/>
            <a:chOff x="2195736" y="44624"/>
            <a:chExt cx="6935645" cy="400110"/>
          </a:xfrm>
        </p:grpSpPr>
        <p:sp>
          <p:nvSpPr>
            <p:cNvPr id="12" name="矩形 11"/>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3" name="群組 12"/>
            <p:cNvGrpSpPr/>
            <p:nvPr/>
          </p:nvGrpSpPr>
          <p:grpSpPr>
            <a:xfrm>
              <a:off x="2195736" y="44624"/>
              <a:ext cx="2664296" cy="360045"/>
              <a:chOff x="2123728" y="44624"/>
              <a:chExt cx="2664296" cy="360045"/>
            </a:xfrm>
          </p:grpSpPr>
          <p:grpSp>
            <p:nvGrpSpPr>
              <p:cNvPr id="14" name="群組 13"/>
              <p:cNvGrpSpPr/>
              <p:nvPr/>
            </p:nvGrpSpPr>
            <p:grpSpPr>
              <a:xfrm>
                <a:off x="2555776" y="44624"/>
                <a:ext cx="2232248" cy="360045"/>
                <a:chOff x="2267744" y="44624"/>
                <a:chExt cx="2232248" cy="360045"/>
              </a:xfrm>
            </p:grpSpPr>
            <p:grpSp>
              <p:nvGrpSpPr>
                <p:cNvPr id="16" name="群組 37"/>
                <p:cNvGrpSpPr/>
                <p:nvPr/>
              </p:nvGrpSpPr>
              <p:grpSpPr>
                <a:xfrm>
                  <a:off x="2267744" y="44629"/>
                  <a:ext cx="2232248" cy="360040"/>
                  <a:chOff x="2267738" y="44624"/>
                  <a:chExt cx="2232248" cy="360040"/>
                </a:xfrm>
              </p:grpSpPr>
              <p:sp>
                <p:nvSpPr>
                  <p:cNvPr id="19" name="橢圓 1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507988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07504" y="1844824"/>
            <a:ext cx="9144000" cy="4824536"/>
          </a:xfrm>
        </p:spPr>
        <p:txBody>
          <a:bodyPr>
            <a:normAutofit/>
          </a:bodyPr>
          <a:lstStyle/>
          <a:p>
            <a:pPr lvl="1" eaLnBrk="1" hangingPunct="1">
              <a:spcBef>
                <a:spcPts val="600"/>
              </a:spcBef>
              <a:buFont typeface="Wingdings" pitchFamily="2" charset="2"/>
              <a:buChar char="l"/>
              <a:defRPr/>
            </a:pPr>
            <a:r>
              <a:rPr lang="zh-TW" altLang="en-US" b="1" dirty="0">
                <a:latin typeface="微軟正黑體" pitchFamily="34" charset="-120"/>
                <a:ea typeface="微軟正黑體" pitchFamily="34" charset="-120"/>
                <a:cs typeface="Times New Roman" pitchFamily="18" charset="0"/>
              </a:rPr>
              <a:t>花蓮區教育會考主辦學校：花蓮高中</a:t>
            </a:r>
            <a:endParaRPr lang="en-US" altLang="zh-TW" b="1" dirty="0">
              <a:latin typeface="微軟正黑體" pitchFamily="34" charset="-120"/>
              <a:ea typeface="微軟正黑體" pitchFamily="34" charset="-120"/>
              <a:cs typeface="Times New Roman" pitchFamily="18" charset="0"/>
            </a:endParaRPr>
          </a:p>
          <a:p>
            <a:pPr marL="457200" lvl="1" indent="533400" eaLnBrk="1" hangingPunct="1">
              <a:spcBef>
                <a:spcPts val="600"/>
              </a:spcBef>
              <a:buNone/>
              <a:defRPr/>
            </a:pPr>
            <a:r>
              <a:rPr lang="zh-TW" altLang="en-US" b="1" dirty="0">
                <a:solidFill>
                  <a:srgbClr val="000099"/>
                </a:solidFill>
                <a:latin typeface="微軟正黑體" pitchFamily="34" charset="-120"/>
                <a:ea typeface="微軟正黑體" pitchFamily="34" charset="-120"/>
                <a:cs typeface="Times New Roman" pitchFamily="18" charset="0"/>
              </a:rPr>
              <a:t>總幹事李運生主任 </a:t>
            </a:r>
            <a:r>
              <a:rPr lang="en-US" altLang="zh-TW" b="1" dirty="0">
                <a:solidFill>
                  <a:srgbClr val="000099"/>
                </a:solidFill>
                <a:latin typeface="微軟正黑體" pitchFamily="34" charset="-120"/>
                <a:ea typeface="微軟正黑體" pitchFamily="34" charset="-120"/>
                <a:cs typeface="Times New Roman" pitchFamily="18" charset="0"/>
              </a:rPr>
              <a:t>(03)824-2236</a:t>
            </a:r>
            <a:r>
              <a:rPr lang="zh-TW" altLang="en-US" b="1" dirty="0">
                <a:solidFill>
                  <a:srgbClr val="000099"/>
                </a:solidFill>
                <a:latin typeface="微軟正黑體" pitchFamily="34" charset="-120"/>
                <a:ea typeface="微軟正黑體" pitchFamily="34" charset="-120"/>
                <a:cs typeface="Times New Roman" pitchFamily="18" charset="0"/>
              </a:rPr>
              <a:t>轉</a:t>
            </a:r>
            <a:r>
              <a:rPr lang="en-US" altLang="zh-TW" b="1" dirty="0">
                <a:solidFill>
                  <a:srgbClr val="000099"/>
                </a:solidFill>
                <a:latin typeface="微軟正黑體" pitchFamily="34" charset="-120"/>
                <a:ea typeface="微軟正黑體" pitchFamily="34" charset="-120"/>
                <a:cs typeface="Times New Roman" pitchFamily="18" charset="0"/>
              </a:rPr>
              <a:t>300</a:t>
            </a:r>
            <a:r>
              <a:rPr lang="en-US" altLang="zh-TW" b="1" u="sng" dirty="0">
                <a:solidFill>
                  <a:srgbClr val="0000FF"/>
                </a:solidFill>
                <a:latin typeface="微軟正黑體" pitchFamily="34" charset="-120"/>
                <a:ea typeface="微軟正黑體" pitchFamily="34" charset="-120"/>
                <a:cs typeface="Times New Roman" pitchFamily="18" charset="0"/>
              </a:rPr>
              <a:t>  </a:t>
            </a:r>
          </a:p>
          <a:p>
            <a:pPr lvl="1" eaLnBrk="1" hangingPunct="1">
              <a:spcBef>
                <a:spcPts val="1800"/>
              </a:spcBef>
              <a:buFont typeface="Wingdings" pitchFamily="2" charset="2"/>
              <a:buChar char="l"/>
              <a:defRPr/>
            </a:pPr>
            <a:r>
              <a:rPr lang="zh-TW" altLang="en-US" b="1" dirty="0">
                <a:latin typeface="微軟正黑體" pitchFamily="34" charset="-120"/>
                <a:ea typeface="微軟正黑體" pitchFamily="34" charset="-120"/>
                <a:cs typeface="Times New Roman" pitchFamily="18" charset="0"/>
              </a:rPr>
              <a:t>花蓮區免試入學主委學校：花蓮高商</a:t>
            </a:r>
            <a:r>
              <a:rPr lang="zh-TW" altLang="en-US" b="1" dirty="0">
                <a:solidFill>
                  <a:srgbClr val="000099"/>
                </a:solidFill>
                <a:latin typeface="微軟正黑體" pitchFamily="34" charset="-120"/>
                <a:ea typeface="微軟正黑體" pitchFamily="34" charset="-120"/>
                <a:cs typeface="Times New Roman" pitchFamily="18" charset="0"/>
              </a:rPr>
              <a:t>     </a:t>
            </a:r>
            <a:endParaRPr lang="en-US" altLang="zh-TW" b="1" dirty="0">
              <a:solidFill>
                <a:srgbClr val="000099"/>
              </a:solidFill>
              <a:latin typeface="微軟正黑體" pitchFamily="34" charset="-120"/>
              <a:ea typeface="微軟正黑體" pitchFamily="34" charset="-120"/>
              <a:cs typeface="Times New Roman" pitchFamily="18" charset="0"/>
            </a:endParaRPr>
          </a:p>
          <a:p>
            <a:pPr marL="457200" lvl="1" indent="0" eaLnBrk="1" hangingPunct="1">
              <a:spcBef>
                <a:spcPts val="1800"/>
              </a:spcBef>
              <a:buNone/>
              <a:defRPr/>
            </a:pPr>
            <a:r>
              <a:rPr lang="en-US" altLang="zh-TW" b="1" dirty="0">
                <a:solidFill>
                  <a:srgbClr val="000099"/>
                </a:solidFill>
                <a:latin typeface="微軟正黑體" pitchFamily="34" charset="-120"/>
                <a:ea typeface="微軟正黑體" pitchFamily="34" charset="-120"/>
                <a:cs typeface="Times New Roman" pitchFamily="18" charset="0"/>
              </a:rPr>
              <a:t>	</a:t>
            </a:r>
            <a:r>
              <a:rPr lang="zh-TW" altLang="en-US" b="1" dirty="0">
                <a:solidFill>
                  <a:srgbClr val="000099"/>
                </a:solidFill>
                <a:latin typeface="微軟正黑體" pitchFamily="34" charset="-120"/>
                <a:ea typeface="微軟正黑體" pitchFamily="34" charset="-120"/>
                <a:cs typeface="Times New Roman" pitchFamily="18" charset="0"/>
              </a:rPr>
              <a:t>總幹事賴士鈞主任</a:t>
            </a:r>
            <a:r>
              <a:rPr lang="en-US" altLang="zh-TW" b="1" dirty="0">
                <a:solidFill>
                  <a:srgbClr val="000099"/>
                </a:solidFill>
                <a:latin typeface="微軟正黑體" pitchFamily="34" charset="-120"/>
                <a:ea typeface="微軟正黑體" pitchFamily="34" charset="-120"/>
                <a:cs typeface="Times New Roman" pitchFamily="18" charset="0"/>
              </a:rPr>
              <a:t> (03)8312-203</a:t>
            </a:r>
          </a:p>
          <a:p>
            <a:pPr lvl="1" eaLnBrk="1" hangingPunct="1">
              <a:spcBef>
                <a:spcPts val="1800"/>
              </a:spcBef>
              <a:buFont typeface="Wingdings" pitchFamily="2" charset="2"/>
              <a:buChar char="l"/>
              <a:defRPr/>
            </a:pPr>
            <a:r>
              <a:rPr lang="zh-TW" altLang="en-US" b="1" dirty="0">
                <a:latin typeface="微軟正黑體" pitchFamily="34" charset="-120"/>
                <a:ea typeface="微軟正黑體" pitchFamily="34" charset="-120"/>
                <a:cs typeface="Times New Roman" pitchFamily="18" charset="0"/>
              </a:rPr>
              <a:t>花蓮區完全免試入學主委學校：花蓮高工</a:t>
            </a:r>
            <a:endParaRPr lang="en-US" altLang="zh-TW" b="1" dirty="0">
              <a:latin typeface="微軟正黑體" pitchFamily="34" charset="-120"/>
              <a:ea typeface="微軟正黑體" pitchFamily="34" charset="-120"/>
              <a:cs typeface="Times New Roman" pitchFamily="18" charset="0"/>
            </a:endParaRPr>
          </a:p>
          <a:p>
            <a:pPr marL="457200" lvl="1" indent="0" eaLnBrk="1" hangingPunct="1">
              <a:spcBef>
                <a:spcPts val="1800"/>
              </a:spcBef>
              <a:buNone/>
              <a:defRPr/>
            </a:pPr>
            <a:r>
              <a:rPr lang="zh-TW" altLang="en-US" b="1" dirty="0">
                <a:solidFill>
                  <a:srgbClr val="000099"/>
                </a:solidFill>
                <a:latin typeface="微軟正黑體" pitchFamily="34" charset="-120"/>
                <a:ea typeface="微軟正黑體" pitchFamily="34" charset="-120"/>
                <a:cs typeface="Times New Roman" pitchFamily="18" charset="0"/>
              </a:rPr>
              <a:t>     總幹事高毓婷主任</a:t>
            </a:r>
            <a:r>
              <a:rPr lang="en-US" altLang="zh-TW" b="1" dirty="0">
                <a:solidFill>
                  <a:srgbClr val="000099"/>
                </a:solidFill>
                <a:latin typeface="微軟正黑體" pitchFamily="34" charset="-120"/>
                <a:ea typeface="微軟正黑體" pitchFamily="34" charset="-120"/>
                <a:cs typeface="Times New Roman" pitchFamily="18" charset="0"/>
              </a:rPr>
              <a:t> (03)822-6108</a:t>
            </a:r>
            <a:r>
              <a:rPr lang="zh-TW" altLang="en-US" b="1" dirty="0">
                <a:solidFill>
                  <a:srgbClr val="000099"/>
                </a:solidFill>
                <a:latin typeface="微軟正黑體" pitchFamily="34" charset="-120"/>
                <a:ea typeface="微軟正黑體" pitchFamily="34" charset="-120"/>
                <a:cs typeface="Times New Roman" pitchFamily="18" charset="0"/>
              </a:rPr>
              <a:t>轉</a:t>
            </a:r>
            <a:r>
              <a:rPr lang="en-US" altLang="zh-TW" b="1" dirty="0">
                <a:solidFill>
                  <a:srgbClr val="000099"/>
                </a:solidFill>
                <a:latin typeface="微軟正黑體" pitchFamily="34" charset="-120"/>
                <a:ea typeface="微軟正黑體" pitchFamily="34" charset="-120"/>
                <a:cs typeface="Times New Roman" pitchFamily="18" charset="0"/>
              </a:rPr>
              <a:t>201</a:t>
            </a:r>
            <a:endParaRPr lang="en-US" altLang="zh-TW" b="1" u="sng" dirty="0">
              <a:solidFill>
                <a:srgbClr val="0000FF"/>
              </a:solidFill>
              <a:latin typeface="微軟正黑體" pitchFamily="34" charset="-120"/>
              <a:ea typeface="微軟正黑體" pitchFamily="34" charset="-120"/>
              <a:cs typeface="Times New Roman" pitchFamily="18" charset="0"/>
            </a:endParaRPr>
          </a:p>
          <a:p>
            <a:pPr lvl="1" eaLnBrk="1" hangingPunct="1">
              <a:spcBef>
                <a:spcPts val="1800"/>
              </a:spcBef>
              <a:buFont typeface="Wingdings" pitchFamily="2" charset="2"/>
              <a:buChar char="l"/>
              <a:defRPr/>
            </a:pPr>
            <a:r>
              <a:rPr lang="zh-TW" altLang="en-US" b="1" dirty="0">
                <a:latin typeface="微軟正黑體" pitchFamily="34" charset="-120"/>
                <a:ea typeface="微軟正黑體" pitchFamily="34" charset="-120"/>
                <a:cs typeface="Times New Roman" pitchFamily="18" charset="0"/>
              </a:rPr>
              <a:t>花蓮縣</a:t>
            </a:r>
            <a:r>
              <a:rPr lang="en-US" altLang="zh-TW" b="1" dirty="0">
                <a:latin typeface="微軟正黑體" pitchFamily="34" charset="-120"/>
                <a:ea typeface="微軟正黑體" pitchFamily="34" charset="-120"/>
                <a:cs typeface="Times New Roman" pitchFamily="18" charset="0"/>
              </a:rPr>
              <a:t>12</a:t>
            </a:r>
            <a:r>
              <a:rPr lang="zh-TW" altLang="en-US" b="1" dirty="0">
                <a:latin typeface="微軟正黑體" pitchFamily="34" charset="-120"/>
                <a:ea typeface="微軟正黑體" pitchFamily="34" charset="-120"/>
                <a:cs typeface="Times New Roman" pitchFamily="18" charset="0"/>
              </a:rPr>
              <a:t>年國教諮詢專線</a:t>
            </a:r>
            <a:r>
              <a:rPr lang="zh-TW" altLang="en-US" b="1" dirty="0">
                <a:solidFill>
                  <a:srgbClr val="000099"/>
                </a:solidFill>
                <a:latin typeface="微軟正黑體" pitchFamily="34" charset="-120"/>
                <a:ea typeface="微軟正黑體" pitchFamily="34" charset="-120"/>
                <a:cs typeface="Times New Roman" pitchFamily="18" charset="0"/>
              </a:rPr>
              <a:t>： </a:t>
            </a:r>
            <a:r>
              <a:rPr lang="en-US" altLang="zh-TW" b="1" dirty="0">
                <a:solidFill>
                  <a:srgbClr val="000099"/>
                </a:solidFill>
                <a:latin typeface="微軟正黑體" pitchFamily="34" charset="-120"/>
                <a:ea typeface="微軟正黑體" pitchFamily="34" charset="-120"/>
                <a:cs typeface="Times New Roman" pitchFamily="18" charset="0"/>
              </a:rPr>
              <a:t>(03)846-2860</a:t>
            </a:r>
            <a:r>
              <a:rPr lang="zh-TW" altLang="en-US" b="1" dirty="0">
                <a:solidFill>
                  <a:srgbClr val="000099"/>
                </a:solidFill>
                <a:latin typeface="微軟正黑體" pitchFamily="34" charset="-120"/>
                <a:ea typeface="微軟正黑體" pitchFamily="34" charset="-120"/>
                <a:cs typeface="Times New Roman" pitchFamily="18" charset="0"/>
              </a:rPr>
              <a:t>轉</a:t>
            </a:r>
            <a:r>
              <a:rPr lang="en-US" altLang="zh-TW" b="1" dirty="0">
                <a:solidFill>
                  <a:srgbClr val="000099"/>
                </a:solidFill>
                <a:latin typeface="微軟正黑體" pitchFamily="34" charset="-120"/>
                <a:ea typeface="微軟正黑體" pitchFamily="34" charset="-120"/>
                <a:cs typeface="Times New Roman" pitchFamily="18" charset="0"/>
              </a:rPr>
              <a:t>232</a:t>
            </a:r>
            <a:r>
              <a:rPr lang="zh-TW" altLang="en-US" b="1" dirty="0">
                <a:solidFill>
                  <a:srgbClr val="000099"/>
                </a:solidFill>
                <a:latin typeface="微軟正黑體" pitchFamily="34" charset="-120"/>
                <a:ea typeface="微軟正黑體" pitchFamily="34" charset="-120"/>
                <a:cs typeface="Times New Roman" pitchFamily="18" charset="0"/>
              </a:rPr>
              <a:t>  </a:t>
            </a:r>
          </a:p>
        </p:txBody>
      </p:sp>
      <p:sp>
        <p:nvSpPr>
          <p:cNvPr id="3" name="矩形 2"/>
          <p:cNvSpPr/>
          <p:nvPr/>
        </p:nvSpPr>
        <p:spPr>
          <a:xfrm>
            <a:off x="395538" y="836743"/>
            <a:ext cx="8352928" cy="769441"/>
          </a:xfrm>
          <a:prstGeom prst="rect">
            <a:avLst/>
          </a:prstGeom>
        </p:spPr>
        <p:txBody>
          <a:bodyPr wrap="square">
            <a:spAutoFit/>
          </a:bodyPr>
          <a:lstStyle/>
          <a:p>
            <a:pPr marL="57150" algn="ctr" eaLnBrk="1" hangingPunct="1">
              <a:defRPr/>
            </a:pPr>
            <a:r>
              <a:rPr lang="zh-TW" altLang="en-US"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花蓮縣適性入學諮詢專線</a:t>
            </a:r>
            <a:endParaRPr lang="en-US" altLang="zh-TW"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154</a:t>
            </a:fld>
            <a:endParaRPr lang="zh-TW" alt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7524" y="692728"/>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十二年國教</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155</a:t>
            </a:fld>
            <a:endParaRPr lang="zh-TW" altLang="en-US"/>
          </a:p>
        </p:txBody>
      </p:sp>
      <p:sp>
        <p:nvSpPr>
          <p:cNvPr id="19" name="文字方塊 18"/>
          <p:cNvSpPr txBox="1"/>
          <p:nvPr/>
        </p:nvSpPr>
        <p:spPr>
          <a:xfrm>
            <a:off x="539552" y="1708391"/>
            <a:ext cx="8424936" cy="830997"/>
          </a:xfrm>
          <a:prstGeom prst="rect">
            <a:avLst/>
          </a:prstGeom>
          <a:noFill/>
        </p:spPr>
        <p:txBody>
          <a:bodyPr wrap="square" rtlCol="0">
            <a:spAutoFit/>
          </a:bodyPr>
          <a:lstStyle/>
          <a:p>
            <a:r>
              <a:rPr lang="zh-TW" altLang="en-US" sz="2400" b="1" dirty="0">
                <a:solidFill>
                  <a:srgbClr val="0000FF"/>
                </a:solidFill>
                <a:latin typeface="微軟正黑體" pitchFamily="34" charset="-120"/>
                <a:ea typeface="微軟正黑體" pitchFamily="34" charset="-120"/>
              </a:rPr>
              <a:t>花蓮區十二年國教相關資訊</a:t>
            </a:r>
            <a:r>
              <a:rPr lang="zh-TW" altLang="en-US" sz="2400" b="1" dirty="0">
                <a:solidFill>
                  <a:srgbClr val="FF0000"/>
                </a:solidFill>
                <a:latin typeface="微軟正黑體" pitchFamily="34" charset="-120"/>
                <a:ea typeface="微軟正黑體" pitchFamily="34" charset="-120"/>
              </a:rPr>
              <a:t>：</a:t>
            </a:r>
            <a:endParaRPr lang="en-US" altLang="zh-TW" sz="2400" b="1" dirty="0">
              <a:solidFill>
                <a:srgbClr val="FF0000"/>
              </a:solidFill>
              <a:latin typeface="微軟正黑體" pitchFamily="34" charset="-120"/>
              <a:ea typeface="微軟正黑體" pitchFamily="34" charset="-120"/>
            </a:endParaRPr>
          </a:p>
          <a:p>
            <a:r>
              <a:rPr lang="zh-TW" altLang="en-US" sz="2400" b="1" dirty="0">
                <a:solidFill>
                  <a:srgbClr val="FF0000"/>
                </a:solidFill>
                <a:latin typeface="微軟正黑體" pitchFamily="34" charset="-120"/>
                <a:ea typeface="微軟正黑體" pitchFamily="34" charset="-120"/>
              </a:rPr>
              <a:t>     </a:t>
            </a:r>
          </a:p>
        </p:txBody>
      </p:sp>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2" y="2204864"/>
            <a:ext cx="6344311" cy="4422635"/>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761" y="1556824"/>
            <a:ext cx="2543157" cy="2543157"/>
          </a:xfrm>
          <a:prstGeom prst="rect">
            <a:avLst/>
          </a:prstGeom>
        </p:spPr>
      </p:pic>
    </p:spTree>
    <p:extLst>
      <p:ext uri="{BB962C8B-B14F-4D97-AF65-F5344CB8AC3E}">
        <p14:creationId xmlns:p14="http://schemas.microsoft.com/office/powerpoint/2010/main" val="12729255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79956"/>
            <a:ext cx="4499992" cy="1549044"/>
          </a:xfrm>
        </p:spPr>
        <p:txBody>
          <a:bodyPr>
            <a:noAutofit/>
          </a:body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cs typeface="Times New Roman" pitchFamily="18" charset="0"/>
              </a:rPr>
              <a:t>國中教育會考</a:t>
            </a:r>
            <a:endParaRPr lang="en-US" altLang="zh-TW" b="1" dirty="0">
              <a:latin typeface="微軟正黑體" pitchFamily="34" charset="-120"/>
              <a:ea typeface="微軟正黑體" pitchFamily="34" charset="-120"/>
              <a:cs typeface="Times New Roman" pitchFamily="18" charset="0"/>
            </a:endParaRPr>
          </a:p>
          <a:p>
            <a:pPr marL="0" lvl="1" indent="0" algn="r" eaLnBrk="1" hangingPunct="1">
              <a:spcBef>
                <a:spcPts val="0"/>
              </a:spcBef>
              <a:buNone/>
              <a:defRPr/>
            </a:pPr>
            <a:r>
              <a:rPr lang="en-US" altLang="zh-TW" b="1" dirty="0">
                <a:latin typeface="微軟正黑體" pitchFamily="34" charset="-120"/>
                <a:ea typeface="微軟正黑體" pitchFamily="34" charset="-120"/>
                <a:cs typeface="Times New Roman" pitchFamily="18" charset="0"/>
              </a:rPr>
              <a:t>-</a:t>
            </a:r>
            <a:r>
              <a:rPr lang="zh-TW" altLang="en-US" b="1" dirty="0">
                <a:latin typeface="微軟正黑體" pitchFamily="34" charset="-120"/>
                <a:ea typeface="微軟正黑體" pitchFamily="34" charset="-120"/>
                <a:cs typeface="Times New Roman" pitchFamily="18" charset="0"/>
              </a:rPr>
              <a:t>臺師大心測中心</a:t>
            </a:r>
            <a:endParaRPr lang="en-US" altLang="zh-TW" b="1" dirty="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r>
              <a:rPr lang="en-US" altLang="zh-TW" sz="2400" b="1" dirty="0">
                <a:latin typeface="微軟正黑體" pitchFamily="34" charset="-120"/>
                <a:ea typeface="微軟正黑體" pitchFamily="34" charset="-120"/>
                <a:cs typeface="Times New Roman" pitchFamily="18" charset="0"/>
                <a:hlinkClick r:id="rId4"/>
              </a:rPr>
              <a:t>https://cap.rcpet.edu.tw/</a:t>
            </a:r>
            <a:endParaRPr lang="en-US" altLang="zh-TW" sz="2400" b="1" dirty="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endParaRPr lang="en-US" altLang="zh-TW" sz="2400" b="1" dirty="0">
              <a:latin typeface="微軟正黑體" pitchFamily="34" charset="-120"/>
              <a:ea typeface="微軟正黑體" pitchFamily="34" charset="-120"/>
              <a:cs typeface="Times New Roman" pitchFamily="18" charset="0"/>
            </a:endParaRPr>
          </a:p>
        </p:txBody>
      </p:sp>
      <p:sp>
        <p:nvSpPr>
          <p:cNvPr id="3" name="矩形 2"/>
          <p:cNvSpPr/>
          <p:nvPr/>
        </p:nvSpPr>
        <p:spPr>
          <a:xfrm>
            <a:off x="287524" y="692728"/>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國中教育會考</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156</a:t>
            </a:fld>
            <a:endParaRPr lang="zh-TW" altLang="en-US"/>
          </a:p>
        </p:txBody>
      </p:sp>
      <p:sp>
        <p:nvSpPr>
          <p:cNvPr id="17" name="內容版面配置區 3"/>
          <p:cNvSpPr txBox="1">
            <a:spLocks/>
          </p:cNvSpPr>
          <p:nvPr/>
        </p:nvSpPr>
        <p:spPr bwMode="auto">
          <a:xfrm>
            <a:off x="4499992" y="1852463"/>
            <a:ext cx="447226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5"/>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6"/>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rPr>
              <a:t>花蓮考區國中教育會考</a:t>
            </a:r>
            <a:endParaRPr lang="en-US" altLang="zh-TW" b="1" dirty="0">
              <a:latin typeface="微軟正黑體" pitchFamily="34" charset="-120"/>
              <a:ea typeface="微軟正黑體" pitchFamily="34" charset="-120"/>
            </a:endParaRPr>
          </a:p>
          <a:p>
            <a:pPr marL="457200" lvl="1" indent="-11113">
              <a:spcBef>
                <a:spcPts val="600"/>
              </a:spcBef>
              <a:buNone/>
            </a:pPr>
            <a:r>
              <a:rPr lang="en-US" altLang="zh-TW" sz="2400" b="1" dirty="0">
                <a:solidFill>
                  <a:srgbClr val="0000FF"/>
                </a:solidFill>
                <a:latin typeface="微軟正黑體" pitchFamily="34" charset="-120"/>
                <a:ea typeface="微軟正黑體" pitchFamily="34" charset="-120"/>
                <a:cs typeface="Times New Roman" pitchFamily="18" charset="0"/>
                <a:hlinkClick r:id="rId7"/>
              </a:rPr>
              <a:t>https://www.hlhs.hlc.edu.tw/rcpet/</a:t>
            </a:r>
            <a:endParaRPr lang="en-US" altLang="zh-TW" sz="2400" b="1" dirty="0">
              <a:solidFill>
                <a:srgbClr val="0000FF"/>
              </a:solidFill>
              <a:latin typeface="微軟正黑體" pitchFamily="34" charset="-120"/>
              <a:ea typeface="微軟正黑體" pitchFamily="34" charset="-120"/>
              <a:cs typeface="Times New Roman" pitchFamily="18" charset="0"/>
            </a:endParaRPr>
          </a:p>
          <a:p>
            <a:pPr marL="457200" lvl="1" indent="-11113">
              <a:spcBef>
                <a:spcPts val="600"/>
              </a:spcBef>
              <a:buNone/>
            </a:pPr>
            <a:r>
              <a:rPr lang="en-US" altLang="zh-TW" sz="2400" b="1" dirty="0">
                <a:latin typeface="微軟正黑體" pitchFamily="34" charset="-120"/>
                <a:ea typeface="微軟正黑體" pitchFamily="34" charset="-120"/>
                <a:cs typeface="Times New Roman" pitchFamily="18" charset="0"/>
              </a:rPr>
              <a:t>(</a:t>
            </a:r>
            <a:r>
              <a:rPr lang="zh-TW" altLang="en-US" sz="2400" b="1" dirty="0">
                <a:latin typeface="微軟正黑體" pitchFamily="34" charset="-120"/>
                <a:ea typeface="微軟正黑體" pitchFamily="34" charset="-120"/>
                <a:cs typeface="Times New Roman" pitchFamily="18" charset="0"/>
              </a:rPr>
              <a:t>花蓮高中</a:t>
            </a:r>
            <a:r>
              <a:rPr lang="en-US" altLang="zh-TW" sz="2400" b="1" dirty="0">
                <a:latin typeface="微軟正黑體" pitchFamily="34" charset="-120"/>
                <a:ea typeface="微軟正黑體" pitchFamily="34" charset="-120"/>
                <a:cs typeface="Times New Roman" pitchFamily="18" charset="0"/>
              </a:rPr>
              <a:t>)</a:t>
            </a:r>
          </a:p>
        </p:txBody>
      </p:sp>
      <p:pic>
        <p:nvPicPr>
          <p:cNvPr id="716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387" y="3501008"/>
            <a:ext cx="29146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9111" y="5172422"/>
            <a:ext cx="14097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4"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0372" b="3637"/>
          <a:stretch/>
        </p:blipFill>
        <p:spPr bwMode="auto">
          <a:xfrm>
            <a:off x="3659460" y="4158113"/>
            <a:ext cx="3906952" cy="188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直線單箭頭接點 20"/>
          <p:cNvCxnSpPr/>
          <p:nvPr/>
        </p:nvCxnSpPr>
        <p:spPr>
          <a:xfrm flipH="1">
            <a:off x="7164288" y="2722275"/>
            <a:ext cx="532294" cy="315502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364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157</a:t>
            </a:fld>
            <a:endParaRPr lang="zh-TW" altLang="en-US"/>
          </a:p>
        </p:txBody>
      </p:sp>
      <p:sp>
        <p:nvSpPr>
          <p:cNvPr id="26" name="矩形 25"/>
          <p:cNvSpPr/>
          <p:nvPr/>
        </p:nvSpPr>
        <p:spPr>
          <a:xfrm>
            <a:off x="1578621" y="1484786"/>
            <a:ext cx="6202782" cy="461665"/>
          </a:xfrm>
          <a:prstGeom prst="rect">
            <a:avLst/>
          </a:prstGeom>
        </p:spPr>
        <p:txBody>
          <a:bodyPr wrap="square">
            <a:spAutoFit/>
          </a:bodyPr>
          <a:lstStyle/>
          <a:p>
            <a:r>
              <a:rPr lang="en-US" altLang="zh-TW" sz="2400" b="1" dirty="0">
                <a:solidFill>
                  <a:srgbClr val="0000FF"/>
                </a:solidFill>
                <a:latin typeface="微軟正黑體" panose="020B0604030504040204" pitchFamily="34" charset="-120"/>
                <a:ea typeface="微軟正黑體" panose="020B0604030504040204" pitchFamily="34" charset="-120"/>
              </a:rPr>
              <a:t>https://adapt-k12ea.pro.k12ea.gov.tw</a:t>
            </a:r>
            <a:r>
              <a:rPr lang="zh-TW" altLang="en-US" sz="2400" b="1" dirty="0">
                <a:solidFill>
                  <a:srgbClr val="0000FF"/>
                </a:solidFill>
                <a:latin typeface="微軟正黑體" panose="020B0604030504040204" pitchFamily="34" charset="-120"/>
                <a:ea typeface="微軟正黑體" panose="020B0604030504040204" pitchFamily="34" charset="-120"/>
              </a:rPr>
              <a:t> </a:t>
            </a:r>
          </a:p>
        </p:txBody>
      </p:sp>
      <p:grpSp>
        <p:nvGrpSpPr>
          <p:cNvPr id="29" name="群組 28"/>
          <p:cNvGrpSpPr/>
          <p:nvPr/>
        </p:nvGrpSpPr>
        <p:grpSpPr>
          <a:xfrm>
            <a:off x="2195736" y="44624"/>
            <a:ext cx="6935645" cy="400110"/>
            <a:chOff x="2195736" y="44624"/>
            <a:chExt cx="6935645" cy="400110"/>
          </a:xfrm>
        </p:grpSpPr>
        <p:sp>
          <p:nvSpPr>
            <p:cNvPr id="30" name="矩形 2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矩形 39"/>
          <p:cNvSpPr/>
          <p:nvPr/>
        </p:nvSpPr>
        <p:spPr>
          <a:xfrm>
            <a:off x="264187" y="588747"/>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適性入學宣導網站</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3" y="4221120"/>
            <a:ext cx="2251137" cy="22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76" b="3421"/>
          <a:stretch/>
        </p:blipFill>
        <p:spPr bwMode="auto">
          <a:xfrm>
            <a:off x="196189" y="2276872"/>
            <a:ext cx="642035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075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4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6" name="內容版面配置區 2"/>
          <p:cNvSpPr>
            <a:spLocks noGrp="1"/>
          </p:cNvSpPr>
          <p:nvPr>
            <p:ph idx="1"/>
          </p:nvPr>
        </p:nvSpPr>
        <p:spPr>
          <a:xfrm>
            <a:off x="323529" y="1095886"/>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微軟正黑體" panose="020B0604030504040204" pitchFamily="34" charset="-120"/>
                <a:ea typeface="微軟正黑體" panose="020B0604030504040204"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7" name="群組 36"/>
          <p:cNvGrpSpPr/>
          <p:nvPr/>
        </p:nvGrpSpPr>
        <p:grpSpPr>
          <a:xfrm>
            <a:off x="2195736" y="44631"/>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4516" name="Picture 4" descr="「生涯」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 y="2076172"/>
            <a:ext cx="9134867" cy="478182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158</a:t>
            </a:fld>
            <a:endParaRPr lang="zh-TW" altLang="en-US">
              <a:solidFill>
                <a:prstClr val="black">
                  <a:tint val="75000"/>
                </a:prstClr>
              </a:solidFill>
            </a:endParaRPr>
          </a:p>
        </p:txBody>
      </p:sp>
    </p:spTree>
    <p:extLst>
      <p:ext uri="{BB962C8B-B14F-4D97-AF65-F5344CB8AC3E}">
        <p14:creationId xmlns:p14="http://schemas.microsoft.com/office/powerpoint/2010/main" val="27110913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3" name="直線單箭頭接點 12"/>
          <p:cNvCxnSpPr/>
          <p:nvPr/>
        </p:nvCxnSpPr>
        <p:spPr>
          <a:xfrm>
            <a:off x="1876314" y="2564606"/>
            <a:ext cx="794735" cy="8253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p:cNvCxnSpPr/>
          <p:nvPr/>
        </p:nvCxnSpPr>
        <p:spPr>
          <a:xfrm flipV="1">
            <a:off x="1807331" y="4045228"/>
            <a:ext cx="835189" cy="1296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p:cNvCxnSpPr/>
          <p:nvPr/>
        </p:nvCxnSpPr>
        <p:spPr>
          <a:xfrm flipV="1">
            <a:off x="1800776" y="4845108"/>
            <a:ext cx="803689" cy="74259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p:cNvSpPr/>
          <p:nvPr/>
        </p:nvSpPr>
        <p:spPr>
          <a:xfrm>
            <a:off x="2866062" y="764736"/>
            <a:ext cx="1944216" cy="1536171"/>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p:cNvSpPr/>
          <p:nvPr/>
        </p:nvSpPr>
        <p:spPr>
          <a:xfrm>
            <a:off x="361345" y="1580794"/>
            <a:ext cx="1715899" cy="14401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p:cNvSpPr/>
          <p:nvPr/>
        </p:nvSpPr>
        <p:spPr>
          <a:xfrm>
            <a:off x="263828" y="3389992"/>
            <a:ext cx="1715899" cy="1440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p:cNvSpPr/>
          <p:nvPr/>
        </p:nvSpPr>
        <p:spPr>
          <a:xfrm>
            <a:off x="467559" y="5208851"/>
            <a:ext cx="1715899"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11" name="群組 10"/>
          <p:cNvGrpSpPr/>
          <p:nvPr/>
        </p:nvGrpSpPr>
        <p:grpSpPr>
          <a:xfrm>
            <a:off x="2573511" y="2514390"/>
            <a:ext cx="2195736" cy="3514383"/>
            <a:chOff x="3035246" y="1347614"/>
            <a:chExt cx="2195736" cy="2635787"/>
          </a:xfrm>
        </p:grpSpPr>
        <p:grpSp>
          <p:nvGrpSpPr>
            <p:cNvPr id="7" name="群組 6"/>
            <p:cNvGrpSpPr/>
            <p:nvPr/>
          </p:nvGrpSpPr>
          <p:grpSpPr>
            <a:xfrm>
              <a:off x="3035246" y="1347614"/>
              <a:ext cx="2195736" cy="2195736"/>
              <a:chOff x="2992404" y="1347614"/>
              <a:chExt cx="2195736" cy="2195736"/>
            </a:xfrm>
          </p:grpSpPr>
          <p:grpSp>
            <p:nvGrpSpPr>
              <p:cNvPr id="3" name="群組 2"/>
              <p:cNvGrpSpPr/>
              <p:nvPr/>
            </p:nvGrpSpPr>
            <p:grpSpPr>
              <a:xfrm>
                <a:off x="2992404" y="1347614"/>
                <a:ext cx="2195736" cy="2195736"/>
                <a:chOff x="2987824" y="1275606"/>
                <a:chExt cx="2195736" cy="2195736"/>
              </a:xfrm>
            </p:grpSpPr>
            <p:pic>
              <p:nvPicPr>
                <p:cNvPr id="1026" name="Picture 2" descr="ãåè²» è²¼å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635895" y="3041708"/>
                  <a:ext cx="1026889" cy="3597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solidFill>
                      <a:prstClr val="black"/>
                    </a:solidFill>
                  </a:endParaRPr>
                </a:p>
              </p:txBody>
            </p:sp>
          </p:grpSp>
          <p:sp>
            <p:nvSpPr>
              <p:cNvPr id="5" name="文字方塊 4"/>
              <p:cNvSpPr txBox="1"/>
              <p:nvPr/>
            </p:nvSpPr>
            <p:spPr>
              <a:xfrm>
                <a:off x="3693211" y="3137668"/>
                <a:ext cx="1081658" cy="300083"/>
              </a:xfrm>
              <a:prstGeom prst="rect">
                <a:avLst/>
              </a:prstGeom>
              <a:noFill/>
            </p:spPr>
            <p:txBody>
              <a:bodyPr wrap="squar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青少年</a:t>
                </a:r>
              </a:p>
            </p:txBody>
          </p:sp>
        </p:grpSp>
        <p:sp>
          <p:nvSpPr>
            <p:cNvPr id="10" name="矩形 9"/>
            <p:cNvSpPr/>
            <p:nvPr/>
          </p:nvSpPr>
          <p:spPr>
            <a:xfrm>
              <a:off x="3281505" y="3507596"/>
              <a:ext cx="1800200" cy="475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p:cNvSpPr/>
          <p:nvPr/>
        </p:nvSpPr>
        <p:spPr>
          <a:xfrm>
            <a:off x="5004049" y="1703474"/>
            <a:ext cx="3809210" cy="1759612"/>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p:cNvSpPr/>
          <p:nvPr/>
        </p:nvSpPr>
        <p:spPr>
          <a:xfrm>
            <a:off x="5004048" y="4022033"/>
            <a:ext cx="3925268" cy="1611377"/>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54" y="5248278"/>
            <a:ext cx="1332518" cy="15365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å¡ä» è²¼åã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753" y="476704"/>
            <a:ext cx="1352866" cy="156006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532282" y="6447602"/>
            <a:ext cx="1471766" cy="41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5" name="矩形 34"/>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6"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8" name="群組 37"/>
          <p:cNvGrpSpPr/>
          <p:nvPr/>
        </p:nvGrpSpPr>
        <p:grpSpPr>
          <a:xfrm>
            <a:off x="2195736" y="44631"/>
            <a:ext cx="2592288" cy="360045"/>
            <a:chOff x="2123728" y="44624"/>
            <a:chExt cx="2592288" cy="360045"/>
          </a:xfrm>
        </p:grpSpPr>
        <p:grpSp>
          <p:nvGrpSpPr>
            <p:cNvPr id="39" name="群組 38"/>
            <p:cNvGrpSpPr/>
            <p:nvPr/>
          </p:nvGrpSpPr>
          <p:grpSpPr>
            <a:xfrm>
              <a:off x="2555776" y="44624"/>
              <a:ext cx="2160240" cy="360045"/>
              <a:chOff x="2267744" y="44624"/>
              <a:chExt cx="2160240" cy="360045"/>
            </a:xfrm>
          </p:grpSpPr>
          <p:grpSp>
            <p:nvGrpSpPr>
              <p:cNvPr id="41"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idx="12"/>
          </p:nvPr>
        </p:nvSpPr>
        <p:spPr/>
        <p:txBody>
          <a:bodyPr/>
          <a:lstStyle/>
          <a:p>
            <a:fld id="{00000000-1234-1234-1234-123412341234}" type="slidenum">
              <a:rPr lang="en" smtClean="0">
                <a:solidFill>
                  <a:prstClr val="black">
                    <a:tint val="75000"/>
                  </a:prstClr>
                </a:solidFill>
              </a:rPr>
              <a:pPr/>
              <a:t>159</a:t>
            </a:fld>
            <a:endParaRPr lang="en">
              <a:solidFill>
                <a:prstClr val="black">
                  <a:tint val="75000"/>
                </a:prstClr>
              </a:solidFill>
            </a:endParaRPr>
          </a:p>
        </p:txBody>
      </p:sp>
    </p:spTree>
    <p:extLst>
      <p:ext uri="{BB962C8B-B14F-4D97-AF65-F5344CB8AC3E}">
        <p14:creationId xmlns:p14="http://schemas.microsoft.com/office/powerpoint/2010/main" val="276030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3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16</a:t>
            </a:fld>
            <a:endParaRPr lang="zh-TW" altLang="en-US"/>
          </a:p>
        </p:txBody>
      </p:sp>
      <p:sp>
        <p:nvSpPr>
          <p:cNvPr id="5" name="Shape 7"/>
          <p:cNvSpPr/>
          <p:nvPr/>
        </p:nvSpPr>
        <p:spPr>
          <a:xfrm>
            <a:off x="3821614" y="4027633"/>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17015" y="304"/>
                </a:moveTo>
                <a:cubicBezTo>
                  <a:pt x="18667" y="9325"/>
                  <a:pt x="12547" y="20144"/>
                  <a:pt x="725" y="16349"/>
                </a:cubicBezTo>
                <a:cubicBezTo>
                  <a:pt x="-2933" y="4512"/>
                  <a:pt x="7991" y="-1456"/>
                  <a:pt x="17015" y="304"/>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 name="Shape 8"/>
          <p:cNvSpPr/>
          <p:nvPr/>
        </p:nvSpPr>
        <p:spPr>
          <a:xfrm>
            <a:off x="2949302" y="3843024"/>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21600" y="6219"/>
                </a:moveTo>
                <a:cubicBezTo>
                  <a:pt x="17128" y="13960"/>
                  <a:pt x="6016" y="17987"/>
                  <a:pt x="0" y="7511"/>
                </a:cubicBezTo>
                <a:cubicBezTo>
                  <a:pt x="4811" y="-3613"/>
                  <a:pt x="16297" y="-937"/>
                  <a:pt x="21600" y="6219"/>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7" name="Shape 9"/>
          <p:cNvSpPr/>
          <p:nvPr/>
        </p:nvSpPr>
        <p:spPr>
          <a:xfrm>
            <a:off x="3244682" y="4369168"/>
            <a:ext cx="482685" cy="481146"/>
          </a:xfrm>
          <a:custGeom>
            <a:avLst/>
            <a:gdLst/>
            <a:ahLst/>
            <a:cxnLst>
              <a:cxn ang="0">
                <a:pos x="wd2" y="hd2"/>
              </a:cxn>
              <a:cxn ang="5400000">
                <a:pos x="wd2" y="hd2"/>
              </a:cxn>
              <a:cxn ang="10800000">
                <a:pos x="wd2" y="hd2"/>
              </a:cxn>
              <a:cxn ang="16200000">
                <a:pos x="wd2" y="hd2"/>
              </a:cxn>
            </a:cxnLst>
            <a:rect l="0" t="0" r="r" b="b"/>
            <a:pathLst>
              <a:path w="17238" h="17170" extrusionOk="0">
                <a:moveTo>
                  <a:pt x="16962" y="293"/>
                </a:moveTo>
                <a:cubicBezTo>
                  <a:pt x="18644" y="9315"/>
                  <a:pt x="12566" y="20163"/>
                  <a:pt x="740" y="16406"/>
                </a:cubicBezTo>
                <a:cubicBezTo>
                  <a:pt x="-2956" y="4573"/>
                  <a:pt x="7939" y="-1437"/>
                  <a:pt x="16962" y="293"/>
                </a:cubicBezTo>
                <a:close/>
              </a:path>
            </a:pathLst>
          </a:custGeom>
          <a:solidFill>
            <a:schemeClr val="accent6">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8" name="Shape 10"/>
          <p:cNvSpPr/>
          <p:nvPr/>
        </p:nvSpPr>
        <p:spPr>
          <a:xfrm>
            <a:off x="2584704" y="1641656"/>
            <a:ext cx="2159627" cy="2166537"/>
          </a:xfrm>
          <a:custGeom>
            <a:avLst/>
            <a:gdLst/>
            <a:ahLst/>
            <a:cxnLst>
              <a:cxn ang="0">
                <a:pos x="wd2" y="hd2"/>
              </a:cxn>
              <a:cxn ang="5400000">
                <a:pos x="wd2" y="hd2"/>
              </a:cxn>
              <a:cxn ang="10800000">
                <a:pos x="wd2" y="hd2"/>
              </a:cxn>
              <a:cxn ang="16200000">
                <a:pos x="wd2" y="hd2"/>
              </a:cxn>
            </a:cxnLst>
            <a:rect l="0" t="0" r="r" b="b"/>
            <a:pathLst>
              <a:path w="17170" h="17238" extrusionOk="0">
                <a:moveTo>
                  <a:pt x="16877" y="16962"/>
                </a:moveTo>
                <a:cubicBezTo>
                  <a:pt x="7855" y="18644"/>
                  <a:pt x="-2993" y="12566"/>
                  <a:pt x="764" y="740"/>
                </a:cubicBezTo>
                <a:cubicBezTo>
                  <a:pt x="12597" y="-2956"/>
                  <a:pt x="18607" y="7939"/>
                  <a:pt x="16877" y="16962"/>
                </a:cubicBezTo>
                <a:close/>
              </a:path>
            </a:pathLst>
          </a:custGeom>
          <a:solidFill>
            <a:schemeClr val="accent4">
              <a:alpha val="68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 name="Shape 20"/>
          <p:cNvSpPr/>
          <p:nvPr/>
        </p:nvSpPr>
        <p:spPr>
          <a:xfrm>
            <a:off x="2524704" y="3215365"/>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21600" y="7737"/>
                </a:moveTo>
                <a:cubicBezTo>
                  <a:pt x="16288" y="14846"/>
                  <a:pt x="4797" y="17414"/>
                  <a:pt x="0" y="6238"/>
                </a:cubicBezTo>
                <a:cubicBezTo>
                  <a:pt x="6029" y="-4186"/>
                  <a:pt x="17137" y="-50"/>
                  <a:pt x="21600" y="7737"/>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 name="Shape 21"/>
          <p:cNvSpPr/>
          <p:nvPr/>
        </p:nvSpPr>
        <p:spPr>
          <a:xfrm>
            <a:off x="2543166" y="3916865"/>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21600" y="1886"/>
                </a:moveTo>
                <a:cubicBezTo>
                  <a:pt x="20108" y="10837"/>
                  <a:pt x="10336" y="19285"/>
                  <a:pt x="0" y="12380"/>
                </a:cubicBezTo>
                <a:cubicBezTo>
                  <a:pt x="490" y="215"/>
                  <a:pt x="13317" y="-2315"/>
                  <a:pt x="21600" y="1886"/>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 name="Shape 22"/>
          <p:cNvSpPr/>
          <p:nvPr/>
        </p:nvSpPr>
        <p:spPr>
          <a:xfrm>
            <a:off x="2621626" y="4276893"/>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21600" y="3553"/>
                </a:moveTo>
                <a:cubicBezTo>
                  <a:pt x="18764" y="12459"/>
                  <a:pt x="8388" y="19435"/>
                  <a:pt x="0" y="10598"/>
                </a:cubicBezTo>
                <a:cubicBezTo>
                  <a:pt x="2438" y="-1770"/>
                  <a:pt x="14661" y="-2165"/>
                  <a:pt x="21600" y="3553"/>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3" name="Shape 23"/>
          <p:cNvSpPr/>
          <p:nvPr/>
        </p:nvSpPr>
        <p:spPr>
          <a:xfrm>
            <a:off x="2833925" y="4535320"/>
            <a:ext cx="296473" cy="286122"/>
          </a:xfrm>
          <a:custGeom>
            <a:avLst/>
            <a:gdLst/>
            <a:ahLst/>
            <a:cxnLst>
              <a:cxn ang="0">
                <a:pos x="wd2" y="hd2"/>
              </a:cxn>
              <a:cxn ang="5400000">
                <a:pos x="wd2" y="hd2"/>
              </a:cxn>
              <a:cxn ang="10800000">
                <a:pos x="wd2" y="hd2"/>
              </a:cxn>
              <a:cxn ang="16200000">
                <a:pos x="wd2" y="hd2"/>
              </a:cxn>
            </a:cxnLst>
            <a:rect l="0" t="0" r="r" b="b"/>
            <a:pathLst>
              <a:path w="17989" h="17165" extrusionOk="0">
                <a:moveTo>
                  <a:pt x="17854" y="294"/>
                </a:moveTo>
                <a:cubicBezTo>
                  <a:pt x="19043" y="9316"/>
                  <a:pt x="12271" y="20161"/>
                  <a:pt x="511" y="16400"/>
                </a:cubicBezTo>
                <a:cubicBezTo>
                  <a:pt x="-2557" y="4566"/>
                  <a:pt x="8817" y="-1439"/>
                  <a:pt x="17854" y="294"/>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4" name="Shape 24"/>
          <p:cNvSpPr/>
          <p:nvPr/>
        </p:nvSpPr>
        <p:spPr>
          <a:xfrm>
            <a:off x="6320294" y="4247133"/>
            <a:ext cx="466905" cy="281241"/>
          </a:xfrm>
          <a:custGeom>
            <a:avLst/>
            <a:gdLst/>
            <a:ahLst/>
            <a:cxnLst>
              <a:cxn ang="0">
                <a:pos x="wd2" y="hd2"/>
              </a:cxn>
              <a:cxn ang="5400000">
                <a:pos x="wd2" y="hd2"/>
              </a:cxn>
              <a:cxn ang="10800000">
                <a:pos x="wd2" y="hd2"/>
              </a:cxn>
              <a:cxn ang="16200000">
                <a:pos x="wd2" y="hd2"/>
              </a:cxn>
            </a:cxnLst>
            <a:rect l="0" t="0" r="r" b="b"/>
            <a:pathLst>
              <a:path w="21600" h="14299" extrusionOk="0">
                <a:moveTo>
                  <a:pt x="21600" y="9688"/>
                </a:moveTo>
                <a:cubicBezTo>
                  <a:pt x="15374" y="16072"/>
                  <a:pt x="3472" y="16965"/>
                  <a:pt x="0" y="4987"/>
                </a:cubicBezTo>
                <a:cubicBezTo>
                  <a:pt x="7354" y="-4635"/>
                  <a:pt x="18051" y="1176"/>
                  <a:pt x="21600" y="9688"/>
                </a:cubicBezTo>
                <a:close/>
              </a:path>
            </a:pathLst>
          </a:custGeom>
          <a:solidFill>
            <a:schemeClr val="accent4">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5" name="Shape 25"/>
          <p:cNvSpPr/>
          <p:nvPr/>
        </p:nvSpPr>
        <p:spPr>
          <a:xfrm>
            <a:off x="2566243"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7" name="Shape 28"/>
          <p:cNvSpPr/>
          <p:nvPr/>
        </p:nvSpPr>
        <p:spPr>
          <a:xfrm rot="20091904">
            <a:off x="5612351" y="3843024"/>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0" y="6219"/>
                </a:moveTo>
                <a:cubicBezTo>
                  <a:pt x="4472" y="13960"/>
                  <a:pt x="15584" y="17987"/>
                  <a:pt x="21600" y="7511"/>
                </a:cubicBezTo>
                <a:cubicBezTo>
                  <a:pt x="16789" y="-3613"/>
                  <a:pt x="5303" y="-937"/>
                  <a:pt x="0" y="6219"/>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8" name="Shape 29"/>
          <p:cNvSpPr/>
          <p:nvPr/>
        </p:nvSpPr>
        <p:spPr>
          <a:xfrm>
            <a:off x="5649273" y="4369168"/>
            <a:ext cx="482686" cy="481146"/>
          </a:xfrm>
          <a:custGeom>
            <a:avLst/>
            <a:gdLst/>
            <a:ahLst/>
            <a:cxnLst>
              <a:cxn ang="0">
                <a:pos x="wd2" y="hd2"/>
              </a:cxn>
              <a:cxn ang="5400000">
                <a:pos x="wd2" y="hd2"/>
              </a:cxn>
              <a:cxn ang="10800000">
                <a:pos x="wd2" y="hd2"/>
              </a:cxn>
              <a:cxn ang="16200000">
                <a:pos x="wd2" y="hd2"/>
              </a:cxn>
            </a:cxnLst>
            <a:rect l="0" t="0" r="r" b="b"/>
            <a:pathLst>
              <a:path w="17238" h="17170" extrusionOk="0">
                <a:moveTo>
                  <a:pt x="276" y="293"/>
                </a:moveTo>
                <a:cubicBezTo>
                  <a:pt x="-1406" y="9315"/>
                  <a:pt x="4672" y="20163"/>
                  <a:pt x="16498" y="16406"/>
                </a:cubicBezTo>
                <a:cubicBezTo>
                  <a:pt x="20194" y="4573"/>
                  <a:pt x="9299" y="-1437"/>
                  <a:pt x="276" y="293"/>
                </a:cubicBezTo>
                <a:close/>
              </a:path>
            </a:pathLst>
          </a:custGeom>
          <a:solidFill>
            <a:srgbClr val="FF660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9" name="Shape 31"/>
          <p:cNvSpPr/>
          <p:nvPr/>
        </p:nvSpPr>
        <p:spPr>
          <a:xfrm>
            <a:off x="5663134" y="3044598"/>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accent1">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0" name="Shape 11"/>
          <p:cNvSpPr/>
          <p:nvPr/>
        </p:nvSpPr>
        <p:spPr>
          <a:xfrm rot="2244137">
            <a:off x="4766997" y="1393552"/>
            <a:ext cx="1869533" cy="2775247"/>
          </a:xfrm>
          <a:custGeom>
            <a:avLst/>
            <a:gdLst/>
            <a:ahLst/>
            <a:cxnLst>
              <a:cxn ang="0">
                <a:pos x="wd2" y="hd2"/>
              </a:cxn>
              <a:cxn ang="5400000">
                <a:pos x="wd2" y="hd2"/>
              </a:cxn>
              <a:cxn ang="10800000">
                <a:pos x="wd2" y="hd2"/>
              </a:cxn>
              <a:cxn ang="16200000">
                <a:pos x="wd2" y="hd2"/>
              </a:cxn>
            </a:cxnLst>
            <a:rect l="0" t="0" r="r" b="b"/>
            <a:pathLst>
              <a:path w="13800" h="21600" extrusionOk="0">
                <a:moveTo>
                  <a:pt x="6864" y="21600"/>
                </a:moveTo>
                <a:cubicBezTo>
                  <a:pt x="-570" y="16694"/>
                  <a:pt x="-3886" y="5387"/>
                  <a:pt x="6931" y="0"/>
                </a:cubicBezTo>
                <a:cubicBezTo>
                  <a:pt x="17714" y="5440"/>
                  <a:pt x="14327" y="16731"/>
                  <a:pt x="6864" y="21600"/>
                </a:cubicBezTo>
                <a:close/>
              </a:path>
            </a:pathLst>
          </a:custGeom>
          <a:solidFill>
            <a:srgbClr val="95B85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1" name="Shape 38"/>
          <p:cNvSpPr/>
          <p:nvPr/>
        </p:nvSpPr>
        <p:spPr>
          <a:xfrm>
            <a:off x="6540048" y="3215365"/>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0" y="7737"/>
                </a:moveTo>
                <a:cubicBezTo>
                  <a:pt x="5312" y="14846"/>
                  <a:pt x="16803" y="17414"/>
                  <a:pt x="21600" y="6238"/>
                </a:cubicBezTo>
                <a:cubicBezTo>
                  <a:pt x="15571" y="-4186"/>
                  <a:pt x="4463" y="-50"/>
                  <a:pt x="0" y="7737"/>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2" name="Shape 39"/>
          <p:cNvSpPr/>
          <p:nvPr/>
        </p:nvSpPr>
        <p:spPr>
          <a:xfrm>
            <a:off x="6498510" y="3916865"/>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0" y="1886"/>
                </a:moveTo>
                <a:cubicBezTo>
                  <a:pt x="1492" y="10837"/>
                  <a:pt x="11264" y="19285"/>
                  <a:pt x="21600" y="12380"/>
                </a:cubicBezTo>
                <a:cubicBezTo>
                  <a:pt x="21110" y="215"/>
                  <a:pt x="8283" y="-2315"/>
                  <a:pt x="0" y="1886"/>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4" name="Shape 41"/>
          <p:cNvSpPr/>
          <p:nvPr/>
        </p:nvSpPr>
        <p:spPr>
          <a:xfrm>
            <a:off x="6244651" y="4535320"/>
            <a:ext cx="296472" cy="286122"/>
          </a:xfrm>
          <a:custGeom>
            <a:avLst/>
            <a:gdLst/>
            <a:ahLst/>
            <a:cxnLst>
              <a:cxn ang="0">
                <a:pos x="wd2" y="hd2"/>
              </a:cxn>
              <a:cxn ang="5400000">
                <a:pos x="wd2" y="hd2"/>
              </a:cxn>
              <a:cxn ang="10800000">
                <a:pos x="wd2" y="hd2"/>
              </a:cxn>
              <a:cxn ang="16200000">
                <a:pos x="wd2" y="hd2"/>
              </a:cxn>
            </a:cxnLst>
            <a:rect l="0" t="0" r="r" b="b"/>
            <a:pathLst>
              <a:path w="17989" h="17165" extrusionOk="0">
                <a:moveTo>
                  <a:pt x="135" y="294"/>
                </a:moveTo>
                <a:cubicBezTo>
                  <a:pt x="-1054" y="9316"/>
                  <a:pt x="5718" y="20161"/>
                  <a:pt x="17478" y="16400"/>
                </a:cubicBezTo>
                <a:cubicBezTo>
                  <a:pt x="20546" y="4566"/>
                  <a:pt x="9172" y="-1439"/>
                  <a:pt x="135" y="294"/>
                </a:cubicBezTo>
                <a:close/>
              </a:path>
            </a:pathLst>
          </a:custGeom>
          <a:solidFill>
            <a:schemeClr val="bg2">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5" name="Shape 43"/>
          <p:cNvSpPr/>
          <p:nvPr/>
        </p:nvSpPr>
        <p:spPr>
          <a:xfrm>
            <a:off x="6216974"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tx2">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6" name="Shape 44"/>
          <p:cNvSpPr/>
          <p:nvPr/>
        </p:nvSpPr>
        <p:spPr>
          <a:xfrm>
            <a:off x="4264687" y="3852252"/>
            <a:ext cx="840101" cy="1782362"/>
          </a:xfrm>
          <a:custGeom>
            <a:avLst/>
            <a:gdLst/>
            <a:ahLst/>
            <a:cxnLst>
              <a:cxn ang="0">
                <a:pos x="wd2" y="hd2"/>
              </a:cxn>
              <a:cxn ang="5400000">
                <a:pos x="wd2" y="hd2"/>
              </a:cxn>
              <a:cxn ang="10800000">
                <a:pos x="wd2" y="hd2"/>
              </a:cxn>
              <a:cxn ang="16200000">
                <a:pos x="wd2" y="hd2"/>
              </a:cxn>
            </a:cxnLst>
            <a:rect l="0" t="0" r="r" b="b"/>
            <a:pathLst>
              <a:path w="21600" h="21600" extrusionOk="0">
                <a:moveTo>
                  <a:pt x="10228" y="241"/>
                </a:moveTo>
                <a:lnTo>
                  <a:pt x="11588" y="0"/>
                </a:lnTo>
                <a:cubicBezTo>
                  <a:pt x="13028" y="11814"/>
                  <a:pt x="14400" y="18205"/>
                  <a:pt x="21600" y="21600"/>
                </a:cubicBezTo>
                <a:lnTo>
                  <a:pt x="0" y="21600"/>
                </a:lnTo>
                <a:cubicBezTo>
                  <a:pt x="8064" y="17051"/>
                  <a:pt x="10228" y="7777"/>
                  <a:pt x="10228" y="241"/>
                </a:cubicBezTo>
                <a:close/>
              </a:path>
            </a:pathLst>
          </a:custGeom>
          <a:solidFill>
            <a:schemeClr val="accent4">
              <a:lumMod val="50000"/>
              <a:alpha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45"/>
          <p:cNvSpPr/>
          <p:nvPr/>
        </p:nvSpPr>
        <p:spPr>
          <a:xfrm>
            <a:off x="4596991" y="3626107"/>
            <a:ext cx="177857" cy="1778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path>
            </a:pathLst>
          </a:custGeom>
          <a:solidFill>
            <a:schemeClr val="accent4">
              <a:lumMod val="5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矩形 33"/>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國中學習階段的成就診斷測驗</a:t>
            </a:r>
          </a:p>
        </p:txBody>
      </p:sp>
      <p:sp>
        <p:nvSpPr>
          <p:cNvPr id="35" name="矩形 34"/>
          <p:cNvSpPr/>
          <p:nvPr/>
        </p:nvSpPr>
        <p:spPr>
          <a:xfrm>
            <a:off x="179513" y="2038478"/>
            <a:ext cx="2012556" cy="1769715"/>
          </a:xfrm>
          <a:prstGeom prst="rect">
            <a:avLst/>
          </a:prstGeom>
        </p:spPr>
        <p:txBody>
          <a:bodyPr wrap="square">
            <a:spAutoFit/>
          </a:bodyPr>
          <a:lstStyle/>
          <a:p>
            <a:pPr marL="285750" lvl="1" indent="-285750">
              <a:lnSpc>
                <a:spcPct val="150000"/>
              </a:lnSpc>
              <a:spcBef>
                <a:spcPts val="1200"/>
              </a:spcBef>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監控學力品質</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學習扶助參考</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標準參照</a:t>
            </a:r>
            <a:endParaRPr lang="en-US" altLang="zh-TW" b="1" dirty="0">
              <a:solidFill>
                <a:prstClr val="black"/>
              </a:solidFill>
              <a:latin typeface="微軟正黑體" panose="020B0604030504040204" pitchFamily="34" charset="-120"/>
              <a:ea typeface="微軟正黑體" panose="020B0604030504040204" pitchFamily="34" charset="-120"/>
            </a:endParaRPr>
          </a:p>
          <a:p>
            <a:pPr marL="266700" lvl="1"/>
            <a:r>
              <a:rPr lang="en-US" altLang="zh-TW" sz="1400" b="1" dirty="0">
                <a:solidFill>
                  <a:prstClr val="black"/>
                </a:solidFill>
                <a:latin typeface="微軟正黑體" panose="020B0604030504040204" pitchFamily="34" charset="-120"/>
                <a:ea typeface="微軟正黑體" panose="020B0604030504040204" pitchFamily="34" charset="-120"/>
              </a:rPr>
              <a:t>(</a:t>
            </a:r>
            <a:r>
              <a:rPr lang="zh-TW" altLang="en-US" sz="1400" b="1" dirty="0">
                <a:solidFill>
                  <a:prstClr val="black"/>
                </a:solidFill>
                <a:latin typeface="微軟正黑體" panose="020B0604030504040204" pitchFamily="34" charset="-120"/>
                <a:ea typeface="微軟正黑體" panose="020B0604030504040204" pitchFamily="34" charset="-120"/>
              </a:rPr>
              <a:t>精熟、基礎、</a:t>
            </a:r>
            <a:br>
              <a:rPr lang="en-US" altLang="zh-TW" sz="1400" b="1" dirty="0">
                <a:solidFill>
                  <a:prstClr val="black"/>
                </a:solidFill>
                <a:latin typeface="微軟正黑體" panose="020B0604030504040204" pitchFamily="34" charset="-120"/>
                <a:ea typeface="微軟正黑體" panose="020B0604030504040204" pitchFamily="34" charset="-120"/>
              </a:rPr>
            </a:br>
            <a:r>
              <a:rPr lang="zh-TW" altLang="en-US" sz="1400" b="1" dirty="0">
                <a:solidFill>
                  <a:prstClr val="black"/>
                </a:solidFill>
                <a:latin typeface="微軟正黑體" panose="020B0604030504040204" pitchFamily="34" charset="-120"/>
                <a:ea typeface="微軟正黑體" panose="020B0604030504040204" pitchFamily="34" charset="-120"/>
              </a:rPr>
              <a:t>待加強</a:t>
            </a:r>
            <a:r>
              <a:rPr lang="en-US" altLang="zh-TW" sz="1400" b="1" dirty="0">
                <a:solidFill>
                  <a:prstClr val="black"/>
                </a:solidFill>
                <a:latin typeface="微軟正黑體" panose="020B0604030504040204" pitchFamily="34" charset="-120"/>
                <a:ea typeface="微軟正黑體" panose="020B0604030504040204" pitchFamily="34" charset="-120"/>
              </a:rPr>
              <a:t>)</a:t>
            </a:r>
            <a:endParaRPr lang="zh-TW" altLang="en-US" sz="1400" b="1" dirty="0">
              <a:solidFill>
                <a:prstClr val="black"/>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6942569" y="2066661"/>
            <a:ext cx="1976195" cy="1569660"/>
          </a:xfrm>
          <a:prstGeom prst="rect">
            <a:avLst/>
          </a:prstGeom>
        </p:spPr>
        <p:txBody>
          <a:bodyPr wrap="square">
            <a:spAutoFit/>
          </a:bodyPr>
          <a:lstStyle/>
          <a:p>
            <a:pPr marL="0" lvl="1" algn="just">
              <a:spcBef>
                <a:spcPts val="1200"/>
              </a:spcBef>
            </a:pPr>
            <a:r>
              <a:rPr lang="zh-TW" altLang="en-US" b="1" dirty="0">
                <a:solidFill>
                  <a:prstClr val="black"/>
                </a:solidFill>
                <a:latin typeface="微軟正黑體" panose="020B0604030504040204" pitchFamily="34" charset="-120"/>
                <a:ea typeface="微軟正黑體" panose="020B0604030504040204" pitchFamily="34" charset="-120"/>
              </a:rPr>
              <a:t>非入學依據，未參加會考仍可免試入學可列比序項目之一</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非必要</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不可超過</a:t>
            </a:r>
            <a:r>
              <a:rPr lang="en-US" altLang="zh-TW" sz="2400" b="1" dirty="0">
                <a:solidFill>
                  <a:srgbClr val="FF0000"/>
                </a:solidFill>
                <a:latin typeface="微軟正黑體" panose="020B0604030504040204" pitchFamily="34" charset="-120"/>
                <a:ea typeface="微軟正黑體" panose="020B0604030504040204" pitchFamily="34" charset="-120"/>
              </a:rPr>
              <a:t>1/3</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179514" y="1848220"/>
            <a:ext cx="1973764" cy="214178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8" name="圓角矩形 37"/>
          <p:cNvSpPr/>
          <p:nvPr/>
        </p:nvSpPr>
        <p:spPr>
          <a:xfrm>
            <a:off x="6880590" y="1910184"/>
            <a:ext cx="2083900" cy="203127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9" name="向右箭號 38"/>
          <p:cNvSpPr/>
          <p:nvPr/>
        </p:nvSpPr>
        <p:spPr>
          <a:xfrm>
            <a:off x="6186271" y="2599924"/>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0" name="向右箭號 39"/>
          <p:cNvSpPr/>
          <p:nvPr/>
        </p:nvSpPr>
        <p:spPr>
          <a:xfrm rot="10800000">
            <a:off x="2150009" y="2393119"/>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1" name="矩形 40"/>
          <p:cNvSpPr/>
          <p:nvPr/>
        </p:nvSpPr>
        <p:spPr>
          <a:xfrm>
            <a:off x="2671453"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主要內涵</a:t>
            </a:r>
            <a:endParaRPr lang="zh-TW" altLang="en-US" sz="2800" dirty="0">
              <a:solidFill>
                <a:prstClr val="white"/>
              </a:solidFill>
            </a:endParaRPr>
          </a:p>
        </p:txBody>
      </p:sp>
      <p:sp>
        <p:nvSpPr>
          <p:cNvPr id="42" name="矩形 41"/>
          <p:cNvSpPr/>
          <p:nvPr/>
        </p:nvSpPr>
        <p:spPr>
          <a:xfrm>
            <a:off x="4985069"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入學參考</a:t>
            </a:r>
            <a:endParaRPr lang="zh-TW" altLang="en-US" sz="2800" dirty="0">
              <a:solidFill>
                <a:prstClr val="white"/>
              </a:solidFill>
            </a:endParaRPr>
          </a:p>
        </p:txBody>
      </p:sp>
      <p:sp>
        <p:nvSpPr>
          <p:cNvPr id="43" name="矩形 42"/>
          <p:cNvSpPr/>
          <p:nvPr/>
        </p:nvSpPr>
        <p:spPr>
          <a:xfrm>
            <a:off x="3049306" y="5704477"/>
            <a:ext cx="3365024" cy="707886"/>
          </a:xfrm>
          <a:prstGeom prst="rect">
            <a:avLst/>
          </a:prstGeom>
        </p:spPr>
        <p:txBody>
          <a:bodyPr wrap="none">
            <a:spAutoFit/>
          </a:bodyPr>
          <a:lstStyle/>
          <a:p>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4000" b="1"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cs typeface="BiauKai"/>
              </a:rPr>
              <a:t>國中教育會考</a:t>
            </a:r>
            <a:endParaRPr lang="zh-TW" altLang="en-US" sz="4000"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endParaRPr>
          </a:p>
        </p:txBody>
      </p:sp>
      <p:sp>
        <p:nvSpPr>
          <p:cNvPr id="44" name="矩形 4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45" name="群組 44"/>
          <p:cNvGrpSpPr/>
          <p:nvPr/>
        </p:nvGrpSpPr>
        <p:grpSpPr>
          <a:xfrm>
            <a:off x="2195737" y="44631"/>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0" name="橢圓 4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Shape 27"/>
          <p:cNvSpPr/>
          <p:nvPr/>
        </p:nvSpPr>
        <p:spPr>
          <a:xfrm rot="20663142">
            <a:off x="4933553" y="3904596"/>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266" y="304"/>
                </a:moveTo>
                <a:cubicBezTo>
                  <a:pt x="-1386" y="9325"/>
                  <a:pt x="4734" y="20144"/>
                  <a:pt x="16556" y="16349"/>
                </a:cubicBezTo>
                <a:cubicBezTo>
                  <a:pt x="20214" y="4512"/>
                  <a:pt x="9290" y="-1456"/>
                  <a:pt x="266" y="304"/>
                </a:cubicBezTo>
                <a:close/>
              </a:path>
            </a:pathLst>
          </a:custGeom>
          <a:solidFill>
            <a:srgbClr val="CC0000">
              <a:alpha val="5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val="31748785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生涯願景─能要</a:t>
            </a:r>
            <a:r>
              <a:rPr kumimoji="1" lang="en-US" altLang="zh-TW" dirty="0">
                <a:latin typeface="+mn-ea"/>
                <a:ea typeface="+mn-ea"/>
              </a:rPr>
              <a:t>+</a:t>
            </a:r>
            <a:r>
              <a:rPr kumimoji="1" lang="zh-TW" altLang="en-US" dirty="0">
                <a:latin typeface="+mn-ea"/>
                <a:ea typeface="+mn-ea"/>
              </a:rPr>
              <a:t>想要的組合</a:t>
            </a:r>
          </a:p>
        </p:txBody>
      </p:sp>
      <p:sp>
        <p:nvSpPr>
          <p:cNvPr id="36" name="矩形 35"/>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31"/>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5" name="文字方塊 34">
            <a:extLst>
              <a:ext uri="{FF2B5EF4-FFF2-40B4-BE49-F238E27FC236}">
                <a16:creationId xmlns:a16="http://schemas.microsoft.com/office/drawing/2014/main" id="{AE1BEF3E-664A-4ED2-8B6B-A46386A9C121}"/>
              </a:ext>
            </a:extLst>
          </p:cNvPr>
          <p:cNvSpPr txBox="1"/>
          <p:nvPr/>
        </p:nvSpPr>
        <p:spPr bwMode="auto">
          <a:xfrm>
            <a:off x="682552" y="2327282"/>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48" name="AutoShape 397">
            <a:extLst>
              <a:ext uri="{FF2B5EF4-FFF2-40B4-BE49-F238E27FC236}">
                <a16:creationId xmlns:a16="http://schemas.microsoft.com/office/drawing/2014/main" id="{D2B40CD1-A44A-4BEB-AE18-F3C3E06C8FDF}"/>
              </a:ext>
            </a:extLst>
          </p:cNvPr>
          <p:cNvSpPr>
            <a:spLocks noChangeArrowheads="1"/>
          </p:cNvSpPr>
          <p:nvPr/>
        </p:nvSpPr>
        <p:spPr bwMode="auto">
          <a:xfrm>
            <a:off x="3563864" y="2901933"/>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49" name="文字方塊 48">
            <a:extLst>
              <a:ext uri="{FF2B5EF4-FFF2-40B4-BE49-F238E27FC236}">
                <a16:creationId xmlns:a16="http://schemas.microsoft.com/office/drawing/2014/main" id="{63F46C56-867D-4A61-9FAC-7DC0663F3EEB}"/>
              </a:ext>
            </a:extLst>
          </p:cNvPr>
          <p:cNvSpPr txBox="1"/>
          <p:nvPr/>
        </p:nvSpPr>
        <p:spPr bwMode="auto">
          <a:xfrm>
            <a:off x="5166806" y="4707955"/>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50" name="文字方塊 49">
            <a:extLst>
              <a:ext uri="{FF2B5EF4-FFF2-40B4-BE49-F238E27FC236}">
                <a16:creationId xmlns:a16="http://schemas.microsoft.com/office/drawing/2014/main" id="{BF0755DE-A8BE-4731-9420-ACBB5A6E6169}"/>
              </a:ext>
            </a:extLst>
          </p:cNvPr>
          <p:cNvSpPr txBox="1"/>
          <p:nvPr/>
        </p:nvSpPr>
        <p:spPr bwMode="auto">
          <a:xfrm>
            <a:off x="5364104" y="2327282"/>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51" name="文字方塊 50">
            <a:extLst>
              <a:ext uri="{FF2B5EF4-FFF2-40B4-BE49-F238E27FC236}">
                <a16:creationId xmlns:a16="http://schemas.microsoft.com/office/drawing/2014/main" id="{5A7519B5-4501-4957-AC4A-4AC3E1AAC751}"/>
              </a:ext>
            </a:extLst>
          </p:cNvPr>
          <p:cNvSpPr txBox="1"/>
          <p:nvPr/>
        </p:nvSpPr>
        <p:spPr bwMode="auto">
          <a:xfrm>
            <a:off x="827029" y="4775207"/>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52" name="文字方塊 10">
            <a:extLst>
              <a:ext uri="{FF2B5EF4-FFF2-40B4-BE49-F238E27FC236}">
                <a16:creationId xmlns:a16="http://schemas.microsoft.com/office/drawing/2014/main" id="{7EBC7815-8EE7-41A6-9666-9AEAAF9E14A4}"/>
              </a:ext>
            </a:extLst>
          </p:cNvPr>
          <p:cNvSpPr txBox="1">
            <a:spLocks noChangeArrowheads="1"/>
          </p:cNvSpPr>
          <p:nvPr/>
        </p:nvSpPr>
        <p:spPr bwMode="auto">
          <a:xfrm>
            <a:off x="5093954" y="1805111"/>
            <a:ext cx="3419475" cy="57943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53" name="文字方塊 13">
            <a:extLst>
              <a:ext uri="{FF2B5EF4-FFF2-40B4-BE49-F238E27FC236}">
                <a16:creationId xmlns:a16="http://schemas.microsoft.com/office/drawing/2014/main" id="{237C4C0F-FB56-412C-85A9-DA486CAC6A16}"/>
              </a:ext>
            </a:extLst>
          </p:cNvPr>
          <p:cNvSpPr txBox="1">
            <a:spLocks noChangeArrowheads="1"/>
          </p:cNvSpPr>
          <p:nvPr/>
        </p:nvSpPr>
        <p:spPr bwMode="auto">
          <a:xfrm>
            <a:off x="5431115" y="4146125"/>
            <a:ext cx="2820987" cy="59372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54" name="文字方塊 1">
            <a:extLst>
              <a:ext uri="{FF2B5EF4-FFF2-40B4-BE49-F238E27FC236}">
                <a16:creationId xmlns:a16="http://schemas.microsoft.com/office/drawing/2014/main" id="{FD70E480-67B8-45A7-88CC-84B4215779F1}"/>
              </a:ext>
            </a:extLst>
          </p:cNvPr>
          <p:cNvSpPr txBox="1">
            <a:spLocks noChangeArrowheads="1"/>
          </p:cNvSpPr>
          <p:nvPr/>
        </p:nvSpPr>
        <p:spPr bwMode="auto">
          <a:xfrm>
            <a:off x="981003" y="4219262"/>
            <a:ext cx="2241550" cy="57943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160</a:t>
            </a:fld>
            <a:endParaRPr lang="en-US">
              <a:solidFill>
                <a:prstClr val="black">
                  <a:tint val="75000"/>
                </a:prstClr>
              </a:solidFill>
              <a:latin typeface="Tw Cen MT"/>
            </a:endParaRPr>
          </a:p>
        </p:txBody>
      </p:sp>
    </p:spTree>
    <p:extLst>
      <p:ext uri="{BB962C8B-B14F-4D97-AF65-F5344CB8AC3E}">
        <p14:creationId xmlns:p14="http://schemas.microsoft.com/office/powerpoint/2010/main" val="413283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p:cNvGraphicFramePr>
            <a:graphicFrameLocks noGrp="1"/>
          </p:cNvGraphicFramePr>
          <p:nvPr>
            <p:ph idx="1"/>
          </p:nvPr>
        </p:nvGraphicFramePr>
        <p:xfrm>
          <a:off x="1889703" y="1507157"/>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107504" y="1988839"/>
            <a:ext cx="2664297" cy="1728190"/>
            <a:chOff x="179511" y="1772816"/>
            <a:chExt cx="2664297" cy="1728192"/>
          </a:xfrm>
        </p:grpSpPr>
        <p:sp>
          <p:nvSpPr>
            <p:cNvPr id="13" name="向右箭號圖說文字 12"/>
            <p:cNvSpPr/>
            <p:nvPr/>
          </p:nvSpPr>
          <p:spPr>
            <a:xfrm>
              <a:off x="179512" y="1772816"/>
              <a:ext cx="2664296"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文字方塊 13"/>
            <p:cNvSpPr txBox="1"/>
            <p:nvPr/>
          </p:nvSpPr>
          <p:spPr>
            <a:xfrm>
              <a:off x="179511" y="1963642"/>
              <a:ext cx="1984803"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102149" y="4059982"/>
            <a:ext cx="2664297" cy="1728190"/>
            <a:chOff x="174157" y="3771952"/>
            <a:chExt cx="2664297" cy="1728192"/>
          </a:xfrm>
        </p:grpSpPr>
        <p:sp>
          <p:nvSpPr>
            <p:cNvPr id="15" name="向右箭號圖說文字 14"/>
            <p:cNvSpPr/>
            <p:nvPr/>
          </p:nvSpPr>
          <p:spPr>
            <a:xfrm>
              <a:off x="174157" y="3771952"/>
              <a:ext cx="2664297"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6" name="文字方塊 15"/>
            <p:cNvSpPr txBox="1"/>
            <p:nvPr/>
          </p:nvSpPr>
          <p:spPr>
            <a:xfrm>
              <a:off x="208733" y="3943549"/>
              <a:ext cx="1991299"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1" y="5231885"/>
            <a:ext cx="904424" cy="1149475"/>
          </a:xfrm>
          <a:prstGeom prst="rect">
            <a:avLst/>
          </a:prstGeom>
        </p:spPr>
      </p:pic>
      <p:grpSp>
        <p:nvGrpSpPr>
          <p:cNvPr id="24" name="群組 23"/>
          <p:cNvGrpSpPr/>
          <p:nvPr/>
        </p:nvGrpSpPr>
        <p:grpSpPr>
          <a:xfrm>
            <a:off x="6117878" y="2060848"/>
            <a:ext cx="2846610" cy="1728192"/>
            <a:chOff x="6516210" y="1844824"/>
            <a:chExt cx="2846610" cy="1728192"/>
          </a:xfrm>
        </p:grpSpPr>
        <p:sp>
          <p:nvSpPr>
            <p:cNvPr id="18" name="向右箭號圖說文字 17"/>
            <p:cNvSpPr/>
            <p:nvPr/>
          </p:nvSpPr>
          <p:spPr>
            <a:xfrm rot="10800000">
              <a:off x="6516210" y="1844824"/>
              <a:ext cx="2702594"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文字方塊 18"/>
            <p:cNvSpPr txBox="1"/>
            <p:nvPr/>
          </p:nvSpPr>
          <p:spPr>
            <a:xfrm>
              <a:off x="7274588" y="2044005"/>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849418" cy="1728192"/>
            <a:chOff x="6588224" y="3789040"/>
            <a:chExt cx="2849418" cy="1728192"/>
          </a:xfrm>
        </p:grpSpPr>
        <p:sp>
          <p:nvSpPr>
            <p:cNvPr id="20" name="向右箭號圖說文字 19"/>
            <p:cNvSpPr/>
            <p:nvPr/>
          </p:nvSpPr>
          <p:spPr>
            <a:xfrm rot="10800000">
              <a:off x="6588224" y="3789040"/>
              <a:ext cx="270540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2" name="文字方塊 21"/>
            <p:cNvSpPr txBox="1"/>
            <p:nvPr/>
          </p:nvSpPr>
          <p:spPr>
            <a:xfrm>
              <a:off x="7349410" y="3999788"/>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32" y="5148815"/>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31"/>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161</a:t>
            </a:fld>
            <a:endParaRPr lang="en-US">
              <a:solidFill>
                <a:prstClr val="black">
                  <a:tint val="75000"/>
                </a:prstClr>
              </a:solidFill>
              <a:latin typeface="Tw Cen MT"/>
            </a:endParaRPr>
          </a:p>
        </p:txBody>
      </p:sp>
    </p:spTree>
    <p:extLst>
      <p:ext uri="{BB962C8B-B14F-4D97-AF65-F5344CB8AC3E}">
        <p14:creationId xmlns:p14="http://schemas.microsoft.com/office/powerpoint/2010/main" val="760661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816"/>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p:cNvPicPr>
            <a:picLocks noGrp="1" noChangeAspect="1"/>
          </p:cNvPicPr>
          <p:nvPr>
            <p:ph idx="1"/>
          </p:nvPr>
        </p:nvPicPr>
        <p:blipFill>
          <a:blip r:embed="rId3" cstate="print">
            <a:lum bright="10000"/>
          </a:blip>
          <a:stretch>
            <a:fillRect/>
          </a:stretch>
        </p:blipFill>
        <p:spPr>
          <a:xfrm>
            <a:off x="6516216" y="5265309"/>
            <a:ext cx="2627784" cy="1592731"/>
          </a:xfrm>
          <a:prstGeom prst="rect">
            <a:avLst/>
          </a:prstGeom>
          <a:ln>
            <a:noFill/>
          </a:ln>
          <a:effectLst>
            <a:softEdge rad="112500"/>
          </a:effectLst>
        </p:spPr>
      </p:pic>
      <p:graphicFrame>
        <p:nvGraphicFramePr>
          <p:cNvPr id="6" name="資料庫圖表 5"/>
          <p:cNvGraphicFramePr/>
          <p:nvPr>
            <p:extLst>
              <p:ext uri="{D42A27DB-BD31-4B8C-83A1-F6EECF244321}">
                <p14:modId xmlns:p14="http://schemas.microsoft.com/office/powerpoint/2010/main" val="2479739025"/>
              </p:ext>
            </p:extLst>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矩形 14"/>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18" name="群組 17"/>
          <p:cNvGrpSpPr/>
          <p:nvPr/>
        </p:nvGrpSpPr>
        <p:grpSpPr>
          <a:xfrm>
            <a:off x="2195736" y="44631"/>
            <a:ext cx="2592288" cy="360045"/>
            <a:chOff x="2123728" y="44624"/>
            <a:chExt cx="2592288" cy="360045"/>
          </a:xfrm>
        </p:grpSpPr>
        <p:grpSp>
          <p:nvGrpSpPr>
            <p:cNvPr id="19" name="群組 18"/>
            <p:cNvGrpSpPr/>
            <p:nvPr/>
          </p:nvGrpSpPr>
          <p:grpSpPr>
            <a:xfrm>
              <a:off x="2555776" y="44624"/>
              <a:ext cx="2160240" cy="360045"/>
              <a:chOff x="2267744" y="44624"/>
              <a:chExt cx="2160240" cy="360045"/>
            </a:xfrm>
          </p:grpSpPr>
          <p:grpSp>
            <p:nvGrpSpPr>
              <p:cNvPr id="21" name="群組 37"/>
              <p:cNvGrpSpPr/>
              <p:nvPr/>
            </p:nvGrpSpPr>
            <p:grpSpPr>
              <a:xfrm>
                <a:off x="2267744" y="44629"/>
                <a:ext cx="1656184" cy="360040"/>
                <a:chOff x="2267738" y="44624"/>
                <a:chExt cx="1656184"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26" name="橢圓 2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22" name="橢圓 2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162</a:t>
            </a:fld>
            <a:endParaRPr lang="en-US">
              <a:solidFill>
                <a:prstClr val="black">
                  <a:tint val="75000"/>
                </a:prstClr>
              </a:solidFill>
              <a:latin typeface="Tw Cen MT"/>
            </a:endParaRPr>
          </a:p>
        </p:txBody>
      </p:sp>
    </p:spTree>
    <p:extLst>
      <p:ext uri="{BB962C8B-B14F-4D97-AF65-F5344CB8AC3E}">
        <p14:creationId xmlns:p14="http://schemas.microsoft.com/office/powerpoint/2010/main" val="1793601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0"/>
          <p:cNvSpPr txBox="1">
            <a:spLocks noGrp="1"/>
          </p:cNvSpPr>
          <p:nvPr>
            <p:ph type="title"/>
          </p:nvPr>
        </p:nvSpPr>
        <p:spPr>
          <a:xfrm>
            <a:off x="179514" y="620688"/>
            <a:ext cx="8604448" cy="936104"/>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zh-TW" altLang="en-US" b="1" dirty="0">
                <a:solidFill>
                  <a:schemeClr val="accent4">
                    <a:lumMod val="75000"/>
                  </a:schemeClr>
                </a:solidFill>
                <a:latin typeface="微軟正黑體" pitchFamily="34" charset="-120"/>
                <a:ea typeface="微軟正黑體" pitchFamily="34" charset="-120"/>
              </a:rPr>
              <a:t>引導建議</a:t>
            </a:r>
            <a:r>
              <a:rPr lang="en-US" altLang="zh-TW" b="1" dirty="0">
                <a:solidFill>
                  <a:schemeClr val="accent4">
                    <a:lumMod val="75000"/>
                  </a:schemeClr>
                </a:solidFill>
                <a:latin typeface="微軟正黑體" pitchFamily="34" charset="-120"/>
                <a:ea typeface="微軟正黑體" pitchFamily="34" charset="-120"/>
              </a:rPr>
              <a:t>-</a:t>
            </a:r>
            <a:r>
              <a:rPr lang="zh-TW" altLang="en-US" b="1" dirty="0">
                <a:solidFill>
                  <a:schemeClr val="accent4">
                    <a:lumMod val="75000"/>
                  </a:schemeClr>
                </a:solidFill>
                <a:latin typeface="微軟正黑體" pitchFamily="34" charset="-120"/>
                <a:ea typeface="微軟正黑體" pitchFamily="34" charset="-120"/>
              </a:rPr>
              <a:t>從發現天賦到天命歸屬</a:t>
            </a:r>
            <a:endParaRPr b="1" dirty="0">
              <a:solidFill>
                <a:schemeClr val="accent4">
                  <a:lumMod val="75000"/>
                </a:schemeClr>
              </a:solidFill>
              <a:latin typeface="微軟正黑體" pitchFamily="34" charset="-120"/>
              <a:ea typeface="微軟正黑體" pitchFamily="34" charset="-120"/>
            </a:endParaRPr>
          </a:p>
        </p:txBody>
      </p:sp>
      <p:sp>
        <p:nvSpPr>
          <p:cNvPr id="115" name="Google Shape;115;p20"/>
          <p:cNvSpPr txBox="1">
            <a:spLocks noGrp="1"/>
          </p:cNvSpPr>
          <p:nvPr>
            <p:ph type="sldNum" idx="4294967295"/>
          </p:nvPr>
        </p:nvSpPr>
        <p:spPr>
          <a:xfrm>
            <a:off x="8480584" y="6231535"/>
            <a:ext cx="548700" cy="524800"/>
          </a:xfrm>
          <a:prstGeom prst="rect">
            <a:avLst/>
          </a:prstGeom>
        </p:spPr>
        <p:txBody>
          <a:bodyPr spcFirstLastPara="1" wrap="square" lIns="91425" tIns="91425" rIns="91425" bIns="91425" anchor="ctr" anchorCtr="0">
            <a:noAutofit/>
          </a:bodyPr>
          <a:lstStyle/>
          <a:p>
            <a:fld id="{00000000-1234-1234-1234-123412341234}" type="slidenum">
              <a:rPr lang="en">
                <a:solidFill>
                  <a:prstClr val="black">
                    <a:tint val="75000"/>
                  </a:prstClr>
                </a:solidFill>
              </a:rPr>
              <a:pPr/>
              <a:t>163</a:t>
            </a:fld>
            <a:endParaRPr>
              <a:solidFill>
                <a:prstClr val="black">
                  <a:tint val="75000"/>
                </a:prstClr>
              </a:solidFill>
            </a:endParaRPr>
          </a:p>
        </p:txBody>
      </p:sp>
      <p:sp>
        <p:nvSpPr>
          <p:cNvPr id="2" name="矩形 1"/>
          <p:cNvSpPr/>
          <p:nvPr/>
        </p:nvSpPr>
        <p:spPr>
          <a:xfrm>
            <a:off x="395538" y="2154248"/>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天命</a:t>
            </a:r>
          </a:p>
        </p:txBody>
      </p:sp>
      <p:sp>
        <p:nvSpPr>
          <p:cNvPr id="6" name="矩形 5"/>
          <p:cNvSpPr/>
          <p:nvPr/>
        </p:nvSpPr>
        <p:spPr>
          <a:xfrm>
            <a:off x="2339754" y="2154248"/>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天賦</a:t>
            </a:r>
          </a:p>
        </p:txBody>
      </p:sp>
      <p:sp>
        <p:nvSpPr>
          <p:cNvPr id="8" name="矩形 7"/>
          <p:cNvSpPr/>
          <p:nvPr/>
        </p:nvSpPr>
        <p:spPr>
          <a:xfrm>
            <a:off x="4355976" y="2154248"/>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熱情</a:t>
            </a:r>
          </a:p>
        </p:txBody>
      </p:sp>
      <p:sp>
        <p:nvSpPr>
          <p:cNvPr id="4" name="等於 3"/>
          <p:cNvSpPr/>
          <p:nvPr/>
        </p:nvSpPr>
        <p:spPr>
          <a:xfrm>
            <a:off x="1711431" y="2388606"/>
            <a:ext cx="540060" cy="54480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5" name="加號 4"/>
          <p:cNvSpPr/>
          <p:nvPr/>
        </p:nvSpPr>
        <p:spPr>
          <a:xfrm>
            <a:off x="3671901" y="2359669"/>
            <a:ext cx="576064" cy="573508"/>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sp>
        <p:nvSpPr>
          <p:cNvPr id="7" name="雲朵形圖說文字 6"/>
          <p:cNvSpPr/>
          <p:nvPr/>
        </p:nvSpPr>
        <p:spPr>
          <a:xfrm>
            <a:off x="6570478" y="1476504"/>
            <a:ext cx="1892360" cy="1824203"/>
          </a:xfrm>
          <a:prstGeom prst="cloudCallout">
            <a:avLst>
              <a:gd name="adj1" fmla="val -92540"/>
              <a:gd name="adj2" fmla="val 1582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srgbClr val="FFFF00"/>
                </a:solidFill>
                <a:latin typeface="微軟正黑體" panose="020B0604030504040204" pitchFamily="34" charset="-120"/>
                <a:ea typeface="微軟正黑體" panose="020B0604030504040204" pitchFamily="34" charset="-120"/>
              </a:rPr>
              <a:t>態度</a:t>
            </a:r>
            <a:endParaRPr lang="en-US" altLang="zh-TW" sz="3600" b="1" dirty="0">
              <a:solidFill>
                <a:srgbClr val="FFFF00"/>
              </a:solidFill>
              <a:latin typeface="微軟正黑體" panose="020B0604030504040204" pitchFamily="34" charset="-120"/>
              <a:ea typeface="微軟正黑體" panose="020B0604030504040204" pitchFamily="34" charset="-120"/>
            </a:endParaRPr>
          </a:p>
          <a:p>
            <a:pPr algn="ctr"/>
            <a:r>
              <a:rPr lang="zh-TW" altLang="en-US" sz="3600" b="1" dirty="0">
                <a:solidFill>
                  <a:srgbClr val="FFFF00"/>
                </a:solidFill>
                <a:latin typeface="微軟正黑體" panose="020B0604030504040204" pitchFamily="34" charset="-120"/>
                <a:ea typeface="微軟正黑體" panose="020B0604030504040204" pitchFamily="34" charset="-120"/>
              </a:rPr>
              <a:t>機會</a:t>
            </a:r>
          </a:p>
        </p:txBody>
      </p:sp>
      <p:sp>
        <p:nvSpPr>
          <p:cNvPr id="9" name="文字方塊 8"/>
          <p:cNvSpPr txBox="1"/>
          <p:nvPr/>
        </p:nvSpPr>
        <p:spPr>
          <a:xfrm>
            <a:off x="323529" y="3474088"/>
            <a:ext cx="6624736" cy="1015663"/>
          </a:xfrm>
          <a:prstGeom prst="rect">
            <a:avLst/>
          </a:prstGeom>
          <a:noFill/>
        </p:spPr>
        <p:txBody>
          <a:bodyPr wrap="square" rtlCol="0">
            <a:spAutoFit/>
          </a:bodyPr>
          <a:lstStyle/>
          <a:p>
            <a:r>
              <a:rPr lang="zh-TW" altLang="en-US" sz="2000" b="1" i="1" dirty="0">
                <a:solidFill>
                  <a:srgbClr val="FF0000"/>
                </a:solidFill>
                <a:latin typeface="微軟正黑體" panose="020B0604030504040204" pitchFamily="34" charset="-120"/>
                <a:ea typeface="微軟正黑體" panose="020B0604030504040204" pitchFamily="34" charset="-120"/>
              </a:rPr>
              <a:t>當你歸屬於天命時，你的時間感會改變</a:t>
            </a:r>
            <a:r>
              <a:rPr lang="zh-TW" altLang="en-US" sz="2000" b="1" i="1" dirty="0">
                <a:solidFill>
                  <a:prstClr val="black"/>
                </a:solidFill>
                <a:latin typeface="微軟正黑體" panose="020B0604030504040204" pitchFamily="34" charset="-120"/>
                <a:ea typeface="微軟正黑體" panose="020B0604030504040204" pitchFamily="34" charset="-120"/>
              </a:rPr>
              <a:t>。</a:t>
            </a:r>
            <a:br>
              <a:rPr lang="en-US" altLang="zh-TW" sz="2000" b="1" i="1" dirty="0">
                <a:solidFill>
                  <a:prstClr val="black"/>
                </a:solidFill>
                <a:latin typeface="微軟正黑體" panose="020B0604030504040204" pitchFamily="34" charset="-120"/>
                <a:ea typeface="微軟正黑體" panose="020B0604030504040204" pitchFamily="34" charset="-120"/>
              </a:rPr>
            </a:br>
            <a:r>
              <a:rPr lang="zh-TW" altLang="en-US" sz="2000" b="1" i="1" dirty="0">
                <a:solidFill>
                  <a:prstClr val="black"/>
                </a:solidFill>
                <a:latin typeface="微軟正黑體" panose="020B0604030504040204" pitchFamily="34" charset="-120"/>
                <a:ea typeface="微軟正黑體" panose="020B0604030504040204" pitchFamily="34" charset="-120"/>
              </a:rPr>
              <a:t>當你做喜愛的事情時，一小時感覺起來就像是五分鐘；</a:t>
            </a:r>
            <a:br>
              <a:rPr lang="en-US" altLang="zh-TW" sz="2000" b="1" i="1" dirty="0">
                <a:solidFill>
                  <a:prstClr val="black"/>
                </a:solidFill>
                <a:latin typeface="微軟正黑體" panose="020B0604030504040204" pitchFamily="34" charset="-120"/>
                <a:ea typeface="微軟正黑體" panose="020B0604030504040204" pitchFamily="34" charset="-120"/>
              </a:rPr>
            </a:br>
            <a:r>
              <a:rPr lang="zh-TW" altLang="en-US" sz="2000" b="1" i="1" dirty="0">
                <a:solidFill>
                  <a:prstClr val="black"/>
                </a:solidFill>
                <a:latin typeface="微軟正黑體" panose="020B0604030504040204" pitchFamily="34" charset="-120"/>
                <a:ea typeface="微軟正黑體" panose="020B0604030504040204" pitchFamily="34" charset="-120"/>
              </a:rPr>
              <a:t>當你做討厭的事情時，五分鐘感覺起來就像是一小時。</a:t>
            </a:r>
          </a:p>
        </p:txBody>
      </p:sp>
      <p:sp>
        <p:nvSpPr>
          <p:cNvPr id="14" name="文字方塊 13"/>
          <p:cNvSpPr txBox="1"/>
          <p:nvPr/>
        </p:nvSpPr>
        <p:spPr>
          <a:xfrm>
            <a:off x="791580" y="4509120"/>
            <a:ext cx="7689004" cy="707886"/>
          </a:xfrm>
          <a:prstGeom prst="rect">
            <a:avLst/>
          </a:prstGeom>
          <a:noFill/>
        </p:spPr>
        <p:txBody>
          <a:bodyPr wrap="square" rtlCol="0">
            <a:spAutoFit/>
          </a:bodyPr>
          <a:lstStyle/>
          <a:p>
            <a:r>
              <a:rPr lang="zh-TW" altLang="en-US" sz="2000" b="1" i="1" dirty="0">
                <a:solidFill>
                  <a:srgbClr val="0000FF"/>
                </a:solidFill>
                <a:latin typeface="微軟正黑體" panose="020B0604030504040204" pitchFamily="34" charset="-120"/>
                <a:ea typeface="微軟正黑體" panose="020B0604030504040204" pitchFamily="34" charset="-120"/>
              </a:rPr>
              <a:t>態度在追尋天命的旅途是極重要的因素，</a:t>
            </a:r>
            <a:br>
              <a:rPr lang="en-US" altLang="zh-TW" sz="2000" b="1" i="1" dirty="0">
                <a:solidFill>
                  <a:srgbClr val="0000FF"/>
                </a:solidFill>
                <a:latin typeface="微軟正黑體" panose="020B0604030504040204" pitchFamily="34" charset="-120"/>
                <a:ea typeface="微軟正黑體" panose="020B0604030504040204" pitchFamily="34" charset="-120"/>
              </a:rPr>
            </a:br>
            <a:r>
              <a:rPr lang="zh-TW" altLang="en-US" sz="2000" b="1" i="1" dirty="0">
                <a:solidFill>
                  <a:srgbClr val="0000FF"/>
                </a:solidFill>
                <a:latin typeface="微軟正黑體" panose="020B0604030504040204" pitchFamily="34" charset="-120"/>
                <a:ea typeface="微軟正黑體" panose="020B0604030504040204" pitchFamily="34" charset="-120"/>
              </a:rPr>
              <a:t>當你有強烈的意志力希望實現自我，遇到困難也會願意撐下去。</a:t>
            </a:r>
          </a:p>
        </p:txBody>
      </p:sp>
      <p:sp>
        <p:nvSpPr>
          <p:cNvPr id="15" name="文字方塊 14"/>
          <p:cNvSpPr txBox="1"/>
          <p:nvPr/>
        </p:nvSpPr>
        <p:spPr>
          <a:xfrm>
            <a:off x="251520" y="5229216"/>
            <a:ext cx="7128792" cy="1015663"/>
          </a:xfrm>
          <a:prstGeom prst="rect">
            <a:avLst/>
          </a:prstGeom>
          <a:noFill/>
        </p:spPr>
        <p:txBody>
          <a:bodyPr wrap="square" rtlCol="0">
            <a:spAutoFit/>
          </a:bodyPr>
          <a:lstStyle/>
          <a:p>
            <a:r>
              <a:rPr lang="zh-TW" altLang="en-US" sz="2000" b="1" i="1" dirty="0">
                <a:solidFill>
                  <a:srgbClr val="FF0000"/>
                </a:solidFill>
                <a:latin typeface="微軟正黑體" panose="020B0604030504040204" pitchFamily="34" charset="-120"/>
                <a:ea typeface="微軟正黑體" panose="020B0604030504040204" pitchFamily="34" charset="-120"/>
              </a:rPr>
              <a:t>找到天命歸屬不代表就要放棄一切，每天只有幾分鐘、一週幾小時，做自己喜愛又擅長的事情，其他時間也會變得有意義，並會促成難以想像的改變。</a:t>
            </a:r>
          </a:p>
        </p:txBody>
      </p:sp>
      <p:sp>
        <p:nvSpPr>
          <p:cNvPr id="13" name="文字方塊 12"/>
          <p:cNvSpPr txBox="1"/>
          <p:nvPr/>
        </p:nvSpPr>
        <p:spPr>
          <a:xfrm>
            <a:off x="107504" y="6365557"/>
            <a:ext cx="2808312" cy="369332"/>
          </a:xfrm>
          <a:prstGeom prst="rect">
            <a:avLst/>
          </a:prstGeom>
          <a:noFill/>
        </p:spPr>
        <p:txBody>
          <a:bodyPr wrap="square" rtlCol="0">
            <a:spAutoFit/>
          </a:bodyPr>
          <a:lstStyle/>
          <a:p>
            <a:pPr algn="ctr"/>
            <a:r>
              <a:rPr lang="zh-TW" altLang="en-US" b="1" dirty="0">
                <a:solidFill>
                  <a:prstClr val="white">
                    <a:lumMod val="65000"/>
                  </a:prstClr>
                </a:solidFill>
                <a:latin typeface="微軟正黑體" panose="020B0604030504040204" pitchFamily="34" charset="-120"/>
                <a:ea typeface="微軟正黑體" panose="020B0604030504040204" pitchFamily="34" charset="-120"/>
              </a:rPr>
              <a:t>引用自</a:t>
            </a:r>
            <a:r>
              <a:rPr lang="en-US" altLang="zh-TW" b="1" dirty="0">
                <a:solidFill>
                  <a:prstClr val="white">
                    <a:lumMod val="65000"/>
                  </a:prstClr>
                </a:solidFill>
                <a:latin typeface="微軟正黑體" panose="020B0604030504040204" pitchFamily="34" charset="-120"/>
                <a:ea typeface="微軟正黑體" panose="020B0604030504040204" pitchFamily="34" charset="-120"/>
              </a:rPr>
              <a:t>《</a:t>
            </a:r>
            <a:r>
              <a:rPr lang="zh-TW" altLang="en-US" b="1" dirty="0">
                <a:solidFill>
                  <a:prstClr val="white">
                    <a:lumMod val="65000"/>
                  </a:prstClr>
                </a:solidFill>
                <a:latin typeface="微軟正黑體" panose="020B0604030504040204" pitchFamily="34" charset="-120"/>
                <a:ea typeface="微軟正黑體" panose="020B0604030504040204" pitchFamily="34" charset="-120"/>
              </a:rPr>
              <a:t>讓天賦自由</a:t>
            </a:r>
            <a:r>
              <a:rPr lang="en-US" altLang="zh-TW" b="1" dirty="0">
                <a:solidFill>
                  <a:prstClr val="white">
                    <a:lumMod val="65000"/>
                  </a:prstClr>
                </a:solidFill>
                <a:latin typeface="微軟正黑體" panose="020B0604030504040204" pitchFamily="34" charset="-120"/>
                <a:ea typeface="微軟正黑體" panose="020B0604030504040204" pitchFamily="34" charset="-120"/>
              </a:rPr>
              <a:t>》</a:t>
            </a:r>
            <a:endParaRPr lang="zh-TW" altLang="en-US" b="1" dirty="0">
              <a:solidFill>
                <a:prstClr val="white">
                  <a:lumMod val="65000"/>
                </a:prstClr>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5760640" y="6365589"/>
            <a:ext cx="1619672" cy="4924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6" name="矩形 25"/>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2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29" name="群組 28"/>
          <p:cNvGrpSpPr/>
          <p:nvPr/>
        </p:nvGrpSpPr>
        <p:grpSpPr>
          <a:xfrm>
            <a:off x="2195736" y="44631"/>
            <a:ext cx="2592288" cy="360045"/>
            <a:chOff x="2123728" y="44624"/>
            <a:chExt cx="2592288" cy="360045"/>
          </a:xfrm>
        </p:grpSpPr>
        <p:grpSp>
          <p:nvGrpSpPr>
            <p:cNvPr id="30" name="群組 29"/>
            <p:cNvGrpSpPr/>
            <p:nvPr/>
          </p:nvGrpSpPr>
          <p:grpSpPr>
            <a:xfrm>
              <a:off x="2555776" y="44624"/>
              <a:ext cx="2160240" cy="360045"/>
              <a:chOff x="2267744" y="44624"/>
              <a:chExt cx="2160240" cy="360045"/>
            </a:xfrm>
          </p:grpSpPr>
          <p:grpSp>
            <p:nvGrpSpPr>
              <p:cNvPr id="32" name="群組 37"/>
              <p:cNvGrpSpPr/>
              <p:nvPr/>
            </p:nvGrpSpPr>
            <p:grpSpPr>
              <a:xfrm>
                <a:off x="2267744" y="44629"/>
                <a:ext cx="1656184" cy="360040"/>
                <a:chOff x="2267738" y="44624"/>
                <a:chExt cx="1656184"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308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5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5" grpId="0"/>
      <p:bldP spid="13"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群組 2"/>
          <p:cNvGrpSpPr/>
          <p:nvPr/>
        </p:nvGrpSpPr>
        <p:grpSpPr>
          <a:xfrm>
            <a:off x="2670528" y="745039"/>
            <a:ext cx="3867448" cy="2106156"/>
            <a:chOff x="3016560" y="336189"/>
            <a:chExt cx="6001666" cy="2285058"/>
          </a:xfrm>
        </p:grpSpPr>
        <p:sp>
          <p:nvSpPr>
            <p:cNvPr id="4" name="文字方塊 3">
              <a:extLst>
                <a:ext uri="{FF2B5EF4-FFF2-40B4-BE49-F238E27FC236}">
                  <a16:creationId xmlns:a16="http://schemas.microsoft.com/office/drawing/2014/main" id="{08ABAC53-85F9-FB40-BD1E-57B3E57C85DF}"/>
                </a:ext>
              </a:extLst>
            </p:cNvPr>
            <p:cNvSpPr txBox="1"/>
            <p:nvPr/>
          </p:nvSpPr>
          <p:spPr>
            <a:xfrm>
              <a:off x="3016560" y="1138768"/>
              <a:ext cx="6001666" cy="701232"/>
            </a:xfrm>
            <a:prstGeom prst="rect">
              <a:avLst/>
            </a:prstGeom>
            <a:solidFill>
              <a:schemeClr val="accent6">
                <a:lumMod val="20000"/>
                <a:lumOff val="80000"/>
              </a:schemeClr>
            </a:solidFill>
          </p:spPr>
          <p:txBody>
            <a:bodyPr wrap="square" rtlCol="0">
              <a:spAutoFit/>
            </a:bodyPr>
            <a:lstStyle/>
            <a:p>
              <a:pPr algn="ctr" defTabSz="685800"/>
              <a:r>
                <a:rPr lang="zh-TW" altLang="en-US" sz="2700" b="1" dirty="0">
                  <a:solidFill>
                    <a:prstClr val="black"/>
                  </a:solidFill>
                  <a:latin typeface="微軟正黑體" panose="020B0604030504040204" pitchFamily="34" charset="-120"/>
                  <a:ea typeface="微軟正黑體" panose="020B0604030504040204" pitchFamily="34" charset="-120"/>
                </a:rPr>
                <a:t>看</a:t>
              </a:r>
              <a:r>
                <a:rPr lang="zh-TW" altLang="en-US" sz="3600" b="1" dirty="0">
                  <a:solidFill>
                    <a:srgbClr val="0000FF"/>
                  </a:solidFill>
                  <a:latin typeface="微軟正黑體" panose="020B0604030504040204" pitchFamily="34" charset="-120"/>
                  <a:ea typeface="微軟正黑體" panose="020B0604030504040204" pitchFamily="34" charset="-120"/>
                </a:rPr>
                <a:t>家長</a:t>
              </a:r>
              <a:r>
                <a:rPr lang="zh-TW" altLang="en-US" sz="2700" b="1"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9AB7C64E-E70D-F149-9B25-A3D42D96C506}"/>
                </a:ext>
              </a:extLst>
            </p:cNvPr>
            <p:cNvSpPr txBox="1"/>
            <p:nvPr/>
          </p:nvSpPr>
          <p:spPr>
            <a:xfrm>
              <a:off x="3016560" y="1920015"/>
              <a:ext cx="6001666" cy="701232"/>
            </a:xfrm>
            <a:prstGeom prst="rect">
              <a:avLst/>
            </a:prstGeom>
            <a:solidFill>
              <a:schemeClr val="accent1">
                <a:lumMod val="40000"/>
                <a:lumOff val="60000"/>
              </a:schemeClr>
            </a:solidFill>
          </p:spPr>
          <p:txBody>
            <a:bodyPr wrap="square" rtlCol="0">
              <a:spAutoFit/>
            </a:bodyPr>
            <a:lstStyle/>
            <a:p>
              <a:pPr algn="ctr" defTabSz="685800"/>
              <a:r>
                <a:rPr lang="zh-TW" altLang="en-US" sz="2700" b="1" dirty="0">
                  <a:solidFill>
                    <a:prstClr val="black"/>
                  </a:solidFill>
                  <a:latin typeface="微軟正黑體" panose="020B0604030504040204" pitchFamily="34" charset="-120"/>
                  <a:ea typeface="微軟正黑體" panose="020B0604030504040204" pitchFamily="34" charset="-120"/>
                </a:rPr>
                <a:t>看</a:t>
              </a:r>
              <a:r>
                <a:rPr lang="zh-TW" altLang="en-US" sz="3600" b="1" dirty="0">
                  <a:solidFill>
                    <a:srgbClr val="FF0000"/>
                  </a:solidFill>
                  <a:latin typeface="微軟正黑體" panose="020B0604030504040204" pitchFamily="34" charset="-120"/>
                  <a:ea typeface="微軟正黑體" panose="020B0604030504040204" pitchFamily="34" charset="-120"/>
                </a:rPr>
                <a:t>學校</a:t>
              </a:r>
              <a:r>
                <a:rPr lang="zh-TW" altLang="en-US" sz="2700" b="1" dirty="0">
                  <a:solidFill>
                    <a:prstClr val="black"/>
                  </a:solidFill>
                  <a:latin typeface="微軟正黑體" panose="020B0604030504040204" pitchFamily="34" charset="-120"/>
                  <a:ea typeface="微軟正黑體" panose="020B0604030504040204" pitchFamily="34" charset="-120"/>
                </a:rPr>
                <a:t>需要</a:t>
              </a:r>
            </a:p>
          </p:txBody>
        </p:sp>
        <p:sp>
          <p:nvSpPr>
            <p:cNvPr id="6" name="文字方塊 5">
              <a:extLst>
                <a:ext uri="{FF2B5EF4-FFF2-40B4-BE49-F238E27FC236}">
                  <a16:creationId xmlns:a16="http://schemas.microsoft.com/office/drawing/2014/main" id="{F239F648-F093-5E4E-BCE1-98EA80388DF8}"/>
                </a:ext>
              </a:extLst>
            </p:cNvPr>
            <p:cNvSpPr txBox="1"/>
            <p:nvPr/>
          </p:nvSpPr>
          <p:spPr>
            <a:xfrm>
              <a:off x="3016560" y="336189"/>
              <a:ext cx="6001666" cy="701232"/>
            </a:xfrm>
            <a:prstGeom prst="rect">
              <a:avLst/>
            </a:prstGeom>
            <a:solidFill>
              <a:srgbClr val="C00000"/>
            </a:solidFill>
          </p:spPr>
          <p:txBody>
            <a:bodyPr wrap="square" rtlCol="0">
              <a:spAutoFit/>
            </a:bodyPr>
            <a:lstStyle/>
            <a:p>
              <a:pPr algn="ctr" defTabSz="685800"/>
              <a:r>
                <a:rPr lang="zh-TW" altLang="en-US" sz="3600" b="1" dirty="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ADCDDA93-085E-E349-AEA5-E90E45803D12}"/>
              </a:ext>
            </a:extLst>
          </p:cNvPr>
          <p:cNvSpPr txBox="1"/>
          <p:nvPr/>
        </p:nvSpPr>
        <p:spPr>
          <a:xfrm>
            <a:off x="98758" y="4007441"/>
            <a:ext cx="2096978" cy="507831"/>
          </a:xfrm>
          <a:prstGeom prst="rect">
            <a:avLst/>
          </a:prstGeom>
          <a:noFill/>
        </p:spPr>
        <p:txBody>
          <a:bodyPr wrap="square" rtlCol="0">
            <a:spAutoFit/>
          </a:bodyPr>
          <a:lstStyle/>
          <a:p>
            <a:pPr algn="ctr" defTabSz="685800"/>
            <a:r>
              <a:rPr lang="zh-TW" altLang="en-US" sz="2700" b="1" dirty="0">
                <a:solidFill>
                  <a:srgbClr val="EE7721">
                    <a:lumMod val="75000"/>
                  </a:srgbClr>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4CEB081A-1033-9847-B3AC-A4B55AACE288}"/>
              </a:ext>
            </a:extLst>
          </p:cNvPr>
          <p:cNvSpPr txBox="1"/>
          <p:nvPr/>
        </p:nvSpPr>
        <p:spPr>
          <a:xfrm>
            <a:off x="7107608" y="3933058"/>
            <a:ext cx="1974163" cy="507831"/>
          </a:xfrm>
          <a:prstGeom prst="rect">
            <a:avLst/>
          </a:prstGeom>
          <a:noFill/>
        </p:spPr>
        <p:txBody>
          <a:bodyPr wrap="square" rtlCol="0">
            <a:spAutoFit/>
          </a:bodyPr>
          <a:lstStyle/>
          <a:p>
            <a:pPr algn="ctr" defTabSz="685800"/>
            <a:r>
              <a:rPr lang="zh-TW" altLang="en-US" sz="2700" b="1" dirty="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9E8A673D-6F2F-DC48-AF6E-1D148C425790}"/>
              </a:ext>
            </a:extLst>
          </p:cNvPr>
          <p:cNvSpPr txBox="1"/>
          <p:nvPr/>
        </p:nvSpPr>
        <p:spPr>
          <a:xfrm>
            <a:off x="2198808" y="3715307"/>
            <a:ext cx="4779354" cy="2031325"/>
          </a:xfrm>
          <a:prstGeom prst="rect">
            <a:avLst/>
          </a:prstGeom>
          <a:solidFill>
            <a:srgbClr val="FFFC00">
              <a:alpha val="69804"/>
            </a:srgbClr>
          </a:solidFill>
        </p:spPr>
        <p:txBody>
          <a:bodyPr wrap="square" rtlCol="0">
            <a:spAutoFit/>
          </a:bodyPr>
          <a:lstStyle/>
          <a:p>
            <a:pPr algn="ctr" defTabSz="685800"/>
            <a:r>
              <a:rPr lang="zh-TW" altLang="en-US" sz="2700" b="1" dirty="0">
                <a:solidFill>
                  <a:srgbClr val="0A33FF"/>
                </a:solidFill>
                <a:latin typeface="微軟正黑體" panose="020B0604030504040204" pitchFamily="34" charset="-120"/>
                <a:ea typeface="微軟正黑體" panose="020B0604030504040204" pitchFamily="34" charset="-120"/>
              </a:rPr>
              <a:t>看見自己・看見需要</a:t>
            </a:r>
            <a:br>
              <a:rPr lang="en-US" altLang="zh-TW" sz="2700" b="1" dirty="0">
                <a:solidFill>
                  <a:srgbClr val="0A33FF"/>
                </a:solidFill>
                <a:latin typeface="微軟正黑體" panose="020B0604030504040204" pitchFamily="34" charset="-120"/>
                <a:ea typeface="微軟正黑體" panose="020B0604030504040204" pitchFamily="34" charset="-120"/>
              </a:rPr>
            </a:br>
            <a:r>
              <a:rPr lang="zh-TW" altLang="en-US" sz="2700" b="1" dirty="0">
                <a:solidFill>
                  <a:srgbClr val="0A33FF"/>
                </a:solidFill>
                <a:latin typeface="微軟正黑體" panose="020B0604030504040204" pitchFamily="34" charset="-120"/>
                <a:ea typeface="微軟正黑體" panose="020B0604030504040204" pitchFamily="34" charset="-120"/>
              </a:rPr>
              <a:t>走出屬於・自己的路</a:t>
            </a:r>
            <a:br>
              <a:rPr lang="en-US" altLang="zh-TW" sz="2700" b="1" dirty="0">
                <a:solidFill>
                  <a:srgbClr val="0A33FF"/>
                </a:solidFill>
                <a:latin typeface="微軟正黑體" panose="020B0604030504040204" pitchFamily="34" charset="-120"/>
                <a:ea typeface="微軟正黑體" panose="020B0604030504040204" pitchFamily="34" charset="-120"/>
              </a:rPr>
            </a:br>
            <a:r>
              <a:rPr lang="zh-TW" altLang="en-US" sz="2700" b="1" dirty="0">
                <a:solidFill>
                  <a:srgbClr val="0A33FF"/>
                </a:solidFill>
                <a:latin typeface="微軟正黑體" panose="020B0604030504040204" pitchFamily="34" charset="-120"/>
                <a:ea typeface="微軟正黑體" panose="020B0604030504040204" pitchFamily="34" charset="-120"/>
              </a:rPr>
              <a:t>讓</a:t>
            </a:r>
            <a:r>
              <a:rPr lang="zh-TW" altLang="en-US" sz="3600" b="1" dirty="0">
                <a:solidFill>
                  <a:srgbClr val="0A33FF"/>
                </a:solidFill>
                <a:latin typeface="微軟正黑體" panose="020B0604030504040204" pitchFamily="34" charset="-120"/>
                <a:ea typeface="微軟正黑體" panose="020B0604030504040204" pitchFamily="34" charset="-120"/>
              </a:rPr>
              <a:t>笑容閃耀</a:t>
            </a:r>
            <a:r>
              <a:rPr lang="zh-TW" altLang="en-US" sz="2700" b="1" dirty="0">
                <a:solidFill>
                  <a:srgbClr val="0A33FF"/>
                </a:solidFill>
                <a:latin typeface="微軟正黑體" panose="020B0604030504040204" pitchFamily="34" charset="-120"/>
                <a:ea typeface="微軟正黑體" panose="020B0604030504040204" pitchFamily="34" charset="-120"/>
              </a:rPr>
              <a:t>出自信的</a:t>
            </a:r>
            <a:r>
              <a:rPr lang="zh-TW" altLang="en-US" sz="3600" b="1" dirty="0">
                <a:solidFill>
                  <a:srgbClr val="0A33FF"/>
                </a:solidFill>
                <a:latin typeface="微軟正黑體" panose="020B0604030504040204" pitchFamily="34" charset="-120"/>
                <a:ea typeface="微軟正黑體" panose="020B0604030504040204" pitchFamily="34" charset="-120"/>
              </a:rPr>
              <a:t>璀燦光采</a:t>
            </a:r>
            <a:endParaRPr lang="zh-TW" altLang="en-US" sz="2700" b="1" dirty="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F239F648-F093-5E4E-BCE1-98EA80388DF8}"/>
              </a:ext>
            </a:extLst>
          </p:cNvPr>
          <p:cNvSpPr txBox="1"/>
          <p:nvPr/>
        </p:nvSpPr>
        <p:spPr>
          <a:xfrm>
            <a:off x="2670528" y="2924976"/>
            <a:ext cx="3867448" cy="646331"/>
          </a:xfrm>
          <a:prstGeom prst="rect">
            <a:avLst/>
          </a:prstGeom>
          <a:solidFill>
            <a:srgbClr val="0000FF"/>
          </a:solidFill>
        </p:spPr>
        <p:txBody>
          <a:bodyPr wrap="square" rtlCol="0">
            <a:spAutoFit/>
          </a:bodyPr>
          <a:lstStyle/>
          <a:p>
            <a:pPr algn="ctr" defTabSz="685800"/>
            <a:r>
              <a:rPr lang="zh-TW" altLang="en-US" sz="3600" b="1" dirty="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p:cNvSpPr txBox="1">
            <a:spLocks/>
          </p:cNvSpPr>
          <p:nvPr/>
        </p:nvSpPr>
        <p:spPr>
          <a:xfrm>
            <a:off x="5871426" y="6499381"/>
            <a:ext cx="3339001" cy="336539"/>
          </a:xfrm>
          <a:prstGeom prst="rect">
            <a:avLst/>
          </a:prstGeom>
          <a:noFill/>
          <a:ln>
            <a:noFill/>
          </a:ln>
        </p:spPr>
        <p:txBody>
          <a:bodyPr spcFirstLastPara="1" wrap="square" lIns="68569" tIns="34275" rIns="68569" bIns="3427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zh-TW" altLang="en-US" sz="900" b="1" dirty="0">
                <a:solidFill>
                  <a:srgbClr val="888888"/>
                </a:solidFill>
                <a:latin typeface="微軟正黑體" panose="020B0604030504040204" pitchFamily="34" charset="-120"/>
                <a:ea typeface="微軟正黑體" panose="020B0604030504040204" pitchFamily="34" charset="-120"/>
                <a:cs typeface="Georgia"/>
                <a:sym typeface="Georgia"/>
              </a:rPr>
              <a:t>取材自均一執行長呂冠緯先生</a:t>
            </a:r>
            <a:r>
              <a:rPr lang="en-US" altLang="zh-TW" sz="900" b="1" dirty="0">
                <a:solidFill>
                  <a:srgbClr val="888888"/>
                </a:solidFill>
                <a:latin typeface="微軟正黑體" panose="020B0604030504040204" pitchFamily="34" charset="-120"/>
                <a:ea typeface="微軟正黑體" panose="020B0604030504040204" pitchFamily="34" charset="-120"/>
                <a:cs typeface="Georgia"/>
                <a:sym typeface="Georgia"/>
              </a:rPr>
              <a:t> </a:t>
            </a:r>
            <a:r>
              <a:rPr lang="zh-TW" altLang="en-US" sz="900" b="1" dirty="0">
                <a:solidFill>
                  <a:srgbClr val="888888"/>
                </a:solidFill>
                <a:latin typeface="微軟正黑體" panose="020B0604030504040204" pitchFamily="34" charset="-120"/>
                <a:ea typeface="微軟正黑體" panose="020B0604030504040204" pitchFamily="34" charset="-120"/>
                <a:cs typeface="Georgia"/>
                <a:sym typeface="Georgia"/>
              </a:rPr>
              <a:t>台中一中陳光鴻老師</a:t>
            </a:r>
          </a:p>
        </p:txBody>
      </p:sp>
      <p:grpSp>
        <p:nvGrpSpPr>
          <p:cNvPr id="26" name="群組 25"/>
          <p:cNvGrpSpPr/>
          <p:nvPr/>
        </p:nvGrpSpPr>
        <p:grpSpPr>
          <a:xfrm>
            <a:off x="1078571" y="3877221"/>
            <a:ext cx="6838981" cy="2790398"/>
            <a:chOff x="656487" y="2776372"/>
            <a:chExt cx="7959762" cy="2270564"/>
          </a:xfrm>
        </p:grpSpPr>
        <p:sp>
          <p:nvSpPr>
            <p:cNvPr id="20" name="拱形 19"/>
            <p:cNvSpPr/>
            <p:nvPr/>
          </p:nvSpPr>
          <p:spPr>
            <a:xfrm>
              <a:off x="899592" y="2776372"/>
              <a:ext cx="7488832"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3" name="等腰三角形 22"/>
            <p:cNvSpPr/>
            <p:nvPr/>
          </p:nvSpPr>
          <p:spPr>
            <a:xfrm>
              <a:off x="773955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8" name="等腰三角形 27"/>
            <p:cNvSpPr/>
            <p:nvPr/>
          </p:nvSpPr>
          <p:spPr>
            <a:xfrm>
              <a:off x="65648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grpSp>
      <p:sp>
        <p:nvSpPr>
          <p:cNvPr id="29" name="矩形 28"/>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3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32" name="群組 31"/>
          <p:cNvGrpSpPr/>
          <p:nvPr/>
        </p:nvGrpSpPr>
        <p:grpSpPr>
          <a:xfrm>
            <a:off x="2195736" y="44631"/>
            <a:ext cx="2592288" cy="360045"/>
            <a:chOff x="2123728" y="44624"/>
            <a:chExt cx="2592288" cy="360045"/>
          </a:xfrm>
        </p:grpSpPr>
        <p:grpSp>
          <p:nvGrpSpPr>
            <p:cNvPr id="33" name="群組 32"/>
            <p:cNvGrpSpPr/>
            <p:nvPr/>
          </p:nvGrpSpPr>
          <p:grpSpPr>
            <a:xfrm>
              <a:off x="2555776" y="44624"/>
              <a:ext cx="2160240" cy="360045"/>
              <a:chOff x="2267744" y="44624"/>
              <a:chExt cx="2160240" cy="360045"/>
            </a:xfrm>
          </p:grpSpPr>
          <p:grpSp>
            <p:nvGrpSpPr>
              <p:cNvPr id="35" name="群組 37"/>
              <p:cNvGrpSpPr/>
              <p:nvPr/>
            </p:nvGrpSpPr>
            <p:grpSpPr>
              <a:xfrm>
                <a:off x="2267744" y="44629"/>
                <a:ext cx="1656184" cy="360040"/>
                <a:chOff x="2267738" y="44624"/>
                <a:chExt cx="1656184"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p:txBody>
          <a:bodyPr/>
          <a:lstStyle/>
          <a:p>
            <a:pPr>
              <a:defRPr/>
            </a:pPr>
            <a:fld id="{A793B49F-1CD4-4510-B1F2-E025D7731916}" type="slidenum">
              <a:rPr lang="zh-CN" altLang="en-US" smtClean="0"/>
              <a:pPr>
                <a:defRPr/>
              </a:pPr>
              <a:t>164</a:t>
            </a:fld>
            <a:endParaRPr lang="zh-CN" altLang="en-US"/>
          </a:p>
        </p:txBody>
      </p:sp>
    </p:spTree>
    <p:extLst>
      <p:ext uri="{BB962C8B-B14F-4D97-AF65-F5344CB8AC3E}">
        <p14:creationId xmlns:p14="http://schemas.microsoft.com/office/powerpoint/2010/main" val="1287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3500"/>
                            </p:stCondLst>
                            <p:childTnLst>
                              <p:par>
                                <p:cTn id="25" presetID="22" presetClass="entr" presetSubtype="4" fill="hold" nodeType="afterEffect">
                                  <p:stCondLst>
                                    <p:cond delay="5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16" y="620688"/>
            <a:ext cx="8976169" cy="5832648"/>
          </a:xfrm>
          <a:prstGeom prst="rect">
            <a:avLst/>
          </a:prstGeom>
        </p:spPr>
      </p:pic>
    </p:spTree>
    <p:extLst>
      <p:ext uri="{BB962C8B-B14F-4D97-AF65-F5344CB8AC3E}">
        <p14:creationId xmlns:p14="http://schemas.microsoft.com/office/powerpoint/2010/main" val="3494743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3" name="圖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64" y="1581876"/>
            <a:ext cx="3285601" cy="2722950"/>
          </a:xfrm>
          <a:prstGeom prst="rect">
            <a:avLst/>
          </a:prstGeom>
          <a:ln>
            <a:noFill/>
          </a:ln>
          <a:effectLst>
            <a:softEdge rad="112500"/>
          </a:effectLst>
        </p:spPr>
      </p:pic>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271" y="1581876"/>
            <a:ext cx="3433940" cy="2564008"/>
          </a:xfrm>
          <a:prstGeom prst="rect">
            <a:avLst/>
          </a:prstGeom>
          <a:ln>
            <a:noFill/>
          </a:ln>
          <a:effectLst>
            <a:softEdge rad="112500"/>
          </a:effectLst>
        </p:spPr>
      </p:pic>
      <p:pic>
        <p:nvPicPr>
          <p:cNvPr id="15" name="圖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9" y="4157972"/>
            <a:ext cx="3249724" cy="2777594"/>
          </a:xfrm>
          <a:prstGeom prst="rect">
            <a:avLst/>
          </a:prstGeom>
          <a:ln>
            <a:noFill/>
          </a:ln>
          <a:effectLst>
            <a:softEdge rad="112500"/>
          </a:effectLst>
        </p:spPr>
      </p:pic>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8685" y="4080406"/>
            <a:ext cx="3375139" cy="2855160"/>
          </a:xfrm>
          <a:prstGeom prst="rect">
            <a:avLst/>
          </a:prstGeom>
          <a:ln>
            <a:noFill/>
          </a:ln>
          <a:effectLst>
            <a:softEdge rad="112500"/>
          </a:effectLst>
        </p:spPr>
      </p:pic>
      <p:sp>
        <p:nvSpPr>
          <p:cNvPr id="17" name="文字版面配置區 2"/>
          <p:cNvSpPr txBox="1">
            <a:spLocks/>
          </p:cNvSpPr>
          <p:nvPr/>
        </p:nvSpPr>
        <p:spPr bwMode="auto">
          <a:xfrm>
            <a:off x="790126" y="620688"/>
            <a:ext cx="6790134" cy="436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6000" b="1" dirty="0">
                <a:solidFill>
                  <a:srgbClr val="FF0000"/>
                </a:solidFill>
                <a:latin typeface="微軟正黑體" pitchFamily="34" charset="-120"/>
                <a:ea typeface="微軟正黑體" pitchFamily="34" charset="-120"/>
              </a:rPr>
              <a:t>誰最好？</a:t>
            </a:r>
          </a:p>
        </p:txBody>
      </p:sp>
    </p:spTree>
    <p:extLst>
      <p:ext uri="{BB962C8B-B14F-4D97-AF65-F5344CB8AC3E}">
        <p14:creationId xmlns:p14="http://schemas.microsoft.com/office/powerpoint/2010/main" val="156480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9" name="圖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342" y="1073161"/>
            <a:ext cx="2823568" cy="3764757"/>
          </a:xfrm>
          <a:prstGeom prst="rect">
            <a:avLst/>
          </a:prstGeom>
        </p:spPr>
      </p:pic>
      <p:sp>
        <p:nvSpPr>
          <p:cNvPr id="2" name="雲朵形圖說文字 1"/>
          <p:cNvSpPr/>
          <p:nvPr/>
        </p:nvSpPr>
        <p:spPr>
          <a:xfrm>
            <a:off x="78511" y="3645024"/>
            <a:ext cx="6125161" cy="2952328"/>
          </a:xfrm>
          <a:prstGeom prst="cloudCallout">
            <a:avLst>
              <a:gd name="adj1" fmla="val 49593"/>
              <a:gd name="adj2" fmla="val -79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200" b="1" dirty="0">
                <a:solidFill>
                  <a:srgbClr val="FFFF00"/>
                </a:solidFill>
                <a:latin typeface="微軟正黑體" pitchFamily="34" charset="-120"/>
                <a:ea typeface="微軟正黑體" pitchFamily="34" charset="-120"/>
              </a:rPr>
              <a:t>每個人都是資賦優異的，只是有些人已經找到，有些人還在找尋的路上</a:t>
            </a:r>
          </a:p>
        </p:txBody>
      </p:sp>
      <p:sp>
        <p:nvSpPr>
          <p:cNvPr id="4" name="矩形 3"/>
          <p:cNvSpPr/>
          <p:nvPr/>
        </p:nvSpPr>
        <p:spPr>
          <a:xfrm>
            <a:off x="689545" y="2570818"/>
            <a:ext cx="2441694" cy="769441"/>
          </a:xfrm>
          <a:prstGeom prst="rect">
            <a:avLst/>
          </a:prstGeom>
        </p:spPr>
        <p:txBody>
          <a:bodyPr wrap="none">
            <a:spAutoFit/>
          </a:bodyPr>
          <a:lstStyle/>
          <a:p>
            <a:r>
              <a:rPr lang="zh-TW" altLang="en-US" sz="4400" b="1" dirty="0">
                <a:solidFill>
                  <a:srgbClr val="0000FF"/>
                </a:solidFill>
                <a:latin typeface="微軟正黑體" pitchFamily="34" charset="-120"/>
                <a:ea typeface="微軟正黑體" pitchFamily="34" charset="-120"/>
              </a:rPr>
              <a:t>唐鳳說：</a:t>
            </a:r>
            <a:endParaRPr lang="zh-TW" altLang="en-US" sz="4400" b="1" dirty="0">
              <a:latin typeface="微軟正黑體" pitchFamily="34" charset="-120"/>
              <a:ea typeface="微軟正黑體" pitchFamily="34" charset="-120"/>
            </a:endParaRPr>
          </a:p>
        </p:txBody>
      </p:sp>
    </p:spTree>
    <p:extLst>
      <p:ext uri="{BB962C8B-B14F-4D97-AF65-F5344CB8AC3E}">
        <p14:creationId xmlns:p14="http://schemas.microsoft.com/office/powerpoint/2010/main" val="40318530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5" name="Shape 470"/>
          <p:cNvGrpSpPr/>
          <p:nvPr/>
        </p:nvGrpSpPr>
        <p:grpSpPr>
          <a:xfrm>
            <a:off x="179512" y="836714"/>
            <a:ext cx="8856984" cy="5759103"/>
            <a:chOff x="315" y="315"/>
            <a:chExt cx="5097" cy="3748"/>
          </a:xfrm>
        </p:grpSpPr>
        <p:sp>
          <p:nvSpPr>
            <p:cNvPr id="16" name="Shape 471"/>
            <p:cNvSpPr/>
            <p:nvPr/>
          </p:nvSpPr>
          <p:spPr>
            <a:xfrm>
              <a:off x="2689" y="3483"/>
              <a:ext cx="330" cy="246"/>
            </a:xfrm>
            <a:custGeom>
              <a:avLst/>
              <a:gdLst/>
              <a:ahLst/>
              <a:cxnLst/>
              <a:rect l="0" t="0" r="0" b="0"/>
              <a:pathLst>
                <a:path w="120000" h="120000" extrusionOk="0">
                  <a:moveTo>
                    <a:pt x="118181" y="112712"/>
                  </a:moveTo>
                  <a:lnTo>
                    <a:pt x="118181" y="112712"/>
                  </a:lnTo>
                  <a:lnTo>
                    <a:pt x="109818" y="108340"/>
                  </a:lnTo>
                  <a:lnTo>
                    <a:pt x="101818" y="103967"/>
                  </a:lnTo>
                  <a:lnTo>
                    <a:pt x="94181" y="98623"/>
                  </a:lnTo>
                  <a:lnTo>
                    <a:pt x="86545" y="92307"/>
                  </a:lnTo>
                  <a:lnTo>
                    <a:pt x="72000" y="79190"/>
                  </a:lnTo>
                  <a:lnTo>
                    <a:pt x="57090" y="66558"/>
                  </a:lnTo>
                  <a:lnTo>
                    <a:pt x="57090" y="66558"/>
                  </a:lnTo>
                  <a:lnTo>
                    <a:pt x="42545" y="52955"/>
                  </a:lnTo>
                  <a:lnTo>
                    <a:pt x="35272" y="45668"/>
                  </a:lnTo>
                  <a:lnTo>
                    <a:pt x="28363" y="37408"/>
                  </a:lnTo>
                  <a:lnTo>
                    <a:pt x="22181" y="29149"/>
                  </a:lnTo>
                  <a:lnTo>
                    <a:pt x="15636" y="20890"/>
                  </a:lnTo>
                  <a:lnTo>
                    <a:pt x="10181" y="11659"/>
                  </a:lnTo>
                  <a:lnTo>
                    <a:pt x="5090" y="1457"/>
                  </a:lnTo>
                  <a:lnTo>
                    <a:pt x="5090" y="1457"/>
                  </a:lnTo>
                  <a:lnTo>
                    <a:pt x="4363" y="971"/>
                  </a:lnTo>
                  <a:lnTo>
                    <a:pt x="3272" y="0"/>
                  </a:lnTo>
                  <a:lnTo>
                    <a:pt x="2545" y="0"/>
                  </a:lnTo>
                  <a:lnTo>
                    <a:pt x="1454" y="971"/>
                  </a:lnTo>
                  <a:lnTo>
                    <a:pt x="363" y="1943"/>
                  </a:lnTo>
                  <a:lnTo>
                    <a:pt x="0" y="3400"/>
                  </a:lnTo>
                  <a:lnTo>
                    <a:pt x="0" y="4858"/>
                  </a:lnTo>
                  <a:lnTo>
                    <a:pt x="363" y="6315"/>
                  </a:lnTo>
                  <a:lnTo>
                    <a:pt x="363" y="6315"/>
                  </a:lnTo>
                  <a:lnTo>
                    <a:pt x="5454" y="16518"/>
                  </a:lnTo>
                  <a:lnTo>
                    <a:pt x="11636" y="25748"/>
                  </a:lnTo>
                  <a:lnTo>
                    <a:pt x="17454" y="34493"/>
                  </a:lnTo>
                  <a:lnTo>
                    <a:pt x="24363" y="42753"/>
                  </a:lnTo>
                  <a:lnTo>
                    <a:pt x="31272" y="51012"/>
                  </a:lnTo>
                  <a:lnTo>
                    <a:pt x="38909" y="58299"/>
                  </a:lnTo>
                  <a:lnTo>
                    <a:pt x="53454" y="72874"/>
                  </a:lnTo>
                  <a:lnTo>
                    <a:pt x="53454" y="72874"/>
                  </a:lnTo>
                  <a:lnTo>
                    <a:pt x="68363" y="85991"/>
                  </a:lnTo>
                  <a:lnTo>
                    <a:pt x="83636" y="99595"/>
                  </a:lnTo>
                  <a:lnTo>
                    <a:pt x="91272" y="105910"/>
                  </a:lnTo>
                  <a:lnTo>
                    <a:pt x="99272" y="111255"/>
                  </a:lnTo>
                  <a:lnTo>
                    <a:pt x="107272" y="116113"/>
                  </a:lnTo>
                  <a:lnTo>
                    <a:pt x="115636" y="120000"/>
                  </a:lnTo>
                  <a:lnTo>
                    <a:pt x="115636" y="120000"/>
                  </a:lnTo>
                  <a:lnTo>
                    <a:pt x="117090" y="120000"/>
                  </a:lnTo>
                  <a:lnTo>
                    <a:pt x="118181" y="119514"/>
                  </a:lnTo>
                  <a:lnTo>
                    <a:pt x="118909" y="118542"/>
                  </a:lnTo>
                  <a:lnTo>
                    <a:pt x="119636" y="117570"/>
                  </a:lnTo>
                  <a:lnTo>
                    <a:pt x="120000" y="116113"/>
                  </a:lnTo>
                  <a:lnTo>
                    <a:pt x="119636" y="114655"/>
                  </a:lnTo>
                  <a:lnTo>
                    <a:pt x="118909" y="113198"/>
                  </a:lnTo>
                  <a:lnTo>
                    <a:pt x="118181" y="112712"/>
                  </a:lnTo>
                  <a:lnTo>
                    <a:pt x="118181" y="11271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7" name="Shape 472"/>
            <p:cNvSpPr/>
            <p:nvPr/>
          </p:nvSpPr>
          <p:spPr>
            <a:xfrm>
              <a:off x="2680" y="3390"/>
              <a:ext cx="69" cy="102"/>
            </a:xfrm>
            <a:custGeom>
              <a:avLst/>
              <a:gdLst/>
              <a:ahLst/>
              <a:cxnLst/>
              <a:rect l="0" t="0" r="0" b="0"/>
              <a:pathLst>
                <a:path w="120000" h="120000" extrusionOk="0">
                  <a:moveTo>
                    <a:pt x="120000" y="16470"/>
                  </a:moveTo>
                  <a:lnTo>
                    <a:pt x="120000" y="16470"/>
                  </a:lnTo>
                  <a:lnTo>
                    <a:pt x="107826" y="45882"/>
                  </a:lnTo>
                  <a:lnTo>
                    <a:pt x="95652" y="74117"/>
                  </a:lnTo>
                  <a:lnTo>
                    <a:pt x="85217" y="87058"/>
                  </a:lnTo>
                  <a:lnTo>
                    <a:pt x="74782" y="97647"/>
                  </a:lnTo>
                  <a:lnTo>
                    <a:pt x="60869" y="109411"/>
                  </a:lnTo>
                  <a:lnTo>
                    <a:pt x="43478" y="120000"/>
                  </a:lnTo>
                  <a:lnTo>
                    <a:pt x="43478" y="120000"/>
                  </a:lnTo>
                  <a:lnTo>
                    <a:pt x="27826" y="114117"/>
                  </a:lnTo>
                  <a:lnTo>
                    <a:pt x="12173" y="105882"/>
                  </a:lnTo>
                  <a:lnTo>
                    <a:pt x="5217" y="96470"/>
                  </a:lnTo>
                  <a:lnTo>
                    <a:pt x="0" y="87058"/>
                  </a:lnTo>
                  <a:lnTo>
                    <a:pt x="0" y="74117"/>
                  </a:lnTo>
                  <a:lnTo>
                    <a:pt x="3478" y="62352"/>
                  </a:lnTo>
                  <a:lnTo>
                    <a:pt x="6956" y="49411"/>
                  </a:lnTo>
                  <a:lnTo>
                    <a:pt x="17391" y="37647"/>
                  </a:lnTo>
                  <a:lnTo>
                    <a:pt x="27826" y="25882"/>
                  </a:lnTo>
                  <a:lnTo>
                    <a:pt x="40000" y="16470"/>
                  </a:lnTo>
                  <a:lnTo>
                    <a:pt x="52173" y="8235"/>
                  </a:lnTo>
                  <a:lnTo>
                    <a:pt x="66086" y="1176"/>
                  </a:lnTo>
                  <a:lnTo>
                    <a:pt x="78260" y="0"/>
                  </a:lnTo>
                  <a:lnTo>
                    <a:pt x="92173" y="0"/>
                  </a:lnTo>
                  <a:lnTo>
                    <a:pt x="107826" y="3529"/>
                  </a:lnTo>
                  <a:lnTo>
                    <a:pt x="120000" y="11764"/>
                  </a:lnTo>
                  <a:lnTo>
                    <a:pt x="120000" y="1647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8" name="Shape 473"/>
            <p:cNvSpPr/>
            <p:nvPr/>
          </p:nvSpPr>
          <p:spPr>
            <a:xfrm>
              <a:off x="2672" y="3381"/>
              <a:ext cx="85" cy="117"/>
            </a:xfrm>
            <a:custGeom>
              <a:avLst/>
              <a:gdLst/>
              <a:ahLst/>
              <a:cxnLst/>
              <a:rect l="0" t="0" r="0" b="0"/>
              <a:pathLst>
                <a:path w="120000" h="120000" extrusionOk="0">
                  <a:moveTo>
                    <a:pt x="118588" y="27457"/>
                  </a:moveTo>
                  <a:lnTo>
                    <a:pt x="118588" y="27457"/>
                  </a:lnTo>
                  <a:lnTo>
                    <a:pt x="120000" y="24406"/>
                  </a:lnTo>
                  <a:lnTo>
                    <a:pt x="120000" y="21355"/>
                  </a:lnTo>
                  <a:lnTo>
                    <a:pt x="120000" y="21355"/>
                  </a:lnTo>
                  <a:lnTo>
                    <a:pt x="115764" y="14237"/>
                  </a:lnTo>
                  <a:lnTo>
                    <a:pt x="110117" y="9152"/>
                  </a:lnTo>
                  <a:lnTo>
                    <a:pt x="104470" y="5084"/>
                  </a:lnTo>
                  <a:lnTo>
                    <a:pt x="96000" y="2033"/>
                  </a:lnTo>
                  <a:lnTo>
                    <a:pt x="86117" y="0"/>
                  </a:lnTo>
                  <a:lnTo>
                    <a:pt x="76235" y="0"/>
                  </a:lnTo>
                  <a:lnTo>
                    <a:pt x="66352" y="2033"/>
                  </a:lnTo>
                  <a:lnTo>
                    <a:pt x="59294" y="3050"/>
                  </a:lnTo>
                  <a:lnTo>
                    <a:pt x="59294" y="3050"/>
                  </a:lnTo>
                  <a:lnTo>
                    <a:pt x="46588" y="7118"/>
                  </a:lnTo>
                  <a:lnTo>
                    <a:pt x="39529" y="13220"/>
                  </a:lnTo>
                  <a:lnTo>
                    <a:pt x="31058" y="19322"/>
                  </a:lnTo>
                  <a:lnTo>
                    <a:pt x="24000" y="26440"/>
                  </a:lnTo>
                  <a:lnTo>
                    <a:pt x="11294" y="41694"/>
                  </a:lnTo>
                  <a:lnTo>
                    <a:pt x="4235" y="56949"/>
                  </a:lnTo>
                  <a:lnTo>
                    <a:pt x="4235" y="56949"/>
                  </a:lnTo>
                  <a:lnTo>
                    <a:pt x="0" y="66101"/>
                  </a:lnTo>
                  <a:lnTo>
                    <a:pt x="0" y="74237"/>
                  </a:lnTo>
                  <a:lnTo>
                    <a:pt x="0" y="82372"/>
                  </a:lnTo>
                  <a:lnTo>
                    <a:pt x="1411" y="89491"/>
                  </a:lnTo>
                  <a:lnTo>
                    <a:pt x="5647" y="96610"/>
                  </a:lnTo>
                  <a:lnTo>
                    <a:pt x="11294" y="103728"/>
                  </a:lnTo>
                  <a:lnTo>
                    <a:pt x="16941" y="110847"/>
                  </a:lnTo>
                  <a:lnTo>
                    <a:pt x="26823" y="114915"/>
                  </a:lnTo>
                  <a:lnTo>
                    <a:pt x="26823" y="114915"/>
                  </a:lnTo>
                  <a:lnTo>
                    <a:pt x="36705" y="120000"/>
                  </a:lnTo>
                  <a:lnTo>
                    <a:pt x="46588" y="120000"/>
                  </a:lnTo>
                  <a:lnTo>
                    <a:pt x="55058" y="117966"/>
                  </a:lnTo>
                  <a:lnTo>
                    <a:pt x="63529" y="114915"/>
                  </a:lnTo>
                  <a:lnTo>
                    <a:pt x="70588" y="110847"/>
                  </a:lnTo>
                  <a:lnTo>
                    <a:pt x="79058" y="105762"/>
                  </a:lnTo>
                  <a:lnTo>
                    <a:pt x="90352" y="89491"/>
                  </a:lnTo>
                  <a:lnTo>
                    <a:pt x="100235" y="73220"/>
                  </a:lnTo>
                  <a:lnTo>
                    <a:pt x="108705" y="55932"/>
                  </a:lnTo>
                  <a:lnTo>
                    <a:pt x="118588" y="27457"/>
                  </a:lnTo>
                  <a:lnTo>
                    <a:pt x="118588" y="27457"/>
                  </a:lnTo>
                  <a:close/>
                  <a:moveTo>
                    <a:pt x="33882" y="46779"/>
                  </a:moveTo>
                  <a:lnTo>
                    <a:pt x="33882" y="46779"/>
                  </a:lnTo>
                  <a:lnTo>
                    <a:pt x="39529" y="38644"/>
                  </a:lnTo>
                  <a:lnTo>
                    <a:pt x="45176" y="32542"/>
                  </a:lnTo>
                  <a:lnTo>
                    <a:pt x="55058" y="26440"/>
                  </a:lnTo>
                  <a:lnTo>
                    <a:pt x="63529" y="20338"/>
                  </a:lnTo>
                  <a:lnTo>
                    <a:pt x="63529" y="20338"/>
                  </a:lnTo>
                  <a:lnTo>
                    <a:pt x="70588" y="17288"/>
                  </a:lnTo>
                  <a:lnTo>
                    <a:pt x="80470" y="16271"/>
                  </a:lnTo>
                  <a:lnTo>
                    <a:pt x="86117" y="17288"/>
                  </a:lnTo>
                  <a:lnTo>
                    <a:pt x="90352" y="17288"/>
                  </a:lnTo>
                  <a:lnTo>
                    <a:pt x="94588" y="20338"/>
                  </a:lnTo>
                  <a:lnTo>
                    <a:pt x="96000" y="23389"/>
                  </a:lnTo>
                  <a:lnTo>
                    <a:pt x="96000" y="23389"/>
                  </a:lnTo>
                  <a:lnTo>
                    <a:pt x="88941" y="44745"/>
                  </a:lnTo>
                  <a:lnTo>
                    <a:pt x="79058" y="66101"/>
                  </a:lnTo>
                  <a:lnTo>
                    <a:pt x="72000" y="75254"/>
                  </a:lnTo>
                  <a:lnTo>
                    <a:pt x="64941" y="85423"/>
                  </a:lnTo>
                  <a:lnTo>
                    <a:pt x="55058" y="95593"/>
                  </a:lnTo>
                  <a:lnTo>
                    <a:pt x="45176" y="103728"/>
                  </a:lnTo>
                  <a:lnTo>
                    <a:pt x="45176" y="103728"/>
                  </a:lnTo>
                  <a:lnTo>
                    <a:pt x="35294" y="98644"/>
                  </a:lnTo>
                  <a:lnTo>
                    <a:pt x="29647" y="92542"/>
                  </a:lnTo>
                  <a:lnTo>
                    <a:pt x="25411" y="85423"/>
                  </a:lnTo>
                  <a:lnTo>
                    <a:pt x="24000" y="78305"/>
                  </a:lnTo>
                  <a:lnTo>
                    <a:pt x="24000" y="71186"/>
                  </a:lnTo>
                  <a:lnTo>
                    <a:pt x="25411" y="63050"/>
                  </a:lnTo>
                  <a:lnTo>
                    <a:pt x="29647" y="53898"/>
                  </a:lnTo>
                  <a:lnTo>
                    <a:pt x="33882" y="46779"/>
                  </a:lnTo>
                  <a:lnTo>
                    <a:pt x="33882" y="4677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0" name="Shape 474"/>
            <p:cNvSpPr/>
            <p:nvPr/>
          </p:nvSpPr>
          <p:spPr>
            <a:xfrm>
              <a:off x="2770" y="3736"/>
              <a:ext cx="371" cy="175"/>
            </a:xfrm>
            <a:custGeom>
              <a:avLst/>
              <a:gdLst/>
              <a:ahLst/>
              <a:cxnLst/>
              <a:rect l="0" t="0" r="0" b="0"/>
              <a:pathLst>
                <a:path w="120000" h="120000" extrusionOk="0">
                  <a:moveTo>
                    <a:pt x="118059" y="108342"/>
                  </a:moveTo>
                  <a:lnTo>
                    <a:pt x="118059" y="108342"/>
                  </a:lnTo>
                  <a:lnTo>
                    <a:pt x="110296" y="106285"/>
                  </a:lnTo>
                  <a:lnTo>
                    <a:pt x="102857" y="102171"/>
                  </a:lnTo>
                  <a:lnTo>
                    <a:pt x="95094" y="98742"/>
                  </a:lnTo>
                  <a:lnTo>
                    <a:pt x="87978" y="92571"/>
                  </a:lnTo>
                  <a:lnTo>
                    <a:pt x="73099" y="81600"/>
                  </a:lnTo>
                  <a:lnTo>
                    <a:pt x="58544" y="69257"/>
                  </a:lnTo>
                  <a:lnTo>
                    <a:pt x="58544" y="69257"/>
                  </a:lnTo>
                  <a:lnTo>
                    <a:pt x="43989" y="56228"/>
                  </a:lnTo>
                  <a:lnTo>
                    <a:pt x="36549" y="50057"/>
                  </a:lnTo>
                  <a:lnTo>
                    <a:pt x="29757" y="41142"/>
                  </a:lnTo>
                  <a:lnTo>
                    <a:pt x="22318" y="32914"/>
                  </a:lnTo>
                  <a:lnTo>
                    <a:pt x="16172" y="23314"/>
                  </a:lnTo>
                  <a:lnTo>
                    <a:pt x="9703" y="13714"/>
                  </a:lnTo>
                  <a:lnTo>
                    <a:pt x="3881" y="2057"/>
                  </a:lnTo>
                  <a:lnTo>
                    <a:pt x="3881" y="2057"/>
                  </a:lnTo>
                  <a:lnTo>
                    <a:pt x="2911" y="0"/>
                  </a:lnTo>
                  <a:lnTo>
                    <a:pt x="1940" y="0"/>
                  </a:lnTo>
                  <a:lnTo>
                    <a:pt x="1293" y="1371"/>
                  </a:lnTo>
                  <a:lnTo>
                    <a:pt x="646" y="2057"/>
                  </a:lnTo>
                  <a:lnTo>
                    <a:pt x="0" y="4114"/>
                  </a:lnTo>
                  <a:lnTo>
                    <a:pt x="0" y="6171"/>
                  </a:lnTo>
                  <a:lnTo>
                    <a:pt x="0" y="7542"/>
                  </a:lnTo>
                  <a:lnTo>
                    <a:pt x="646" y="9600"/>
                  </a:lnTo>
                  <a:lnTo>
                    <a:pt x="646" y="9600"/>
                  </a:lnTo>
                  <a:lnTo>
                    <a:pt x="6469" y="21942"/>
                  </a:lnTo>
                  <a:lnTo>
                    <a:pt x="12938" y="32914"/>
                  </a:lnTo>
                  <a:lnTo>
                    <a:pt x="19730" y="42514"/>
                  </a:lnTo>
                  <a:lnTo>
                    <a:pt x="26846" y="50742"/>
                  </a:lnTo>
                  <a:lnTo>
                    <a:pt x="34285" y="58285"/>
                  </a:lnTo>
                  <a:lnTo>
                    <a:pt x="41401" y="65828"/>
                  </a:lnTo>
                  <a:lnTo>
                    <a:pt x="56280" y="79542"/>
                  </a:lnTo>
                  <a:lnTo>
                    <a:pt x="56280" y="79542"/>
                  </a:lnTo>
                  <a:lnTo>
                    <a:pt x="70835" y="92571"/>
                  </a:lnTo>
                  <a:lnTo>
                    <a:pt x="86037" y="104228"/>
                  </a:lnTo>
                  <a:lnTo>
                    <a:pt x="93800" y="109028"/>
                  </a:lnTo>
                  <a:lnTo>
                    <a:pt x="101239" y="113828"/>
                  </a:lnTo>
                  <a:lnTo>
                    <a:pt x="109002" y="116571"/>
                  </a:lnTo>
                  <a:lnTo>
                    <a:pt x="117088" y="119999"/>
                  </a:lnTo>
                  <a:lnTo>
                    <a:pt x="117088" y="119999"/>
                  </a:lnTo>
                  <a:lnTo>
                    <a:pt x="118059" y="118628"/>
                  </a:lnTo>
                  <a:lnTo>
                    <a:pt x="119029" y="117942"/>
                  </a:lnTo>
                  <a:lnTo>
                    <a:pt x="119999" y="115885"/>
                  </a:lnTo>
                  <a:lnTo>
                    <a:pt x="119999" y="113828"/>
                  </a:lnTo>
                  <a:lnTo>
                    <a:pt x="119999" y="111771"/>
                  </a:lnTo>
                  <a:lnTo>
                    <a:pt x="119999" y="110399"/>
                  </a:lnTo>
                  <a:lnTo>
                    <a:pt x="119029" y="109028"/>
                  </a:lnTo>
                  <a:lnTo>
                    <a:pt x="118059" y="108342"/>
                  </a:lnTo>
                  <a:lnTo>
                    <a:pt x="118059" y="1083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1" name="Shape 475"/>
            <p:cNvSpPr/>
            <p:nvPr/>
          </p:nvSpPr>
          <p:spPr>
            <a:xfrm>
              <a:off x="2752" y="3638"/>
              <a:ext cx="57" cy="106"/>
            </a:xfrm>
            <a:custGeom>
              <a:avLst/>
              <a:gdLst/>
              <a:ahLst/>
              <a:cxnLst/>
              <a:rect l="0" t="0" r="0" b="0"/>
              <a:pathLst>
                <a:path w="120000" h="120000" extrusionOk="0">
                  <a:moveTo>
                    <a:pt x="120000" y="11320"/>
                  </a:moveTo>
                  <a:lnTo>
                    <a:pt x="120000" y="11320"/>
                  </a:lnTo>
                  <a:lnTo>
                    <a:pt x="115862" y="40754"/>
                  </a:lnTo>
                  <a:lnTo>
                    <a:pt x="113793" y="69056"/>
                  </a:lnTo>
                  <a:lnTo>
                    <a:pt x="107586" y="82641"/>
                  </a:lnTo>
                  <a:lnTo>
                    <a:pt x="99310" y="95094"/>
                  </a:lnTo>
                  <a:lnTo>
                    <a:pt x="86896" y="107547"/>
                  </a:lnTo>
                  <a:lnTo>
                    <a:pt x="72413" y="120000"/>
                  </a:lnTo>
                  <a:lnTo>
                    <a:pt x="72413" y="120000"/>
                  </a:lnTo>
                  <a:lnTo>
                    <a:pt x="49655" y="116603"/>
                  </a:lnTo>
                  <a:lnTo>
                    <a:pt x="28965" y="112075"/>
                  </a:lnTo>
                  <a:lnTo>
                    <a:pt x="18620" y="104150"/>
                  </a:lnTo>
                  <a:lnTo>
                    <a:pt x="6206" y="95094"/>
                  </a:lnTo>
                  <a:lnTo>
                    <a:pt x="4137" y="83773"/>
                  </a:lnTo>
                  <a:lnTo>
                    <a:pt x="0" y="71320"/>
                  </a:lnTo>
                  <a:lnTo>
                    <a:pt x="4137" y="58867"/>
                  </a:lnTo>
                  <a:lnTo>
                    <a:pt x="6206" y="46415"/>
                  </a:lnTo>
                  <a:lnTo>
                    <a:pt x="14482" y="32830"/>
                  </a:lnTo>
                  <a:lnTo>
                    <a:pt x="26896" y="22641"/>
                  </a:lnTo>
                  <a:lnTo>
                    <a:pt x="39310" y="14716"/>
                  </a:lnTo>
                  <a:lnTo>
                    <a:pt x="51724" y="6792"/>
                  </a:lnTo>
                  <a:lnTo>
                    <a:pt x="66206" y="1132"/>
                  </a:lnTo>
                  <a:lnTo>
                    <a:pt x="80689" y="0"/>
                  </a:lnTo>
                  <a:lnTo>
                    <a:pt x="99310" y="1132"/>
                  </a:lnTo>
                  <a:lnTo>
                    <a:pt x="115862" y="7924"/>
                  </a:lnTo>
                  <a:lnTo>
                    <a:pt x="120000" y="1132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2" name="Shape 476"/>
            <p:cNvSpPr/>
            <p:nvPr/>
          </p:nvSpPr>
          <p:spPr>
            <a:xfrm>
              <a:off x="2744" y="3629"/>
              <a:ext cx="73" cy="120"/>
            </a:xfrm>
            <a:custGeom>
              <a:avLst/>
              <a:gdLst/>
              <a:ahLst/>
              <a:cxnLst/>
              <a:rect l="0" t="0" r="0" b="0"/>
              <a:pathLst>
                <a:path w="120000" h="120000" extrusionOk="0">
                  <a:moveTo>
                    <a:pt x="120000" y="20826"/>
                  </a:moveTo>
                  <a:lnTo>
                    <a:pt x="120000" y="20826"/>
                  </a:lnTo>
                  <a:lnTo>
                    <a:pt x="120000" y="17851"/>
                  </a:lnTo>
                  <a:lnTo>
                    <a:pt x="120000" y="14876"/>
                  </a:lnTo>
                  <a:lnTo>
                    <a:pt x="120000" y="14876"/>
                  </a:lnTo>
                  <a:lnTo>
                    <a:pt x="113513" y="8925"/>
                  </a:lnTo>
                  <a:lnTo>
                    <a:pt x="107027" y="4958"/>
                  </a:lnTo>
                  <a:lnTo>
                    <a:pt x="95675" y="2975"/>
                  </a:lnTo>
                  <a:lnTo>
                    <a:pt x="85945" y="0"/>
                  </a:lnTo>
                  <a:lnTo>
                    <a:pt x="74594" y="0"/>
                  </a:lnTo>
                  <a:lnTo>
                    <a:pt x="63243" y="991"/>
                  </a:lnTo>
                  <a:lnTo>
                    <a:pt x="53513" y="3966"/>
                  </a:lnTo>
                  <a:lnTo>
                    <a:pt x="45405" y="7933"/>
                  </a:lnTo>
                  <a:lnTo>
                    <a:pt x="45405" y="7933"/>
                  </a:lnTo>
                  <a:lnTo>
                    <a:pt x="34054" y="13884"/>
                  </a:lnTo>
                  <a:lnTo>
                    <a:pt x="24324" y="18842"/>
                  </a:lnTo>
                  <a:lnTo>
                    <a:pt x="17837" y="25785"/>
                  </a:lnTo>
                  <a:lnTo>
                    <a:pt x="11351" y="34710"/>
                  </a:lnTo>
                  <a:lnTo>
                    <a:pt x="4864" y="50578"/>
                  </a:lnTo>
                  <a:lnTo>
                    <a:pt x="0" y="67438"/>
                  </a:lnTo>
                  <a:lnTo>
                    <a:pt x="0" y="67438"/>
                  </a:lnTo>
                  <a:lnTo>
                    <a:pt x="0" y="75371"/>
                  </a:lnTo>
                  <a:lnTo>
                    <a:pt x="1621" y="82314"/>
                  </a:lnTo>
                  <a:lnTo>
                    <a:pt x="6486" y="91239"/>
                  </a:lnTo>
                  <a:lnTo>
                    <a:pt x="11351" y="98181"/>
                  </a:lnTo>
                  <a:lnTo>
                    <a:pt x="17837" y="105123"/>
                  </a:lnTo>
                  <a:lnTo>
                    <a:pt x="24324" y="110082"/>
                  </a:lnTo>
                  <a:lnTo>
                    <a:pt x="35675" y="116033"/>
                  </a:lnTo>
                  <a:lnTo>
                    <a:pt x="47027" y="119008"/>
                  </a:lnTo>
                  <a:lnTo>
                    <a:pt x="47027" y="119008"/>
                  </a:lnTo>
                  <a:lnTo>
                    <a:pt x="61621" y="120000"/>
                  </a:lnTo>
                  <a:lnTo>
                    <a:pt x="72972" y="120000"/>
                  </a:lnTo>
                  <a:lnTo>
                    <a:pt x="81081" y="117024"/>
                  </a:lnTo>
                  <a:lnTo>
                    <a:pt x="87567" y="113057"/>
                  </a:lnTo>
                  <a:lnTo>
                    <a:pt x="95675" y="108099"/>
                  </a:lnTo>
                  <a:lnTo>
                    <a:pt x="102162" y="101157"/>
                  </a:lnTo>
                  <a:lnTo>
                    <a:pt x="108648" y="85289"/>
                  </a:lnTo>
                  <a:lnTo>
                    <a:pt x="115135" y="67438"/>
                  </a:lnTo>
                  <a:lnTo>
                    <a:pt x="118378" y="49586"/>
                  </a:lnTo>
                  <a:lnTo>
                    <a:pt x="120000" y="20826"/>
                  </a:lnTo>
                  <a:lnTo>
                    <a:pt x="120000" y="20826"/>
                  </a:lnTo>
                  <a:close/>
                  <a:moveTo>
                    <a:pt x="32432" y="52561"/>
                  </a:moveTo>
                  <a:lnTo>
                    <a:pt x="32432" y="52561"/>
                  </a:lnTo>
                  <a:lnTo>
                    <a:pt x="34054" y="43636"/>
                  </a:lnTo>
                  <a:lnTo>
                    <a:pt x="40540" y="36694"/>
                  </a:lnTo>
                  <a:lnTo>
                    <a:pt x="47027" y="29752"/>
                  </a:lnTo>
                  <a:lnTo>
                    <a:pt x="56756" y="22809"/>
                  </a:lnTo>
                  <a:lnTo>
                    <a:pt x="56756" y="22809"/>
                  </a:lnTo>
                  <a:lnTo>
                    <a:pt x="63243" y="18842"/>
                  </a:lnTo>
                  <a:lnTo>
                    <a:pt x="74594" y="15867"/>
                  </a:lnTo>
                  <a:lnTo>
                    <a:pt x="79459" y="15867"/>
                  </a:lnTo>
                  <a:lnTo>
                    <a:pt x="85945" y="15867"/>
                  </a:lnTo>
                  <a:lnTo>
                    <a:pt x="90810" y="17851"/>
                  </a:lnTo>
                  <a:lnTo>
                    <a:pt x="92432" y="20826"/>
                  </a:lnTo>
                  <a:lnTo>
                    <a:pt x="92432" y="20826"/>
                  </a:lnTo>
                  <a:lnTo>
                    <a:pt x="92432" y="42644"/>
                  </a:lnTo>
                  <a:lnTo>
                    <a:pt x="87567" y="63471"/>
                  </a:lnTo>
                  <a:lnTo>
                    <a:pt x="84324" y="74380"/>
                  </a:lnTo>
                  <a:lnTo>
                    <a:pt x="79459" y="84297"/>
                  </a:lnTo>
                  <a:lnTo>
                    <a:pt x="72972" y="95206"/>
                  </a:lnTo>
                  <a:lnTo>
                    <a:pt x="63243" y="105123"/>
                  </a:lnTo>
                  <a:lnTo>
                    <a:pt x="63243" y="105123"/>
                  </a:lnTo>
                  <a:lnTo>
                    <a:pt x="51891" y="101157"/>
                  </a:lnTo>
                  <a:lnTo>
                    <a:pt x="40540" y="96198"/>
                  </a:lnTo>
                  <a:lnTo>
                    <a:pt x="34054" y="91239"/>
                  </a:lnTo>
                  <a:lnTo>
                    <a:pt x="29189" y="84297"/>
                  </a:lnTo>
                  <a:lnTo>
                    <a:pt x="27567" y="77355"/>
                  </a:lnTo>
                  <a:lnTo>
                    <a:pt x="27567" y="68429"/>
                  </a:lnTo>
                  <a:lnTo>
                    <a:pt x="29189" y="60495"/>
                  </a:lnTo>
                  <a:lnTo>
                    <a:pt x="32432" y="52561"/>
                  </a:lnTo>
                  <a:lnTo>
                    <a:pt x="32432" y="5256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3" name="Shape 477"/>
            <p:cNvSpPr/>
            <p:nvPr/>
          </p:nvSpPr>
          <p:spPr>
            <a:xfrm>
              <a:off x="2940" y="3570"/>
              <a:ext cx="332" cy="377"/>
            </a:xfrm>
            <a:custGeom>
              <a:avLst/>
              <a:gdLst/>
              <a:ahLst/>
              <a:cxnLst/>
              <a:rect l="0" t="0" r="0" b="0"/>
              <a:pathLst>
                <a:path w="120000" h="120000" extrusionOk="0">
                  <a:moveTo>
                    <a:pt x="22771" y="2864"/>
                  </a:moveTo>
                  <a:lnTo>
                    <a:pt x="22771" y="2864"/>
                  </a:lnTo>
                  <a:lnTo>
                    <a:pt x="15180" y="8594"/>
                  </a:lnTo>
                  <a:lnTo>
                    <a:pt x="9036" y="13687"/>
                  </a:lnTo>
                  <a:lnTo>
                    <a:pt x="6506" y="16551"/>
                  </a:lnTo>
                  <a:lnTo>
                    <a:pt x="4337" y="18779"/>
                  </a:lnTo>
                  <a:lnTo>
                    <a:pt x="2530" y="21326"/>
                  </a:lnTo>
                  <a:lnTo>
                    <a:pt x="1445" y="23872"/>
                  </a:lnTo>
                  <a:lnTo>
                    <a:pt x="361" y="26737"/>
                  </a:lnTo>
                  <a:lnTo>
                    <a:pt x="0" y="29283"/>
                  </a:lnTo>
                  <a:lnTo>
                    <a:pt x="361" y="32466"/>
                  </a:lnTo>
                  <a:lnTo>
                    <a:pt x="1084" y="35649"/>
                  </a:lnTo>
                  <a:lnTo>
                    <a:pt x="1807" y="38832"/>
                  </a:lnTo>
                  <a:lnTo>
                    <a:pt x="3975" y="42334"/>
                  </a:lnTo>
                  <a:lnTo>
                    <a:pt x="6506" y="45835"/>
                  </a:lnTo>
                  <a:lnTo>
                    <a:pt x="9397" y="49336"/>
                  </a:lnTo>
                  <a:lnTo>
                    <a:pt x="9397" y="49336"/>
                  </a:lnTo>
                  <a:lnTo>
                    <a:pt x="13012" y="53793"/>
                  </a:lnTo>
                  <a:lnTo>
                    <a:pt x="16987" y="58567"/>
                  </a:lnTo>
                  <a:lnTo>
                    <a:pt x="21686" y="63660"/>
                  </a:lnTo>
                  <a:lnTo>
                    <a:pt x="23493" y="65251"/>
                  </a:lnTo>
                  <a:lnTo>
                    <a:pt x="26024" y="66525"/>
                  </a:lnTo>
                  <a:lnTo>
                    <a:pt x="26024" y="66525"/>
                  </a:lnTo>
                  <a:lnTo>
                    <a:pt x="29638" y="68435"/>
                  </a:lnTo>
                  <a:lnTo>
                    <a:pt x="32530" y="68753"/>
                  </a:lnTo>
                  <a:lnTo>
                    <a:pt x="35783" y="69389"/>
                  </a:lnTo>
                  <a:lnTo>
                    <a:pt x="38313" y="68435"/>
                  </a:lnTo>
                  <a:lnTo>
                    <a:pt x="44457" y="66525"/>
                  </a:lnTo>
                  <a:lnTo>
                    <a:pt x="47710" y="65251"/>
                  </a:lnTo>
                  <a:lnTo>
                    <a:pt x="51686" y="64297"/>
                  </a:lnTo>
                  <a:lnTo>
                    <a:pt x="51686" y="64297"/>
                  </a:lnTo>
                  <a:lnTo>
                    <a:pt x="44819" y="72891"/>
                  </a:lnTo>
                  <a:lnTo>
                    <a:pt x="42289" y="76074"/>
                  </a:lnTo>
                  <a:lnTo>
                    <a:pt x="40843" y="78938"/>
                  </a:lnTo>
                  <a:lnTo>
                    <a:pt x="40120" y="80848"/>
                  </a:lnTo>
                  <a:lnTo>
                    <a:pt x="40120" y="82758"/>
                  </a:lnTo>
                  <a:lnTo>
                    <a:pt x="40120" y="84350"/>
                  </a:lnTo>
                  <a:lnTo>
                    <a:pt x="41204" y="86259"/>
                  </a:lnTo>
                  <a:lnTo>
                    <a:pt x="43734" y="90079"/>
                  </a:lnTo>
                  <a:lnTo>
                    <a:pt x="48433" y="95490"/>
                  </a:lnTo>
                  <a:lnTo>
                    <a:pt x="48433" y="95490"/>
                  </a:lnTo>
                  <a:lnTo>
                    <a:pt x="53493" y="100901"/>
                  </a:lnTo>
                  <a:lnTo>
                    <a:pt x="61445" y="108859"/>
                  </a:lnTo>
                  <a:lnTo>
                    <a:pt x="66144" y="112679"/>
                  </a:lnTo>
                  <a:lnTo>
                    <a:pt x="70120" y="115862"/>
                  </a:lnTo>
                  <a:lnTo>
                    <a:pt x="73373" y="118726"/>
                  </a:lnTo>
                  <a:lnTo>
                    <a:pt x="76626" y="119363"/>
                  </a:lnTo>
                  <a:lnTo>
                    <a:pt x="76626" y="119363"/>
                  </a:lnTo>
                  <a:lnTo>
                    <a:pt x="79156" y="120000"/>
                  </a:lnTo>
                  <a:lnTo>
                    <a:pt x="82771" y="119363"/>
                  </a:lnTo>
                  <a:lnTo>
                    <a:pt x="85662" y="118726"/>
                  </a:lnTo>
                  <a:lnTo>
                    <a:pt x="89277" y="116816"/>
                  </a:lnTo>
                  <a:lnTo>
                    <a:pt x="92530" y="114907"/>
                  </a:lnTo>
                  <a:lnTo>
                    <a:pt x="96867" y="112679"/>
                  </a:lnTo>
                  <a:lnTo>
                    <a:pt x="103734" y="107586"/>
                  </a:lnTo>
                  <a:lnTo>
                    <a:pt x="110240" y="101220"/>
                  </a:lnTo>
                  <a:lnTo>
                    <a:pt x="116024" y="95490"/>
                  </a:lnTo>
                  <a:lnTo>
                    <a:pt x="117831" y="92307"/>
                  </a:lnTo>
                  <a:lnTo>
                    <a:pt x="119277" y="89761"/>
                  </a:lnTo>
                  <a:lnTo>
                    <a:pt x="119999" y="87214"/>
                  </a:lnTo>
                  <a:lnTo>
                    <a:pt x="119999" y="84986"/>
                  </a:lnTo>
                  <a:lnTo>
                    <a:pt x="119999" y="84986"/>
                  </a:lnTo>
                  <a:lnTo>
                    <a:pt x="119277" y="82122"/>
                  </a:lnTo>
                  <a:lnTo>
                    <a:pt x="117831" y="79575"/>
                  </a:lnTo>
                  <a:lnTo>
                    <a:pt x="116385" y="76392"/>
                  </a:lnTo>
                  <a:lnTo>
                    <a:pt x="114216" y="73209"/>
                  </a:lnTo>
                  <a:lnTo>
                    <a:pt x="108795" y="67161"/>
                  </a:lnTo>
                  <a:lnTo>
                    <a:pt x="102289" y="60795"/>
                  </a:lnTo>
                  <a:lnTo>
                    <a:pt x="89638" y="49018"/>
                  </a:lnTo>
                  <a:lnTo>
                    <a:pt x="83493" y="43607"/>
                  </a:lnTo>
                  <a:lnTo>
                    <a:pt x="79156" y="39151"/>
                  </a:lnTo>
                  <a:lnTo>
                    <a:pt x="79156" y="39151"/>
                  </a:lnTo>
                  <a:lnTo>
                    <a:pt x="74457" y="33740"/>
                  </a:lnTo>
                  <a:lnTo>
                    <a:pt x="69036" y="27055"/>
                  </a:lnTo>
                  <a:lnTo>
                    <a:pt x="62530" y="19734"/>
                  </a:lnTo>
                  <a:lnTo>
                    <a:pt x="55301" y="12413"/>
                  </a:lnTo>
                  <a:lnTo>
                    <a:pt x="51325" y="8912"/>
                  </a:lnTo>
                  <a:lnTo>
                    <a:pt x="47349" y="6366"/>
                  </a:lnTo>
                  <a:lnTo>
                    <a:pt x="43734" y="3501"/>
                  </a:lnTo>
                  <a:lnTo>
                    <a:pt x="39759" y="1909"/>
                  </a:lnTo>
                  <a:lnTo>
                    <a:pt x="35783" y="636"/>
                  </a:lnTo>
                  <a:lnTo>
                    <a:pt x="31807" y="0"/>
                  </a:lnTo>
                  <a:lnTo>
                    <a:pt x="28192" y="0"/>
                  </a:lnTo>
                  <a:lnTo>
                    <a:pt x="24216" y="1273"/>
                  </a:lnTo>
                  <a:lnTo>
                    <a:pt x="22771" y="2864"/>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4" name="Shape 478"/>
            <p:cNvSpPr/>
            <p:nvPr/>
          </p:nvSpPr>
          <p:spPr>
            <a:xfrm>
              <a:off x="2935" y="3561"/>
              <a:ext cx="346" cy="394"/>
            </a:xfrm>
            <a:custGeom>
              <a:avLst/>
              <a:gdLst/>
              <a:ahLst/>
              <a:cxnLst/>
              <a:rect l="0" t="0" r="0" b="0"/>
              <a:pathLst>
                <a:path w="120000" h="120000" extrusionOk="0">
                  <a:moveTo>
                    <a:pt x="118612" y="90761"/>
                  </a:moveTo>
                  <a:lnTo>
                    <a:pt x="118612" y="90761"/>
                  </a:lnTo>
                  <a:lnTo>
                    <a:pt x="119653" y="88934"/>
                  </a:lnTo>
                  <a:lnTo>
                    <a:pt x="120000" y="87106"/>
                  </a:lnTo>
                  <a:lnTo>
                    <a:pt x="120000" y="83451"/>
                  </a:lnTo>
                  <a:lnTo>
                    <a:pt x="118959" y="80101"/>
                  </a:lnTo>
                  <a:lnTo>
                    <a:pt x="117225" y="76142"/>
                  </a:lnTo>
                  <a:lnTo>
                    <a:pt x="115144" y="72791"/>
                  </a:lnTo>
                  <a:lnTo>
                    <a:pt x="112369" y="69746"/>
                  </a:lnTo>
                  <a:lnTo>
                    <a:pt x="106820" y="63959"/>
                  </a:lnTo>
                  <a:lnTo>
                    <a:pt x="106820" y="63959"/>
                  </a:lnTo>
                  <a:lnTo>
                    <a:pt x="99190" y="56649"/>
                  </a:lnTo>
                  <a:lnTo>
                    <a:pt x="90867" y="49340"/>
                  </a:lnTo>
                  <a:lnTo>
                    <a:pt x="83236" y="41725"/>
                  </a:lnTo>
                  <a:lnTo>
                    <a:pt x="79421" y="38071"/>
                  </a:lnTo>
                  <a:lnTo>
                    <a:pt x="75953" y="34111"/>
                  </a:lnTo>
                  <a:lnTo>
                    <a:pt x="75953" y="34111"/>
                  </a:lnTo>
                  <a:lnTo>
                    <a:pt x="66242" y="22538"/>
                  </a:lnTo>
                  <a:lnTo>
                    <a:pt x="60000" y="15837"/>
                  </a:lnTo>
                  <a:lnTo>
                    <a:pt x="52716" y="9137"/>
                  </a:lnTo>
                  <a:lnTo>
                    <a:pt x="49248" y="6395"/>
                  </a:lnTo>
                  <a:lnTo>
                    <a:pt x="45433" y="3959"/>
                  </a:lnTo>
                  <a:lnTo>
                    <a:pt x="41618" y="1827"/>
                  </a:lnTo>
                  <a:lnTo>
                    <a:pt x="37803" y="609"/>
                  </a:lnTo>
                  <a:lnTo>
                    <a:pt x="33988" y="0"/>
                  </a:lnTo>
                  <a:lnTo>
                    <a:pt x="29479" y="0"/>
                  </a:lnTo>
                  <a:lnTo>
                    <a:pt x="25664" y="1522"/>
                  </a:lnTo>
                  <a:lnTo>
                    <a:pt x="22196" y="3654"/>
                  </a:lnTo>
                  <a:lnTo>
                    <a:pt x="22196" y="3654"/>
                  </a:lnTo>
                  <a:lnTo>
                    <a:pt x="16647" y="7614"/>
                  </a:lnTo>
                  <a:lnTo>
                    <a:pt x="11791" y="11878"/>
                  </a:lnTo>
                  <a:lnTo>
                    <a:pt x="7283" y="16751"/>
                  </a:lnTo>
                  <a:lnTo>
                    <a:pt x="3468" y="21319"/>
                  </a:lnTo>
                  <a:lnTo>
                    <a:pt x="2080" y="23756"/>
                  </a:lnTo>
                  <a:lnTo>
                    <a:pt x="1040" y="26497"/>
                  </a:lnTo>
                  <a:lnTo>
                    <a:pt x="0" y="28934"/>
                  </a:lnTo>
                  <a:lnTo>
                    <a:pt x="0" y="31675"/>
                  </a:lnTo>
                  <a:lnTo>
                    <a:pt x="0" y="34416"/>
                  </a:lnTo>
                  <a:lnTo>
                    <a:pt x="693" y="37461"/>
                  </a:lnTo>
                  <a:lnTo>
                    <a:pt x="1387" y="40507"/>
                  </a:lnTo>
                  <a:lnTo>
                    <a:pt x="3121" y="43857"/>
                  </a:lnTo>
                  <a:lnTo>
                    <a:pt x="3121" y="43857"/>
                  </a:lnTo>
                  <a:lnTo>
                    <a:pt x="7283" y="50558"/>
                  </a:lnTo>
                  <a:lnTo>
                    <a:pt x="12485" y="57563"/>
                  </a:lnTo>
                  <a:lnTo>
                    <a:pt x="15606" y="60913"/>
                  </a:lnTo>
                  <a:lnTo>
                    <a:pt x="18381" y="63959"/>
                  </a:lnTo>
                  <a:lnTo>
                    <a:pt x="21849" y="66395"/>
                  </a:lnTo>
                  <a:lnTo>
                    <a:pt x="25317" y="68832"/>
                  </a:lnTo>
                  <a:lnTo>
                    <a:pt x="25317" y="68832"/>
                  </a:lnTo>
                  <a:lnTo>
                    <a:pt x="27745" y="70355"/>
                  </a:lnTo>
                  <a:lnTo>
                    <a:pt x="30173" y="70964"/>
                  </a:lnTo>
                  <a:lnTo>
                    <a:pt x="32601" y="71573"/>
                  </a:lnTo>
                  <a:lnTo>
                    <a:pt x="34335" y="71573"/>
                  </a:lnTo>
                  <a:lnTo>
                    <a:pt x="39190" y="70964"/>
                  </a:lnTo>
                  <a:lnTo>
                    <a:pt x="44046" y="69746"/>
                  </a:lnTo>
                  <a:lnTo>
                    <a:pt x="44046" y="69746"/>
                  </a:lnTo>
                  <a:lnTo>
                    <a:pt x="41271" y="73705"/>
                  </a:lnTo>
                  <a:lnTo>
                    <a:pt x="39884" y="75837"/>
                  </a:lnTo>
                  <a:lnTo>
                    <a:pt x="38843" y="77969"/>
                  </a:lnTo>
                  <a:lnTo>
                    <a:pt x="38150" y="80101"/>
                  </a:lnTo>
                  <a:lnTo>
                    <a:pt x="38150" y="82233"/>
                  </a:lnTo>
                  <a:lnTo>
                    <a:pt x="38150" y="84670"/>
                  </a:lnTo>
                  <a:lnTo>
                    <a:pt x="39190" y="86802"/>
                  </a:lnTo>
                  <a:lnTo>
                    <a:pt x="39190" y="86802"/>
                  </a:lnTo>
                  <a:lnTo>
                    <a:pt x="41271" y="90761"/>
                  </a:lnTo>
                  <a:lnTo>
                    <a:pt x="43699" y="94416"/>
                  </a:lnTo>
                  <a:lnTo>
                    <a:pt x="46820" y="98375"/>
                  </a:lnTo>
                  <a:lnTo>
                    <a:pt x="50289" y="101725"/>
                  </a:lnTo>
                  <a:lnTo>
                    <a:pt x="58265" y="108426"/>
                  </a:lnTo>
                  <a:lnTo>
                    <a:pt x="65549" y="114517"/>
                  </a:lnTo>
                  <a:lnTo>
                    <a:pt x="65549" y="114517"/>
                  </a:lnTo>
                  <a:lnTo>
                    <a:pt x="68323" y="116649"/>
                  </a:lnTo>
                  <a:lnTo>
                    <a:pt x="71098" y="118172"/>
                  </a:lnTo>
                  <a:lnTo>
                    <a:pt x="74219" y="119086"/>
                  </a:lnTo>
                  <a:lnTo>
                    <a:pt x="76994" y="120000"/>
                  </a:lnTo>
                  <a:lnTo>
                    <a:pt x="79768" y="119390"/>
                  </a:lnTo>
                  <a:lnTo>
                    <a:pt x="83236" y="119086"/>
                  </a:lnTo>
                  <a:lnTo>
                    <a:pt x="86705" y="118172"/>
                  </a:lnTo>
                  <a:lnTo>
                    <a:pt x="90173" y="116649"/>
                  </a:lnTo>
                  <a:lnTo>
                    <a:pt x="90173" y="116649"/>
                  </a:lnTo>
                  <a:lnTo>
                    <a:pt x="94335" y="114517"/>
                  </a:lnTo>
                  <a:lnTo>
                    <a:pt x="98843" y="111776"/>
                  </a:lnTo>
                  <a:lnTo>
                    <a:pt x="102658" y="109035"/>
                  </a:lnTo>
                  <a:lnTo>
                    <a:pt x="106473" y="105380"/>
                  </a:lnTo>
                  <a:lnTo>
                    <a:pt x="110289" y="102030"/>
                  </a:lnTo>
                  <a:lnTo>
                    <a:pt x="113410" y="98375"/>
                  </a:lnTo>
                  <a:lnTo>
                    <a:pt x="116184" y="94416"/>
                  </a:lnTo>
                  <a:lnTo>
                    <a:pt x="118612" y="90761"/>
                  </a:lnTo>
                  <a:lnTo>
                    <a:pt x="118612" y="90761"/>
                  </a:lnTo>
                  <a:close/>
                  <a:moveTo>
                    <a:pt x="70057" y="111472"/>
                  </a:moveTo>
                  <a:lnTo>
                    <a:pt x="70057" y="111472"/>
                  </a:lnTo>
                  <a:lnTo>
                    <a:pt x="64508" y="106903"/>
                  </a:lnTo>
                  <a:lnTo>
                    <a:pt x="58959" y="101725"/>
                  </a:lnTo>
                  <a:lnTo>
                    <a:pt x="48901" y="91065"/>
                  </a:lnTo>
                  <a:lnTo>
                    <a:pt x="48901" y="91065"/>
                  </a:lnTo>
                  <a:lnTo>
                    <a:pt x="46127" y="88020"/>
                  </a:lnTo>
                  <a:lnTo>
                    <a:pt x="44739" y="84670"/>
                  </a:lnTo>
                  <a:lnTo>
                    <a:pt x="44046" y="82842"/>
                  </a:lnTo>
                  <a:lnTo>
                    <a:pt x="43699" y="81319"/>
                  </a:lnTo>
                  <a:lnTo>
                    <a:pt x="44046" y="79492"/>
                  </a:lnTo>
                  <a:lnTo>
                    <a:pt x="44739" y="77969"/>
                  </a:lnTo>
                  <a:lnTo>
                    <a:pt x="44739" y="77969"/>
                  </a:lnTo>
                  <a:lnTo>
                    <a:pt x="46820" y="74619"/>
                  </a:lnTo>
                  <a:lnTo>
                    <a:pt x="48901" y="71878"/>
                  </a:lnTo>
                  <a:lnTo>
                    <a:pt x="53757" y="66091"/>
                  </a:lnTo>
                  <a:lnTo>
                    <a:pt x="53757" y="66091"/>
                  </a:lnTo>
                  <a:lnTo>
                    <a:pt x="54104" y="65482"/>
                  </a:lnTo>
                  <a:lnTo>
                    <a:pt x="54797" y="64568"/>
                  </a:lnTo>
                  <a:lnTo>
                    <a:pt x="54104" y="63045"/>
                  </a:lnTo>
                  <a:lnTo>
                    <a:pt x="52716" y="62131"/>
                  </a:lnTo>
                  <a:lnTo>
                    <a:pt x="51676" y="62131"/>
                  </a:lnTo>
                  <a:lnTo>
                    <a:pt x="50982" y="62131"/>
                  </a:lnTo>
                  <a:lnTo>
                    <a:pt x="50982" y="62131"/>
                  </a:lnTo>
                  <a:lnTo>
                    <a:pt x="45086" y="64263"/>
                  </a:lnTo>
                  <a:lnTo>
                    <a:pt x="38843" y="66091"/>
                  </a:lnTo>
                  <a:lnTo>
                    <a:pt x="35722" y="66395"/>
                  </a:lnTo>
                  <a:lnTo>
                    <a:pt x="32947" y="66395"/>
                  </a:lnTo>
                  <a:lnTo>
                    <a:pt x="30173" y="65482"/>
                  </a:lnTo>
                  <a:lnTo>
                    <a:pt x="27052" y="63959"/>
                  </a:lnTo>
                  <a:lnTo>
                    <a:pt x="27052" y="63959"/>
                  </a:lnTo>
                  <a:lnTo>
                    <a:pt x="24624" y="62131"/>
                  </a:lnTo>
                  <a:lnTo>
                    <a:pt x="21849" y="60000"/>
                  </a:lnTo>
                  <a:lnTo>
                    <a:pt x="16994" y="54517"/>
                  </a:lnTo>
                  <a:lnTo>
                    <a:pt x="12485" y="48426"/>
                  </a:lnTo>
                  <a:lnTo>
                    <a:pt x="9364" y="43553"/>
                  </a:lnTo>
                  <a:lnTo>
                    <a:pt x="9364" y="43553"/>
                  </a:lnTo>
                  <a:lnTo>
                    <a:pt x="7283" y="40507"/>
                  </a:lnTo>
                  <a:lnTo>
                    <a:pt x="6242" y="38071"/>
                  </a:lnTo>
                  <a:lnTo>
                    <a:pt x="5895" y="35329"/>
                  </a:lnTo>
                  <a:lnTo>
                    <a:pt x="5549" y="32893"/>
                  </a:lnTo>
                  <a:lnTo>
                    <a:pt x="5895" y="30152"/>
                  </a:lnTo>
                  <a:lnTo>
                    <a:pt x="6242" y="27715"/>
                  </a:lnTo>
                  <a:lnTo>
                    <a:pt x="7283" y="25583"/>
                  </a:lnTo>
                  <a:lnTo>
                    <a:pt x="8670" y="23451"/>
                  </a:lnTo>
                  <a:lnTo>
                    <a:pt x="11791" y="19187"/>
                  </a:lnTo>
                  <a:lnTo>
                    <a:pt x="15953" y="14923"/>
                  </a:lnTo>
                  <a:lnTo>
                    <a:pt x="20462" y="11269"/>
                  </a:lnTo>
                  <a:lnTo>
                    <a:pt x="25317" y="7614"/>
                  </a:lnTo>
                  <a:lnTo>
                    <a:pt x="25317" y="7614"/>
                  </a:lnTo>
                  <a:lnTo>
                    <a:pt x="28439" y="6091"/>
                  </a:lnTo>
                  <a:lnTo>
                    <a:pt x="31560" y="5177"/>
                  </a:lnTo>
                  <a:lnTo>
                    <a:pt x="35028" y="5177"/>
                  </a:lnTo>
                  <a:lnTo>
                    <a:pt x="38150" y="6091"/>
                  </a:lnTo>
                  <a:lnTo>
                    <a:pt x="41618" y="7309"/>
                  </a:lnTo>
                  <a:lnTo>
                    <a:pt x="45086" y="9441"/>
                  </a:lnTo>
                  <a:lnTo>
                    <a:pt x="48554" y="11878"/>
                  </a:lnTo>
                  <a:lnTo>
                    <a:pt x="51329" y="14619"/>
                  </a:lnTo>
                  <a:lnTo>
                    <a:pt x="57572" y="21015"/>
                  </a:lnTo>
                  <a:lnTo>
                    <a:pt x="63121" y="26802"/>
                  </a:lnTo>
                  <a:lnTo>
                    <a:pt x="71098" y="37157"/>
                  </a:lnTo>
                  <a:lnTo>
                    <a:pt x="71098" y="37157"/>
                  </a:lnTo>
                  <a:lnTo>
                    <a:pt x="75953" y="41725"/>
                  </a:lnTo>
                  <a:lnTo>
                    <a:pt x="80809" y="46903"/>
                  </a:lnTo>
                  <a:lnTo>
                    <a:pt x="90520" y="55736"/>
                  </a:lnTo>
                  <a:lnTo>
                    <a:pt x="90520" y="55736"/>
                  </a:lnTo>
                  <a:lnTo>
                    <a:pt x="97803" y="62131"/>
                  </a:lnTo>
                  <a:lnTo>
                    <a:pt x="105086" y="68832"/>
                  </a:lnTo>
                  <a:lnTo>
                    <a:pt x="107861" y="72487"/>
                  </a:lnTo>
                  <a:lnTo>
                    <a:pt x="110982" y="76142"/>
                  </a:lnTo>
                  <a:lnTo>
                    <a:pt x="113410" y="80406"/>
                  </a:lnTo>
                  <a:lnTo>
                    <a:pt x="114797" y="84365"/>
                  </a:lnTo>
                  <a:lnTo>
                    <a:pt x="114797" y="84365"/>
                  </a:lnTo>
                  <a:lnTo>
                    <a:pt x="114797" y="85888"/>
                  </a:lnTo>
                  <a:lnTo>
                    <a:pt x="114797" y="87106"/>
                  </a:lnTo>
                  <a:lnTo>
                    <a:pt x="113410" y="90152"/>
                  </a:lnTo>
                  <a:lnTo>
                    <a:pt x="111329" y="93502"/>
                  </a:lnTo>
                  <a:lnTo>
                    <a:pt x="108554" y="96548"/>
                  </a:lnTo>
                  <a:lnTo>
                    <a:pt x="102312" y="102030"/>
                  </a:lnTo>
                  <a:lnTo>
                    <a:pt x="96763" y="106294"/>
                  </a:lnTo>
                  <a:lnTo>
                    <a:pt x="96763" y="106294"/>
                  </a:lnTo>
                  <a:lnTo>
                    <a:pt x="90520" y="110558"/>
                  </a:lnTo>
                  <a:lnTo>
                    <a:pt x="87745" y="112385"/>
                  </a:lnTo>
                  <a:lnTo>
                    <a:pt x="84277" y="113908"/>
                  </a:lnTo>
                  <a:lnTo>
                    <a:pt x="80809" y="114517"/>
                  </a:lnTo>
                  <a:lnTo>
                    <a:pt x="76994" y="114517"/>
                  </a:lnTo>
                  <a:lnTo>
                    <a:pt x="73526" y="113604"/>
                  </a:lnTo>
                  <a:lnTo>
                    <a:pt x="70057" y="111472"/>
                  </a:lnTo>
                  <a:lnTo>
                    <a:pt x="70057" y="11147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5" name="Shape 479"/>
            <p:cNvSpPr/>
            <p:nvPr/>
          </p:nvSpPr>
          <p:spPr>
            <a:xfrm>
              <a:off x="3331" y="2721"/>
              <a:ext cx="78" cy="448"/>
            </a:xfrm>
            <a:custGeom>
              <a:avLst/>
              <a:gdLst/>
              <a:ahLst/>
              <a:cxnLst/>
              <a:rect l="0" t="0" r="0" b="0"/>
              <a:pathLst>
                <a:path w="120000" h="120000" extrusionOk="0">
                  <a:moveTo>
                    <a:pt x="94177" y="116525"/>
                  </a:moveTo>
                  <a:lnTo>
                    <a:pt x="94177" y="116525"/>
                  </a:lnTo>
                  <a:lnTo>
                    <a:pt x="83544" y="110645"/>
                  </a:lnTo>
                  <a:lnTo>
                    <a:pt x="72911" y="104766"/>
                  </a:lnTo>
                  <a:lnTo>
                    <a:pt x="66835" y="98351"/>
                  </a:lnTo>
                  <a:lnTo>
                    <a:pt x="62278" y="91937"/>
                  </a:lnTo>
                  <a:lnTo>
                    <a:pt x="53164" y="79376"/>
                  </a:lnTo>
                  <a:lnTo>
                    <a:pt x="47088" y="66547"/>
                  </a:lnTo>
                  <a:lnTo>
                    <a:pt x="47088" y="66547"/>
                  </a:lnTo>
                  <a:lnTo>
                    <a:pt x="42531" y="54253"/>
                  </a:lnTo>
                  <a:lnTo>
                    <a:pt x="41012" y="47839"/>
                  </a:lnTo>
                  <a:lnTo>
                    <a:pt x="41012" y="41692"/>
                  </a:lnTo>
                  <a:lnTo>
                    <a:pt x="42531" y="35278"/>
                  </a:lnTo>
                  <a:lnTo>
                    <a:pt x="47088" y="28864"/>
                  </a:lnTo>
                  <a:lnTo>
                    <a:pt x="53164" y="22984"/>
                  </a:lnTo>
                  <a:lnTo>
                    <a:pt x="63797" y="17104"/>
                  </a:lnTo>
                  <a:lnTo>
                    <a:pt x="63797" y="17104"/>
                  </a:lnTo>
                  <a:lnTo>
                    <a:pt x="78987" y="15233"/>
                  </a:lnTo>
                  <a:lnTo>
                    <a:pt x="91139" y="12828"/>
                  </a:lnTo>
                  <a:lnTo>
                    <a:pt x="115443" y="8552"/>
                  </a:lnTo>
                  <a:lnTo>
                    <a:pt x="115443" y="8552"/>
                  </a:lnTo>
                  <a:lnTo>
                    <a:pt x="120000" y="7216"/>
                  </a:lnTo>
                  <a:lnTo>
                    <a:pt x="120000" y="6681"/>
                  </a:lnTo>
                  <a:lnTo>
                    <a:pt x="116962" y="5879"/>
                  </a:lnTo>
                  <a:lnTo>
                    <a:pt x="115443" y="5077"/>
                  </a:lnTo>
                  <a:lnTo>
                    <a:pt x="110886" y="4810"/>
                  </a:lnTo>
                  <a:lnTo>
                    <a:pt x="106329" y="4276"/>
                  </a:lnTo>
                  <a:lnTo>
                    <a:pt x="101772" y="4810"/>
                  </a:lnTo>
                  <a:lnTo>
                    <a:pt x="98734" y="5077"/>
                  </a:lnTo>
                  <a:lnTo>
                    <a:pt x="98734" y="5077"/>
                  </a:lnTo>
                  <a:lnTo>
                    <a:pt x="83544" y="8552"/>
                  </a:lnTo>
                  <a:lnTo>
                    <a:pt x="63797" y="11492"/>
                  </a:lnTo>
                  <a:lnTo>
                    <a:pt x="63797" y="11492"/>
                  </a:lnTo>
                  <a:lnTo>
                    <a:pt x="69873" y="9086"/>
                  </a:lnTo>
                  <a:lnTo>
                    <a:pt x="78987" y="7216"/>
                  </a:lnTo>
                  <a:lnTo>
                    <a:pt x="88101" y="5077"/>
                  </a:lnTo>
                  <a:lnTo>
                    <a:pt x="95696" y="3207"/>
                  </a:lnTo>
                  <a:lnTo>
                    <a:pt x="95696" y="3207"/>
                  </a:lnTo>
                  <a:lnTo>
                    <a:pt x="95696" y="2138"/>
                  </a:lnTo>
                  <a:lnTo>
                    <a:pt x="95696" y="1336"/>
                  </a:lnTo>
                  <a:lnTo>
                    <a:pt x="94177" y="534"/>
                  </a:lnTo>
                  <a:lnTo>
                    <a:pt x="89620" y="0"/>
                  </a:lnTo>
                  <a:lnTo>
                    <a:pt x="85063" y="0"/>
                  </a:lnTo>
                  <a:lnTo>
                    <a:pt x="80506" y="0"/>
                  </a:lnTo>
                  <a:lnTo>
                    <a:pt x="77468" y="267"/>
                  </a:lnTo>
                  <a:lnTo>
                    <a:pt x="74430" y="534"/>
                  </a:lnTo>
                  <a:lnTo>
                    <a:pt x="74430" y="534"/>
                  </a:lnTo>
                  <a:lnTo>
                    <a:pt x="66835" y="3207"/>
                  </a:lnTo>
                  <a:lnTo>
                    <a:pt x="56202" y="5345"/>
                  </a:lnTo>
                  <a:lnTo>
                    <a:pt x="47088" y="7750"/>
                  </a:lnTo>
                  <a:lnTo>
                    <a:pt x="41012" y="10423"/>
                  </a:lnTo>
                  <a:lnTo>
                    <a:pt x="41012" y="10423"/>
                  </a:lnTo>
                  <a:lnTo>
                    <a:pt x="34936" y="8819"/>
                  </a:lnTo>
                  <a:lnTo>
                    <a:pt x="30379" y="7216"/>
                  </a:lnTo>
                  <a:lnTo>
                    <a:pt x="25822" y="5879"/>
                  </a:lnTo>
                  <a:lnTo>
                    <a:pt x="25822" y="4008"/>
                  </a:lnTo>
                  <a:lnTo>
                    <a:pt x="25822" y="4008"/>
                  </a:lnTo>
                  <a:lnTo>
                    <a:pt x="24303" y="3207"/>
                  </a:lnTo>
                  <a:lnTo>
                    <a:pt x="21265" y="2405"/>
                  </a:lnTo>
                  <a:lnTo>
                    <a:pt x="18227" y="2138"/>
                  </a:lnTo>
                  <a:lnTo>
                    <a:pt x="13670" y="1870"/>
                  </a:lnTo>
                  <a:lnTo>
                    <a:pt x="9113" y="2138"/>
                  </a:lnTo>
                  <a:lnTo>
                    <a:pt x="4556" y="2405"/>
                  </a:lnTo>
                  <a:lnTo>
                    <a:pt x="0" y="3207"/>
                  </a:lnTo>
                  <a:lnTo>
                    <a:pt x="0" y="4008"/>
                  </a:lnTo>
                  <a:lnTo>
                    <a:pt x="0" y="4008"/>
                  </a:lnTo>
                  <a:lnTo>
                    <a:pt x="0" y="5879"/>
                  </a:lnTo>
                  <a:lnTo>
                    <a:pt x="3037" y="7216"/>
                  </a:lnTo>
                  <a:lnTo>
                    <a:pt x="7594" y="9086"/>
                  </a:lnTo>
                  <a:lnTo>
                    <a:pt x="10632" y="10690"/>
                  </a:lnTo>
                  <a:lnTo>
                    <a:pt x="24303" y="13363"/>
                  </a:lnTo>
                  <a:lnTo>
                    <a:pt x="37974" y="15501"/>
                  </a:lnTo>
                  <a:lnTo>
                    <a:pt x="37974" y="15501"/>
                  </a:lnTo>
                  <a:lnTo>
                    <a:pt x="30379" y="21915"/>
                  </a:lnTo>
                  <a:lnTo>
                    <a:pt x="24303" y="28329"/>
                  </a:lnTo>
                  <a:lnTo>
                    <a:pt x="19746" y="34476"/>
                  </a:lnTo>
                  <a:lnTo>
                    <a:pt x="18227" y="40890"/>
                  </a:lnTo>
                  <a:lnTo>
                    <a:pt x="18227" y="47305"/>
                  </a:lnTo>
                  <a:lnTo>
                    <a:pt x="19746" y="53452"/>
                  </a:lnTo>
                  <a:lnTo>
                    <a:pt x="24303" y="66547"/>
                  </a:lnTo>
                  <a:lnTo>
                    <a:pt x="24303" y="66547"/>
                  </a:lnTo>
                  <a:lnTo>
                    <a:pt x="28860" y="79643"/>
                  </a:lnTo>
                  <a:lnTo>
                    <a:pt x="36455" y="93006"/>
                  </a:lnTo>
                  <a:lnTo>
                    <a:pt x="42531" y="99688"/>
                  </a:lnTo>
                  <a:lnTo>
                    <a:pt x="48607" y="106102"/>
                  </a:lnTo>
                  <a:lnTo>
                    <a:pt x="59240" y="112516"/>
                  </a:lnTo>
                  <a:lnTo>
                    <a:pt x="72911" y="118930"/>
                  </a:lnTo>
                  <a:lnTo>
                    <a:pt x="72911" y="118930"/>
                  </a:lnTo>
                  <a:lnTo>
                    <a:pt x="74430" y="119465"/>
                  </a:lnTo>
                  <a:lnTo>
                    <a:pt x="78987" y="120000"/>
                  </a:lnTo>
                  <a:lnTo>
                    <a:pt x="83544" y="120000"/>
                  </a:lnTo>
                  <a:lnTo>
                    <a:pt x="88101" y="120000"/>
                  </a:lnTo>
                  <a:lnTo>
                    <a:pt x="91139" y="119198"/>
                  </a:lnTo>
                  <a:lnTo>
                    <a:pt x="94177" y="118396"/>
                  </a:lnTo>
                  <a:lnTo>
                    <a:pt x="95696" y="117594"/>
                  </a:lnTo>
                  <a:lnTo>
                    <a:pt x="94177" y="116525"/>
                  </a:lnTo>
                  <a:lnTo>
                    <a:pt x="94177" y="1165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6" name="Shape 480"/>
            <p:cNvSpPr/>
            <p:nvPr/>
          </p:nvSpPr>
          <p:spPr>
            <a:xfrm>
              <a:off x="3838" y="2721"/>
              <a:ext cx="216" cy="418"/>
            </a:xfrm>
            <a:custGeom>
              <a:avLst/>
              <a:gdLst/>
              <a:ahLst/>
              <a:cxnLst/>
              <a:rect l="0" t="0" r="0" b="0"/>
              <a:pathLst>
                <a:path w="120000" h="120000" extrusionOk="0">
                  <a:moveTo>
                    <a:pt x="1666" y="115704"/>
                  </a:moveTo>
                  <a:lnTo>
                    <a:pt x="1666" y="115704"/>
                  </a:lnTo>
                  <a:lnTo>
                    <a:pt x="10000" y="110548"/>
                  </a:lnTo>
                  <a:lnTo>
                    <a:pt x="17777" y="105393"/>
                  </a:lnTo>
                  <a:lnTo>
                    <a:pt x="25000" y="99379"/>
                  </a:lnTo>
                  <a:lnTo>
                    <a:pt x="31666" y="93365"/>
                  </a:lnTo>
                  <a:lnTo>
                    <a:pt x="44444" y="81336"/>
                  </a:lnTo>
                  <a:lnTo>
                    <a:pt x="56111" y="69021"/>
                  </a:lnTo>
                  <a:lnTo>
                    <a:pt x="56111" y="69021"/>
                  </a:lnTo>
                  <a:lnTo>
                    <a:pt x="67777" y="56992"/>
                  </a:lnTo>
                  <a:lnTo>
                    <a:pt x="72222" y="50978"/>
                  </a:lnTo>
                  <a:lnTo>
                    <a:pt x="76666" y="44677"/>
                  </a:lnTo>
                  <a:lnTo>
                    <a:pt x="81666" y="38090"/>
                  </a:lnTo>
                  <a:lnTo>
                    <a:pt x="84444" y="31789"/>
                  </a:lnTo>
                  <a:lnTo>
                    <a:pt x="86666" y="25489"/>
                  </a:lnTo>
                  <a:lnTo>
                    <a:pt x="88333" y="18615"/>
                  </a:lnTo>
                  <a:lnTo>
                    <a:pt x="88333" y="18615"/>
                  </a:lnTo>
                  <a:lnTo>
                    <a:pt x="84444" y="15751"/>
                  </a:lnTo>
                  <a:lnTo>
                    <a:pt x="82222" y="13174"/>
                  </a:lnTo>
                  <a:lnTo>
                    <a:pt x="77777" y="6587"/>
                  </a:lnTo>
                  <a:lnTo>
                    <a:pt x="77777" y="6587"/>
                  </a:lnTo>
                  <a:lnTo>
                    <a:pt x="77777" y="5441"/>
                  </a:lnTo>
                  <a:lnTo>
                    <a:pt x="77777" y="4582"/>
                  </a:lnTo>
                  <a:lnTo>
                    <a:pt x="79444" y="3723"/>
                  </a:lnTo>
                  <a:lnTo>
                    <a:pt x="80000" y="3436"/>
                  </a:lnTo>
                  <a:lnTo>
                    <a:pt x="82222" y="3150"/>
                  </a:lnTo>
                  <a:lnTo>
                    <a:pt x="83888" y="3150"/>
                  </a:lnTo>
                  <a:lnTo>
                    <a:pt x="84444" y="3436"/>
                  </a:lnTo>
                  <a:lnTo>
                    <a:pt x="86111" y="4582"/>
                  </a:lnTo>
                  <a:lnTo>
                    <a:pt x="86111" y="4582"/>
                  </a:lnTo>
                  <a:lnTo>
                    <a:pt x="88333" y="9164"/>
                  </a:lnTo>
                  <a:lnTo>
                    <a:pt x="92222" y="13174"/>
                  </a:lnTo>
                  <a:lnTo>
                    <a:pt x="92222" y="13174"/>
                  </a:lnTo>
                  <a:lnTo>
                    <a:pt x="92222" y="10596"/>
                  </a:lnTo>
                  <a:lnTo>
                    <a:pt x="90555" y="7732"/>
                  </a:lnTo>
                  <a:lnTo>
                    <a:pt x="89444" y="5155"/>
                  </a:lnTo>
                  <a:lnTo>
                    <a:pt x="88333" y="2577"/>
                  </a:lnTo>
                  <a:lnTo>
                    <a:pt x="88333" y="2577"/>
                  </a:lnTo>
                  <a:lnTo>
                    <a:pt x="88333" y="1431"/>
                  </a:lnTo>
                  <a:lnTo>
                    <a:pt x="90000" y="572"/>
                  </a:lnTo>
                  <a:lnTo>
                    <a:pt x="90555" y="286"/>
                  </a:lnTo>
                  <a:lnTo>
                    <a:pt x="92222" y="0"/>
                  </a:lnTo>
                  <a:lnTo>
                    <a:pt x="94444" y="0"/>
                  </a:lnTo>
                  <a:lnTo>
                    <a:pt x="96111" y="286"/>
                  </a:lnTo>
                  <a:lnTo>
                    <a:pt x="97222" y="1145"/>
                  </a:lnTo>
                  <a:lnTo>
                    <a:pt x="97777" y="2004"/>
                  </a:lnTo>
                  <a:lnTo>
                    <a:pt x="97777" y="2004"/>
                  </a:lnTo>
                  <a:lnTo>
                    <a:pt x="98333" y="4582"/>
                  </a:lnTo>
                  <a:lnTo>
                    <a:pt x="100000" y="7732"/>
                  </a:lnTo>
                  <a:lnTo>
                    <a:pt x="101111" y="10596"/>
                  </a:lnTo>
                  <a:lnTo>
                    <a:pt x="101666" y="13747"/>
                  </a:lnTo>
                  <a:lnTo>
                    <a:pt x="101666" y="13747"/>
                  </a:lnTo>
                  <a:lnTo>
                    <a:pt x="105000" y="12601"/>
                  </a:lnTo>
                  <a:lnTo>
                    <a:pt x="107777" y="11455"/>
                  </a:lnTo>
                  <a:lnTo>
                    <a:pt x="110000" y="10310"/>
                  </a:lnTo>
                  <a:lnTo>
                    <a:pt x="111666" y="8591"/>
                  </a:lnTo>
                  <a:lnTo>
                    <a:pt x="111666" y="8591"/>
                  </a:lnTo>
                  <a:lnTo>
                    <a:pt x="112777" y="7446"/>
                  </a:lnTo>
                  <a:lnTo>
                    <a:pt x="113888" y="7159"/>
                  </a:lnTo>
                  <a:lnTo>
                    <a:pt x="115555" y="7159"/>
                  </a:lnTo>
                  <a:lnTo>
                    <a:pt x="117222" y="7159"/>
                  </a:lnTo>
                  <a:lnTo>
                    <a:pt x="118888" y="7446"/>
                  </a:lnTo>
                  <a:lnTo>
                    <a:pt x="120000" y="8305"/>
                  </a:lnTo>
                  <a:lnTo>
                    <a:pt x="120000" y="9164"/>
                  </a:lnTo>
                  <a:lnTo>
                    <a:pt x="120000" y="10310"/>
                  </a:lnTo>
                  <a:lnTo>
                    <a:pt x="120000" y="10310"/>
                  </a:lnTo>
                  <a:lnTo>
                    <a:pt x="118888" y="11742"/>
                  </a:lnTo>
                  <a:lnTo>
                    <a:pt x="116666" y="13460"/>
                  </a:lnTo>
                  <a:lnTo>
                    <a:pt x="113888" y="14606"/>
                  </a:lnTo>
                  <a:lnTo>
                    <a:pt x="111111" y="15751"/>
                  </a:lnTo>
                  <a:lnTo>
                    <a:pt x="105000" y="17756"/>
                  </a:lnTo>
                  <a:lnTo>
                    <a:pt x="97777" y="18902"/>
                  </a:lnTo>
                  <a:lnTo>
                    <a:pt x="97777" y="18902"/>
                  </a:lnTo>
                  <a:lnTo>
                    <a:pt x="96111" y="25775"/>
                  </a:lnTo>
                  <a:lnTo>
                    <a:pt x="93888" y="32649"/>
                  </a:lnTo>
                  <a:lnTo>
                    <a:pt x="90000" y="38949"/>
                  </a:lnTo>
                  <a:lnTo>
                    <a:pt x="85555" y="45823"/>
                  </a:lnTo>
                  <a:lnTo>
                    <a:pt x="80555" y="52124"/>
                  </a:lnTo>
                  <a:lnTo>
                    <a:pt x="75555" y="58138"/>
                  </a:lnTo>
                  <a:lnTo>
                    <a:pt x="64444" y="71026"/>
                  </a:lnTo>
                  <a:lnTo>
                    <a:pt x="64444" y="71026"/>
                  </a:lnTo>
                  <a:lnTo>
                    <a:pt x="52222" y="83627"/>
                  </a:lnTo>
                  <a:lnTo>
                    <a:pt x="39444" y="96515"/>
                  </a:lnTo>
                  <a:lnTo>
                    <a:pt x="31666" y="102529"/>
                  </a:lnTo>
                  <a:lnTo>
                    <a:pt x="23888" y="108544"/>
                  </a:lnTo>
                  <a:lnTo>
                    <a:pt x="16666" y="114272"/>
                  </a:lnTo>
                  <a:lnTo>
                    <a:pt x="7222" y="119427"/>
                  </a:lnTo>
                  <a:lnTo>
                    <a:pt x="7222" y="119427"/>
                  </a:lnTo>
                  <a:lnTo>
                    <a:pt x="5555" y="120000"/>
                  </a:lnTo>
                  <a:lnTo>
                    <a:pt x="3888" y="120000"/>
                  </a:lnTo>
                  <a:lnTo>
                    <a:pt x="2222" y="119713"/>
                  </a:lnTo>
                  <a:lnTo>
                    <a:pt x="1111" y="119427"/>
                  </a:lnTo>
                  <a:lnTo>
                    <a:pt x="0" y="118568"/>
                  </a:lnTo>
                  <a:lnTo>
                    <a:pt x="0" y="117708"/>
                  </a:lnTo>
                  <a:lnTo>
                    <a:pt x="0" y="116849"/>
                  </a:lnTo>
                  <a:lnTo>
                    <a:pt x="1666" y="115704"/>
                  </a:lnTo>
                  <a:lnTo>
                    <a:pt x="1666" y="1157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7" name="Shape 481"/>
            <p:cNvSpPr/>
            <p:nvPr/>
          </p:nvSpPr>
          <p:spPr>
            <a:xfrm>
              <a:off x="2990" y="3300"/>
              <a:ext cx="513" cy="524"/>
            </a:xfrm>
            <a:custGeom>
              <a:avLst/>
              <a:gdLst/>
              <a:ahLst/>
              <a:cxnLst/>
              <a:rect l="0" t="0" r="0" b="0"/>
              <a:pathLst>
                <a:path w="120000" h="120000" extrusionOk="0">
                  <a:moveTo>
                    <a:pt x="27368" y="27885"/>
                  </a:moveTo>
                  <a:lnTo>
                    <a:pt x="27368" y="27885"/>
                  </a:lnTo>
                  <a:lnTo>
                    <a:pt x="20116" y="33371"/>
                  </a:lnTo>
                  <a:lnTo>
                    <a:pt x="10994" y="40685"/>
                  </a:lnTo>
                  <a:lnTo>
                    <a:pt x="6549" y="44114"/>
                  </a:lnTo>
                  <a:lnTo>
                    <a:pt x="3040" y="48000"/>
                  </a:lnTo>
                  <a:lnTo>
                    <a:pt x="1637" y="49600"/>
                  </a:lnTo>
                  <a:lnTo>
                    <a:pt x="701" y="51200"/>
                  </a:lnTo>
                  <a:lnTo>
                    <a:pt x="0" y="52342"/>
                  </a:lnTo>
                  <a:lnTo>
                    <a:pt x="0" y="53714"/>
                  </a:lnTo>
                  <a:lnTo>
                    <a:pt x="0" y="53714"/>
                  </a:lnTo>
                  <a:lnTo>
                    <a:pt x="233" y="54857"/>
                  </a:lnTo>
                  <a:lnTo>
                    <a:pt x="935" y="56457"/>
                  </a:lnTo>
                  <a:lnTo>
                    <a:pt x="3508" y="59657"/>
                  </a:lnTo>
                  <a:lnTo>
                    <a:pt x="7251" y="63314"/>
                  </a:lnTo>
                  <a:lnTo>
                    <a:pt x="10994" y="66971"/>
                  </a:lnTo>
                  <a:lnTo>
                    <a:pt x="19649" y="73828"/>
                  </a:lnTo>
                  <a:lnTo>
                    <a:pt x="22923" y="76571"/>
                  </a:lnTo>
                  <a:lnTo>
                    <a:pt x="25497" y="78857"/>
                  </a:lnTo>
                  <a:lnTo>
                    <a:pt x="25497" y="78857"/>
                  </a:lnTo>
                  <a:lnTo>
                    <a:pt x="43742" y="97371"/>
                  </a:lnTo>
                  <a:lnTo>
                    <a:pt x="43742" y="97371"/>
                  </a:lnTo>
                  <a:lnTo>
                    <a:pt x="54269" y="109257"/>
                  </a:lnTo>
                  <a:lnTo>
                    <a:pt x="61052" y="116114"/>
                  </a:lnTo>
                  <a:lnTo>
                    <a:pt x="63859" y="118628"/>
                  </a:lnTo>
                  <a:lnTo>
                    <a:pt x="65029" y="119771"/>
                  </a:lnTo>
                  <a:lnTo>
                    <a:pt x="65964" y="120000"/>
                  </a:lnTo>
                  <a:lnTo>
                    <a:pt x="65964" y="120000"/>
                  </a:lnTo>
                  <a:lnTo>
                    <a:pt x="67602" y="120000"/>
                  </a:lnTo>
                  <a:lnTo>
                    <a:pt x="69473" y="119771"/>
                  </a:lnTo>
                  <a:lnTo>
                    <a:pt x="71111" y="118628"/>
                  </a:lnTo>
                  <a:lnTo>
                    <a:pt x="72748" y="117714"/>
                  </a:lnTo>
                  <a:lnTo>
                    <a:pt x="76257" y="114514"/>
                  </a:lnTo>
                  <a:lnTo>
                    <a:pt x="79298" y="111771"/>
                  </a:lnTo>
                  <a:lnTo>
                    <a:pt x="79298" y="111771"/>
                  </a:lnTo>
                  <a:lnTo>
                    <a:pt x="82807" y="108114"/>
                  </a:lnTo>
                  <a:lnTo>
                    <a:pt x="86081" y="104685"/>
                  </a:lnTo>
                  <a:lnTo>
                    <a:pt x="89356" y="100800"/>
                  </a:lnTo>
                  <a:lnTo>
                    <a:pt x="91929" y="97142"/>
                  </a:lnTo>
                  <a:lnTo>
                    <a:pt x="97543" y="89371"/>
                  </a:lnTo>
                  <a:lnTo>
                    <a:pt x="102456" y="81371"/>
                  </a:lnTo>
                  <a:lnTo>
                    <a:pt x="107134" y="72914"/>
                  </a:lnTo>
                  <a:lnTo>
                    <a:pt x="111345" y="64228"/>
                  </a:lnTo>
                  <a:lnTo>
                    <a:pt x="119532" y="47085"/>
                  </a:lnTo>
                  <a:lnTo>
                    <a:pt x="119532" y="47085"/>
                  </a:lnTo>
                  <a:lnTo>
                    <a:pt x="119766" y="45714"/>
                  </a:lnTo>
                  <a:lnTo>
                    <a:pt x="120000" y="44114"/>
                  </a:lnTo>
                  <a:lnTo>
                    <a:pt x="119766" y="42514"/>
                  </a:lnTo>
                  <a:lnTo>
                    <a:pt x="119766" y="40914"/>
                  </a:lnTo>
                  <a:lnTo>
                    <a:pt x="118830" y="37485"/>
                  </a:lnTo>
                  <a:lnTo>
                    <a:pt x="117192" y="33600"/>
                  </a:lnTo>
                  <a:lnTo>
                    <a:pt x="114853" y="29485"/>
                  </a:lnTo>
                  <a:lnTo>
                    <a:pt x="112046" y="25600"/>
                  </a:lnTo>
                  <a:lnTo>
                    <a:pt x="108771" y="21485"/>
                  </a:lnTo>
                  <a:lnTo>
                    <a:pt x="105497" y="17371"/>
                  </a:lnTo>
                  <a:lnTo>
                    <a:pt x="101754" y="13485"/>
                  </a:lnTo>
                  <a:lnTo>
                    <a:pt x="98011" y="10057"/>
                  </a:lnTo>
                  <a:lnTo>
                    <a:pt x="94269" y="6857"/>
                  </a:lnTo>
                  <a:lnTo>
                    <a:pt x="90760" y="4342"/>
                  </a:lnTo>
                  <a:lnTo>
                    <a:pt x="87017" y="2057"/>
                  </a:lnTo>
                  <a:lnTo>
                    <a:pt x="83976" y="685"/>
                  </a:lnTo>
                  <a:lnTo>
                    <a:pt x="81169" y="0"/>
                  </a:lnTo>
                  <a:lnTo>
                    <a:pt x="80000" y="0"/>
                  </a:lnTo>
                  <a:lnTo>
                    <a:pt x="79064" y="457"/>
                  </a:lnTo>
                  <a:lnTo>
                    <a:pt x="79064" y="457"/>
                  </a:lnTo>
                  <a:lnTo>
                    <a:pt x="72982" y="2971"/>
                  </a:lnTo>
                  <a:lnTo>
                    <a:pt x="59415" y="9600"/>
                  </a:lnTo>
                  <a:lnTo>
                    <a:pt x="50994" y="13714"/>
                  </a:lnTo>
                  <a:lnTo>
                    <a:pt x="42339" y="18285"/>
                  </a:lnTo>
                  <a:lnTo>
                    <a:pt x="34152" y="23085"/>
                  </a:lnTo>
                  <a:lnTo>
                    <a:pt x="27368" y="27885"/>
                  </a:lnTo>
                  <a:lnTo>
                    <a:pt x="27368" y="27885"/>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8" name="Shape 482"/>
            <p:cNvSpPr/>
            <p:nvPr/>
          </p:nvSpPr>
          <p:spPr>
            <a:xfrm>
              <a:off x="2984" y="3295"/>
              <a:ext cx="526" cy="538"/>
            </a:xfrm>
            <a:custGeom>
              <a:avLst/>
              <a:gdLst/>
              <a:ahLst/>
              <a:cxnLst/>
              <a:rect l="0" t="0" r="0" b="0"/>
              <a:pathLst>
                <a:path w="120000" h="120000" extrusionOk="0">
                  <a:moveTo>
                    <a:pt x="83726" y="107955"/>
                  </a:moveTo>
                  <a:lnTo>
                    <a:pt x="83726" y="107955"/>
                  </a:lnTo>
                  <a:lnTo>
                    <a:pt x="88060" y="103048"/>
                  </a:lnTo>
                  <a:lnTo>
                    <a:pt x="92395" y="97695"/>
                  </a:lnTo>
                  <a:lnTo>
                    <a:pt x="96045" y="92342"/>
                  </a:lnTo>
                  <a:lnTo>
                    <a:pt x="99695" y="86765"/>
                  </a:lnTo>
                  <a:lnTo>
                    <a:pt x="103117" y="81189"/>
                  </a:lnTo>
                  <a:lnTo>
                    <a:pt x="106311" y="75390"/>
                  </a:lnTo>
                  <a:lnTo>
                    <a:pt x="112015" y="63568"/>
                  </a:lnTo>
                  <a:lnTo>
                    <a:pt x="112015" y="63568"/>
                  </a:lnTo>
                  <a:lnTo>
                    <a:pt x="115893" y="56208"/>
                  </a:lnTo>
                  <a:lnTo>
                    <a:pt x="117490" y="52862"/>
                  </a:lnTo>
                  <a:lnTo>
                    <a:pt x="118631" y="49516"/>
                  </a:lnTo>
                  <a:lnTo>
                    <a:pt x="119771" y="45947"/>
                  </a:lnTo>
                  <a:lnTo>
                    <a:pt x="120000" y="42602"/>
                  </a:lnTo>
                  <a:lnTo>
                    <a:pt x="119771" y="40817"/>
                  </a:lnTo>
                  <a:lnTo>
                    <a:pt x="119315" y="38810"/>
                  </a:lnTo>
                  <a:lnTo>
                    <a:pt x="119087" y="37026"/>
                  </a:lnTo>
                  <a:lnTo>
                    <a:pt x="118174" y="34795"/>
                  </a:lnTo>
                  <a:lnTo>
                    <a:pt x="118174" y="34795"/>
                  </a:lnTo>
                  <a:lnTo>
                    <a:pt x="116577" y="31449"/>
                  </a:lnTo>
                  <a:lnTo>
                    <a:pt x="114524" y="28327"/>
                  </a:lnTo>
                  <a:lnTo>
                    <a:pt x="112699" y="25204"/>
                  </a:lnTo>
                  <a:lnTo>
                    <a:pt x="110418" y="22081"/>
                  </a:lnTo>
                  <a:lnTo>
                    <a:pt x="105399" y="16059"/>
                  </a:lnTo>
                  <a:lnTo>
                    <a:pt x="99923" y="10929"/>
                  </a:lnTo>
                  <a:lnTo>
                    <a:pt x="99923" y="10929"/>
                  </a:lnTo>
                  <a:lnTo>
                    <a:pt x="94448" y="6245"/>
                  </a:lnTo>
                  <a:lnTo>
                    <a:pt x="91711" y="4014"/>
                  </a:lnTo>
                  <a:lnTo>
                    <a:pt x="88517" y="2230"/>
                  </a:lnTo>
                  <a:lnTo>
                    <a:pt x="85323" y="669"/>
                  </a:lnTo>
                  <a:lnTo>
                    <a:pt x="83726" y="223"/>
                  </a:lnTo>
                  <a:lnTo>
                    <a:pt x="81901" y="0"/>
                  </a:lnTo>
                  <a:lnTo>
                    <a:pt x="80304" y="0"/>
                  </a:lnTo>
                  <a:lnTo>
                    <a:pt x="78707" y="0"/>
                  </a:lnTo>
                  <a:lnTo>
                    <a:pt x="76653" y="223"/>
                  </a:lnTo>
                  <a:lnTo>
                    <a:pt x="75057" y="892"/>
                  </a:lnTo>
                  <a:lnTo>
                    <a:pt x="75057" y="892"/>
                  </a:lnTo>
                  <a:lnTo>
                    <a:pt x="62737" y="6914"/>
                  </a:lnTo>
                  <a:lnTo>
                    <a:pt x="50190" y="12713"/>
                  </a:lnTo>
                  <a:lnTo>
                    <a:pt x="44258" y="15836"/>
                  </a:lnTo>
                  <a:lnTo>
                    <a:pt x="38555" y="19182"/>
                  </a:lnTo>
                  <a:lnTo>
                    <a:pt x="32851" y="22973"/>
                  </a:lnTo>
                  <a:lnTo>
                    <a:pt x="27148" y="26765"/>
                  </a:lnTo>
                  <a:lnTo>
                    <a:pt x="27148" y="26765"/>
                  </a:lnTo>
                  <a:lnTo>
                    <a:pt x="20988" y="31672"/>
                  </a:lnTo>
                  <a:lnTo>
                    <a:pt x="14600" y="36356"/>
                  </a:lnTo>
                  <a:lnTo>
                    <a:pt x="8669" y="41263"/>
                  </a:lnTo>
                  <a:lnTo>
                    <a:pt x="5703" y="43940"/>
                  </a:lnTo>
                  <a:lnTo>
                    <a:pt x="2965" y="46617"/>
                  </a:lnTo>
                  <a:lnTo>
                    <a:pt x="2965" y="46617"/>
                  </a:lnTo>
                  <a:lnTo>
                    <a:pt x="1825" y="47955"/>
                  </a:lnTo>
                  <a:lnTo>
                    <a:pt x="912" y="49070"/>
                  </a:lnTo>
                  <a:lnTo>
                    <a:pt x="684" y="50408"/>
                  </a:lnTo>
                  <a:lnTo>
                    <a:pt x="228" y="51524"/>
                  </a:lnTo>
                  <a:lnTo>
                    <a:pt x="0" y="52862"/>
                  </a:lnTo>
                  <a:lnTo>
                    <a:pt x="0" y="54200"/>
                  </a:lnTo>
                  <a:lnTo>
                    <a:pt x="912" y="56208"/>
                  </a:lnTo>
                  <a:lnTo>
                    <a:pt x="2281" y="58884"/>
                  </a:lnTo>
                  <a:lnTo>
                    <a:pt x="3878" y="60669"/>
                  </a:lnTo>
                  <a:lnTo>
                    <a:pt x="5703" y="62899"/>
                  </a:lnTo>
                  <a:lnTo>
                    <a:pt x="7984" y="64907"/>
                  </a:lnTo>
                  <a:lnTo>
                    <a:pt x="7984" y="64907"/>
                  </a:lnTo>
                  <a:lnTo>
                    <a:pt x="14600" y="70706"/>
                  </a:lnTo>
                  <a:lnTo>
                    <a:pt x="21673" y="76282"/>
                  </a:lnTo>
                  <a:lnTo>
                    <a:pt x="21673" y="76282"/>
                  </a:lnTo>
                  <a:lnTo>
                    <a:pt x="26007" y="80297"/>
                  </a:lnTo>
                  <a:lnTo>
                    <a:pt x="30798" y="84981"/>
                  </a:lnTo>
                  <a:lnTo>
                    <a:pt x="39467" y="93903"/>
                  </a:lnTo>
                  <a:lnTo>
                    <a:pt x="39467" y="93903"/>
                  </a:lnTo>
                  <a:lnTo>
                    <a:pt x="44486" y="99479"/>
                  </a:lnTo>
                  <a:lnTo>
                    <a:pt x="49733" y="105055"/>
                  </a:lnTo>
                  <a:lnTo>
                    <a:pt x="54752" y="111078"/>
                  </a:lnTo>
                  <a:lnTo>
                    <a:pt x="60228" y="116431"/>
                  </a:lnTo>
                  <a:lnTo>
                    <a:pt x="60228" y="116431"/>
                  </a:lnTo>
                  <a:lnTo>
                    <a:pt x="62281" y="117992"/>
                  </a:lnTo>
                  <a:lnTo>
                    <a:pt x="64334" y="119107"/>
                  </a:lnTo>
                  <a:lnTo>
                    <a:pt x="66159" y="120000"/>
                  </a:lnTo>
                  <a:lnTo>
                    <a:pt x="67528" y="120000"/>
                  </a:lnTo>
                  <a:lnTo>
                    <a:pt x="68669" y="119776"/>
                  </a:lnTo>
                  <a:lnTo>
                    <a:pt x="68669" y="119776"/>
                  </a:lnTo>
                  <a:lnTo>
                    <a:pt x="70950" y="119553"/>
                  </a:lnTo>
                  <a:lnTo>
                    <a:pt x="73231" y="118215"/>
                  </a:lnTo>
                  <a:lnTo>
                    <a:pt x="75057" y="116654"/>
                  </a:lnTo>
                  <a:lnTo>
                    <a:pt x="77110" y="115092"/>
                  </a:lnTo>
                  <a:lnTo>
                    <a:pt x="80760" y="111301"/>
                  </a:lnTo>
                  <a:lnTo>
                    <a:pt x="83726" y="107955"/>
                  </a:lnTo>
                  <a:lnTo>
                    <a:pt x="83726" y="107955"/>
                  </a:lnTo>
                  <a:close/>
                  <a:moveTo>
                    <a:pt x="69353" y="115985"/>
                  </a:moveTo>
                  <a:lnTo>
                    <a:pt x="69353" y="115985"/>
                  </a:lnTo>
                  <a:lnTo>
                    <a:pt x="68441" y="116431"/>
                  </a:lnTo>
                  <a:lnTo>
                    <a:pt x="67528" y="116431"/>
                  </a:lnTo>
                  <a:lnTo>
                    <a:pt x="66615" y="116431"/>
                  </a:lnTo>
                  <a:lnTo>
                    <a:pt x="65475" y="115762"/>
                  </a:lnTo>
                  <a:lnTo>
                    <a:pt x="63650" y="114869"/>
                  </a:lnTo>
                  <a:lnTo>
                    <a:pt x="61825" y="112862"/>
                  </a:lnTo>
                  <a:lnTo>
                    <a:pt x="58174" y="109293"/>
                  </a:lnTo>
                  <a:lnTo>
                    <a:pt x="55665" y="106171"/>
                  </a:lnTo>
                  <a:lnTo>
                    <a:pt x="55665" y="106171"/>
                  </a:lnTo>
                  <a:lnTo>
                    <a:pt x="41977" y="91449"/>
                  </a:lnTo>
                  <a:lnTo>
                    <a:pt x="28060" y="76728"/>
                  </a:lnTo>
                  <a:lnTo>
                    <a:pt x="28060" y="76728"/>
                  </a:lnTo>
                  <a:lnTo>
                    <a:pt x="24866" y="74052"/>
                  </a:lnTo>
                  <a:lnTo>
                    <a:pt x="21673" y="71598"/>
                  </a:lnTo>
                  <a:lnTo>
                    <a:pt x="15057" y="66245"/>
                  </a:lnTo>
                  <a:lnTo>
                    <a:pt x="11406" y="63791"/>
                  </a:lnTo>
                  <a:lnTo>
                    <a:pt x="8669" y="60892"/>
                  </a:lnTo>
                  <a:lnTo>
                    <a:pt x="5703" y="57769"/>
                  </a:lnTo>
                  <a:lnTo>
                    <a:pt x="3878" y="54423"/>
                  </a:lnTo>
                  <a:lnTo>
                    <a:pt x="3878" y="54423"/>
                  </a:lnTo>
                  <a:lnTo>
                    <a:pt x="3422" y="53531"/>
                  </a:lnTo>
                  <a:lnTo>
                    <a:pt x="3422" y="52639"/>
                  </a:lnTo>
                  <a:lnTo>
                    <a:pt x="4106" y="50631"/>
                  </a:lnTo>
                  <a:lnTo>
                    <a:pt x="5475" y="48847"/>
                  </a:lnTo>
                  <a:lnTo>
                    <a:pt x="7300" y="47063"/>
                  </a:lnTo>
                  <a:lnTo>
                    <a:pt x="11406" y="43494"/>
                  </a:lnTo>
                  <a:lnTo>
                    <a:pt x="14600" y="41040"/>
                  </a:lnTo>
                  <a:lnTo>
                    <a:pt x="14600" y="41040"/>
                  </a:lnTo>
                  <a:lnTo>
                    <a:pt x="21901" y="35464"/>
                  </a:lnTo>
                  <a:lnTo>
                    <a:pt x="29657" y="29888"/>
                  </a:lnTo>
                  <a:lnTo>
                    <a:pt x="29657" y="29888"/>
                  </a:lnTo>
                  <a:lnTo>
                    <a:pt x="33307" y="26765"/>
                  </a:lnTo>
                  <a:lnTo>
                    <a:pt x="37642" y="24312"/>
                  </a:lnTo>
                  <a:lnTo>
                    <a:pt x="46539" y="19182"/>
                  </a:lnTo>
                  <a:lnTo>
                    <a:pt x="54980" y="14498"/>
                  </a:lnTo>
                  <a:lnTo>
                    <a:pt x="64334" y="10260"/>
                  </a:lnTo>
                  <a:lnTo>
                    <a:pt x="64334" y="10260"/>
                  </a:lnTo>
                  <a:lnTo>
                    <a:pt x="68441" y="7806"/>
                  </a:lnTo>
                  <a:lnTo>
                    <a:pt x="73231" y="5353"/>
                  </a:lnTo>
                  <a:lnTo>
                    <a:pt x="75741" y="4237"/>
                  </a:lnTo>
                  <a:lnTo>
                    <a:pt x="78250" y="3345"/>
                  </a:lnTo>
                  <a:lnTo>
                    <a:pt x="80532" y="3122"/>
                  </a:lnTo>
                  <a:lnTo>
                    <a:pt x="83041" y="3791"/>
                  </a:lnTo>
                  <a:lnTo>
                    <a:pt x="83041" y="3791"/>
                  </a:lnTo>
                  <a:lnTo>
                    <a:pt x="86235" y="4907"/>
                  </a:lnTo>
                  <a:lnTo>
                    <a:pt x="89429" y="6914"/>
                  </a:lnTo>
                  <a:lnTo>
                    <a:pt x="92623" y="8921"/>
                  </a:lnTo>
                  <a:lnTo>
                    <a:pt x="95589" y="11598"/>
                  </a:lnTo>
                  <a:lnTo>
                    <a:pt x="98326" y="14275"/>
                  </a:lnTo>
                  <a:lnTo>
                    <a:pt x="101292" y="17174"/>
                  </a:lnTo>
                  <a:lnTo>
                    <a:pt x="106083" y="22750"/>
                  </a:lnTo>
                  <a:lnTo>
                    <a:pt x="106083" y="22750"/>
                  </a:lnTo>
                  <a:lnTo>
                    <a:pt x="110418" y="28327"/>
                  </a:lnTo>
                  <a:lnTo>
                    <a:pt x="112243" y="31449"/>
                  </a:lnTo>
                  <a:lnTo>
                    <a:pt x="114296" y="34572"/>
                  </a:lnTo>
                  <a:lnTo>
                    <a:pt x="115437" y="37918"/>
                  </a:lnTo>
                  <a:lnTo>
                    <a:pt x="116577" y="41263"/>
                  </a:lnTo>
                  <a:lnTo>
                    <a:pt x="116577" y="43271"/>
                  </a:lnTo>
                  <a:lnTo>
                    <a:pt x="116121" y="44832"/>
                  </a:lnTo>
                  <a:lnTo>
                    <a:pt x="115893" y="46617"/>
                  </a:lnTo>
                  <a:lnTo>
                    <a:pt x="115209" y="48178"/>
                  </a:lnTo>
                  <a:lnTo>
                    <a:pt x="115209" y="48178"/>
                  </a:lnTo>
                  <a:lnTo>
                    <a:pt x="109277" y="60892"/>
                  </a:lnTo>
                  <a:lnTo>
                    <a:pt x="103117" y="73828"/>
                  </a:lnTo>
                  <a:lnTo>
                    <a:pt x="99695" y="79628"/>
                  </a:lnTo>
                  <a:lnTo>
                    <a:pt x="96045" y="85873"/>
                  </a:lnTo>
                  <a:lnTo>
                    <a:pt x="92395" y="91672"/>
                  </a:lnTo>
                  <a:lnTo>
                    <a:pt x="88060" y="97472"/>
                  </a:lnTo>
                  <a:lnTo>
                    <a:pt x="88060" y="97472"/>
                  </a:lnTo>
                  <a:lnTo>
                    <a:pt x="83954" y="102379"/>
                  </a:lnTo>
                  <a:lnTo>
                    <a:pt x="79619" y="107732"/>
                  </a:lnTo>
                  <a:lnTo>
                    <a:pt x="77110" y="110185"/>
                  </a:lnTo>
                  <a:lnTo>
                    <a:pt x="74372" y="112416"/>
                  </a:lnTo>
                  <a:lnTo>
                    <a:pt x="71863" y="114200"/>
                  </a:lnTo>
                  <a:lnTo>
                    <a:pt x="69353" y="115985"/>
                  </a:lnTo>
                  <a:lnTo>
                    <a:pt x="69353" y="11598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9" name="Shape 483"/>
            <p:cNvSpPr/>
            <p:nvPr/>
          </p:nvSpPr>
          <p:spPr>
            <a:xfrm>
              <a:off x="3350" y="2981"/>
              <a:ext cx="507" cy="524"/>
            </a:xfrm>
            <a:custGeom>
              <a:avLst/>
              <a:gdLst/>
              <a:ahLst/>
              <a:cxnLst/>
              <a:rect l="0" t="0" r="0" b="0"/>
              <a:pathLst>
                <a:path w="120000" h="120000" extrusionOk="0">
                  <a:moveTo>
                    <a:pt x="37795" y="1603"/>
                  </a:moveTo>
                  <a:lnTo>
                    <a:pt x="37795" y="1603"/>
                  </a:lnTo>
                  <a:lnTo>
                    <a:pt x="32598" y="2748"/>
                  </a:lnTo>
                  <a:lnTo>
                    <a:pt x="28110" y="4351"/>
                  </a:lnTo>
                  <a:lnTo>
                    <a:pt x="23385" y="6412"/>
                  </a:lnTo>
                  <a:lnTo>
                    <a:pt x="19370" y="8931"/>
                  </a:lnTo>
                  <a:lnTo>
                    <a:pt x="16062" y="11908"/>
                  </a:lnTo>
                  <a:lnTo>
                    <a:pt x="12755" y="15343"/>
                  </a:lnTo>
                  <a:lnTo>
                    <a:pt x="10157" y="19007"/>
                  </a:lnTo>
                  <a:lnTo>
                    <a:pt x="7559" y="23129"/>
                  </a:lnTo>
                  <a:lnTo>
                    <a:pt x="5669" y="27251"/>
                  </a:lnTo>
                  <a:lnTo>
                    <a:pt x="4015" y="31832"/>
                  </a:lnTo>
                  <a:lnTo>
                    <a:pt x="2598" y="36183"/>
                  </a:lnTo>
                  <a:lnTo>
                    <a:pt x="1653" y="40763"/>
                  </a:lnTo>
                  <a:lnTo>
                    <a:pt x="708" y="45114"/>
                  </a:lnTo>
                  <a:lnTo>
                    <a:pt x="236" y="49694"/>
                  </a:lnTo>
                  <a:lnTo>
                    <a:pt x="0" y="54045"/>
                  </a:lnTo>
                  <a:lnTo>
                    <a:pt x="236" y="58167"/>
                  </a:lnTo>
                  <a:lnTo>
                    <a:pt x="236" y="58167"/>
                  </a:lnTo>
                  <a:lnTo>
                    <a:pt x="708" y="63664"/>
                  </a:lnTo>
                  <a:lnTo>
                    <a:pt x="1181" y="69160"/>
                  </a:lnTo>
                  <a:lnTo>
                    <a:pt x="2362" y="74427"/>
                  </a:lnTo>
                  <a:lnTo>
                    <a:pt x="3543" y="80381"/>
                  </a:lnTo>
                  <a:lnTo>
                    <a:pt x="5196" y="85648"/>
                  </a:lnTo>
                  <a:lnTo>
                    <a:pt x="7559" y="91145"/>
                  </a:lnTo>
                  <a:lnTo>
                    <a:pt x="10629" y="96183"/>
                  </a:lnTo>
                  <a:lnTo>
                    <a:pt x="12283" y="98473"/>
                  </a:lnTo>
                  <a:lnTo>
                    <a:pt x="14173" y="100992"/>
                  </a:lnTo>
                  <a:lnTo>
                    <a:pt x="16535" y="103282"/>
                  </a:lnTo>
                  <a:lnTo>
                    <a:pt x="18425" y="105572"/>
                  </a:lnTo>
                  <a:lnTo>
                    <a:pt x="21023" y="107404"/>
                  </a:lnTo>
                  <a:lnTo>
                    <a:pt x="23622" y="109465"/>
                  </a:lnTo>
                  <a:lnTo>
                    <a:pt x="26692" y="111297"/>
                  </a:lnTo>
                  <a:lnTo>
                    <a:pt x="29527" y="112900"/>
                  </a:lnTo>
                  <a:lnTo>
                    <a:pt x="33307" y="114503"/>
                  </a:lnTo>
                  <a:lnTo>
                    <a:pt x="36850" y="115648"/>
                  </a:lnTo>
                  <a:lnTo>
                    <a:pt x="40629" y="117022"/>
                  </a:lnTo>
                  <a:lnTo>
                    <a:pt x="44881" y="117938"/>
                  </a:lnTo>
                  <a:lnTo>
                    <a:pt x="49133" y="118625"/>
                  </a:lnTo>
                  <a:lnTo>
                    <a:pt x="54094" y="119312"/>
                  </a:lnTo>
                  <a:lnTo>
                    <a:pt x="59055" y="119541"/>
                  </a:lnTo>
                  <a:lnTo>
                    <a:pt x="64251" y="120000"/>
                  </a:lnTo>
                  <a:lnTo>
                    <a:pt x="69921" y="119541"/>
                  </a:lnTo>
                  <a:lnTo>
                    <a:pt x="75354" y="119312"/>
                  </a:lnTo>
                  <a:lnTo>
                    <a:pt x="75354" y="119312"/>
                  </a:lnTo>
                  <a:lnTo>
                    <a:pt x="80078" y="118854"/>
                  </a:lnTo>
                  <a:lnTo>
                    <a:pt x="84094" y="118396"/>
                  </a:lnTo>
                  <a:lnTo>
                    <a:pt x="87637" y="117251"/>
                  </a:lnTo>
                  <a:lnTo>
                    <a:pt x="91181" y="116335"/>
                  </a:lnTo>
                  <a:lnTo>
                    <a:pt x="94488" y="115190"/>
                  </a:lnTo>
                  <a:lnTo>
                    <a:pt x="97559" y="113816"/>
                  </a:lnTo>
                  <a:lnTo>
                    <a:pt x="100157" y="112213"/>
                  </a:lnTo>
                  <a:lnTo>
                    <a:pt x="102755" y="110381"/>
                  </a:lnTo>
                  <a:lnTo>
                    <a:pt x="104881" y="108320"/>
                  </a:lnTo>
                  <a:lnTo>
                    <a:pt x="107007" y="106488"/>
                  </a:lnTo>
                  <a:lnTo>
                    <a:pt x="108661" y="104198"/>
                  </a:lnTo>
                  <a:lnTo>
                    <a:pt x="110314" y="102366"/>
                  </a:lnTo>
                  <a:lnTo>
                    <a:pt x="113385" y="97557"/>
                  </a:lnTo>
                  <a:lnTo>
                    <a:pt x="115275" y="92519"/>
                  </a:lnTo>
                  <a:lnTo>
                    <a:pt x="116929" y="87251"/>
                  </a:lnTo>
                  <a:lnTo>
                    <a:pt x="118346" y="82213"/>
                  </a:lnTo>
                  <a:lnTo>
                    <a:pt x="119055" y="77175"/>
                  </a:lnTo>
                  <a:lnTo>
                    <a:pt x="119291" y="71908"/>
                  </a:lnTo>
                  <a:lnTo>
                    <a:pt x="120000" y="62290"/>
                  </a:lnTo>
                  <a:lnTo>
                    <a:pt x="120000" y="54503"/>
                  </a:lnTo>
                  <a:lnTo>
                    <a:pt x="120000" y="54503"/>
                  </a:lnTo>
                  <a:lnTo>
                    <a:pt x="120000" y="48320"/>
                  </a:lnTo>
                  <a:lnTo>
                    <a:pt x="119291" y="42366"/>
                  </a:lnTo>
                  <a:lnTo>
                    <a:pt x="118582" y="36870"/>
                  </a:lnTo>
                  <a:lnTo>
                    <a:pt x="117401" y="31832"/>
                  </a:lnTo>
                  <a:lnTo>
                    <a:pt x="115748" y="27022"/>
                  </a:lnTo>
                  <a:lnTo>
                    <a:pt x="113622" y="22671"/>
                  </a:lnTo>
                  <a:lnTo>
                    <a:pt x="111023" y="19007"/>
                  </a:lnTo>
                  <a:lnTo>
                    <a:pt x="108425" y="15343"/>
                  </a:lnTo>
                  <a:lnTo>
                    <a:pt x="105118" y="12137"/>
                  </a:lnTo>
                  <a:lnTo>
                    <a:pt x="101574" y="9618"/>
                  </a:lnTo>
                  <a:lnTo>
                    <a:pt x="97559" y="7099"/>
                  </a:lnTo>
                  <a:lnTo>
                    <a:pt x="92834" y="5267"/>
                  </a:lnTo>
                  <a:lnTo>
                    <a:pt x="87874" y="3664"/>
                  </a:lnTo>
                  <a:lnTo>
                    <a:pt x="82677" y="2290"/>
                  </a:lnTo>
                  <a:lnTo>
                    <a:pt x="77007" y="1374"/>
                  </a:lnTo>
                  <a:lnTo>
                    <a:pt x="70866" y="687"/>
                  </a:lnTo>
                  <a:lnTo>
                    <a:pt x="70866" y="687"/>
                  </a:lnTo>
                  <a:lnTo>
                    <a:pt x="69212" y="687"/>
                  </a:lnTo>
                  <a:lnTo>
                    <a:pt x="63307" y="458"/>
                  </a:lnTo>
                  <a:lnTo>
                    <a:pt x="59055" y="0"/>
                  </a:lnTo>
                  <a:lnTo>
                    <a:pt x="53149" y="458"/>
                  </a:lnTo>
                  <a:lnTo>
                    <a:pt x="46062" y="1145"/>
                  </a:lnTo>
                  <a:lnTo>
                    <a:pt x="37795" y="1603"/>
                  </a:lnTo>
                  <a:lnTo>
                    <a:pt x="37795" y="1603"/>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0" name="Shape 484"/>
            <p:cNvSpPr/>
            <p:nvPr/>
          </p:nvSpPr>
          <p:spPr>
            <a:xfrm>
              <a:off x="3340" y="2975"/>
              <a:ext cx="526" cy="538"/>
            </a:xfrm>
            <a:custGeom>
              <a:avLst/>
              <a:gdLst/>
              <a:ahLst/>
              <a:cxnLst/>
              <a:rect l="0" t="0" r="0" b="0"/>
              <a:pathLst>
                <a:path w="120000" h="120000" extrusionOk="0">
                  <a:moveTo>
                    <a:pt x="109733" y="17174"/>
                  </a:moveTo>
                  <a:lnTo>
                    <a:pt x="109733" y="17174"/>
                  </a:lnTo>
                  <a:lnTo>
                    <a:pt x="106768" y="13382"/>
                  </a:lnTo>
                  <a:lnTo>
                    <a:pt x="103574" y="10706"/>
                  </a:lnTo>
                  <a:lnTo>
                    <a:pt x="99695" y="7806"/>
                  </a:lnTo>
                  <a:lnTo>
                    <a:pt x="95589" y="5799"/>
                  </a:lnTo>
                  <a:lnTo>
                    <a:pt x="91026" y="4237"/>
                  </a:lnTo>
                  <a:lnTo>
                    <a:pt x="86692" y="2676"/>
                  </a:lnTo>
                  <a:lnTo>
                    <a:pt x="81901" y="1561"/>
                  </a:lnTo>
                  <a:lnTo>
                    <a:pt x="77110" y="669"/>
                  </a:lnTo>
                  <a:lnTo>
                    <a:pt x="71863" y="446"/>
                  </a:lnTo>
                  <a:lnTo>
                    <a:pt x="66844" y="0"/>
                  </a:lnTo>
                  <a:lnTo>
                    <a:pt x="57034" y="0"/>
                  </a:lnTo>
                  <a:lnTo>
                    <a:pt x="47452" y="669"/>
                  </a:lnTo>
                  <a:lnTo>
                    <a:pt x="38555" y="1338"/>
                  </a:lnTo>
                  <a:lnTo>
                    <a:pt x="38555" y="1338"/>
                  </a:lnTo>
                  <a:lnTo>
                    <a:pt x="34676" y="2230"/>
                  </a:lnTo>
                  <a:lnTo>
                    <a:pt x="30798" y="3122"/>
                  </a:lnTo>
                  <a:lnTo>
                    <a:pt x="27376" y="4460"/>
                  </a:lnTo>
                  <a:lnTo>
                    <a:pt x="24182" y="6022"/>
                  </a:lnTo>
                  <a:lnTo>
                    <a:pt x="21444" y="8252"/>
                  </a:lnTo>
                  <a:lnTo>
                    <a:pt x="18479" y="10037"/>
                  </a:lnTo>
                  <a:lnTo>
                    <a:pt x="15969" y="12490"/>
                  </a:lnTo>
                  <a:lnTo>
                    <a:pt x="13460" y="14944"/>
                  </a:lnTo>
                  <a:lnTo>
                    <a:pt x="11178" y="17843"/>
                  </a:lnTo>
                  <a:lnTo>
                    <a:pt x="9353" y="20743"/>
                  </a:lnTo>
                  <a:lnTo>
                    <a:pt x="7756" y="23643"/>
                  </a:lnTo>
                  <a:lnTo>
                    <a:pt x="6159" y="27211"/>
                  </a:lnTo>
                  <a:lnTo>
                    <a:pt x="4562" y="30557"/>
                  </a:lnTo>
                  <a:lnTo>
                    <a:pt x="3193" y="34126"/>
                  </a:lnTo>
                  <a:lnTo>
                    <a:pt x="2281" y="37695"/>
                  </a:lnTo>
                  <a:lnTo>
                    <a:pt x="1596" y="41486"/>
                  </a:lnTo>
                  <a:lnTo>
                    <a:pt x="912" y="45278"/>
                  </a:lnTo>
                  <a:lnTo>
                    <a:pt x="456" y="48847"/>
                  </a:lnTo>
                  <a:lnTo>
                    <a:pt x="0" y="56654"/>
                  </a:lnTo>
                  <a:lnTo>
                    <a:pt x="684" y="64237"/>
                  </a:lnTo>
                  <a:lnTo>
                    <a:pt x="1596" y="72044"/>
                  </a:lnTo>
                  <a:lnTo>
                    <a:pt x="3193" y="79182"/>
                  </a:lnTo>
                  <a:lnTo>
                    <a:pt x="5703" y="85873"/>
                  </a:lnTo>
                  <a:lnTo>
                    <a:pt x="7072" y="89442"/>
                  </a:lnTo>
                  <a:lnTo>
                    <a:pt x="8669" y="92565"/>
                  </a:lnTo>
                  <a:lnTo>
                    <a:pt x="10494" y="95241"/>
                  </a:lnTo>
                  <a:lnTo>
                    <a:pt x="12547" y="98141"/>
                  </a:lnTo>
                  <a:lnTo>
                    <a:pt x="12547" y="98141"/>
                  </a:lnTo>
                  <a:lnTo>
                    <a:pt x="15057" y="101486"/>
                  </a:lnTo>
                  <a:lnTo>
                    <a:pt x="18250" y="104609"/>
                  </a:lnTo>
                  <a:lnTo>
                    <a:pt x="21444" y="107509"/>
                  </a:lnTo>
                  <a:lnTo>
                    <a:pt x="24638" y="109739"/>
                  </a:lnTo>
                  <a:lnTo>
                    <a:pt x="28060" y="111747"/>
                  </a:lnTo>
                  <a:lnTo>
                    <a:pt x="31939" y="113754"/>
                  </a:lnTo>
                  <a:lnTo>
                    <a:pt x="35589" y="115315"/>
                  </a:lnTo>
                  <a:lnTo>
                    <a:pt x="39467" y="116431"/>
                  </a:lnTo>
                  <a:lnTo>
                    <a:pt x="43574" y="117769"/>
                  </a:lnTo>
                  <a:lnTo>
                    <a:pt x="47680" y="118661"/>
                  </a:lnTo>
                  <a:lnTo>
                    <a:pt x="52015" y="119330"/>
                  </a:lnTo>
                  <a:lnTo>
                    <a:pt x="56121" y="119553"/>
                  </a:lnTo>
                  <a:lnTo>
                    <a:pt x="64562" y="120000"/>
                  </a:lnTo>
                  <a:lnTo>
                    <a:pt x="73231" y="120000"/>
                  </a:lnTo>
                  <a:lnTo>
                    <a:pt x="73231" y="120000"/>
                  </a:lnTo>
                  <a:lnTo>
                    <a:pt x="77110" y="119553"/>
                  </a:lnTo>
                  <a:lnTo>
                    <a:pt x="81216" y="118884"/>
                  </a:lnTo>
                  <a:lnTo>
                    <a:pt x="85095" y="117992"/>
                  </a:lnTo>
                  <a:lnTo>
                    <a:pt x="88517" y="117100"/>
                  </a:lnTo>
                  <a:lnTo>
                    <a:pt x="91939" y="115762"/>
                  </a:lnTo>
                  <a:lnTo>
                    <a:pt x="95589" y="114200"/>
                  </a:lnTo>
                  <a:lnTo>
                    <a:pt x="98783" y="112416"/>
                  </a:lnTo>
                  <a:lnTo>
                    <a:pt x="101520" y="110631"/>
                  </a:lnTo>
                  <a:lnTo>
                    <a:pt x="104486" y="108401"/>
                  </a:lnTo>
                  <a:lnTo>
                    <a:pt x="106996" y="105947"/>
                  </a:lnTo>
                  <a:lnTo>
                    <a:pt x="109277" y="103048"/>
                  </a:lnTo>
                  <a:lnTo>
                    <a:pt x="111330" y="100371"/>
                  </a:lnTo>
                  <a:lnTo>
                    <a:pt x="113384" y="97249"/>
                  </a:lnTo>
                  <a:lnTo>
                    <a:pt x="114980" y="93457"/>
                  </a:lnTo>
                  <a:lnTo>
                    <a:pt x="116121" y="90111"/>
                  </a:lnTo>
                  <a:lnTo>
                    <a:pt x="117490" y="85873"/>
                  </a:lnTo>
                  <a:lnTo>
                    <a:pt x="117490" y="85873"/>
                  </a:lnTo>
                  <a:lnTo>
                    <a:pt x="118174" y="82304"/>
                  </a:lnTo>
                  <a:lnTo>
                    <a:pt x="118859" y="78513"/>
                  </a:lnTo>
                  <a:lnTo>
                    <a:pt x="119315" y="71375"/>
                  </a:lnTo>
                  <a:lnTo>
                    <a:pt x="119771" y="63791"/>
                  </a:lnTo>
                  <a:lnTo>
                    <a:pt x="120000" y="56431"/>
                  </a:lnTo>
                  <a:lnTo>
                    <a:pt x="120000" y="56431"/>
                  </a:lnTo>
                  <a:lnTo>
                    <a:pt x="120000" y="51078"/>
                  </a:lnTo>
                  <a:lnTo>
                    <a:pt x="119771" y="46171"/>
                  </a:lnTo>
                  <a:lnTo>
                    <a:pt x="119315" y="40817"/>
                  </a:lnTo>
                  <a:lnTo>
                    <a:pt x="118403" y="35910"/>
                  </a:lnTo>
                  <a:lnTo>
                    <a:pt x="116806" y="31003"/>
                  </a:lnTo>
                  <a:lnTo>
                    <a:pt x="115209" y="25873"/>
                  </a:lnTo>
                  <a:lnTo>
                    <a:pt x="112699" y="21635"/>
                  </a:lnTo>
                  <a:lnTo>
                    <a:pt x="109733" y="17174"/>
                  </a:lnTo>
                  <a:lnTo>
                    <a:pt x="109733" y="17174"/>
                  </a:lnTo>
                  <a:close/>
                  <a:moveTo>
                    <a:pt x="115665" y="73605"/>
                  </a:moveTo>
                  <a:lnTo>
                    <a:pt x="115665" y="73605"/>
                  </a:lnTo>
                  <a:lnTo>
                    <a:pt x="114524" y="80743"/>
                  </a:lnTo>
                  <a:lnTo>
                    <a:pt x="114068" y="84089"/>
                  </a:lnTo>
                  <a:lnTo>
                    <a:pt x="112927" y="87434"/>
                  </a:lnTo>
                  <a:lnTo>
                    <a:pt x="112015" y="91003"/>
                  </a:lnTo>
                  <a:lnTo>
                    <a:pt x="110874" y="94349"/>
                  </a:lnTo>
                  <a:lnTo>
                    <a:pt x="108821" y="97472"/>
                  </a:lnTo>
                  <a:lnTo>
                    <a:pt x="106996" y="100594"/>
                  </a:lnTo>
                  <a:lnTo>
                    <a:pt x="106996" y="100594"/>
                  </a:lnTo>
                  <a:lnTo>
                    <a:pt x="104030" y="103940"/>
                  </a:lnTo>
                  <a:lnTo>
                    <a:pt x="100608" y="107063"/>
                  </a:lnTo>
                  <a:lnTo>
                    <a:pt x="97186" y="109739"/>
                  </a:lnTo>
                  <a:lnTo>
                    <a:pt x="93079" y="111747"/>
                  </a:lnTo>
                  <a:lnTo>
                    <a:pt x="88517" y="113308"/>
                  </a:lnTo>
                  <a:lnTo>
                    <a:pt x="83954" y="114646"/>
                  </a:lnTo>
                  <a:lnTo>
                    <a:pt x="79619" y="115539"/>
                  </a:lnTo>
                  <a:lnTo>
                    <a:pt x="74828" y="116208"/>
                  </a:lnTo>
                  <a:lnTo>
                    <a:pt x="74828" y="116208"/>
                  </a:lnTo>
                  <a:lnTo>
                    <a:pt x="70266" y="116431"/>
                  </a:lnTo>
                  <a:lnTo>
                    <a:pt x="65703" y="116431"/>
                  </a:lnTo>
                  <a:lnTo>
                    <a:pt x="61140" y="116431"/>
                  </a:lnTo>
                  <a:lnTo>
                    <a:pt x="56349" y="116208"/>
                  </a:lnTo>
                  <a:lnTo>
                    <a:pt x="52015" y="115539"/>
                  </a:lnTo>
                  <a:lnTo>
                    <a:pt x="47452" y="114869"/>
                  </a:lnTo>
                  <a:lnTo>
                    <a:pt x="43117" y="113754"/>
                  </a:lnTo>
                  <a:lnTo>
                    <a:pt x="38555" y="112416"/>
                  </a:lnTo>
                  <a:lnTo>
                    <a:pt x="34448" y="110855"/>
                  </a:lnTo>
                  <a:lnTo>
                    <a:pt x="30570" y="109070"/>
                  </a:lnTo>
                  <a:lnTo>
                    <a:pt x="26692" y="106617"/>
                  </a:lnTo>
                  <a:lnTo>
                    <a:pt x="23269" y="103940"/>
                  </a:lnTo>
                  <a:lnTo>
                    <a:pt x="19847" y="101263"/>
                  </a:lnTo>
                  <a:lnTo>
                    <a:pt x="16882" y="97695"/>
                  </a:lnTo>
                  <a:lnTo>
                    <a:pt x="14144" y="94126"/>
                  </a:lnTo>
                  <a:lnTo>
                    <a:pt x="11406" y="90111"/>
                  </a:lnTo>
                  <a:lnTo>
                    <a:pt x="11406" y="90111"/>
                  </a:lnTo>
                  <a:lnTo>
                    <a:pt x="9353" y="84535"/>
                  </a:lnTo>
                  <a:lnTo>
                    <a:pt x="7072" y="78513"/>
                  </a:lnTo>
                  <a:lnTo>
                    <a:pt x="5475" y="72267"/>
                  </a:lnTo>
                  <a:lnTo>
                    <a:pt x="4562" y="65799"/>
                  </a:lnTo>
                  <a:lnTo>
                    <a:pt x="4106" y="59330"/>
                  </a:lnTo>
                  <a:lnTo>
                    <a:pt x="4106" y="52416"/>
                  </a:lnTo>
                  <a:lnTo>
                    <a:pt x="4790" y="45947"/>
                  </a:lnTo>
                  <a:lnTo>
                    <a:pt x="5703" y="39256"/>
                  </a:lnTo>
                  <a:lnTo>
                    <a:pt x="7756" y="33011"/>
                  </a:lnTo>
                  <a:lnTo>
                    <a:pt x="8897" y="29888"/>
                  </a:lnTo>
                  <a:lnTo>
                    <a:pt x="10266" y="27211"/>
                  </a:lnTo>
                  <a:lnTo>
                    <a:pt x="11406" y="24312"/>
                  </a:lnTo>
                  <a:lnTo>
                    <a:pt x="13003" y="21635"/>
                  </a:lnTo>
                  <a:lnTo>
                    <a:pt x="15057" y="19182"/>
                  </a:lnTo>
                  <a:lnTo>
                    <a:pt x="16882" y="16505"/>
                  </a:lnTo>
                  <a:lnTo>
                    <a:pt x="19163" y="14498"/>
                  </a:lnTo>
                  <a:lnTo>
                    <a:pt x="21444" y="12490"/>
                  </a:lnTo>
                  <a:lnTo>
                    <a:pt x="23954" y="10706"/>
                  </a:lnTo>
                  <a:lnTo>
                    <a:pt x="26692" y="9144"/>
                  </a:lnTo>
                  <a:lnTo>
                    <a:pt x="29657" y="7583"/>
                  </a:lnTo>
                  <a:lnTo>
                    <a:pt x="32395" y="6691"/>
                  </a:lnTo>
                  <a:lnTo>
                    <a:pt x="36045" y="5799"/>
                  </a:lnTo>
                  <a:lnTo>
                    <a:pt x="39239" y="5130"/>
                  </a:lnTo>
                  <a:lnTo>
                    <a:pt x="39239" y="5130"/>
                  </a:lnTo>
                  <a:lnTo>
                    <a:pt x="47224" y="4237"/>
                  </a:lnTo>
                  <a:lnTo>
                    <a:pt x="55437" y="3568"/>
                  </a:lnTo>
                  <a:lnTo>
                    <a:pt x="64106" y="3568"/>
                  </a:lnTo>
                  <a:lnTo>
                    <a:pt x="72547" y="3791"/>
                  </a:lnTo>
                  <a:lnTo>
                    <a:pt x="76653" y="4460"/>
                  </a:lnTo>
                  <a:lnTo>
                    <a:pt x="80988" y="5130"/>
                  </a:lnTo>
                  <a:lnTo>
                    <a:pt x="85095" y="6022"/>
                  </a:lnTo>
                  <a:lnTo>
                    <a:pt x="88745" y="7360"/>
                  </a:lnTo>
                  <a:lnTo>
                    <a:pt x="92623" y="8698"/>
                  </a:lnTo>
                  <a:lnTo>
                    <a:pt x="96501" y="10706"/>
                  </a:lnTo>
                  <a:lnTo>
                    <a:pt x="99695" y="12936"/>
                  </a:lnTo>
                  <a:lnTo>
                    <a:pt x="103117" y="15390"/>
                  </a:lnTo>
                  <a:lnTo>
                    <a:pt x="103117" y="15390"/>
                  </a:lnTo>
                  <a:lnTo>
                    <a:pt x="105627" y="17843"/>
                  </a:lnTo>
                  <a:lnTo>
                    <a:pt x="108365" y="20966"/>
                  </a:lnTo>
                  <a:lnTo>
                    <a:pt x="110190" y="24089"/>
                  </a:lnTo>
                  <a:lnTo>
                    <a:pt x="112015" y="27434"/>
                  </a:lnTo>
                  <a:lnTo>
                    <a:pt x="113384" y="31226"/>
                  </a:lnTo>
                  <a:lnTo>
                    <a:pt x="114524" y="34572"/>
                  </a:lnTo>
                  <a:lnTo>
                    <a:pt x="115209" y="38587"/>
                  </a:lnTo>
                  <a:lnTo>
                    <a:pt x="115893" y="42379"/>
                  </a:lnTo>
                  <a:lnTo>
                    <a:pt x="116121" y="46394"/>
                  </a:lnTo>
                  <a:lnTo>
                    <a:pt x="116577" y="50408"/>
                  </a:lnTo>
                  <a:lnTo>
                    <a:pt x="116577" y="58215"/>
                  </a:lnTo>
                  <a:lnTo>
                    <a:pt x="116121" y="66022"/>
                  </a:lnTo>
                  <a:lnTo>
                    <a:pt x="115665" y="73605"/>
                  </a:lnTo>
                  <a:lnTo>
                    <a:pt x="115665" y="7360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1" name="Shape 485"/>
            <p:cNvSpPr/>
            <p:nvPr/>
          </p:nvSpPr>
          <p:spPr>
            <a:xfrm>
              <a:off x="3377" y="2911"/>
              <a:ext cx="444" cy="160"/>
            </a:xfrm>
            <a:custGeom>
              <a:avLst/>
              <a:gdLst/>
              <a:ahLst/>
              <a:cxnLst/>
              <a:rect l="0" t="0" r="0" b="0"/>
              <a:pathLst>
                <a:path w="120000" h="120000" extrusionOk="0">
                  <a:moveTo>
                    <a:pt x="115945" y="44720"/>
                  </a:moveTo>
                  <a:lnTo>
                    <a:pt x="115945" y="44720"/>
                  </a:lnTo>
                  <a:lnTo>
                    <a:pt x="114054" y="52173"/>
                  </a:lnTo>
                  <a:lnTo>
                    <a:pt x="112162" y="58136"/>
                  </a:lnTo>
                  <a:lnTo>
                    <a:pt x="107837" y="72298"/>
                  </a:lnTo>
                  <a:lnTo>
                    <a:pt x="105675" y="78260"/>
                  </a:lnTo>
                  <a:lnTo>
                    <a:pt x="103783" y="85714"/>
                  </a:lnTo>
                  <a:lnTo>
                    <a:pt x="102432" y="92422"/>
                  </a:lnTo>
                  <a:lnTo>
                    <a:pt x="101081" y="101366"/>
                  </a:lnTo>
                  <a:lnTo>
                    <a:pt x="101081" y="101366"/>
                  </a:lnTo>
                  <a:lnTo>
                    <a:pt x="101081" y="104347"/>
                  </a:lnTo>
                  <a:lnTo>
                    <a:pt x="101621" y="106583"/>
                  </a:lnTo>
                  <a:lnTo>
                    <a:pt x="102432" y="107329"/>
                  </a:lnTo>
                  <a:lnTo>
                    <a:pt x="102702" y="108074"/>
                  </a:lnTo>
                  <a:lnTo>
                    <a:pt x="103783" y="109565"/>
                  </a:lnTo>
                  <a:lnTo>
                    <a:pt x="104594" y="108074"/>
                  </a:lnTo>
                  <a:lnTo>
                    <a:pt x="104864" y="107329"/>
                  </a:lnTo>
                  <a:lnTo>
                    <a:pt x="105405" y="105093"/>
                  </a:lnTo>
                  <a:lnTo>
                    <a:pt x="105405" y="105093"/>
                  </a:lnTo>
                  <a:lnTo>
                    <a:pt x="106486" y="96894"/>
                  </a:lnTo>
                  <a:lnTo>
                    <a:pt x="107837" y="89440"/>
                  </a:lnTo>
                  <a:lnTo>
                    <a:pt x="109729" y="83478"/>
                  </a:lnTo>
                  <a:lnTo>
                    <a:pt x="111621" y="76770"/>
                  </a:lnTo>
                  <a:lnTo>
                    <a:pt x="115945" y="64844"/>
                  </a:lnTo>
                  <a:lnTo>
                    <a:pt x="117837" y="58136"/>
                  </a:lnTo>
                  <a:lnTo>
                    <a:pt x="119729" y="52173"/>
                  </a:lnTo>
                  <a:lnTo>
                    <a:pt x="119729" y="52173"/>
                  </a:lnTo>
                  <a:lnTo>
                    <a:pt x="120000" y="49192"/>
                  </a:lnTo>
                  <a:lnTo>
                    <a:pt x="120000" y="46956"/>
                  </a:lnTo>
                  <a:lnTo>
                    <a:pt x="119729" y="44720"/>
                  </a:lnTo>
                  <a:lnTo>
                    <a:pt x="118918" y="43975"/>
                  </a:lnTo>
                  <a:lnTo>
                    <a:pt x="118108" y="42484"/>
                  </a:lnTo>
                  <a:lnTo>
                    <a:pt x="117297" y="42484"/>
                  </a:lnTo>
                  <a:lnTo>
                    <a:pt x="116756" y="42484"/>
                  </a:lnTo>
                  <a:lnTo>
                    <a:pt x="115945" y="44720"/>
                  </a:lnTo>
                  <a:lnTo>
                    <a:pt x="115945" y="44720"/>
                  </a:lnTo>
                  <a:close/>
                  <a:moveTo>
                    <a:pt x="97837" y="23105"/>
                  </a:moveTo>
                  <a:lnTo>
                    <a:pt x="97837" y="23105"/>
                  </a:lnTo>
                  <a:lnTo>
                    <a:pt x="96756" y="30559"/>
                  </a:lnTo>
                  <a:lnTo>
                    <a:pt x="95405" y="38757"/>
                  </a:lnTo>
                  <a:lnTo>
                    <a:pt x="92432" y="54409"/>
                  </a:lnTo>
                  <a:lnTo>
                    <a:pt x="91351" y="62608"/>
                  </a:lnTo>
                  <a:lnTo>
                    <a:pt x="90270" y="70807"/>
                  </a:lnTo>
                  <a:lnTo>
                    <a:pt x="89729" y="79006"/>
                  </a:lnTo>
                  <a:lnTo>
                    <a:pt x="89459" y="87204"/>
                  </a:lnTo>
                  <a:lnTo>
                    <a:pt x="89459" y="87204"/>
                  </a:lnTo>
                  <a:lnTo>
                    <a:pt x="89729" y="90931"/>
                  </a:lnTo>
                  <a:lnTo>
                    <a:pt x="90270" y="92422"/>
                  </a:lnTo>
                  <a:lnTo>
                    <a:pt x="91081" y="93913"/>
                  </a:lnTo>
                  <a:lnTo>
                    <a:pt x="91621" y="93913"/>
                  </a:lnTo>
                  <a:lnTo>
                    <a:pt x="92432" y="93913"/>
                  </a:lnTo>
                  <a:lnTo>
                    <a:pt x="93243" y="92422"/>
                  </a:lnTo>
                  <a:lnTo>
                    <a:pt x="94054" y="91677"/>
                  </a:lnTo>
                  <a:lnTo>
                    <a:pt x="94054" y="88695"/>
                  </a:lnTo>
                  <a:lnTo>
                    <a:pt x="94054" y="88695"/>
                  </a:lnTo>
                  <a:lnTo>
                    <a:pt x="94054" y="80496"/>
                  </a:lnTo>
                  <a:lnTo>
                    <a:pt x="94864" y="72298"/>
                  </a:lnTo>
                  <a:lnTo>
                    <a:pt x="95945" y="64844"/>
                  </a:lnTo>
                  <a:lnTo>
                    <a:pt x="97027" y="57391"/>
                  </a:lnTo>
                  <a:lnTo>
                    <a:pt x="99729" y="41739"/>
                  </a:lnTo>
                  <a:lnTo>
                    <a:pt x="100810" y="34285"/>
                  </a:lnTo>
                  <a:lnTo>
                    <a:pt x="101891" y="26086"/>
                  </a:lnTo>
                  <a:lnTo>
                    <a:pt x="101891" y="26086"/>
                  </a:lnTo>
                  <a:lnTo>
                    <a:pt x="101891" y="23850"/>
                  </a:lnTo>
                  <a:lnTo>
                    <a:pt x="101621" y="22360"/>
                  </a:lnTo>
                  <a:lnTo>
                    <a:pt x="101081" y="20124"/>
                  </a:lnTo>
                  <a:lnTo>
                    <a:pt x="100540" y="18633"/>
                  </a:lnTo>
                  <a:lnTo>
                    <a:pt x="99729" y="18633"/>
                  </a:lnTo>
                  <a:lnTo>
                    <a:pt x="98918" y="18633"/>
                  </a:lnTo>
                  <a:lnTo>
                    <a:pt x="98108" y="20124"/>
                  </a:lnTo>
                  <a:lnTo>
                    <a:pt x="97837" y="23105"/>
                  </a:lnTo>
                  <a:lnTo>
                    <a:pt x="97837" y="23105"/>
                  </a:lnTo>
                  <a:close/>
                  <a:moveTo>
                    <a:pt x="77837" y="5217"/>
                  </a:moveTo>
                  <a:lnTo>
                    <a:pt x="77837" y="5217"/>
                  </a:lnTo>
                  <a:lnTo>
                    <a:pt x="77837" y="14906"/>
                  </a:lnTo>
                  <a:lnTo>
                    <a:pt x="77297" y="23105"/>
                  </a:lnTo>
                  <a:lnTo>
                    <a:pt x="76216" y="39503"/>
                  </a:lnTo>
                  <a:lnTo>
                    <a:pt x="75405" y="49192"/>
                  </a:lnTo>
                  <a:lnTo>
                    <a:pt x="75405" y="57391"/>
                  </a:lnTo>
                  <a:lnTo>
                    <a:pt x="75405" y="65590"/>
                  </a:lnTo>
                  <a:lnTo>
                    <a:pt x="76216" y="75279"/>
                  </a:lnTo>
                  <a:lnTo>
                    <a:pt x="76216" y="75279"/>
                  </a:lnTo>
                  <a:lnTo>
                    <a:pt x="76756" y="76770"/>
                  </a:lnTo>
                  <a:lnTo>
                    <a:pt x="77297" y="78260"/>
                  </a:lnTo>
                  <a:lnTo>
                    <a:pt x="78108" y="79006"/>
                  </a:lnTo>
                  <a:lnTo>
                    <a:pt x="78918" y="79006"/>
                  </a:lnTo>
                  <a:lnTo>
                    <a:pt x="79729" y="78260"/>
                  </a:lnTo>
                  <a:lnTo>
                    <a:pt x="80540" y="76770"/>
                  </a:lnTo>
                  <a:lnTo>
                    <a:pt x="80810" y="75279"/>
                  </a:lnTo>
                  <a:lnTo>
                    <a:pt x="80810" y="72298"/>
                  </a:lnTo>
                  <a:lnTo>
                    <a:pt x="80810" y="72298"/>
                  </a:lnTo>
                  <a:lnTo>
                    <a:pt x="80000" y="63354"/>
                  </a:lnTo>
                  <a:lnTo>
                    <a:pt x="80000" y="55155"/>
                  </a:lnTo>
                  <a:lnTo>
                    <a:pt x="80000" y="47701"/>
                  </a:lnTo>
                  <a:lnTo>
                    <a:pt x="80540" y="39503"/>
                  </a:lnTo>
                  <a:lnTo>
                    <a:pt x="81621" y="23105"/>
                  </a:lnTo>
                  <a:lnTo>
                    <a:pt x="81891" y="14906"/>
                  </a:lnTo>
                  <a:lnTo>
                    <a:pt x="82432" y="6708"/>
                  </a:lnTo>
                  <a:lnTo>
                    <a:pt x="82432" y="6708"/>
                  </a:lnTo>
                  <a:lnTo>
                    <a:pt x="82432" y="4472"/>
                  </a:lnTo>
                  <a:lnTo>
                    <a:pt x="81621" y="2236"/>
                  </a:lnTo>
                  <a:lnTo>
                    <a:pt x="80810" y="0"/>
                  </a:lnTo>
                  <a:lnTo>
                    <a:pt x="80000" y="0"/>
                  </a:lnTo>
                  <a:lnTo>
                    <a:pt x="79189" y="0"/>
                  </a:lnTo>
                  <a:lnTo>
                    <a:pt x="78648" y="1490"/>
                  </a:lnTo>
                  <a:lnTo>
                    <a:pt x="78108" y="2981"/>
                  </a:lnTo>
                  <a:lnTo>
                    <a:pt x="77837" y="5217"/>
                  </a:lnTo>
                  <a:lnTo>
                    <a:pt x="77837" y="5217"/>
                  </a:lnTo>
                  <a:close/>
                  <a:moveTo>
                    <a:pt x="66756" y="8198"/>
                  </a:moveTo>
                  <a:lnTo>
                    <a:pt x="66756" y="8198"/>
                  </a:lnTo>
                  <a:lnTo>
                    <a:pt x="66486" y="6708"/>
                  </a:lnTo>
                  <a:lnTo>
                    <a:pt x="66216" y="4472"/>
                  </a:lnTo>
                  <a:lnTo>
                    <a:pt x="65405" y="4472"/>
                  </a:lnTo>
                  <a:lnTo>
                    <a:pt x="64594" y="4472"/>
                  </a:lnTo>
                  <a:lnTo>
                    <a:pt x="63513" y="5217"/>
                  </a:lnTo>
                  <a:lnTo>
                    <a:pt x="62972" y="6708"/>
                  </a:lnTo>
                  <a:lnTo>
                    <a:pt x="62702" y="8198"/>
                  </a:lnTo>
                  <a:lnTo>
                    <a:pt x="62702" y="11925"/>
                  </a:lnTo>
                  <a:lnTo>
                    <a:pt x="62702" y="11925"/>
                  </a:lnTo>
                  <a:lnTo>
                    <a:pt x="62972" y="20124"/>
                  </a:lnTo>
                  <a:lnTo>
                    <a:pt x="63513" y="28322"/>
                  </a:lnTo>
                  <a:lnTo>
                    <a:pt x="63783" y="46211"/>
                  </a:lnTo>
                  <a:lnTo>
                    <a:pt x="63783" y="54409"/>
                  </a:lnTo>
                  <a:lnTo>
                    <a:pt x="64594" y="62608"/>
                  </a:lnTo>
                  <a:lnTo>
                    <a:pt x="65405" y="70807"/>
                  </a:lnTo>
                  <a:lnTo>
                    <a:pt x="66756" y="79006"/>
                  </a:lnTo>
                  <a:lnTo>
                    <a:pt x="66756" y="79006"/>
                  </a:lnTo>
                  <a:lnTo>
                    <a:pt x="67297" y="81242"/>
                  </a:lnTo>
                  <a:lnTo>
                    <a:pt x="68108" y="81987"/>
                  </a:lnTo>
                  <a:lnTo>
                    <a:pt x="68648" y="81987"/>
                  </a:lnTo>
                  <a:lnTo>
                    <a:pt x="70000" y="81242"/>
                  </a:lnTo>
                  <a:lnTo>
                    <a:pt x="70270" y="80496"/>
                  </a:lnTo>
                  <a:lnTo>
                    <a:pt x="70540" y="78260"/>
                  </a:lnTo>
                  <a:lnTo>
                    <a:pt x="71081" y="76024"/>
                  </a:lnTo>
                  <a:lnTo>
                    <a:pt x="70540" y="73788"/>
                  </a:lnTo>
                  <a:lnTo>
                    <a:pt x="70540" y="73788"/>
                  </a:lnTo>
                  <a:lnTo>
                    <a:pt x="69459" y="65590"/>
                  </a:lnTo>
                  <a:lnTo>
                    <a:pt x="68648" y="58136"/>
                  </a:lnTo>
                  <a:lnTo>
                    <a:pt x="68108" y="49937"/>
                  </a:lnTo>
                  <a:lnTo>
                    <a:pt x="68108" y="41739"/>
                  </a:lnTo>
                  <a:lnTo>
                    <a:pt x="67567" y="25341"/>
                  </a:lnTo>
                  <a:lnTo>
                    <a:pt x="67567" y="17142"/>
                  </a:lnTo>
                  <a:lnTo>
                    <a:pt x="66756" y="8198"/>
                  </a:lnTo>
                  <a:lnTo>
                    <a:pt x="66756" y="8198"/>
                  </a:lnTo>
                  <a:close/>
                  <a:moveTo>
                    <a:pt x="540" y="56645"/>
                  </a:moveTo>
                  <a:lnTo>
                    <a:pt x="540" y="56645"/>
                  </a:lnTo>
                  <a:lnTo>
                    <a:pt x="1621" y="63354"/>
                  </a:lnTo>
                  <a:lnTo>
                    <a:pt x="3243" y="70807"/>
                  </a:lnTo>
                  <a:lnTo>
                    <a:pt x="6486" y="84223"/>
                  </a:lnTo>
                  <a:lnTo>
                    <a:pt x="8108" y="91677"/>
                  </a:lnTo>
                  <a:lnTo>
                    <a:pt x="9459" y="99130"/>
                  </a:lnTo>
                  <a:lnTo>
                    <a:pt x="10540" y="106583"/>
                  </a:lnTo>
                  <a:lnTo>
                    <a:pt x="11081" y="114782"/>
                  </a:lnTo>
                  <a:lnTo>
                    <a:pt x="11081" y="114782"/>
                  </a:lnTo>
                  <a:lnTo>
                    <a:pt x="11351" y="117763"/>
                  </a:lnTo>
                  <a:lnTo>
                    <a:pt x="11891" y="118509"/>
                  </a:lnTo>
                  <a:lnTo>
                    <a:pt x="12432" y="120000"/>
                  </a:lnTo>
                  <a:lnTo>
                    <a:pt x="13783" y="120000"/>
                  </a:lnTo>
                  <a:lnTo>
                    <a:pt x="14324" y="118509"/>
                  </a:lnTo>
                  <a:lnTo>
                    <a:pt x="14864" y="117763"/>
                  </a:lnTo>
                  <a:lnTo>
                    <a:pt x="15135" y="115527"/>
                  </a:lnTo>
                  <a:lnTo>
                    <a:pt x="15675" y="112546"/>
                  </a:lnTo>
                  <a:lnTo>
                    <a:pt x="15675" y="112546"/>
                  </a:lnTo>
                  <a:lnTo>
                    <a:pt x="14864" y="104347"/>
                  </a:lnTo>
                  <a:lnTo>
                    <a:pt x="13783" y="96149"/>
                  </a:lnTo>
                  <a:lnTo>
                    <a:pt x="12432" y="87204"/>
                  </a:lnTo>
                  <a:lnTo>
                    <a:pt x="10540" y="80496"/>
                  </a:lnTo>
                  <a:lnTo>
                    <a:pt x="7297" y="65590"/>
                  </a:lnTo>
                  <a:lnTo>
                    <a:pt x="5675" y="58136"/>
                  </a:lnTo>
                  <a:lnTo>
                    <a:pt x="4324" y="49937"/>
                  </a:lnTo>
                  <a:lnTo>
                    <a:pt x="4324" y="49937"/>
                  </a:lnTo>
                  <a:lnTo>
                    <a:pt x="3783" y="47701"/>
                  </a:lnTo>
                  <a:lnTo>
                    <a:pt x="3243" y="46956"/>
                  </a:lnTo>
                  <a:lnTo>
                    <a:pt x="2432" y="46956"/>
                  </a:lnTo>
                  <a:lnTo>
                    <a:pt x="1621" y="47701"/>
                  </a:lnTo>
                  <a:lnTo>
                    <a:pt x="810" y="49192"/>
                  </a:lnTo>
                  <a:lnTo>
                    <a:pt x="540" y="51428"/>
                  </a:lnTo>
                  <a:lnTo>
                    <a:pt x="0" y="52919"/>
                  </a:lnTo>
                  <a:lnTo>
                    <a:pt x="540" y="56645"/>
                  </a:lnTo>
                  <a:lnTo>
                    <a:pt x="540" y="56645"/>
                  </a:lnTo>
                  <a:close/>
                  <a:moveTo>
                    <a:pt x="16756" y="34285"/>
                  </a:moveTo>
                  <a:lnTo>
                    <a:pt x="16756" y="34285"/>
                  </a:lnTo>
                  <a:lnTo>
                    <a:pt x="17837" y="41739"/>
                  </a:lnTo>
                  <a:lnTo>
                    <a:pt x="19459" y="49192"/>
                  </a:lnTo>
                  <a:lnTo>
                    <a:pt x="22702" y="63354"/>
                  </a:lnTo>
                  <a:lnTo>
                    <a:pt x="24324" y="70807"/>
                  </a:lnTo>
                  <a:lnTo>
                    <a:pt x="25405" y="78260"/>
                  </a:lnTo>
                  <a:lnTo>
                    <a:pt x="26486" y="85714"/>
                  </a:lnTo>
                  <a:lnTo>
                    <a:pt x="26756" y="93913"/>
                  </a:lnTo>
                  <a:lnTo>
                    <a:pt x="26756" y="93913"/>
                  </a:lnTo>
                  <a:lnTo>
                    <a:pt x="27297" y="96894"/>
                  </a:lnTo>
                  <a:lnTo>
                    <a:pt x="27567" y="97639"/>
                  </a:lnTo>
                  <a:lnTo>
                    <a:pt x="28378" y="99130"/>
                  </a:lnTo>
                  <a:lnTo>
                    <a:pt x="29189" y="99130"/>
                  </a:lnTo>
                  <a:lnTo>
                    <a:pt x="30270" y="97639"/>
                  </a:lnTo>
                  <a:lnTo>
                    <a:pt x="30540" y="96149"/>
                  </a:lnTo>
                  <a:lnTo>
                    <a:pt x="31081" y="93913"/>
                  </a:lnTo>
                  <a:lnTo>
                    <a:pt x="31351" y="91677"/>
                  </a:lnTo>
                  <a:lnTo>
                    <a:pt x="31351" y="91677"/>
                  </a:lnTo>
                  <a:lnTo>
                    <a:pt x="30540" y="81987"/>
                  </a:lnTo>
                  <a:lnTo>
                    <a:pt x="30000" y="73788"/>
                  </a:lnTo>
                  <a:lnTo>
                    <a:pt x="28378" y="67080"/>
                  </a:lnTo>
                  <a:lnTo>
                    <a:pt x="26756" y="59627"/>
                  </a:lnTo>
                  <a:lnTo>
                    <a:pt x="23513" y="44720"/>
                  </a:lnTo>
                  <a:lnTo>
                    <a:pt x="21891" y="36521"/>
                  </a:lnTo>
                  <a:lnTo>
                    <a:pt x="20540" y="29068"/>
                  </a:lnTo>
                  <a:lnTo>
                    <a:pt x="20540" y="29068"/>
                  </a:lnTo>
                  <a:lnTo>
                    <a:pt x="20000" y="27577"/>
                  </a:lnTo>
                  <a:lnTo>
                    <a:pt x="19459" y="25341"/>
                  </a:lnTo>
                  <a:lnTo>
                    <a:pt x="18648" y="25341"/>
                  </a:lnTo>
                  <a:lnTo>
                    <a:pt x="17837" y="26086"/>
                  </a:lnTo>
                  <a:lnTo>
                    <a:pt x="17027" y="27577"/>
                  </a:lnTo>
                  <a:lnTo>
                    <a:pt x="16756" y="29068"/>
                  </a:lnTo>
                  <a:lnTo>
                    <a:pt x="16756" y="31304"/>
                  </a:lnTo>
                  <a:lnTo>
                    <a:pt x="16756" y="34285"/>
                  </a:lnTo>
                  <a:lnTo>
                    <a:pt x="16756" y="34285"/>
                  </a:lnTo>
                  <a:close/>
                  <a:moveTo>
                    <a:pt x="28648" y="18633"/>
                  </a:moveTo>
                  <a:lnTo>
                    <a:pt x="28648" y="18633"/>
                  </a:lnTo>
                  <a:lnTo>
                    <a:pt x="30000" y="27577"/>
                  </a:lnTo>
                  <a:lnTo>
                    <a:pt x="31081" y="34285"/>
                  </a:lnTo>
                  <a:lnTo>
                    <a:pt x="34054" y="49192"/>
                  </a:lnTo>
                  <a:lnTo>
                    <a:pt x="35135" y="57391"/>
                  </a:lnTo>
                  <a:lnTo>
                    <a:pt x="36216" y="64844"/>
                  </a:lnTo>
                  <a:lnTo>
                    <a:pt x="37027" y="73043"/>
                  </a:lnTo>
                  <a:lnTo>
                    <a:pt x="37567" y="81242"/>
                  </a:lnTo>
                  <a:lnTo>
                    <a:pt x="37567" y="81242"/>
                  </a:lnTo>
                  <a:lnTo>
                    <a:pt x="37567" y="83478"/>
                  </a:lnTo>
                  <a:lnTo>
                    <a:pt x="38108" y="85714"/>
                  </a:lnTo>
                  <a:lnTo>
                    <a:pt x="38648" y="86459"/>
                  </a:lnTo>
                  <a:lnTo>
                    <a:pt x="39729" y="87204"/>
                  </a:lnTo>
                  <a:lnTo>
                    <a:pt x="40540" y="87204"/>
                  </a:lnTo>
                  <a:lnTo>
                    <a:pt x="41351" y="86459"/>
                  </a:lnTo>
                  <a:lnTo>
                    <a:pt x="41621" y="84223"/>
                  </a:lnTo>
                  <a:lnTo>
                    <a:pt x="41621" y="81242"/>
                  </a:lnTo>
                  <a:lnTo>
                    <a:pt x="41621" y="81242"/>
                  </a:lnTo>
                  <a:lnTo>
                    <a:pt x="41621" y="73043"/>
                  </a:lnTo>
                  <a:lnTo>
                    <a:pt x="40810" y="64844"/>
                  </a:lnTo>
                  <a:lnTo>
                    <a:pt x="39729" y="56645"/>
                  </a:lnTo>
                  <a:lnTo>
                    <a:pt x="38108" y="47701"/>
                  </a:lnTo>
                  <a:lnTo>
                    <a:pt x="35675" y="33540"/>
                  </a:lnTo>
                  <a:lnTo>
                    <a:pt x="34054" y="25341"/>
                  </a:lnTo>
                  <a:lnTo>
                    <a:pt x="32972" y="17142"/>
                  </a:lnTo>
                  <a:lnTo>
                    <a:pt x="32972" y="17142"/>
                  </a:lnTo>
                  <a:lnTo>
                    <a:pt x="32432" y="14906"/>
                  </a:lnTo>
                  <a:lnTo>
                    <a:pt x="31891" y="12670"/>
                  </a:lnTo>
                  <a:lnTo>
                    <a:pt x="31081" y="12670"/>
                  </a:lnTo>
                  <a:lnTo>
                    <a:pt x="30270" y="12670"/>
                  </a:lnTo>
                  <a:lnTo>
                    <a:pt x="29459" y="13416"/>
                  </a:lnTo>
                  <a:lnTo>
                    <a:pt x="29189" y="14906"/>
                  </a:lnTo>
                  <a:lnTo>
                    <a:pt x="28648" y="17142"/>
                  </a:lnTo>
                  <a:lnTo>
                    <a:pt x="28648" y="18633"/>
                  </a:lnTo>
                  <a:lnTo>
                    <a:pt x="28648" y="18633"/>
                  </a:lnTo>
                  <a:close/>
                  <a:moveTo>
                    <a:pt x="46756" y="12670"/>
                  </a:moveTo>
                  <a:lnTo>
                    <a:pt x="46756" y="12670"/>
                  </a:lnTo>
                  <a:lnTo>
                    <a:pt x="47297" y="20124"/>
                  </a:lnTo>
                  <a:lnTo>
                    <a:pt x="48108" y="28322"/>
                  </a:lnTo>
                  <a:lnTo>
                    <a:pt x="49459" y="43975"/>
                  </a:lnTo>
                  <a:lnTo>
                    <a:pt x="50270" y="52173"/>
                  </a:lnTo>
                  <a:lnTo>
                    <a:pt x="51081" y="59627"/>
                  </a:lnTo>
                  <a:lnTo>
                    <a:pt x="51081" y="67826"/>
                  </a:lnTo>
                  <a:lnTo>
                    <a:pt x="50540" y="76024"/>
                  </a:lnTo>
                  <a:lnTo>
                    <a:pt x="50540" y="76024"/>
                  </a:lnTo>
                  <a:lnTo>
                    <a:pt x="50540" y="78260"/>
                  </a:lnTo>
                  <a:lnTo>
                    <a:pt x="51081" y="81242"/>
                  </a:lnTo>
                  <a:lnTo>
                    <a:pt x="51351" y="81987"/>
                  </a:lnTo>
                  <a:lnTo>
                    <a:pt x="52162" y="83478"/>
                  </a:lnTo>
                  <a:lnTo>
                    <a:pt x="52972" y="84223"/>
                  </a:lnTo>
                  <a:lnTo>
                    <a:pt x="53783" y="83478"/>
                  </a:lnTo>
                  <a:lnTo>
                    <a:pt x="54324" y="81987"/>
                  </a:lnTo>
                  <a:lnTo>
                    <a:pt x="54864" y="80496"/>
                  </a:lnTo>
                  <a:lnTo>
                    <a:pt x="54864" y="80496"/>
                  </a:lnTo>
                  <a:lnTo>
                    <a:pt x="55135" y="70807"/>
                  </a:lnTo>
                  <a:lnTo>
                    <a:pt x="55135" y="61863"/>
                  </a:lnTo>
                  <a:lnTo>
                    <a:pt x="54864" y="52919"/>
                  </a:lnTo>
                  <a:lnTo>
                    <a:pt x="54054" y="44720"/>
                  </a:lnTo>
                  <a:lnTo>
                    <a:pt x="52432" y="27577"/>
                  </a:lnTo>
                  <a:lnTo>
                    <a:pt x="51891" y="18633"/>
                  </a:lnTo>
                  <a:lnTo>
                    <a:pt x="51351" y="9689"/>
                  </a:lnTo>
                  <a:lnTo>
                    <a:pt x="51351" y="9689"/>
                  </a:lnTo>
                  <a:lnTo>
                    <a:pt x="51081" y="7453"/>
                  </a:lnTo>
                  <a:lnTo>
                    <a:pt x="50540" y="5217"/>
                  </a:lnTo>
                  <a:lnTo>
                    <a:pt x="50000" y="5217"/>
                  </a:lnTo>
                  <a:lnTo>
                    <a:pt x="49189" y="5217"/>
                  </a:lnTo>
                  <a:lnTo>
                    <a:pt x="48108" y="6708"/>
                  </a:lnTo>
                  <a:lnTo>
                    <a:pt x="47567" y="7453"/>
                  </a:lnTo>
                  <a:lnTo>
                    <a:pt x="47297" y="9689"/>
                  </a:lnTo>
                  <a:lnTo>
                    <a:pt x="46756" y="12670"/>
                  </a:lnTo>
                  <a:lnTo>
                    <a:pt x="46756" y="1267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2" name="Shape 486"/>
            <p:cNvSpPr/>
            <p:nvPr/>
          </p:nvSpPr>
          <p:spPr>
            <a:xfrm>
              <a:off x="3452" y="3316"/>
              <a:ext cx="330" cy="138"/>
            </a:xfrm>
            <a:custGeom>
              <a:avLst/>
              <a:gdLst/>
              <a:ahLst/>
              <a:cxnLst/>
              <a:rect l="0" t="0" r="0" b="0"/>
              <a:pathLst>
                <a:path w="120000" h="120000" extrusionOk="0">
                  <a:moveTo>
                    <a:pt x="0" y="7826"/>
                  </a:moveTo>
                  <a:lnTo>
                    <a:pt x="0" y="7826"/>
                  </a:lnTo>
                  <a:lnTo>
                    <a:pt x="363" y="20869"/>
                  </a:lnTo>
                  <a:lnTo>
                    <a:pt x="1454" y="33913"/>
                  </a:lnTo>
                  <a:lnTo>
                    <a:pt x="2909" y="45217"/>
                  </a:lnTo>
                  <a:lnTo>
                    <a:pt x="5090" y="57391"/>
                  </a:lnTo>
                  <a:lnTo>
                    <a:pt x="7636" y="66956"/>
                  </a:lnTo>
                  <a:lnTo>
                    <a:pt x="10545" y="76521"/>
                  </a:lnTo>
                  <a:lnTo>
                    <a:pt x="14181" y="83478"/>
                  </a:lnTo>
                  <a:lnTo>
                    <a:pt x="18181" y="92173"/>
                  </a:lnTo>
                  <a:lnTo>
                    <a:pt x="22181" y="98260"/>
                  </a:lnTo>
                  <a:lnTo>
                    <a:pt x="26909" y="104347"/>
                  </a:lnTo>
                  <a:lnTo>
                    <a:pt x="31272" y="109565"/>
                  </a:lnTo>
                  <a:lnTo>
                    <a:pt x="36363" y="113043"/>
                  </a:lnTo>
                  <a:lnTo>
                    <a:pt x="42181" y="115652"/>
                  </a:lnTo>
                  <a:lnTo>
                    <a:pt x="47272" y="118260"/>
                  </a:lnTo>
                  <a:lnTo>
                    <a:pt x="52727" y="119130"/>
                  </a:lnTo>
                  <a:lnTo>
                    <a:pt x="58181" y="120000"/>
                  </a:lnTo>
                  <a:lnTo>
                    <a:pt x="64000" y="119130"/>
                  </a:lnTo>
                  <a:lnTo>
                    <a:pt x="69090" y="118260"/>
                  </a:lnTo>
                  <a:lnTo>
                    <a:pt x="74545" y="115652"/>
                  </a:lnTo>
                  <a:lnTo>
                    <a:pt x="80000" y="113043"/>
                  </a:lnTo>
                  <a:lnTo>
                    <a:pt x="85090" y="107826"/>
                  </a:lnTo>
                  <a:lnTo>
                    <a:pt x="90181" y="103478"/>
                  </a:lnTo>
                  <a:lnTo>
                    <a:pt x="94909" y="98260"/>
                  </a:lnTo>
                  <a:lnTo>
                    <a:pt x="99272" y="91304"/>
                  </a:lnTo>
                  <a:lnTo>
                    <a:pt x="103272" y="83478"/>
                  </a:lnTo>
                  <a:lnTo>
                    <a:pt x="106909" y="75652"/>
                  </a:lnTo>
                  <a:lnTo>
                    <a:pt x="110545" y="66956"/>
                  </a:lnTo>
                  <a:lnTo>
                    <a:pt x="113454" y="55652"/>
                  </a:lnTo>
                  <a:lnTo>
                    <a:pt x="116000" y="45217"/>
                  </a:lnTo>
                  <a:lnTo>
                    <a:pt x="118181" y="33913"/>
                  </a:lnTo>
                  <a:lnTo>
                    <a:pt x="119636" y="20869"/>
                  </a:lnTo>
                  <a:lnTo>
                    <a:pt x="120000" y="7826"/>
                  </a:lnTo>
                  <a:lnTo>
                    <a:pt x="120000" y="7826"/>
                  </a:lnTo>
                  <a:lnTo>
                    <a:pt x="120000" y="3478"/>
                  </a:lnTo>
                  <a:lnTo>
                    <a:pt x="119636" y="2608"/>
                  </a:lnTo>
                  <a:lnTo>
                    <a:pt x="118545" y="0"/>
                  </a:lnTo>
                  <a:lnTo>
                    <a:pt x="117454" y="0"/>
                  </a:lnTo>
                  <a:lnTo>
                    <a:pt x="116727" y="0"/>
                  </a:lnTo>
                  <a:lnTo>
                    <a:pt x="115636" y="1739"/>
                  </a:lnTo>
                  <a:lnTo>
                    <a:pt x="114545" y="3478"/>
                  </a:lnTo>
                  <a:lnTo>
                    <a:pt x="114545" y="6086"/>
                  </a:lnTo>
                  <a:lnTo>
                    <a:pt x="114545" y="6086"/>
                  </a:lnTo>
                  <a:lnTo>
                    <a:pt x="113454" y="18260"/>
                  </a:lnTo>
                  <a:lnTo>
                    <a:pt x="112363" y="29565"/>
                  </a:lnTo>
                  <a:lnTo>
                    <a:pt x="110545" y="40000"/>
                  </a:lnTo>
                  <a:lnTo>
                    <a:pt x="108363" y="49565"/>
                  </a:lnTo>
                  <a:lnTo>
                    <a:pt x="105454" y="58260"/>
                  </a:lnTo>
                  <a:lnTo>
                    <a:pt x="102545" y="66956"/>
                  </a:lnTo>
                  <a:lnTo>
                    <a:pt x="99272" y="73913"/>
                  </a:lnTo>
                  <a:lnTo>
                    <a:pt x="95272" y="80000"/>
                  </a:lnTo>
                  <a:lnTo>
                    <a:pt x="91272" y="86086"/>
                  </a:lnTo>
                  <a:lnTo>
                    <a:pt x="87272" y="91304"/>
                  </a:lnTo>
                  <a:lnTo>
                    <a:pt x="82545" y="95652"/>
                  </a:lnTo>
                  <a:lnTo>
                    <a:pt x="78181" y="100000"/>
                  </a:lnTo>
                  <a:lnTo>
                    <a:pt x="73090" y="101739"/>
                  </a:lnTo>
                  <a:lnTo>
                    <a:pt x="68363" y="104347"/>
                  </a:lnTo>
                  <a:lnTo>
                    <a:pt x="63272" y="106086"/>
                  </a:lnTo>
                  <a:lnTo>
                    <a:pt x="58181" y="106086"/>
                  </a:lnTo>
                  <a:lnTo>
                    <a:pt x="53090" y="106086"/>
                  </a:lnTo>
                  <a:lnTo>
                    <a:pt x="48727" y="104347"/>
                  </a:lnTo>
                  <a:lnTo>
                    <a:pt x="43636" y="103478"/>
                  </a:lnTo>
                  <a:lnTo>
                    <a:pt x="38909" y="100869"/>
                  </a:lnTo>
                  <a:lnTo>
                    <a:pt x="34545" y="97391"/>
                  </a:lnTo>
                  <a:lnTo>
                    <a:pt x="29818" y="92173"/>
                  </a:lnTo>
                  <a:lnTo>
                    <a:pt x="25818" y="87826"/>
                  </a:lnTo>
                  <a:lnTo>
                    <a:pt x="22181" y="82608"/>
                  </a:lnTo>
                  <a:lnTo>
                    <a:pt x="18545" y="75652"/>
                  </a:lnTo>
                  <a:lnTo>
                    <a:pt x="15636" y="67826"/>
                  </a:lnTo>
                  <a:lnTo>
                    <a:pt x="12727" y="60869"/>
                  </a:lnTo>
                  <a:lnTo>
                    <a:pt x="10545" y="51304"/>
                  </a:lnTo>
                  <a:lnTo>
                    <a:pt x="8363" y="41739"/>
                  </a:lnTo>
                  <a:lnTo>
                    <a:pt x="6909" y="32173"/>
                  </a:lnTo>
                  <a:lnTo>
                    <a:pt x="6545" y="20000"/>
                  </a:lnTo>
                  <a:lnTo>
                    <a:pt x="6181" y="7826"/>
                  </a:lnTo>
                  <a:lnTo>
                    <a:pt x="6181" y="7826"/>
                  </a:lnTo>
                  <a:lnTo>
                    <a:pt x="6181" y="5217"/>
                  </a:lnTo>
                  <a:lnTo>
                    <a:pt x="5090" y="2608"/>
                  </a:lnTo>
                  <a:lnTo>
                    <a:pt x="4000" y="1739"/>
                  </a:lnTo>
                  <a:lnTo>
                    <a:pt x="2909" y="0"/>
                  </a:lnTo>
                  <a:lnTo>
                    <a:pt x="1818" y="1739"/>
                  </a:lnTo>
                  <a:lnTo>
                    <a:pt x="1090" y="1739"/>
                  </a:lnTo>
                  <a:lnTo>
                    <a:pt x="363" y="3478"/>
                  </a:lnTo>
                  <a:lnTo>
                    <a:pt x="0" y="7826"/>
                  </a:lnTo>
                  <a:lnTo>
                    <a:pt x="0" y="782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3" name="Shape 487"/>
            <p:cNvSpPr/>
            <p:nvPr/>
          </p:nvSpPr>
          <p:spPr>
            <a:xfrm>
              <a:off x="3506" y="3229"/>
              <a:ext cx="38" cy="41"/>
            </a:xfrm>
            <a:custGeom>
              <a:avLst/>
              <a:gdLst/>
              <a:ahLst/>
              <a:cxnLst/>
              <a:rect l="0" t="0" r="0" b="0"/>
              <a:pathLst>
                <a:path w="120000" h="120000" extrusionOk="0">
                  <a:moveTo>
                    <a:pt x="120000" y="58536"/>
                  </a:moveTo>
                  <a:lnTo>
                    <a:pt x="120000" y="58536"/>
                  </a:lnTo>
                  <a:lnTo>
                    <a:pt x="116923" y="81951"/>
                  </a:lnTo>
                  <a:lnTo>
                    <a:pt x="104615" y="99512"/>
                  </a:lnTo>
                  <a:lnTo>
                    <a:pt x="86153" y="114146"/>
                  </a:lnTo>
                  <a:lnTo>
                    <a:pt x="64615" y="120000"/>
                  </a:lnTo>
                  <a:lnTo>
                    <a:pt x="64615" y="120000"/>
                  </a:lnTo>
                  <a:lnTo>
                    <a:pt x="40000" y="114146"/>
                  </a:lnTo>
                  <a:lnTo>
                    <a:pt x="21538" y="102439"/>
                  </a:lnTo>
                  <a:lnTo>
                    <a:pt x="9230" y="81951"/>
                  </a:lnTo>
                  <a:lnTo>
                    <a:pt x="0" y="61463"/>
                  </a:lnTo>
                  <a:lnTo>
                    <a:pt x="0" y="61463"/>
                  </a:lnTo>
                  <a:lnTo>
                    <a:pt x="6153" y="38048"/>
                  </a:lnTo>
                  <a:lnTo>
                    <a:pt x="18461" y="17560"/>
                  </a:lnTo>
                  <a:lnTo>
                    <a:pt x="33846" y="5853"/>
                  </a:lnTo>
                  <a:lnTo>
                    <a:pt x="61538" y="0"/>
                  </a:lnTo>
                  <a:lnTo>
                    <a:pt x="61538" y="0"/>
                  </a:lnTo>
                  <a:lnTo>
                    <a:pt x="83076" y="5853"/>
                  </a:lnTo>
                  <a:lnTo>
                    <a:pt x="104615" y="17560"/>
                  </a:lnTo>
                  <a:lnTo>
                    <a:pt x="116923" y="35121"/>
                  </a:lnTo>
                  <a:lnTo>
                    <a:pt x="120000" y="58536"/>
                  </a:lnTo>
                  <a:lnTo>
                    <a:pt x="120000" y="5853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4" name="Shape 488"/>
            <p:cNvSpPr/>
            <p:nvPr/>
          </p:nvSpPr>
          <p:spPr>
            <a:xfrm>
              <a:off x="3683" y="3224"/>
              <a:ext cx="39" cy="39"/>
            </a:xfrm>
            <a:custGeom>
              <a:avLst/>
              <a:gdLst/>
              <a:ahLst/>
              <a:cxnLst/>
              <a:rect l="0" t="0" r="0" b="0"/>
              <a:pathLst>
                <a:path w="120000" h="120000" extrusionOk="0">
                  <a:moveTo>
                    <a:pt x="120000" y="57000"/>
                  </a:moveTo>
                  <a:lnTo>
                    <a:pt x="120000" y="57000"/>
                  </a:lnTo>
                  <a:lnTo>
                    <a:pt x="120000" y="69000"/>
                  </a:lnTo>
                  <a:lnTo>
                    <a:pt x="117000" y="84000"/>
                  </a:lnTo>
                  <a:lnTo>
                    <a:pt x="105000" y="105000"/>
                  </a:lnTo>
                  <a:lnTo>
                    <a:pt x="87000" y="117000"/>
                  </a:lnTo>
                  <a:lnTo>
                    <a:pt x="63000" y="120000"/>
                  </a:lnTo>
                  <a:lnTo>
                    <a:pt x="63000" y="120000"/>
                  </a:lnTo>
                  <a:lnTo>
                    <a:pt x="39000" y="117000"/>
                  </a:lnTo>
                  <a:lnTo>
                    <a:pt x="21000" y="105000"/>
                  </a:lnTo>
                  <a:lnTo>
                    <a:pt x="3000" y="87000"/>
                  </a:lnTo>
                  <a:lnTo>
                    <a:pt x="0" y="63000"/>
                  </a:lnTo>
                  <a:lnTo>
                    <a:pt x="0" y="63000"/>
                  </a:lnTo>
                  <a:lnTo>
                    <a:pt x="0" y="51000"/>
                  </a:lnTo>
                  <a:lnTo>
                    <a:pt x="3000" y="36000"/>
                  </a:lnTo>
                  <a:lnTo>
                    <a:pt x="18000" y="21000"/>
                  </a:lnTo>
                  <a:lnTo>
                    <a:pt x="39000" y="9000"/>
                  </a:lnTo>
                  <a:lnTo>
                    <a:pt x="60000" y="0"/>
                  </a:lnTo>
                  <a:lnTo>
                    <a:pt x="60000" y="0"/>
                  </a:lnTo>
                  <a:lnTo>
                    <a:pt x="84000" y="3000"/>
                  </a:lnTo>
                  <a:lnTo>
                    <a:pt x="105000" y="15000"/>
                  </a:lnTo>
                  <a:lnTo>
                    <a:pt x="117000" y="36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5" name="Shape 489"/>
            <p:cNvSpPr/>
            <p:nvPr/>
          </p:nvSpPr>
          <p:spPr>
            <a:xfrm>
              <a:off x="3397" y="3252"/>
              <a:ext cx="70" cy="59"/>
            </a:xfrm>
            <a:custGeom>
              <a:avLst/>
              <a:gdLst/>
              <a:ahLst/>
              <a:cxnLst/>
              <a:rect l="0" t="0" r="0" b="0"/>
              <a:pathLst>
                <a:path w="120000" h="120000" extrusionOk="0">
                  <a:moveTo>
                    <a:pt x="120000" y="58000"/>
                  </a:moveTo>
                  <a:lnTo>
                    <a:pt x="120000" y="58000"/>
                  </a:lnTo>
                  <a:lnTo>
                    <a:pt x="120000" y="70000"/>
                  </a:lnTo>
                  <a:lnTo>
                    <a:pt x="118285" y="80000"/>
                  </a:lnTo>
                  <a:lnTo>
                    <a:pt x="111428" y="92000"/>
                  </a:lnTo>
                  <a:lnTo>
                    <a:pt x="102857" y="100000"/>
                  </a:lnTo>
                  <a:lnTo>
                    <a:pt x="96000" y="108000"/>
                  </a:lnTo>
                  <a:lnTo>
                    <a:pt x="87428" y="114000"/>
                  </a:lnTo>
                  <a:lnTo>
                    <a:pt x="75428" y="116000"/>
                  </a:lnTo>
                  <a:lnTo>
                    <a:pt x="63428" y="120000"/>
                  </a:lnTo>
                  <a:lnTo>
                    <a:pt x="63428" y="120000"/>
                  </a:lnTo>
                  <a:lnTo>
                    <a:pt x="51428" y="116000"/>
                  </a:lnTo>
                  <a:lnTo>
                    <a:pt x="39428" y="114000"/>
                  </a:lnTo>
                  <a:lnTo>
                    <a:pt x="29142" y="108000"/>
                  </a:lnTo>
                  <a:lnTo>
                    <a:pt x="20571" y="102000"/>
                  </a:lnTo>
                  <a:lnTo>
                    <a:pt x="12000" y="94000"/>
                  </a:lnTo>
                  <a:lnTo>
                    <a:pt x="8571" y="84000"/>
                  </a:lnTo>
                  <a:lnTo>
                    <a:pt x="3428" y="72000"/>
                  </a:lnTo>
                  <a:lnTo>
                    <a:pt x="0" y="60000"/>
                  </a:lnTo>
                  <a:lnTo>
                    <a:pt x="0" y="60000"/>
                  </a:lnTo>
                  <a:lnTo>
                    <a:pt x="3428" y="50000"/>
                  </a:lnTo>
                  <a:lnTo>
                    <a:pt x="5142" y="38000"/>
                  </a:lnTo>
                  <a:lnTo>
                    <a:pt x="10285" y="28000"/>
                  </a:lnTo>
                  <a:lnTo>
                    <a:pt x="17142" y="18000"/>
                  </a:lnTo>
                  <a:lnTo>
                    <a:pt x="27428" y="10000"/>
                  </a:lnTo>
                  <a:lnTo>
                    <a:pt x="36000" y="4000"/>
                  </a:lnTo>
                  <a:lnTo>
                    <a:pt x="48000" y="2000"/>
                  </a:lnTo>
                  <a:lnTo>
                    <a:pt x="60000" y="0"/>
                  </a:lnTo>
                  <a:lnTo>
                    <a:pt x="60000" y="0"/>
                  </a:lnTo>
                  <a:lnTo>
                    <a:pt x="72000" y="2000"/>
                  </a:lnTo>
                  <a:lnTo>
                    <a:pt x="84000" y="4000"/>
                  </a:lnTo>
                  <a:lnTo>
                    <a:pt x="94285" y="8000"/>
                  </a:lnTo>
                  <a:lnTo>
                    <a:pt x="102857" y="16000"/>
                  </a:lnTo>
                  <a:lnTo>
                    <a:pt x="111428" y="24000"/>
                  </a:lnTo>
                  <a:lnTo>
                    <a:pt x="114857" y="36000"/>
                  </a:lnTo>
                  <a:lnTo>
                    <a:pt x="120000" y="46000"/>
                  </a:lnTo>
                  <a:lnTo>
                    <a:pt x="120000" y="58000"/>
                  </a:lnTo>
                  <a:lnTo>
                    <a:pt x="120000" y="58000"/>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6" name="Shape 490"/>
            <p:cNvSpPr/>
            <p:nvPr/>
          </p:nvSpPr>
          <p:spPr>
            <a:xfrm>
              <a:off x="3758" y="3247"/>
              <a:ext cx="70" cy="58"/>
            </a:xfrm>
            <a:custGeom>
              <a:avLst/>
              <a:gdLst/>
              <a:ahLst/>
              <a:cxnLst/>
              <a:rect l="0" t="0" r="0" b="0"/>
              <a:pathLst>
                <a:path w="120000" h="120000" extrusionOk="0">
                  <a:moveTo>
                    <a:pt x="120000" y="61016"/>
                  </a:moveTo>
                  <a:lnTo>
                    <a:pt x="120000" y="61016"/>
                  </a:lnTo>
                  <a:lnTo>
                    <a:pt x="118285" y="71186"/>
                  </a:lnTo>
                  <a:lnTo>
                    <a:pt x="114857" y="83389"/>
                  </a:lnTo>
                  <a:lnTo>
                    <a:pt x="109714" y="91525"/>
                  </a:lnTo>
                  <a:lnTo>
                    <a:pt x="102857" y="103728"/>
                  </a:lnTo>
                  <a:lnTo>
                    <a:pt x="94285" y="107796"/>
                  </a:lnTo>
                  <a:lnTo>
                    <a:pt x="84000" y="117966"/>
                  </a:lnTo>
                  <a:lnTo>
                    <a:pt x="72000" y="120000"/>
                  </a:lnTo>
                  <a:lnTo>
                    <a:pt x="60000" y="120000"/>
                  </a:lnTo>
                  <a:lnTo>
                    <a:pt x="60000" y="120000"/>
                  </a:lnTo>
                  <a:lnTo>
                    <a:pt x="48000" y="120000"/>
                  </a:lnTo>
                  <a:lnTo>
                    <a:pt x="39428" y="117966"/>
                  </a:lnTo>
                  <a:lnTo>
                    <a:pt x="27428" y="111864"/>
                  </a:lnTo>
                  <a:lnTo>
                    <a:pt x="18857" y="105762"/>
                  </a:lnTo>
                  <a:lnTo>
                    <a:pt x="10285" y="97627"/>
                  </a:lnTo>
                  <a:lnTo>
                    <a:pt x="5142" y="85423"/>
                  </a:lnTo>
                  <a:lnTo>
                    <a:pt x="0" y="75254"/>
                  </a:lnTo>
                  <a:lnTo>
                    <a:pt x="0" y="63050"/>
                  </a:lnTo>
                  <a:lnTo>
                    <a:pt x="0" y="63050"/>
                  </a:lnTo>
                  <a:lnTo>
                    <a:pt x="0" y="52881"/>
                  </a:lnTo>
                  <a:lnTo>
                    <a:pt x="5142" y="40677"/>
                  </a:lnTo>
                  <a:lnTo>
                    <a:pt x="10285" y="28474"/>
                  </a:lnTo>
                  <a:lnTo>
                    <a:pt x="17142" y="20338"/>
                  </a:lnTo>
                  <a:lnTo>
                    <a:pt x="24000" y="12203"/>
                  </a:lnTo>
                  <a:lnTo>
                    <a:pt x="36000" y="6101"/>
                  </a:lnTo>
                  <a:lnTo>
                    <a:pt x="46285" y="4067"/>
                  </a:lnTo>
                  <a:lnTo>
                    <a:pt x="58285" y="0"/>
                  </a:lnTo>
                  <a:lnTo>
                    <a:pt x="58285" y="0"/>
                  </a:lnTo>
                  <a:lnTo>
                    <a:pt x="70285" y="0"/>
                  </a:lnTo>
                  <a:lnTo>
                    <a:pt x="82285" y="4067"/>
                  </a:lnTo>
                  <a:lnTo>
                    <a:pt x="90857" y="10169"/>
                  </a:lnTo>
                  <a:lnTo>
                    <a:pt x="101142" y="18305"/>
                  </a:lnTo>
                  <a:lnTo>
                    <a:pt x="108000" y="26440"/>
                  </a:lnTo>
                  <a:lnTo>
                    <a:pt x="114857" y="34576"/>
                  </a:lnTo>
                  <a:lnTo>
                    <a:pt x="118285" y="46779"/>
                  </a:lnTo>
                  <a:lnTo>
                    <a:pt x="120000" y="61016"/>
                  </a:lnTo>
                  <a:lnTo>
                    <a:pt x="120000" y="61016"/>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7" name="Shape 491"/>
            <p:cNvSpPr/>
            <p:nvPr/>
          </p:nvSpPr>
          <p:spPr>
            <a:xfrm>
              <a:off x="3852" y="3784"/>
              <a:ext cx="381" cy="148"/>
            </a:xfrm>
            <a:custGeom>
              <a:avLst/>
              <a:gdLst/>
              <a:ahLst/>
              <a:cxnLst/>
              <a:rect l="0" t="0" r="0" b="0"/>
              <a:pathLst>
                <a:path w="120000" h="120000" extrusionOk="0">
                  <a:moveTo>
                    <a:pt x="117795" y="107919"/>
                  </a:moveTo>
                  <a:lnTo>
                    <a:pt x="117795" y="107919"/>
                  </a:lnTo>
                  <a:lnTo>
                    <a:pt x="110236" y="106308"/>
                  </a:lnTo>
                  <a:lnTo>
                    <a:pt x="102677" y="103087"/>
                  </a:lnTo>
                  <a:lnTo>
                    <a:pt x="95433" y="99865"/>
                  </a:lnTo>
                  <a:lnTo>
                    <a:pt x="87874" y="95033"/>
                  </a:lnTo>
                  <a:lnTo>
                    <a:pt x="73385" y="83758"/>
                  </a:lnTo>
                  <a:lnTo>
                    <a:pt x="58897" y="71677"/>
                  </a:lnTo>
                  <a:lnTo>
                    <a:pt x="58897" y="71677"/>
                  </a:lnTo>
                  <a:lnTo>
                    <a:pt x="44409" y="59597"/>
                  </a:lnTo>
                  <a:lnTo>
                    <a:pt x="36850" y="52348"/>
                  </a:lnTo>
                  <a:lnTo>
                    <a:pt x="29921" y="43489"/>
                  </a:lnTo>
                  <a:lnTo>
                    <a:pt x="22677" y="34630"/>
                  </a:lnTo>
                  <a:lnTo>
                    <a:pt x="16062" y="25771"/>
                  </a:lnTo>
                  <a:lnTo>
                    <a:pt x="9448" y="14496"/>
                  </a:lnTo>
                  <a:lnTo>
                    <a:pt x="3779" y="805"/>
                  </a:lnTo>
                  <a:lnTo>
                    <a:pt x="3779" y="805"/>
                  </a:lnTo>
                  <a:lnTo>
                    <a:pt x="3149" y="0"/>
                  </a:lnTo>
                  <a:lnTo>
                    <a:pt x="1574" y="0"/>
                  </a:lnTo>
                  <a:lnTo>
                    <a:pt x="1259" y="805"/>
                  </a:lnTo>
                  <a:lnTo>
                    <a:pt x="314" y="1610"/>
                  </a:lnTo>
                  <a:lnTo>
                    <a:pt x="0" y="4026"/>
                  </a:lnTo>
                  <a:lnTo>
                    <a:pt x="0" y="7248"/>
                  </a:lnTo>
                  <a:lnTo>
                    <a:pt x="0" y="9664"/>
                  </a:lnTo>
                  <a:lnTo>
                    <a:pt x="944" y="12080"/>
                  </a:lnTo>
                  <a:lnTo>
                    <a:pt x="944" y="12080"/>
                  </a:lnTo>
                  <a:lnTo>
                    <a:pt x="6929" y="24161"/>
                  </a:lnTo>
                  <a:lnTo>
                    <a:pt x="13543" y="35436"/>
                  </a:lnTo>
                  <a:lnTo>
                    <a:pt x="20157" y="45906"/>
                  </a:lnTo>
                  <a:lnTo>
                    <a:pt x="27086" y="54765"/>
                  </a:lnTo>
                  <a:lnTo>
                    <a:pt x="34645" y="62818"/>
                  </a:lnTo>
                  <a:lnTo>
                    <a:pt x="42204" y="70067"/>
                  </a:lnTo>
                  <a:lnTo>
                    <a:pt x="57007" y="83758"/>
                  </a:lnTo>
                  <a:lnTo>
                    <a:pt x="57007" y="83758"/>
                  </a:lnTo>
                  <a:lnTo>
                    <a:pt x="71496" y="96644"/>
                  </a:lnTo>
                  <a:lnTo>
                    <a:pt x="86614" y="108724"/>
                  </a:lnTo>
                  <a:lnTo>
                    <a:pt x="93858" y="112751"/>
                  </a:lnTo>
                  <a:lnTo>
                    <a:pt x="101732" y="116778"/>
                  </a:lnTo>
                  <a:lnTo>
                    <a:pt x="109291" y="118389"/>
                  </a:lnTo>
                  <a:lnTo>
                    <a:pt x="117165" y="120000"/>
                  </a:lnTo>
                  <a:lnTo>
                    <a:pt x="117165" y="120000"/>
                  </a:lnTo>
                  <a:lnTo>
                    <a:pt x="118110" y="120000"/>
                  </a:lnTo>
                  <a:lnTo>
                    <a:pt x="119055" y="118389"/>
                  </a:lnTo>
                  <a:lnTo>
                    <a:pt x="119370" y="116778"/>
                  </a:lnTo>
                  <a:lnTo>
                    <a:pt x="120000" y="114362"/>
                  </a:lnTo>
                  <a:lnTo>
                    <a:pt x="120000" y="111946"/>
                  </a:lnTo>
                  <a:lnTo>
                    <a:pt x="119370" y="109530"/>
                  </a:lnTo>
                  <a:lnTo>
                    <a:pt x="118425" y="107919"/>
                  </a:lnTo>
                  <a:lnTo>
                    <a:pt x="117795" y="107919"/>
                  </a:lnTo>
                  <a:lnTo>
                    <a:pt x="117795" y="10791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8" name="Shape 492"/>
            <p:cNvSpPr/>
            <p:nvPr/>
          </p:nvSpPr>
          <p:spPr>
            <a:xfrm>
              <a:off x="3831" y="3684"/>
              <a:ext cx="54" cy="108"/>
            </a:xfrm>
            <a:custGeom>
              <a:avLst/>
              <a:gdLst/>
              <a:ahLst/>
              <a:cxnLst/>
              <a:rect l="0" t="0" r="0" b="0"/>
              <a:pathLst>
                <a:path w="120000" h="120000" extrusionOk="0">
                  <a:moveTo>
                    <a:pt x="117777" y="11111"/>
                  </a:moveTo>
                  <a:lnTo>
                    <a:pt x="117777" y="11111"/>
                  </a:lnTo>
                  <a:lnTo>
                    <a:pt x="120000" y="40000"/>
                  </a:lnTo>
                  <a:lnTo>
                    <a:pt x="117777" y="68888"/>
                  </a:lnTo>
                  <a:lnTo>
                    <a:pt x="113333" y="81111"/>
                  </a:lnTo>
                  <a:lnTo>
                    <a:pt x="108888" y="93333"/>
                  </a:lnTo>
                  <a:lnTo>
                    <a:pt x="95555" y="106666"/>
                  </a:lnTo>
                  <a:lnTo>
                    <a:pt x="80000" y="120000"/>
                  </a:lnTo>
                  <a:lnTo>
                    <a:pt x="80000" y="120000"/>
                  </a:lnTo>
                  <a:lnTo>
                    <a:pt x="55555" y="117777"/>
                  </a:lnTo>
                  <a:lnTo>
                    <a:pt x="37777" y="113333"/>
                  </a:lnTo>
                  <a:lnTo>
                    <a:pt x="22222" y="105555"/>
                  </a:lnTo>
                  <a:lnTo>
                    <a:pt x="8888" y="96666"/>
                  </a:lnTo>
                  <a:lnTo>
                    <a:pt x="2222" y="85555"/>
                  </a:lnTo>
                  <a:lnTo>
                    <a:pt x="0" y="73333"/>
                  </a:lnTo>
                  <a:lnTo>
                    <a:pt x="0" y="61111"/>
                  </a:lnTo>
                  <a:lnTo>
                    <a:pt x="2222" y="47777"/>
                  </a:lnTo>
                  <a:lnTo>
                    <a:pt x="8888" y="35555"/>
                  </a:lnTo>
                  <a:lnTo>
                    <a:pt x="17777" y="24444"/>
                  </a:lnTo>
                  <a:lnTo>
                    <a:pt x="31111" y="15555"/>
                  </a:lnTo>
                  <a:lnTo>
                    <a:pt x="42222" y="7777"/>
                  </a:lnTo>
                  <a:lnTo>
                    <a:pt x="57777" y="3333"/>
                  </a:lnTo>
                  <a:lnTo>
                    <a:pt x="77777" y="0"/>
                  </a:lnTo>
                  <a:lnTo>
                    <a:pt x="95555" y="2222"/>
                  </a:lnTo>
                  <a:lnTo>
                    <a:pt x="113333" y="7777"/>
                  </a:lnTo>
                  <a:lnTo>
                    <a:pt x="117777" y="11111"/>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9" name="Shape 493"/>
            <p:cNvSpPr/>
            <p:nvPr/>
          </p:nvSpPr>
          <p:spPr>
            <a:xfrm>
              <a:off x="3822" y="3677"/>
              <a:ext cx="70" cy="121"/>
            </a:xfrm>
            <a:custGeom>
              <a:avLst/>
              <a:gdLst/>
              <a:ahLst/>
              <a:cxnLst/>
              <a:rect l="0" t="0" r="0" b="0"/>
              <a:pathLst>
                <a:path w="120000" h="120000" extrusionOk="0">
                  <a:moveTo>
                    <a:pt x="120000" y="17704"/>
                  </a:moveTo>
                  <a:lnTo>
                    <a:pt x="120000" y="17704"/>
                  </a:lnTo>
                  <a:lnTo>
                    <a:pt x="120000" y="16721"/>
                  </a:lnTo>
                  <a:lnTo>
                    <a:pt x="120000" y="13770"/>
                  </a:lnTo>
                  <a:lnTo>
                    <a:pt x="120000" y="13770"/>
                  </a:lnTo>
                  <a:lnTo>
                    <a:pt x="113142" y="6885"/>
                  </a:lnTo>
                  <a:lnTo>
                    <a:pt x="102857" y="2950"/>
                  </a:lnTo>
                  <a:lnTo>
                    <a:pt x="94285" y="1967"/>
                  </a:lnTo>
                  <a:lnTo>
                    <a:pt x="82285" y="0"/>
                  </a:lnTo>
                  <a:lnTo>
                    <a:pt x="70285" y="0"/>
                  </a:lnTo>
                  <a:lnTo>
                    <a:pt x="58285" y="1967"/>
                  </a:lnTo>
                  <a:lnTo>
                    <a:pt x="48000" y="3934"/>
                  </a:lnTo>
                  <a:lnTo>
                    <a:pt x="39428" y="8852"/>
                  </a:lnTo>
                  <a:lnTo>
                    <a:pt x="39428" y="8852"/>
                  </a:lnTo>
                  <a:lnTo>
                    <a:pt x="29142" y="15737"/>
                  </a:lnTo>
                  <a:lnTo>
                    <a:pt x="20571" y="20655"/>
                  </a:lnTo>
                  <a:lnTo>
                    <a:pt x="15428" y="28524"/>
                  </a:lnTo>
                  <a:lnTo>
                    <a:pt x="8571" y="37377"/>
                  </a:lnTo>
                  <a:lnTo>
                    <a:pt x="3428" y="54098"/>
                  </a:lnTo>
                  <a:lnTo>
                    <a:pt x="0" y="68852"/>
                  </a:lnTo>
                  <a:lnTo>
                    <a:pt x="0" y="68852"/>
                  </a:lnTo>
                  <a:lnTo>
                    <a:pt x="0" y="76721"/>
                  </a:lnTo>
                  <a:lnTo>
                    <a:pt x="3428" y="85573"/>
                  </a:lnTo>
                  <a:lnTo>
                    <a:pt x="8571" y="93442"/>
                  </a:lnTo>
                  <a:lnTo>
                    <a:pt x="15428" y="100327"/>
                  </a:lnTo>
                  <a:lnTo>
                    <a:pt x="22285" y="106229"/>
                  </a:lnTo>
                  <a:lnTo>
                    <a:pt x="32571" y="111147"/>
                  </a:lnTo>
                  <a:lnTo>
                    <a:pt x="44571" y="115081"/>
                  </a:lnTo>
                  <a:lnTo>
                    <a:pt x="56571" y="118032"/>
                  </a:lnTo>
                  <a:lnTo>
                    <a:pt x="56571" y="118032"/>
                  </a:lnTo>
                  <a:lnTo>
                    <a:pt x="70285" y="120000"/>
                  </a:lnTo>
                  <a:lnTo>
                    <a:pt x="80571" y="120000"/>
                  </a:lnTo>
                  <a:lnTo>
                    <a:pt x="89142" y="117049"/>
                  </a:lnTo>
                  <a:lnTo>
                    <a:pt x="99428" y="111147"/>
                  </a:lnTo>
                  <a:lnTo>
                    <a:pt x="102857" y="106229"/>
                  </a:lnTo>
                  <a:lnTo>
                    <a:pt x="111428" y="99344"/>
                  </a:lnTo>
                  <a:lnTo>
                    <a:pt x="118285" y="82622"/>
                  </a:lnTo>
                  <a:lnTo>
                    <a:pt x="120000" y="64918"/>
                  </a:lnTo>
                  <a:lnTo>
                    <a:pt x="120000" y="47213"/>
                  </a:lnTo>
                  <a:lnTo>
                    <a:pt x="120000" y="17704"/>
                  </a:lnTo>
                  <a:lnTo>
                    <a:pt x="120000" y="17704"/>
                  </a:lnTo>
                  <a:close/>
                  <a:moveTo>
                    <a:pt x="29142" y="54098"/>
                  </a:moveTo>
                  <a:lnTo>
                    <a:pt x="29142" y="54098"/>
                  </a:lnTo>
                  <a:lnTo>
                    <a:pt x="34285" y="45245"/>
                  </a:lnTo>
                  <a:lnTo>
                    <a:pt x="39428" y="37377"/>
                  </a:lnTo>
                  <a:lnTo>
                    <a:pt x="44571" y="30491"/>
                  </a:lnTo>
                  <a:lnTo>
                    <a:pt x="53142" y="23606"/>
                  </a:lnTo>
                  <a:lnTo>
                    <a:pt x="53142" y="23606"/>
                  </a:lnTo>
                  <a:lnTo>
                    <a:pt x="60000" y="19672"/>
                  </a:lnTo>
                  <a:lnTo>
                    <a:pt x="72000" y="16721"/>
                  </a:lnTo>
                  <a:lnTo>
                    <a:pt x="77142" y="15737"/>
                  </a:lnTo>
                  <a:lnTo>
                    <a:pt x="84000" y="15737"/>
                  </a:lnTo>
                  <a:lnTo>
                    <a:pt x="89142" y="16721"/>
                  </a:lnTo>
                  <a:lnTo>
                    <a:pt x="92571" y="19672"/>
                  </a:lnTo>
                  <a:lnTo>
                    <a:pt x="92571" y="19672"/>
                  </a:lnTo>
                  <a:lnTo>
                    <a:pt x="94285" y="41311"/>
                  </a:lnTo>
                  <a:lnTo>
                    <a:pt x="92571" y="62950"/>
                  </a:lnTo>
                  <a:lnTo>
                    <a:pt x="89142" y="72786"/>
                  </a:lnTo>
                  <a:lnTo>
                    <a:pt x="84000" y="83606"/>
                  </a:lnTo>
                  <a:lnTo>
                    <a:pt x="80571" y="93442"/>
                  </a:lnTo>
                  <a:lnTo>
                    <a:pt x="70285" y="104262"/>
                  </a:lnTo>
                  <a:lnTo>
                    <a:pt x="70285" y="104262"/>
                  </a:lnTo>
                  <a:lnTo>
                    <a:pt x="58285" y="101311"/>
                  </a:lnTo>
                  <a:lnTo>
                    <a:pt x="46285" y="97377"/>
                  </a:lnTo>
                  <a:lnTo>
                    <a:pt x="39428" y="92459"/>
                  </a:lnTo>
                  <a:lnTo>
                    <a:pt x="34285" y="85573"/>
                  </a:lnTo>
                  <a:lnTo>
                    <a:pt x="29142" y="78688"/>
                  </a:lnTo>
                  <a:lnTo>
                    <a:pt x="29142" y="69836"/>
                  </a:lnTo>
                  <a:lnTo>
                    <a:pt x="29142" y="61967"/>
                  </a:lnTo>
                  <a:lnTo>
                    <a:pt x="29142" y="54098"/>
                  </a:lnTo>
                  <a:lnTo>
                    <a:pt x="29142" y="5409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0" name="Shape 494"/>
            <p:cNvSpPr/>
            <p:nvPr/>
          </p:nvSpPr>
          <p:spPr>
            <a:xfrm>
              <a:off x="3775" y="3808"/>
              <a:ext cx="404" cy="47"/>
            </a:xfrm>
            <a:custGeom>
              <a:avLst/>
              <a:gdLst/>
              <a:ahLst/>
              <a:cxnLst/>
              <a:rect l="0" t="0" r="0" b="0"/>
              <a:pathLst>
                <a:path w="120000" h="120000" extrusionOk="0">
                  <a:moveTo>
                    <a:pt x="117037" y="120000"/>
                  </a:moveTo>
                  <a:lnTo>
                    <a:pt x="117037" y="120000"/>
                  </a:lnTo>
                  <a:lnTo>
                    <a:pt x="110222" y="97500"/>
                  </a:lnTo>
                  <a:lnTo>
                    <a:pt x="103407" y="85000"/>
                  </a:lnTo>
                  <a:lnTo>
                    <a:pt x="96592" y="75000"/>
                  </a:lnTo>
                  <a:lnTo>
                    <a:pt x="88888" y="67500"/>
                  </a:lnTo>
                  <a:lnTo>
                    <a:pt x="74962" y="57500"/>
                  </a:lnTo>
                  <a:lnTo>
                    <a:pt x="60444" y="45000"/>
                  </a:lnTo>
                  <a:lnTo>
                    <a:pt x="60444" y="45000"/>
                  </a:lnTo>
                  <a:lnTo>
                    <a:pt x="45925" y="40000"/>
                  </a:lnTo>
                  <a:lnTo>
                    <a:pt x="38518" y="40000"/>
                  </a:lnTo>
                  <a:lnTo>
                    <a:pt x="31407" y="42500"/>
                  </a:lnTo>
                  <a:lnTo>
                    <a:pt x="24000" y="45000"/>
                  </a:lnTo>
                  <a:lnTo>
                    <a:pt x="17185" y="57500"/>
                  </a:lnTo>
                  <a:lnTo>
                    <a:pt x="9777" y="70000"/>
                  </a:lnTo>
                  <a:lnTo>
                    <a:pt x="2962" y="87500"/>
                  </a:lnTo>
                  <a:lnTo>
                    <a:pt x="2962" y="87500"/>
                  </a:lnTo>
                  <a:lnTo>
                    <a:pt x="1777" y="87500"/>
                  </a:lnTo>
                  <a:lnTo>
                    <a:pt x="888" y="87500"/>
                  </a:lnTo>
                  <a:lnTo>
                    <a:pt x="592" y="80000"/>
                  </a:lnTo>
                  <a:lnTo>
                    <a:pt x="0" y="75000"/>
                  </a:lnTo>
                  <a:lnTo>
                    <a:pt x="0" y="67500"/>
                  </a:lnTo>
                  <a:lnTo>
                    <a:pt x="0" y="60000"/>
                  </a:lnTo>
                  <a:lnTo>
                    <a:pt x="888" y="52500"/>
                  </a:lnTo>
                  <a:lnTo>
                    <a:pt x="1777" y="50000"/>
                  </a:lnTo>
                  <a:lnTo>
                    <a:pt x="1777" y="50000"/>
                  </a:lnTo>
                  <a:lnTo>
                    <a:pt x="8888" y="27500"/>
                  </a:lnTo>
                  <a:lnTo>
                    <a:pt x="16296" y="15000"/>
                  </a:lnTo>
                  <a:lnTo>
                    <a:pt x="23407" y="7500"/>
                  </a:lnTo>
                  <a:lnTo>
                    <a:pt x="30814" y="5000"/>
                  </a:lnTo>
                  <a:lnTo>
                    <a:pt x="38222" y="0"/>
                  </a:lnTo>
                  <a:lnTo>
                    <a:pt x="45629" y="0"/>
                  </a:lnTo>
                  <a:lnTo>
                    <a:pt x="60444" y="7500"/>
                  </a:lnTo>
                  <a:lnTo>
                    <a:pt x="60444" y="7500"/>
                  </a:lnTo>
                  <a:lnTo>
                    <a:pt x="74962" y="10000"/>
                  </a:lnTo>
                  <a:lnTo>
                    <a:pt x="89777" y="25000"/>
                  </a:lnTo>
                  <a:lnTo>
                    <a:pt x="97185" y="32500"/>
                  </a:lnTo>
                  <a:lnTo>
                    <a:pt x="104296" y="42500"/>
                  </a:lnTo>
                  <a:lnTo>
                    <a:pt x="111407" y="60000"/>
                  </a:lnTo>
                  <a:lnTo>
                    <a:pt x="118222" y="77500"/>
                  </a:lnTo>
                  <a:lnTo>
                    <a:pt x="118222" y="77500"/>
                  </a:lnTo>
                  <a:lnTo>
                    <a:pt x="119111" y="85000"/>
                  </a:lnTo>
                  <a:lnTo>
                    <a:pt x="119703" y="92500"/>
                  </a:lnTo>
                  <a:lnTo>
                    <a:pt x="120000" y="97500"/>
                  </a:lnTo>
                  <a:lnTo>
                    <a:pt x="120000" y="105000"/>
                  </a:lnTo>
                  <a:lnTo>
                    <a:pt x="119703" y="112500"/>
                  </a:lnTo>
                  <a:lnTo>
                    <a:pt x="118814" y="115000"/>
                  </a:lnTo>
                  <a:lnTo>
                    <a:pt x="117925" y="120000"/>
                  </a:lnTo>
                  <a:lnTo>
                    <a:pt x="117037" y="120000"/>
                  </a:lnTo>
                  <a:lnTo>
                    <a:pt x="117037" y="120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1" name="Shape 495"/>
            <p:cNvSpPr/>
            <p:nvPr/>
          </p:nvSpPr>
          <p:spPr>
            <a:xfrm>
              <a:off x="3733" y="3838"/>
              <a:ext cx="59" cy="103"/>
            </a:xfrm>
            <a:custGeom>
              <a:avLst/>
              <a:gdLst/>
              <a:ahLst/>
              <a:cxnLst/>
              <a:rect l="0" t="0" r="0" b="0"/>
              <a:pathLst>
                <a:path w="120000" h="120000" extrusionOk="0">
                  <a:moveTo>
                    <a:pt x="76000" y="115339"/>
                  </a:moveTo>
                  <a:lnTo>
                    <a:pt x="76000" y="115339"/>
                  </a:lnTo>
                  <a:lnTo>
                    <a:pt x="96000" y="87378"/>
                  </a:lnTo>
                  <a:lnTo>
                    <a:pt x="112000" y="59417"/>
                  </a:lnTo>
                  <a:lnTo>
                    <a:pt x="118000" y="46601"/>
                  </a:lnTo>
                  <a:lnTo>
                    <a:pt x="120000" y="32621"/>
                  </a:lnTo>
                  <a:lnTo>
                    <a:pt x="120000" y="17475"/>
                  </a:lnTo>
                  <a:lnTo>
                    <a:pt x="118000" y="2330"/>
                  </a:lnTo>
                  <a:lnTo>
                    <a:pt x="118000" y="2330"/>
                  </a:lnTo>
                  <a:lnTo>
                    <a:pt x="96000" y="0"/>
                  </a:lnTo>
                  <a:lnTo>
                    <a:pt x="72000" y="0"/>
                  </a:lnTo>
                  <a:lnTo>
                    <a:pt x="56000" y="4660"/>
                  </a:lnTo>
                  <a:lnTo>
                    <a:pt x="40000" y="10485"/>
                  </a:lnTo>
                  <a:lnTo>
                    <a:pt x="28000" y="20970"/>
                  </a:lnTo>
                  <a:lnTo>
                    <a:pt x="18000" y="30291"/>
                  </a:lnTo>
                  <a:lnTo>
                    <a:pt x="8000" y="43106"/>
                  </a:lnTo>
                  <a:lnTo>
                    <a:pt x="4000" y="55922"/>
                  </a:lnTo>
                  <a:lnTo>
                    <a:pt x="0" y="69902"/>
                  </a:lnTo>
                  <a:lnTo>
                    <a:pt x="0" y="82718"/>
                  </a:lnTo>
                  <a:lnTo>
                    <a:pt x="6000" y="94368"/>
                  </a:lnTo>
                  <a:lnTo>
                    <a:pt x="12000" y="103689"/>
                  </a:lnTo>
                  <a:lnTo>
                    <a:pt x="20000" y="111844"/>
                  </a:lnTo>
                  <a:lnTo>
                    <a:pt x="34000" y="116504"/>
                  </a:lnTo>
                  <a:lnTo>
                    <a:pt x="50000" y="120000"/>
                  </a:lnTo>
                  <a:lnTo>
                    <a:pt x="70000" y="117669"/>
                  </a:lnTo>
                  <a:lnTo>
                    <a:pt x="76000" y="115339"/>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2" name="Shape 496"/>
            <p:cNvSpPr/>
            <p:nvPr/>
          </p:nvSpPr>
          <p:spPr>
            <a:xfrm>
              <a:off x="3725" y="3829"/>
              <a:ext cx="77" cy="119"/>
            </a:xfrm>
            <a:custGeom>
              <a:avLst/>
              <a:gdLst/>
              <a:ahLst/>
              <a:cxnLst/>
              <a:rect l="0" t="0" r="0" b="0"/>
              <a:pathLst>
                <a:path w="120000" h="120000" extrusionOk="0">
                  <a:moveTo>
                    <a:pt x="87692" y="0"/>
                  </a:moveTo>
                  <a:lnTo>
                    <a:pt x="87692" y="0"/>
                  </a:lnTo>
                  <a:lnTo>
                    <a:pt x="75384" y="0"/>
                  </a:lnTo>
                  <a:lnTo>
                    <a:pt x="61538" y="2000"/>
                  </a:lnTo>
                  <a:lnTo>
                    <a:pt x="50769" y="4000"/>
                  </a:lnTo>
                  <a:lnTo>
                    <a:pt x="40000" y="10000"/>
                  </a:lnTo>
                  <a:lnTo>
                    <a:pt x="32307" y="14000"/>
                  </a:lnTo>
                  <a:lnTo>
                    <a:pt x="23076" y="21000"/>
                  </a:lnTo>
                  <a:lnTo>
                    <a:pt x="16923" y="28000"/>
                  </a:lnTo>
                  <a:lnTo>
                    <a:pt x="12307" y="35000"/>
                  </a:lnTo>
                  <a:lnTo>
                    <a:pt x="12307" y="35000"/>
                  </a:lnTo>
                  <a:lnTo>
                    <a:pt x="4615" y="50000"/>
                  </a:lnTo>
                  <a:lnTo>
                    <a:pt x="0" y="67000"/>
                  </a:lnTo>
                  <a:lnTo>
                    <a:pt x="0" y="77000"/>
                  </a:lnTo>
                  <a:lnTo>
                    <a:pt x="1538" y="85000"/>
                  </a:lnTo>
                  <a:lnTo>
                    <a:pt x="4615" y="94000"/>
                  </a:lnTo>
                  <a:lnTo>
                    <a:pt x="7692" y="101000"/>
                  </a:lnTo>
                  <a:lnTo>
                    <a:pt x="7692" y="101000"/>
                  </a:lnTo>
                  <a:lnTo>
                    <a:pt x="15384" y="106000"/>
                  </a:lnTo>
                  <a:lnTo>
                    <a:pt x="21538" y="112000"/>
                  </a:lnTo>
                  <a:lnTo>
                    <a:pt x="29230" y="116000"/>
                  </a:lnTo>
                  <a:lnTo>
                    <a:pt x="40000" y="119000"/>
                  </a:lnTo>
                  <a:lnTo>
                    <a:pt x="49230" y="120000"/>
                  </a:lnTo>
                  <a:lnTo>
                    <a:pt x="60000" y="120000"/>
                  </a:lnTo>
                  <a:lnTo>
                    <a:pt x="67692" y="117000"/>
                  </a:lnTo>
                  <a:lnTo>
                    <a:pt x="78461" y="113000"/>
                  </a:lnTo>
                  <a:lnTo>
                    <a:pt x="78461" y="113000"/>
                  </a:lnTo>
                  <a:lnTo>
                    <a:pt x="81538" y="112000"/>
                  </a:lnTo>
                  <a:lnTo>
                    <a:pt x="83076" y="109000"/>
                  </a:lnTo>
                  <a:lnTo>
                    <a:pt x="83076" y="109000"/>
                  </a:lnTo>
                  <a:lnTo>
                    <a:pt x="100000" y="83000"/>
                  </a:lnTo>
                  <a:lnTo>
                    <a:pt x="109230" y="66000"/>
                  </a:lnTo>
                  <a:lnTo>
                    <a:pt x="118461" y="48000"/>
                  </a:lnTo>
                  <a:lnTo>
                    <a:pt x="120000" y="31000"/>
                  </a:lnTo>
                  <a:lnTo>
                    <a:pt x="120000" y="23000"/>
                  </a:lnTo>
                  <a:lnTo>
                    <a:pt x="118461" y="17000"/>
                  </a:lnTo>
                  <a:lnTo>
                    <a:pt x="113846" y="10000"/>
                  </a:lnTo>
                  <a:lnTo>
                    <a:pt x="107692" y="6000"/>
                  </a:lnTo>
                  <a:lnTo>
                    <a:pt x="98461" y="3000"/>
                  </a:lnTo>
                  <a:lnTo>
                    <a:pt x="87692" y="0"/>
                  </a:lnTo>
                  <a:lnTo>
                    <a:pt x="87692" y="0"/>
                  </a:lnTo>
                  <a:close/>
                  <a:moveTo>
                    <a:pt x="89230" y="18000"/>
                  </a:moveTo>
                  <a:lnTo>
                    <a:pt x="89230" y="18000"/>
                  </a:lnTo>
                  <a:lnTo>
                    <a:pt x="92307" y="30000"/>
                  </a:lnTo>
                  <a:lnTo>
                    <a:pt x="92307" y="41000"/>
                  </a:lnTo>
                  <a:lnTo>
                    <a:pt x="87692" y="50000"/>
                  </a:lnTo>
                  <a:lnTo>
                    <a:pt x="83076" y="62000"/>
                  </a:lnTo>
                  <a:lnTo>
                    <a:pt x="72307" y="83000"/>
                  </a:lnTo>
                  <a:lnTo>
                    <a:pt x="60000" y="102000"/>
                  </a:lnTo>
                  <a:lnTo>
                    <a:pt x="60000" y="102000"/>
                  </a:lnTo>
                  <a:lnTo>
                    <a:pt x="55384" y="103000"/>
                  </a:lnTo>
                  <a:lnTo>
                    <a:pt x="50769" y="103000"/>
                  </a:lnTo>
                  <a:lnTo>
                    <a:pt x="44615" y="103000"/>
                  </a:lnTo>
                  <a:lnTo>
                    <a:pt x="40000" y="101000"/>
                  </a:lnTo>
                  <a:lnTo>
                    <a:pt x="33846" y="95000"/>
                  </a:lnTo>
                  <a:lnTo>
                    <a:pt x="29230" y="90000"/>
                  </a:lnTo>
                  <a:lnTo>
                    <a:pt x="29230" y="90000"/>
                  </a:lnTo>
                  <a:lnTo>
                    <a:pt x="26153" y="81000"/>
                  </a:lnTo>
                  <a:lnTo>
                    <a:pt x="26153" y="73000"/>
                  </a:lnTo>
                  <a:lnTo>
                    <a:pt x="26153" y="64000"/>
                  </a:lnTo>
                  <a:lnTo>
                    <a:pt x="27692" y="56000"/>
                  </a:lnTo>
                  <a:lnTo>
                    <a:pt x="27692" y="56000"/>
                  </a:lnTo>
                  <a:lnTo>
                    <a:pt x="32307" y="49000"/>
                  </a:lnTo>
                  <a:lnTo>
                    <a:pt x="36923" y="41000"/>
                  </a:lnTo>
                  <a:lnTo>
                    <a:pt x="43076" y="34000"/>
                  </a:lnTo>
                  <a:lnTo>
                    <a:pt x="49230" y="27000"/>
                  </a:lnTo>
                  <a:lnTo>
                    <a:pt x="56923" y="23000"/>
                  </a:lnTo>
                  <a:lnTo>
                    <a:pt x="66153" y="18000"/>
                  </a:lnTo>
                  <a:lnTo>
                    <a:pt x="76923" y="17000"/>
                  </a:lnTo>
                  <a:lnTo>
                    <a:pt x="89230" y="18000"/>
                  </a:lnTo>
                  <a:lnTo>
                    <a:pt x="89230" y="18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3" name="Shape 497"/>
            <p:cNvSpPr/>
            <p:nvPr/>
          </p:nvSpPr>
          <p:spPr>
            <a:xfrm>
              <a:off x="4536" y="2730"/>
              <a:ext cx="135" cy="440"/>
            </a:xfrm>
            <a:custGeom>
              <a:avLst/>
              <a:gdLst/>
              <a:ahLst/>
              <a:cxnLst/>
              <a:rect l="0" t="0" r="0" b="0"/>
              <a:pathLst>
                <a:path w="120000" h="120000" extrusionOk="0">
                  <a:moveTo>
                    <a:pt x="56000" y="2721"/>
                  </a:moveTo>
                  <a:lnTo>
                    <a:pt x="56000" y="2721"/>
                  </a:lnTo>
                  <a:lnTo>
                    <a:pt x="56000" y="4897"/>
                  </a:lnTo>
                  <a:lnTo>
                    <a:pt x="54222" y="7346"/>
                  </a:lnTo>
                  <a:lnTo>
                    <a:pt x="51555" y="9251"/>
                  </a:lnTo>
                  <a:lnTo>
                    <a:pt x="48000" y="11156"/>
                  </a:lnTo>
                  <a:lnTo>
                    <a:pt x="48000" y="11156"/>
                  </a:lnTo>
                  <a:lnTo>
                    <a:pt x="43555" y="8707"/>
                  </a:lnTo>
                  <a:lnTo>
                    <a:pt x="37333" y="6802"/>
                  </a:lnTo>
                  <a:lnTo>
                    <a:pt x="31111" y="4897"/>
                  </a:lnTo>
                  <a:lnTo>
                    <a:pt x="24888" y="2993"/>
                  </a:lnTo>
                  <a:lnTo>
                    <a:pt x="24888" y="2993"/>
                  </a:lnTo>
                  <a:lnTo>
                    <a:pt x="22222" y="2448"/>
                  </a:lnTo>
                  <a:lnTo>
                    <a:pt x="19555" y="2448"/>
                  </a:lnTo>
                  <a:lnTo>
                    <a:pt x="16888" y="2448"/>
                  </a:lnTo>
                  <a:lnTo>
                    <a:pt x="15111" y="2721"/>
                  </a:lnTo>
                  <a:lnTo>
                    <a:pt x="13333" y="3537"/>
                  </a:lnTo>
                  <a:lnTo>
                    <a:pt x="12444" y="4353"/>
                  </a:lnTo>
                  <a:lnTo>
                    <a:pt x="12444" y="4897"/>
                  </a:lnTo>
                  <a:lnTo>
                    <a:pt x="13333" y="6258"/>
                  </a:lnTo>
                  <a:lnTo>
                    <a:pt x="13333" y="6258"/>
                  </a:lnTo>
                  <a:lnTo>
                    <a:pt x="21333" y="8435"/>
                  </a:lnTo>
                  <a:lnTo>
                    <a:pt x="27555" y="10340"/>
                  </a:lnTo>
                  <a:lnTo>
                    <a:pt x="27555" y="10340"/>
                  </a:lnTo>
                  <a:lnTo>
                    <a:pt x="28444" y="10612"/>
                  </a:lnTo>
                  <a:lnTo>
                    <a:pt x="28444" y="10612"/>
                  </a:lnTo>
                  <a:lnTo>
                    <a:pt x="19555" y="8707"/>
                  </a:lnTo>
                  <a:lnTo>
                    <a:pt x="10666" y="6530"/>
                  </a:lnTo>
                  <a:lnTo>
                    <a:pt x="10666" y="6530"/>
                  </a:lnTo>
                  <a:lnTo>
                    <a:pt x="7111" y="6258"/>
                  </a:lnTo>
                  <a:lnTo>
                    <a:pt x="4444" y="6258"/>
                  </a:lnTo>
                  <a:lnTo>
                    <a:pt x="2666" y="6530"/>
                  </a:lnTo>
                  <a:lnTo>
                    <a:pt x="888" y="7346"/>
                  </a:lnTo>
                  <a:lnTo>
                    <a:pt x="0" y="8163"/>
                  </a:lnTo>
                  <a:lnTo>
                    <a:pt x="0" y="8707"/>
                  </a:lnTo>
                  <a:lnTo>
                    <a:pt x="888" y="9523"/>
                  </a:lnTo>
                  <a:lnTo>
                    <a:pt x="2666" y="10340"/>
                  </a:lnTo>
                  <a:lnTo>
                    <a:pt x="2666" y="10340"/>
                  </a:lnTo>
                  <a:lnTo>
                    <a:pt x="12444" y="12517"/>
                  </a:lnTo>
                  <a:lnTo>
                    <a:pt x="22222" y="14421"/>
                  </a:lnTo>
                  <a:lnTo>
                    <a:pt x="32000" y="16054"/>
                  </a:lnTo>
                  <a:lnTo>
                    <a:pt x="43555" y="17142"/>
                  </a:lnTo>
                  <a:lnTo>
                    <a:pt x="43555" y="17142"/>
                  </a:lnTo>
                  <a:lnTo>
                    <a:pt x="53333" y="22585"/>
                  </a:lnTo>
                  <a:lnTo>
                    <a:pt x="60444" y="27755"/>
                  </a:lnTo>
                  <a:lnTo>
                    <a:pt x="68444" y="33741"/>
                  </a:lnTo>
                  <a:lnTo>
                    <a:pt x="72888" y="39455"/>
                  </a:lnTo>
                  <a:lnTo>
                    <a:pt x="78222" y="45170"/>
                  </a:lnTo>
                  <a:lnTo>
                    <a:pt x="82666" y="51428"/>
                  </a:lnTo>
                  <a:lnTo>
                    <a:pt x="88888" y="63401"/>
                  </a:lnTo>
                  <a:lnTo>
                    <a:pt x="88888" y="63401"/>
                  </a:lnTo>
                  <a:lnTo>
                    <a:pt x="97777" y="76734"/>
                  </a:lnTo>
                  <a:lnTo>
                    <a:pt x="104000" y="90340"/>
                  </a:lnTo>
                  <a:lnTo>
                    <a:pt x="104888" y="97687"/>
                  </a:lnTo>
                  <a:lnTo>
                    <a:pt x="106666" y="104489"/>
                  </a:lnTo>
                  <a:lnTo>
                    <a:pt x="104888" y="111292"/>
                  </a:lnTo>
                  <a:lnTo>
                    <a:pt x="103111" y="117823"/>
                  </a:lnTo>
                  <a:lnTo>
                    <a:pt x="103111" y="117823"/>
                  </a:lnTo>
                  <a:lnTo>
                    <a:pt x="104000" y="118911"/>
                  </a:lnTo>
                  <a:lnTo>
                    <a:pt x="104888" y="119727"/>
                  </a:lnTo>
                  <a:lnTo>
                    <a:pt x="106666" y="119999"/>
                  </a:lnTo>
                  <a:lnTo>
                    <a:pt x="109333" y="119999"/>
                  </a:lnTo>
                  <a:lnTo>
                    <a:pt x="112888" y="119999"/>
                  </a:lnTo>
                  <a:lnTo>
                    <a:pt x="115555" y="119727"/>
                  </a:lnTo>
                  <a:lnTo>
                    <a:pt x="116444" y="118911"/>
                  </a:lnTo>
                  <a:lnTo>
                    <a:pt x="117333" y="118095"/>
                  </a:lnTo>
                  <a:lnTo>
                    <a:pt x="117333" y="118095"/>
                  </a:lnTo>
                  <a:lnTo>
                    <a:pt x="120000" y="111292"/>
                  </a:lnTo>
                  <a:lnTo>
                    <a:pt x="120000" y="104761"/>
                  </a:lnTo>
                  <a:lnTo>
                    <a:pt x="120000" y="97959"/>
                  </a:lnTo>
                  <a:lnTo>
                    <a:pt x="117333" y="91156"/>
                  </a:lnTo>
                  <a:lnTo>
                    <a:pt x="111111" y="77823"/>
                  </a:lnTo>
                  <a:lnTo>
                    <a:pt x="104888" y="64489"/>
                  </a:lnTo>
                  <a:lnTo>
                    <a:pt x="104888" y="64489"/>
                  </a:lnTo>
                  <a:lnTo>
                    <a:pt x="97777" y="51700"/>
                  </a:lnTo>
                  <a:lnTo>
                    <a:pt x="94222" y="45714"/>
                  </a:lnTo>
                  <a:lnTo>
                    <a:pt x="88888" y="39183"/>
                  </a:lnTo>
                  <a:lnTo>
                    <a:pt x="82666" y="32653"/>
                  </a:lnTo>
                  <a:lnTo>
                    <a:pt x="75555" y="26666"/>
                  </a:lnTo>
                  <a:lnTo>
                    <a:pt x="66666" y="20680"/>
                  </a:lnTo>
                  <a:lnTo>
                    <a:pt x="56888" y="14965"/>
                  </a:lnTo>
                  <a:lnTo>
                    <a:pt x="56888" y="14965"/>
                  </a:lnTo>
                  <a:lnTo>
                    <a:pt x="63111" y="12244"/>
                  </a:lnTo>
                  <a:lnTo>
                    <a:pt x="68444" y="8707"/>
                  </a:lnTo>
                  <a:lnTo>
                    <a:pt x="69333" y="7346"/>
                  </a:lnTo>
                  <a:lnTo>
                    <a:pt x="70222" y="5442"/>
                  </a:lnTo>
                  <a:lnTo>
                    <a:pt x="70222" y="3537"/>
                  </a:lnTo>
                  <a:lnTo>
                    <a:pt x="69333" y="1904"/>
                  </a:lnTo>
                  <a:lnTo>
                    <a:pt x="69333" y="1904"/>
                  </a:lnTo>
                  <a:lnTo>
                    <a:pt x="68444" y="816"/>
                  </a:lnTo>
                  <a:lnTo>
                    <a:pt x="65777" y="544"/>
                  </a:lnTo>
                  <a:lnTo>
                    <a:pt x="63111" y="0"/>
                  </a:lnTo>
                  <a:lnTo>
                    <a:pt x="60444" y="544"/>
                  </a:lnTo>
                  <a:lnTo>
                    <a:pt x="57777" y="544"/>
                  </a:lnTo>
                  <a:lnTo>
                    <a:pt x="56000" y="1088"/>
                  </a:lnTo>
                  <a:lnTo>
                    <a:pt x="56000" y="1904"/>
                  </a:lnTo>
                  <a:lnTo>
                    <a:pt x="56000" y="2721"/>
                  </a:lnTo>
                  <a:lnTo>
                    <a:pt x="56000" y="272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4" name="Shape 498"/>
            <p:cNvSpPr/>
            <p:nvPr/>
          </p:nvSpPr>
          <p:spPr>
            <a:xfrm>
              <a:off x="4175" y="2727"/>
              <a:ext cx="112" cy="442"/>
            </a:xfrm>
            <a:custGeom>
              <a:avLst/>
              <a:gdLst/>
              <a:ahLst/>
              <a:cxnLst/>
              <a:rect l="0" t="0" r="0" b="0"/>
              <a:pathLst>
                <a:path w="120000" h="120000" extrusionOk="0">
                  <a:moveTo>
                    <a:pt x="24424" y="117828"/>
                  </a:moveTo>
                  <a:lnTo>
                    <a:pt x="24424" y="117828"/>
                  </a:lnTo>
                  <a:lnTo>
                    <a:pt x="20176" y="111312"/>
                  </a:lnTo>
                  <a:lnTo>
                    <a:pt x="18053" y="105067"/>
                  </a:lnTo>
                  <a:lnTo>
                    <a:pt x="18053" y="98552"/>
                  </a:lnTo>
                  <a:lnTo>
                    <a:pt x="20176" y="91764"/>
                  </a:lnTo>
                  <a:lnTo>
                    <a:pt x="24424" y="78733"/>
                  </a:lnTo>
                  <a:lnTo>
                    <a:pt x="28672" y="65429"/>
                  </a:lnTo>
                  <a:lnTo>
                    <a:pt x="28672" y="65429"/>
                  </a:lnTo>
                  <a:lnTo>
                    <a:pt x="32920" y="52941"/>
                  </a:lnTo>
                  <a:lnTo>
                    <a:pt x="37168" y="46968"/>
                  </a:lnTo>
                  <a:lnTo>
                    <a:pt x="42477" y="40452"/>
                  </a:lnTo>
                  <a:lnTo>
                    <a:pt x="47787" y="34479"/>
                  </a:lnTo>
                  <a:lnTo>
                    <a:pt x="55221" y="28506"/>
                  </a:lnTo>
                  <a:lnTo>
                    <a:pt x="63716" y="22262"/>
                  </a:lnTo>
                  <a:lnTo>
                    <a:pt x="74336" y="16561"/>
                  </a:lnTo>
                  <a:lnTo>
                    <a:pt x="74336" y="16561"/>
                  </a:lnTo>
                  <a:lnTo>
                    <a:pt x="86017" y="15475"/>
                  </a:lnTo>
                  <a:lnTo>
                    <a:pt x="96637" y="13574"/>
                  </a:lnTo>
                  <a:lnTo>
                    <a:pt x="117876" y="9773"/>
                  </a:lnTo>
                  <a:lnTo>
                    <a:pt x="117876" y="9773"/>
                  </a:lnTo>
                  <a:lnTo>
                    <a:pt x="120000" y="9230"/>
                  </a:lnTo>
                  <a:lnTo>
                    <a:pt x="120000" y="8416"/>
                  </a:lnTo>
                  <a:lnTo>
                    <a:pt x="120000" y="7330"/>
                  </a:lnTo>
                  <a:lnTo>
                    <a:pt x="118938" y="6787"/>
                  </a:lnTo>
                  <a:lnTo>
                    <a:pt x="115752" y="5972"/>
                  </a:lnTo>
                  <a:lnTo>
                    <a:pt x="113628" y="5701"/>
                  </a:lnTo>
                  <a:lnTo>
                    <a:pt x="110442" y="5701"/>
                  </a:lnTo>
                  <a:lnTo>
                    <a:pt x="107256" y="5972"/>
                  </a:lnTo>
                  <a:lnTo>
                    <a:pt x="107256" y="5972"/>
                  </a:lnTo>
                  <a:lnTo>
                    <a:pt x="93451" y="9230"/>
                  </a:lnTo>
                  <a:lnTo>
                    <a:pt x="86017" y="10316"/>
                  </a:lnTo>
                  <a:lnTo>
                    <a:pt x="80707" y="11402"/>
                  </a:lnTo>
                  <a:lnTo>
                    <a:pt x="80707" y="11402"/>
                  </a:lnTo>
                  <a:lnTo>
                    <a:pt x="84955" y="9502"/>
                  </a:lnTo>
                  <a:lnTo>
                    <a:pt x="92389" y="7601"/>
                  </a:lnTo>
                  <a:lnTo>
                    <a:pt x="100884" y="5701"/>
                  </a:lnTo>
                  <a:lnTo>
                    <a:pt x="107256" y="3800"/>
                  </a:lnTo>
                  <a:lnTo>
                    <a:pt x="107256" y="3800"/>
                  </a:lnTo>
                  <a:lnTo>
                    <a:pt x="108318" y="2986"/>
                  </a:lnTo>
                  <a:lnTo>
                    <a:pt x="108318" y="1900"/>
                  </a:lnTo>
                  <a:lnTo>
                    <a:pt x="107256" y="1085"/>
                  </a:lnTo>
                  <a:lnTo>
                    <a:pt x="106194" y="814"/>
                  </a:lnTo>
                  <a:lnTo>
                    <a:pt x="103008" y="542"/>
                  </a:lnTo>
                  <a:lnTo>
                    <a:pt x="99823" y="542"/>
                  </a:lnTo>
                  <a:lnTo>
                    <a:pt x="96637" y="542"/>
                  </a:lnTo>
                  <a:lnTo>
                    <a:pt x="93451" y="1085"/>
                  </a:lnTo>
                  <a:lnTo>
                    <a:pt x="93451" y="1085"/>
                  </a:lnTo>
                  <a:lnTo>
                    <a:pt x="86017" y="2986"/>
                  </a:lnTo>
                  <a:lnTo>
                    <a:pt x="78584" y="5429"/>
                  </a:lnTo>
                  <a:lnTo>
                    <a:pt x="70088" y="7330"/>
                  </a:lnTo>
                  <a:lnTo>
                    <a:pt x="63716" y="9502"/>
                  </a:lnTo>
                  <a:lnTo>
                    <a:pt x="63716" y="9502"/>
                  </a:lnTo>
                  <a:lnTo>
                    <a:pt x="61592" y="7873"/>
                  </a:lnTo>
                  <a:lnTo>
                    <a:pt x="58407" y="5972"/>
                  </a:lnTo>
                  <a:lnTo>
                    <a:pt x="58407" y="4072"/>
                  </a:lnTo>
                  <a:lnTo>
                    <a:pt x="58407" y="2714"/>
                  </a:lnTo>
                  <a:lnTo>
                    <a:pt x="58407" y="2714"/>
                  </a:lnTo>
                  <a:lnTo>
                    <a:pt x="58407" y="1628"/>
                  </a:lnTo>
                  <a:lnTo>
                    <a:pt x="56283" y="814"/>
                  </a:lnTo>
                  <a:lnTo>
                    <a:pt x="54159" y="542"/>
                  </a:lnTo>
                  <a:lnTo>
                    <a:pt x="50973" y="0"/>
                  </a:lnTo>
                  <a:lnTo>
                    <a:pt x="47787" y="0"/>
                  </a:lnTo>
                  <a:lnTo>
                    <a:pt x="44601" y="542"/>
                  </a:lnTo>
                  <a:lnTo>
                    <a:pt x="42477" y="1085"/>
                  </a:lnTo>
                  <a:lnTo>
                    <a:pt x="40353" y="1900"/>
                  </a:lnTo>
                  <a:lnTo>
                    <a:pt x="40353" y="1900"/>
                  </a:lnTo>
                  <a:lnTo>
                    <a:pt x="40353" y="3529"/>
                  </a:lnTo>
                  <a:lnTo>
                    <a:pt x="40353" y="5429"/>
                  </a:lnTo>
                  <a:lnTo>
                    <a:pt x="42477" y="7330"/>
                  </a:lnTo>
                  <a:lnTo>
                    <a:pt x="43539" y="8687"/>
                  </a:lnTo>
                  <a:lnTo>
                    <a:pt x="50973" y="12217"/>
                  </a:lnTo>
                  <a:lnTo>
                    <a:pt x="59469" y="14932"/>
                  </a:lnTo>
                  <a:lnTo>
                    <a:pt x="59469" y="14932"/>
                  </a:lnTo>
                  <a:lnTo>
                    <a:pt x="49911" y="20361"/>
                  </a:lnTo>
                  <a:lnTo>
                    <a:pt x="40353" y="26063"/>
                  </a:lnTo>
                  <a:lnTo>
                    <a:pt x="32920" y="32307"/>
                  </a:lnTo>
                  <a:lnTo>
                    <a:pt x="27610" y="38280"/>
                  </a:lnTo>
                  <a:lnTo>
                    <a:pt x="22300" y="44253"/>
                  </a:lnTo>
                  <a:lnTo>
                    <a:pt x="18053" y="50497"/>
                  </a:lnTo>
                  <a:lnTo>
                    <a:pt x="12743" y="62986"/>
                  </a:lnTo>
                  <a:lnTo>
                    <a:pt x="12743" y="62986"/>
                  </a:lnTo>
                  <a:lnTo>
                    <a:pt x="6371" y="76561"/>
                  </a:lnTo>
                  <a:lnTo>
                    <a:pt x="0" y="90678"/>
                  </a:lnTo>
                  <a:lnTo>
                    <a:pt x="0" y="97737"/>
                  </a:lnTo>
                  <a:lnTo>
                    <a:pt x="0" y="104524"/>
                  </a:lnTo>
                  <a:lnTo>
                    <a:pt x="3185" y="111855"/>
                  </a:lnTo>
                  <a:lnTo>
                    <a:pt x="6371" y="118642"/>
                  </a:lnTo>
                  <a:lnTo>
                    <a:pt x="6371" y="118642"/>
                  </a:lnTo>
                  <a:lnTo>
                    <a:pt x="7433" y="119457"/>
                  </a:lnTo>
                  <a:lnTo>
                    <a:pt x="10619" y="120000"/>
                  </a:lnTo>
                  <a:lnTo>
                    <a:pt x="13805" y="120000"/>
                  </a:lnTo>
                  <a:lnTo>
                    <a:pt x="16991" y="120000"/>
                  </a:lnTo>
                  <a:lnTo>
                    <a:pt x="20176" y="120000"/>
                  </a:lnTo>
                  <a:lnTo>
                    <a:pt x="22300" y="119728"/>
                  </a:lnTo>
                  <a:lnTo>
                    <a:pt x="24424" y="118914"/>
                  </a:lnTo>
                  <a:lnTo>
                    <a:pt x="24424" y="117828"/>
                  </a:lnTo>
                  <a:lnTo>
                    <a:pt x="24424" y="11782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5" name="Shape 499"/>
            <p:cNvSpPr/>
            <p:nvPr/>
          </p:nvSpPr>
          <p:spPr>
            <a:xfrm>
              <a:off x="3981" y="3438"/>
              <a:ext cx="507" cy="552"/>
            </a:xfrm>
            <a:custGeom>
              <a:avLst/>
              <a:gdLst/>
              <a:ahLst/>
              <a:cxnLst/>
              <a:rect l="0" t="0" r="0" b="0"/>
              <a:pathLst>
                <a:path w="120000" h="120000" extrusionOk="0">
                  <a:moveTo>
                    <a:pt x="22721" y="40869"/>
                  </a:moveTo>
                  <a:lnTo>
                    <a:pt x="22721" y="40869"/>
                  </a:lnTo>
                  <a:lnTo>
                    <a:pt x="16331" y="47826"/>
                  </a:lnTo>
                  <a:lnTo>
                    <a:pt x="8520" y="57173"/>
                  </a:lnTo>
                  <a:lnTo>
                    <a:pt x="4733" y="62173"/>
                  </a:lnTo>
                  <a:lnTo>
                    <a:pt x="1893" y="66304"/>
                  </a:lnTo>
                  <a:lnTo>
                    <a:pt x="946" y="68478"/>
                  </a:lnTo>
                  <a:lnTo>
                    <a:pt x="236" y="70000"/>
                  </a:lnTo>
                  <a:lnTo>
                    <a:pt x="0" y="71521"/>
                  </a:lnTo>
                  <a:lnTo>
                    <a:pt x="0" y="72608"/>
                  </a:lnTo>
                  <a:lnTo>
                    <a:pt x="0" y="72608"/>
                  </a:lnTo>
                  <a:lnTo>
                    <a:pt x="946" y="74130"/>
                  </a:lnTo>
                  <a:lnTo>
                    <a:pt x="1893" y="75434"/>
                  </a:lnTo>
                  <a:lnTo>
                    <a:pt x="3550" y="76739"/>
                  </a:lnTo>
                  <a:lnTo>
                    <a:pt x="5207" y="77826"/>
                  </a:lnTo>
                  <a:lnTo>
                    <a:pt x="9467" y="80217"/>
                  </a:lnTo>
                  <a:lnTo>
                    <a:pt x="14437" y="82608"/>
                  </a:lnTo>
                  <a:lnTo>
                    <a:pt x="23905" y="87173"/>
                  </a:lnTo>
                  <a:lnTo>
                    <a:pt x="28402" y="89130"/>
                  </a:lnTo>
                  <a:lnTo>
                    <a:pt x="31242" y="90652"/>
                  </a:lnTo>
                  <a:lnTo>
                    <a:pt x="31242" y="90652"/>
                  </a:lnTo>
                  <a:lnTo>
                    <a:pt x="53727" y="103913"/>
                  </a:lnTo>
                  <a:lnTo>
                    <a:pt x="53727" y="103913"/>
                  </a:lnTo>
                  <a:lnTo>
                    <a:pt x="66982" y="112826"/>
                  </a:lnTo>
                  <a:lnTo>
                    <a:pt x="71242" y="115434"/>
                  </a:lnTo>
                  <a:lnTo>
                    <a:pt x="75266" y="117608"/>
                  </a:lnTo>
                  <a:lnTo>
                    <a:pt x="78579" y="119347"/>
                  </a:lnTo>
                  <a:lnTo>
                    <a:pt x="79763" y="119782"/>
                  </a:lnTo>
                  <a:lnTo>
                    <a:pt x="80710" y="120000"/>
                  </a:lnTo>
                  <a:lnTo>
                    <a:pt x="80710" y="120000"/>
                  </a:lnTo>
                  <a:lnTo>
                    <a:pt x="82840" y="119782"/>
                  </a:lnTo>
                  <a:lnTo>
                    <a:pt x="84497" y="118695"/>
                  </a:lnTo>
                  <a:lnTo>
                    <a:pt x="86153" y="117608"/>
                  </a:lnTo>
                  <a:lnTo>
                    <a:pt x="87337" y="116086"/>
                  </a:lnTo>
                  <a:lnTo>
                    <a:pt x="90414" y="112173"/>
                  </a:lnTo>
                  <a:lnTo>
                    <a:pt x="93017" y="108478"/>
                  </a:lnTo>
                  <a:lnTo>
                    <a:pt x="93017" y="108478"/>
                  </a:lnTo>
                  <a:lnTo>
                    <a:pt x="95621" y="104347"/>
                  </a:lnTo>
                  <a:lnTo>
                    <a:pt x="98224" y="100000"/>
                  </a:lnTo>
                  <a:lnTo>
                    <a:pt x="100591" y="95434"/>
                  </a:lnTo>
                  <a:lnTo>
                    <a:pt x="102958" y="91304"/>
                  </a:lnTo>
                  <a:lnTo>
                    <a:pt x="106508" y="82173"/>
                  </a:lnTo>
                  <a:lnTo>
                    <a:pt x="109822" y="73043"/>
                  </a:lnTo>
                  <a:lnTo>
                    <a:pt x="112426" y="63913"/>
                  </a:lnTo>
                  <a:lnTo>
                    <a:pt x="115029" y="54565"/>
                  </a:lnTo>
                  <a:lnTo>
                    <a:pt x="119763" y="35434"/>
                  </a:lnTo>
                  <a:lnTo>
                    <a:pt x="119763" y="35434"/>
                  </a:lnTo>
                  <a:lnTo>
                    <a:pt x="120000" y="34130"/>
                  </a:lnTo>
                  <a:lnTo>
                    <a:pt x="119763" y="32608"/>
                  </a:lnTo>
                  <a:lnTo>
                    <a:pt x="119526" y="31086"/>
                  </a:lnTo>
                  <a:lnTo>
                    <a:pt x="119053" y="29565"/>
                  </a:lnTo>
                  <a:lnTo>
                    <a:pt x="117159" y="26304"/>
                  </a:lnTo>
                  <a:lnTo>
                    <a:pt x="114792" y="23260"/>
                  </a:lnTo>
                  <a:lnTo>
                    <a:pt x="111479" y="20000"/>
                  </a:lnTo>
                  <a:lnTo>
                    <a:pt x="107928" y="16521"/>
                  </a:lnTo>
                  <a:lnTo>
                    <a:pt x="103905" y="13478"/>
                  </a:lnTo>
                  <a:lnTo>
                    <a:pt x="99171" y="10434"/>
                  </a:lnTo>
                  <a:lnTo>
                    <a:pt x="94911" y="7826"/>
                  </a:lnTo>
                  <a:lnTo>
                    <a:pt x="90414" y="5434"/>
                  </a:lnTo>
                  <a:lnTo>
                    <a:pt x="86153" y="3260"/>
                  </a:lnTo>
                  <a:lnTo>
                    <a:pt x="81893" y="1521"/>
                  </a:lnTo>
                  <a:lnTo>
                    <a:pt x="77869" y="434"/>
                  </a:lnTo>
                  <a:lnTo>
                    <a:pt x="74082" y="0"/>
                  </a:lnTo>
                  <a:lnTo>
                    <a:pt x="71242" y="0"/>
                  </a:lnTo>
                  <a:lnTo>
                    <a:pt x="70295" y="217"/>
                  </a:lnTo>
                  <a:lnTo>
                    <a:pt x="68875" y="869"/>
                  </a:lnTo>
                  <a:lnTo>
                    <a:pt x="68875" y="869"/>
                  </a:lnTo>
                  <a:lnTo>
                    <a:pt x="63668" y="4782"/>
                  </a:lnTo>
                  <a:lnTo>
                    <a:pt x="51124" y="14782"/>
                  </a:lnTo>
                  <a:lnTo>
                    <a:pt x="43550" y="21086"/>
                  </a:lnTo>
                  <a:lnTo>
                    <a:pt x="35502" y="27826"/>
                  </a:lnTo>
                  <a:lnTo>
                    <a:pt x="28639" y="34565"/>
                  </a:lnTo>
                  <a:lnTo>
                    <a:pt x="22721" y="40869"/>
                  </a:lnTo>
                  <a:lnTo>
                    <a:pt x="22721" y="40869"/>
                  </a:lnTo>
                  <a:close/>
                </a:path>
              </a:pathLst>
            </a:custGeom>
            <a:solidFill>
              <a:srgbClr val="FF66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6" name="Shape 500"/>
            <p:cNvSpPr/>
            <p:nvPr/>
          </p:nvSpPr>
          <p:spPr>
            <a:xfrm>
              <a:off x="3972" y="3429"/>
              <a:ext cx="522" cy="568"/>
            </a:xfrm>
            <a:custGeom>
              <a:avLst/>
              <a:gdLst/>
              <a:ahLst/>
              <a:cxnLst/>
              <a:rect l="0" t="0" r="0" b="0"/>
              <a:pathLst>
                <a:path w="120000" h="120000" extrusionOk="0">
                  <a:moveTo>
                    <a:pt x="93613" y="108169"/>
                  </a:moveTo>
                  <a:lnTo>
                    <a:pt x="93613" y="108169"/>
                  </a:lnTo>
                  <a:lnTo>
                    <a:pt x="97055" y="102887"/>
                  </a:lnTo>
                  <a:lnTo>
                    <a:pt x="99808" y="97605"/>
                  </a:lnTo>
                  <a:lnTo>
                    <a:pt x="102791" y="92112"/>
                  </a:lnTo>
                  <a:lnTo>
                    <a:pt x="105315" y="86408"/>
                  </a:lnTo>
                  <a:lnTo>
                    <a:pt x="107609" y="80704"/>
                  </a:lnTo>
                  <a:lnTo>
                    <a:pt x="109904" y="75000"/>
                  </a:lnTo>
                  <a:lnTo>
                    <a:pt x="113346" y="63169"/>
                  </a:lnTo>
                  <a:lnTo>
                    <a:pt x="113346" y="63169"/>
                  </a:lnTo>
                  <a:lnTo>
                    <a:pt x="116558" y="51126"/>
                  </a:lnTo>
                  <a:lnTo>
                    <a:pt x="119541" y="38661"/>
                  </a:lnTo>
                  <a:lnTo>
                    <a:pt x="119541" y="38661"/>
                  </a:lnTo>
                  <a:lnTo>
                    <a:pt x="120000" y="35915"/>
                  </a:lnTo>
                  <a:lnTo>
                    <a:pt x="120000" y="33380"/>
                  </a:lnTo>
                  <a:lnTo>
                    <a:pt x="119541" y="31056"/>
                  </a:lnTo>
                  <a:lnTo>
                    <a:pt x="118393" y="28309"/>
                  </a:lnTo>
                  <a:lnTo>
                    <a:pt x="118393" y="28309"/>
                  </a:lnTo>
                  <a:lnTo>
                    <a:pt x="116558" y="25774"/>
                  </a:lnTo>
                  <a:lnTo>
                    <a:pt x="114722" y="23028"/>
                  </a:lnTo>
                  <a:lnTo>
                    <a:pt x="112428" y="20281"/>
                  </a:lnTo>
                  <a:lnTo>
                    <a:pt x="109904" y="17957"/>
                  </a:lnTo>
                  <a:lnTo>
                    <a:pt x="104168" y="13943"/>
                  </a:lnTo>
                  <a:lnTo>
                    <a:pt x="98661" y="10140"/>
                  </a:lnTo>
                  <a:lnTo>
                    <a:pt x="98661" y="10140"/>
                  </a:lnTo>
                  <a:lnTo>
                    <a:pt x="91319" y="5704"/>
                  </a:lnTo>
                  <a:lnTo>
                    <a:pt x="87189" y="3591"/>
                  </a:lnTo>
                  <a:lnTo>
                    <a:pt x="83059" y="1901"/>
                  </a:lnTo>
                  <a:lnTo>
                    <a:pt x="78470" y="633"/>
                  </a:lnTo>
                  <a:lnTo>
                    <a:pt x="76175" y="0"/>
                  </a:lnTo>
                  <a:lnTo>
                    <a:pt x="73881" y="0"/>
                  </a:lnTo>
                  <a:lnTo>
                    <a:pt x="71816" y="422"/>
                  </a:lnTo>
                  <a:lnTo>
                    <a:pt x="69751" y="633"/>
                  </a:lnTo>
                  <a:lnTo>
                    <a:pt x="67915" y="1478"/>
                  </a:lnTo>
                  <a:lnTo>
                    <a:pt x="66080" y="2746"/>
                  </a:lnTo>
                  <a:lnTo>
                    <a:pt x="66080" y="2746"/>
                  </a:lnTo>
                  <a:lnTo>
                    <a:pt x="54378" y="11619"/>
                  </a:lnTo>
                  <a:lnTo>
                    <a:pt x="43365" y="20281"/>
                  </a:lnTo>
                  <a:lnTo>
                    <a:pt x="37858" y="25352"/>
                  </a:lnTo>
                  <a:lnTo>
                    <a:pt x="32351" y="30211"/>
                  </a:lnTo>
                  <a:lnTo>
                    <a:pt x="27304" y="35070"/>
                  </a:lnTo>
                  <a:lnTo>
                    <a:pt x="22485" y="40352"/>
                  </a:lnTo>
                  <a:lnTo>
                    <a:pt x="22485" y="40352"/>
                  </a:lnTo>
                  <a:lnTo>
                    <a:pt x="17437" y="46267"/>
                  </a:lnTo>
                  <a:lnTo>
                    <a:pt x="12619" y="52183"/>
                  </a:lnTo>
                  <a:lnTo>
                    <a:pt x="7342" y="58098"/>
                  </a:lnTo>
                  <a:lnTo>
                    <a:pt x="5047" y="61056"/>
                  </a:lnTo>
                  <a:lnTo>
                    <a:pt x="2982" y="64225"/>
                  </a:lnTo>
                  <a:lnTo>
                    <a:pt x="2982" y="64225"/>
                  </a:lnTo>
                  <a:lnTo>
                    <a:pt x="2065" y="66338"/>
                  </a:lnTo>
                  <a:lnTo>
                    <a:pt x="688" y="68450"/>
                  </a:lnTo>
                  <a:lnTo>
                    <a:pt x="0" y="70774"/>
                  </a:lnTo>
                  <a:lnTo>
                    <a:pt x="0" y="71619"/>
                  </a:lnTo>
                  <a:lnTo>
                    <a:pt x="458" y="72887"/>
                  </a:lnTo>
                  <a:lnTo>
                    <a:pt x="458" y="72887"/>
                  </a:lnTo>
                  <a:lnTo>
                    <a:pt x="688" y="74366"/>
                  </a:lnTo>
                  <a:lnTo>
                    <a:pt x="1606" y="75422"/>
                  </a:lnTo>
                  <a:lnTo>
                    <a:pt x="2523" y="76690"/>
                  </a:lnTo>
                  <a:lnTo>
                    <a:pt x="3900" y="77535"/>
                  </a:lnTo>
                  <a:lnTo>
                    <a:pt x="6653" y="79647"/>
                  </a:lnTo>
                  <a:lnTo>
                    <a:pt x="9407" y="81126"/>
                  </a:lnTo>
                  <a:lnTo>
                    <a:pt x="9407" y="81126"/>
                  </a:lnTo>
                  <a:lnTo>
                    <a:pt x="13078" y="82816"/>
                  </a:lnTo>
                  <a:lnTo>
                    <a:pt x="16978" y="84929"/>
                  </a:lnTo>
                  <a:lnTo>
                    <a:pt x="24780" y="88098"/>
                  </a:lnTo>
                  <a:lnTo>
                    <a:pt x="24780" y="88098"/>
                  </a:lnTo>
                  <a:lnTo>
                    <a:pt x="29827" y="90845"/>
                  </a:lnTo>
                  <a:lnTo>
                    <a:pt x="34875" y="93380"/>
                  </a:lnTo>
                  <a:lnTo>
                    <a:pt x="44741" y="99295"/>
                  </a:lnTo>
                  <a:lnTo>
                    <a:pt x="44741" y="99295"/>
                  </a:lnTo>
                  <a:lnTo>
                    <a:pt x="51854" y="103732"/>
                  </a:lnTo>
                  <a:lnTo>
                    <a:pt x="58967" y="108591"/>
                  </a:lnTo>
                  <a:lnTo>
                    <a:pt x="66080" y="113028"/>
                  </a:lnTo>
                  <a:lnTo>
                    <a:pt x="72963" y="117253"/>
                  </a:lnTo>
                  <a:lnTo>
                    <a:pt x="72963" y="117253"/>
                  </a:lnTo>
                  <a:lnTo>
                    <a:pt x="75258" y="118521"/>
                  </a:lnTo>
                  <a:lnTo>
                    <a:pt x="77093" y="119366"/>
                  </a:lnTo>
                  <a:lnTo>
                    <a:pt x="79847" y="120000"/>
                  </a:lnTo>
                  <a:lnTo>
                    <a:pt x="80764" y="120000"/>
                  </a:lnTo>
                  <a:lnTo>
                    <a:pt x="81912" y="120000"/>
                  </a:lnTo>
                  <a:lnTo>
                    <a:pt x="81912" y="120000"/>
                  </a:lnTo>
                  <a:lnTo>
                    <a:pt x="83977" y="119366"/>
                  </a:lnTo>
                  <a:lnTo>
                    <a:pt x="85812" y="118521"/>
                  </a:lnTo>
                  <a:lnTo>
                    <a:pt x="87418" y="117042"/>
                  </a:lnTo>
                  <a:lnTo>
                    <a:pt x="89024" y="115352"/>
                  </a:lnTo>
                  <a:lnTo>
                    <a:pt x="91548" y="111760"/>
                  </a:lnTo>
                  <a:lnTo>
                    <a:pt x="93613" y="108169"/>
                  </a:lnTo>
                  <a:lnTo>
                    <a:pt x="93613" y="108169"/>
                  </a:lnTo>
                  <a:close/>
                  <a:moveTo>
                    <a:pt x="84894" y="114084"/>
                  </a:moveTo>
                  <a:lnTo>
                    <a:pt x="84894" y="114084"/>
                  </a:lnTo>
                  <a:lnTo>
                    <a:pt x="83518" y="115352"/>
                  </a:lnTo>
                  <a:lnTo>
                    <a:pt x="82600" y="115985"/>
                  </a:lnTo>
                  <a:lnTo>
                    <a:pt x="81453" y="116408"/>
                  </a:lnTo>
                  <a:lnTo>
                    <a:pt x="80305" y="116408"/>
                  </a:lnTo>
                  <a:lnTo>
                    <a:pt x="79158" y="116197"/>
                  </a:lnTo>
                  <a:lnTo>
                    <a:pt x="77782" y="115985"/>
                  </a:lnTo>
                  <a:lnTo>
                    <a:pt x="75258" y="114507"/>
                  </a:lnTo>
                  <a:lnTo>
                    <a:pt x="75258" y="114507"/>
                  </a:lnTo>
                  <a:lnTo>
                    <a:pt x="68145" y="110281"/>
                  </a:lnTo>
                  <a:lnTo>
                    <a:pt x="61261" y="105845"/>
                  </a:lnTo>
                  <a:lnTo>
                    <a:pt x="54378" y="101197"/>
                  </a:lnTo>
                  <a:lnTo>
                    <a:pt x="47495" y="96760"/>
                  </a:lnTo>
                  <a:lnTo>
                    <a:pt x="47495" y="96760"/>
                  </a:lnTo>
                  <a:lnTo>
                    <a:pt x="38546" y="91478"/>
                  </a:lnTo>
                  <a:lnTo>
                    <a:pt x="34187" y="89154"/>
                  </a:lnTo>
                  <a:lnTo>
                    <a:pt x="29598" y="86619"/>
                  </a:lnTo>
                  <a:lnTo>
                    <a:pt x="29598" y="86619"/>
                  </a:lnTo>
                  <a:lnTo>
                    <a:pt x="21108" y="82816"/>
                  </a:lnTo>
                  <a:lnTo>
                    <a:pt x="12619" y="78802"/>
                  </a:lnTo>
                  <a:lnTo>
                    <a:pt x="12619" y="78802"/>
                  </a:lnTo>
                  <a:lnTo>
                    <a:pt x="9866" y="77535"/>
                  </a:lnTo>
                  <a:lnTo>
                    <a:pt x="7112" y="75845"/>
                  </a:lnTo>
                  <a:lnTo>
                    <a:pt x="5736" y="74577"/>
                  </a:lnTo>
                  <a:lnTo>
                    <a:pt x="4818" y="73521"/>
                  </a:lnTo>
                  <a:lnTo>
                    <a:pt x="4130" y="72253"/>
                  </a:lnTo>
                  <a:lnTo>
                    <a:pt x="3900" y="70985"/>
                  </a:lnTo>
                  <a:lnTo>
                    <a:pt x="3900" y="70985"/>
                  </a:lnTo>
                  <a:lnTo>
                    <a:pt x="4130" y="69929"/>
                  </a:lnTo>
                  <a:lnTo>
                    <a:pt x="4818" y="68450"/>
                  </a:lnTo>
                  <a:lnTo>
                    <a:pt x="6195" y="65704"/>
                  </a:lnTo>
                  <a:lnTo>
                    <a:pt x="9866" y="60845"/>
                  </a:lnTo>
                  <a:lnTo>
                    <a:pt x="9866" y="60845"/>
                  </a:lnTo>
                  <a:lnTo>
                    <a:pt x="13766" y="55985"/>
                  </a:lnTo>
                  <a:lnTo>
                    <a:pt x="17667" y="51549"/>
                  </a:lnTo>
                  <a:lnTo>
                    <a:pt x="21567" y="47112"/>
                  </a:lnTo>
                  <a:lnTo>
                    <a:pt x="25239" y="42464"/>
                  </a:lnTo>
                  <a:lnTo>
                    <a:pt x="25239" y="42464"/>
                  </a:lnTo>
                  <a:lnTo>
                    <a:pt x="32122" y="35492"/>
                  </a:lnTo>
                  <a:lnTo>
                    <a:pt x="39464" y="28943"/>
                  </a:lnTo>
                  <a:lnTo>
                    <a:pt x="46806" y="22394"/>
                  </a:lnTo>
                  <a:lnTo>
                    <a:pt x="54378" y="16267"/>
                  </a:lnTo>
                  <a:lnTo>
                    <a:pt x="54378" y="16267"/>
                  </a:lnTo>
                  <a:lnTo>
                    <a:pt x="66080" y="7183"/>
                  </a:lnTo>
                  <a:lnTo>
                    <a:pt x="66080" y="7183"/>
                  </a:lnTo>
                  <a:lnTo>
                    <a:pt x="68604" y="5070"/>
                  </a:lnTo>
                  <a:lnTo>
                    <a:pt x="69751" y="4225"/>
                  </a:lnTo>
                  <a:lnTo>
                    <a:pt x="71357" y="3591"/>
                  </a:lnTo>
                  <a:lnTo>
                    <a:pt x="71357" y="3591"/>
                  </a:lnTo>
                  <a:lnTo>
                    <a:pt x="72963" y="3380"/>
                  </a:lnTo>
                  <a:lnTo>
                    <a:pt x="74569" y="3380"/>
                  </a:lnTo>
                  <a:lnTo>
                    <a:pt x="78240" y="3802"/>
                  </a:lnTo>
                  <a:lnTo>
                    <a:pt x="81682" y="4859"/>
                  </a:lnTo>
                  <a:lnTo>
                    <a:pt x="85124" y="6338"/>
                  </a:lnTo>
                  <a:lnTo>
                    <a:pt x="88795" y="8028"/>
                  </a:lnTo>
                  <a:lnTo>
                    <a:pt x="92007" y="10140"/>
                  </a:lnTo>
                  <a:lnTo>
                    <a:pt x="97284" y="13309"/>
                  </a:lnTo>
                  <a:lnTo>
                    <a:pt x="97284" y="13309"/>
                  </a:lnTo>
                  <a:lnTo>
                    <a:pt x="103021" y="17535"/>
                  </a:lnTo>
                  <a:lnTo>
                    <a:pt x="106003" y="19436"/>
                  </a:lnTo>
                  <a:lnTo>
                    <a:pt x="108986" y="22183"/>
                  </a:lnTo>
                  <a:lnTo>
                    <a:pt x="111510" y="24718"/>
                  </a:lnTo>
                  <a:lnTo>
                    <a:pt x="113575" y="27676"/>
                  </a:lnTo>
                  <a:lnTo>
                    <a:pt x="115181" y="30633"/>
                  </a:lnTo>
                  <a:lnTo>
                    <a:pt x="115869" y="32112"/>
                  </a:lnTo>
                  <a:lnTo>
                    <a:pt x="116328" y="34014"/>
                  </a:lnTo>
                  <a:lnTo>
                    <a:pt x="116328" y="34014"/>
                  </a:lnTo>
                  <a:lnTo>
                    <a:pt x="116558" y="35915"/>
                  </a:lnTo>
                  <a:lnTo>
                    <a:pt x="115869" y="38028"/>
                  </a:lnTo>
                  <a:lnTo>
                    <a:pt x="114952" y="42253"/>
                  </a:lnTo>
                  <a:lnTo>
                    <a:pt x="114952" y="42253"/>
                  </a:lnTo>
                  <a:lnTo>
                    <a:pt x="111739" y="54507"/>
                  </a:lnTo>
                  <a:lnTo>
                    <a:pt x="111739" y="54507"/>
                  </a:lnTo>
                  <a:lnTo>
                    <a:pt x="110133" y="61690"/>
                  </a:lnTo>
                  <a:lnTo>
                    <a:pt x="107839" y="68450"/>
                  </a:lnTo>
                  <a:lnTo>
                    <a:pt x="105774" y="75211"/>
                  </a:lnTo>
                  <a:lnTo>
                    <a:pt x="103479" y="81971"/>
                  </a:lnTo>
                  <a:lnTo>
                    <a:pt x="103479" y="81971"/>
                  </a:lnTo>
                  <a:lnTo>
                    <a:pt x="100497" y="88521"/>
                  </a:lnTo>
                  <a:lnTo>
                    <a:pt x="97743" y="94436"/>
                  </a:lnTo>
                  <a:lnTo>
                    <a:pt x="94072" y="100352"/>
                  </a:lnTo>
                  <a:lnTo>
                    <a:pt x="90630" y="106056"/>
                  </a:lnTo>
                  <a:lnTo>
                    <a:pt x="90630" y="106056"/>
                  </a:lnTo>
                  <a:lnTo>
                    <a:pt x="87648" y="110281"/>
                  </a:lnTo>
                  <a:lnTo>
                    <a:pt x="84894" y="114084"/>
                  </a:lnTo>
                  <a:lnTo>
                    <a:pt x="84894" y="11408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7" name="Shape 501"/>
            <p:cNvSpPr/>
            <p:nvPr/>
          </p:nvSpPr>
          <p:spPr>
            <a:xfrm>
              <a:off x="4015" y="3672"/>
              <a:ext cx="388" cy="267"/>
            </a:xfrm>
            <a:custGeom>
              <a:avLst/>
              <a:gdLst/>
              <a:ahLst/>
              <a:cxnLst/>
              <a:rect l="0" t="0" r="0" b="0"/>
              <a:pathLst>
                <a:path w="120000" h="120000" extrusionOk="0">
                  <a:moveTo>
                    <a:pt x="119381" y="103820"/>
                  </a:moveTo>
                  <a:lnTo>
                    <a:pt x="119381" y="103820"/>
                  </a:lnTo>
                  <a:lnTo>
                    <a:pt x="120000" y="102471"/>
                  </a:lnTo>
                  <a:lnTo>
                    <a:pt x="120000" y="101573"/>
                  </a:lnTo>
                  <a:lnTo>
                    <a:pt x="119072" y="100224"/>
                  </a:lnTo>
                  <a:lnTo>
                    <a:pt x="118144" y="99325"/>
                  </a:lnTo>
                  <a:lnTo>
                    <a:pt x="117525" y="99325"/>
                  </a:lnTo>
                  <a:lnTo>
                    <a:pt x="116597" y="99325"/>
                  </a:lnTo>
                  <a:lnTo>
                    <a:pt x="115670" y="100224"/>
                  </a:lnTo>
                  <a:lnTo>
                    <a:pt x="114742" y="101573"/>
                  </a:lnTo>
                  <a:lnTo>
                    <a:pt x="114742" y="101573"/>
                  </a:lnTo>
                  <a:lnTo>
                    <a:pt x="113195" y="105617"/>
                  </a:lnTo>
                  <a:lnTo>
                    <a:pt x="111649" y="108314"/>
                  </a:lnTo>
                  <a:lnTo>
                    <a:pt x="110103" y="110112"/>
                  </a:lnTo>
                  <a:lnTo>
                    <a:pt x="108865" y="111460"/>
                  </a:lnTo>
                  <a:lnTo>
                    <a:pt x="107010" y="112808"/>
                  </a:lnTo>
                  <a:lnTo>
                    <a:pt x="104845" y="113258"/>
                  </a:lnTo>
                  <a:lnTo>
                    <a:pt x="102989" y="112808"/>
                  </a:lnTo>
                  <a:lnTo>
                    <a:pt x="102989" y="112808"/>
                  </a:lnTo>
                  <a:lnTo>
                    <a:pt x="100824" y="111460"/>
                  </a:lnTo>
                  <a:lnTo>
                    <a:pt x="99587" y="109662"/>
                  </a:lnTo>
                  <a:lnTo>
                    <a:pt x="98969" y="106966"/>
                  </a:lnTo>
                  <a:lnTo>
                    <a:pt x="98350" y="104719"/>
                  </a:lnTo>
                  <a:lnTo>
                    <a:pt x="98041" y="101573"/>
                  </a:lnTo>
                  <a:lnTo>
                    <a:pt x="98350" y="98426"/>
                  </a:lnTo>
                  <a:lnTo>
                    <a:pt x="99278" y="92584"/>
                  </a:lnTo>
                  <a:lnTo>
                    <a:pt x="99278" y="92584"/>
                  </a:lnTo>
                  <a:lnTo>
                    <a:pt x="99278" y="91235"/>
                  </a:lnTo>
                  <a:lnTo>
                    <a:pt x="98969" y="89887"/>
                  </a:lnTo>
                  <a:lnTo>
                    <a:pt x="98350" y="88988"/>
                  </a:lnTo>
                  <a:lnTo>
                    <a:pt x="98041" y="88089"/>
                  </a:lnTo>
                  <a:lnTo>
                    <a:pt x="97113" y="87640"/>
                  </a:lnTo>
                  <a:lnTo>
                    <a:pt x="96185" y="87640"/>
                  </a:lnTo>
                  <a:lnTo>
                    <a:pt x="95257" y="88089"/>
                  </a:lnTo>
                  <a:lnTo>
                    <a:pt x="94639" y="88988"/>
                  </a:lnTo>
                  <a:lnTo>
                    <a:pt x="94639" y="88988"/>
                  </a:lnTo>
                  <a:lnTo>
                    <a:pt x="92783" y="92134"/>
                  </a:lnTo>
                  <a:lnTo>
                    <a:pt x="90927" y="94382"/>
                  </a:lnTo>
                  <a:lnTo>
                    <a:pt x="89381" y="96179"/>
                  </a:lnTo>
                  <a:lnTo>
                    <a:pt x="87525" y="97078"/>
                  </a:lnTo>
                  <a:lnTo>
                    <a:pt x="85979" y="97078"/>
                  </a:lnTo>
                  <a:lnTo>
                    <a:pt x="84432" y="97078"/>
                  </a:lnTo>
                  <a:lnTo>
                    <a:pt x="82886" y="96179"/>
                  </a:lnTo>
                  <a:lnTo>
                    <a:pt x="81649" y="94382"/>
                  </a:lnTo>
                  <a:lnTo>
                    <a:pt x="80721" y="92584"/>
                  </a:lnTo>
                  <a:lnTo>
                    <a:pt x="79484" y="90786"/>
                  </a:lnTo>
                  <a:lnTo>
                    <a:pt x="78865" y="88089"/>
                  </a:lnTo>
                  <a:lnTo>
                    <a:pt x="78247" y="85842"/>
                  </a:lnTo>
                  <a:lnTo>
                    <a:pt x="78247" y="82696"/>
                  </a:lnTo>
                  <a:lnTo>
                    <a:pt x="78247" y="79550"/>
                  </a:lnTo>
                  <a:lnTo>
                    <a:pt x="78247" y="76404"/>
                  </a:lnTo>
                  <a:lnTo>
                    <a:pt x="78865" y="72359"/>
                  </a:lnTo>
                  <a:lnTo>
                    <a:pt x="78865" y="72359"/>
                  </a:lnTo>
                  <a:lnTo>
                    <a:pt x="78865" y="71460"/>
                  </a:lnTo>
                  <a:lnTo>
                    <a:pt x="78865" y="70112"/>
                  </a:lnTo>
                  <a:lnTo>
                    <a:pt x="78247" y="68764"/>
                  </a:lnTo>
                  <a:lnTo>
                    <a:pt x="77628" y="68314"/>
                  </a:lnTo>
                  <a:lnTo>
                    <a:pt x="76391" y="67415"/>
                  </a:lnTo>
                  <a:lnTo>
                    <a:pt x="75463" y="68314"/>
                  </a:lnTo>
                  <a:lnTo>
                    <a:pt x="75154" y="68764"/>
                  </a:lnTo>
                  <a:lnTo>
                    <a:pt x="74226" y="70112"/>
                  </a:lnTo>
                  <a:lnTo>
                    <a:pt x="74226" y="70112"/>
                  </a:lnTo>
                  <a:lnTo>
                    <a:pt x="72989" y="73258"/>
                  </a:lnTo>
                  <a:lnTo>
                    <a:pt x="71752" y="76404"/>
                  </a:lnTo>
                  <a:lnTo>
                    <a:pt x="69896" y="78202"/>
                  </a:lnTo>
                  <a:lnTo>
                    <a:pt x="68041" y="78651"/>
                  </a:lnTo>
                  <a:lnTo>
                    <a:pt x="66494" y="79550"/>
                  </a:lnTo>
                  <a:lnTo>
                    <a:pt x="64639" y="79550"/>
                  </a:lnTo>
                  <a:lnTo>
                    <a:pt x="63092" y="78202"/>
                  </a:lnTo>
                  <a:lnTo>
                    <a:pt x="61237" y="76853"/>
                  </a:lnTo>
                  <a:lnTo>
                    <a:pt x="60000" y="75505"/>
                  </a:lnTo>
                  <a:lnTo>
                    <a:pt x="58762" y="73258"/>
                  </a:lnTo>
                  <a:lnTo>
                    <a:pt x="57835" y="70561"/>
                  </a:lnTo>
                  <a:lnTo>
                    <a:pt x="56907" y="68314"/>
                  </a:lnTo>
                  <a:lnTo>
                    <a:pt x="56597" y="65168"/>
                  </a:lnTo>
                  <a:lnTo>
                    <a:pt x="56597" y="62022"/>
                  </a:lnTo>
                  <a:lnTo>
                    <a:pt x="57525" y="58876"/>
                  </a:lnTo>
                  <a:lnTo>
                    <a:pt x="58144" y="54831"/>
                  </a:lnTo>
                  <a:lnTo>
                    <a:pt x="58144" y="54831"/>
                  </a:lnTo>
                  <a:lnTo>
                    <a:pt x="58762" y="53932"/>
                  </a:lnTo>
                  <a:lnTo>
                    <a:pt x="58144" y="52584"/>
                  </a:lnTo>
                  <a:lnTo>
                    <a:pt x="57835" y="51235"/>
                  </a:lnTo>
                  <a:lnTo>
                    <a:pt x="56907" y="50786"/>
                  </a:lnTo>
                  <a:lnTo>
                    <a:pt x="55979" y="49887"/>
                  </a:lnTo>
                  <a:lnTo>
                    <a:pt x="55360" y="49887"/>
                  </a:lnTo>
                  <a:lnTo>
                    <a:pt x="54432" y="50786"/>
                  </a:lnTo>
                  <a:lnTo>
                    <a:pt x="53814" y="51235"/>
                  </a:lnTo>
                  <a:lnTo>
                    <a:pt x="53814" y="51235"/>
                  </a:lnTo>
                  <a:lnTo>
                    <a:pt x="52577" y="54382"/>
                  </a:lnTo>
                  <a:lnTo>
                    <a:pt x="51340" y="57078"/>
                  </a:lnTo>
                  <a:lnTo>
                    <a:pt x="49484" y="58876"/>
                  </a:lnTo>
                  <a:lnTo>
                    <a:pt x="47938" y="60224"/>
                  </a:lnTo>
                  <a:lnTo>
                    <a:pt x="46082" y="60674"/>
                  </a:lnTo>
                  <a:lnTo>
                    <a:pt x="44536" y="60674"/>
                  </a:lnTo>
                  <a:lnTo>
                    <a:pt x="42371" y="60224"/>
                  </a:lnTo>
                  <a:lnTo>
                    <a:pt x="40206" y="57977"/>
                  </a:lnTo>
                  <a:lnTo>
                    <a:pt x="40206" y="57977"/>
                  </a:lnTo>
                  <a:lnTo>
                    <a:pt x="38350" y="55730"/>
                  </a:lnTo>
                  <a:lnTo>
                    <a:pt x="37113" y="53033"/>
                  </a:lnTo>
                  <a:lnTo>
                    <a:pt x="36185" y="50786"/>
                  </a:lnTo>
                  <a:lnTo>
                    <a:pt x="35876" y="47640"/>
                  </a:lnTo>
                  <a:lnTo>
                    <a:pt x="35876" y="44494"/>
                  </a:lnTo>
                  <a:lnTo>
                    <a:pt x="35876" y="41348"/>
                  </a:lnTo>
                  <a:lnTo>
                    <a:pt x="36804" y="38202"/>
                  </a:lnTo>
                  <a:lnTo>
                    <a:pt x="37422" y="35505"/>
                  </a:lnTo>
                  <a:lnTo>
                    <a:pt x="37422" y="35505"/>
                  </a:lnTo>
                  <a:lnTo>
                    <a:pt x="38041" y="34157"/>
                  </a:lnTo>
                  <a:lnTo>
                    <a:pt x="37422" y="33258"/>
                  </a:lnTo>
                  <a:lnTo>
                    <a:pt x="37113" y="31910"/>
                  </a:lnTo>
                  <a:lnTo>
                    <a:pt x="36804" y="31011"/>
                  </a:lnTo>
                  <a:lnTo>
                    <a:pt x="35876" y="30561"/>
                  </a:lnTo>
                  <a:lnTo>
                    <a:pt x="34639" y="30561"/>
                  </a:lnTo>
                  <a:lnTo>
                    <a:pt x="34020" y="30561"/>
                  </a:lnTo>
                  <a:lnTo>
                    <a:pt x="33092" y="31910"/>
                  </a:lnTo>
                  <a:lnTo>
                    <a:pt x="33092" y="31910"/>
                  </a:lnTo>
                  <a:lnTo>
                    <a:pt x="30618" y="36404"/>
                  </a:lnTo>
                  <a:lnTo>
                    <a:pt x="29381" y="38202"/>
                  </a:lnTo>
                  <a:lnTo>
                    <a:pt x="27525" y="39101"/>
                  </a:lnTo>
                  <a:lnTo>
                    <a:pt x="26288" y="40000"/>
                  </a:lnTo>
                  <a:lnTo>
                    <a:pt x="24742" y="40449"/>
                  </a:lnTo>
                  <a:lnTo>
                    <a:pt x="22577" y="40000"/>
                  </a:lnTo>
                  <a:lnTo>
                    <a:pt x="20721" y="39101"/>
                  </a:lnTo>
                  <a:lnTo>
                    <a:pt x="20721" y="39101"/>
                  </a:lnTo>
                  <a:lnTo>
                    <a:pt x="18865" y="38202"/>
                  </a:lnTo>
                  <a:lnTo>
                    <a:pt x="17628" y="36404"/>
                  </a:lnTo>
                  <a:lnTo>
                    <a:pt x="17319" y="34157"/>
                  </a:lnTo>
                  <a:lnTo>
                    <a:pt x="16391" y="32359"/>
                  </a:lnTo>
                  <a:lnTo>
                    <a:pt x="16391" y="30561"/>
                  </a:lnTo>
                  <a:lnTo>
                    <a:pt x="16701" y="27865"/>
                  </a:lnTo>
                  <a:lnTo>
                    <a:pt x="17319" y="26067"/>
                  </a:lnTo>
                  <a:lnTo>
                    <a:pt x="17628" y="24269"/>
                  </a:lnTo>
                  <a:lnTo>
                    <a:pt x="17628" y="24269"/>
                  </a:lnTo>
                  <a:lnTo>
                    <a:pt x="20412" y="20674"/>
                  </a:lnTo>
                  <a:lnTo>
                    <a:pt x="20412" y="20674"/>
                  </a:lnTo>
                  <a:lnTo>
                    <a:pt x="20721" y="19325"/>
                  </a:lnTo>
                  <a:lnTo>
                    <a:pt x="20721" y="17977"/>
                  </a:lnTo>
                  <a:lnTo>
                    <a:pt x="20412" y="16629"/>
                  </a:lnTo>
                  <a:lnTo>
                    <a:pt x="19793" y="15280"/>
                  </a:lnTo>
                  <a:lnTo>
                    <a:pt x="18865" y="14831"/>
                  </a:lnTo>
                  <a:lnTo>
                    <a:pt x="18556" y="14382"/>
                  </a:lnTo>
                  <a:lnTo>
                    <a:pt x="17319" y="14382"/>
                  </a:lnTo>
                  <a:lnTo>
                    <a:pt x="16391" y="14831"/>
                  </a:lnTo>
                  <a:lnTo>
                    <a:pt x="16391" y="14831"/>
                  </a:lnTo>
                  <a:lnTo>
                    <a:pt x="14226" y="18426"/>
                  </a:lnTo>
                  <a:lnTo>
                    <a:pt x="14226" y="18426"/>
                  </a:lnTo>
                  <a:lnTo>
                    <a:pt x="11752" y="21123"/>
                  </a:lnTo>
                  <a:lnTo>
                    <a:pt x="9587" y="21573"/>
                  </a:lnTo>
                  <a:lnTo>
                    <a:pt x="7731" y="21123"/>
                  </a:lnTo>
                  <a:lnTo>
                    <a:pt x="6185" y="19325"/>
                  </a:lnTo>
                  <a:lnTo>
                    <a:pt x="5257" y="16629"/>
                  </a:lnTo>
                  <a:lnTo>
                    <a:pt x="5257" y="13483"/>
                  </a:lnTo>
                  <a:lnTo>
                    <a:pt x="6185" y="9887"/>
                  </a:lnTo>
                  <a:lnTo>
                    <a:pt x="8350" y="5393"/>
                  </a:lnTo>
                  <a:lnTo>
                    <a:pt x="8350" y="5393"/>
                  </a:lnTo>
                  <a:lnTo>
                    <a:pt x="8659" y="4044"/>
                  </a:lnTo>
                  <a:lnTo>
                    <a:pt x="8969" y="3146"/>
                  </a:lnTo>
                  <a:lnTo>
                    <a:pt x="8659" y="1797"/>
                  </a:lnTo>
                  <a:lnTo>
                    <a:pt x="7731" y="898"/>
                  </a:lnTo>
                  <a:lnTo>
                    <a:pt x="7422" y="449"/>
                  </a:lnTo>
                  <a:lnTo>
                    <a:pt x="6185" y="0"/>
                  </a:lnTo>
                  <a:lnTo>
                    <a:pt x="5257" y="449"/>
                  </a:lnTo>
                  <a:lnTo>
                    <a:pt x="4329" y="898"/>
                  </a:lnTo>
                  <a:lnTo>
                    <a:pt x="4329" y="898"/>
                  </a:lnTo>
                  <a:lnTo>
                    <a:pt x="2474" y="3595"/>
                  </a:lnTo>
                  <a:lnTo>
                    <a:pt x="1237" y="6741"/>
                  </a:lnTo>
                  <a:lnTo>
                    <a:pt x="927" y="9438"/>
                  </a:lnTo>
                  <a:lnTo>
                    <a:pt x="0" y="11685"/>
                  </a:lnTo>
                  <a:lnTo>
                    <a:pt x="0" y="14382"/>
                  </a:lnTo>
                  <a:lnTo>
                    <a:pt x="0" y="16629"/>
                  </a:lnTo>
                  <a:lnTo>
                    <a:pt x="309" y="19325"/>
                  </a:lnTo>
                  <a:lnTo>
                    <a:pt x="927" y="21123"/>
                  </a:lnTo>
                  <a:lnTo>
                    <a:pt x="2474" y="24719"/>
                  </a:lnTo>
                  <a:lnTo>
                    <a:pt x="5257" y="27415"/>
                  </a:lnTo>
                  <a:lnTo>
                    <a:pt x="8350" y="28764"/>
                  </a:lnTo>
                  <a:lnTo>
                    <a:pt x="9896" y="28764"/>
                  </a:lnTo>
                  <a:lnTo>
                    <a:pt x="11134" y="28764"/>
                  </a:lnTo>
                  <a:lnTo>
                    <a:pt x="11134" y="28764"/>
                  </a:lnTo>
                  <a:lnTo>
                    <a:pt x="11134" y="32359"/>
                  </a:lnTo>
                  <a:lnTo>
                    <a:pt x="12061" y="36404"/>
                  </a:lnTo>
                  <a:lnTo>
                    <a:pt x="13298" y="39101"/>
                  </a:lnTo>
                  <a:lnTo>
                    <a:pt x="15154" y="42247"/>
                  </a:lnTo>
                  <a:lnTo>
                    <a:pt x="15154" y="42247"/>
                  </a:lnTo>
                  <a:lnTo>
                    <a:pt x="17319" y="44494"/>
                  </a:lnTo>
                  <a:lnTo>
                    <a:pt x="18865" y="46292"/>
                  </a:lnTo>
                  <a:lnTo>
                    <a:pt x="21030" y="46741"/>
                  </a:lnTo>
                  <a:lnTo>
                    <a:pt x="22886" y="47640"/>
                  </a:lnTo>
                  <a:lnTo>
                    <a:pt x="25051" y="47640"/>
                  </a:lnTo>
                  <a:lnTo>
                    <a:pt x="26907" y="46741"/>
                  </a:lnTo>
                  <a:lnTo>
                    <a:pt x="29072" y="46292"/>
                  </a:lnTo>
                  <a:lnTo>
                    <a:pt x="30618" y="44943"/>
                  </a:lnTo>
                  <a:lnTo>
                    <a:pt x="30618" y="44943"/>
                  </a:lnTo>
                  <a:lnTo>
                    <a:pt x="30927" y="50786"/>
                  </a:lnTo>
                  <a:lnTo>
                    <a:pt x="32783" y="55730"/>
                  </a:lnTo>
                  <a:lnTo>
                    <a:pt x="34948" y="60224"/>
                  </a:lnTo>
                  <a:lnTo>
                    <a:pt x="37422" y="63820"/>
                  </a:lnTo>
                  <a:lnTo>
                    <a:pt x="41134" y="66067"/>
                  </a:lnTo>
                  <a:lnTo>
                    <a:pt x="44536" y="67415"/>
                  </a:lnTo>
                  <a:lnTo>
                    <a:pt x="46082" y="67415"/>
                  </a:lnTo>
                  <a:lnTo>
                    <a:pt x="47938" y="67415"/>
                  </a:lnTo>
                  <a:lnTo>
                    <a:pt x="49484" y="66067"/>
                  </a:lnTo>
                  <a:lnTo>
                    <a:pt x="51340" y="65617"/>
                  </a:lnTo>
                  <a:lnTo>
                    <a:pt x="51340" y="65617"/>
                  </a:lnTo>
                  <a:lnTo>
                    <a:pt x="51649" y="68314"/>
                  </a:lnTo>
                  <a:lnTo>
                    <a:pt x="52268" y="71460"/>
                  </a:lnTo>
                  <a:lnTo>
                    <a:pt x="53814" y="76404"/>
                  </a:lnTo>
                  <a:lnTo>
                    <a:pt x="55979" y="80000"/>
                  </a:lnTo>
                  <a:lnTo>
                    <a:pt x="59072" y="83146"/>
                  </a:lnTo>
                  <a:lnTo>
                    <a:pt x="62474" y="85842"/>
                  </a:lnTo>
                  <a:lnTo>
                    <a:pt x="65876" y="86292"/>
                  </a:lnTo>
                  <a:lnTo>
                    <a:pt x="67731" y="86292"/>
                  </a:lnTo>
                  <a:lnTo>
                    <a:pt x="69587" y="85842"/>
                  </a:lnTo>
                  <a:lnTo>
                    <a:pt x="71134" y="84943"/>
                  </a:lnTo>
                  <a:lnTo>
                    <a:pt x="72989" y="84044"/>
                  </a:lnTo>
                  <a:lnTo>
                    <a:pt x="72989" y="84044"/>
                  </a:lnTo>
                  <a:lnTo>
                    <a:pt x="73298" y="88988"/>
                  </a:lnTo>
                  <a:lnTo>
                    <a:pt x="74536" y="93033"/>
                  </a:lnTo>
                  <a:lnTo>
                    <a:pt x="76391" y="97528"/>
                  </a:lnTo>
                  <a:lnTo>
                    <a:pt x="78556" y="102022"/>
                  </a:lnTo>
                  <a:lnTo>
                    <a:pt x="78556" y="102022"/>
                  </a:lnTo>
                  <a:lnTo>
                    <a:pt x="80412" y="103820"/>
                  </a:lnTo>
                  <a:lnTo>
                    <a:pt x="82577" y="105168"/>
                  </a:lnTo>
                  <a:lnTo>
                    <a:pt x="84123" y="105617"/>
                  </a:lnTo>
                  <a:lnTo>
                    <a:pt x="85979" y="105617"/>
                  </a:lnTo>
                  <a:lnTo>
                    <a:pt x="88144" y="105168"/>
                  </a:lnTo>
                  <a:lnTo>
                    <a:pt x="89690" y="104719"/>
                  </a:lnTo>
                  <a:lnTo>
                    <a:pt x="93092" y="101573"/>
                  </a:lnTo>
                  <a:lnTo>
                    <a:pt x="93092" y="101573"/>
                  </a:lnTo>
                  <a:lnTo>
                    <a:pt x="93711" y="106966"/>
                  </a:lnTo>
                  <a:lnTo>
                    <a:pt x="94639" y="111460"/>
                  </a:lnTo>
                  <a:lnTo>
                    <a:pt x="95876" y="113707"/>
                  </a:lnTo>
                  <a:lnTo>
                    <a:pt x="96804" y="115955"/>
                  </a:lnTo>
                  <a:lnTo>
                    <a:pt x="98350" y="116853"/>
                  </a:lnTo>
                  <a:lnTo>
                    <a:pt x="99587" y="119101"/>
                  </a:lnTo>
                  <a:lnTo>
                    <a:pt x="99587" y="119101"/>
                  </a:lnTo>
                  <a:lnTo>
                    <a:pt x="102989" y="120000"/>
                  </a:lnTo>
                  <a:lnTo>
                    <a:pt x="106082" y="120000"/>
                  </a:lnTo>
                  <a:lnTo>
                    <a:pt x="108865" y="119550"/>
                  </a:lnTo>
                  <a:lnTo>
                    <a:pt x="111649" y="117752"/>
                  </a:lnTo>
                  <a:lnTo>
                    <a:pt x="113814" y="115056"/>
                  </a:lnTo>
                  <a:lnTo>
                    <a:pt x="115979" y="111460"/>
                  </a:lnTo>
                  <a:lnTo>
                    <a:pt x="117835" y="108314"/>
                  </a:lnTo>
                  <a:lnTo>
                    <a:pt x="119381" y="103820"/>
                  </a:lnTo>
                  <a:lnTo>
                    <a:pt x="119381" y="10382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8" name="Shape 502"/>
            <p:cNvSpPr/>
            <p:nvPr/>
          </p:nvSpPr>
          <p:spPr>
            <a:xfrm>
              <a:off x="4168" y="3007"/>
              <a:ext cx="507" cy="524"/>
            </a:xfrm>
            <a:custGeom>
              <a:avLst/>
              <a:gdLst/>
              <a:ahLst/>
              <a:cxnLst/>
              <a:rect l="0" t="0" r="0" b="0"/>
              <a:pathLst>
                <a:path w="120000" h="120000" extrusionOk="0">
                  <a:moveTo>
                    <a:pt x="42283" y="228"/>
                  </a:moveTo>
                  <a:lnTo>
                    <a:pt x="42283" y="228"/>
                  </a:lnTo>
                  <a:lnTo>
                    <a:pt x="37086" y="457"/>
                  </a:lnTo>
                  <a:lnTo>
                    <a:pt x="32125" y="1828"/>
                  </a:lnTo>
                  <a:lnTo>
                    <a:pt x="27401" y="3428"/>
                  </a:lnTo>
                  <a:lnTo>
                    <a:pt x="23149" y="5942"/>
                  </a:lnTo>
                  <a:lnTo>
                    <a:pt x="19606" y="8457"/>
                  </a:lnTo>
                  <a:lnTo>
                    <a:pt x="16299" y="11657"/>
                  </a:lnTo>
                  <a:lnTo>
                    <a:pt x="12992" y="15085"/>
                  </a:lnTo>
                  <a:lnTo>
                    <a:pt x="10393" y="18971"/>
                  </a:lnTo>
                  <a:lnTo>
                    <a:pt x="8031" y="22857"/>
                  </a:lnTo>
                  <a:lnTo>
                    <a:pt x="6141" y="27428"/>
                  </a:lnTo>
                  <a:lnTo>
                    <a:pt x="4488" y="31542"/>
                  </a:lnTo>
                  <a:lnTo>
                    <a:pt x="2834" y="35885"/>
                  </a:lnTo>
                  <a:lnTo>
                    <a:pt x="1653" y="40457"/>
                  </a:lnTo>
                  <a:lnTo>
                    <a:pt x="708" y="44800"/>
                  </a:lnTo>
                  <a:lnTo>
                    <a:pt x="472" y="49371"/>
                  </a:lnTo>
                  <a:lnTo>
                    <a:pt x="0" y="53485"/>
                  </a:lnTo>
                  <a:lnTo>
                    <a:pt x="0" y="53485"/>
                  </a:lnTo>
                  <a:lnTo>
                    <a:pt x="0" y="58971"/>
                  </a:lnTo>
                  <a:lnTo>
                    <a:pt x="0" y="64228"/>
                  </a:lnTo>
                  <a:lnTo>
                    <a:pt x="708" y="69714"/>
                  </a:lnTo>
                  <a:lnTo>
                    <a:pt x="1653" y="75428"/>
                  </a:lnTo>
                  <a:lnTo>
                    <a:pt x="3070" y="81142"/>
                  </a:lnTo>
                  <a:lnTo>
                    <a:pt x="4960" y="86628"/>
                  </a:lnTo>
                  <a:lnTo>
                    <a:pt x="7322" y="92114"/>
                  </a:lnTo>
                  <a:lnTo>
                    <a:pt x="8976" y="94628"/>
                  </a:lnTo>
                  <a:lnTo>
                    <a:pt x="10629" y="97142"/>
                  </a:lnTo>
                  <a:lnTo>
                    <a:pt x="12755" y="99428"/>
                  </a:lnTo>
                  <a:lnTo>
                    <a:pt x="14645" y="101942"/>
                  </a:lnTo>
                  <a:lnTo>
                    <a:pt x="17007" y="104228"/>
                  </a:lnTo>
                  <a:lnTo>
                    <a:pt x="19606" y="106057"/>
                  </a:lnTo>
                  <a:lnTo>
                    <a:pt x="22204" y="108342"/>
                  </a:lnTo>
                  <a:lnTo>
                    <a:pt x="25275" y="110171"/>
                  </a:lnTo>
                  <a:lnTo>
                    <a:pt x="28346" y="111771"/>
                  </a:lnTo>
                  <a:lnTo>
                    <a:pt x="32125" y="113371"/>
                  </a:lnTo>
                  <a:lnTo>
                    <a:pt x="35669" y="114971"/>
                  </a:lnTo>
                  <a:lnTo>
                    <a:pt x="39685" y="116342"/>
                  </a:lnTo>
                  <a:lnTo>
                    <a:pt x="44173" y="117257"/>
                  </a:lnTo>
                  <a:lnTo>
                    <a:pt x="48897" y="118171"/>
                  </a:lnTo>
                  <a:lnTo>
                    <a:pt x="53858" y="118857"/>
                  </a:lnTo>
                  <a:lnTo>
                    <a:pt x="58818" y="119542"/>
                  </a:lnTo>
                  <a:lnTo>
                    <a:pt x="64488" y="119771"/>
                  </a:lnTo>
                  <a:lnTo>
                    <a:pt x="70393" y="120000"/>
                  </a:lnTo>
                  <a:lnTo>
                    <a:pt x="70393" y="120000"/>
                  </a:lnTo>
                  <a:lnTo>
                    <a:pt x="74881" y="119771"/>
                  </a:lnTo>
                  <a:lnTo>
                    <a:pt x="78897" y="119542"/>
                  </a:lnTo>
                  <a:lnTo>
                    <a:pt x="82913" y="118857"/>
                  </a:lnTo>
                  <a:lnTo>
                    <a:pt x="86220" y="118171"/>
                  </a:lnTo>
                  <a:lnTo>
                    <a:pt x="89527" y="117028"/>
                  </a:lnTo>
                  <a:lnTo>
                    <a:pt x="92834" y="115885"/>
                  </a:lnTo>
                  <a:lnTo>
                    <a:pt x="95433" y="114285"/>
                  </a:lnTo>
                  <a:lnTo>
                    <a:pt x="98031" y="113142"/>
                  </a:lnTo>
                  <a:lnTo>
                    <a:pt x="100629" y="111085"/>
                  </a:lnTo>
                  <a:lnTo>
                    <a:pt x="102519" y="109485"/>
                  </a:lnTo>
                  <a:lnTo>
                    <a:pt x="104645" y="107428"/>
                  </a:lnTo>
                  <a:lnTo>
                    <a:pt x="106535" y="105371"/>
                  </a:lnTo>
                  <a:lnTo>
                    <a:pt x="109842" y="101028"/>
                  </a:lnTo>
                  <a:lnTo>
                    <a:pt x="112204" y="96228"/>
                  </a:lnTo>
                  <a:lnTo>
                    <a:pt x="114094" y="91428"/>
                  </a:lnTo>
                  <a:lnTo>
                    <a:pt x="115748" y="86400"/>
                  </a:lnTo>
                  <a:lnTo>
                    <a:pt x="117165" y="81142"/>
                  </a:lnTo>
                  <a:lnTo>
                    <a:pt x="117874" y="76114"/>
                  </a:lnTo>
                  <a:lnTo>
                    <a:pt x="119055" y="66514"/>
                  </a:lnTo>
                  <a:lnTo>
                    <a:pt x="119763" y="58971"/>
                  </a:lnTo>
                  <a:lnTo>
                    <a:pt x="119763" y="58971"/>
                  </a:lnTo>
                  <a:lnTo>
                    <a:pt x="120000" y="52571"/>
                  </a:lnTo>
                  <a:lnTo>
                    <a:pt x="120000" y="46400"/>
                  </a:lnTo>
                  <a:lnTo>
                    <a:pt x="119763" y="40914"/>
                  </a:lnTo>
                  <a:lnTo>
                    <a:pt x="118818" y="35657"/>
                  </a:lnTo>
                  <a:lnTo>
                    <a:pt x="117874" y="30857"/>
                  </a:lnTo>
                  <a:lnTo>
                    <a:pt x="115748" y="26742"/>
                  </a:lnTo>
                  <a:lnTo>
                    <a:pt x="113858" y="22628"/>
                  </a:lnTo>
                  <a:lnTo>
                    <a:pt x="111259" y="18742"/>
                  </a:lnTo>
                  <a:lnTo>
                    <a:pt x="108188" y="15542"/>
                  </a:lnTo>
                  <a:lnTo>
                    <a:pt x="104881" y="12571"/>
                  </a:lnTo>
                  <a:lnTo>
                    <a:pt x="101338" y="9828"/>
                  </a:lnTo>
                  <a:lnTo>
                    <a:pt x="96614" y="7542"/>
                  </a:lnTo>
                  <a:lnTo>
                    <a:pt x="92125" y="5714"/>
                  </a:lnTo>
                  <a:lnTo>
                    <a:pt x="86692" y="4114"/>
                  </a:lnTo>
                  <a:lnTo>
                    <a:pt x="81259" y="2742"/>
                  </a:lnTo>
                  <a:lnTo>
                    <a:pt x="74881" y="1371"/>
                  </a:lnTo>
                  <a:lnTo>
                    <a:pt x="74881" y="1371"/>
                  </a:lnTo>
                  <a:lnTo>
                    <a:pt x="73228" y="1142"/>
                  </a:lnTo>
                  <a:lnTo>
                    <a:pt x="67795" y="457"/>
                  </a:lnTo>
                  <a:lnTo>
                    <a:pt x="63070" y="228"/>
                  </a:lnTo>
                  <a:lnTo>
                    <a:pt x="57401" y="0"/>
                  </a:lnTo>
                  <a:lnTo>
                    <a:pt x="50551" y="0"/>
                  </a:lnTo>
                  <a:lnTo>
                    <a:pt x="42283" y="228"/>
                  </a:lnTo>
                  <a:lnTo>
                    <a:pt x="42283" y="22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9" name="Shape 503"/>
            <p:cNvSpPr/>
            <p:nvPr/>
          </p:nvSpPr>
          <p:spPr>
            <a:xfrm>
              <a:off x="4156" y="2998"/>
              <a:ext cx="528" cy="540"/>
            </a:xfrm>
            <a:custGeom>
              <a:avLst/>
              <a:gdLst/>
              <a:ahLst/>
              <a:cxnLst/>
              <a:rect l="0" t="0" r="0" b="0"/>
              <a:pathLst>
                <a:path w="120000" h="120000" extrusionOk="0">
                  <a:moveTo>
                    <a:pt x="112727" y="21072"/>
                  </a:moveTo>
                  <a:lnTo>
                    <a:pt x="112727" y="21072"/>
                  </a:lnTo>
                  <a:lnTo>
                    <a:pt x="109772" y="17301"/>
                  </a:lnTo>
                  <a:lnTo>
                    <a:pt x="106590" y="13974"/>
                  </a:lnTo>
                  <a:lnTo>
                    <a:pt x="102727" y="11090"/>
                  </a:lnTo>
                  <a:lnTo>
                    <a:pt x="99090" y="8650"/>
                  </a:lnTo>
                  <a:lnTo>
                    <a:pt x="94772" y="6876"/>
                  </a:lnTo>
                  <a:lnTo>
                    <a:pt x="90454" y="4879"/>
                  </a:lnTo>
                  <a:lnTo>
                    <a:pt x="85681" y="3327"/>
                  </a:lnTo>
                  <a:lnTo>
                    <a:pt x="80909" y="2439"/>
                  </a:lnTo>
                  <a:lnTo>
                    <a:pt x="76136" y="1552"/>
                  </a:lnTo>
                  <a:lnTo>
                    <a:pt x="71136" y="887"/>
                  </a:lnTo>
                  <a:lnTo>
                    <a:pt x="61363" y="0"/>
                  </a:lnTo>
                  <a:lnTo>
                    <a:pt x="51818" y="0"/>
                  </a:lnTo>
                  <a:lnTo>
                    <a:pt x="42954" y="443"/>
                  </a:lnTo>
                  <a:lnTo>
                    <a:pt x="42954" y="443"/>
                  </a:lnTo>
                  <a:lnTo>
                    <a:pt x="39090" y="665"/>
                  </a:lnTo>
                  <a:lnTo>
                    <a:pt x="35227" y="1330"/>
                  </a:lnTo>
                  <a:lnTo>
                    <a:pt x="31818" y="2439"/>
                  </a:lnTo>
                  <a:lnTo>
                    <a:pt x="28409" y="3770"/>
                  </a:lnTo>
                  <a:lnTo>
                    <a:pt x="25227" y="5545"/>
                  </a:lnTo>
                  <a:lnTo>
                    <a:pt x="22272" y="7541"/>
                  </a:lnTo>
                  <a:lnTo>
                    <a:pt x="19318" y="9537"/>
                  </a:lnTo>
                  <a:lnTo>
                    <a:pt x="16818" y="11756"/>
                  </a:lnTo>
                  <a:lnTo>
                    <a:pt x="14772" y="14639"/>
                  </a:lnTo>
                  <a:lnTo>
                    <a:pt x="12500" y="17079"/>
                  </a:lnTo>
                  <a:lnTo>
                    <a:pt x="10227" y="20184"/>
                  </a:lnTo>
                  <a:lnTo>
                    <a:pt x="8636" y="23290"/>
                  </a:lnTo>
                  <a:lnTo>
                    <a:pt x="6818" y="26617"/>
                  </a:lnTo>
                  <a:lnTo>
                    <a:pt x="5454" y="29944"/>
                  </a:lnTo>
                  <a:lnTo>
                    <a:pt x="4090" y="33493"/>
                  </a:lnTo>
                  <a:lnTo>
                    <a:pt x="2954" y="36820"/>
                  </a:lnTo>
                  <a:lnTo>
                    <a:pt x="2045" y="40591"/>
                  </a:lnTo>
                  <a:lnTo>
                    <a:pt x="1363" y="44362"/>
                  </a:lnTo>
                  <a:lnTo>
                    <a:pt x="454" y="52125"/>
                  </a:lnTo>
                  <a:lnTo>
                    <a:pt x="0" y="59667"/>
                  </a:lnTo>
                  <a:lnTo>
                    <a:pt x="681" y="67208"/>
                  </a:lnTo>
                  <a:lnTo>
                    <a:pt x="1590" y="74528"/>
                  </a:lnTo>
                  <a:lnTo>
                    <a:pt x="3636" y="81626"/>
                  </a:lnTo>
                  <a:lnTo>
                    <a:pt x="4772" y="85175"/>
                  </a:lnTo>
                  <a:lnTo>
                    <a:pt x="6136" y="88280"/>
                  </a:lnTo>
                  <a:lnTo>
                    <a:pt x="7727" y="91386"/>
                  </a:lnTo>
                  <a:lnTo>
                    <a:pt x="9318" y="94048"/>
                  </a:lnTo>
                  <a:lnTo>
                    <a:pt x="9318" y="94048"/>
                  </a:lnTo>
                  <a:lnTo>
                    <a:pt x="11818" y="97818"/>
                  </a:lnTo>
                  <a:lnTo>
                    <a:pt x="14318" y="100924"/>
                  </a:lnTo>
                  <a:lnTo>
                    <a:pt x="17272" y="104029"/>
                  </a:lnTo>
                  <a:lnTo>
                    <a:pt x="20454" y="106469"/>
                  </a:lnTo>
                  <a:lnTo>
                    <a:pt x="23863" y="108909"/>
                  </a:lnTo>
                  <a:lnTo>
                    <a:pt x="27272" y="111127"/>
                  </a:lnTo>
                  <a:lnTo>
                    <a:pt x="31136" y="112902"/>
                  </a:lnTo>
                  <a:lnTo>
                    <a:pt x="35000" y="114454"/>
                  </a:lnTo>
                  <a:lnTo>
                    <a:pt x="38863" y="115785"/>
                  </a:lnTo>
                  <a:lnTo>
                    <a:pt x="42954" y="116894"/>
                  </a:lnTo>
                  <a:lnTo>
                    <a:pt x="47045" y="118003"/>
                  </a:lnTo>
                  <a:lnTo>
                    <a:pt x="51136" y="118890"/>
                  </a:lnTo>
                  <a:lnTo>
                    <a:pt x="59318" y="119778"/>
                  </a:lnTo>
                  <a:lnTo>
                    <a:pt x="67954" y="120000"/>
                  </a:lnTo>
                  <a:lnTo>
                    <a:pt x="67954" y="120000"/>
                  </a:lnTo>
                  <a:lnTo>
                    <a:pt x="72045" y="120000"/>
                  </a:lnTo>
                  <a:lnTo>
                    <a:pt x="75909" y="119778"/>
                  </a:lnTo>
                  <a:lnTo>
                    <a:pt x="80000" y="119556"/>
                  </a:lnTo>
                  <a:lnTo>
                    <a:pt x="83409" y="118447"/>
                  </a:lnTo>
                  <a:lnTo>
                    <a:pt x="87272" y="117560"/>
                  </a:lnTo>
                  <a:lnTo>
                    <a:pt x="90454" y="116451"/>
                  </a:lnTo>
                  <a:lnTo>
                    <a:pt x="93863" y="114898"/>
                  </a:lnTo>
                  <a:lnTo>
                    <a:pt x="96818" y="112902"/>
                  </a:lnTo>
                  <a:lnTo>
                    <a:pt x="100000" y="111127"/>
                  </a:lnTo>
                  <a:lnTo>
                    <a:pt x="102500" y="108909"/>
                  </a:lnTo>
                  <a:lnTo>
                    <a:pt x="105000" y="106469"/>
                  </a:lnTo>
                  <a:lnTo>
                    <a:pt x="107500" y="103807"/>
                  </a:lnTo>
                  <a:lnTo>
                    <a:pt x="109545" y="100702"/>
                  </a:lnTo>
                  <a:lnTo>
                    <a:pt x="111363" y="97153"/>
                  </a:lnTo>
                  <a:lnTo>
                    <a:pt x="113181" y="93826"/>
                  </a:lnTo>
                  <a:lnTo>
                    <a:pt x="114545" y="90055"/>
                  </a:lnTo>
                  <a:lnTo>
                    <a:pt x="114545" y="90055"/>
                  </a:lnTo>
                  <a:lnTo>
                    <a:pt x="115454" y="86284"/>
                  </a:lnTo>
                  <a:lnTo>
                    <a:pt x="116363" y="82735"/>
                  </a:lnTo>
                  <a:lnTo>
                    <a:pt x="117727" y="75637"/>
                  </a:lnTo>
                  <a:lnTo>
                    <a:pt x="118636" y="68096"/>
                  </a:lnTo>
                  <a:lnTo>
                    <a:pt x="119318" y="60776"/>
                  </a:lnTo>
                  <a:lnTo>
                    <a:pt x="119318" y="60776"/>
                  </a:lnTo>
                  <a:lnTo>
                    <a:pt x="120000" y="55674"/>
                  </a:lnTo>
                  <a:lnTo>
                    <a:pt x="120000" y="50573"/>
                  </a:lnTo>
                  <a:lnTo>
                    <a:pt x="120000" y="45249"/>
                  </a:lnTo>
                  <a:lnTo>
                    <a:pt x="119318" y="40369"/>
                  </a:lnTo>
                  <a:lnTo>
                    <a:pt x="118409" y="35268"/>
                  </a:lnTo>
                  <a:lnTo>
                    <a:pt x="117045" y="30388"/>
                  </a:lnTo>
                  <a:lnTo>
                    <a:pt x="115227" y="25730"/>
                  </a:lnTo>
                  <a:lnTo>
                    <a:pt x="112727" y="21072"/>
                  </a:lnTo>
                  <a:lnTo>
                    <a:pt x="112727" y="21072"/>
                  </a:lnTo>
                  <a:close/>
                  <a:moveTo>
                    <a:pt x="113636" y="77634"/>
                  </a:moveTo>
                  <a:lnTo>
                    <a:pt x="113636" y="77634"/>
                  </a:lnTo>
                  <a:lnTo>
                    <a:pt x="112272" y="84510"/>
                  </a:lnTo>
                  <a:lnTo>
                    <a:pt x="111363" y="87837"/>
                  </a:lnTo>
                  <a:lnTo>
                    <a:pt x="110000" y="91386"/>
                  </a:lnTo>
                  <a:lnTo>
                    <a:pt x="108863" y="94491"/>
                  </a:lnTo>
                  <a:lnTo>
                    <a:pt x="107272" y="97818"/>
                  </a:lnTo>
                  <a:lnTo>
                    <a:pt x="105454" y="100702"/>
                  </a:lnTo>
                  <a:lnTo>
                    <a:pt x="103181" y="103807"/>
                  </a:lnTo>
                  <a:lnTo>
                    <a:pt x="103181" y="103807"/>
                  </a:lnTo>
                  <a:lnTo>
                    <a:pt x="100000" y="107134"/>
                  </a:lnTo>
                  <a:lnTo>
                    <a:pt x="96363" y="109796"/>
                  </a:lnTo>
                  <a:lnTo>
                    <a:pt x="92272" y="112014"/>
                  </a:lnTo>
                  <a:lnTo>
                    <a:pt x="88181" y="113567"/>
                  </a:lnTo>
                  <a:lnTo>
                    <a:pt x="83863" y="115120"/>
                  </a:lnTo>
                  <a:lnTo>
                    <a:pt x="79318" y="115785"/>
                  </a:lnTo>
                  <a:lnTo>
                    <a:pt x="74545" y="116451"/>
                  </a:lnTo>
                  <a:lnTo>
                    <a:pt x="70227" y="116672"/>
                  </a:lnTo>
                  <a:lnTo>
                    <a:pt x="70227" y="116672"/>
                  </a:lnTo>
                  <a:lnTo>
                    <a:pt x="65454" y="116672"/>
                  </a:lnTo>
                  <a:lnTo>
                    <a:pt x="60909" y="116451"/>
                  </a:lnTo>
                  <a:lnTo>
                    <a:pt x="56136" y="115785"/>
                  </a:lnTo>
                  <a:lnTo>
                    <a:pt x="51818" y="115120"/>
                  </a:lnTo>
                  <a:lnTo>
                    <a:pt x="47045" y="114454"/>
                  </a:lnTo>
                  <a:lnTo>
                    <a:pt x="42500" y="113345"/>
                  </a:lnTo>
                  <a:lnTo>
                    <a:pt x="38409" y="111792"/>
                  </a:lnTo>
                  <a:lnTo>
                    <a:pt x="34318" y="110240"/>
                  </a:lnTo>
                  <a:lnTo>
                    <a:pt x="30227" y="108243"/>
                  </a:lnTo>
                  <a:lnTo>
                    <a:pt x="26363" y="106247"/>
                  </a:lnTo>
                  <a:lnTo>
                    <a:pt x="22954" y="103807"/>
                  </a:lnTo>
                  <a:lnTo>
                    <a:pt x="19318" y="100924"/>
                  </a:lnTo>
                  <a:lnTo>
                    <a:pt x="16590" y="97597"/>
                  </a:lnTo>
                  <a:lnTo>
                    <a:pt x="13636" y="94048"/>
                  </a:lnTo>
                  <a:lnTo>
                    <a:pt x="11136" y="90055"/>
                  </a:lnTo>
                  <a:lnTo>
                    <a:pt x="9318" y="86062"/>
                  </a:lnTo>
                  <a:lnTo>
                    <a:pt x="9318" y="86062"/>
                  </a:lnTo>
                  <a:lnTo>
                    <a:pt x="7045" y="80517"/>
                  </a:lnTo>
                  <a:lnTo>
                    <a:pt x="5454" y="74306"/>
                  </a:lnTo>
                  <a:lnTo>
                    <a:pt x="4545" y="68096"/>
                  </a:lnTo>
                  <a:lnTo>
                    <a:pt x="4090" y="61663"/>
                  </a:lnTo>
                  <a:lnTo>
                    <a:pt x="4090" y="54787"/>
                  </a:lnTo>
                  <a:lnTo>
                    <a:pt x="4545" y="48354"/>
                  </a:lnTo>
                  <a:lnTo>
                    <a:pt x="5681" y="41478"/>
                  </a:lnTo>
                  <a:lnTo>
                    <a:pt x="7272" y="35268"/>
                  </a:lnTo>
                  <a:lnTo>
                    <a:pt x="10000" y="29057"/>
                  </a:lnTo>
                  <a:lnTo>
                    <a:pt x="11136" y="26395"/>
                  </a:lnTo>
                  <a:lnTo>
                    <a:pt x="12727" y="23512"/>
                  </a:lnTo>
                  <a:lnTo>
                    <a:pt x="14318" y="20850"/>
                  </a:lnTo>
                  <a:lnTo>
                    <a:pt x="16136" y="18188"/>
                  </a:lnTo>
                  <a:lnTo>
                    <a:pt x="18181" y="15748"/>
                  </a:lnTo>
                  <a:lnTo>
                    <a:pt x="20454" y="13752"/>
                  </a:lnTo>
                  <a:lnTo>
                    <a:pt x="22500" y="11756"/>
                  </a:lnTo>
                  <a:lnTo>
                    <a:pt x="25227" y="9981"/>
                  </a:lnTo>
                  <a:lnTo>
                    <a:pt x="27727" y="8428"/>
                  </a:lnTo>
                  <a:lnTo>
                    <a:pt x="30454" y="6876"/>
                  </a:lnTo>
                  <a:lnTo>
                    <a:pt x="33409" y="5545"/>
                  </a:lnTo>
                  <a:lnTo>
                    <a:pt x="36590" y="4879"/>
                  </a:lnTo>
                  <a:lnTo>
                    <a:pt x="40000" y="3992"/>
                  </a:lnTo>
                  <a:lnTo>
                    <a:pt x="43409" y="3770"/>
                  </a:lnTo>
                  <a:lnTo>
                    <a:pt x="43409" y="3770"/>
                  </a:lnTo>
                  <a:lnTo>
                    <a:pt x="51136" y="3770"/>
                  </a:lnTo>
                  <a:lnTo>
                    <a:pt x="59772" y="3770"/>
                  </a:lnTo>
                  <a:lnTo>
                    <a:pt x="67954" y="3992"/>
                  </a:lnTo>
                  <a:lnTo>
                    <a:pt x="76590" y="5323"/>
                  </a:lnTo>
                  <a:lnTo>
                    <a:pt x="80681" y="5988"/>
                  </a:lnTo>
                  <a:lnTo>
                    <a:pt x="84772" y="7097"/>
                  </a:lnTo>
                  <a:lnTo>
                    <a:pt x="88636" y="8428"/>
                  </a:lnTo>
                  <a:lnTo>
                    <a:pt x="92727" y="9981"/>
                  </a:lnTo>
                  <a:lnTo>
                    <a:pt x="96136" y="11534"/>
                  </a:lnTo>
                  <a:lnTo>
                    <a:pt x="99545" y="13752"/>
                  </a:lnTo>
                  <a:lnTo>
                    <a:pt x="102727" y="16192"/>
                  </a:lnTo>
                  <a:lnTo>
                    <a:pt x="105909" y="18632"/>
                  </a:lnTo>
                  <a:lnTo>
                    <a:pt x="105909" y="18632"/>
                  </a:lnTo>
                  <a:lnTo>
                    <a:pt x="108409" y="21737"/>
                  </a:lnTo>
                  <a:lnTo>
                    <a:pt x="110454" y="24842"/>
                  </a:lnTo>
                  <a:lnTo>
                    <a:pt x="112272" y="28170"/>
                  </a:lnTo>
                  <a:lnTo>
                    <a:pt x="113863" y="31497"/>
                  </a:lnTo>
                  <a:lnTo>
                    <a:pt x="114772" y="35268"/>
                  </a:lnTo>
                  <a:lnTo>
                    <a:pt x="115909" y="39038"/>
                  </a:lnTo>
                  <a:lnTo>
                    <a:pt x="116136" y="42809"/>
                  </a:lnTo>
                  <a:lnTo>
                    <a:pt x="116363" y="46802"/>
                  </a:lnTo>
                  <a:lnTo>
                    <a:pt x="116363" y="50794"/>
                  </a:lnTo>
                  <a:lnTo>
                    <a:pt x="116363" y="54565"/>
                  </a:lnTo>
                  <a:lnTo>
                    <a:pt x="115909" y="62550"/>
                  </a:lnTo>
                  <a:lnTo>
                    <a:pt x="114772" y="70314"/>
                  </a:lnTo>
                  <a:lnTo>
                    <a:pt x="113636" y="77634"/>
                  </a:lnTo>
                  <a:lnTo>
                    <a:pt x="113636" y="7763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0" name="Shape 504"/>
            <p:cNvSpPr/>
            <p:nvPr/>
          </p:nvSpPr>
          <p:spPr>
            <a:xfrm>
              <a:off x="4159" y="2995"/>
              <a:ext cx="522" cy="236"/>
            </a:xfrm>
            <a:custGeom>
              <a:avLst/>
              <a:gdLst/>
              <a:ahLst/>
              <a:cxnLst/>
              <a:rect l="0" t="0" r="0" b="0"/>
              <a:pathLst>
                <a:path w="120000" h="120000" extrusionOk="0">
                  <a:moveTo>
                    <a:pt x="2068" y="107848"/>
                  </a:moveTo>
                  <a:lnTo>
                    <a:pt x="2068" y="107848"/>
                  </a:lnTo>
                  <a:lnTo>
                    <a:pt x="4827" y="99746"/>
                  </a:lnTo>
                  <a:lnTo>
                    <a:pt x="5747" y="96708"/>
                  </a:lnTo>
                  <a:lnTo>
                    <a:pt x="6666" y="95189"/>
                  </a:lnTo>
                  <a:lnTo>
                    <a:pt x="7586" y="94177"/>
                  </a:lnTo>
                  <a:lnTo>
                    <a:pt x="8505" y="94177"/>
                  </a:lnTo>
                  <a:lnTo>
                    <a:pt x="9195" y="94683"/>
                  </a:lnTo>
                  <a:lnTo>
                    <a:pt x="10114" y="95189"/>
                  </a:lnTo>
                  <a:lnTo>
                    <a:pt x="11724" y="98734"/>
                  </a:lnTo>
                  <a:lnTo>
                    <a:pt x="13793" y="103797"/>
                  </a:lnTo>
                  <a:lnTo>
                    <a:pt x="15632" y="108860"/>
                  </a:lnTo>
                  <a:lnTo>
                    <a:pt x="18160" y="114430"/>
                  </a:lnTo>
                  <a:lnTo>
                    <a:pt x="18160" y="114430"/>
                  </a:lnTo>
                  <a:lnTo>
                    <a:pt x="20229" y="110886"/>
                  </a:lnTo>
                  <a:lnTo>
                    <a:pt x="21379" y="106835"/>
                  </a:lnTo>
                  <a:lnTo>
                    <a:pt x="23908" y="98734"/>
                  </a:lnTo>
                  <a:lnTo>
                    <a:pt x="25287" y="95189"/>
                  </a:lnTo>
                  <a:lnTo>
                    <a:pt x="26666" y="92658"/>
                  </a:lnTo>
                  <a:lnTo>
                    <a:pt x="28275" y="89620"/>
                  </a:lnTo>
                  <a:lnTo>
                    <a:pt x="29655" y="88101"/>
                  </a:lnTo>
                  <a:lnTo>
                    <a:pt x="29655" y="88101"/>
                  </a:lnTo>
                  <a:lnTo>
                    <a:pt x="31034" y="96202"/>
                  </a:lnTo>
                  <a:lnTo>
                    <a:pt x="32643" y="103291"/>
                  </a:lnTo>
                  <a:lnTo>
                    <a:pt x="33563" y="105822"/>
                  </a:lnTo>
                  <a:lnTo>
                    <a:pt x="34942" y="108860"/>
                  </a:lnTo>
                  <a:lnTo>
                    <a:pt x="36091" y="111392"/>
                  </a:lnTo>
                  <a:lnTo>
                    <a:pt x="37701" y="112911"/>
                  </a:lnTo>
                  <a:lnTo>
                    <a:pt x="37701" y="112911"/>
                  </a:lnTo>
                  <a:lnTo>
                    <a:pt x="37701" y="108860"/>
                  </a:lnTo>
                  <a:lnTo>
                    <a:pt x="37701" y="104303"/>
                  </a:lnTo>
                  <a:lnTo>
                    <a:pt x="38390" y="100253"/>
                  </a:lnTo>
                  <a:lnTo>
                    <a:pt x="39310" y="96708"/>
                  </a:lnTo>
                  <a:lnTo>
                    <a:pt x="40459" y="93164"/>
                  </a:lnTo>
                  <a:lnTo>
                    <a:pt x="41609" y="91139"/>
                  </a:lnTo>
                  <a:lnTo>
                    <a:pt x="43218" y="89113"/>
                  </a:lnTo>
                  <a:lnTo>
                    <a:pt x="45057" y="88101"/>
                  </a:lnTo>
                  <a:lnTo>
                    <a:pt x="45057" y="88101"/>
                  </a:lnTo>
                  <a:lnTo>
                    <a:pt x="45517" y="94683"/>
                  </a:lnTo>
                  <a:lnTo>
                    <a:pt x="46206" y="99746"/>
                  </a:lnTo>
                  <a:lnTo>
                    <a:pt x="46666" y="103291"/>
                  </a:lnTo>
                  <a:lnTo>
                    <a:pt x="47356" y="105822"/>
                  </a:lnTo>
                  <a:lnTo>
                    <a:pt x="48275" y="107848"/>
                  </a:lnTo>
                  <a:lnTo>
                    <a:pt x="49425" y="108860"/>
                  </a:lnTo>
                  <a:lnTo>
                    <a:pt x="50574" y="109367"/>
                  </a:lnTo>
                  <a:lnTo>
                    <a:pt x="51494" y="108860"/>
                  </a:lnTo>
                  <a:lnTo>
                    <a:pt x="54252" y="106835"/>
                  </a:lnTo>
                  <a:lnTo>
                    <a:pt x="57011" y="103291"/>
                  </a:lnTo>
                  <a:lnTo>
                    <a:pt x="62758" y="95189"/>
                  </a:lnTo>
                  <a:lnTo>
                    <a:pt x="62758" y="95189"/>
                  </a:lnTo>
                  <a:lnTo>
                    <a:pt x="63218" y="99746"/>
                  </a:lnTo>
                  <a:lnTo>
                    <a:pt x="63448" y="103291"/>
                  </a:lnTo>
                  <a:lnTo>
                    <a:pt x="64137" y="105822"/>
                  </a:lnTo>
                  <a:lnTo>
                    <a:pt x="64827" y="107848"/>
                  </a:lnTo>
                  <a:lnTo>
                    <a:pt x="65287" y="109367"/>
                  </a:lnTo>
                  <a:lnTo>
                    <a:pt x="66436" y="110886"/>
                  </a:lnTo>
                  <a:lnTo>
                    <a:pt x="66896" y="110886"/>
                  </a:lnTo>
                  <a:lnTo>
                    <a:pt x="68045" y="110886"/>
                  </a:lnTo>
                  <a:lnTo>
                    <a:pt x="69885" y="108860"/>
                  </a:lnTo>
                  <a:lnTo>
                    <a:pt x="72183" y="105822"/>
                  </a:lnTo>
                  <a:lnTo>
                    <a:pt x="74022" y="101772"/>
                  </a:lnTo>
                  <a:lnTo>
                    <a:pt x="75862" y="96708"/>
                  </a:lnTo>
                  <a:lnTo>
                    <a:pt x="75862" y="96708"/>
                  </a:lnTo>
                  <a:lnTo>
                    <a:pt x="78160" y="106835"/>
                  </a:lnTo>
                  <a:lnTo>
                    <a:pt x="79080" y="109367"/>
                  </a:lnTo>
                  <a:lnTo>
                    <a:pt x="80229" y="111392"/>
                  </a:lnTo>
                  <a:lnTo>
                    <a:pt x="80689" y="112405"/>
                  </a:lnTo>
                  <a:lnTo>
                    <a:pt x="81379" y="112911"/>
                  </a:lnTo>
                  <a:lnTo>
                    <a:pt x="82298" y="112405"/>
                  </a:lnTo>
                  <a:lnTo>
                    <a:pt x="82988" y="110886"/>
                  </a:lnTo>
                  <a:lnTo>
                    <a:pt x="84367" y="107341"/>
                  </a:lnTo>
                  <a:lnTo>
                    <a:pt x="86206" y="103291"/>
                  </a:lnTo>
                  <a:lnTo>
                    <a:pt x="88505" y="98734"/>
                  </a:lnTo>
                  <a:lnTo>
                    <a:pt x="90114" y="96708"/>
                  </a:lnTo>
                  <a:lnTo>
                    <a:pt x="91724" y="95189"/>
                  </a:lnTo>
                  <a:lnTo>
                    <a:pt x="91724" y="95189"/>
                  </a:lnTo>
                  <a:lnTo>
                    <a:pt x="92413" y="100759"/>
                  </a:lnTo>
                  <a:lnTo>
                    <a:pt x="93563" y="107341"/>
                  </a:lnTo>
                  <a:lnTo>
                    <a:pt x="95172" y="112405"/>
                  </a:lnTo>
                  <a:lnTo>
                    <a:pt x="97011" y="117974"/>
                  </a:lnTo>
                  <a:lnTo>
                    <a:pt x="97011" y="117974"/>
                  </a:lnTo>
                  <a:lnTo>
                    <a:pt x="97701" y="115949"/>
                  </a:lnTo>
                  <a:lnTo>
                    <a:pt x="98390" y="113924"/>
                  </a:lnTo>
                  <a:lnTo>
                    <a:pt x="100689" y="110379"/>
                  </a:lnTo>
                  <a:lnTo>
                    <a:pt x="102528" y="105822"/>
                  </a:lnTo>
                  <a:lnTo>
                    <a:pt x="103908" y="103291"/>
                  </a:lnTo>
                  <a:lnTo>
                    <a:pt x="103908" y="103291"/>
                  </a:lnTo>
                  <a:lnTo>
                    <a:pt x="103908" y="105316"/>
                  </a:lnTo>
                  <a:lnTo>
                    <a:pt x="104137" y="107341"/>
                  </a:lnTo>
                  <a:lnTo>
                    <a:pt x="105057" y="110886"/>
                  </a:lnTo>
                  <a:lnTo>
                    <a:pt x="106436" y="114936"/>
                  </a:lnTo>
                  <a:lnTo>
                    <a:pt x="107356" y="119493"/>
                  </a:lnTo>
                  <a:lnTo>
                    <a:pt x="107356" y="119493"/>
                  </a:lnTo>
                  <a:lnTo>
                    <a:pt x="108045" y="115949"/>
                  </a:lnTo>
                  <a:lnTo>
                    <a:pt x="108965" y="112911"/>
                  </a:lnTo>
                  <a:lnTo>
                    <a:pt x="110574" y="107848"/>
                  </a:lnTo>
                  <a:lnTo>
                    <a:pt x="114712" y="100759"/>
                  </a:lnTo>
                  <a:lnTo>
                    <a:pt x="114712" y="100759"/>
                  </a:lnTo>
                  <a:lnTo>
                    <a:pt x="115172" y="103797"/>
                  </a:lnTo>
                  <a:lnTo>
                    <a:pt x="115632" y="105822"/>
                  </a:lnTo>
                  <a:lnTo>
                    <a:pt x="117011" y="110886"/>
                  </a:lnTo>
                  <a:lnTo>
                    <a:pt x="118620" y="115949"/>
                  </a:lnTo>
                  <a:lnTo>
                    <a:pt x="120000" y="120000"/>
                  </a:lnTo>
                  <a:lnTo>
                    <a:pt x="120000" y="120000"/>
                  </a:lnTo>
                  <a:lnTo>
                    <a:pt x="120000" y="104303"/>
                  </a:lnTo>
                  <a:lnTo>
                    <a:pt x="119310" y="89620"/>
                  </a:lnTo>
                  <a:lnTo>
                    <a:pt x="118390" y="76455"/>
                  </a:lnTo>
                  <a:lnTo>
                    <a:pt x="117701" y="69873"/>
                  </a:lnTo>
                  <a:lnTo>
                    <a:pt x="116781" y="63797"/>
                  </a:lnTo>
                  <a:lnTo>
                    <a:pt x="115402" y="57215"/>
                  </a:lnTo>
                  <a:lnTo>
                    <a:pt x="114022" y="51645"/>
                  </a:lnTo>
                  <a:lnTo>
                    <a:pt x="112413" y="46075"/>
                  </a:lnTo>
                  <a:lnTo>
                    <a:pt x="110574" y="41012"/>
                  </a:lnTo>
                  <a:lnTo>
                    <a:pt x="108275" y="35443"/>
                  </a:lnTo>
                  <a:lnTo>
                    <a:pt x="105747" y="30379"/>
                  </a:lnTo>
                  <a:lnTo>
                    <a:pt x="102528" y="26329"/>
                  </a:lnTo>
                  <a:lnTo>
                    <a:pt x="99310" y="21772"/>
                  </a:lnTo>
                  <a:lnTo>
                    <a:pt x="99310" y="21772"/>
                  </a:lnTo>
                  <a:lnTo>
                    <a:pt x="94942" y="16708"/>
                  </a:lnTo>
                  <a:lnTo>
                    <a:pt x="90114" y="12658"/>
                  </a:lnTo>
                  <a:lnTo>
                    <a:pt x="84827" y="9113"/>
                  </a:lnTo>
                  <a:lnTo>
                    <a:pt x="79770" y="7088"/>
                  </a:lnTo>
                  <a:lnTo>
                    <a:pt x="74712" y="5063"/>
                  </a:lnTo>
                  <a:lnTo>
                    <a:pt x="69425" y="3544"/>
                  </a:lnTo>
                  <a:lnTo>
                    <a:pt x="59540" y="1518"/>
                  </a:lnTo>
                  <a:lnTo>
                    <a:pt x="59540" y="1518"/>
                  </a:lnTo>
                  <a:lnTo>
                    <a:pt x="54712" y="0"/>
                  </a:lnTo>
                  <a:lnTo>
                    <a:pt x="49885" y="0"/>
                  </a:lnTo>
                  <a:lnTo>
                    <a:pt x="45517" y="0"/>
                  </a:lnTo>
                  <a:lnTo>
                    <a:pt x="40919" y="506"/>
                  </a:lnTo>
                  <a:lnTo>
                    <a:pt x="36781" y="3037"/>
                  </a:lnTo>
                  <a:lnTo>
                    <a:pt x="32413" y="5063"/>
                  </a:lnTo>
                  <a:lnTo>
                    <a:pt x="28275" y="8607"/>
                  </a:lnTo>
                  <a:lnTo>
                    <a:pt x="23908" y="12658"/>
                  </a:lnTo>
                  <a:lnTo>
                    <a:pt x="23908" y="12658"/>
                  </a:lnTo>
                  <a:lnTo>
                    <a:pt x="22068" y="14683"/>
                  </a:lnTo>
                  <a:lnTo>
                    <a:pt x="19770" y="18227"/>
                  </a:lnTo>
                  <a:lnTo>
                    <a:pt x="17471" y="23291"/>
                  </a:lnTo>
                  <a:lnTo>
                    <a:pt x="15402" y="28354"/>
                  </a:lnTo>
                  <a:lnTo>
                    <a:pt x="13103" y="34430"/>
                  </a:lnTo>
                  <a:lnTo>
                    <a:pt x="10804" y="41012"/>
                  </a:lnTo>
                  <a:lnTo>
                    <a:pt x="6896" y="55696"/>
                  </a:lnTo>
                  <a:lnTo>
                    <a:pt x="5057" y="62784"/>
                  </a:lnTo>
                  <a:lnTo>
                    <a:pt x="3448" y="70379"/>
                  </a:lnTo>
                  <a:lnTo>
                    <a:pt x="2068" y="78481"/>
                  </a:lnTo>
                  <a:lnTo>
                    <a:pt x="1149" y="86075"/>
                  </a:lnTo>
                  <a:lnTo>
                    <a:pt x="229" y="93164"/>
                  </a:lnTo>
                  <a:lnTo>
                    <a:pt x="0" y="100253"/>
                  </a:lnTo>
                  <a:lnTo>
                    <a:pt x="0" y="106835"/>
                  </a:lnTo>
                  <a:lnTo>
                    <a:pt x="689" y="112405"/>
                  </a:lnTo>
                  <a:lnTo>
                    <a:pt x="689" y="112405"/>
                  </a:lnTo>
                  <a:lnTo>
                    <a:pt x="2068" y="107848"/>
                  </a:lnTo>
                  <a:lnTo>
                    <a:pt x="2068" y="10784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1" name="Shape 505"/>
            <p:cNvSpPr/>
            <p:nvPr/>
          </p:nvSpPr>
          <p:spPr>
            <a:xfrm>
              <a:off x="4150" y="2987"/>
              <a:ext cx="538" cy="253"/>
            </a:xfrm>
            <a:custGeom>
              <a:avLst/>
              <a:gdLst/>
              <a:ahLst/>
              <a:cxnLst/>
              <a:rect l="0" t="0" r="0" b="0"/>
              <a:pathLst>
                <a:path w="120000" h="120000" extrusionOk="0">
                  <a:moveTo>
                    <a:pt x="107755" y="33543"/>
                  </a:moveTo>
                  <a:lnTo>
                    <a:pt x="107755" y="33543"/>
                  </a:lnTo>
                  <a:lnTo>
                    <a:pt x="105083" y="28818"/>
                  </a:lnTo>
                  <a:lnTo>
                    <a:pt x="102189" y="24094"/>
                  </a:lnTo>
                  <a:lnTo>
                    <a:pt x="99072" y="20314"/>
                  </a:lnTo>
                  <a:lnTo>
                    <a:pt x="95955" y="17007"/>
                  </a:lnTo>
                  <a:lnTo>
                    <a:pt x="92615" y="13700"/>
                  </a:lnTo>
                  <a:lnTo>
                    <a:pt x="89276" y="10866"/>
                  </a:lnTo>
                  <a:lnTo>
                    <a:pt x="82374" y="7086"/>
                  </a:lnTo>
                  <a:lnTo>
                    <a:pt x="75250" y="4251"/>
                  </a:lnTo>
                  <a:lnTo>
                    <a:pt x="67903" y="2362"/>
                  </a:lnTo>
                  <a:lnTo>
                    <a:pt x="60556" y="944"/>
                  </a:lnTo>
                  <a:lnTo>
                    <a:pt x="53877" y="0"/>
                  </a:lnTo>
                  <a:lnTo>
                    <a:pt x="53877" y="0"/>
                  </a:lnTo>
                  <a:lnTo>
                    <a:pt x="48311" y="0"/>
                  </a:lnTo>
                  <a:lnTo>
                    <a:pt x="42523" y="472"/>
                  </a:lnTo>
                  <a:lnTo>
                    <a:pt x="37402" y="2362"/>
                  </a:lnTo>
                  <a:lnTo>
                    <a:pt x="32059" y="5196"/>
                  </a:lnTo>
                  <a:lnTo>
                    <a:pt x="27161" y="9921"/>
                  </a:lnTo>
                  <a:lnTo>
                    <a:pt x="22486" y="15118"/>
                  </a:lnTo>
                  <a:lnTo>
                    <a:pt x="20259" y="18425"/>
                  </a:lnTo>
                  <a:lnTo>
                    <a:pt x="18478" y="22204"/>
                  </a:lnTo>
                  <a:lnTo>
                    <a:pt x="16252" y="25984"/>
                  </a:lnTo>
                  <a:lnTo>
                    <a:pt x="14471" y="30708"/>
                  </a:lnTo>
                  <a:lnTo>
                    <a:pt x="14471" y="30708"/>
                  </a:lnTo>
                  <a:lnTo>
                    <a:pt x="11576" y="38740"/>
                  </a:lnTo>
                  <a:lnTo>
                    <a:pt x="8460" y="47244"/>
                  </a:lnTo>
                  <a:lnTo>
                    <a:pt x="6011" y="57165"/>
                  </a:lnTo>
                  <a:lnTo>
                    <a:pt x="3562" y="67086"/>
                  </a:lnTo>
                  <a:lnTo>
                    <a:pt x="1558" y="77480"/>
                  </a:lnTo>
                  <a:lnTo>
                    <a:pt x="1113" y="82677"/>
                  </a:lnTo>
                  <a:lnTo>
                    <a:pt x="445" y="88346"/>
                  </a:lnTo>
                  <a:lnTo>
                    <a:pt x="0" y="94015"/>
                  </a:lnTo>
                  <a:lnTo>
                    <a:pt x="0" y="98740"/>
                  </a:lnTo>
                  <a:lnTo>
                    <a:pt x="445" y="103937"/>
                  </a:lnTo>
                  <a:lnTo>
                    <a:pt x="667" y="109133"/>
                  </a:lnTo>
                  <a:lnTo>
                    <a:pt x="667" y="109133"/>
                  </a:lnTo>
                  <a:lnTo>
                    <a:pt x="1335" y="111023"/>
                  </a:lnTo>
                  <a:lnTo>
                    <a:pt x="2226" y="112440"/>
                  </a:lnTo>
                  <a:lnTo>
                    <a:pt x="3116" y="112440"/>
                  </a:lnTo>
                  <a:lnTo>
                    <a:pt x="4007" y="111023"/>
                  </a:lnTo>
                  <a:lnTo>
                    <a:pt x="4007" y="111023"/>
                  </a:lnTo>
                  <a:lnTo>
                    <a:pt x="5343" y="106771"/>
                  </a:lnTo>
                  <a:lnTo>
                    <a:pt x="5343" y="106771"/>
                  </a:lnTo>
                  <a:lnTo>
                    <a:pt x="6901" y="102047"/>
                  </a:lnTo>
                  <a:lnTo>
                    <a:pt x="7792" y="99212"/>
                  </a:lnTo>
                  <a:lnTo>
                    <a:pt x="8460" y="97795"/>
                  </a:lnTo>
                  <a:lnTo>
                    <a:pt x="9350" y="96850"/>
                  </a:lnTo>
                  <a:lnTo>
                    <a:pt x="10241" y="96850"/>
                  </a:lnTo>
                  <a:lnTo>
                    <a:pt x="11576" y="97795"/>
                  </a:lnTo>
                  <a:lnTo>
                    <a:pt x="12912" y="100629"/>
                  </a:lnTo>
                  <a:lnTo>
                    <a:pt x="12912" y="100629"/>
                  </a:lnTo>
                  <a:lnTo>
                    <a:pt x="15584" y="107244"/>
                  </a:lnTo>
                  <a:lnTo>
                    <a:pt x="18701" y="113858"/>
                  </a:lnTo>
                  <a:lnTo>
                    <a:pt x="18701" y="113858"/>
                  </a:lnTo>
                  <a:lnTo>
                    <a:pt x="18923" y="113858"/>
                  </a:lnTo>
                  <a:lnTo>
                    <a:pt x="19591" y="114330"/>
                  </a:lnTo>
                  <a:lnTo>
                    <a:pt x="20259" y="114330"/>
                  </a:lnTo>
                  <a:lnTo>
                    <a:pt x="20927" y="113858"/>
                  </a:lnTo>
                  <a:lnTo>
                    <a:pt x="20927" y="113858"/>
                  </a:lnTo>
                  <a:lnTo>
                    <a:pt x="23153" y="107716"/>
                  </a:lnTo>
                  <a:lnTo>
                    <a:pt x="25157" y="102047"/>
                  </a:lnTo>
                  <a:lnTo>
                    <a:pt x="27384" y="96850"/>
                  </a:lnTo>
                  <a:lnTo>
                    <a:pt x="28719" y="94015"/>
                  </a:lnTo>
                  <a:lnTo>
                    <a:pt x="29833" y="92125"/>
                  </a:lnTo>
                  <a:lnTo>
                    <a:pt x="29833" y="92125"/>
                  </a:lnTo>
                  <a:lnTo>
                    <a:pt x="31168" y="97795"/>
                  </a:lnTo>
                  <a:lnTo>
                    <a:pt x="32727" y="103937"/>
                  </a:lnTo>
                  <a:lnTo>
                    <a:pt x="34953" y="109133"/>
                  </a:lnTo>
                  <a:lnTo>
                    <a:pt x="36512" y="111023"/>
                  </a:lnTo>
                  <a:lnTo>
                    <a:pt x="38070" y="113385"/>
                  </a:lnTo>
                  <a:lnTo>
                    <a:pt x="38070" y="113385"/>
                  </a:lnTo>
                  <a:lnTo>
                    <a:pt x="38961" y="113385"/>
                  </a:lnTo>
                  <a:lnTo>
                    <a:pt x="39628" y="112440"/>
                  </a:lnTo>
                  <a:lnTo>
                    <a:pt x="40074" y="110551"/>
                  </a:lnTo>
                  <a:lnTo>
                    <a:pt x="40519" y="108661"/>
                  </a:lnTo>
                  <a:lnTo>
                    <a:pt x="40519" y="108661"/>
                  </a:lnTo>
                  <a:lnTo>
                    <a:pt x="40519" y="103464"/>
                  </a:lnTo>
                  <a:lnTo>
                    <a:pt x="41187" y="97795"/>
                  </a:lnTo>
                  <a:lnTo>
                    <a:pt x="41632" y="95905"/>
                  </a:lnTo>
                  <a:lnTo>
                    <a:pt x="42300" y="94015"/>
                  </a:lnTo>
                  <a:lnTo>
                    <a:pt x="43191" y="92598"/>
                  </a:lnTo>
                  <a:lnTo>
                    <a:pt x="44081" y="91653"/>
                  </a:lnTo>
                  <a:lnTo>
                    <a:pt x="44081" y="91653"/>
                  </a:lnTo>
                  <a:lnTo>
                    <a:pt x="44749" y="97322"/>
                  </a:lnTo>
                  <a:lnTo>
                    <a:pt x="46085" y="102519"/>
                  </a:lnTo>
                  <a:lnTo>
                    <a:pt x="46753" y="104409"/>
                  </a:lnTo>
                  <a:lnTo>
                    <a:pt x="47643" y="106771"/>
                  </a:lnTo>
                  <a:lnTo>
                    <a:pt x="48756" y="108661"/>
                  </a:lnTo>
                  <a:lnTo>
                    <a:pt x="50092" y="109133"/>
                  </a:lnTo>
                  <a:lnTo>
                    <a:pt x="50092" y="109133"/>
                  </a:lnTo>
                  <a:lnTo>
                    <a:pt x="51651" y="110078"/>
                  </a:lnTo>
                  <a:lnTo>
                    <a:pt x="52987" y="109133"/>
                  </a:lnTo>
                  <a:lnTo>
                    <a:pt x="54545" y="107716"/>
                  </a:lnTo>
                  <a:lnTo>
                    <a:pt x="55881" y="106771"/>
                  </a:lnTo>
                  <a:lnTo>
                    <a:pt x="58775" y="103464"/>
                  </a:lnTo>
                  <a:lnTo>
                    <a:pt x="61669" y="99212"/>
                  </a:lnTo>
                  <a:lnTo>
                    <a:pt x="61669" y="99212"/>
                  </a:lnTo>
                  <a:lnTo>
                    <a:pt x="62115" y="103464"/>
                  </a:lnTo>
                  <a:lnTo>
                    <a:pt x="63228" y="107244"/>
                  </a:lnTo>
                  <a:lnTo>
                    <a:pt x="64118" y="108661"/>
                  </a:lnTo>
                  <a:lnTo>
                    <a:pt x="64786" y="110078"/>
                  </a:lnTo>
                  <a:lnTo>
                    <a:pt x="65677" y="110551"/>
                  </a:lnTo>
                  <a:lnTo>
                    <a:pt x="66790" y="111023"/>
                  </a:lnTo>
                  <a:lnTo>
                    <a:pt x="66790" y="111023"/>
                  </a:lnTo>
                  <a:lnTo>
                    <a:pt x="68126" y="110551"/>
                  </a:lnTo>
                  <a:lnTo>
                    <a:pt x="69239" y="110078"/>
                  </a:lnTo>
                  <a:lnTo>
                    <a:pt x="71465" y="107716"/>
                  </a:lnTo>
                  <a:lnTo>
                    <a:pt x="73469" y="104409"/>
                  </a:lnTo>
                  <a:lnTo>
                    <a:pt x="75250" y="101102"/>
                  </a:lnTo>
                  <a:lnTo>
                    <a:pt x="75250" y="101102"/>
                  </a:lnTo>
                  <a:lnTo>
                    <a:pt x="76141" y="105354"/>
                  </a:lnTo>
                  <a:lnTo>
                    <a:pt x="77699" y="109133"/>
                  </a:lnTo>
                  <a:lnTo>
                    <a:pt x="78367" y="111023"/>
                  </a:lnTo>
                  <a:lnTo>
                    <a:pt x="79257" y="112440"/>
                  </a:lnTo>
                  <a:lnTo>
                    <a:pt x="80148" y="112440"/>
                  </a:lnTo>
                  <a:lnTo>
                    <a:pt x="81261" y="113385"/>
                  </a:lnTo>
                  <a:lnTo>
                    <a:pt x="81261" y="113385"/>
                  </a:lnTo>
                  <a:lnTo>
                    <a:pt x="82374" y="112440"/>
                  </a:lnTo>
                  <a:lnTo>
                    <a:pt x="83710" y="111023"/>
                  </a:lnTo>
                  <a:lnTo>
                    <a:pt x="85491" y="107244"/>
                  </a:lnTo>
                  <a:lnTo>
                    <a:pt x="87717" y="102519"/>
                  </a:lnTo>
                  <a:lnTo>
                    <a:pt x="89499" y="98740"/>
                  </a:lnTo>
                  <a:lnTo>
                    <a:pt x="89499" y="98740"/>
                  </a:lnTo>
                  <a:lnTo>
                    <a:pt x="90389" y="103464"/>
                  </a:lnTo>
                  <a:lnTo>
                    <a:pt x="91725" y="107716"/>
                  </a:lnTo>
                  <a:lnTo>
                    <a:pt x="93283" y="111968"/>
                  </a:lnTo>
                  <a:lnTo>
                    <a:pt x="94842" y="116692"/>
                  </a:lnTo>
                  <a:lnTo>
                    <a:pt x="94842" y="116692"/>
                  </a:lnTo>
                  <a:lnTo>
                    <a:pt x="95510" y="117165"/>
                  </a:lnTo>
                  <a:lnTo>
                    <a:pt x="95955" y="117637"/>
                  </a:lnTo>
                  <a:lnTo>
                    <a:pt x="97068" y="117165"/>
                  </a:lnTo>
                  <a:lnTo>
                    <a:pt x="97513" y="116692"/>
                  </a:lnTo>
                  <a:lnTo>
                    <a:pt x="97513" y="116692"/>
                  </a:lnTo>
                  <a:lnTo>
                    <a:pt x="98627" y="113858"/>
                  </a:lnTo>
                  <a:lnTo>
                    <a:pt x="99517" y="111023"/>
                  </a:lnTo>
                  <a:lnTo>
                    <a:pt x="101966" y="107244"/>
                  </a:lnTo>
                  <a:lnTo>
                    <a:pt x="101966" y="107244"/>
                  </a:lnTo>
                  <a:lnTo>
                    <a:pt x="102857" y="111968"/>
                  </a:lnTo>
                  <a:lnTo>
                    <a:pt x="104192" y="116692"/>
                  </a:lnTo>
                  <a:lnTo>
                    <a:pt x="104192" y="116692"/>
                  </a:lnTo>
                  <a:lnTo>
                    <a:pt x="105083" y="117637"/>
                  </a:lnTo>
                  <a:lnTo>
                    <a:pt x="105974" y="118582"/>
                  </a:lnTo>
                  <a:lnTo>
                    <a:pt x="106864" y="117637"/>
                  </a:lnTo>
                  <a:lnTo>
                    <a:pt x="107532" y="116692"/>
                  </a:lnTo>
                  <a:lnTo>
                    <a:pt x="107532" y="116692"/>
                  </a:lnTo>
                  <a:lnTo>
                    <a:pt x="108423" y="112440"/>
                  </a:lnTo>
                  <a:lnTo>
                    <a:pt x="109758" y="110078"/>
                  </a:lnTo>
                  <a:lnTo>
                    <a:pt x="112430" y="104409"/>
                  </a:lnTo>
                  <a:lnTo>
                    <a:pt x="112430" y="104409"/>
                  </a:lnTo>
                  <a:lnTo>
                    <a:pt x="114434" y="110551"/>
                  </a:lnTo>
                  <a:lnTo>
                    <a:pt x="116215" y="117165"/>
                  </a:lnTo>
                  <a:lnTo>
                    <a:pt x="116215" y="117165"/>
                  </a:lnTo>
                  <a:lnTo>
                    <a:pt x="116883" y="118582"/>
                  </a:lnTo>
                  <a:lnTo>
                    <a:pt x="117105" y="120000"/>
                  </a:lnTo>
                  <a:lnTo>
                    <a:pt x="117773" y="120000"/>
                  </a:lnTo>
                  <a:lnTo>
                    <a:pt x="118441" y="120000"/>
                  </a:lnTo>
                  <a:lnTo>
                    <a:pt x="119109" y="119055"/>
                  </a:lnTo>
                  <a:lnTo>
                    <a:pt x="119332" y="118582"/>
                  </a:lnTo>
                  <a:lnTo>
                    <a:pt x="119777" y="117165"/>
                  </a:lnTo>
                  <a:lnTo>
                    <a:pt x="120000" y="115748"/>
                  </a:lnTo>
                  <a:lnTo>
                    <a:pt x="120000" y="115748"/>
                  </a:lnTo>
                  <a:lnTo>
                    <a:pt x="119777" y="103937"/>
                  </a:lnTo>
                  <a:lnTo>
                    <a:pt x="119332" y="92598"/>
                  </a:lnTo>
                  <a:lnTo>
                    <a:pt x="119109" y="82204"/>
                  </a:lnTo>
                  <a:lnTo>
                    <a:pt x="117773" y="71811"/>
                  </a:lnTo>
                  <a:lnTo>
                    <a:pt x="116215" y="60944"/>
                  </a:lnTo>
                  <a:lnTo>
                    <a:pt x="114434" y="51023"/>
                  </a:lnTo>
                  <a:lnTo>
                    <a:pt x="112875" y="46771"/>
                  </a:lnTo>
                  <a:lnTo>
                    <a:pt x="111317" y="42047"/>
                  </a:lnTo>
                  <a:lnTo>
                    <a:pt x="109758" y="37322"/>
                  </a:lnTo>
                  <a:lnTo>
                    <a:pt x="107755" y="33543"/>
                  </a:lnTo>
                  <a:lnTo>
                    <a:pt x="107755" y="33543"/>
                  </a:lnTo>
                  <a:close/>
                  <a:moveTo>
                    <a:pt x="114656" y="96850"/>
                  </a:moveTo>
                  <a:lnTo>
                    <a:pt x="114656" y="96850"/>
                  </a:lnTo>
                  <a:lnTo>
                    <a:pt x="114434" y="95433"/>
                  </a:lnTo>
                  <a:lnTo>
                    <a:pt x="113543" y="94015"/>
                  </a:lnTo>
                  <a:lnTo>
                    <a:pt x="112875" y="94015"/>
                  </a:lnTo>
                  <a:lnTo>
                    <a:pt x="111985" y="94488"/>
                  </a:lnTo>
                  <a:lnTo>
                    <a:pt x="111985" y="94488"/>
                  </a:lnTo>
                  <a:lnTo>
                    <a:pt x="108868" y="100629"/>
                  </a:lnTo>
                  <a:lnTo>
                    <a:pt x="107309" y="103937"/>
                  </a:lnTo>
                  <a:lnTo>
                    <a:pt x="105974" y="107244"/>
                  </a:lnTo>
                  <a:lnTo>
                    <a:pt x="105974" y="107244"/>
                  </a:lnTo>
                  <a:lnTo>
                    <a:pt x="105083" y="103464"/>
                  </a:lnTo>
                  <a:lnTo>
                    <a:pt x="104415" y="100157"/>
                  </a:lnTo>
                  <a:lnTo>
                    <a:pt x="104415" y="100157"/>
                  </a:lnTo>
                  <a:lnTo>
                    <a:pt x="103747" y="97322"/>
                  </a:lnTo>
                  <a:lnTo>
                    <a:pt x="102857" y="96850"/>
                  </a:lnTo>
                  <a:lnTo>
                    <a:pt x="101966" y="96850"/>
                  </a:lnTo>
                  <a:lnTo>
                    <a:pt x="101076" y="97795"/>
                  </a:lnTo>
                  <a:lnTo>
                    <a:pt x="101076" y="97795"/>
                  </a:lnTo>
                  <a:lnTo>
                    <a:pt x="99740" y="100629"/>
                  </a:lnTo>
                  <a:lnTo>
                    <a:pt x="98627" y="102519"/>
                  </a:lnTo>
                  <a:lnTo>
                    <a:pt x="95955" y="107716"/>
                  </a:lnTo>
                  <a:lnTo>
                    <a:pt x="95955" y="107716"/>
                  </a:lnTo>
                  <a:lnTo>
                    <a:pt x="94842" y="103937"/>
                  </a:lnTo>
                  <a:lnTo>
                    <a:pt x="93951" y="100629"/>
                  </a:lnTo>
                  <a:lnTo>
                    <a:pt x="93061" y="96850"/>
                  </a:lnTo>
                  <a:lnTo>
                    <a:pt x="92615" y="92125"/>
                  </a:lnTo>
                  <a:lnTo>
                    <a:pt x="92615" y="92125"/>
                  </a:lnTo>
                  <a:lnTo>
                    <a:pt x="91948" y="90236"/>
                  </a:lnTo>
                  <a:lnTo>
                    <a:pt x="91725" y="89291"/>
                  </a:lnTo>
                  <a:lnTo>
                    <a:pt x="90834" y="88818"/>
                  </a:lnTo>
                  <a:lnTo>
                    <a:pt x="90166" y="88818"/>
                  </a:lnTo>
                  <a:lnTo>
                    <a:pt x="90166" y="88818"/>
                  </a:lnTo>
                  <a:lnTo>
                    <a:pt x="88385" y="90708"/>
                  </a:lnTo>
                  <a:lnTo>
                    <a:pt x="86382" y="93543"/>
                  </a:lnTo>
                  <a:lnTo>
                    <a:pt x="84823" y="95905"/>
                  </a:lnTo>
                  <a:lnTo>
                    <a:pt x="83265" y="98740"/>
                  </a:lnTo>
                  <a:lnTo>
                    <a:pt x="83265" y="98740"/>
                  </a:lnTo>
                  <a:lnTo>
                    <a:pt x="82152" y="102047"/>
                  </a:lnTo>
                  <a:lnTo>
                    <a:pt x="80816" y="105354"/>
                  </a:lnTo>
                  <a:lnTo>
                    <a:pt x="80816" y="105354"/>
                  </a:lnTo>
                  <a:lnTo>
                    <a:pt x="80593" y="104409"/>
                  </a:lnTo>
                  <a:lnTo>
                    <a:pt x="80148" y="103464"/>
                  </a:lnTo>
                  <a:lnTo>
                    <a:pt x="79035" y="99212"/>
                  </a:lnTo>
                  <a:lnTo>
                    <a:pt x="77476" y="92598"/>
                  </a:lnTo>
                  <a:lnTo>
                    <a:pt x="77476" y="92598"/>
                  </a:lnTo>
                  <a:lnTo>
                    <a:pt x="76808" y="90708"/>
                  </a:lnTo>
                  <a:lnTo>
                    <a:pt x="75918" y="90236"/>
                  </a:lnTo>
                  <a:lnTo>
                    <a:pt x="75027" y="90708"/>
                  </a:lnTo>
                  <a:lnTo>
                    <a:pt x="74359" y="92125"/>
                  </a:lnTo>
                  <a:lnTo>
                    <a:pt x="74359" y="92125"/>
                  </a:lnTo>
                  <a:lnTo>
                    <a:pt x="71465" y="97795"/>
                  </a:lnTo>
                  <a:lnTo>
                    <a:pt x="69907" y="100629"/>
                  </a:lnTo>
                  <a:lnTo>
                    <a:pt x="68348" y="102047"/>
                  </a:lnTo>
                  <a:lnTo>
                    <a:pt x="67235" y="102047"/>
                  </a:lnTo>
                  <a:lnTo>
                    <a:pt x="66567" y="102047"/>
                  </a:lnTo>
                  <a:lnTo>
                    <a:pt x="66345" y="100629"/>
                  </a:lnTo>
                  <a:lnTo>
                    <a:pt x="65231" y="97795"/>
                  </a:lnTo>
                  <a:lnTo>
                    <a:pt x="64786" y="92125"/>
                  </a:lnTo>
                  <a:lnTo>
                    <a:pt x="64786" y="92125"/>
                  </a:lnTo>
                  <a:lnTo>
                    <a:pt x="64341" y="90708"/>
                  </a:lnTo>
                  <a:lnTo>
                    <a:pt x="63673" y="89291"/>
                  </a:lnTo>
                  <a:lnTo>
                    <a:pt x="63228" y="88818"/>
                  </a:lnTo>
                  <a:lnTo>
                    <a:pt x="62115" y="89291"/>
                  </a:lnTo>
                  <a:lnTo>
                    <a:pt x="62115" y="89291"/>
                  </a:lnTo>
                  <a:lnTo>
                    <a:pt x="55658" y="97795"/>
                  </a:lnTo>
                  <a:lnTo>
                    <a:pt x="55658" y="97795"/>
                  </a:lnTo>
                  <a:lnTo>
                    <a:pt x="53209" y="100629"/>
                  </a:lnTo>
                  <a:lnTo>
                    <a:pt x="51873" y="101102"/>
                  </a:lnTo>
                  <a:lnTo>
                    <a:pt x="50760" y="102047"/>
                  </a:lnTo>
                  <a:lnTo>
                    <a:pt x="50760" y="102047"/>
                  </a:lnTo>
                  <a:lnTo>
                    <a:pt x="49870" y="101102"/>
                  </a:lnTo>
                  <a:lnTo>
                    <a:pt x="49202" y="99212"/>
                  </a:lnTo>
                  <a:lnTo>
                    <a:pt x="48534" y="97322"/>
                  </a:lnTo>
                  <a:lnTo>
                    <a:pt x="48311" y="94488"/>
                  </a:lnTo>
                  <a:lnTo>
                    <a:pt x="47866" y="89291"/>
                  </a:lnTo>
                  <a:lnTo>
                    <a:pt x="47643" y="85511"/>
                  </a:lnTo>
                  <a:lnTo>
                    <a:pt x="47643" y="85511"/>
                  </a:lnTo>
                  <a:lnTo>
                    <a:pt x="47198" y="84094"/>
                  </a:lnTo>
                  <a:lnTo>
                    <a:pt x="46975" y="82677"/>
                  </a:lnTo>
                  <a:lnTo>
                    <a:pt x="46307" y="82204"/>
                  </a:lnTo>
                  <a:lnTo>
                    <a:pt x="45640" y="82204"/>
                  </a:lnTo>
                  <a:lnTo>
                    <a:pt x="45640" y="82204"/>
                  </a:lnTo>
                  <a:lnTo>
                    <a:pt x="43858" y="83622"/>
                  </a:lnTo>
                  <a:lnTo>
                    <a:pt x="42077" y="85039"/>
                  </a:lnTo>
                  <a:lnTo>
                    <a:pt x="40742" y="86929"/>
                  </a:lnTo>
                  <a:lnTo>
                    <a:pt x="39628" y="89291"/>
                  </a:lnTo>
                  <a:lnTo>
                    <a:pt x="38515" y="92125"/>
                  </a:lnTo>
                  <a:lnTo>
                    <a:pt x="38070" y="95433"/>
                  </a:lnTo>
                  <a:lnTo>
                    <a:pt x="37402" y="98740"/>
                  </a:lnTo>
                  <a:lnTo>
                    <a:pt x="36957" y="102519"/>
                  </a:lnTo>
                  <a:lnTo>
                    <a:pt x="36957" y="102519"/>
                  </a:lnTo>
                  <a:lnTo>
                    <a:pt x="35398" y="98740"/>
                  </a:lnTo>
                  <a:lnTo>
                    <a:pt x="34285" y="94015"/>
                  </a:lnTo>
                  <a:lnTo>
                    <a:pt x="33395" y="89291"/>
                  </a:lnTo>
                  <a:lnTo>
                    <a:pt x="32282" y="85039"/>
                  </a:lnTo>
                  <a:lnTo>
                    <a:pt x="32282" y="85039"/>
                  </a:lnTo>
                  <a:lnTo>
                    <a:pt x="32059" y="83622"/>
                  </a:lnTo>
                  <a:lnTo>
                    <a:pt x="31391" y="82677"/>
                  </a:lnTo>
                  <a:lnTo>
                    <a:pt x="30723" y="82204"/>
                  </a:lnTo>
                  <a:lnTo>
                    <a:pt x="30278" y="82677"/>
                  </a:lnTo>
                  <a:lnTo>
                    <a:pt x="30278" y="82677"/>
                  </a:lnTo>
                  <a:lnTo>
                    <a:pt x="28274" y="84094"/>
                  </a:lnTo>
                  <a:lnTo>
                    <a:pt x="26716" y="86929"/>
                  </a:lnTo>
                  <a:lnTo>
                    <a:pt x="25602" y="89291"/>
                  </a:lnTo>
                  <a:lnTo>
                    <a:pt x="24267" y="92125"/>
                  </a:lnTo>
                  <a:lnTo>
                    <a:pt x="22040" y="98740"/>
                  </a:lnTo>
                  <a:lnTo>
                    <a:pt x="19591" y="105354"/>
                  </a:lnTo>
                  <a:lnTo>
                    <a:pt x="19591" y="105354"/>
                  </a:lnTo>
                  <a:lnTo>
                    <a:pt x="16029" y="95433"/>
                  </a:lnTo>
                  <a:lnTo>
                    <a:pt x="13803" y="91653"/>
                  </a:lnTo>
                  <a:lnTo>
                    <a:pt x="12912" y="89291"/>
                  </a:lnTo>
                  <a:lnTo>
                    <a:pt x="11576" y="88346"/>
                  </a:lnTo>
                  <a:lnTo>
                    <a:pt x="11576" y="88346"/>
                  </a:lnTo>
                  <a:lnTo>
                    <a:pt x="10241" y="87401"/>
                  </a:lnTo>
                  <a:lnTo>
                    <a:pt x="9128" y="87401"/>
                  </a:lnTo>
                  <a:lnTo>
                    <a:pt x="8237" y="88346"/>
                  </a:lnTo>
                  <a:lnTo>
                    <a:pt x="7124" y="89291"/>
                  </a:lnTo>
                  <a:lnTo>
                    <a:pt x="5343" y="93543"/>
                  </a:lnTo>
                  <a:lnTo>
                    <a:pt x="3784" y="97795"/>
                  </a:lnTo>
                  <a:lnTo>
                    <a:pt x="3784" y="97795"/>
                  </a:lnTo>
                  <a:lnTo>
                    <a:pt x="4007" y="90236"/>
                  </a:lnTo>
                  <a:lnTo>
                    <a:pt x="5120" y="81732"/>
                  </a:lnTo>
                  <a:lnTo>
                    <a:pt x="6233" y="73700"/>
                  </a:lnTo>
                  <a:lnTo>
                    <a:pt x="7792" y="65669"/>
                  </a:lnTo>
                  <a:lnTo>
                    <a:pt x="10018" y="58582"/>
                  </a:lnTo>
                  <a:lnTo>
                    <a:pt x="11799" y="51023"/>
                  </a:lnTo>
                  <a:lnTo>
                    <a:pt x="16252" y="38267"/>
                  </a:lnTo>
                  <a:lnTo>
                    <a:pt x="16252" y="38267"/>
                  </a:lnTo>
                  <a:lnTo>
                    <a:pt x="18033" y="33543"/>
                  </a:lnTo>
                  <a:lnTo>
                    <a:pt x="20037" y="28818"/>
                  </a:lnTo>
                  <a:lnTo>
                    <a:pt x="22040" y="25511"/>
                  </a:lnTo>
                  <a:lnTo>
                    <a:pt x="24267" y="22204"/>
                  </a:lnTo>
                  <a:lnTo>
                    <a:pt x="26493" y="18897"/>
                  </a:lnTo>
                  <a:lnTo>
                    <a:pt x="28942" y="16062"/>
                  </a:lnTo>
                  <a:lnTo>
                    <a:pt x="33840" y="12283"/>
                  </a:lnTo>
                  <a:lnTo>
                    <a:pt x="38961" y="9921"/>
                  </a:lnTo>
                  <a:lnTo>
                    <a:pt x="44081" y="8503"/>
                  </a:lnTo>
                  <a:lnTo>
                    <a:pt x="49870" y="7559"/>
                  </a:lnTo>
                  <a:lnTo>
                    <a:pt x="55435" y="7559"/>
                  </a:lnTo>
                  <a:lnTo>
                    <a:pt x="55435" y="7559"/>
                  </a:lnTo>
                  <a:lnTo>
                    <a:pt x="61669" y="8976"/>
                  </a:lnTo>
                  <a:lnTo>
                    <a:pt x="68126" y="10393"/>
                  </a:lnTo>
                  <a:lnTo>
                    <a:pt x="74582" y="12283"/>
                  </a:lnTo>
                  <a:lnTo>
                    <a:pt x="81261" y="15118"/>
                  </a:lnTo>
                  <a:lnTo>
                    <a:pt x="87272" y="18425"/>
                  </a:lnTo>
                  <a:lnTo>
                    <a:pt x="93283" y="23622"/>
                  </a:lnTo>
                  <a:lnTo>
                    <a:pt x="95955" y="25984"/>
                  </a:lnTo>
                  <a:lnTo>
                    <a:pt x="99072" y="29291"/>
                  </a:lnTo>
                  <a:lnTo>
                    <a:pt x="101743" y="33543"/>
                  </a:lnTo>
                  <a:lnTo>
                    <a:pt x="104415" y="37322"/>
                  </a:lnTo>
                  <a:lnTo>
                    <a:pt x="104415" y="37322"/>
                  </a:lnTo>
                  <a:lnTo>
                    <a:pt x="107532" y="43937"/>
                  </a:lnTo>
                  <a:lnTo>
                    <a:pt x="109981" y="51023"/>
                  </a:lnTo>
                  <a:lnTo>
                    <a:pt x="112207" y="58582"/>
                  </a:lnTo>
                  <a:lnTo>
                    <a:pt x="113766" y="67086"/>
                  </a:lnTo>
                  <a:lnTo>
                    <a:pt x="114656" y="75590"/>
                  </a:lnTo>
                  <a:lnTo>
                    <a:pt x="115547" y="85039"/>
                  </a:lnTo>
                  <a:lnTo>
                    <a:pt x="115992" y="93543"/>
                  </a:lnTo>
                  <a:lnTo>
                    <a:pt x="116215" y="102519"/>
                  </a:lnTo>
                  <a:lnTo>
                    <a:pt x="116215" y="102519"/>
                  </a:lnTo>
                  <a:lnTo>
                    <a:pt x="115324" y="100157"/>
                  </a:lnTo>
                  <a:lnTo>
                    <a:pt x="114656" y="96850"/>
                  </a:lnTo>
                  <a:lnTo>
                    <a:pt x="114656" y="968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2" name="Shape 506"/>
            <p:cNvSpPr/>
            <p:nvPr/>
          </p:nvSpPr>
          <p:spPr>
            <a:xfrm>
              <a:off x="4015" y="3086"/>
              <a:ext cx="144" cy="246"/>
            </a:xfrm>
            <a:custGeom>
              <a:avLst/>
              <a:gdLst/>
              <a:ahLst/>
              <a:cxnLst/>
              <a:rect l="0" t="0" r="0" b="0"/>
              <a:pathLst>
                <a:path w="120000" h="120000" extrusionOk="0">
                  <a:moveTo>
                    <a:pt x="120000" y="58299"/>
                  </a:moveTo>
                  <a:lnTo>
                    <a:pt x="120000" y="58299"/>
                  </a:lnTo>
                  <a:lnTo>
                    <a:pt x="110833" y="49068"/>
                  </a:lnTo>
                  <a:lnTo>
                    <a:pt x="100000" y="40323"/>
                  </a:lnTo>
                  <a:lnTo>
                    <a:pt x="88333" y="32550"/>
                  </a:lnTo>
                  <a:lnTo>
                    <a:pt x="75833" y="24291"/>
                  </a:lnTo>
                  <a:lnTo>
                    <a:pt x="61666" y="17004"/>
                  </a:lnTo>
                  <a:lnTo>
                    <a:pt x="46666" y="10202"/>
                  </a:lnTo>
                  <a:lnTo>
                    <a:pt x="31666" y="4372"/>
                  </a:lnTo>
                  <a:lnTo>
                    <a:pt x="14166" y="0"/>
                  </a:lnTo>
                  <a:lnTo>
                    <a:pt x="14166" y="0"/>
                  </a:lnTo>
                  <a:lnTo>
                    <a:pt x="19166" y="14089"/>
                  </a:lnTo>
                  <a:lnTo>
                    <a:pt x="21666" y="20890"/>
                  </a:lnTo>
                  <a:lnTo>
                    <a:pt x="22500" y="27692"/>
                  </a:lnTo>
                  <a:lnTo>
                    <a:pt x="21666" y="33522"/>
                  </a:lnTo>
                  <a:lnTo>
                    <a:pt x="19166" y="36437"/>
                  </a:lnTo>
                  <a:lnTo>
                    <a:pt x="17500" y="39352"/>
                  </a:lnTo>
                  <a:lnTo>
                    <a:pt x="14166" y="41781"/>
                  </a:lnTo>
                  <a:lnTo>
                    <a:pt x="10833" y="43724"/>
                  </a:lnTo>
                  <a:lnTo>
                    <a:pt x="5833" y="46153"/>
                  </a:lnTo>
                  <a:lnTo>
                    <a:pt x="0" y="48097"/>
                  </a:lnTo>
                  <a:lnTo>
                    <a:pt x="0" y="48097"/>
                  </a:lnTo>
                  <a:lnTo>
                    <a:pt x="0" y="49068"/>
                  </a:lnTo>
                  <a:lnTo>
                    <a:pt x="1666" y="50526"/>
                  </a:lnTo>
                  <a:lnTo>
                    <a:pt x="5000" y="53927"/>
                  </a:lnTo>
                  <a:lnTo>
                    <a:pt x="10833" y="55870"/>
                  </a:lnTo>
                  <a:lnTo>
                    <a:pt x="17500" y="58785"/>
                  </a:lnTo>
                  <a:lnTo>
                    <a:pt x="30833" y="63643"/>
                  </a:lnTo>
                  <a:lnTo>
                    <a:pt x="36666" y="66072"/>
                  </a:lnTo>
                  <a:lnTo>
                    <a:pt x="40000" y="69473"/>
                  </a:lnTo>
                  <a:lnTo>
                    <a:pt x="40000" y="69473"/>
                  </a:lnTo>
                  <a:lnTo>
                    <a:pt x="31666" y="74331"/>
                  </a:lnTo>
                  <a:lnTo>
                    <a:pt x="23333" y="80647"/>
                  </a:lnTo>
                  <a:lnTo>
                    <a:pt x="14166" y="87449"/>
                  </a:lnTo>
                  <a:lnTo>
                    <a:pt x="5833" y="91821"/>
                  </a:lnTo>
                  <a:lnTo>
                    <a:pt x="5833" y="91821"/>
                  </a:lnTo>
                  <a:lnTo>
                    <a:pt x="10000" y="93279"/>
                  </a:lnTo>
                  <a:lnTo>
                    <a:pt x="13333" y="94251"/>
                  </a:lnTo>
                  <a:lnTo>
                    <a:pt x="21666" y="94736"/>
                  </a:lnTo>
                  <a:lnTo>
                    <a:pt x="30833" y="95222"/>
                  </a:lnTo>
                  <a:lnTo>
                    <a:pt x="34166" y="96194"/>
                  </a:lnTo>
                  <a:lnTo>
                    <a:pt x="37500" y="97651"/>
                  </a:lnTo>
                  <a:lnTo>
                    <a:pt x="37500" y="97651"/>
                  </a:lnTo>
                  <a:lnTo>
                    <a:pt x="35000" y="117570"/>
                  </a:lnTo>
                  <a:lnTo>
                    <a:pt x="35000" y="117570"/>
                  </a:lnTo>
                  <a:lnTo>
                    <a:pt x="44166" y="119028"/>
                  </a:lnTo>
                  <a:lnTo>
                    <a:pt x="52500" y="120000"/>
                  </a:lnTo>
                  <a:lnTo>
                    <a:pt x="60000" y="119028"/>
                  </a:lnTo>
                  <a:lnTo>
                    <a:pt x="66666" y="117570"/>
                  </a:lnTo>
                  <a:lnTo>
                    <a:pt x="73333" y="115627"/>
                  </a:lnTo>
                  <a:lnTo>
                    <a:pt x="79166" y="112226"/>
                  </a:lnTo>
                  <a:lnTo>
                    <a:pt x="85000" y="108825"/>
                  </a:lnTo>
                  <a:lnTo>
                    <a:pt x="90833" y="104939"/>
                  </a:lnTo>
                  <a:lnTo>
                    <a:pt x="95833" y="100080"/>
                  </a:lnTo>
                  <a:lnTo>
                    <a:pt x="100000" y="94736"/>
                  </a:lnTo>
                  <a:lnTo>
                    <a:pt x="108333" y="84048"/>
                  </a:lnTo>
                  <a:lnTo>
                    <a:pt x="114166" y="71902"/>
                  </a:lnTo>
                  <a:lnTo>
                    <a:pt x="119166" y="59271"/>
                  </a:lnTo>
                  <a:lnTo>
                    <a:pt x="120000" y="58299"/>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3" name="Shape 507"/>
            <p:cNvSpPr/>
            <p:nvPr/>
          </p:nvSpPr>
          <p:spPr>
            <a:xfrm>
              <a:off x="4008" y="3077"/>
              <a:ext cx="159" cy="263"/>
            </a:xfrm>
            <a:custGeom>
              <a:avLst/>
              <a:gdLst/>
              <a:ahLst/>
              <a:cxnLst/>
              <a:rect l="0" t="0" r="0" b="0"/>
              <a:pathLst>
                <a:path w="120000" h="120000" extrusionOk="0">
                  <a:moveTo>
                    <a:pt x="119250" y="57490"/>
                  </a:moveTo>
                  <a:lnTo>
                    <a:pt x="119250" y="57490"/>
                  </a:lnTo>
                  <a:lnTo>
                    <a:pt x="111000" y="48365"/>
                  </a:lnTo>
                  <a:lnTo>
                    <a:pt x="100500" y="39695"/>
                  </a:lnTo>
                  <a:lnTo>
                    <a:pt x="90000" y="31482"/>
                  </a:lnTo>
                  <a:lnTo>
                    <a:pt x="78750" y="23726"/>
                  </a:lnTo>
                  <a:lnTo>
                    <a:pt x="66000" y="16882"/>
                  </a:lnTo>
                  <a:lnTo>
                    <a:pt x="51000" y="10494"/>
                  </a:lnTo>
                  <a:lnTo>
                    <a:pt x="36750" y="5019"/>
                  </a:lnTo>
                  <a:lnTo>
                    <a:pt x="21000" y="912"/>
                  </a:lnTo>
                  <a:lnTo>
                    <a:pt x="21000" y="912"/>
                  </a:lnTo>
                  <a:lnTo>
                    <a:pt x="18000" y="0"/>
                  </a:lnTo>
                  <a:lnTo>
                    <a:pt x="15000" y="912"/>
                  </a:lnTo>
                  <a:lnTo>
                    <a:pt x="12750" y="2737"/>
                  </a:lnTo>
                  <a:lnTo>
                    <a:pt x="12750" y="4562"/>
                  </a:lnTo>
                  <a:lnTo>
                    <a:pt x="12750" y="4562"/>
                  </a:lnTo>
                  <a:lnTo>
                    <a:pt x="16500" y="15513"/>
                  </a:lnTo>
                  <a:lnTo>
                    <a:pt x="18750" y="20988"/>
                  </a:lnTo>
                  <a:lnTo>
                    <a:pt x="20250" y="26920"/>
                  </a:lnTo>
                  <a:lnTo>
                    <a:pt x="18750" y="32395"/>
                  </a:lnTo>
                  <a:lnTo>
                    <a:pt x="16500" y="37870"/>
                  </a:lnTo>
                  <a:lnTo>
                    <a:pt x="15000" y="39695"/>
                  </a:lnTo>
                  <a:lnTo>
                    <a:pt x="12750" y="41977"/>
                  </a:lnTo>
                  <a:lnTo>
                    <a:pt x="8250" y="44258"/>
                  </a:lnTo>
                  <a:lnTo>
                    <a:pt x="4500" y="45171"/>
                  </a:lnTo>
                  <a:lnTo>
                    <a:pt x="4500" y="45171"/>
                  </a:lnTo>
                  <a:lnTo>
                    <a:pt x="750" y="47452"/>
                  </a:lnTo>
                  <a:lnTo>
                    <a:pt x="750" y="47908"/>
                  </a:lnTo>
                  <a:lnTo>
                    <a:pt x="0" y="49277"/>
                  </a:lnTo>
                  <a:lnTo>
                    <a:pt x="0" y="49277"/>
                  </a:lnTo>
                  <a:lnTo>
                    <a:pt x="2250" y="52927"/>
                  </a:lnTo>
                  <a:lnTo>
                    <a:pt x="5250" y="56121"/>
                  </a:lnTo>
                  <a:lnTo>
                    <a:pt x="9750" y="58859"/>
                  </a:lnTo>
                  <a:lnTo>
                    <a:pt x="13500" y="60684"/>
                  </a:lnTo>
                  <a:lnTo>
                    <a:pt x="24000" y="65247"/>
                  </a:lnTo>
                  <a:lnTo>
                    <a:pt x="29250" y="67072"/>
                  </a:lnTo>
                  <a:lnTo>
                    <a:pt x="33750" y="69353"/>
                  </a:lnTo>
                  <a:lnTo>
                    <a:pt x="33750" y="69353"/>
                  </a:lnTo>
                  <a:lnTo>
                    <a:pt x="21000" y="78479"/>
                  </a:lnTo>
                  <a:lnTo>
                    <a:pt x="8250" y="87148"/>
                  </a:lnTo>
                  <a:lnTo>
                    <a:pt x="8250" y="87148"/>
                  </a:lnTo>
                  <a:lnTo>
                    <a:pt x="6000" y="88517"/>
                  </a:lnTo>
                  <a:lnTo>
                    <a:pt x="5250" y="90342"/>
                  </a:lnTo>
                  <a:lnTo>
                    <a:pt x="6000" y="91711"/>
                  </a:lnTo>
                  <a:lnTo>
                    <a:pt x="7500" y="93079"/>
                  </a:lnTo>
                  <a:lnTo>
                    <a:pt x="7500" y="93079"/>
                  </a:lnTo>
                  <a:lnTo>
                    <a:pt x="13500" y="94904"/>
                  </a:lnTo>
                  <a:lnTo>
                    <a:pt x="21750" y="96273"/>
                  </a:lnTo>
                  <a:lnTo>
                    <a:pt x="29250" y="97642"/>
                  </a:lnTo>
                  <a:lnTo>
                    <a:pt x="32250" y="97642"/>
                  </a:lnTo>
                  <a:lnTo>
                    <a:pt x="33750" y="96730"/>
                  </a:lnTo>
                  <a:lnTo>
                    <a:pt x="33750" y="96730"/>
                  </a:lnTo>
                  <a:lnTo>
                    <a:pt x="32250" y="114068"/>
                  </a:lnTo>
                  <a:lnTo>
                    <a:pt x="32250" y="114068"/>
                  </a:lnTo>
                  <a:lnTo>
                    <a:pt x="32250" y="116806"/>
                  </a:lnTo>
                  <a:lnTo>
                    <a:pt x="33750" y="117262"/>
                  </a:lnTo>
                  <a:lnTo>
                    <a:pt x="35250" y="117718"/>
                  </a:lnTo>
                  <a:lnTo>
                    <a:pt x="35250" y="117718"/>
                  </a:lnTo>
                  <a:lnTo>
                    <a:pt x="44250" y="119087"/>
                  </a:lnTo>
                  <a:lnTo>
                    <a:pt x="51000" y="120000"/>
                  </a:lnTo>
                  <a:lnTo>
                    <a:pt x="57750" y="120000"/>
                  </a:lnTo>
                  <a:lnTo>
                    <a:pt x="65250" y="118631"/>
                  </a:lnTo>
                  <a:lnTo>
                    <a:pt x="71250" y="117262"/>
                  </a:lnTo>
                  <a:lnTo>
                    <a:pt x="77250" y="114524"/>
                  </a:lnTo>
                  <a:lnTo>
                    <a:pt x="82500" y="111330"/>
                  </a:lnTo>
                  <a:lnTo>
                    <a:pt x="87750" y="108136"/>
                  </a:lnTo>
                  <a:lnTo>
                    <a:pt x="87750" y="108136"/>
                  </a:lnTo>
                  <a:lnTo>
                    <a:pt x="95250" y="103117"/>
                  </a:lnTo>
                  <a:lnTo>
                    <a:pt x="99750" y="97642"/>
                  </a:lnTo>
                  <a:lnTo>
                    <a:pt x="103500" y="91711"/>
                  </a:lnTo>
                  <a:lnTo>
                    <a:pt x="108000" y="85323"/>
                  </a:lnTo>
                  <a:lnTo>
                    <a:pt x="113250" y="73460"/>
                  </a:lnTo>
                  <a:lnTo>
                    <a:pt x="119250" y="60684"/>
                  </a:lnTo>
                  <a:lnTo>
                    <a:pt x="119250" y="60684"/>
                  </a:lnTo>
                  <a:lnTo>
                    <a:pt x="120000" y="59315"/>
                  </a:lnTo>
                  <a:lnTo>
                    <a:pt x="119250" y="57490"/>
                  </a:lnTo>
                  <a:lnTo>
                    <a:pt x="119250" y="57490"/>
                  </a:lnTo>
                  <a:close/>
                  <a:moveTo>
                    <a:pt x="45000" y="112243"/>
                  </a:moveTo>
                  <a:lnTo>
                    <a:pt x="45000" y="112243"/>
                  </a:lnTo>
                  <a:lnTo>
                    <a:pt x="45750" y="103117"/>
                  </a:lnTo>
                  <a:lnTo>
                    <a:pt x="45750" y="99467"/>
                  </a:lnTo>
                  <a:lnTo>
                    <a:pt x="45750" y="94904"/>
                  </a:lnTo>
                  <a:lnTo>
                    <a:pt x="45750" y="94904"/>
                  </a:lnTo>
                  <a:lnTo>
                    <a:pt x="45000" y="93079"/>
                  </a:lnTo>
                  <a:lnTo>
                    <a:pt x="42750" y="91711"/>
                  </a:lnTo>
                  <a:lnTo>
                    <a:pt x="39750" y="90342"/>
                  </a:lnTo>
                  <a:lnTo>
                    <a:pt x="36750" y="89885"/>
                  </a:lnTo>
                  <a:lnTo>
                    <a:pt x="29250" y="89429"/>
                  </a:lnTo>
                  <a:lnTo>
                    <a:pt x="21750" y="88517"/>
                  </a:lnTo>
                  <a:lnTo>
                    <a:pt x="21750" y="88517"/>
                  </a:lnTo>
                  <a:lnTo>
                    <a:pt x="33750" y="80304"/>
                  </a:lnTo>
                  <a:lnTo>
                    <a:pt x="45750" y="72547"/>
                  </a:lnTo>
                  <a:lnTo>
                    <a:pt x="45750" y="72547"/>
                  </a:lnTo>
                  <a:lnTo>
                    <a:pt x="47250" y="71634"/>
                  </a:lnTo>
                  <a:lnTo>
                    <a:pt x="48000" y="70266"/>
                  </a:lnTo>
                  <a:lnTo>
                    <a:pt x="48000" y="68897"/>
                  </a:lnTo>
                  <a:lnTo>
                    <a:pt x="47250" y="67528"/>
                  </a:lnTo>
                  <a:lnTo>
                    <a:pt x="47250" y="67528"/>
                  </a:lnTo>
                  <a:lnTo>
                    <a:pt x="44250" y="65247"/>
                  </a:lnTo>
                  <a:lnTo>
                    <a:pt x="39750" y="62965"/>
                  </a:lnTo>
                  <a:lnTo>
                    <a:pt x="30750" y="58859"/>
                  </a:lnTo>
                  <a:lnTo>
                    <a:pt x="20250" y="54752"/>
                  </a:lnTo>
                  <a:lnTo>
                    <a:pt x="16500" y="52927"/>
                  </a:lnTo>
                  <a:lnTo>
                    <a:pt x="13500" y="50190"/>
                  </a:lnTo>
                  <a:lnTo>
                    <a:pt x="13500" y="50190"/>
                  </a:lnTo>
                  <a:lnTo>
                    <a:pt x="21000" y="46539"/>
                  </a:lnTo>
                  <a:lnTo>
                    <a:pt x="26250" y="42889"/>
                  </a:lnTo>
                  <a:lnTo>
                    <a:pt x="29250" y="37870"/>
                  </a:lnTo>
                  <a:lnTo>
                    <a:pt x="31500" y="32395"/>
                  </a:lnTo>
                  <a:lnTo>
                    <a:pt x="31500" y="27376"/>
                  </a:lnTo>
                  <a:lnTo>
                    <a:pt x="30750" y="21901"/>
                  </a:lnTo>
                  <a:lnTo>
                    <a:pt x="27000" y="10494"/>
                  </a:lnTo>
                  <a:lnTo>
                    <a:pt x="27000" y="10494"/>
                  </a:lnTo>
                  <a:lnTo>
                    <a:pt x="39750" y="14600"/>
                  </a:lnTo>
                  <a:lnTo>
                    <a:pt x="51000" y="20076"/>
                  </a:lnTo>
                  <a:lnTo>
                    <a:pt x="63000" y="25095"/>
                  </a:lnTo>
                  <a:lnTo>
                    <a:pt x="73500" y="31482"/>
                  </a:lnTo>
                  <a:lnTo>
                    <a:pt x="82500" y="37870"/>
                  </a:lnTo>
                  <a:lnTo>
                    <a:pt x="92250" y="44714"/>
                  </a:lnTo>
                  <a:lnTo>
                    <a:pt x="99750" y="51558"/>
                  </a:lnTo>
                  <a:lnTo>
                    <a:pt x="106500" y="59315"/>
                  </a:lnTo>
                  <a:lnTo>
                    <a:pt x="106500" y="59315"/>
                  </a:lnTo>
                  <a:lnTo>
                    <a:pt x="99750" y="75741"/>
                  </a:lnTo>
                  <a:lnTo>
                    <a:pt x="94500" y="85323"/>
                  </a:lnTo>
                  <a:lnTo>
                    <a:pt x="87750" y="94904"/>
                  </a:lnTo>
                  <a:lnTo>
                    <a:pt x="84750" y="99011"/>
                  </a:lnTo>
                  <a:lnTo>
                    <a:pt x="80250" y="102661"/>
                  </a:lnTo>
                  <a:lnTo>
                    <a:pt x="76500" y="106311"/>
                  </a:lnTo>
                  <a:lnTo>
                    <a:pt x="71250" y="109049"/>
                  </a:lnTo>
                  <a:lnTo>
                    <a:pt x="66000" y="110874"/>
                  </a:lnTo>
                  <a:lnTo>
                    <a:pt x="60000" y="112243"/>
                  </a:lnTo>
                  <a:lnTo>
                    <a:pt x="52500" y="112699"/>
                  </a:lnTo>
                  <a:lnTo>
                    <a:pt x="45000" y="112243"/>
                  </a:lnTo>
                  <a:lnTo>
                    <a:pt x="45000" y="11224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4" name="Shape 508"/>
            <p:cNvSpPr/>
            <p:nvPr/>
          </p:nvSpPr>
          <p:spPr>
            <a:xfrm>
              <a:off x="4686" y="3125"/>
              <a:ext cx="144" cy="240"/>
            </a:xfrm>
            <a:custGeom>
              <a:avLst/>
              <a:gdLst/>
              <a:ahLst/>
              <a:cxnLst/>
              <a:rect l="0" t="0" r="0" b="0"/>
              <a:pathLst>
                <a:path w="120000" h="120000" extrusionOk="0">
                  <a:moveTo>
                    <a:pt x="0" y="53278"/>
                  </a:moveTo>
                  <a:lnTo>
                    <a:pt x="0" y="53278"/>
                  </a:lnTo>
                  <a:lnTo>
                    <a:pt x="10833" y="44813"/>
                  </a:lnTo>
                  <a:lnTo>
                    <a:pt x="22500" y="36846"/>
                  </a:lnTo>
                  <a:lnTo>
                    <a:pt x="35000" y="28381"/>
                  </a:lnTo>
                  <a:lnTo>
                    <a:pt x="49166" y="21410"/>
                  </a:lnTo>
                  <a:lnTo>
                    <a:pt x="64166" y="14439"/>
                  </a:lnTo>
                  <a:lnTo>
                    <a:pt x="80000" y="7966"/>
                  </a:lnTo>
                  <a:lnTo>
                    <a:pt x="97500" y="3983"/>
                  </a:lnTo>
                  <a:lnTo>
                    <a:pt x="115000" y="0"/>
                  </a:lnTo>
                  <a:lnTo>
                    <a:pt x="115000" y="0"/>
                  </a:lnTo>
                  <a:lnTo>
                    <a:pt x="106666" y="14439"/>
                  </a:lnTo>
                  <a:lnTo>
                    <a:pt x="105000" y="21410"/>
                  </a:lnTo>
                  <a:lnTo>
                    <a:pt x="102500" y="27883"/>
                  </a:lnTo>
                  <a:lnTo>
                    <a:pt x="102500" y="33858"/>
                  </a:lnTo>
                  <a:lnTo>
                    <a:pt x="103333" y="37344"/>
                  </a:lnTo>
                  <a:lnTo>
                    <a:pt x="105000" y="40331"/>
                  </a:lnTo>
                  <a:lnTo>
                    <a:pt x="106666" y="42821"/>
                  </a:lnTo>
                  <a:lnTo>
                    <a:pt x="110833" y="44813"/>
                  </a:lnTo>
                  <a:lnTo>
                    <a:pt x="115000" y="47800"/>
                  </a:lnTo>
                  <a:lnTo>
                    <a:pt x="120000" y="49792"/>
                  </a:lnTo>
                  <a:lnTo>
                    <a:pt x="120000" y="49792"/>
                  </a:lnTo>
                  <a:lnTo>
                    <a:pt x="120000" y="51286"/>
                  </a:lnTo>
                  <a:lnTo>
                    <a:pt x="118333" y="52780"/>
                  </a:lnTo>
                  <a:lnTo>
                    <a:pt x="114166" y="55269"/>
                  </a:lnTo>
                  <a:lnTo>
                    <a:pt x="108333" y="57759"/>
                  </a:lnTo>
                  <a:lnTo>
                    <a:pt x="100833" y="59751"/>
                  </a:lnTo>
                  <a:lnTo>
                    <a:pt x="87500" y="64232"/>
                  </a:lnTo>
                  <a:lnTo>
                    <a:pt x="81666" y="66721"/>
                  </a:lnTo>
                  <a:lnTo>
                    <a:pt x="76666" y="70207"/>
                  </a:lnTo>
                  <a:lnTo>
                    <a:pt x="76666" y="70207"/>
                  </a:lnTo>
                  <a:lnTo>
                    <a:pt x="84166" y="74688"/>
                  </a:lnTo>
                  <a:lnTo>
                    <a:pt x="91666" y="81659"/>
                  </a:lnTo>
                  <a:lnTo>
                    <a:pt x="100000" y="89626"/>
                  </a:lnTo>
                  <a:lnTo>
                    <a:pt x="106666" y="94107"/>
                  </a:lnTo>
                  <a:lnTo>
                    <a:pt x="106666" y="94107"/>
                  </a:lnTo>
                  <a:lnTo>
                    <a:pt x="103333" y="95601"/>
                  </a:lnTo>
                  <a:lnTo>
                    <a:pt x="100000" y="96597"/>
                  </a:lnTo>
                  <a:lnTo>
                    <a:pt x="90833" y="96597"/>
                  </a:lnTo>
                  <a:lnTo>
                    <a:pt x="82500" y="96597"/>
                  </a:lnTo>
                  <a:lnTo>
                    <a:pt x="78333" y="97095"/>
                  </a:lnTo>
                  <a:lnTo>
                    <a:pt x="74166" y="97593"/>
                  </a:lnTo>
                  <a:lnTo>
                    <a:pt x="74166" y="97593"/>
                  </a:lnTo>
                  <a:lnTo>
                    <a:pt x="73333" y="119502"/>
                  </a:lnTo>
                  <a:lnTo>
                    <a:pt x="73333" y="119502"/>
                  </a:lnTo>
                  <a:lnTo>
                    <a:pt x="64166" y="120000"/>
                  </a:lnTo>
                  <a:lnTo>
                    <a:pt x="56666" y="120000"/>
                  </a:lnTo>
                  <a:lnTo>
                    <a:pt x="49166" y="119502"/>
                  </a:lnTo>
                  <a:lnTo>
                    <a:pt x="41666" y="117012"/>
                  </a:lnTo>
                  <a:lnTo>
                    <a:pt x="35833" y="114522"/>
                  </a:lnTo>
                  <a:lnTo>
                    <a:pt x="30000" y="111037"/>
                  </a:lnTo>
                  <a:lnTo>
                    <a:pt x="25833" y="107053"/>
                  </a:lnTo>
                  <a:lnTo>
                    <a:pt x="20833" y="102572"/>
                  </a:lnTo>
                  <a:lnTo>
                    <a:pt x="16666" y="97095"/>
                  </a:lnTo>
                  <a:lnTo>
                    <a:pt x="12500" y="92116"/>
                  </a:lnTo>
                  <a:lnTo>
                    <a:pt x="6666" y="79668"/>
                  </a:lnTo>
                  <a:lnTo>
                    <a:pt x="2500" y="67219"/>
                  </a:lnTo>
                  <a:lnTo>
                    <a:pt x="0" y="54771"/>
                  </a:lnTo>
                  <a:lnTo>
                    <a:pt x="0" y="5327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5" name="Shape 509"/>
            <p:cNvSpPr/>
            <p:nvPr/>
          </p:nvSpPr>
          <p:spPr>
            <a:xfrm>
              <a:off x="4675" y="3118"/>
              <a:ext cx="162" cy="254"/>
            </a:xfrm>
            <a:custGeom>
              <a:avLst/>
              <a:gdLst/>
              <a:ahLst/>
              <a:cxnLst/>
              <a:rect l="0" t="0" r="0" b="0"/>
              <a:pathLst>
                <a:path w="120000" h="120000" extrusionOk="0">
                  <a:moveTo>
                    <a:pt x="1481" y="55529"/>
                  </a:moveTo>
                  <a:lnTo>
                    <a:pt x="1481" y="55529"/>
                  </a:lnTo>
                  <a:lnTo>
                    <a:pt x="5185" y="68705"/>
                  </a:lnTo>
                  <a:lnTo>
                    <a:pt x="9629" y="81411"/>
                  </a:lnTo>
                  <a:lnTo>
                    <a:pt x="11851" y="88000"/>
                  </a:lnTo>
                  <a:lnTo>
                    <a:pt x="14814" y="94588"/>
                  </a:lnTo>
                  <a:lnTo>
                    <a:pt x="18518" y="100235"/>
                  </a:lnTo>
                  <a:lnTo>
                    <a:pt x="23703" y="106352"/>
                  </a:lnTo>
                  <a:lnTo>
                    <a:pt x="23703" y="106352"/>
                  </a:lnTo>
                  <a:lnTo>
                    <a:pt x="28888" y="110117"/>
                  </a:lnTo>
                  <a:lnTo>
                    <a:pt x="34074" y="113411"/>
                  </a:lnTo>
                  <a:lnTo>
                    <a:pt x="39259" y="116235"/>
                  </a:lnTo>
                  <a:lnTo>
                    <a:pt x="45925" y="118117"/>
                  </a:lnTo>
                  <a:lnTo>
                    <a:pt x="51851" y="119529"/>
                  </a:lnTo>
                  <a:lnTo>
                    <a:pt x="59259" y="120000"/>
                  </a:lnTo>
                  <a:lnTo>
                    <a:pt x="66666" y="120000"/>
                  </a:lnTo>
                  <a:lnTo>
                    <a:pt x="74814" y="119529"/>
                  </a:lnTo>
                  <a:lnTo>
                    <a:pt x="74814" y="119529"/>
                  </a:lnTo>
                  <a:lnTo>
                    <a:pt x="75555" y="118588"/>
                  </a:lnTo>
                  <a:lnTo>
                    <a:pt x="77777" y="118117"/>
                  </a:lnTo>
                  <a:lnTo>
                    <a:pt x="78518" y="115294"/>
                  </a:lnTo>
                  <a:lnTo>
                    <a:pt x="78518" y="115294"/>
                  </a:lnTo>
                  <a:lnTo>
                    <a:pt x="80000" y="97882"/>
                  </a:lnTo>
                  <a:lnTo>
                    <a:pt x="80000" y="97882"/>
                  </a:lnTo>
                  <a:lnTo>
                    <a:pt x="80740" y="98352"/>
                  </a:lnTo>
                  <a:lnTo>
                    <a:pt x="83703" y="98352"/>
                  </a:lnTo>
                  <a:lnTo>
                    <a:pt x="91111" y="98352"/>
                  </a:lnTo>
                  <a:lnTo>
                    <a:pt x="100740" y="96941"/>
                  </a:lnTo>
                  <a:lnTo>
                    <a:pt x="105925" y="95529"/>
                  </a:lnTo>
                  <a:lnTo>
                    <a:pt x="105925" y="95529"/>
                  </a:lnTo>
                  <a:lnTo>
                    <a:pt x="107407" y="94588"/>
                  </a:lnTo>
                  <a:lnTo>
                    <a:pt x="108888" y="93176"/>
                  </a:lnTo>
                  <a:lnTo>
                    <a:pt x="107407" y="91294"/>
                  </a:lnTo>
                  <a:lnTo>
                    <a:pt x="106666" y="89882"/>
                  </a:lnTo>
                  <a:lnTo>
                    <a:pt x="106666" y="89882"/>
                  </a:lnTo>
                  <a:lnTo>
                    <a:pt x="95555" y="80000"/>
                  </a:lnTo>
                  <a:lnTo>
                    <a:pt x="83703" y="69647"/>
                  </a:lnTo>
                  <a:lnTo>
                    <a:pt x="83703" y="69647"/>
                  </a:lnTo>
                  <a:lnTo>
                    <a:pt x="88888" y="67294"/>
                  </a:lnTo>
                  <a:lnTo>
                    <a:pt x="94074" y="65411"/>
                  </a:lnTo>
                  <a:lnTo>
                    <a:pt x="104444" y="62117"/>
                  </a:lnTo>
                  <a:lnTo>
                    <a:pt x="109629" y="60235"/>
                  </a:lnTo>
                  <a:lnTo>
                    <a:pt x="114814" y="57882"/>
                  </a:lnTo>
                  <a:lnTo>
                    <a:pt x="117777" y="55058"/>
                  </a:lnTo>
                  <a:lnTo>
                    <a:pt x="120000" y="51294"/>
                  </a:lnTo>
                  <a:lnTo>
                    <a:pt x="120000" y="51294"/>
                  </a:lnTo>
                  <a:lnTo>
                    <a:pt x="120000" y="49882"/>
                  </a:lnTo>
                  <a:lnTo>
                    <a:pt x="120000" y="48470"/>
                  </a:lnTo>
                  <a:lnTo>
                    <a:pt x="117037" y="47058"/>
                  </a:lnTo>
                  <a:lnTo>
                    <a:pt x="117037" y="47058"/>
                  </a:lnTo>
                  <a:lnTo>
                    <a:pt x="112592" y="45176"/>
                  </a:lnTo>
                  <a:lnTo>
                    <a:pt x="109629" y="42352"/>
                  </a:lnTo>
                  <a:lnTo>
                    <a:pt x="107407" y="40470"/>
                  </a:lnTo>
                  <a:lnTo>
                    <a:pt x="105925" y="38117"/>
                  </a:lnTo>
                  <a:lnTo>
                    <a:pt x="104444" y="32470"/>
                  </a:lnTo>
                  <a:lnTo>
                    <a:pt x="104444" y="26823"/>
                  </a:lnTo>
                  <a:lnTo>
                    <a:pt x="106666" y="20705"/>
                  </a:lnTo>
                  <a:lnTo>
                    <a:pt x="109629" y="15058"/>
                  </a:lnTo>
                  <a:lnTo>
                    <a:pt x="114814" y="4705"/>
                  </a:lnTo>
                  <a:lnTo>
                    <a:pt x="114814" y="4705"/>
                  </a:lnTo>
                  <a:lnTo>
                    <a:pt x="114814" y="1882"/>
                  </a:lnTo>
                  <a:lnTo>
                    <a:pt x="114074" y="470"/>
                  </a:lnTo>
                  <a:lnTo>
                    <a:pt x="111111" y="0"/>
                  </a:lnTo>
                  <a:lnTo>
                    <a:pt x="107407" y="0"/>
                  </a:lnTo>
                  <a:lnTo>
                    <a:pt x="107407" y="0"/>
                  </a:lnTo>
                  <a:lnTo>
                    <a:pt x="91111" y="3294"/>
                  </a:lnTo>
                  <a:lnTo>
                    <a:pt x="75555" y="7529"/>
                  </a:lnTo>
                  <a:lnTo>
                    <a:pt x="61481" y="13647"/>
                  </a:lnTo>
                  <a:lnTo>
                    <a:pt x="48148" y="20235"/>
                  </a:lnTo>
                  <a:lnTo>
                    <a:pt x="35555" y="26823"/>
                  </a:lnTo>
                  <a:lnTo>
                    <a:pt x="22962" y="34823"/>
                  </a:lnTo>
                  <a:lnTo>
                    <a:pt x="11851" y="43294"/>
                  </a:lnTo>
                  <a:lnTo>
                    <a:pt x="1481" y="51764"/>
                  </a:lnTo>
                  <a:lnTo>
                    <a:pt x="1481" y="51764"/>
                  </a:lnTo>
                  <a:lnTo>
                    <a:pt x="0" y="53647"/>
                  </a:lnTo>
                  <a:lnTo>
                    <a:pt x="1481" y="55529"/>
                  </a:lnTo>
                  <a:lnTo>
                    <a:pt x="1481" y="55529"/>
                  </a:lnTo>
                  <a:close/>
                  <a:moveTo>
                    <a:pt x="13333" y="54588"/>
                  </a:moveTo>
                  <a:lnTo>
                    <a:pt x="13333" y="54588"/>
                  </a:lnTo>
                  <a:lnTo>
                    <a:pt x="22222" y="47058"/>
                  </a:lnTo>
                  <a:lnTo>
                    <a:pt x="31111" y="40470"/>
                  </a:lnTo>
                  <a:lnTo>
                    <a:pt x="41481" y="33882"/>
                  </a:lnTo>
                  <a:lnTo>
                    <a:pt x="51851" y="28235"/>
                  </a:lnTo>
                  <a:lnTo>
                    <a:pt x="62962" y="22117"/>
                  </a:lnTo>
                  <a:lnTo>
                    <a:pt x="74814" y="17411"/>
                  </a:lnTo>
                  <a:lnTo>
                    <a:pt x="87407" y="13176"/>
                  </a:lnTo>
                  <a:lnTo>
                    <a:pt x="100740" y="9882"/>
                  </a:lnTo>
                  <a:lnTo>
                    <a:pt x="100740" y="9882"/>
                  </a:lnTo>
                  <a:lnTo>
                    <a:pt x="95555" y="20705"/>
                  </a:lnTo>
                  <a:lnTo>
                    <a:pt x="93333" y="26823"/>
                  </a:lnTo>
                  <a:lnTo>
                    <a:pt x="93333" y="32000"/>
                  </a:lnTo>
                  <a:lnTo>
                    <a:pt x="93333" y="37176"/>
                  </a:lnTo>
                  <a:lnTo>
                    <a:pt x="96296" y="42352"/>
                  </a:lnTo>
                  <a:lnTo>
                    <a:pt x="100740" y="47058"/>
                  </a:lnTo>
                  <a:lnTo>
                    <a:pt x="106666" y="51764"/>
                  </a:lnTo>
                  <a:lnTo>
                    <a:pt x="106666" y="51764"/>
                  </a:lnTo>
                  <a:lnTo>
                    <a:pt x="103703" y="53647"/>
                  </a:lnTo>
                  <a:lnTo>
                    <a:pt x="99259" y="55529"/>
                  </a:lnTo>
                  <a:lnTo>
                    <a:pt x="90370" y="58823"/>
                  </a:lnTo>
                  <a:lnTo>
                    <a:pt x="80000" y="63058"/>
                  </a:lnTo>
                  <a:lnTo>
                    <a:pt x="74814" y="64000"/>
                  </a:lnTo>
                  <a:lnTo>
                    <a:pt x="71851" y="66823"/>
                  </a:lnTo>
                  <a:lnTo>
                    <a:pt x="71851" y="66823"/>
                  </a:lnTo>
                  <a:lnTo>
                    <a:pt x="70370" y="68235"/>
                  </a:lnTo>
                  <a:lnTo>
                    <a:pt x="70370" y="69647"/>
                  </a:lnTo>
                  <a:lnTo>
                    <a:pt x="70370" y="70588"/>
                  </a:lnTo>
                  <a:lnTo>
                    <a:pt x="71851" y="72000"/>
                  </a:lnTo>
                  <a:lnTo>
                    <a:pt x="71851" y="72000"/>
                  </a:lnTo>
                  <a:lnTo>
                    <a:pt x="82222" y="81411"/>
                  </a:lnTo>
                  <a:lnTo>
                    <a:pt x="92592" y="89882"/>
                  </a:lnTo>
                  <a:lnTo>
                    <a:pt x="92592" y="89882"/>
                  </a:lnTo>
                  <a:lnTo>
                    <a:pt x="85185" y="90352"/>
                  </a:lnTo>
                  <a:lnTo>
                    <a:pt x="77777" y="90352"/>
                  </a:lnTo>
                  <a:lnTo>
                    <a:pt x="74814" y="91294"/>
                  </a:lnTo>
                  <a:lnTo>
                    <a:pt x="71851" y="91764"/>
                  </a:lnTo>
                  <a:lnTo>
                    <a:pt x="69629" y="93176"/>
                  </a:lnTo>
                  <a:lnTo>
                    <a:pt x="68148" y="95058"/>
                  </a:lnTo>
                  <a:lnTo>
                    <a:pt x="68148" y="95058"/>
                  </a:lnTo>
                  <a:lnTo>
                    <a:pt x="67407" y="99764"/>
                  </a:lnTo>
                  <a:lnTo>
                    <a:pt x="66666" y="103529"/>
                  </a:lnTo>
                  <a:lnTo>
                    <a:pt x="66666" y="112941"/>
                  </a:lnTo>
                  <a:lnTo>
                    <a:pt x="66666" y="112941"/>
                  </a:lnTo>
                  <a:lnTo>
                    <a:pt x="59259" y="112941"/>
                  </a:lnTo>
                  <a:lnTo>
                    <a:pt x="51851" y="112000"/>
                  </a:lnTo>
                  <a:lnTo>
                    <a:pt x="45925" y="110117"/>
                  </a:lnTo>
                  <a:lnTo>
                    <a:pt x="40740" y="107764"/>
                  </a:lnTo>
                  <a:lnTo>
                    <a:pt x="36296" y="104941"/>
                  </a:lnTo>
                  <a:lnTo>
                    <a:pt x="32592" y="101176"/>
                  </a:lnTo>
                  <a:lnTo>
                    <a:pt x="28888" y="96941"/>
                  </a:lnTo>
                  <a:lnTo>
                    <a:pt x="25925" y="92235"/>
                  </a:lnTo>
                  <a:lnTo>
                    <a:pt x="22222" y="82823"/>
                  </a:lnTo>
                  <a:lnTo>
                    <a:pt x="18518" y="72000"/>
                  </a:lnTo>
                  <a:lnTo>
                    <a:pt x="13333" y="54588"/>
                  </a:lnTo>
                  <a:lnTo>
                    <a:pt x="13333" y="5458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6" name="Shape 510"/>
            <p:cNvSpPr/>
            <p:nvPr/>
          </p:nvSpPr>
          <p:spPr>
            <a:xfrm>
              <a:off x="4261" y="3331"/>
              <a:ext cx="331" cy="148"/>
            </a:xfrm>
            <a:custGeom>
              <a:avLst/>
              <a:gdLst/>
              <a:ahLst/>
              <a:cxnLst/>
              <a:rect l="0" t="0" r="0" b="0"/>
              <a:pathLst>
                <a:path w="120000" h="120000" extrusionOk="0">
                  <a:moveTo>
                    <a:pt x="0" y="5637"/>
                  </a:moveTo>
                  <a:lnTo>
                    <a:pt x="0" y="5637"/>
                  </a:lnTo>
                  <a:lnTo>
                    <a:pt x="0" y="18523"/>
                  </a:lnTo>
                  <a:lnTo>
                    <a:pt x="362" y="30604"/>
                  </a:lnTo>
                  <a:lnTo>
                    <a:pt x="1450" y="41879"/>
                  </a:lnTo>
                  <a:lnTo>
                    <a:pt x="3625" y="53154"/>
                  </a:lnTo>
                  <a:lnTo>
                    <a:pt x="5438" y="62013"/>
                  </a:lnTo>
                  <a:lnTo>
                    <a:pt x="8700" y="70872"/>
                  </a:lnTo>
                  <a:lnTo>
                    <a:pt x="11601" y="79731"/>
                  </a:lnTo>
                  <a:lnTo>
                    <a:pt x="15226" y="87785"/>
                  </a:lnTo>
                  <a:lnTo>
                    <a:pt x="19214" y="94228"/>
                  </a:lnTo>
                  <a:lnTo>
                    <a:pt x="23927" y="99865"/>
                  </a:lnTo>
                  <a:lnTo>
                    <a:pt x="28277" y="105503"/>
                  </a:lnTo>
                  <a:lnTo>
                    <a:pt x="32990" y="110335"/>
                  </a:lnTo>
                  <a:lnTo>
                    <a:pt x="38066" y="113557"/>
                  </a:lnTo>
                  <a:lnTo>
                    <a:pt x="43504" y="116778"/>
                  </a:lnTo>
                  <a:lnTo>
                    <a:pt x="48580" y="118389"/>
                  </a:lnTo>
                  <a:lnTo>
                    <a:pt x="54018" y="120000"/>
                  </a:lnTo>
                  <a:lnTo>
                    <a:pt x="59818" y="120000"/>
                  </a:lnTo>
                  <a:lnTo>
                    <a:pt x="65256" y="120000"/>
                  </a:lnTo>
                  <a:lnTo>
                    <a:pt x="70694" y="119194"/>
                  </a:lnTo>
                  <a:lnTo>
                    <a:pt x="75770" y="116778"/>
                  </a:lnTo>
                  <a:lnTo>
                    <a:pt x="81570" y="113557"/>
                  </a:lnTo>
                  <a:lnTo>
                    <a:pt x="86646" y="110335"/>
                  </a:lnTo>
                  <a:lnTo>
                    <a:pt x="91722" y="105503"/>
                  </a:lnTo>
                  <a:lnTo>
                    <a:pt x="96072" y="99865"/>
                  </a:lnTo>
                  <a:lnTo>
                    <a:pt x="100785" y="94228"/>
                  </a:lnTo>
                  <a:lnTo>
                    <a:pt x="104773" y="87785"/>
                  </a:lnTo>
                  <a:lnTo>
                    <a:pt x="108398" y="79731"/>
                  </a:lnTo>
                  <a:lnTo>
                    <a:pt x="111299" y="70872"/>
                  </a:lnTo>
                  <a:lnTo>
                    <a:pt x="114199" y="61208"/>
                  </a:lnTo>
                  <a:lnTo>
                    <a:pt x="116737" y="50738"/>
                  </a:lnTo>
                  <a:lnTo>
                    <a:pt x="118187" y="39463"/>
                  </a:lnTo>
                  <a:lnTo>
                    <a:pt x="120000" y="27382"/>
                  </a:lnTo>
                  <a:lnTo>
                    <a:pt x="120000" y="27382"/>
                  </a:lnTo>
                  <a:lnTo>
                    <a:pt x="120000" y="23355"/>
                  </a:lnTo>
                  <a:lnTo>
                    <a:pt x="119274" y="21744"/>
                  </a:lnTo>
                  <a:lnTo>
                    <a:pt x="118187" y="20134"/>
                  </a:lnTo>
                  <a:lnTo>
                    <a:pt x="117462" y="19328"/>
                  </a:lnTo>
                  <a:lnTo>
                    <a:pt x="116374" y="19328"/>
                  </a:lnTo>
                  <a:lnTo>
                    <a:pt x="115287" y="20134"/>
                  </a:lnTo>
                  <a:lnTo>
                    <a:pt x="114199" y="22550"/>
                  </a:lnTo>
                  <a:lnTo>
                    <a:pt x="113836" y="24966"/>
                  </a:lnTo>
                  <a:lnTo>
                    <a:pt x="113836" y="24966"/>
                  </a:lnTo>
                  <a:lnTo>
                    <a:pt x="112749" y="36241"/>
                  </a:lnTo>
                  <a:lnTo>
                    <a:pt x="111299" y="45906"/>
                  </a:lnTo>
                  <a:lnTo>
                    <a:pt x="109123" y="55570"/>
                  </a:lnTo>
                  <a:lnTo>
                    <a:pt x="106223" y="62818"/>
                  </a:lnTo>
                  <a:lnTo>
                    <a:pt x="103685" y="70872"/>
                  </a:lnTo>
                  <a:lnTo>
                    <a:pt x="100060" y="77315"/>
                  </a:lnTo>
                  <a:lnTo>
                    <a:pt x="96435" y="84563"/>
                  </a:lnTo>
                  <a:lnTo>
                    <a:pt x="92447" y="90201"/>
                  </a:lnTo>
                  <a:lnTo>
                    <a:pt x="88459" y="94228"/>
                  </a:lnTo>
                  <a:lnTo>
                    <a:pt x="84108" y="99060"/>
                  </a:lnTo>
                  <a:lnTo>
                    <a:pt x="79395" y="101476"/>
                  </a:lnTo>
                  <a:lnTo>
                    <a:pt x="74682" y="104697"/>
                  </a:lnTo>
                  <a:lnTo>
                    <a:pt x="69969" y="105503"/>
                  </a:lnTo>
                  <a:lnTo>
                    <a:pt x="64894" y="107114"/>
                  </a:lnTo>
                  <a:lnTo>
                    <a:pt x="59818" y="107919"/>
                  </a:lnTo>
                  <a:lnTo>
                    <a:pt x="55105" y="107114"/>
                  </a:lnTo>
                  <a:lnTo>
                    <a:pt x="50030" y="105503"/>
                  </a:lnTo>
                  <a:lnTo>
                    <a:pt x="44954" y="104697"/>
                  </a:lnTo>
                  <a:lnTo>
                    <a:pt x="40604" y="101476"/>
                  </a:lnTo>
                  <a:lnTo>
                    <a:pt x="35891" y="99060"/>
                  </a:lnTo>
                  <a:lnTo>
                    <a:pt x="31178" y="94228"/>
                  </a:lnTo>
                  <a:lnTo>
                    <a:pt x="27190" y="90201"/>
                  </a:lnTo>
                  <a:lnTo>
                    <a:pt x="23202" y="84563"/>
                  </a:lnTo>
                  <a:lnTo>
                    <a:pt x="19577" y="78926"/>
                  </a:lnTo>
                  <a:lnTo>
                    <a:pt x="16676" y="71677"/>
                  </a:lnTo>
                  <a:lnTo>
                    <a:pt x="13776" y="65234"/>
                  </a:lnTo>
                  <a:lnTo>
                    <a:pt x="11238" y="57181"/>
                  </a:lnTo>
                  <a:lnTo>
                    <a:pt x="9063" y="48322"/>
                  </a:lnTo>
                  <a:lnTo>
                    <a:pt x="7613" y="39463"/>
                  </a:lnTo>
                  <a:lnTo>
                    <a:pt x="6525" y="28993"/>
                  </a:lnTo>
                  <a:lnTo>
                    <a:pt x="6163" y="19328"/>
                  </a:lnTo>
                  <a:lnTo>
                    <a:pt x="6163" y="8053"/>
                  </a:lnTo>
                  <a:lnTo>
                    <a:pt x="6163" y="8053"/>
                  </a:lnTo>
                  <a:lnTo>
                    <a:pt x="6163" y="4832"/>
                  </a:lnTo>
                  <a:lnTo>
                    <a:pt x="5438" y="2416"/>
                  </a:lnTo>
                  <a:lnTo>
                    <a:pt x="4712" y="1610"/>
                  </a:lnTo>
                  <a:lnTo>
                    <a:pt x="3625" y="0"/>
                  </a:lnTo>
                  <a:lnTo>
                    <a:pt x="2537" y="0"/>
                  </a:lnTo>
                  <a:lnTo>
                    <a:pt x="1450" y="1610"/>
                  </a:lnTo>
                  <a:lnTo>
                    <a:pt x="362" y="3221"/>
                  </a:lnTo>
                  <a:lnTo>
                    <a:pt x="0" y="5637"/>
                  </a:lnTo>
                  <a:lnTo>
                    <a:pt x="0" y="5637"/>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7" name="Shape 511"/>
            <p:cNvSpPr/>
            <p:nvPr/>
          </p:nvSpPr>
          <p:spPr>
            <a:xfrm>
              <a:off x="4340" y="3261"/>
              <a:ext cx="38" cy="41"/>
            </a:xfrm>
            <a:custGeom>
              <a:avLst/>
              <a:gdLst/>
              <a:ahLst/>
              <a:cxnLst/>
              <a:rect l="0" t="0" r="0" b="0"/>
              <a:pathLst>
                <a:path w="120000" h="120000" extrusionOk="0">
                  <a:moveTo>
                    <a:pt x="120000" y="61463"/>
                  </a:moveTo>
                  <a:lnTo>
                    <a:pt x="120000" y="61463"/>
                  </a:lnTo>
                  <a:lnTo>
                    <a:pt x="110769" y="87804"/>
                  </a:lnTo>
                  <a:lnTo>
                    <a:pt x="98461" y="108292"/>
                  </a:lnTo>
                  <a:lnTo>
                    <a:pt x="83076" y="114146"/>
                  </a:lnTo>
                  <a:lnTo>
                    <a:pt x="55384" y="120000"/>
                  </a:lnTo>
                  <a:lnTo>
                    <a:pt x="55384" y="120000"/>
                  </a:lnTo>
                  <a:lnTo>
                    <a:pt x="33846" y="114146"/>
                  </a:lnTo>
                  <a:lnTo>
                    <a:pt x="18461" y="102439"/>
                  </a:lnTo>
                  <a:lnTo>
                    <a:pt x="3076" y="81951"/>
                  </a:lnTo>
                  <a:lnTo>
                    <a:pt x="0" y="58536"/>
                  </a:lnTo>
                  <a:lnTo>
                    <a:pt x="0" y="58536"/>
                  </a:lnTo>
                  <a:lnTo>
                    <a:pt x="3076" y="35121"/>
                  </a:lnTo>
                  <a:lnTo>
                    <a:pt x="21538" y="17560"/>
                  </a:lnTo>
                  <a:lnTo>
                    <a:pt x="40000" y="5853"/>
                  </a:lnTo>
                  <a:lnTo>
                    <a:pt x="64615" y="0"/>
                  </a:lnTo>
                  <a:lnTo>
                    <a:pt x="64615" y="0"/>
                  </a:lnTo>
                  <a:lnTo>
                    <a:pt x="86153" y="8780"/>
                  </a:lnTo>
                  <a:lnTo>
                    <a:pt x="104615" y="20487"/>
                  </a:lnTo>
                  <a:lnTo>
                    <a:pt x="116923" y="40975"/>
                  </a:lnTo>
                  <a:lnTo>
                    <a:pt x="120000" y="61463"/>
                  </a:lnTo>
                  <a:lnTo>
                    <a:pt x="120000" y="614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8" name="Shape 512"/>
            <p:cNvSpPr/>
            <p:nvPr/>
          </p:nvSpPr>
          <p:spPr>
            <a:xfrm>
              <a:off x="4490" y="3272"/>
              <a:ext cx="39" cy="39"/>
            </a:xfrm>
            <a:custGeom>
              <a:avLst/>
              <a:gdLst/>
              <a:ahLst/>
              <a:cxnLst/>
              <a:rect l="0" t="0" r="0" b="0"/>
              <a:pathLst>
                <a:path w="120000" h="120000" extrusionOk="0">
                  <a:moveTo>
                    <a:pt x="120000" y="66000"/>
                  </a:moveTo>
                  <a:lnTo>
                    <a:pt x="120000" y="66000"/>
                  </a:lnTo>
                  <a:lnTo>
                    <a:pt x="117000" y="75000"/>
                  </a:lnTo>
                  <a:lnTo>
                    <a:pt x="111000" y="87000"/>
                  </a:lnTo>
                  <a:lnTo>
                    <a:pt x="99000" y="108000"/>
                  </a:lnTo>
                  <a:lnTo>
                    <a:pt x="78000" y="117000"/>
                  </a:lnTo>
                  <a:lnTo>
                    <a:pt x="57000" y="120000"/>
                  </a:lnTo>
                  <a:lnTo>
                    <a:pt x="57000" y="120000"/>
                  </a:lnTo>
                  <a:lnTo>
                    <a:pt x="33000" y="117000"/>
                  </a:lnTo>
                  <a:lnTo>
                    <a:pt x="12000" y="102000"/>
                  </a:lnTo>
                  <a:lnTo>
                    <a:pt x="3000" y="81000"/>
                  </a:lnTo>
                  <a:lnTo>
                    <a:pt x="0" y="69000"/>
                  </a:lnTo>
                  <a:lnTo>
                    <a:pt x="0" y="57000"/>
                  </a:lnTo>
                  <a:lnTo>
                    <a:pt x="0" y="57000"/>
                  </a:lnTo>
                  <a:lnTo>
                    <a:pt x="0" y="45000"/>
                  </a:lnTo>
                  <a:lnTo>
                    <a:pt x="3000" y="36000"/>
                  </a:lnTo>
                  <a:lnTo>
                    <a:pt x="15000" y="15000"/>
                  </a:lnTo>
                  <a:lnTo>
                    <a:pt x="36000" y="3000"/>
                  </a:lnTo>
                  <a:lnTo>
                    <a:pt x="63000" y="0"/>
                  </a:lnTo>
                  <a:lnTo>
                    <a:pt x="63000" y="0"/>
                  </a:lnTo>
                  <a:lnTo>
                    <a:pt x="87000" y="6000"/>
                  </a:lnTo>
                  <a:lnTo>
                    <a:pt x="105000" y="21000"/>
                  </a:lnTo>
                  <a:lnTo>
                    <a:pt x="117000" y="42000"/>
                  </a:lnTo>
                  <a:lnTo>
                    <a:pt x="120000" y="66000"/>
                  </a:lnTo>
                  <a:lnTo>
                    <a:pt x="120000" y="66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9" name="Shape 513"/>
            <p:cNvSpPr/>
            <p:nvPr/>
          </p:nvSpPr>
          <p:spPr>
            <a:xfrm>
              <a:off x="4218" y="3263"/>
              <a:ext cx="69" cy="58"/>
            </a:xfrm>
            <a:custGeom>
              <a:avLst/>
              <a:gdLst/>
              <a:ahLst/>
              <a:cxnLst/>
              <a:rect l="0" t="0" r="0" b="0"/>
              <a:pathLst>
                <a:path w="120000" h="120000" extrusionOk="0">
                  <a:moveTo>
                    <a:pt x="120000" y="63050"/>
                  </a:moveTo>
                  <a:lnTo>
                    <a:pt x="120000" y="63050"/>
                  </a:lnTo>
                  <a:lnTo>
                    <a:pt x="118260" y="77288"/>
                  </a:lnTo>
                  <a:lnTo>
                    <a:pt x="116521" y="85423"/>
                  </a:lnTo>
                  <a:lnTo>
                    <a:pt x="109565" y="97627"/>
                  </a:lnTo>
                  <a:lnTo>
                    <a:pt x="100869" y="105762"/>
                  </a:lnTo>
                  <a:lnTo>
                    <a:pt x="92173" y="111864"/>
                  </a:lnTo>
                  <a:lnTo>
                    <a:pt x="81739" y="115932"/>
                  </a:lnTo>
                  <a:lnTo>
                    <a:pt x="69565" y="120000"/>
                  </a:lnTo>
                  <a:lnTo>
                    <a:pt x="57391" y="120000"/>
                  </a:lnTo>
                  <a:lnTo>
                    <a:pt x="57391" y="120000"/>
                  </a:lnTo>
                  <a:lnTo>
                    <a:pt x="45217" y="120000"/>
                  </a:lnTo>
                  <a:lnTo>
                    <a:pt x="36521" y="113898"/>
                  </a:lnTo>
                  <a:lnTo>
                    <a:pt x="24347" y="107796"/>
                  </a:lnTo>
                  <a:lnTo>
                    <a:pt x="15652" y="99661"/>
                  </a:lnTo>
                  <a:lnTo>
                    <a:pt x="8695" y="91525"/>
                  </a:lnTo>
                  <a:lnTo>
                    <a:pt x="5217" y="79322"/>
                  </a:lnTo>
                  <a:lnTo>
                    <a:pt x="1739" y="69152"/>
                  </a:lnTo>
                  <a:lnTo>
                    <a:pt x="0" y="56949"/>
                  </a:lnTo>
                  <a:lnTo>
                    <a:pt x="0" y="56949"/>
                  </a:lnTo>
                  <a:lnTo>
                    <a:pt x="1739" y="46779"/>
                  </a:lnTo>
                  <a:lnTo>
                    <a:pt x="6956" y="34576"/>
                  </a:lnTo>
                  <a:lnTo>
                    <a:pt x="12173" y="22372"/>
                  </a:lnTo>
                  <a:lnTo>
                    <a:pt x="19130" y="14237"/>
                  </a:lnTo>
                  <a:lnTo>
                    <a:pt x="27826" y="8135"/>
                  </a:lnTo>
                  <a:lnTo>
                    <a:pt x="38260" y="4067"/>
                  </a:lnTo>
                  <a:lnTo>
                    <a:pt x="50434" y="0"/>
                  </a:lnTo>
                  <a:lnTo>
                    <a:pt x="62608" y="0"/>
                  </a:lnTo>
                  <a:lnTo>
                    <a:pt x="62608" y="0"/>
                  </a:lnTo>
                  <a:lnTo>
                    <a:pt x="74782" y="4067"/>
                  </a:lnTo>
                  <a:lnTo>
                    <a:pt x="86956" y="6101"/>
                  </a:lnTo>
                  <a:lnTo>
                    <a:pt x="97391" y="12203"/>
                  </a:lnTo>
                  <a:lnTo>
                    <a:pt x="106086" y="20338"/>
                  </a:lnTo>
                  <a:lnTo>
                    <a:pt x="111304" y="28474"/>
                  </a:lnTo>
                  <a:lnTo>
                    <a:pt x="118260" y="40677"/>
                  </a:lnTo>
                  <a:lnTo>
                    <a:pt x="120000" y="50847"/>
                  </a:lnTo>
                  <a:lnTo>
                    <a:pt x="120000" y="63050"/>
                  </a:lnTo>
                  <a:lnTo>
                    <a:pt x="120000" y="6305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0" name="Shape 514"/>
            <p:cNvSpPr/>
            <p:nvPr/>
          </p:nvSpPr>
          <p:spPr>
            <a:xfrm>
              <a:off x="4561" y="3281"/>
              <a:ext cx="69" cy="59"/>
            </a:xfrm>
            <a:custGeom>
              <a:avLst/>
              <a:gdLst/>
              <a:ahLst/>
              <a:cxnLst/>
              <a:rect l="0" t="0" r="0" b="0"/>
              <a:pathLst>
                <a:path w="120000" h="120000" extrusionOk="0">
                  <a:moveTo>
                    <a:pt x="120000" y="64000"/>
                  </a:moveTo>
                  <a:lnTo>
                    <a:pt x="120000" y="64000"/>
                  </a:lnTo>
                  <a:lnTo>
                    <a:pt x="118260" y="76000"/>
                  </a:lnTo>
                  <a:lnTo>
                    <a:pt x="113043" y="86000"/>
                  </a:lnTo>
                  <a:lnTo>
                    <a:pt x="107826" y="94000"/>
                  </a:lnTo>
                  <a:lnTo>
                    <a:pt x="100869" y="104000"/>
                  </a:lnTo>
                  <a:lnTo>
                    <a:pt x="92173" y="112000"/>
                  </a:lnTo>
                  <a:lnTo>
                    <a:pt x="81739" y="114000"/>
                  </a:lnTo>
                  <a:lnTo>
                    <a:pt x="69565" y="118000"/>
                  </a:lnTo>
                  <a:lnTo>
                    <a:pt x="57391" y="120000"/>
                  </a:lnTo>
                  <a:lnTo>
                    <a:pt x="57391" y="120000"/>
                  </a:lnTo>
                  <a:lnTo>
                    <a:pt x="45217" y="118000"/>
                  </a:lnTo>
                  <a:lnTo>
                    <a:pt x="33043" y="112000"/>
                  </a:lnTo>
                  <a:lnTo>
                    <a:pt x="22608" y="106000"/>
                  </a:lnTo>
                  <a:lnTo>
                    <a:pt x="13913" y="98000"/>
                  </a:lnTo>
                  <a:lnTo>
                    <a:pt x="8695" y="90000"/>
                  </a:lnTo>
                  <a:lnTo>
                    <a:pt x="1739" y="78000"/>
                  </a:lnTo>
                  <a:lnTo>
                    <a:pt x="0" y="66000"/>
                  </a:lnTo>
                  <a:lnTo>
                    <a:pt x="0" y="56000"/>
                  </a:lnTo>
                  <a:lnTo>
                    <a:pt x="0" y="56000"/>
                  </a:lnTo>
                  <a:lnTo>
                    <a:pt x="1739" y="44000"/>
                  </a:lnTo>
                  <a:lnTo>
                    <a:pt x="3478" y="34000"/>
                  </a:lnTo>
                  <a:lnTo>
                    <a:pt x="12173" y="22000"/>
                  </a:lnTo>
                  <a:lnTo>
                    <a:pt x="19130" y="14000"/>
                  </a:lnTo>
                  <a:lnTo>
                    <a:pt x="27826" y="8000"/>
                  </a:lnTo>
                  <a:lnTo>
                    <a:pt x="38260" y="2000"/>
                  </a:lnTo>
                  <a:lnTo>
                    <a:pt x="50434" y="0"/>
                  </a:lnTo>
                  <a:lnTo>
                    <a:pt x="62608" y="0"/>
                  </a:lnTo>
                  <a:lnTo>
                    <a:pt x="62608" y="0"/>
                  </a:lnTo>
                  <a:lnTo>
                    <a:pt x="74782" y="2000"/>
                  </a:lnTo>
                  <a:lnTo>
                    <a:pt x="86956" y="6000"/>
                  </a:lnTo>
                  <a:lnTo>
                    <a:pt x="95652" y="12000"/>
                  </a:lnTo>
                  <a:lnTo>
                    <a:pt x="104347" y="20000"/>
                  </a:lnTo>
                  <a:lnTo>
                    <a:pt x="111304" y="28000"/>
                  </a:lnTo>
                  <a:lnTo>
                    <a:pt x="116521" y="38000"/>
                  </a:lnTo>
                  <a:lnTo>
                    <a:pt x="118260" y="50000"/>
                  </a:lnTo>
                  <a:lnTo>
                    <a:pt x="120000" y="64000"/>
                  </a:lnTo>
                  <a:lnTo>
                    <a:pt x="120000" y="6400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1" name="Shape 515"/>
            <p:cNvSpPr/>
            <p:nvPr/>
          </p:nvSpPr>
          <p:spPr>
            <a:xfrm>
              <a:off x="784" y="3831"/>
              <a:ext cx="362" cy="192"/>
            </a:xfrm>
            <a:custGeom>
              <a:avLst/>
              <a:gdLst/>
              <a:ahLst/>
              <a:cxnLst/>
              <a:rect l="0" t="0" r="0" b="0"/>
              <a:pathLst>
                <a:path w="120000" h="120000" extrusionOk="0">
                  <a:moveTo>
                    <a:pt x="115371" y="1865"/>
                  </a:moveTo>
                  <a:lnTo>
                    <a:pt x="115371" y="1865"/>
                  </a:lnTo>
                  <a:lnTo>
                    <a:pt x="109752" y="12435"/>
                  </a:lnTo>
                  <a:lnTo>
                    <a:pt x="103471" y="21761"/>
                  </a:lnTo>
                  <a:lnTo>
                    <a:pt x="96859" y="30466"/>
                  </a:lnTo>
                  <a:lnTo>
                    <a:pt x="90578" y="37927"/>
                  </a:lnTo>
                  <a:lnTo>
                    <a:pt x="76694" y="52849"/>
                  </a:lnTo>
                  <a:lnTo>
                    <a:pt x="62479" y="67772"/>
                  </a:lnTo>
                  <a:lnTo>
                    <a:pt x="62479" y="67772"/>
                  </a:lnTo>
                  <a:lnTo>
                    <a:pt x="48595" y="82694"/>
                  </a:lnTo>
                  <a:lnTo>
                    <a:pt x="40991" y="89533"/>
                  </a:lnTo>
                  <a:lnTo>
                    <a:pt x="33388" y="95129"/>
                  </a:lnTo>
                  <a:lnTo>
                    <a:pt x="25785" y="100725"/>
                  </a:lnTo>
                  <a:lnTo>
                    <a:pt x="18181" y="105077"/>
                  </a:lnTo>
                  <a:lnTo>
                    <a:pt x="10247" y="108186"/>
                  </a:lnTo>
                  <a:lnTo>
                    <a:pt x="1983" y="110051"/>
                  </a:lnTo>
                  <a:lnTo>
                    <a:pt x="1983" y="110051"/>
                  </a:lnTo>
                  <a:lnTo>
                    <a:pt x="991" y="111295"/>
                  </a:lnTo>
                  <a:lnTo>
                    <a:pt x="0" y="111917"/>
                  </a:lnTo>
                  <a:lnTo>
                    <a:pt x="0" y="113782"/>
                  </a:lnTo>
                  <a:lnTo>
                    <a:pt x="0" y="115647"/>
                  </a:lnTo>
                  <a:lnTo>
                    <a:pt x="0" y="116891"/>
                  </a:lnTo>
                  <a:lnTo>
                    <a:pt x="991" y="118756"/>
                  </a:lnTo>
                  <a:lnTo>
                    <a:pt x="1983" y="120000"/>
                  </a:lnTo>
                  <a:lnTo>
                    <a:pt x="2975" y="120000"/>
                  </a:lnTo>
                  <a:lnTo>
                    <a:pt x="2975" y="120000"/>
                  </a:lnTo>
                  <a:lnTo>
                    <a:pt x="11239" y="118134"/>
                  </a:lnTo>
                  <a:lnTo>
                    <a:pt x="19504" y="114404"/>
                  </a:lnTo>
                  <a:lnTo>
                    <a:pt x="27107" y="110051"/>
                  </a:lnTo>
                  <a:lnTo>
                    <a:pt x="35041" y="103834"/>
                  </a:lnTo>
                  <a:lnTo>
                    <a:pt x="42644" y="98238"/>
                  </a:lnTo>
                  <a:lnTo>
                    <a:pt x="49917" y="91398"/>
                  </a:lnTo>
                  <a:lnTo>
                    <a:pt x="64793" y="77098"/>
                  </a:lnTo>
                  <a:lnTo>
                    <a:pt x="64793" y="77098"/>
                  </a:lnTo>
                  <a:lnTo>
                    <a:pt x="79008" y="62176"/>
                  </a:lnTo>
                  <a:lnTo>
                    <a:pt x="93223" y="46632"/>
                  </a:lnTo>
                  <a:lnTo>
                    <a:pt x="100165" y="39170"/>
                  </a:lnTo>
                  <a:lnTo>
                    <a:pt x="107107" y="29222"/>
                  </a:lnTo>
                  <a:lnTo>
                    <a:pt x="113057" y="19896"/>
                  </a:lnTo>
                  <a:lnTo>
                    <a:pt x="119008" y="9326"/>
                  </a:lnTo>
                  <a:lnTo>
                    <a:pt x="119008" y="9326"/>
                  </a:lnTo>
                  <a:lnTo>
                    <a:pt x="119669" y="8082"/>
                  </a:lnTo>
                  <a:lnTo>
                    <a:pt x="120000" y="4974"/>
                  </a:lnTo>
                  <a:lnTo>
                    <a:pt x="119669" y="3730"/>
                  </a:lnTo>
                  <a:lnTo>
                    <a:pt x="119008" y="1865"/>
                  </a:lnTo>
                  <a:lnTo>
                    <a:pt x="118016" y="621"/>
                  </a:lnTo>
                  <a:lnTo>
                    <a:pt x="117355" y="0"/>
                  </a:lnTo>
                  <a:lnTo>
                    <a:pt x="116363" y="0"/>
                  </a:lnTo>
                  <a:lnTo>
                    <a:pt x="115371" y="1865"/>
                  </a:lnTo>
                  <a:lnTo>
                    <a:pt x="115371" y="18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2" name="Shape 516"/>
            <p:cNvSpPr/>
            <p:nvPr/>
          </p:nvSpPr>
          <p:spPr>
            <a:xfrm>
              <a:off x="713" y="3929"/>
              <a:ext cx="83" cy="91"/>
            </a:xfrm>
            <a:custGeom>
              <a:avLst/>
              <a:gdLst/>
              <a:ahLst/>
              <a:cxnLst/>
              <a:rect l="0" t="0" r="0" b="0"/>
              <a:pathLst>
                <a:path w="120000" h="120000" extrusionOk="0">
                  <a:moveTo>
                    <a:pt x="33253" y="1304"/>
                  </a:moveTo>
                  <a:lnTo>
                    <a:pt x="33253" y="1304"/>
                  </a:lnTo>
                  <a:lnTo>
                    <a:pt x="63614" y="24782"/>
                  </a:lnTo>
                  <a:lnTo>
                    <a:pt x="88192" y="46956"/>
                  </a:lnTo>
                  <a:lnTo>
                    <a:pt x="99759" y="60000"/>
                  </a:lnTo>
                  <a:lnTo>
                    <a:pt x="108433" y="71739"/>
                  </a:lnTo>
                  <a:lnTo>
                    <a:pt x="117108" y="87391"/>
                  </a:lnTo>
                  <a:lnTo>
                    <a:pt x="119999" y="103043"/>
                  </a:lnTo>
                  <a:lnTo>
                    <a:pt x="119999" y="103043"/>
                  </a:lnTo>
                  <a:lnTo>
                    <a:pt x="108433" y="114782"/>
                  </a:lnTo>
                  <a:lnTo>
                    <a:pt x="93975" y="117391"/>
                  </a:lnTo>
                  <a:lnTo>
                    <a:pt x="79518" y="120000"/>
                  </a:lnTo>
                  <a:lnTo>
                    <a:pt x="67951" y="116086"/>
                  </a:lnTo>
                  <a:lnTo>
                    <a:pt x="53493" y="110869"/>
                  </a:lnTo>
                  <a:lnTo>
                    <a:pt x="41927" y="103043"/>
                  </a:lnTo>
                  <a:lnTo>
                    <a:pt x="30361" y="92608"/>
                  </a:lnTo>
                  <a:lnTo>
                    <a:pt x="20240" y="80869"/>
                  </a:lnTo>
                  <a:lnTo>
                    <a:pt x="11566" y="69130"/>
                  </a:lnTo>
                  <a:lnTo>
                    <a:pt x="2891" y="56086"/>
                  </a:lnTo>
                  <a:lnTo>
                    <a:pt x="0" y="43043"/>
                  </a:lnTo>
                  <a:lnTo>
                    <a:pt x="0" y="30000"/>
                  </a:lnTo>
                  <a:lnTo>
                    <a:pt x="1445" y="19565"/>
                  </a:lnTo>
                  <a:lnTo>
                    <a:pt x="7228" y="10434"/>
                  </a:lnTo>
                  <a:lnTo>
                    <a:pt x="15903" y="5217"/>
                  </a:lnTo>
                  <a:lnTo>
                    <a:pt x="30361" y="0"/>
                  </a:lnTo>
                  <a:lnTo>
                    <a:pt x="33253" y="130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3" name="Shape 517"/>
            <p:cNvSpPr/>
            <p:nvPr/>
          </p:nvSpPr>
          <p:spPr>
            <a:xfrm>
              <a:off x="703" y="3922"/>
              <a:ext cx="101" cy="106"/>
            </a:xfrm>
            <a:custGeom>
              <a:avLst/>
              <a:gdLst/>
              <a:ahLst/>
              <a:cxnLst/>
              <a:rect l="0" t="0" r="0" b="0"/>
              <a:pathLst>
                <a:path w="120000" h="120000" extrusionOk="0">
                  <a:moveTo>
                    <a:pt x="48712" y="4528"/>
                  </a:moveTo>
                  <a:lnTo>
                    <a:pt x="48712" y="4528"/>
                  </a:lnTo>
                  <a:lnTo>
                    <a:pt x="45148" y="1132"/>
                  </a:lnTo>
                  <a:lnTo>
                    <a:pt x="41584" y="0"/>
                  </a:lnTo>
                  <a:lnTo>
                    <a:pt x="41584" y="0"/>
                  </a:lnTo>
                  <a:lnTo>
                    <a:pt x="33267" y="0"/>
                  </a:lnTo>
                  <a:lnTo>
                    <a:pt x="27326" y="0"/>
                  </a:lnTo>
                  <a:lnTo>
                    <a:pt x="19009" y="2264"/>
                  </a:lnTo>
                  <a:lnTo>
                    <a:pt x="13069" y="7924"/>
                  </a:lnTo>
                  <a:lnTo>
                    <a:pt x="8316" y="13584"/>
                  </a:lnTo>
                  <a:lnTo>
                    <a:pt x="3564" y="20377"/>
                  </a:lnTo>
                  <a:lnTo>
                    <a:pt x="2376" y="28301"/>
                  </a:lnTo>
                  <a:lnTo>
                    <a:pt x="0" y="36226"/>
                  </a:lnTo>
                  <a:lnTo>
                    <a:pt x="0" y="36226"/>
                  </a:lnTo>
                  <a:lnTo>
                    <a:pt x="0" y="45283"/>
                  </a:lnTo>
                  <a:lnTo>
                    <a:pt x="3564" y="53207"/>
                  </a:lnTo>
                  <a:lnTo>
                    <a:pt x="7128" y="63396"/>
                  </a:lnTo>
                  <a:lnTo>
                    <a:pt x="10693" y="72452"/>
                  </a:lnTo>
                  <a:lnTo>
                    <a:pt x="21386" y="88301"/>
                  </a:lnTo>
                  <a:lnTo>
                    <a:pt x="35643" y="101886"/>
                  </a:lnTo>
                  <a:lnTo>
                    <a:pt x="35643" y="101886"/>
                  </a:lnTo>
                  <a:lnTo>
                    <a:pt x="43960" y="107547"/>
                  </a:lnTo>
                  <a:lnTo>
                    <a:pt x="52277" y="112075"/>
                  </a:lnTo>
                  <a:lnTo>
                    <a:pt x="59405" y="116603"/>
                  </a:lnTo>
                  <a:lnTo>
                    <a:pt x="67722" y="120000"/>
                  </a:lnTo>
                  <a:lnTo>
                    <a:pt x="78415" y="120000"/>
                  </a:lnTo>
                  <a:lnTo>
                    <a:pt x="87920" y="120000"/>
                  </a:lnTo>
                  <a:lnTo>
                    <a:pt x="96237" y="117735"/>
                  </a:lnTo>
                  <a:lnTo>
                    <a:pt x="106930" y="113207"/>
                  </a:lnTo>
                  <a:lnTo>
                    <a:pt x="106930" y="113207"/>
                  </a:lnTo>
                  <a:lnTo>
                    <a:pt x="112871" y="108679"/>
                  </a:lnTo>
                  <a:lnTo>
                    <a:pt x="117623" y="101886"/>
                  </a:lnTo>
                  <a:lnTo>
                    <a:pt x="120000" y="93962"/>
                  </a:lnTo>
                  <a:lnTo>
                    <a:pt x="120000" y="88301"/>
                  </a:lnTo>
                  <a:lnTo>
                    <a:pt x="117623" y="80377"/>
                  </a:lnTo>
                  <a:lnTo>
                    <a:pt x="112871" y="72452"/>
                  </a:lnTo>
                  <a:lnTo>
                    <a:pt x="103366" y="56603"/>
                  </a:lnTo>
                  <a:lnTo>
                    <a:pt x="87920" y="40754"/>
                  </a:lnTo>
                  <a:lnTo>
                    <a:pt x="73663" y="24905"/>
                  </a:lnTo>
                  <a:lnTo>
                    <a:pt x="48712" y="4528"/>
                  </a:lnTo>
                  <a:lnTo>
                    <a:pt x="48712" y="4528"/>
                  </a:lnTo>
                  <a:close/>
                  <a:moveTo>
                    <a:pt x="36831" y="75849"/>
                  </a:moveTo>
                  <a:lnTo>
                    <a:pt x="36831" y="75849"/>
                  </a:lnTo>
                  <a:lnTo>
                    <a:pt x="29702" y="67924"/>
                  </a:lnTo>
                  <a:lnTo>
                    <a:pt x="24950" y="57735"/>
                  </a:lnTo>
                  <a:lnTo>
                    <a:pt x="21386" y="49811"/>
                  </a:lnTo>
                  <a:lnTo>
                    <a:pt x="20198" y="40754"/>
                  </a:lnTo>
                  <a:lnTo>
                    <a:pt x="20198" y="40754"/>
                  </a:lnTo>
                  <a:lnTo>
                    <a:pt x="20198" y="32830"/>
                  </a:lnTo>
                  <a:lnTo>
                    <a:pt x="23762" y="24905"/>
                  </a:lnTo>
                  <a:lnTo>
                    <a:pt x="24950" y="21509"/>
                  </a:lnTo>
                  <a:lnTo>
                    <a:pt x="27326" y="18113"/>
                  </a:lnTo>
                  <a:lnTo>
                    <a:pt x="29702" y="16981"/>
                  </a:lnTo>
                  <a:lnTo>
                    <a:pt x="35643" y="16981"/>
                  </a:lnTo>
                  <a:lnTo>
                    <a:pt x="35643" y="16981"/>
                  </a:lnTo>
                  <a:lnTo>
                    <a:pt x="54653" y="33962"/>
                  </a:lnTo>
                  <a:lnTo>
                    <a:pt x="73663" y="52075"/>
                  </a:lnTo>
                  <a:lnTo>
                    <a:pt x="81980" y="61132"/>
                  </a:lnTo>
                  <a:lnTo>
                    <a:pt x="87920" y="72452"/>
                  </a:lnTo>
                  <a:lnTo>
                    <a:pt x="95049" y="83773"/>
                  </a:lnTo>
                  <a:lnTo>
                    <a:pt x="99801" y="93962"/>
                  </a:lnTo>
                  <a:lnTo>
                    <a:pt x="99801" y="93962"/>
                  </a:lnTo>
                  <a:lnTo>
                    <a:pt x="91485" y="99622"/>
                  </a:lnTo>
                  <a:lnTo>
                    <a:pt x="81980" y="100754"/>
                  </a:lnTo>
                  <a:lnTo>
                    <a:pt x="73663" y="100754"/>
                  </a:lnTo>
                  <a:lnTo>
                    <a:pt x="65346" y="97358"/>
                  </a:lnTo>
                  <a:lnTo>
                    <a:pt x="57029" y="93962"/>
                  </a:lnTo>
                  <a:lnTo>
                    <a:pt x="49900" y="88301"/>
                  </a:lnTo>
                  <a:lnTo>
                    <a:pt x="41584" y="81509"/>
                  </a:lnTo>
                  <a:lnTo>
                    <a:pt x="36831" y="75849"/>
                  </a:lnTo>
                  <a:lnTo>
                    <a:pt x="36831" y="7584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4" name="Shape 518"/>
            <p:cNvSpPr/>
            <p:nvPr/>
          </p:nvSpPr>
          <p:spPr>
            <a:xfrm>
              <a:off x="915" y="3938"/>
              <a:ext cx="390" cy="125"/>
            </a:xfrm>
            <a:custGeom>
              <a:avLst/>
              <a:gdLst/>
              <a:ahLst/>
              <a:cxnLst/>
              <a:rect l="0" t="0" r="0" b="0"/>
              <a:pathLst>
                <a:path w="120000" h="120000" extrusionOk="0">
                  <a:moveTo>
                    <a:pt x="116010" y="1904"/>
                  </a:moveTo>
                  <a:lnTo>
                    <a:pt x="116010" y="1904"/>
                  </a:lnTo>
                  <a:lnTo>
                    <a:pt x="110179" y="15238"/>
                  </a:lnTo>
                  <a:lnTo>
                    <a:pt x="103734" y="25714"/>
                  </a:lnTo>
                  <a:lnTo>
                    <a:pt x="96982" y="35238"/>
                  </a:lnTo>
                  <a:lnTo>
                    <a:pt x="89923" y="42857"/>
                  </a:lnTo>
                  <a:lnTo>
                    <a:pt x="75805" y="59047"/>
                  </a:lnTo>
                  <a:lnTo>
                    <a:pt x="61687" y="72380"/>
                  </a:lnTo>
                  <a:lnTo>
                    <a:pt x="61687" y="72380"/>
                  </a:lnTo>
                  <a:lnTo>
                    <a:pt x="47570" y="86666"/>
                  </a:lnTo>
                  <a:lnTo>
                    <a:pt x="39897" y="93333"/>
                  </a:lnTo>
                  <a:lnTo>
                    <a:pt x="32531" y="97142"/>
                  </a:lnTo>
                  <a:lnTo>
                    <a:pt x="25473" y="100952"/>
                  </a:lnTo>
                  <a:lnTo>
                    <a:pt x="17800" y="103809"/>
                  </a:lnTo>
                  <a:lnTo>
                    <a:pt x="10434" y="103809"/>
                  </a:lnTo>
                  <a:lnTo>
                    <a:pt x="2762" y="102857"/>
                  </a:lnTo>
                  <a:lnTo>
                    <a:pt x="2762" y="102857"/>
                  </a:lnTo>
                  <a:lnTo>
                    <a:pt x="1841" y="103809"/>
                  </a:lnTo>
                  <a:lnTo>
                    <a:pt x="920" y="105714"/>
                  </a:lnTo>
                  <a:lnTo>
                    <a:pt x="613" y="106666"/>
                  </a:lnTo>
                  <a:lnTo>
                    <a:pt x="0" y="110476"/>
                  </a:lnTo>
                  <a:lnTo>
                    <a:pt x="613" y="113333"/>
                  </a:lnTo>
                  <a:lnTo>
                    <a:pt x="920" y="116190"/>
                  </a:lnTo>
                  <a:lnTo>
                    <a:pt x="1534" y="117142"/>
                  </a:lnTo>
                  <a:lnTo>
                    <a:pt x="2762" y="119047"/>
                  </a:lnTo>
                  <a:lnTo>
                    <a:pt x="2762" y="119047"/>
                  </a:lnTo>
                  <a:lnTo>
                    <a:pt x="10434" y="120000"/>
                  </a:lnTo>
                  <a:lnTo>
                    <a:pt x="18107" y="120000"/>
                  </a:lnTo>
                  <a:lnTo>
                    <a:pt x="25780" y="117142"/>
                  </a:lnTo>
                  <a:lnTo>
                    <a:pt x="33145" y="113333"/>
                  </a:lnTo>
                  <a:lnTo>
                    <a:pt x="40818" y="107619"/>
                  </a:lnTo>
                  <a:lnTo>
                    <a:pt x="48184" y="100952"/>
                  </a:lnTo>
                  <a:lnTo>
                    <a:pt x="62915" y="88571"/>
                  </a:lnTo>
                  <a:lnTo>
                    <a:pt x="62915" y="88571"/>
                  </a:lnTo>
                  <a:lnTo>
                    <a:pt x="77647" y="73333"/>
                  </a:lnTo>
                  <a:lnTo>
                    <a:pt x="91764" y="59047"/>
                  </a:lnTo>
                  <a:lnTo>
                    <a:pt x="99130" y="49523"/>
                  </a:lnTo>
                  <a:lnTo>
                    <a:pt x="105882" y="39047"/>
                  </a:lnTo>
                  <a:lnTo>
                    <a:pt x="112327" y="28571"/>
                  </a:lnTo>
                  <a:lnTo>
                    <a:pt x="118772" y="15238"/>
                  </a:lnTo>
                  <a:lnTo>
                    <a:pt x="118772" y="15238"/>
                  </a:lnTo>
                  <a:lnTo>
                    <a:pt x="119693" y="13333"/>
                  </a:lnTo>
                  <a:lnTo>
                    <a:pt x="120000" y="9523"/>
                  </a:lnTo>
                  <a:lnTo>
                    <a:pt x="120000" y="6666"/>
                  </a:lnTo>
                  <a:lnTo>
                    <a:pt x="119693" y="4761"/>
                  </a:lnTo>
                  <a:lnTo>
                    <a:pt x="118772" y="1904"/>
                  </a:lnTo>
                  <a:lnTo>
                    <a:pt x="118158" y="0"/>
                  </a:lnTo>
                  <a:lnTo>
                    <a:pt x="117544" y="0"/>
                  </a:lnTo>
                  <a:lnTo>
                    <a:pt x="116010" y="1904"/>
                  </a:lnTo>
                  <a:lnTo>
                    <a:pt x="116010" y="19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5" name="Shape 519"/>
            <p:cNvSpPr/>
            <p:nvPr/>
          </p:nvSpPr>
          <p:spPr>
            <a:xfrm>
              <a:off x="857" y="3959"/>
              <a:ext cx="72" cy="98"/>
            </a:xfrm>
            <a:custGeom>
              <a:avLst/>
              <a:gdLst/>
              <a:ahLst/>
              <a:cxnLst/>
              <a:rect l="0" t="0" r="0" b="0"/>
              <a:pathLst>
                <a:path w="120000" h="120000" extrusionOk="0">
                  <a:moveTo>
                    <a:pt x="48333" y="1224"/>
                  </a:moveTo>
                  <a:lnTo>
                    <a:pt x="48333" y="1224"/>
                  </a:lnTo>
                  <a:lnTo>
                    <a:pt x="73333" y="26938"/>
                  </a:lnTo>
                  <a:lnTo>
                    <a:pt x="96666" y="52653"/>
                  </a:lnTo>
                  <a:lnTo>
                    <a:pt x="106666" y="64897"/>
                  </a:lnTo>
                  <a:lnTo>
                    <a:pt x="113333" y="78367"/>
                  </a:lnTo>
                  <a:lnTo>
                    <a:pt x="118333" y="94285"/>
                  </a:lnTo>
                  <a:lnTo>
                    <a:pt x="120000" y="108979"/>
                  </a:lnTo>
                  <a:lnTo>
                    <a:pt x="120000" y="108979"/>
                  </a:lnTo>
                  <a:lnTo>
                    <a:pt x="105000" y="116326"/>
                  </a:lnTo>
                  <a:lnTo>
                    <a:pt x="88333" y="119999"/>
                  </a:lnTo>
                  <a:lnTo>
                    <a:pt x="71666" y="117551"/>
                  </a:lnTo>
                  <a:lnTo>
                    <a:pt x="58333" y="112653"/>
                  </a:lnTo>
                  <a:lnTo>
                    <a:pt x="43333" y="105306"/>
                  </a:lnTo>
                  <a:lnTo>
                    <a:pt x="30000" y="95510"/>
                  </a:lnTo>
                  <a:lnTo>
                    <a:pt x="20000" y="85714"/>
                  </a:lnTo>
                  <a:lnTo>
                    <a:pt x="11666" y="73469"/>
                  </a:lnTo>
                  <a:lnTo>
                    <a:pt x="5000" y="59999"/>
                  </a:lnTo>
                  <a:lnTo>
                    <a:pt x="0" y="46530"/>
                  </a:lnTo>
                  <a:lnTo>
                    <a:pt x="0" y="34285"/>
                  </a:lnTo>
                  <a:lnTo>
                    <a:pt x="0" y="24489"/>
                  </a:lnTo>
                  <a:lnTo>
                    <a:pt x="6666" y="13469"/>
                  </a:lnTo>
                  <a:lnTo>
                    <a:pt x="13333" y="7346"/>
                  </a:lnTo>
                  <a:lnTo>
                    <a:pt x="25000" y="1224"/>
                  </a:lnTo>
                  <a:lnTo>
                    <a:pt x="41666" y="0"/>
                  </a:lnTo>
                  <a:lnTo>
                    <a:pt x="48333" y="122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6" name="Shape 520"/>
            <p:cNvSpPr/>
            <p:nvPr/>
          </p:nvSpPr>
          <p:spPr>
            <a:xfrm>
              <a:off x="848" y="3950"/>
              <a:ext cx="90" cy="112"/>
            </a:xfrm>
            <a:custGeom>
              <a:avLst/>
              <a:gdLst/>
              <a:ahLst/>
              <a:cxnLst/>
              <a:rect l="0" t="0" r="0" b="0"/>
              <a:pathLst>
                <a:path w="120000" h="120000" extrusionOk="0">
                  <a:moveTo>
                    <a:pt x="59340" y="7433"/>
                  </a:moveTo>
                  <a:lnTo>
                    <a:pt x="59340" y="7433"/>
                  </a:lnTo>
                  <a:lnTo>
                    <a:pt x="58021" y="4247"/>
                  </a:lnTo>
                  <a:lnTo>
                    <a:pt x="55384" y="2123"/>
                  </a:lnTo>
                  <a:lnTo>
                    <a:pt x="55384" y="2123"/>
                  </a:lnTo>
                  <a:lnTo>
                    <a:pt x="46153" y="0"/>
                  </a:lnTo>
                  <a:lnTo>
                    <a:pt x="36923" y="0"/>
                  </a:lnTo>
                  <a:lnTo>
                    <a:pt x="27692" y="1061"/>
                  </a:lnTo>
                  <a:lnTo>
                    <a:pt x="21098" y="4247"/>
                  </a:lnTo>
                  <a:lnTo>
                    <a:pt x="15824" y="8495"/>
                  </a:lnTo>
                  <a:lnTo>
                    <a:pt x="7912" y="14867"/>
                  </a:lnTo>
                  <a:lnTo>
                    <a:pt x="3956" y="20176"/>
                  </a:lnTo>
                  <a:lnTo>
                    <a:pt x="2637" y="27610"/>
                  </a:lnTo>
                  <a:lnTo>
                    <a:pt x="2637" y="27610"/>
                  </a:lnTo>
                  <a:lnTo>
                    <a:pt x="0" y="36106"/>
                  </a:lnTo>
                  <a:lnTo>
                    <a:pt x="0" y="45663"/>
                  </a:lnTo>
                  <a:lnTo>
                    <a:pt x="2637" y="54159"/>
                  </a:lnTo>
                  <a:lnTo>
                    <a:pt x="3956" y="63716"/>
                  </a:lnTo>
                  <a:lnTo>
                    <a:pt x="13186" y="79646"/>
                  </a:lnTo>
                  <a:lnTo>
                    <a:pt x="23736" y="94513"/>
                  </a:lnTo>
                  <a:lnTo>
                    <a:pt x="23736" y="94513"/>
                  </a:lnTo>
                  <a:lnTo>
                    <a:pt x="31648" y="101946"/>
                  </a:lnTo>
                  <a:lnTo>
                    <a:pt x="39560" y="107256"/>
                  </a:lnTo>
                  <a:lnTo>
                    <a:pt x="48791" y="112566"/>
                  </a:lnTo>
                  <a:lnTo>
                    <a:pt x="58021" y="116814"/>
                  </a:lnTo>
                  <a:lnTo>
                    <a:pt x="67252" y="120000"/>
                  </a:lnTo>
                  <a:lnTo>
                    <a:pt x="77802" y="120000"/>
                  </a:lnTo>
                  <a:lnTo>
                    <a:pt x="88351" y="120000"/>
                  </a:lnTo>
                  <a:lnTo>
                    <a:pt x="100219" y="117876"/>
                  </a:lnTo>
                  <a:lnTo>
                    <a:pt x="100219" y="117876"/>
                  </a:lnTo>
                  <a:lnTo>
                    <a:pt x="106813" y="113628"/>
                  </a:lnTo>
                  <a:lnTo>
                    <a:pt x="114725" y="109380"/>
                  </a:lnTo>
                  <a:lnTo>
                    <a:pt x="118681" y="103008"/>
                  </a:lnTo>
                  <a:lnTo>
                    <a:pt x="120000" y="95575"/>
                  </a:lnTo>
                  <a:lnTo>
                    <a:pt x="118681" y="88141"/>
                  </a:lnTo>
                  <a:lnTo>
                    <a:pt x="116043" y="80707"/>
                  </a:lnTo>
                  <a:lnTo>
                    <a:pt x="109450" y="63716"/>
                  </a:lnTo>
                  <a:lnTo>
                    <a:pt x="96263" y="46725"/>
                  </a:lnTo>
                  <a:lnTo>
                    <a:pt x="83076" y="30796"/>
                  </a:lnTo>
                  <a:lnTo>
                    <a:pt x="59340" y="7433"/>
                  </a:lnTo>
                  <a:lnTo>
                    <a:pt x="59340" y="7433"/>
                  </a:lnTo>
                  <a:close/>
                  <a:moveTo>
                    <a:pt x="31648" y="71150"/>
                  </a:moveTo>
                  <a:lnTo>
                    <a:pt x="31648" y="71150"/>
                  </a:lnTo>
                  <a:lnTo>
                    <a:pt x="26373" y="61592"/>
                  </a:lnTo>
                  <a:lnTo>
                    <a:pt x="23736" y="53097"/>
                  </a:lnTo>
                  <a:lnTo>
                    <a:pt x="22417" y="43539"/>
                  </a:lnTo>
                  <a:lnTo>
                    <a:pt x="22417" y="35044"/>
                  </a:lnTo>
                  <a:lnTo>
                    <a:pt x="22417" y="35044"/>
                  </a:lnTo>
                  <a:lnTo>
                    <a:pt x="23736" y="29734"/>
                  </a:lnTo>
                  <a:lnTo>
                    <a:pt x="27692" y="22300"/>
                  </a:lnTo>
                  <a:lnTo>
                    <a:pt x="31648" y="19115"/>
                  </a:lnTo>
                  <a:lnTo>
                    <a:pt x="35604" y="16991"/>
                  </a:lnTo>
                  <a:lnTo>
                    <a:pt x="39560" y="15929"/>
                  </a:lnTo>
                  <a:lnTo>
                    <a:pt x="42197" y="16991"/>
                  </a:lnTo>
                  <a:lnTo>
                    <a:pt x="42197" y="16991"/>
                  </a:lnTo>
                  <a:lnTo>
                    <a:pt x="60659" y="36106"/>
                  </a:lnTo>
                  <a:lnTo>
                    <a:pt x="77802" y="56283"/>
                  </a:lnTo>
                  <a:lnTo>
                    <a:pt x="83076" y="65840"/>
                  </a:lnTo>
                  <a:lnTo>
                    <a:pt x="88351" y="76460"/>
                  </a:lnTo>
                  <a:lnTo>
                    <a:pt x="94945" y="87079"/>
                  </a:lnTo>
                  <a:lnTo>
                    <a:pt x="96263" y="98761"/>
                  </a:lnTo>
                  <a:lnTo>
                    <a:pt x="96263" y="98761"/>
                  </a:lnTo>
                  <a:lnTo>
                    <a:pt x="85714" y="101946"/>
                  </a:lnTo>
                  <a:lnTo>
                    <a:pt x="76483" y="101946"/>
                  </a:lnTo>
                  <a:lnTo>
                    <a:pt x="67252" y="99823"/>
                  </a:lnTo>
                  <a:lnTo>
                    <a:pt x="58021" y="95575"/>
                  </a:lnTo>
                  <a:lnTo>
                    <a:pt x="50109" y="91327"/>
                  </a:lnTo>
                  <a:lnTo>
                    <a:pt x="42197" y="86017"/>
                  </a:lnTo>
                  <a:lnTo>
                    <a:pt x="36923" y="78584"/>
                  </a:lnTo>
                  <a:lnTo>
                    <a:pt x="31648" y="71150"/>
                  </a:lnTo>
                  <a:lnTo>
                    <a:pt x="31648" y="711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7" name="Shape 521"/>
            <p:cNvSpPr/>
            <p:nvPr/>
          </p:nvSpPr>
          <p:spPr>
            <a:xfrm>
              <a:off x="1019" y="3743"/>
              <a:ext cx="390" cy="239"/>
            </a:xfrm>
            <a:custGeom>
              <a:avLst/>
              <a:gdLst/>
              <a:ahLst/>
              <a:cxnLst/>
              <a:rect l="0" t="0" r="0" b="0"/>
              <a:pathLst>
                <a:path w="120000" h="120000" extrusionOk="0">
                  <a:moveTo>
                    <a:pt x="3384" y="16500"/>
                  </a:moveTo>
                  <a:lnTo>
                    <a:pt x="3384" y="16500"/>
                  </a:lnTo>
                  <a:lnTo>
                    <a:pt x="1538" y="30000"/>
                  </a:lnTo>
                  <a:lnTo>
                    <a:pt x="307" y="41500"/>
                  </a:lnTo>
                  <a:lnTo>
                    <a:pt x="0" y="46500"/>
                  </a:lnTo>
                  <a:lnTo>
                    <a:pt x="0" y="51500"/>
                  </a:lnTo>
                  <a:lnTo>
                    <a:pt x="307" y="56500"/>
                  </a:lnTo>
                  <a:lnTo>
                    <a:pt x="1230" y="60500"/>
                  </a:lnTo>
                  <a:lnTo>
                    <a:pt x="2153" y="64500"/>
                  </a:lnTo>
                  <a:lnTo>
                    <a:pt x="3384" y="69000"/>
                  </a:lnTo>
                  <a:lnTo>
                    <a:pt x="4923" y="72500"/>
                  </a:lnTo>
                  <a:lnTo>
                    <a:pt x="7076" y="75000"/>
                  </a:lnTo>
                  <a:lnTo>
                    <a:pt x="9846" y="78500"/>
                  </a:lnTo>
                  <a:lnTo>
                    <a:pt x="13230" y="81500"/>
                  </a:lnTo>
                  <a:lnTo>
                    <a:pt x="16923" y="83500"/>
                  </a:lnTo>
                  <a:lnTo>
                    <a:pt x="21230" y="86500"/>
                  </a:lnTo>
                  <a:lnTo>
                    <a:pt x="21230" y="86500"/>
                  </a:lnTo>
                  <a:lnTo>
                    <a:pt x="26153" y="88500"/>
                  </a:lnTo>
                  <a:lnTo>
                    <a:pt x="32000" y="91000"/>
                  </a:lnTo>
                  <a:lnTo>
                    <a:pt x="37538" y="94000"/>
                  </a:lnTo>
                  <a:lnTo>
                    <a:pt x="40307" y="94000"/>
                  </a:lnTo>
                  <a:lnTo>
                    <a:pt x="42461" y="94500"/>
                  </a:lnTo>
                  <a:lnTo>
                    <a:pt x="42461" y="94500"/>
                  </a:lnTo>
                  <a:lnTo>
                    <a:pt x="45846" y="93500"/>
                  </a:lnTo>
                  <a:lnTo>
                    <a:pt x="48307" y="92000"/>
                  </a:lnTo>
                  <a:lnTo>
                    <a:pt x="50461" y="89000"/>
                  </a:lnTo>
                  <a:lnTo>
                    <a:pt x="51692" y="86500"/>
                  </a:lnTo>
                  <a:lnTo>
                    <a:pt x="54769" y="79500"/>
                  </a:lnTo>
                  <a:lnTo>
                    <a:pt x="56615" y="74500"/>
                  </a:lnTo>
                  <a:lnTo>
                    <a:pt x="58769" y="69500"/>
                  </a:lnTo>
                  <a:lnTo>
                    <a:pt x="58769" y="69500"/>
                  </a:lnTo>
                  <a:lnTo>
                    <a:pt x="58769" y="86500"/>
                  </a:lnTo>
                  <a:lnTo>
                    <a:pt x="59076" y="92500"/>
                  </a:lnTo>
                  <a:lnTo>
                    <a:pt x="59384" y="97500"/>
                  </a:lnTo>
                  <a:lnTo>
                    <a:pt x="60307" y="100500"/>
                  </a:lnTo>
                  <a:lnTo>
                    <a:pt x="61230" y="102500"/>
                  </a:lnTo>
                  <a:lnTo>
                    <a:pt x="62461" y="104500"/>
                  </a:lnTo>
                  <a:lnTo>
                    <a:pt x="63692" y="106000"/>
                  </a:lnTo>
                  <a:lnTo>
                    <a:pt x="68000" y="109500"/>
                  </a:lnTo>
                  <a:lnTo>
                    <a:pt x="74153" y="112000"/>
                  </a:lnTo>
                  <a:lnTo>
                    <a:pt x="74153" y="112000"/>
                  </a:lnTo>
                  <a:lnTo>
                    <a:pt x="80923" y="115000"/>
                  </a:lnTo>
                  <a:lnTo>
                    <a:pt x="90769" y="118000"/>
                  </a:lnTo>
                  <a:lnTo>
                    <a:pt x="96000" y="119000"/>
                  </a:lnTo>
                  <a:lnTo>
                    <a:pt x="100615" y="120000"/>
                  </a:lnTo>
                  <a:lnTo>
                    <a:pt x="104923" y="120000"/>
                  </a:lnTo>
                  <a:lnTo>
                    <a:pt x="107692" y="119000"/>
                  </a:lnTo>
                  <a:lnTo>
                    <a:pt x="107692" y="119000"/>
                  </a:lnTo>
                  <a:lnTo>
                    <a:pt x="109230" y="117000"/>
                  </a:lnTo>
                  <a:lnTo>
                    <a:pt x="111384" y="114500"/>
                  </a:lnTo>
                  <a:lnTo>
                    <a:pt x="113230" y="110000"/>
                  </a:lnTo>
                  <a:lnTo>
                    <a:pt x="114461" y="105000"/>
                  </a:lnTo>
                  <a:lnTo>
                    <a:pt x="116307" y="99500"/>
                  </a:lnTo>
                  <a:lnTo>
                    <a:pt x="117538" y="94000"/>
                  </a:lnTo>
                  <a:lnTo>
                    <a:pt x="119076" y="81500"/>
                  </a:lnTo>
                  <a:lnTo>
                    <a:pt x="120000" y="68000"/>
                  </a:lnTo>
                  <a:lnTo>
                    <a:pt x="120000" y="56500"/>
                  </a:lnTo>
                  <a:lnTo>
                    <a:pt x="120000" y="51000"/>
                  </a:lnTo>
                  <a:lnTo>
                    <a:pt x="119076" y="46000"/>
                  </a:lnTo>
                  <a:lnTo>
                    <a:pt x="118461" y="42500"/>
                  </a:lnTo>
                  <a:lnTo>
                    <a:pt x="116923" y="39000"/>
                  </a:lnTo>
                  <a:lnTo>
                    <a:pt x="116923" y="39000"/>
                  </a:lnTo>
                  <a:lnTo>
                    <a:pt x="115384" y="36000"/>
                  </a:lnTo>
                  <a:lnTo>
                    <a:pt x="112923" y="34000"/>
                  </a:lnTo>
                  <a:lnTo>
                    <a:pt x="109846" y="32000"/>
                  </a:lnTo>
                  <a:lnTo>
                    <a:pt x="106461" y="30000"/>
                  </a:lnTo>
                  <a:lnTo>
                    <a:pt x="99076" y="26500"/>
                  </a:lnTo>
                  <a:lnTo>
                    <a:pt x="91384" y="23500"/>
                  </a:lnTo>
                  <a:lnTo>
                    <a:pt x="75384" y="19500"/>
                  </a:lnTo>
                  <a:lnTo>
                    <a:pt x="68615" y="17500"/>
                  </a:lnTo>
                  <a:lnTo>
                    <a:pt x="63076" y="16000"/>
                  </a:lnTo>
                  <a:lnTo>
                    <a:pt x="63076" y="16000"/>
                  </a:lnTo>
                  <a:lnTo>
                    <a:pt x="56615" y="13000"/>
                  </a:lnTo>
                  <a:lnTo>
                    <a:pt x="48923" y="9000"/>
                  </a:lnTo>
                  <a:lnTo>
                    <a:pt x="40307" y="5000"/>
                  </a:lnTo>
                  <a:lnTo>
                    <a:pt x="31076" y="2000"/>
                  </a:lnTo>
                  <a:lnTo>
                    <a:pt x="26461" y="500"/>
                  </a:lnTo>
                  <a:lnTo>
                    <a:pt x="22153" y="0"/>
                  </a:lnTo>
                  <a:lnTo>
                    <a:pt x="17846" y="0"/>
                  </a:lnTo>
                  <a:lnTo>
                    <a:pt x="14153" y="500"/>
                  </a:lnTo>
                  <a:lnTo>
                    <a:pt x="10461" y="2500"/>
                  </a:lnTo>
                  <a:lnTo>
                    <a:pt x="8000" y="5500"/>
                  </a:lnTo>
                  <a:lnTo>
                    <a:pt x="5538" y="9000"/>
                  </a:lnTo>
                  <a:lnTo>
                    <a:pt x="3692" y="14000"/>
                  </a:lnTo>
                  <a:lnTo>
                    <a:pt x="3384" y="1650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8" name="Shape 522"/>
            <p:cNvSpPr/>
            <p:nvPr/>
          </p:nvSpPr>
          <p:spPr>
            <a:xfrm>
              <a:off x="1013" y="3733"/>
              <a:ext cx="406" cy="258"/>
            </a:xfrm>
            <a:custGeom>
              <a:avLst/>
              <a:gdLst/>
              <a:ahLst/>
              <a:cxnLst/>
              <a:rect l="0" t="0" r="0" b="0"/>
              <a:pathLst>
                <a:path w="120000" h="120000" extrusionOk="0">
                  <a:moveTo>
                    <a:pt x="119115" y="47906"/>
                  </a:moveTo>
                  <a:lnTo>
                    <a:pt x="119115" y="47906"/>
                  </a:lnTo>
                  <a:lnTo>
                    <a:pt x="118230" y="45581"/>
                  </a:lnTo>
                  <a:lnTo>
                    <a:pt x="117641" y="42790"/>
                  </a:lnTo>
                  <a:lnTo>
                    <a:pt x="115577" y="38139"/>
                  </a:lnTo>
                  <a:lnTo>
                    <a:pt x="112923" y="34418"/>
                  </a:lnTo>
                  <a:lnTo>
                    <a:pt x="109680" y="31627"/>
                  </a:lnTo>
                  <a:lnTo>
                    <a:pt x="106437" y="29302"/>
                  </a:lnTo>
                  <a:lnTo>
                    <a:pt x="102604" y="27441"/>
                  </a:lnTo>
                  <a:lnTo>
                    <a:pt x="95823" y="24651"/>
                  </a:lnTo>
                  <a:lnTo>
                    <a:pt x="95823" y="24651"/>
                  </a:lnTo>
                  <a:lnTo>
                    <a:pt x="85798" y="21395"/>
                  </a:lnTo>
                  <a:lnTo>
                    <a:pt x="76363" y="19534"/>
                  </a:lnTo>
                  <a:lnTo>
                    <a:pt x="66633" y="16744"/>
                  </a:lnTo>
                  <a:lnTo>
                    <a:pt x="61916" y="14883"/>
                  </a:lnTo>
                  <a:lnTo>
                    <a:pt x="57199" y="13023"/>
                  </a:lnTo>
                  <a:lnTo>
                    <a:pt x="57199" y="13023"/>
                  </a:lnTo>
                  <a:lnTo>
                    <a:pt x="43931" y="6511"/>
                  </a:lnTo>
                  <a:lnTo>
                    <a:pt x="35675" y="3255"/>
                  </a:lnTo>
                  <a:lnTo>
                    <a:pt x="27125" y="465"/>
                  </a:lnTo>
                  <a:lnTo>
                    <a:pt x="22997" y="0"/>
                  </a:lnTo>
                  <a:lnTo>
                    <a:pt x="18869" y="465"/>
                  </a:lnTo>
                  <a:lnTo>
                    <a:pt x="15036" y="1395"/>
                  </a:lnTo>
                  <a:lnTo>
                    <a:pt x="11793" y="2790"/>
                  </a:lnTo>
                  <a:lnTo>
                    <a:pt x="8550" y="5116"/>
                  </a:lnTo>
                  <a:lnTo>
                    <a:pt x="6191" y="8372"/>
                  </a:lnTo>
                  <a:lnTo>
                    <a:pt x="4127" y="13023"/>
                  </a:lnTo>
                  <a:lnTo>
                    <a:pt x="2653" y="18604"/>
                  </a:lnTo>
                  <a:lnTo>
                    <a:pt x="2653" y="18604"/>
                  </a:lnTo>
                  <a:lnTo>
                    <a:pt x="1474" y="27906"/>
                  </a:lnTo>
                  <a:lnTo>
                    <a:pt x="589" y="37674"/>
                  </a:lnTo>
                  <a:lnTo>
                    <a:pt x="0" y="46511"/>
                  </a:lnTo>
                  <a:lnTo>
                    <a:pt x="294" y="55348"/>
                  </a:lnTo>
                  <a:lnTo>
                    <a:pt x="589" y="59534"/>
                  </a:lnTo>
                  <a:lnTo>
                    <a:pt x="1474" y="63720"/>
                  </a:lnTo>
                  <a:lnTo>
                    <a:pt x="2358" y="67441"/>
                  </a:lnTo>
                  <a:lnTo>
                    <a:pt x="4127" y="70697"/>
                  </a:lnTo>
                  <a:lnTo>
                    <a:pt x="5601" y="74418"/>
                  </a:lnTo>
                  <a:lnTo>
                    <a:pt x="7665" y="77674"/>
                  </a:lnTo>
                  <a:lnTo>
                    <a:pt x="10024" y="80465"/>
                  </a:lnTo>
                  <a:lnTo>
                    <a:pt x="12972" y="83255"/>
                  </a:lnTo>
                  <a:lnTo>
                    <a:pt x="12972" y="83255"/>
                  </a:lnTo>
                  <a:lnTo>
                    <a:pt x="20049" y="88372"/>
                  </a:lnTo>
                  <a:lnTo>
                    <a:pt x="27420" y="92093"/>
                  </a:lnTo>
                  <a:lnTo>
                    <a:pt x="31547" y="93953"/>
                  </a:lnTo>
                  <a:lnTo>
                    <a:pt x="35380" y="95348"/>
                  </a:lnTo>
                  <a:lnTo>
                    <a:pt x="38918" y="95813"/>
                  </a:lnTo>
                  <a:lnTo>
                    <a:pt x="42751" y="95813"/>
                  </a:lnTo>
                  <a:lnTo>
                    <a:pt x="42751" y="95813"/>
                  </a:lnTo>
                  <a:lnTo>
                    <a:pt x="45110" y="95813"/>
                  </a:lnTo>
                  <a:lnTo>
                    <a:pt x="47174" y="95348"/>
                  </a:lnTo>
                  <a:lnTo>
                    <a:pt x="48943" y="93488"/>
                  </a:lnTo>
                  <a:lnTo>
                    <a:pt x="50417" y="92093"/>
                  </a:lnTo>
                  <a:lnTo>
                    <a:pt x="53366" y="87441"/>
                  </a:lnTo>
                  <a:lnTo>
                    <a:pt x="55724" y="82325"/>
                  </a:lnTo>
                  <a:lnTo>
                    <a:pt x="55724" y="82325"/>
                  </a:lnTo>
                  <a:lnTo>
                    <a:pt x="56314" y="89302"/>
                  </a:lnTo>
                  <a:lnTo>
                    <a:pt x="56609" y="92558"/>
                  </a:lnTo>
                  <a:lnTo>
                    <a:pt x="57199" y="95813"/>
                  </a:lnTo>
                  <a:lnTo>
                    <a:pt x="57788" y="99069"/>
                  </a:lnTo>
                  <a:lnTo>
                    <a:pt x="58968" y="101860"/>
                  </a:lnTo>
                  <a:lnTo>
                    <a:pt x="60737" y="105116"/>
                  </a:lnTo>
                  <a:lnTo>
                    <a:pt x="62800" y="106976"/>
                  </a:lnTo>
                  <a:lnTo>
                    <a:pt x="62800" y="106976"/>
                  </a:lnTo>
                  <a:lnTo>
                    <a:pt x="66044" y="110232"/>
                  </a:lnTo>
                  <a:lnTo>
                    <a:pt x="70171" y="113023"/>
                  </a:lnTo>
                  <a:lnTo>
                    <a:pt x="74299" y="114883"/>
                  </a:lnTo>
                  <a:lnTo>
                    <a:pt x="78722" y="116279"/>
                  </a:lnTo>
                  <a:lnTo>
                    <a:pt x="87862" y="118139"/>
                  </a:lnTo>
                  <a:lnTo>
                    <a:pt x="96117" y="120000"/>
                  </a:lnTo>
                  <a:lnTo>
                    <a:pt x="96117" y="120000"/>
                  </a:lnTo>
                  <a:lnTo>
                    <a:pt x="99361" y="120000"/>
                  </a:lnTo>
                  <a:lnTo>
                    <a:pt x="102604" y="119534"/>
                  </a:lnTo>
                  <a:lnTo>
                    <a:pt x="105257" y="118604"/>
                  </a:lnTo>
                  <a:lnTo>
                    <a:pt x="107321" y="116744"/>
                  </a:lnTo>
                  <a:lnTo>
                    <a:pt x="109385" y="114418"/>
                  </a:lnTo>
                  <a:lnTo>
                    <a:pt x="111449" y="111627"/>
                  </a:lnTo>
                  <a:lnTo>
                    <a:pt x="112923" y="106976"/>
                  </a:lnTo>
                  <a:lnTo>
                    <a:pt x="114692" y="102325"/>
                  </a:lnTo>
                  <a:lnTo>
                    <a:pt x="114692" y="102325"/>
                  </a:lnTo>
                  <a:lnTo>
                    <a:pt x="116167" y="96744"/>
                  </a:lnTo>
                  <a:lnTo>
                    <a:pt x="117641" y="89302"/>
                  </a:lnTo>
                  <a:lnTo>
                    <a:pt x="118820" y="83255"/>
                  </a:lnTo>
                  <a:lnTo>
                    <a:pt x="119705" y="75813"/>
                  </a:lnTo>
                  <a:lnTo>
                    <a:pt x="120000" y="68837"/>
                  </a:lnTo>
                  <a:lnTo>
                    <a:pt x="120000" y="61860"/>
                  </a:lnTo>
                  <a:lnTo>
                    <a:pt x="119705" y="54418"/>
                  </a:lnTo>
                  <a:lnTo>
                    <a:pt x="119115" y="47906"/>
                  </a:lnTo>
                  <a:lnTo>
                    <a:pt x="119115" y="47906"/>
                  </a:lnTo>
                  <a:close/>
                  <a:moveTo>
                    <a:pt x="98181" y="112093"/>
                  </a:moveTo>
                  <a:lnTo>
                    <a:pt x="98181" y="112093"/>
                  </a:lnTo>
                  <a:lnTo>
                    <a:pt x="91695" y="111162"/>
                  </a:lnTo>
                  <a:lnTo>
                    <a:pt x="84619" y="109767"/>
                  </a:lnTo>
                  <a:lnTo>
                    <a:pt x="71351" y="104651"/>
                  </a:lnTo>
                  <a:lnTo>
                    <a:pt x="71351" y="104651"/>
                  </a:lnTo>
                  <a:lnTo>
                    <a:pt x="68108" y="103255"/>
                  </a:lnTo>
                  <a:lnTo>
                    <a:pt x="64864" y="100465"/>
                  </a:lnTo>
                  <a:lnTo>
                    <a:pt x="63685" y="98604"/>
                  </a:lnTo>
                  <a:lnTo>
                    <a:pt x="62506" y="96744"/>
                  </a:lnTo>
                  <a:lnTo>
                    <a:pt x="61621" y="93953"/>
                  </a:lnTo>
                  <a:lnTo>
                    <a:pt x="61031" y="91627"/>
                  </a:lnTo>
                  <a:lnTo>
                    <a:pt x="61031" y="91627"/>
                  </a:lnTo>
                  <a:lnTo>
                    <a:pt x="60737" y="86511"/>
                  </a:lnTo>
                  <a:lnTo>
                    <a:pt x="60737" y="80465"/>
                  </a:lnTo>
                  <a:lnTo>
                    <a:pt x="60737" y="70232"/>
                  </a:lnTo>
                  <a:lnTo>
                    <a:pt x="60737" y="70232"/>
                  </a:lnTo>
                  <a:lnTo>
                    <a:pt x="60442" y="68837"/>
                  </a:lnTo>
                  <a:lnTo>
                    <a:pt x="60442" y="67441"/>
                  </a:lnTo>
                  <a:lnTo>
                    <a:pt x="58968" y="66046"/>
                  </a:lnTo>
                  <a:lnTo>
                    <a:pt x="57493" y="66046"/>
                  </a:lnTo>
                  <a:lnTo>
                    <a:pt x="57199" y="66046"/>
                  </a:lnTo>
                  <a:lnTo>
                    <a:pt x="56314" y="67441"/>
                  </a:lnTo>
                  <a:lnTo>
                    <a:pt x="56314" y="67441"/>
                  </a:lnTo>
                  <a:lnTo>
                    <a:pt x="53366" y="74418"/>
                  </a:lnTo>
                  <a:lnTo>
                    <a:pt x="50417" y="81860"/>
                  </a:lnTo>
                  <a:lnTo>
                    <a:pt x="48943" y="84186"/>
                  </a:lnTo>
                  <a:lnTo>
                    <a:pt x="46879" y="86976"/>
                  </a:lnTo>
                  <a:lnTo>
                    <a:pt x="44226" y="88372"/>
                  </a:lnTo>
                  <a:lnTo>
                    <a:pt x="41572" y="88837"/>
                  </a:lnTo>
                  <a:lnTo>
                    <a:pt x="41572" y="88837"/>
                  </a:lnTo>
                  <a:lnTo>
                    <a:pt x="38034" y="88372"/>
                  </a:lnTo>
                  <a:lnTo>
                    <a:pt x="35380" y="87441"/>
                  </a:lnTo>
                  <a:lnTo>
                    <a:pt x="28599" y="85116"/>
                  </a:lnTo>
                  <a:lnTo>
                    <a:pt x="22407" y="80930"/>
                  </a:lnTo>
                  <a:lnTo>
                    <a:pt x="17100" y="77674"/>
                  </a:lnTo>
                  <a:lnTo>
                    <a:pt x="17100" y="77674"/>
                  </a:lnTo>
                  <a:lnTo>
                    <a:pt x="14152" y="75813"/>
                  </a:lnTo>
                  <a:lnTo>
                    <a:pt x="11793" y="73488"/>
                  </a:lnTo>
                  <a:lnTo>
                    <a:pt x="9729" y="70697"/>
                  </a:lnTo>
                  <a:lnTo>
                    <a:pt x="7960" y="67441"/>
                  </a:lnTo>
                  <a:lnTo>
                    <a:pt x="6781" y="64186"/>
                  </a:lnTo>
                  <a:lnTo>
                    <a:pt x="6191" y="60930"/>
                  </a:lnTo>
                  <a:lnTo>
                    <a:pt x="5307" y="57674"/>
                  </a:lnTo>
                  <a:lnTo>
                    <a:pt x="4717" y="53953"/>
                  </a:lnTo>
                  <a:lnTo>
                    <a:pt x="4717" y="46046"/>
                  </a:lnTo>
                  <a:lnTo>
                    <a:pt x="5307" y="37674"/>
                  </a:lnTo>
                  <a:lnTo>
                    <a:pt x="6191" y="29302"/>
                  </a:lnTo>
                  <a:lnTo>
                    <a:pt x="7371" y="21395"/>
                  </a:lnTo>
                  <a:lnTo>
                    <a:pt x="7371" y="21395"/>
                  </a:lnTo>
                  <a:lnTo>
                    <a:pt x="8550" y="16744"/>
                  </a:lnTo>
                  <a:lnTo>
                    <a:pt x="10024" y="13023"/>
                  </a:lnTo>
                  <a:lnTo>
                    <a:pt x="12678" y="10232"/>
                  </a:lnTo>
                  <a:lnTo>
                    <a:pt x="15036" y="9302"/>
                  </a:lnTo>
                  <a:lnTo>
                    <a:pt x="18280" y="7906"/>
                  </a:lnTo>
                  <a:lnTo>
                    <a:pt x="21818" y="7906"/>
                  </a:lnTo>
                  <a:lnTo>
                    <a:pt x="25356" y="7906"/>
                  </a:lnTo>
                  <a:lnTo>
                    <a:pt x="29189" y="8372"/>
                  </a:lnTo>
                  <a:lnTo>
                    <a:pt x="36855" y="11162"/>
                  </a:lnTo>
                  <a:lnTo>
                    <a:pt x="44226" y="14418"/>
                  </a:lnTo>
                  <a:lnTo>
                    <a:pt x="55724" y="20000"/>
                  </a:lnTo>
                  <a:lnTo>
                    <a:pt x="55724" y="20000"/>
                  </a:lnTo>
                  <a:lnTo>
                    <a:pt x="61621" y="22790"/>
                  </a:lnTo>
                  <a:lnTo>
                    <a:pt x="67813" y="24651"/>
                  </a:lnTo>
                  <a:lnTo>
                    <a:pt x="79606" y="27906"/>
                  </a:lnTo>
                  <a:lnTo>
                    <a:pt x="79606" y="27906"/>
                  </a:lnTo>
                  <a:lnTo>
                    <a:pt x="88452" y="29767"/>
                  </a:lnTo>
                  <a:lnTo>
                    <a:pt x="97002" y="32558"/>
                  </a:lnTo>
                  <a:lnTo>
                    <a:pt x="101425" y="34418"/>
                  </a:lnTo>
                  <a:lnTo>
                    <a:pt x="105552" y="36744"/>
                  </a:lnTo>
                  <a:lnTo>
                    <a:pt x="109385" y="39534"/>
                  </a:lnTo>
                  <a:lnTo>
                    <a:pt x="112628" y="43255"/>
                  </a:lnTo>
                  <a:lnTo>
                    <a:pt x="112628" y="43255"/>
                  </a:lnTo>
                  <a:lnTo>
                    <a:pt x="113513" y="45581"/>
                  </a:lnTo>
                  <a:lnTo>
                    <a:pt x="114103" y="47441"/>
                  </a:lnTo>
                  <a:lnTo>
                    <a:pt x="114987" y="52093"/>
                  </a:lnTo>
                  <a:lnTo>
                    <a:pt x="115577" y="57674"/>
                  </a:lnTo>
                  <a:lnTo>
                    <a:pt x="115577" y="63720"/>
                  </a:lnTo>
                  <a:lnTo>
                    <a:pt x="114103" y="75348"/>
                  </a:lnTo>
                  <a:lnTo>
                    <a:pt x="113513" y="84186"/>
                  </a:lnTo>
                  <a:lnTo>
                    <a:pt x="113513" y="84186"/>
                  </a:lnTo>
                  <a:lnTo>
                    <a:pt x="111449" y="94883"/>
                  </a:lnTo>
                  <a:lnTo>
                    <a:pt x="110270" y="100000"/>
                  </a:lnTo>
                  <a:lnTo>
                    <a:pt x="108796" y="103720"/>
                  </a:lnTo>
                  <a:lnTo>
                    <a:pt x="106732" y="107906"/>
                  </a:lnTo>
                  <a:lnTo>
                    <a:pt x="104373" y="110232"/>
                  </a:lnTo>
                  <a:lnTo>
                    <a:pt x="101425" y="112093"/>
                  </a:lnTo>
                  <a:lnTo>
                    <a:pt x="98181" y="112093"/>
                  </a:lnTo>
                  <a:lnTo>
                    <a:pt x="98181" y="11209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9" name="Shape 523"/>
            <p:cNvSpPr/>
            <p:nvPr/>
          </p:nvSpPr>
          <p:spPr>
            <a:xfrm>
              <a:off x="1152" y="2660"/>
              <a:ext cx="91" cy="448"/>
            </a:xfrm>
            <a:custGeom>
              <a:avLst/>
              <a:gdLst/>
              <a:ahLst/>
              <a:cxnLst/>
              <a:rect l="0" t="0" r="0" b="0"/>
              <a:pathLst>
                <a:path w="120000" h="120000" extrusionOk="0">
                  <a:moveTo>
                    <a:pt x="36521" y="117053"/>
                  </a:moveTo>
                  <a:lnTo>
                    <a:pt x="36521" y="117053"/>
                  </a:lnTo>
                  <a:lnTo>
                    <a:pt x="28695" y="110624"/>
                  </a:lnTo>
                  <a:lnTo>
                    <a:pt x="26086" y="104196"/>
                  </a:lnTo>
                  <a:lnTo>
                    <a:pt x="23478" y="98035"/>
                  </a:lnTo>
                  <a:lnTo>
                    <a:pt x="22173" y="91607"/>
                  </a:lnTo>
                  <a:lnTo>
                    <a:pt x="23478" y="78482"/>
                  </a:lnTo>
                  <a:lnTo>
                    <a:pt x="26086" y="65892"/>
                  </a:lnTo>
                  <a:lnTo>
                    <a:pt x="26086" y="65892"/>
                  </a:lnTo>
                  <a:lnTo>
                    <a:pt x="27391" y="53571"/>
                  </a:lnTo>
                  <a:lnTo>
                    <a:pt x="31304" y="47142"/>
                  </a:lnTo>
                  <a:lnTo>
                    <a:pt x="35217" y="40714"/>
                  </a:lnTo>
                  <a:lnTo>
                    <a:pt x="40434" y="34821"/>
                  </a:lnTo>
                  <a:lnTo>
                    <a:pt x="45652" y="28392"/>
                  </a:lnTo>
                  <a:lnTo>
                    <a:pt x="54782" y="22499"/>
                  </a:lnTo>
                  <a:lnTo>
                    <a:pt x="65217" y="16875"/>
                  </a:lnTo>
                  <a:lnTo>
                    <a:pt x="65217" y="16875"/>
                  </a:lnTo>
                  <a:lnTo>
                    <a:pt x="79565" y="15267"/>
                  </a:lnTo>
                  <a:lnTo>
                    <a:pt x="92608" y="13392"/>
                  </a:lnTo>
                  <a:lnTo>
                    <a:pt x="116086" y="9375"/>
                  </a:lnTo>
                  <a:lnTo>
                    <a:pt x="116086" y="9375"/>
                  </a:lnTo>
                  <a:lnTo>
                    <a:pt x="118695" y="8571"/>
                  </a:lnTo>
                  <a:lnTo>
                    <a:pt x="120000" y="7767"/>
                  </a:lnTo>
                  <a:lnTo>
                    <a:pt x="118695" y="6696"/>
                  </a:lnTo>
                  <a:lnTo>
                    <a:pt x="116086" y="5892"/>
                  </a:lnTo>
                  <a:lnTo>
                    <a:pt x="114782" y="5624"/>
                  </a:lnTo>
                  <a:lnTo>
                    <a:pt x="110869" y="5357"/>
                  </a:lnTo>
                  <a:lnTo>
                    <a:pt x="106956" y="5357"/>
                  </a:lnTo>
                  <a:lnTo>
                    <a:pt x="104347" y="5892"/>
                  </a:lnTo>
                  <a:lnTo>
                    <a:pt x="104347" y="5892"/>
                  </a:lnTo>
                  <a:lnTo>
                    <a:pt x="87391" y="9107"/>
                  </a:lnTo>
                  <a:lnTo>
                    <a:pt x="71739" y="11517"/>
                  </a:lnTo>
                  <a:lnTo>
                    <a:pt x="71739" y="11517"/>
                  </a:lnTo>
                  <a:lnTo>
                    <a:pt x="76956" y="9375"/>
                  </a:lnTo>
                  <a:lnTo>
                    <a:pt x="86086" y="7499"/>
                  </a:lnTo>
                  <a:lnTo>
                    <a:pt x="95217" y="5624"/>
                  </a:lnTo>
                  <a:lnTo>
                    <a:pt x="101739" y="3749"/>
                  </a:lnTo>
                  <a:lnTo>
                    <a:pt x="101739" y="3749"/>
                  </a:lnTo>
                  <a:lnTo>
                    <a:pt x="104347" y="2678"/>
                  </a:lnTo>
                  <a:lnTo>
                    <a:pt x="104347" y="1874"/>
                  </a:lnTo>
                  <a:lnTo>
                    <a:pt x="101739" y="1071"/>
                  </a:lnTo>
                  <a:lnTo>
                    <a:pt x="97826" y="535"/>
                  </a:lnTo>
                  <a:lnTo>
                    <a:pt x="95217" y="0"/>
                  </a:lnTo>
                  <a:lnTo>
                    <a:pt x="91304" y="0"/>
                  </a:lnTo>
                  <a:lnTo>
                    <a:pt x="87391" y="535"/>
                  </a:lnTo>
                  <a:lnTo>
                    <a:pt x="83478" y="1071"/>
                  </a:lnTo>
                  <a:lnTo>
                    <a:pt x="83478" y="1071"/>
                  </a:lnTo>
                  <a:lnTo>
                    <a:pt x="76956" y="2946"/>
                  </a:lnTo>
                  <a:lnTo>
                    <a:pt x="67826" y="5357"/>
                  </a:lnTo>
                  <a:lnTo>
                    <a:pt x="58695" y="7499"/>
                  </a:lnTo>
                  <a:lnTo>
                    <a:pt x="50869" y="9642"/>
                  </a:lnTo>
                  <a:lnTo>
                    <a:pt x="50869" y="9642"/>
                  </a:lnTo>
                  <a:lnTo>
                    <a:pt x="46956" y="8303"/>
                  </a:lnTo>
                  <a:lnTo>
                    <a:pt x="44347" y="6696"/>
                  </a:lnTo>
                  <a:lnTo>
                    <a:pt x="41739" y="4821"/>
                  </a:lnTo>
                  <a:lnTo>
                    <a:pt x="41739" y="3482"/>
                  </a:lnTo>
                  <a:lnTo>
                    <a:pt x="41739" y="3482"/>
                  </a:lnTo>
                  <a:lnTo>
                    <a:pt x="40434" y="2410"/>
                  </a:lnTo>
                  <a:lnTo>
                    <a:pt x="37826" y="1607"/>
                  </a:lnTo>
                  <a:lnTo>
                    <a:pt x="36521" y="1071"/>
                  </a:lnTo>
                  <a:lnTo>
                    <a:pt x="32608" y="803"/>
                  </a:lnTo>
                  <a:lnTo>
                    <a:pt x="27391" y="803"/>
                  </a:lnTo>
                  <a:lnTo>
                    <a:pt x="23478" y="1071"/>
                  </a:lnTo>
                  <a:lnTo>
                    <a:pt x="22173" y="1874"/>
                  </a:lnTo>
                  <a:lnTo>
                    <a:pt x="19565" y="2678"/>
                  </a:lnTo>
                  <a:lnTo>
                    <a:pt x="19565" y="2678"/>
                  </a:lnTo>
                  <a:lnTo>
                    <a:pt x="19565" y="4553"/>
                  </a:lnTo>
                  <a:lnTo>
                    <a:pt x="19565" y="5892"/>
                  </a:lnTo>
                  <a:lnTo>
                    <a:pt x="22173" y="7767"/>
                  </a:lnTo>
                  <a:lnTo>
                    <a:pt x="26086" y="9375"/>
                  </a:lnTo>
                  <a:lnTo>
                    <a:pt x="35217" y="12321"/>
                  </a:lnTo>
                  <a:lnTo>
                    <a:pt x="46956" y="14999"/>
                  </a:lnTo>
                  <a:lnTo>
                    <a:pt x="46956" y="14999"/>
                  </a:lnTo>
                  <a:lnTo>
                    <a:pt x="35217" y="20892"/>
                  </a:lnTo>
                  <a:lnTo>
                    <a:pt x="27391" y="27321"/>
                  </a:lnTo>
                  <a:lnTo>
                    <a:pt x="19565" y="33214"/>
                  </a:lnTo>
                  <a:lnTo>
                    <a:pt x="14347" y="39642"/>
                  </a:lnTo>
                  <a:lnTo>
                    <a:pt x="10434" y="46071"/>
                  </a:lnTo>
                  <a:lnTo>
                    <a:pt x="7826" y="52232"/>
                  </a:lnTo>
                  <a:lnTo>
                    <a:pt x="3913" y="65357"/>
                  </a:lnTo>
                  <a:lnTo>
                    <a:pt x="3913" y="65357"/>
                  </a:lnTo>
                  <a:lnTo>
                    <a:pt x="2608" y="78482"/>
                  </a:lnTo>
                  <a:lnTo>
                    <a:pt x="0" y="91874"/>
                  </a:lnTo>
                  <a:lnTo>
                    <a:pt x="2608" y="98571"/>
                  </a:lnTo>
                  <a:lnTo>
                    <a:pt x="5217" y="105535"/>
                  </a:lnTo>
                  <a:lnTo>
                    <a:pt x="9130" y="112232"/>
                  </a:lnTo>
                  <a:lnTo>
                    <a:pt x="16956" y="118392"/>
                  </a:lnTo>
                  <a:lnTo>
                    <a:pt x="16956" y="118392"/>
                  </a:lnTo>
                  <a:lnTo>
                    <a:pt x="19565" y="119196"/>
                  </a:lnTo>
                  <a:lnTo>
                    <a:pt x="22173" y="119732"/>
                  </a:lnTo>
                  <a:lnTo>
                    <a:pt x="26086" y="119999"/>
                  </a:lnTo>
                  <a:lnTo>
                    <a:pt x="28695" y="119732"/>
                  </a:lnTo>
                  <a:lnTo>
                    <a:pt x="32608" y="119196"/>
                  </a:lnTo>
                  <a:lnTo>
                    <a:pt x="36521" y="118392"/>
                  </a:lnTo>
                  <a:lnTo>
                    <a:pt x="36521" y="117857"/>
                  </a:lnTo>
                  <a:lnTo>
                    <a:pt x="36521" y="117053"/>
                  </a:lnTo>
                  <a:lnTo>
                    <a:pt x="36521" y="11705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0" name="Shape 524"/>
            <p:cNvSpPr/>
            <p:nvPr/>
          </p:nvSpPr>
          <p:spPr>
            <a:xfrm>
              <a:off x="1553" y="2684"/>
              <a:ext cx="159" cy="438"/>
            </a:xfrm>
            <a:custGeom>
              <a:avLst/>
              <a:gdLst/>
              <a:ahLst/>
              <a:cxnLst/>
              <a:rect l="0" t="0" r="0" b="0"/>
              <a:pathLst>
                <a:path w="120000" h="120000" extrusionOk="0">
                  <a:moveTo>
                    <a:pt x="75000" y="2739"/>
                  </a:moveTo>
                  <a:lnTo>
                    <a:pt x="75000" y="2739"/>
                  </a:lnTo>
                  <a:lnTo>
                    <a:pt x="77250" y="5205"/>
                  </a:lnTo>
                  <a:lnTo>
                    <a:pt x="80250" y="7671"/>
                  </a:lnTo>
                  <a:lnTo>
                    <a:pt x="84000" y="10410"/>
                  </a:lnTo>
                  <a:lnTo>
                    <a:pt x="84750" y="12602"/>
                  </a:lnTo>
                  <a:lnTo>
                    <a:pt x="84750" y="12602"/>
                  </a:lnTo>
                  <a:lnTo>
                    <a:pt x="81750" y="10958"/>
                  </a:lnTo>
                  <a:lnTo>
                    <a:pt x="78750" y="8767"/>
                  </a:lnTo>
                  <a:lnTo>
                    <a:pt x="73500" y="4931"/>
                  </a:lnTo>
                  <a:lnTo>
                    <a:pt x="73500" y="4931"/>
                  </a:lnTo>
                  <a:lnTo>
                    <a:pt x="71250" y="4109"/>
                  </a:lnTo>
                  <a:lnTo>
                    <a:pt x="69000" y="3835"/>
                  </a:lnTo>
                  <a:lnTo>
                    <a:pt x="66750" y="3835"/>
                  </a:lnTo>
                  <a:lnTo>
                    <a:pt x="64500" y="4109"/>
                  </a:lnTo>
                  <a:lnTo>
                    <a:pt x="63000" y="4657"/>
                  </a:lnTo>
                  <a:lnTo>
                    <a:pt x="61500" y="5205"/>
                  </a:lnTo>
                  <a:lnTo>
                    <a:pt x="61500" y="6027"/>
                  </a:lnTo>
                  <a:lnTo>
                    <a:pt x="63000" y="7123"/>
                  </a:lnTo>
                  <a:lnTo>
                    <a:pt x="63000" y="7123"/>
                  </a:lnTo>
                  <a:lnTo>
                    <a:pt x="71250" y="12876"/>
                  </a:lnTo>
                  <a:lnTo>
                    <a:pt x="75000" y="15616"/>
                  </a:lnTo>
                  <a:lnTo>
                    <a:pt x="81750" y="17808"/>
                  </a:lnTo>
                  <a:lnTo>
                    <a:pt x="81750" y="17808"/>
                  </a:lnTo>
                  <a:lnTo>
                    <a:pt x="82500" y="24383"/>
                  </a:lnTo>
                  <a:lnTo>
                    <a:pt x="81750" y="30958"/>
                  </a:lnTo>
                  <a:lnTo>
                    <a:pt x="79500" y="36986"/>
                  </a:lnTo>
                  <a:lnTo>
                    <a:pt x="75000" y="43561"/>
                  </a:lnTo>
                  <a:lnTo>
                    <a:pt x="71250" y="49589"/>
                  </a:lnTo>
                  <a:lnTo>
                    <a:pt x="66750" y="55890"/>
                  </a:lnTo>
                  <a:lnTo>
                    <a:pt x="56250" y="67945"/>
                  </a:lnTo>
                  <a:lnTo>
                    <a:pt x="56250" y="67945"/>
                  </a:lnTo>
                  <a:lnTo>
                    <a:pt x="45750" y="80547"/>
                  </a:lnTo>
                  <a:lnTo>
                    <a:pt x="33750" y="93150"/>
                  </a:lnTo>
                  <a:lnTo>
                    <a:pt x="27000" y="99452"/>
                  </a:lnTo>
                  <a:lnTo>
                    <a:pt x="18750" y="105479"/>
                  </a:lnTo>
                  <a:lnTo>
                    <a:pt x="10500" y="111232"/>
                  </a:lnTo>
                  <a:lnTo>
                    <a:pt x="750" y="116438"/>
                  </a:lnTo>
                  <a:lnTo>
                    <a:pt x="750" y="116438"/>
                  </a:lnTo>
                  <a:lnTo>
                    <a:pt x="0" y="117808"/>
                  </a:lnTo>
                  <a:lnTo>
                    <a:pt x="0" y="118356"/>
                  </a:lnTo>
                  <a:lnTo>
                    <a:pt x="750" y="118904"/>
                  </a:lnTo>
                  <a:lnTo>
                    <a:pt x="3000" y="119726"/>
                  </a:lnTo>
                  <a:lnTo>
                    <a:pt x="5250" y="119726"/>
                  </a:lnTo>
                  <a:lnTo>
                    <a:pt x="7500" y="120000"/>
                  </a:lnTo>
                  <a:lnTo>
                    <a:pt x="9000" y="119726"/>
                  </a:lnTo>
                  <a:lnTo>
                    <a:pt x="11250" y="118904"/>
                  </a:lnTo>
                  <a:lnTo>
                    <a:pt x="11250" y="118904"/>
                  </a:lnTo>
                  <a:lnTo>
                    <a:pt x="21000" y="113150"/>
                  </a:lnTo>
                  <a:lnTo>
                    <a:pt x="30000" y="107397"/>
                  </a:lnTo>
                  <a:lnTo>
                    <a:pt x="37500" y="101369"/>
                  </a:lnTo>
                  <a:lnTo>
                    <a:pt x="45000" y="94794"/>
                  </a:lnTo>
                  <a:lnTo>
                    <a:pt x="57750" y="82191"/>
                  </a:lnTo>
                  <a:lnTo>
                    <a:pt x="69000" y="69041"/>
                  </a:lnTo>
                  <a:lnTo>
                    <a:pt x="69000" y="69041"/>
                  </a:lnTo>
                  <a:lnTo>
                    <a:pt x="79500" y="56986"/>
                  </a:lnTo>
                  <a:lnTo>
                    <a:pt x="84750" y="50410"/>
                  </a:lnTo>
                  <a:lnTo>
                    <a:pt x="89250" y="43835"/>
                  </a:lnTo>
                  <a:lnTo>
                    <a:pt x="92250" y="37534"/>
                  </a:lnTo>
                  <a:lnTo>
                    <a:pt x="93750" y="30958"/>
                  </a:lnTo>
                  <a:lnTo>
                    <a:pt x="95250" y="24383"/>
                  </a:lnTo>
                  <a:lnTo>
                    <a:pt x="93750" y="17808"/>
                  </a:lnTo>
                  <a:lnTo>
                    <a:pt x="93750" y="17808"/>
                  </a:lnTo>
                  <a:lnTo>
                    <a:pt x="103500" y="16438"/>
                  </a:lnTo>
                  <a:lnTo>
                    <a:pt x="111000" y="13972"/>
                  </a:lnTo>
                  <a:lnTo>
                    <a:pt x="114000" y="12602"/>
                  </a:lnTo>
                  <a:lnTo>
                    <a:pt x="117000" y="10958"/>
                  </a:lnTo>
                  <a:lnTo>
                    <a:pt x="119250" y="9589"/>
                  </a:lnTo>
                  <a:lnTo>
                    <a:pt x="120000" y="7945"/>
                  </a:lnTo>
                  <a:lnTo>
                    <a:pt x="120000" y="7945"/>
                  </a:lnTo>
                  <a:lnTo>
                    <a:pt x="120000" y="6849"/>
                  </a:lnTo>
                  <a:lnTo>
                    <a:pt x="119250" y="6027"/>
                  </a:lnTo>
                  <a:lnTo>
                    <a:pt x="118500" y="5753"/>
                  </a:lnTo>
                  <a:lnTo>
                    <a:pt x="116250" y="5205"/>
                  </a:lnTo>
                  <a:lnTo>
                    <a:pt x="114000" y="4931"/>
                  </a:lnTo>
                  <a:lnTo>
                    <a:pt x="111750" y="5205"/>
                  </a:lnTo>
                  <a:lnTo>
                    <a:pt x="109500" y="5753"/>
                  </a:lnTo>
                  <a:lnTo>
                    <a:pt x="108750" y="6849"/>
                  </a:lnTo>
                  <a:lnTo>
                    <a:pt x="108750" y="6849"/>
                  </a:lnTo>
                  <a:lnTo>
                    <a:pt x="106500" y="8493"/>
                  </a:lnTo>
                  <a:lnTo>
                    <a:pt x="104250" y="9863"/>
                  </a:lnTo>
                  <a:lnTo>
                    <a:pt x="101250" y="11506"/>
                  </a:lnTo>
                  <a:lnTo>
                    <a:pt x="97500" y="12602"/>
                  </a:lnTo>
                  <a:lnTo>
                    <a:pt x="97500" y="12602"/>
                  </a:lnTo>
                  <a:lnTo>
                    <a:pt x="95250" y="9589"/>
                  </a:lnTo>
                  <a:lnTo>
                    <a:pt x="93000" y="6849"/>
                  </a:lnTo>
                  <a:lnTo>
                    <a:pt x="90000" y="4109"/>
                  </a:lnTo>
                  <a:lnTo>
                    <a:pt x="87750" y="1369"/>
                  </a:lnTo>
                  <a:lnTo>
                    <a:pt x="87750" y="1369"/>
                  </a:lnTo>
                  <a:lnTo>
                    <a:pt x="87000" y="821"/>
                  </a:lnTo>
                  <a:lnTo>
                    <a:pt x="84750" y="273"/>
                  </a:lnTo>
                  <a:lnTo>
                    <a:pt x="82500" y="0"/>
                  </a:lnTo>
                  <a:lnTo>
                    <a:pt x="80250" y="0"/>
                  </a:lnTo>
                  <a:lnTo>
                    <a:pt x="78750" y="273"/>
                  </a:lnTo>
                  <a:lnTo>
                    <a:pt x="76500" y="1095"/>
                  </a:lnTo>
                  <a:lnTo>
                    <a:pt x="75000" y="1917"/>
                  </a:lnTo>
                  <a:lnTo>
                    <a:pt x="75000" y="2739"/>
                  </a:lnTo>
                  <a:lnTo>
                    <a:pt x="75000" y="273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1" name="Shape 525"/>
            <p:cNvSpPr/>
            <p:nvPr/>
          </p:nvSpPr>
          <p:spPr>
            <a:xfrm>
              <a:off x="1023" y="3375"/>
              <a:ext cx="455" cy="507"/>
            </a:xfrm>
            <a:custGeom>
              <a:avLst/>
              <a:gdLst/>
              <a:ahLst/>
              <a:cxnLst/>
              <a:rect l="0" t="0" r="0" b="0"/>
              <a:pathLst>
                <a:path w="120000" h="120000" extrusionOk="0">
                  <a:moveTo>
                    <a:pt x="16615" y="49133"/>
                  </a:moveTo>
                  <a:lnTo>
                    <a:pt x="16615" y="49133"/>
                  </a:lnTo>
                  <a:lnTo>
                    <a:pt x="11604" y="57401"/>
                  </a:lnTo>
                  <a:lnTo>
                    <a:pt x="5538" y="67795"/>
                  </a:lnTo>
                  <a:lnTo>
                    <a:pt x="2901" y="73464"/>
                  </a:lnTo>
                  <a:lnTo>
                    <a:pt x="791" y="77952"/>
                  </a:lnTo>
                  <a:lnTo>
                    <a:pt x="263" y="80314"/>
                  </a:lnTo>
                  <a:lnTo>
                    <a:pt x="0" y="82440"/>
                  </a:lnTo>
                  <a:lnTo>
                    <a:pt x="0" y="83622"/>
                  </a:lnTo>
                  <a:lnTo>
                    <a:pt x="791" y="85039"/>
                  </a:lnTo>
                  <a:lnTo>
                    <a:pt x="791" y="85039"/>
                  </a:lnTo>
                  <a:lnTo>
                    <a:pt x="1846" y="85984"/>
                  </a:lnTo>
                  <a:lnTo>
                    <a:pt x="3164" y="87401"/>
                  </a:lnTo>
                  <a:lnTo>
                    <a:pt x="7384" y="89291"/>
                  </a:lnTo>
                  <a:lnTo>
                    <a:pt x="12395" y="90944"/>
                  </a:lnTo>
                  <a:lnTo>
                    <a:pt x="18461" y="92834"/>
                  </a:lnTo>
                  <a:lnTo>
                    <a:pt x="30065" y="95433"/>
                  </a:lnTo>
                  <a:lnTo>
                    <a:pt x="35340" y="96850"/>
                  </a:lnTo>
                  <a:lnTo>
                    <a:pt x="39032" y="98267"/>
                  </a:lnTo>
                  <a:lnTo>
                    <a:pt x="39032" y="98267"/>
                  </a:lnTo>
                  <a:lnTo>
                    <a:pt x="66197" y="107716"/>
                  </a:lnTo>
                  <a:lnTo>
                    <a:pt x="66197" y="107716"/>
                  </a:lnTo>
                  <a:lnTo>
                    <a:pt x="83076" y="114566"/>
                  </a:lnTo>
                  <a:lnTo>
                    <a:pt x="93362" y="118346"/>
                  </a:lnTo>
                  <a:lnTo>
                    <a:pt x="97054" y="119527"/>
                  </a:lnTo>
                  <a:lnTo>
                    <a:pt x="98901" y="119527"/>
                  </a:lnTo>
                  <a:lnTo>
                    <a:pt x="99956" y="120000"/>
                  </a:lnTo>
                  <a:lnTo>
                    <a:pt x="99956" y="120000"/>
                  </a:lnTo>
                  <a:lnTo>
                    <a:pt x="101802" y="119291"/>
                  </a:lnTo>
                  <a:lnTo>
                    <a:pt x="103384" y="117874"/>
                  </a:lnTo>
                  <a:lnTo>
                    <a:pt x="104703" y="116692"/>
                  </a:lnTo>
                  <a:lnTo>
                    <a:pt x="106021" y="114566"/>
                  </a:lnTo>
                  <a:lnTo>
                    <a:pt x="108131" y="110314"/>
                  </a:lnTo>
                  <a:lnTo>
                    <a:pt x="109978" y="106299"/>
                  </a:lnTo>
                  <a:lnTo>
                    <a:pt x="109978" y="106299"/>
                  </a:lnTo>
                  <a:lnTo>
                    <a:pt x="111824" y="101574"/>
                  </a:lnTo>
                  <a:lnTo>
                    <a:pt x="113142" y="96850"/>
                  </a:lnTo>
                  <a:lnTo>
                    <a:pt x="114725" y="92125"/>
                  </a:lnTo>
                  <a:lnTo>
                    <a:pt x="115780" y="87401"/>
                  </a:lnTo>
                  <a:lnTo>
                    <a:pt x="117626" y="77716"/>
                  </a:lnTo>
                  <a:lnTo>
                    <a:pt x="118681" y="68267"/>
                  </a:lnTo>
                  <a:lnTo>
                    <a:pt x="119472" y="58346"/>
                  </a:lnTo>
                  <a:lnTo>
                    <a:pt x="119999" y="48425"/>
                  </a:lnTo>
                  <a:lnTo>
                    <a:pt x="119999" y="28582"/>
                  </a:lnTo>
                  <a:lnTo>
                    <a:pt x="119999" y="28582"/>
                  </a:lnTo>
                  <a:lnTo>
                    <a:pt x="119472" y="27401"/>
                  </a:lnTo>
                  <a:lnTo>
                    <a:pt x="119208" y="25984"/>
                  </a:lnTo>
                  <a:lnTo>
                    <a:pt x="118417" y="24330"/>
                  </a:lnTo>
                  <a:lnTo>
                    <a:pt x="117362" y="22913"/>
                  </a:lnTo>
                  <a:lnTo>
                    <a:pt x="114725" y="20078"/>
                  </a:lnTo>
                  <a:lnTo>
                    <a:pt x="111032" y="17007"/>
                  </a:lnTo>
                  <a:lnTo>
                    <a:pt x="107076" y="14409"/>
                  </a:lnTo>
                  <a:lnTo>
                    <a:pt x="102329" y="11574"/>
                  </a:lnTo>
                  <a:lnTo>
                    <a:pt x="96791" y="9212"/>
                  </a:lnTo>
                  <a:lnTo>
                    <a:pt x="91516" y="6850"/>
                  </a:lnTo>
                  <a:lnTo>
                    <a:pt x="85714" y="4488"/>
                  </a:lnTo>
                  <a:lnTo>
                    <a:pt x="80175" y="2834"/>
                  </a:lnTo>
                  <a:lnTo>
                    <a:pt x="74901" y="1653"/>
                  </a:lnTo>
                  <a:lnTo>
                    <a:pt x="69890" y="708"/>
                  </a:lnTo>
                  <a:lnTo>
                    <a:pt x="65406" y="0"/>
                  </a:lnTo>
                  <a:lnTo>
                    <a:pt x="61450" y="0"/>
                  </a:lnTo>
                  <a:lnTo>
                    <a:pt x="58549" y="708"/>
                  </a:lnTo>
                  <a:lnTo>
                    <a:pt x="56967" y="1181"/>
                  </a:lnTo>
                  <a:lnTo>
                    <a:pt x="56175" y="1889"/>
                  </a:lnTo>
                  <a:lnTo>
                    <a:pt x="56175" y="1889"/>
                  </a:lnTo>
                  <a:lnTo>
                    <a:pt x="51428" y="6614"/>
                  </a:lnTo>
                  <a:lnTo>
                    <a:pt x="40351" y="18661"/>
                  </a:lnTo>
                  <a:lnTo>
                    <a:pt x="33758" y="26220"/>
                  </a:lnTo>
                  <a:lnTo>
                    <a:pt x="27164" y="34251"/>
                  </a:lnTo>
                  <a:lnTo>
                    <a:pt x="21362" y="41811"/>
                  </a:lnTo>
                  <a:lnTo>
                    <a:pt x="16615" y="49133"/>
                  </a:lnTo>
                  <a:lnTo>
                    <a:pt x="16615" y="49133"/>
                  </a:lnTo>
                  <a:close/>
                </a:path>
              </a:pathLst>
            </a:custGeom>
            <a:solidFill>
              <a:srgbClr val="BA00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2" name="Shape 526"/>
            <p:cNvSpPr/>
            <p:nvPr/>
          </p:nvSpPr>
          <p:spPr>
            <a:xfrm>
              <a:off x="1017" y="3366"/>
              <a:ext cx="469" cy="524"/>
            </a:xfrm>
            <a:custGeom>
              <a:avLst/>
              <a:gdLst/>
              <a:ahLst/>
              <a:cxnLst/>
              <a:rect l="0" t="0" r="0" b="0"/>
              <a:pathLst>
                <a:path w="120000" h="120000" extrusionOk="0">
                  <a:moveTo>
                    <a:pt x="111829" y="100992"/>
                  </a:moveTo>
                  <a:lnTo>
                    <a:pt x="111829" y="100992"/>
                  </a:lnTo>
                  <a:lnTo>
                    <a:pt x="113872" y="94580"/>
                  </a:lnTo>
                  <a:lnTo>
                    <a:pt x="115659" y="87938"/>
                  </a:lnTo>
                  <a:lnTo>
                    <a:pt x="117191" y="81526"/>
                  </a:lnTo>
                  <a:lnTo>
                    <a:pt x="118212" y="74885"/>
                  </a:lnTo>
                  <a:lnTo>
                    <a:pt x="118978" y="68244"/>
                  </a:lnTo>
                  <a:lnTo>
                    <a:pt x="119234" y="61374"/>
                  </a:lnTo>
                  <a:lnTo>
                    <a:pt x="120000" y="48091"/>
                  </a:lnTo>
                  <a:lnTo>
                    <a:pt x="120000" y="48091"/>
                  </a:lnTo>
                  <a:lnTo>
                    <a:pt x="120000" y="39618"/>
                  </a:lnTo>
                  <a:lnTo>
                    <a:pt x="120000" y="35496"/>
                  </a:lnTo>
                  <a:lnTo>
                    <a:pt x="120000" y="32061"/>
                  </a:lnTo>
                  <a:lnTo>
                    <a:pt x="119234" y="28625"/>
                  </a:lnTo>
                  <a:lnTo>
                    <a:pt x="117957" y="24961"/>
                  </a:lnTo>
                  <a:lnTo>
                    <a:pt x="116680" y="23358"/>
                  </a:lnTo>
                  <a:lnTo>
                    <a:pt x="115659" y="21755"/>
                  </a:lnTo>
                  <a:lnTo>
                    <a:pt x="113872" y="20152"/>
                  </a:lnTo>
                  <a:lnTo>
                    <a:pt x="112595" y="18549"/>
                  </a:lnTo>
                  <a:lnTo>
                    <a:pt x="112595" y="18549"/>
                  </a:lnTo>
                  <a:lnTo>
                    <a:pt x="109276" y="16030"/>
                  </a:lnTo>
                  <a:lnTo>
                    <a:pt x="105702" y="13740"/>
                  </a:lnTo>
                  <a:lnTo>
                    <a:pt x="102127" y="11679"/>
                  </a:lnTo>
                  <a:lnTo>
                    <a:pt x="98297" y="9618"/>
                  </a:lnTo>
                  <a:lnTo>
                    <a:pt x="90382" y="6412"/>
                  </a:lnTo>
                  <a:lnTo>
                    <a:pt x="82212" y="3893"/>
                  </a:lnTo>
                  <a:lnTo>
                    <a:pt x="82212" y="3893"/>
                  </a:lnTo>
                  <a:lnTo>
                    <a:pt x="74808" y="1603"/>
                  </a:lnTo>
                  <a:lnTo>
                    <a:pt x="70468" y="687"/>
                  </a:lnTo>
                  <a:lnTo>
                    <a:pt x="66638" y="0"/>
                  </a:lnTo>
                  <a:lnTo>
                    <a:pt x="62553" y="458"/>
                  </a:lnTo>
                  <a:lnTo>
                    <a:pt x="60510" y="458"/>
                  </a:lnTo>
                  <a:lnTo>
                    <a:pt x="58723" y="1145"/>
                  </a:lnTo>
                  <a:lnTo>
                    <a:pt x="56936" y="1603"/>
                  </a:lnTo>
                  <a:lnTo>
                    <a:pt x="55404" y="2290"/>
                  </a:lnTo>
                  <a:lnTo>
                    <a:pt x="53617" y="3664"/>
                  </a:lnTo>
                  <a:lnTo>
                    <a:pt x="52340" y="4809"/>
                  </a:lnTo>
                  <a:lnTo>
                    <a:pt x="52340" y="4809"/>
                  </a:lnTo>
                  <a:lnTo>
                    <a:pt x="42382" y="15343"/>
                  </a:lnTo>
                  <a:lnTo>
                    <a:pt x="32680" y="25877"/>
                  </a:lnTo>
                  <a:lnTo>
                    <a:pt x="28085" y="31832"/>
                  </a:lnTo>
                  <a:lnTo>
                    <a:pt x="23744" y="37099"/>
                  </a:lnTo>
                  <a:lnTo>
                    <a:pt x="19659" y="42824"/>
                  </a:lnTo>
                  <a:lnTo>
                    <a:pt x="15574" y="49007"/>
                  </a:lnTo>
                  <a:lnTo>
                    <a:pt x="15574" y="49007"/>
                  </a:lnTo>
                  <a:lnTo>
                    <a:pt x="11744" y="56106"/>
                  </a:lnTo>
                  <a:lnTo>
                    <a:pt x="7659" y="62977"/>
                  </a:lnTo>
                  <a:lnTo>
                    <a:pt x="3829" y="70076"/>
                  </a:lnTo>
                  <a:lnTo>
                    <a:pt x="2042" y="73969"/>
                  </a:lnTo>
                  <a:lnTo>
                    <a:pt x="765" y="77404"/>
                  </a:lnTo>
                  <a:lnTo>
                    <a:pt x="765" y="77404"/>
                  </a:lnTo>
                  <a:lnTo>
                    <a:pt x="0" y="79007"/>
                  </a:lnTo>
                  <a:lnTo>
                    <a:pt x="0" y="80610"/>
                  </a:lnTo>
                  <a:lnTo>
                    <a:pt x="0" y="82213"/>
                  </a:lnTo>
                  <a:lnTo>
                    <a:pt x="0" y="83587"/>
                  </a:lnTo>
                  <a:lnTo>
                    <a:pt x="765" y="84503"/>
                  </a:lnTo>
                  <a:lnTo>
                    <a:pt x="1276" y="85648"/>
                  </a:lnTo>
                  <a:lnTo>
                    <a:pt x="3063" y="87251"/>
                  </a:lnTo>
                  <a:lnTo>
                    <a:pt x="5361" y="88854"/>
                  </a:lnTo>
                  <a:lnTo>
                    <a:pt x="8170" y="90229"/>
                  </a:lnTo>
                  <a:lnTo>
                    <a:pt x="14297" y="92519"/>
                  </a:lnTo>
                  <a:lnTo>
                    <a:pt x="14297" y="92519"/>
                  </a:lnTo>
                  <a:lnTo>
                    <a:pt x="23744" y="95038"/>
                  </a:lnTo>
                  <a:lnTo>
                    <a:pt x="33446" y="97328"/>
                  </a:lnTo>
                  <a:lnTo>
                    <a:pt x="33446" y="97328"/>
                  </a:lnTo>
                  <a:lnTo>
                    <a:pt x="40085" y="99160"/>
                  </a:lnTo>
                  <a:lnTo>
                    <a:pt x="46978" y="101679"/>
                  </a:lnTo>
                  <a:lnTo>
                    <a:pt x="60255" y="106488"/>
                  </a:lnTo>
                  <a:lnTo>
                    <a:pt x="60255" y="106488"/>
                  </a:lnTo>
                  <a:lnTo>
                    <a:pt x="67914" y="109694"/>
                  </a:lnTo>
                  <a:lnTo>
                    <a:pt x="75829" y="112900"/>
                  </a:lnTo>
                  <a:lnTo>
                    <a:pt x="84000" y="116106"/>
                  </a:lnTo>
                  <a:lnTo>
                    <a:pt x="91914" y="118625"/>
                  </a:lnTo>
                  <a:lnTo>
                    <a:pt x="91914" y="118625"/>
                  </a:lnTo>
                  <a:lnTo>
                    <a:pt x="94723" y="119541"/>
                  </a:lnTo>
                  <a:lnTo>
                    <a:pt x="97276" y="120000"/>
                  </a:lnTo>
                  <a:lnTo>
                    <a:pt x="99574" y="119541"/>
                  </a:lnTo>
                  <a:lnTo>
                    <a:pt x="101106" y="119312"/>
                  </a:lnTo>
                  <a:lnTo>
                    <a:pt x="102638" y="118625"/>
                  </a:lnTo>
                  <a:lnTo>
                    <a:pt x="102638" y="118625"/>
                  </a:lnTo>
                  <a:lnTo>
                    <a:pt x="104425" y="117022"/>
                  </a:lnTo>
                  <a:lnTo>
                    <a:pt x="105702" y="115190"/>
                  </a:lnTo>
                  <a:lnTo>
                    <a:pt x="107234" y="112900"/>
                  </a:lnTo>
                  <a:lnTo>
                    <a:pt x="108510" y="110610"/>
                  </a:lnTo>
                  <a:lnTo>
                    <a:pt x="110297" y="105572"/>
                  </a:lnTo>
                  <a:lnTo>
                    <a:pt x="111829" y="100992"/>
                  </a:lnTo>
                  <a:lnTo>
                    <a:pt x="111829" y="100992"/>
                  </a:lnTo>
                  <a:close/>
                  <a:moveTo>
                    <a:pt x="100851" y="114732"/>
                  </a:moveTo>
                  <a:lnTo>
                    <a:pt x="100851" y="114732"/>
                  </a:lnTo>
                  <a:lnTo>
                    <a:pt x="100085" y="115419"/>
                  </a:lnTo>
                  <a:lnTo>
                    <a:pt x="99319" y="115648"/>
                  </a:lnTo>
                  <a:lnTo>
                    <a:pt x="98297" y="116106"/>
                  </a:lnTo>
                  <a:lnTo>
                    <a:pt x="97276" y="116106"/>
                  </a:lnTo>
                  <a:lnTo>
                    <a:pt x="94468" y="115648"/>
                  </a:lnTo>
                  <a:lnTo>
                    <a:pt x="91914" y="115190"/>
                  </a:lnTo>
                  <a:lnTo>
                    <a:pt x="86042" y="112900"/>
                  </a:lnTo>
                  <a:lnTo>
                    <a:pt x="82212" y="111297"/>
                  </a:lnTo>
                  <a:lnTo>
                    <a:pt x="82212" y="111297"/>
                  </a:lnTo>
                  <a:lnTo>
                    <a:pt x="61276" y="103053"/>
                  </a:lnTo>
                  <a:lnTo>
                    <a:pt x="40085" y="95267"/>
                  </a:lnTo>
                  <a:lnTo>
                    <a:pt x="40085" y="95267"/>
                  </a:lnTo>
                  <a:lnTo>
                    <a:pt x="36000" y="94122"/>
                  </a:lnTo>
                  <a:lnTo>
                    <a:pt x="31404" y="92977"/>
                  </a:lnTo>
                  <a:lnTo>
                    <a:pt x="21957" y="90916"/>
                  </a:lnTo>
                  <a:lnTo>
                    <a:pt x="17361" y="89770"/>
                  </a:lnTo>
                  <a:lnTo>
                    <a:pt x="13021" y="88396"/>
                  </a:lnTo>
                  <a:lnTo>
                    <a:pt x="8936" y="86793"/>
                  </a:lnTo>
                  <a:lnTo>
                    <a:pt x="4851" y="84045"/>
                  </a:lnTo>
                  <a:lnTo>
                    <a:pt x="4851" y="84045"/>
                  </a:lnTo>
                  <a:lnTo>
                    <a:pt x="4340" y="83587"/>
                  </a:lnTo>
                  <a:lnTo>
                    <a:pt x="3829" y="82900"/>
                  </a:lnTo>
                  <a:lnTo>
                    <a:pt x="3829" y="80839"/>
                  </a:lnTo>
                  <a:lnTo>
                    <a:pt x="4340" y="78320"/>
                  </a:lnTo>
                  <a:lnTo>
                    <a:pt x="5361" y="75801"/>
                  </a:lnTo>
                  <a:lnTo>
                    <a:pt x="7659" y="70992"/>
                  </a:lnTo>
                  <a:lnTo>
                    <a:pt x="9446" y="67557"/>
                  </a:lnTo>
                  <a:lnTo>
                    <a:pt x="9446" y="67557"/>
                  </a:lnTo>
                  <a:lnTo>
                    <a:pt x="14553" y="58854"/>
                  </a:lnTo>
                  <a:lnTo>
                    <a:pt x="19659" y="50610"/>
                  </a:lnTo>
                  <a:lnTo>
                    <a:pt x="19659" y="50610"/>
                  </a:lnTo>
                  <a:lnTo>
                    <a:pt x="22468" y="46030"/>
                  </a:lnTo>
                  <a:lnTo>
                    <a:pt x="25276" y="41908"/>
                  </a:lnTo>
                  <a:lnTo>
                    <a:pt x="31659" y="33664"/>
                  </a:lnTo>
                  <a:lnTo>
                    <a:pt x="38297" y="25648"/>
                  </a:lnTo>
                  <a:lnTo>
                    <a:pt x="45446" y="18091"/>
                  </a:lnTo>
                  <a:lnTo>
                    <a:pt x="45446" y="18091"/>
                  </a:lnTo>
                  <a:lnTo>
                    <a:pt x="48765" y="13740"/>
                  </a:lnTo>
                  <a:lnTo>
                    <a:pt x="52340" y="9618"/>
                  </a:lnTo>
                  <a:lnTo>
                    <a:pt x="54382" y="7557"/>
                  </a:lnTo>
                  <a:lnTo>
                    <a:pt x="56680" y="5954"/>
                  </a:lnTo>
                  <a:lnTo>
                    <a:pt x="58978" y="4580"/>
                  </a:lnTo>
                  <a:lnTo>
                    <a:pt x="61531" y="3893"/>
                  </a:lnTo>
                  <a:lnTo>
                    <a:pt x="61531" y="3893"/>
                  </a:lnTo>
                  <a:lnTo>
                    <a:pt x="65872" y="3893"/>
                  </a:lnTo>
                  <a:lnTo>
                    <a:pt x="69702" y="4351"/>
                  </a:lnTo>
                  <a:lnTo>
                    <a:pt x="74042" y="5267"/>
                  </a:lnTo>
                  <a:lnTo>
                    <a:pt x="78382" y="6183"/>
                  </a:lnTo>
                  <a:lnTo>
                    <a:pt x="82468" y="7557"/>
                  </a:lnTo>
                  <a:lnTo>
                    <a:pt x="86553" y="9160"/>
                  </a:lnTo>
                  <a:lnTo>
                    <a:pt x="93957" y="12137"/>
                  </a:lnTo>
                  <a:lnTo>
                    <a:pt x="93957" y="12137"/>
                  </a:lnTo>
                  <a:lnTo>
                    <a:pt x="101106" y="15801"/>
                  </a:lnTo>
                  <a:lnTo>
                    <a:pt x="104680" y="17633"/>
                  </a:lnTo>
                  <a:lnTo>
                    <a:pt x="108255" y="19923"/>
                  </a:lnTo>
                  <a:lnTo>
                    <a:pt x="111063" y="22442"/>
                  </a:lnTo>
                  <a:lnTo>
                    <a:pt x="113617" y="25419"/>
                  </a:lnTo>
                  <a:lnTo>
                    <a:pt x="114382" y="27022"/>
                  </a:lnTo>
                  <a:lnTo>
                    <a:pt x="114893" y="28625"/>
                  </a:lnTo>
                  <a:lnTo>
                    <a:pt x="115659" y="30458"/>
                  </a:lnTo>
                  <a:lnTo>
                    <a:pt x="115659" y="32290"/>
                  </a:lnTo>
                  <a:lnTo>
                    <a:pt x="115659" y="32290"/>
                  </a:lnTo>
                  <a:lnTo>
                    <a:pt x="115659" y="46717"/>
                  </a:lnTo>
                  <a:lnTo>
                    <a:pt x="115404" y="61145"/>
                  </a:lnTo>
                  <a:lnTo>
                    <a:pt x="114638" y="68244"/>
                  </a:lnTo>
                  <a:lnTo>
                    <a:pt x="113872" y="75572"/>
                  </a:lnTo>
                  <a:lnTo>
                    <a:pt x="112851" y="82442"/>
                  </a:lnTo>
                  <a:lnTo>
                    <a:pt x="111063" y="89541"/>
                  </a:lnTo>
                  <a:lnTo>
                    <a:pt x="111063" y="89541"/>
                  </a:lnTo>
                  <a:lnTo>
                    <a:pt x="109531" y="95954"/>
                  </a:lnTo>
                  <a:lnTo>
                    <a:pt x="107489" y="102595"/>
                  </a:lnTo>
                  <a:lnTo>
                    <a:pt x="106212" y="105801"/>
                  </a:lnTo>
                  <a:lnTo>
                    <a:pt x="104680" y="109007"/>
                  </a:lnTo>
                  <a:lnTo>
                    <a:pt x="102893" y="111984"/>
                  </a:lnTo>
                  <a:lnTo>
                    <a:pt x="100851" y="114732"/>
                  </a:lnTo>
                  <a:lnTo>
                    <a:pt x="100851" y="11473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3" name="Shape 527"/>
            <p:cNvSpPr/>
            <p:nvPr/>
          </p:nvSpPr>
          <p:spPr>
            <a:xfrm>
              <a:off x="1122" y="2929"/>
              <a:ext cx="505" cy="522"/>
            </a:xfrm>
            <a:custGeom>
              <a:avLst/>
              <a:gdLst/>
              <a:ahLst/>
              <a:cxnLst/>
              <a:rect l="0" t="0" r="0" b="0"/>
              <a:pathLst>
                <a:path w="120000" h="120000" extrusionOk="0">
                  <a:moveTo>
                    <a:pt x="36758" y="2068"/>
                  </a:moveTo>
                  <a:lnTo>
                    <a:pt x="36758" y="2068"/>
                  </a:lnTo>
                  <a:lnTo>
                    <a:pt x="31304" y="2988"/>
                  </a:lnTo>
                  <a:lnTo>
                    <a:pt x="26798" y="4597"/>
                  </a:lnTo>
                  <a:lnTo>
                    <a:pt x="22529" y="6896"/>
                  </a:lnTo>
                  <a:lnTo>
                    <a:pt x="18498" y="9425"/>
                  </a:lnTo>
                  <a:lnTo>
                    <a:pt x="14940" y="12643"/>
                  </a:lnTo>
                  <a:lnTo>
                    <a:pt x="11857" y="15862"/>
                  </a:lnTo>
                  <a:lnTo>
                    <a:pt x="9249" y="19540"/>
                  </a:lnTo>
                  <a:lnTo>
                    <a:pt x="6877" y="23908"/>
                  </a:lnTo>
                  <a:lnTo>
                    <a:pt x="4980" y="28045"/>
                  </a:lnTo>
                  <a:lnTo>
                    <a:pt x="3320" y="32413"/>
                  </a:lnTo>
                  <a:lnTo>
                    <a:pt x="1897" y="37011"/>
                  </a:lnTo>
                  <a:lnTo>
                    <a:pt x="948" y="41379"/>
                  </a:lnTo>
                  <a:lnTo>
                    <a:pt x="237" y="45977"/>
                  </a:lnTo>
                  <a:lnTo>
                    <a:pt x="0" y="50344"/>
                  </a:lnTo>
                  <a:lnTo>
                    <a:pt x="0" y="54942"/>
                  </a:lnTo>
                  <a:lnTo>
                    <a:pt x="0" y="59080"/>
                  </a:lnTo>
                  <a:lnTo>
                    <a:pt x="0" y="59080"/>
                  </a:lnTo>
                  <a:lnTo>
                    <a:pt x="237" y="64597"/>
                  </a:lnTo>
                  <a:lnTo>
                    <a:pt x="1185" y="70114"/>
                  </a:lnTo>
                  <a:lnTo>
                    <a:pt x="2371" y="75402"/>
                  </a:lnTo>
                  <a:lnTo>
                    <a:pt x="3557" y="81149"/>
                  </a:lnTo>
                  <a:lnTo>
                    <a:pt x="5691" y="86666"/>
                  </a:lnTo>
                  <a:lnTo>
                    <a:pt x="7826" y="92183"/>
                  </a:lnTo>
                  <a:lnTo>
                    <a:pt x="11146" y="97241"/>
                  </a:lnTo>
                  <a:lnTo>
                    <a:pt x="12806" y="99540"/>
                  </a:lnTo>
                  <a:lnTo>
                    <a:pt x="14940" y="102068"/>
                  </a:lnTo>
                  <a:lnTo>
                    <a:pt x="16837" y="104367"/>
                  </a:lnTo>
                  <a:lnTo>
                    <a:pt x="19209" y="106206"/>
                  </a:lnTo>
                  <a:lnTo>
                    <a:pt x="21818" y="108505"/>
                  </a:lnTo>
                  <a:lnTo>
                    <a:pt x="24426" y="110114"/>
                  </a:lnTo>
                  <a:lnTo>
                    <a:pt x="27509" y="111954"/>
                  </a:lnTo>
                  <a:lnTo>
                    <a:pt x="30830" y="113563"/>
                  </a:lnTo>
                  <a:lnTo>
                    <a:pt x="34150" y="115172"/>
                  </a:lnTo>
                  <a:lnTo>
                    <a:pt x="37707" y="116551"/>
                  </a:lnTo>
                  <a:lnTo>
                    <a:pt x="41739" y="117471"/>
                  </a:lnTo>
                  <a:lnTo>
                    <a:pt x="46007" y="118390"/>
                  </a:lnTo>
                  <a:lnTo>
                    <a:pt x="50276" y="119080"/>
                  </a:lnTo>
                  <a:lnTo>
                    <a:pt x="54782" y="119770"/>
                  </a:lnTo>
                  <a:lnTo>
                    <a:pt x="59762" y="120000"/>
                  </a:lnTo>
                  <a:lnTo>
                    <a:pt x="65217" y="120000"/>
                  </a:lnTo>
                  <a:lnTo>
                    <a:pt x="70671" y="119770"/>
                  </a:lnTo>
                  <a:lnTo>
                    <a:pt x="76600" y="119310"/>
                  </a:lnTo>
                  <a:lnTo>
                    <a:pt x="76600" y="119310"/>
                  </a:lnTo>
                  <a:lnTo>
                    <a:pt x="81106" y="118850"/>
                  </a:lnTo>
                  <a:lnTo>
                    <a:pt x="85375" y="118160"/>
                  </a:lnTo>
                  <a:lnTo>
                    <a:pt x="88932" y="117241"/>
                  </a:lnTo>
                  <a:lnTo>
                    <a:pt x="92252" y="115862"/>
                  </a:lnTo>
                  <a:lnTo>
                    <a:pt x="95573" y="114482"/>
                  </a:lnTo>
                  <a:lnTo>
                    <a:pt x="98656" y="113333"/>
                  </a:lnTo>
                  <a:lnTo>
                    <a:pt x="101264" y="111724"/>
                  </a:lnTo>
                  <a:lnTo>
                    <a:pt x="103873" y="109885"/>
                  </a:lnTo>
                  <a:lnTo>
                    <a:pt x="105770" y="107816"/>
                  </a:lnTo>
                  <a:lnTo>
                    <a:pt x="108142" y="105977"/>
                  </a:lnTo>
                  <a:lnTo>
                    <a:pt x="109802" y="103678"/>
                  </a:lnTo>
                  <a:lnTo>
                    <a:pt x="111462" y="101379"/>
                  </a:lnTo>
                  <a:lnTo>
                    <a:pt x="114071" y="96551"/>
                  </a:lnTo>
                  <a:lnTo>
                    <a:pt x="116442" y="91724"/>
                  </a:lnTo>
                  <a:lnTo>
                    <a:pt x="117628" y="86666"/>
                  </a:lnTo>
                  <a:lnTo>
                    <a:pt x="118814" y="81149"/>
                  </a:lnTo>
                  <a:lnTo>
                    <a:pt x="119288" y="76091"/>
                  </a:lnTo>
                  <a:lnTo>
                    <a:pt x="119762" y="71034"/>
                  </a:lnTo>
                  <a:lnTo>
                    <a:pt x="120000" y="61379"/>
                  </a:lnTo>
                  <a:lnTo>
                    <a:pt x="120000" y="53563"/>
                  </a:lnTo>
                  <a:lnTo>
                    <a:pt x="120000" y="53563"/>
                  </a:lnTo>
                  <a:lnTo>
                    <a:pt x="120000" y="47126"/>
                  </a:lnTo>
                  <a:lnTo>
                    <a:pt x="119288" y="41149"/>
                  </a:lnTo>
                  <a:lnTo>
                    <a:pt x="118339" y="35632"/>
                  </a:lnTo>
                  <a:lnTo>
                    <a:pt x="117154" y="30574"/>
                  </a:lnTo>
                  <a:lnTo>
                    <a:pt x="115019" y="25747"/>
                  </a:lnTo>
                  <a:lnTo>
                    <a:pt x="113122" y="21609"/>
                  </a:lnTo>
                  <a:lnTo>
                    <a:pt x="110750" y="17701"/>
                  </a:lnTo>
                  <a:lnTo>
                    <a:pt x="107905" y="14252"/>
                  </a:lnTo>
                  <a:lnTo>
                    <a:pt x="104584" y="11264"/>
                  </a:lnTo>
                  <a:lnTo>
                    <a:pt x="100790" y="8735"/>
                  </a:lnTo>
                  <a:lnTo>
                    <a:pt x="96521" y="6206"/>
                  </a:lnTo>
                  <a:lnTo>
                    <a:pt x="92252" y="4597"/>
                  </a:lnTo>
                  <a:lnTo>
                    <a:pt x="87272" y="2988"/>
                  </a:lnTo>
                  <a:lnTo>
                    <a:pt x="81581" y="1609"/>
                  </a:lnTo>
                  <a:lnTo>
                    <a:pt x="76126" y="1149"/>
                  </a:lnTo>
                  <a:lnTo>
                    <a:pt x="69723" y="459"/>
                  </a:lnTo>
                  <a:lnTo>
                    <a:pt x="69723" y="459"/>
                  </a:lnTo>
                  <a:lnTo>
                    <a:pt x="68063" y="0"/>
                  </a:lnTo>
                  <a:lnTo>
                    <a:pt x="62134" y="0"/>
                  </a:lnTo>
                  <a:lnTo>
                    <a:pt x="57865" y="0"/>
                  </a:lnTo>
                  <a:lnTo>
                    <a:pt x="52173" y="459"/>
                  </a:lnTo>
                  <a:lnTo>
                    <a:pt x="45059" y="1149"/>
                  </a:lnTo>
                  <a:lnTo>
                    <a:pt x="36758" y="2068"/>
                  </a:lnTo>
                  <a:lnTo>
                    <a:pt x="36758" y="206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4" name="Shape 528"/>
            <p:cNvSpPr/>
            <p:nvPr/>
          </p:nvSpPr>
          <p:spPr>
            <a:xfrm>
              <a:off x="1113" y="2920"/>
              <a:ext cx="524" cy="536"/>
            </a:xfrm>
            <a:custGeom>
              <a:avLst/>
              <a:gdLst/>
              <a:ahLst/>
              <a:cxnLst/>
              <a:rect l="0" t="0" r="0" b="0"/>
              <a:pathLst>
                <a:path w="120000" h="120000" extrusionOk="0">
                  <a:moveTo>
                    <a:pt x="109028" y="16312"/>
                  </a:moveTo>
                  <a:lnTo>
                    <a:pt x="109028" y="16312"/>
                  </a:lnTo>
                  <a:lnTo>
                    <a:pt x="105828" y="12737"/>
                  </a:lnTo>
                  <a:lnTo>
                    <a:pt x="102400" y="9608"/>
                  </a:lnTo>
                  <a:lnTo>
                    <a:pt x="98514" y="7150"/>
                  </a:lnTo>
                  <a:lnTo>
                    <a:pt x="94400" y="5363"/>
                  </a:lnTo>
                  <a:lnTo>
                    <a:pt x="89828" y="3351"/>
                  </a:lnTo>
                  <a:lnTo>
                    <a:pt x="85485" y="2234"/>
                  </a:lnTo>
                  <a:lnTo>
                    <a:pt x="80685" y="1340"/>
                  </a:lnTo>
                  <a:lnTo>
                    <a:pt x="75657" y="670"/>
                  </a:lnTo>
                  <a:lnTo>
                    <a:pt x="70857" y="0"/>
                  </a:lnTo>
                  <a:lnTo>
                    <a:pt x="65600" y="0"/>
                  </a:lnTo>
                  <a:lnTo>
                    <a:pt x="55771" y="0"/>
                  </a:lnTo>
                  <a:lnTo>
                    <a:pt x="46171" y="893"/>
                  </a:lnTo>
                  <a:lnTo>
                    <a:pt x="37257" y="1787"/>
                  </a:lnTo>
                  <a:lnTo>
                    <a:pt x="37257" y="1787"/>
                  </a:lnTo>
                  <a:lnTo>
                    <a:pt x="33600" y="2458"/>
                  </a:lnTo>
                  <a:lnTo>
                    <a:pt x="29714" y="3798"/>
                  </a:lnTo>
                  <a:lnTo>
                    <a:pt x="26514" y="4916"/>
                  </a:lnTo>
                  <a:lnTo>
                    <a:pt x="23314" y="6927"/>
                  </a:lnTo>
                  <a:lnTo>
                    <a:pt x="20114" y="8715"/>
                  </a:lnTo>
                  <a:lnTo>
                    <a:pt x="17142" y="10949"/>
                  </a:lnTo>
                  <a:lnTo>
                    <a:pt x="14628" y="13407"/>
                  </a:lnTo>
                  <a:lnTo>
                    <a:pt x="12342" y="15865"/>
                  </a:lnTo>
                  <a:lnTo>
                    <a:pt x="10285" y="18770"/>
                  </a:lnTo>
                  <a:lnTo>
                    <a:pt x="8228" y="21899"/>
                  </a:lnTo>
                  <a:lnTo>
                    <a:pt x="6628" y="25027"/>
                  </a:lnTo>
                  <a:lnTo>
                    <a:pt x="5028" y="28156"/>
                  </a:lnTo>
                  <a:lnTo>
                    <a:pt x="3885" y="31508"/>
                  </a:lnTo>
                  <a:lnTo>
                    <a:pt x="2514" y="35307"/>
                  </a:lnTo>
                  <a:lnTo>
                    <a:pt x="1600" y="38659"/>
                  </a:lnTo>
                  <a:lnTo>
                    <a:pt x="914" y="42458"/>
                  </a:lnTo>
                  <a:lnTo>
                    <a:pt x="228" y="46256"/>
                  </a:lnTo>
                  <a:lnTo>
                    <a:pt x="0" y="49832"/>
                  </a:lnTo>
                  <a:lnTo>
                    <a:pt x="0" y="57653"/>
                  </a:lnTo>
                  <a:lnTo>
                    <a:pt x="228" y="65474"/>
                  </a:lnTo>
                  <a:lnTo>
                    <a:pt x="1600" y="72849"/>
                  </a:lnTo>
                  <a:lnTo>
                    <a:pt x="3428" y="80223"/>
                  </a:lnTo>
                  <a:lnTo>
                    <a:pt x="6171" y="87374"/>
                  </a:lnTo>
                  <a:lnTo>
                    <a:pt x="7314" y="90502"/>
                  </a:lnTo>
                  <a:lnTo>
                    <a:pt x="8914" y="93631"/>
                  </a:lnTo>
                  <a:lnTo>
                    <a:pt x="10742" y="96312"/>
                  </a:lnTo>
                  <a:lnTo>
                    <a:pt x="12800" y="99217"/>
                  </a:lnTo>
                  <a:lnTo>
                    <a:pt x="12800" y="99217"/>
                  </a:lnTo>
                  <a:lnTo>
                    <a:pt x="15542" y="102569"/>
                  </a:lnTo>
                  <a:lnTo>
                    <a:pt x="18514" y="105698"/>
                  </a:lnTo>
                  <a:lnTo>
                    <a:pt x="21942" y="108156"/>
                  </a:lnTo>
                  <a:lnTo>
                    <a:pt x="25142" y="110614"/>
                  </a:lnTo>
                  <a:lnTo>
                    <a:pt x="28800" y="112625"/>
                  </a:lnTo>
                  <a:lnTo>
                    <a:pt x="32457" y="114413"/>
                  </a:lnTo>
                  <a:lnTo>
                    <a:pt x="36342" y="115977"/>
                  </a:lnTo>
                  <a:lnTo>
                    <a:pt x="40457" y="117318"/>
                  </a:lnTo>
                  <a:lnTo>
                    <a:pt x="44342" y="118212"/>
                  </a:lnTo>
                  <a:lnTo>
                    <a:pt x="48457" y="118882"/>
                  </a:lnTo>
                  <a:lnTo>
                    <a:pt x="53028" y="119329"/>
                  </a:lnTo>
                  <a:lnTo>
                    <a:pt x="57142" y="120000"/>
                  </a:lnTo>
                  <a:lnTo>
                    <a:pt x="65600" y="120000"/>
                  </a:lnTo>
                  <a:lnTo>
                    <a:pt x="74057" y="119776"/>
                  </a:lnTo>
                  <a:lnTo>
                    <a:pt x="74057" y="119776"/>
                  </a:lnTo>
                  <a:lnTo>
                    <a:pt x="78171" y="119329"/>
                  </a:lnTo>
                  <a:lnTo>
                    <a:pt x="82285" y="118882"/>
                  </a:lnTo>
                  <a:lnTo>
                    <a:pt x="86171" y="117765"/>
                  </a:lnTo>
                  <a:lnTo>
                    <a:pt x="89600" y="116648"/>
                  </a:lnTo>
                  <a:lnTo>
                    <a:pt x="93028" y="115307"/>
                  </a:lnTo>
                  <a:lnTo>
                    <a:pt x="96228" y="113743"/>
                  </a:lnTo>
                  <a:lnTo>
                    <a:pt x="99428" y="111955"/>
                  </a:lnTo>
                  <a:lnTo>
                    <a:pt x="102400" y="109944"/>
                  </a:lnTo>
                  <a:lnTo>
                    <a:pt x="105142" y="107932"/>
                  </a:lnTo>
                  <a:lnTo>
                    <a:pt x="107885" y="105474"/>
                  </a:lnTo>
                  <a:lnTo>
                    <a:pt x="109942" y="102569"/>
                  </a:lnTo>
                  <a:lnTo>
                    <a:pt x="112000" y="99441"/>
                  </a:lnTo>
                  <a:lnTo>
                    <a:pt x="113828" y="96312"/>
                  </a:lnTo>
                  <a:lnTo>
                    <a:pt x="115428" y="92960"/>
                  </a:lnTo>
                  <a:lnTo>
                    <a:pt x="116800" y="89162"/>
                  </a:lnTo>
                  <a:lnTo>
                    <a:pt x="117942" y="85139"/>
                  </a:lnTo>
                  <a:lnTo>
                    <a:pt x="117942" y="85139"/>
                  </a:lnTo>
                  <a:lnTo>
                    <a:pt x="118628" y="81340"/>
                  </a:lnTo>
                  <a:lnTo>
                    <a:pt x="119314" y="77541"/>
                  </a:lnTo>
                  <a:lnTo>
                    <a:pt x="119542" y="70391"/>
                  </a:lnTo>
                  <a:lnTo>
                    <a:pt x="120000" y="63016"/>
                  </a:lnTo>
                  <a:lnTo>
                    <a:pt x="120000" y="55418"/>
                  </a:lnTo>
                  <a:lnTo>
                    <a:pt x="120000" y="55418"/>
                  </a:lnTo>
                  <a:lnTo>
                    <a:pt x="120000" y="50279"/>
                  </a:lnTo>
                  <a:lnTo>
                    <a:pt x="119542" y="44916"/>
                  </a:lnTo>
                  <a:lnTo>
                    <a:pt x="118857" y="40000"/>
                  </a:lnTo>
                  <a:lnTo>
                    <a:pt x="117942" y="34860"/>
                  </a:lnTo>
                  <a:lnTo>
                    <a:pt x="116342" y="29944"/>
                  </a:lnTo>
                  <a:lnTo>
                    <a:pt x="114514" y="25251"/>
                  </a:lnTo>
                  <a:lnTo>
                    <a:pt x="112000" y="20558"/>
                  </a:lnTo>
                  <a:lnTo>
                    <a:pt x="109028" y="16312"/>
                  </a:lnTo>
                  <a:lnTo>
                    <a:pt x="109028" y="16312"/>
                  </a:lnTo>
                  <a:close/>
                  <a:moveTo>
                    <a:pt x="115657" y="72625"/>
                  </a:moveTo>
                  <a:lnTo>
                    <a:pt x="115657" y="72625"/>
                  </a:lnTo>
                  <a:lnTo>
                    <a:pt x="115200" y="79776"/>
                  </a:lnTo>
                  <a:lnTo>
                    <a:pt x="114514" y="83575"/>
                  </a:lnTo>
                  <a:lnTo>
                    <a:pt x="113600" y="86927"/>
                  </a:lnTo>
                  <a:lnTo>
                    <a:pt x="112685" y="90502"/>
                  </a:lnTo>
                  <a:lnTo>
                    <a:pt x="111314" y="93631"/>
                  </a:lnTo>
                  <a:lnTo>
                    <a:pt x="109714" y="96759"/>
                  </a:lnTo>
                  <a:lnTo>
                    <a:pt x="107885" y="99664"/>
                  </a:lnTo>
                  <a:lnTo>
                    <a:pt x="107885" y="99664"/>
                  </a:lnTo>
                  <a:lnTo>
                    <a:pt x="104914" y="103463"/>
                  </a:lnTo>
                  <a:lnTo>
                    <a:pt x="101714" y="106592"/>
                  </a:lnTo>
                  <a:lnTo>
                    <a:pt x="97828" y="109497"/>
                  </a:lnTo>
                  <a:lnTo>
                    <a:pt x="93714" y="111284"/>
                  </a:lnTo>
                  <a:lnTo>
                    <a:pt x="89600" y="113072"/>
                  </a:lnTo>
                  <a:lnTo>
                    <a:pt x="85257" y="114413"/>
                  </a:lnTo>
                  <a:lnTo>
                    <a:pt x="80457" y="115307"/>
                  </a:lnTo>
                  <a:lnTo>
                    <a:pt x="75885" y="115977"/>
                  </a:lnTo>
                  <a:lnTo>
                    <a:pt x="75885" y="115977"/>
                  </a:lnTo>
                  <a:lnTo>
                    <a:pt x="71085" y="116201"/>
                  </a:lnTo>
                  <a:lnTo>
                    <a:pt x="66742" y="116648"/>
                  </a:lnTo>
                  <a:lnTo>
                    <a:pt x="61942" y="116648"/>
                  </a:lnTo>
                  <a:lnTo>
                    <a:pt x="57371" y="116201"/>
                  </a:lnTo>
                  <a:lnTo>
                    <a:pt x="52571" y="115977"/>
                  </a:lnTo>
                  <a:lnTo>
                    <a:pt x="48228" y="115307"/>
                  </a:lnTo>
                  <a:lnTo>
                    <a:pt x="43657" y="114189"/>
                  </a:lnTo>
                  <a:lnTo>
                    <a:pt x="39542" y="112849"/>
                  </a:lnTo>
                  <a:lnTo>
                    <a:pt x="35200" y="111284"/>
                  </a:lnTo>
                  <a:lnTo>
                    <a:pt x="31314" y="109497"/>
                  </a:lnTo>
                  <a:lnTo>
                    <a:pt x="27428" y="107262"/>
                  </a:lnTo>
                  <a:lnTo>
                    <a:pt x="23542" y="104804"/>
                  </a:lnTo>
                  <a:lnTo>
                    <a:pt x="20342" y="101899"/>
                  </a:lnTo>
                  <a:lnTo>
                    <a:pt x="17142" y="98547"/>
                  </a:lnTo>
                  <a:lnTo>
                    <a:pt x="14400" y="95195"/>
                  </a:lnTo>
                  <a:lnTo>
                    <a:pt x="11885" y="90949"/>
                  </a:lnTo>
                  <a:lnTo>
                    <a:pt x="11885" y="90949"/>
                  </a:lnTo>
                  <a:lnTo>
                    <a:pt x="9371" y="85363"/>
                  </a:lnTo>
                  <a:lnTo>
                    <a:pt x="7314" y="79776"/>
                  </a:lnTo>
                  <a:lnTo>
                    <a:pt x="5714" y="73519"/>
                  </a:lnTo>
                  <a:lnTo>
                    <a:pt x="4571" y="67039"/>
                  </a:lnTo>
                  <a:lnTo>
                    <a:pt x="3885" y="60111"/>
                  </a:lnTo>
                  <a:lnTo>
                    <a:pt x="3885" y="53631"/>
                  </a:lnTo>
                  <a:lnTo>
                    <a:pt x="4114" y="46703"/>
                  </a:lnTo>
                  <a:lnTo>
                    <a:pt x="5485" y="40223"/>
                  </a:lnTo>
                  <a:lnTo>
                    <a:pt x="7085" y="33966"/>
                  </a:lnTo>
                  <a:lnTo>
                    <a:pt x="8000" y="30837"/>
                  </a:lnTo>
                  <a:lnTo>
                    <a:pt x="9371" y="28156"/>
                  </a:lnTo>
                  <a:lnTo>
                    <a:pt x="10742" y="25027"/>
                  </a:lnTo>
                  <a:lnTo>
                    <a:pt x="12342" y="22346"/>
                  </a:lnTo>
                  <a:lnTo>
                    <a:pt x="13942" y="19888"/>
                  </a:lnTo>
                  <a:lnTo>
                    <a:pt x="16000" y="17430"/>
                  </a:lnTo>
                  <a:lnTo>
                    <a:pt x="18285" y="15195"/>
                  </a:lnTo>
                  <a:lnTo>
                    <a:pt x="20342" y="13184"/>
                  </a:lnTo>
                  <a:lnTo>
                    <a:pt x="22857" y="11173"/>
                  </a:lnTo>
                  <a:lnTo>
                    <a:pt x="25600" y="9608"/>
                  </a:lnTo>
                  <a:lnTo>
                    <a:pt x="28342" y="8044"/>
                  </a:lnTo>
                  <a:lnTo>
                    <a:pt x="31542" y="7150"/>
                  </a:lnTo>
                  <a:lnTo>
                    <a:pt x="34742" y="6256"/>
                  </a:lnTo>
                  <a:lnTo>
                    <a:pt x="38171" y="5363"/>
                  </a:lnTo>
                  <a:lnTo>
                    <a:pt x="38171" y="5363"/>
                  </a:lnTo>
                  <a:lnTo>
                    <a:pt x="45942" y="4469"/>
                  </a:lnTo>
                  <a:lnTo>
                    <a:pt x="54171" y="3798"/>
                  </a:lnTo>
                  <a:lnTo>
                    <a:pt x="62857" y="3351"/>
                  </a:lnTo>
                  <a:lnTo>
                    <a:pt x="71542" y="3798"/>
                  </a:lnTo>
                  <a:lnTo>
                    <a:pt x="75657" y="4022"/>
                  </a:lnTo>
                  <a:lnTo>
                    <a:pt x="80000" y="4692"/>
                  </a:lnTo>
                  <a:lnTo>
                    <a:pt x="83885" y="5586"/>
                  </a:lnTo>
                  <a:lnTo>
                    <a:pt x="88000" y="6927"/>
                  </a:lnTo>
                  <a:lnTo>
                    <a:pt x="91885" y="8044"/>
                  </a:lnTo>
                  <a:lnTo>
                    <a:pt x="95314" y="10055"/>
                  </a:lnTo>
                  <a:lnTo>
                    <a:pt x="98971" y="12067"/>
                  </a:lnTo>
                  <a:lnTo>
                    <a:pt x="102171" y="14301"/>
                  </a:lnTo>
                  <a:lnTo>
                    <a:pt x="102171" y="14301"/>
                  </a:lnTo>
                  <a:lnTo>
                    <a:pt x="104914" y="17206"/>
                  </a:lnTo>
                  <a:lnTo>
                    <a:pt x="107428" y="20335"/>
                  </a:lnTo>
                  <a:lnTo>
                    <a:pt x="109714" y="23463"/>
                  </a:lnTo>
                  <a:lnTo>
                    <a:pt x="111314" y="26815"/>
                  </a:lnTo>
                  <a:lnTo>
                    <a:pt x="112914" y="30167"/>
                  </a:lnTo>
                  <a:lnTo>
                    <a:pt x="113828" y="33966"/>
                  </a:lnTo>
                  <a:lnTo>
                    <a:pt x="114742" y="37765"/>
                  </a:lnTo>
                  <a:lnTo>
                    <a:pt x="115428" y="41564"/>
                  </a:lnTo>
                  <a:lnTo>
                    <a:pt x="116114" y="45586"/>
                  </a:lnTo>
                  <a:lnTo>
                    <a:pt x="116342" y="49608"/>
                  </a:lnTo>
                  <a:lnTo>
                    <a:pt x="116342" y="57653"/>
                  </a:lnTo>
                  <a:lnTo>
                    <a:pt x="116342" y="65474"/>
                  </a:lnTo>
                  <a:lnTo>
                    <a:pt x="115657" y="72625"/>
                  </a:lnTo>
                  <a:lnTo>
                    <a:pt x="115657" y="726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5" name="Shape 529"/>
            <p:cNvSpPr/>
            <p:nvPr/>
          </p:nvSpPr>
          <p:spPr>
            <a:xfrm>
              <a:off x="1127" y="2925"/>
              <a:ext cx="489" cy="249"/>
            </a:xfrm>
            <a:custGeom>
              <a:avLst/>
              <a:gdLst/>
              <a:ahLst/>
              <a:cxnLst/>
              <a:rect l="0" t="0" r="0" b="0"/>
              <a:pathLst>
                <a:path w="120000" h="120000" extrusionOk="0">
                  <a:moveTo>
                    <a:pt x="3918" y="72480"/>
                  </a:moveTo>
                  <a:lnTo>
                    <a:pt x="3918" y="72480"/>
                  </a:lnTo>
                  <a:lnTo>
                    <a:pt x="3918" y="71040"/>
                  </a:lnTo>
                  <a:lnTo>
                    <a:pt x="3428" y="69600"/>
                  </a:lnTo>
                  <a:lnTo>
                    <a:pt x="2938" y="69120"/>
                  </a:lnTo>
                  <a:lnTo>
                    <a:pt x="2204" y="68640"/>
                  </a:lnTo>
                  <a:lnTo>
                    <a:pt x="1224" y="69120"/>
                  </a:lnTo>
                  <a:lnTo>
                    <a:pt x="734" y="69600"/>
                  </a:lnTo>
                  <a:lnTo>
                    <a:pt x="0" y="70560"/>
                  </a:lnTo>
                  <a:lnTo>
                    <a:pt x="0" y="72480"/>
                  </a:lnTo>
                  <a:lnTo>
                    <a:pt x="0" y="72480"/>
                  </a:lnTo>
                  <a:lnTo>
                    <a:pt x="0" y="77760"/>
                  </a:lnTo>
                  <a:lnTo>
                    <a:pt x="489" y="83040"/>
                  </a:lnTo>
                  <a:lnTo>
                    <a:pt x="1469" y="94080"/>
                  </a:lnTo>
                  <a:lnTo>
                    <a:pt x="1714" y="99360"/>
                  </a:lnTo>
                  <a:lnTo>
                    <a:pt x="1714" y="104640"/>
                  </a:lnTo>
                  <a:lnTo>
                    <a:pt x="1469" y="109440"/>
                  </a:lnTo>
                  <a:lnTo>
                    <a:pt x="1224" y="114720"/>
                  </a:lnTo>
                  <a:lnTo>
                    <a:pt x="1224" y="114720"/>
                  </a:lnTo>
                  <a:lnTo>
                    <a:pt x="734" y="116640"/>
                  </a:lnTo>
                  <a:lnTo>
                    <a:pt x="1224" y="118080"/>
                  </a:lnTo>
                  <a:lnTo>
                    <a:pt x="1714" y="118560"/>
                  </a:lnTo>
                  <a:lnTo>
                    <a:pt x="2448" y="119520"/>
                  </a:lnTo>
                  <a:lnTo>
                    <a:pt x="3183" y="120000"/>
                  </a:lnTo>
                  <a:lnTo>
                    <a:pt x="3918" y="119520"/>
                  </a:lnTo>
                  <a:lnTo>
                    <a:pt x="4653" y="118560"/>
                  </a:lnTo>
                  <a:lnTo>
                    <a:pt x="4897" y="117120"/>
                  </a:lnTo>
                  <a:lnTo>
                    <a:pt x="4897" y="117120"/>
                  </a:lnTo>
                  <a:lnTo>
                    <a:pt x="5632" y="111360"/>
                  </a:lnTo>
                  <a:lnTo>
                    <a:pt x="5632" y="106080"/>
                  </a:lnTo>
                  <a:lnTo>
                    <a:pt x="5632" y="100320"/>
                  </a:lnTo>
                  <a:lnTo>
                    <a:pt x="5142" y="95040"/>
                  </a:lnTo>
                  <a:lnTo>
                    <a:pt x="4653" y="84000"/>
                  </a:lnTo>
                  <a:lnTo>
                    <a:pt x="4163" y="78240"/>
                  </a:lnTo>
                  <a:lnTo>
                    <a:pt x="3918" y="72480"/>
                  </a:lnTo>
                  <a:lnTo>
                    <a:pt x="3918" y="72480"/>
                  </a:lnTo>
                  <a:close/>
                  <a:moveTo>
                    <a:pt x="118040" y="50880"/>
                  </a:moveTo>
                  <a:lnTo>
                    <a:pt x="118040" y="50880"/>
                  </a:lnTo>
                  <a:lnTo>
                    <a:pt x="118040" y="48960"/>
                  </a:lnTo>
                  <a:lnTo>
                    <a:pt x="117306" y="48480"/>
                  </a:lnTo>
                  <a:lnTo>
                    <a:pt x="117061" y="47040"/>
                  </a:lnTo>
                  <a:lnTo>
                    <a:pt x="115836" y="47040"/>
                  </a:lnTo>
                  <a:lnTo>
                    <a:pt x="115346" y="47040"/>
                  </a:lnTo>
                  <a:lnTo>
                    <a:pt x="114612" y="47520"/>
                  </a:lnTo>
                  <a:lnTo>
                    <a:pt x="114122" y="48960"/>
                  </a:lnTo>
                  <a:lnTo>
                    <a:pt x="114122" y="50400"/>
                  </a:lnTo>
                  <a:lnTo>
                    <a:pt x="114122" y="50400"/>
                  </a:lnTo>
                  <a:lnTo>
                    <a:pt x="114122" y="57600"/>
                  </a:lnTo>
                  <a:lnTo>
                    <a:pt x="114612" y="64320"/>
                  </a:lnTo>
                  <a:lnTo>
                    <a:pt x="115591" y="77760"/>
                  </a:lnTo>
                  <a:lnTo>
                    <a:pt x="115836" y="84960"/>
                  </a:lnTo>
                  <a:lnTo>
                    <a:pt x="116326" y="91680"/>
                  </a:lnTo>
                  <a:lnTo>
                    <a:pt x="115836" y="98400"/>
                  </a:lnTo>
                  <a:lnTo>
                    <a:pt x="115591" y="105120"/>
                  </a:lnTo>
                  <a:lnTo>
                    <a:pt x="115591" y="105120"/>
                  </a:lnTo>
                  <a:lnTo>
                    <a:pt x="115346" y="107040"/>
                  </a:lnTo>
                  <a:lnTo>
                    <a:pt x="115591" y="108480"/>
                  </a:lnTo>
                  <a:lnTo>
                    <a:pt x="116326" y="109440"/>
                  </a:lnTo>
                  <a:lnTo>
                    <a:pt x="117061" y="109920"/>
                  </a:lnTo>
                  <a:lnTo>
                    <a:pt x="117551" y="110400"/>
                  </a:lnTo>
                  <a:lnTo>
                    <a:pt x="118285" y="109920"/>
                  </a:lnTo>
                  <a:lnTo>
                    <a:pt x="119020" y="109440"/>
                  </a:lnTo>
                  <a:lnTo>
                    <a:pt x="119265" y="108000"/>
                  </a:lnTo>
                  <a:lnTo>
                    <a:pt x="119265" y="108000"/>
                  </a:lnTo>
                  <a:lnTo>
                    <a:pt x="120000" y="100320"/>
                  </a:lnTo>
                  <a:lnTo>
                    <a:pt x="120000" y="93120"/>
                  </a:lnTo>
                  <a:lnTo>
                    <a:pt x="120000" y="86400"/>
                  </a:lnTo>
                  <a:lnTo>
                    <a:pt x="119755" y="79200"/>
                  </a:lnTo>
                  <a:lnTo>
                    <a:pt x="118775" y="65280"/>
                  </a:lnTo>
                  <a:lnTo>
                    <a:pt x="118285" y="58560"/>
                  </a:lnTo>
                  <a:lnTo>
                    <a:pt x="118040" y="50880"/>
                  </a:lnTo>
                  <a:lnTo>
                    <a:pt x="118040" y="50880"/>
                  </a:lnTo>
                  <a:close/>
                  <a:moveTo>
                    <a:pt x="10040" y="47520"/>
                  </a:moveTo>
                  <a:lnTo>
                    <a:pt x="10040" y="47520"/>
                  </a:lnTo>
                  <a:lnTo>
                    <a:pt x="9551" y="46080"/>
                  </a:lnTo>
                  <a:lnTo>
                    <a:pt x="9306" y="45120"/>
                  </a:lnTo>
                  <a:lnTo>
                    <a:pt x="8571" y="44160"/>
                  </a:lnTo>
                  <a:lnTo>
                    <a:pt x="7836" y="43680"/>
                  </a:lnTo>
                  <a:lnTo>
                    <a:pt x="7346" y="44160"/>
                  </a:lnTo>
                  <a:lnTo>
                    <a:pt x="6612" y="45120"/>
                  </a:lnTo>
                  <a:lnTo>
                    <a:pt x="6367" y="45600"/>
                  </a:lnTo>
                  <a:lnTo>
                    <a:pt x="5877" y="47520"/>
                  </a:lnTo>
                  <a:lnTo>
                    <a:pt x="5877" y="47520"/>
                  </a:lnTo>
                  <a:lnTo>
                    <a:pt x="6367" y="55680"/>
                  </a:lnTo>
                  <a:lnTo>
                    <a:pt x="6857" y="64320"/>
                  </a:lnTo>
                  <a:lnTo>
                    <a:pt x="8571" y="80640"/>
                  </a:lnTo>
                  <a:lnTo>
                    <a:pt x="9061" y="88320"/>
                  </a:lnTo>
                  <a:lnTo>
                    <a:pt x="9306" y="97440"/>
                  </a:lnTo>
                  <a:lnTo>
                    <a:pt x="9306" y="105120"/>
                  </a:lnTo>
                  <a:lnTo>
                    <a:pt x="8326" y="113280"/>
                  </a:lnTo>
                  <a:lnTo>
                    <a:pt x="8326" y="113280"/>
                  </a:lnTo>
                  <a:lnTo>
                    <a:pt x="8326" y="115200"/>
                  </a:lnTo>
                  <a:lnTo>
                    <a:pt x="8326" y="116640"/>
                  </a:lnTo>
                  <a:lnTo>
                    <a:pt x="9061" y="117120"/>
                  </a:lnTo>
                  <a:lnTo>
                    <a:pt x="9551" y="118080"/>
                  </a:lnTo>
                  <a:lnTo>
                    <a:pt x="10285" y="118560"/>
                  </a:lnTo>
                  <a:lnTo>
                    <a:pt x="11020" y="118080"/>
                  </a:lnTo>
                  <a:lnTo>
                    <a:pt x="11755" y="117120"/>
                  </a:lnTo>
                  <a:lnTo>
                    <a:pt x="12000" y="116160"/>
                  </a:lnTo>
                  <a:lnTo>
                    <a:pt x="12000" y="116160"/>
                  </a:lnTo>
                  <a:lnTo>
                    <a:pt x="12979" y="107040"/>
                  </a:lnTo>
                  <a:lnTo>
                    <a:pt x="13469" y="98400"/>
                  </a:lnTo>
                  <a:lnTo>
                    <a:pt x="12979" y="90720"/>
                  </a:lnTo>
                  <a:lnTo>
                    <a:pt x="12489" y="81600"/>
                  </a:lnTo>
                  <a:lnTo>
                    <a:pt x="11020" y="65280"/>
                  </a:lnTo>
                  <a:lnTo>
                    <a:pt x="10285" y="56160"/>
                  </a:lnTo>
                  <a:lnTo>
                    <a:pt x="10040" y="47520"/>
                  </a:lnTo>
                  <a:lnTo>
                    <a:pt x="10040" y="47520"/>
                  </a:lnTo>
                  <a:close/>
                  <a:moveTo>
                    <a:pt x="16408" y="31680"/>
                  </a:moveTo>
                  <a:lnTo>
                    <a:pt x="16408" y="31680"/>
                  </a:lnTo>
                  <a:lnTo>
                    <a:pt x="16408" y="30240"/>
                  </a:lnTo>
                  <a:lnTo>
                    <a:pt x="15918" y="28800"/>
                  </a:lnTo>
                  <a:lnTo>
                    <a:pt x="15183" y="28320"/>
                  </a:lnTo>
                  <a:lnTo>
                    <a:pt x="14448" y="27360"/>
                  </a:lnTo>
                  <a:lnTo>
                    <a:pt x="13714" y="27360"/>
                  </a:lnTo>
                  <a:lnTo>
                    <a:pt x="12979" y="28320"/>
                  </a:lnTo>
                  <a:lnTo>
                    <a:pt x="12734" y="29760"/>
                  </a:lnTo>
                  <a:lnTo>
                    <a:pt x="12489" y="30720"/>
                  </a:lnTo>
                  <a:lnTo>
                    <a:pt x="12489" y="30720"/>
                  </a:lnTo>
                  <a:lnTo>
                    <a:pt x="12734" y="40800"/>
                  </a:lnTo>
                  <a:lnTo>
                    <a:pt x="13469" y="50880"/>
                  </a:lnTo>
                  <a:lnTo>
                    <a:pt x="15428" y="71040"/>
                  </a:lnTo>
                  <a:lnTo>
                    <a:pt x="16408" y="80640"/>
                  </a:lnTo>
                  <a:lnTo>
                    <a:pt x="16897" y="90720"/>
                  </a:lnTo>
                  <a:lnTo>
                    <a:pt x="16408" y="100320"/>
                  </a:lnTo>
                  <a:lnTo>
                    <a:pt x="16163" y="105120"/>
                  </a:lnTo>
                  <a:lnTo>
                    <a:pt x="15428" y="110400"/>
                  </a:lnTo>
                  <a:lnTo>
                    <a:pt x="15428" y="110400"/>
                  </a:lnTo>
                  <a:lnTo>
                    <a:pt x="15183" y="111840"/>
                  </a:lnTo>
                  <a:lnTo>
                    <a:pt x="15428" y="113280"/>
                  </a:lnTo>
                  <a:lnTo>
                    <a:pt x="15918" y="114720"/>
                  </a:lnTo>
                  <a:lnTo>
                    <a:pt x="16408" y="115200"/>
                  </a:lnTo>
                  <a:lnTo>
                    <a:pt x="17632" y="115200"/>
                  </a:lnTo>
                  <a:lnTo>
                    <a:pt x="18122" y="115200"/>
                  </a:lnTo>
                  <a:lnTo>
                    <a:pt x="18612" y="113760"/>
                  </a:lnTo>
                  <a:lnTo>
                    <a:pt x="19346" y="112800"/>
                  </a:lnTo>
                  <a:lnTo>
                    <a:pt x="19346" y="112800"/>
                  </a:lnTo>
                  <a:lnTo>
                    <a:pt x="19836" y="107040"/>
                  </a:lnTo>
                  <a:lnTo>
                    <a:pt x="20326" y="102720"/>
                  </a:lnTo>
                  <a:lnTo>
                    <a:pt x="20571" y="92640"/>
                  </a:lnTo>
                  <a:lnTo>
                    <a:pt x="20326" y="82560"/>
                  </a:lnTo>
                  <a:lnTo>
                    <a:pt x="19591" y="72480"/>
                  </a:lnTo>
                  <a:lnTo>
                    <a:pt x="17632" y="52320"/>
                  </a:lnTo>
                  <a:lnTo>
                    <a:pt x="16897" y="41760"/>
                  </a:lnTo>
                  <a:lnTo>
                    <a:pt x="16408" y="31680"/>
                  </a:lnTo>
                  <a:lnTo>
                    <a:pt x="16408" y="31680"/>
                  </a:lnTo>
                  <a:close/>
                  <a:moveTo>
                    <a:pt x="98938" y="15360"/>
                  </a:moveTo>
                  <a:lnTo>
                    <a:pt x="98938" y="15360"/>
                  </a:lnTo>
                  <a:lnTo>
                    <a:pt x="98448" y="14400"/>
                  </a:lnTo>
                  <a:lnTo>
                    <a:pt x="98204" y="12960"/>
                  </a:lnTo>
                  <a:lnTo>
                    <a:pt x="97469" y="12000"/>
                  </a:lnTo>
                  <a:lnTo>
                    <a:pt x="96734" y="11520"/>
                  </a:lnTo>
                  <a:lnTo>
                    <a:pt x="96000" y="12000"/>
                  </a:lnTo>
                  <a:lnTo>
                    <a:pt x="95510" y="12960"/>
                  </a:lnTo>
                  <a:lnTo>
                    <a:pt x="95020" y="13440"/>
                  </a:lnTo>
                  <a:lnTo>
                    <a:pt x="94775" y="15360"/>
                  </a:lnTo>
                  <a:lnTo>
                    <a:pt x="94775" y="15360"/>
                  </a:lnTo>
                  <a:lnTo>
                    <a:pt x="95510" y="26880"/>
                  </a:lnTo>
                  <a:lnTo>
                    <a:pt x="96489" y="37440"/>
                  </a:lnTo>
                  <a:lnTo>
                    <a:pt x="98938" y="60480"/>
                  </a:lnTo>
                  <a:lnTo>
                    <a:pt x="99918" y="71520"/>
                  </a:lnTo>
                  <a:lnTo>
                    <a:pt x="100653" y="82560"/>
                  </a:lnTo>
                  <a:lnTo>
                    <a:pt x="100653" y="88320"/>
                  </a:lnTo>
                  <a:lnTo>
                    <a:pt x="100163" y="94080"/>
                  </a:lnTo>
                  <a:lnTo>
                    <a:pt x="99918" y="99360"/>
                  </a:lnTo>
                  <a:lnTo>
                    <a:pt x="98938" y="105120"/>
                  </a:lnTo>
                  <a:lnTo>
                    <a:pt x="98938" y="105120"/>
                  </a:lnTo>
                  <a:lnTo>
                    <a:pt x="98938" y="106560"/>
                  </a:lnTo>
                  <a:lnTo>
                    <a:pt x="99183" y="108000"/>
                  </a:lnTo>
                  <a:lnTo>
                    <a:pt x="99428" y="109440"/>
                  </a:lnTo>
                  <a:lnTo>
                    <a:pt x="100163" y="109920"/>
                  </a:lnTo>
                  <a:lnTo>
                    <a:pt x="100897" y="109920"/>
                  </a:lnTo>
                  <a:lnTo>
                    <a:pt x="101632" y="109920"/>
                  </a:lnTo>
                  <a:lnTo>
                    <a:pt x="102367" y="108480"/>
                  </a:lnTo>
                  <a:lnTo>
                    <a:pt x="102857" y="107040"/>
                  </a:lnTo>
                  <a:lnTo>
                    <a:pt x="102857" y="107040"/>
                  </a:lnTo>
                  <a:lnTo>
                    <a:pt x="103591" y="101760"/>
                  </a:lnTo>
                  <a:lnTo>
                    <a:pt x="104081" y="96000"/>
                  </a:lnTo>
                  <a:lnTo>
                    <a:pt x="104326" y="89760"/>
                  </a:lnTo>
                  <a:lnTo>
                    <a:pt x="104326" y="84480"/>
                  </a:lnTo>
                  <a:lnTo>
                    <a:pt x="104081" y="72960"/>
                  </a:lnTo>
                  <a:lnTo>
                    <a:pt x="102857" y="61920"/>
                  </a:lnTo>
                  <a:lnTo>
                    <a:pt x="100163" y="38880"/>
                  </a:lnTo>
                  <a:lnTo>
                    <a:pt x="99183" y="27360"/>
                  </a:lnTo>
                  <a:lnTo>
                    <a:pt x="98938" y="15360"/>
                  </a:lnTo>
                  <a:lnTo>
                    <a:pt x="98938" y="15360"/>
                  </a:lnTo>
                  <a:close/>
                  <a:moveTo>
                    <a:pt x="103346" y="23040"/>
                  </a:moveTo>
                  <a:lnTo>
                    <a:pt x="103346" y="23040"/>
                  </a:lnTo>
                  <a:lnTo>
                    <a:pt x="104081" y="33600"/>
                  </a:lnTo>
                  <a:lnTo>
                    <a:pt x="105061" y="43680"/>
                  </a:lnTo>
                  <a:lnTo>
                    <a:pt x="107755" y="64320"/>
                  </a:lnTo>
                  <a:lnTo>
                    <a:pt x="108734" y="74880"/>
                  </a:lnTo>
                  <a:lnTo>
                    <a:pt x="109469" y="84960"/>
                  </a:lnTo>
                  <a:lnTo>
                    <a:pt x="109469" y="90720"/>
                  </a:lnTo>
                  <a:lnTo>
                    <a:pt x="108979" y="96000"/>
                  </a:lnTo>
                  <a:lnTo>
                    <a:pt x="108734" y="101280"/>
                  </a:lnTo>
                  <a:lnTo>
                    <a:pt x="108000" y="106560"/>
                  </a:lnTo>
                  <a:lnTo>
                    <a:pt x="108000" y="106560"/>
                  </a:lnTo>
                  <a:lnTo>
                    <a:pt x="108000" y="108000"/>
                  </a:lnTo>
                  <a:lnTo>
                    <a:pt x="108000" y="109440"/>
                  </a:lnTo>
                  <a:lnTo>
                    <a:pt x="108734" y="110400"/>
                  </a:lnTo>
                  <a:lnTo>
                    <a:pt x="109469" y="111360"/>
                  </a:lnTo>
                  <a:lnTo>
                    <a:pt x="110204" y="111360"/>
                  </a:lnTo>
                  <a:lnTo>
                    <a:pt x="110693" y="111360"/>
                  </a:lnTo>
                  <a:lnTo>
                    <a:pt x="111428" y="109920"/>
                  </a:lnTo>
                  <a:lnTo>
                    <a:pt x="111918" y="108480"/>
                  </a:lnTo>
                  <a:lnTo>
                    <a:pt x="111918" y="108480"/>
                  </a:lnTo>
                  <a:lnTo>
                    <a:pt x="112408" y="103200"/>
                  </a:lnTo>
                  <a:lnTo>
                    <a:pt x="113142" y="97920"/>
                  </a:lnTo>
                  <a:lnTo>
                    <a:pt x="113142" y="92640"/>
                  </a:lnTo>
                  <a:lnTo>
                    <a:pt x="113142" y="87360"/>
                  </a:lnTo>
                  <a:lnTo>
                    <a:pt x="112897" y="76320"/>
                  </a:lnTo>
                  <a:lnTo>
                    <a:pt x="111428" y="65760"/>
                  </a:lnTo>
                  <a:lnTo>
                    <a:pt x="108979" y="45120"/>
                  </a:lnTo>
                  <a:lnTo>
                    <a:pt x="107755" y="34080"/>
                  </a:lnTo>
                  <a:lnTo>
                    <a:pt x="107265" y="23520"/>
                  </a:lnTo>
                  <a:lnTo>
                    <a:pt x="107265" y="23520"/>
                  </a:lnTo>
                  <a:lnTo>
                    <a:pt x="107020" y="21600"/>
                  </a:lnTo>
                  <a:lnTo>
                    <a:pt x="106775" y="20160"/>
                  </a:lnTo>
                  <a:lnTo>
                    <a:pt x="106040" y="19680"/>
                  </a:lnTo>
                  <a:lnTo>
                    <a:pt x="105306" y="19680"/>
                  </a:lnTo>
                  <a:lnTo>
                    <a:pt x="104571" y="19680"/>
                  </a:lnTo>
                  <a:lnTo>
                    <a:pt x="104081" y="20160"/>
                  </a:lnTo>
                  <a:lnTo>
                    <a:pt x="103591" y="21600"/>
                  </a:lnTo>
                  <a:lnTo>
                    <a:pt x="103346" y="23040"/>
                  </a:lnTo>
                  <a:lnTo>
                    <a:pt x="103346" y="23040"/>
                  </a:lnTo>
                  <a:close/>
                  <a:moveTo>
                    <a:pt x="24734" y="16800"/>
                  </a:moveTo>
                  <a:lnTo>
                    <a:pt x="24734" y="16800"/>
                  </a:lnTo>
                  <a:lnTo>
                    <a:pt x="24244" y="14880"/>
                  </a:lnTo>
                  <a:lnTo>
                    <a:pt x="24000" y="13440"/>
                  </a:lnTo>
                  <a:lnTo>
                    <a:pt x="23265" y="12960"/>
                  </a:lnTo>
                  <a:lnTo>
                    <a:pt x="22530" y="12960"/>
                  </a:lnTo>
                  <a:lnTo>
                    <a:pt x="22040" y="12960"/>
                  </a:lnTo>
                  <a:lnTo>
                    <a:pt x="21306" y="13440"/>
                  </a:lnTo>
                  <a:lnTo>
                    <a:pt x="20571" y="14880"/>
                  </a:lnTo>
                  <a:lnTo>
                    <a:pt x="20571" y="16320"/>
                  </a:lnTo>
                  <a:lnTo>
                    <a:pt x="20571" y="16320"/>
                  </a:lnTo>
                  <a:lnTo>
                    <a:pt x="20816" y="28320"/>
                  </a:lnTo>
                  <a:lnTo>
                    <a:pt x="21551" y="40320"/>
                  </a:lnTo>
                  <a:lnTo>
                    <a:pt x="24000" y="64320"/>
                  </a:lnTo>
                  <a:lnTo>
                    <a:pt x="24979" y="75840"/>
                  </a:lnTo>
                  <a:lnTo>
                    <a:pt x="25469" y="87840"/>
                  </a:lnTo>
                  <a:lnTo>
                    <a:pt x="25469" y="94080"/>
                  </a:lnTo>
                  <a:lnTo>
                    <a:pt x="24979" y="99840"/>
                  </a:lnTo>
                  <a:lnTo>
                    <a:pt x="24734" y="106080"/>
                  </a:lnTo>
                  <a:lnTo>
                    <a:pt x="23755" y="111840"/>
                  </a:lnTo>
                  <a:lnTo>
                    <a:pt x="23755" y="111840"/>
                  </a:lnTo>
                  <a:lnTo>
                    <a:pt x="23755" y="113280"/>
                  </a:lnTo>
                  <a:lnTo>
                    <a:pt x="24000" y="114720"/>
                  </a:lnTo>
                  <a:lnTo>
                    <a:pt x="24244" y="116160"/>
                  </a:lnTo>
                  <a:lnTo>
                    <a:pt x="24979" y="116640"/>
                  </a:lnTo>
                  <a:lnTo>
                    <a:pt x="25714" y="116640"/>
                  </a:lnTo>
                  <a:lnTo>
                    <a:pt x="26448" y="116640"/>
                  </a:lnTo>
                  <a:lnTo>
                    <a:pt x="27183" y="115200"/>
                  </a:lnTo>
                  <a:lnTo>
                    <a:pt x="27428" y="113760"/>
                  </a:lnTo>
                  <a:lnTo>
                    <a:pt x="27428" y="113760"/>
                  </a:lnTo>
                  <a:lnTo>
                    <a:pt x="28408" y="108000"/>
                  </a:lnTo>
                  <a:lnTo>
                    <a:pt x="29142" y="101760"/>
                  </a:lnTo>
                  <a:lnTo>
                    <a:pt x="29387" y="96000"/>
                  </a:lnTo>
                  <a:lnTo>
                    <a:pt x="29387" y="89760"/>
                  </a:lnTo>
                  <a:lnTo>
                    <a:pt x="29142" y="77760"/>
                  </a:lnTo>
                  <a:lnTo>
                    <a:pt x="28163" y="65760"/>
                  </a:lnTo>
                  <a:lnTo>
                    <a:pt x="25714" y="40800"/>
                  </a:lnTo>
                  <a:lnTo>
                    <a:pt x="24979" y="28800"/>
                  </a:lnTo>
                  <a:lnTo>
                    <a:pt x="24734" y="16800"/>
                  </a:lnTo>
                  <a:lnTo>
                    <a:pt x="24734" y="16800"/>
                  </a:lnTo>
                  <a:close/>
                  <a:moveTo>
                    <a:pt x="32326" y="11040"/>
                  </a:moveTo>
                  <a:lnTo>
                    <a:pt x="32326" y="11040"/>
                  </a:lnTo>
                  <a:lnTo>
                    <a:pt x="31836" y="9600"/>
                  </a:lnTo>
                  <a:lnTo>
                    <a:pt x="31591" y="8160"/>
                  </a:lnTo>
                  <a:lnTo>
                    <a:pt x="30857" y="7680"/>
                  </a:lnTo>
                  <a:lnTo>
                    <a:pt x="30122" y="6720"/>
                  </a:lnTo>
                  <a:lnTo>
                    <a:pt x="29387" y="6720"/>
                  </a:lnTo>
                  <a:lnTo>
                    <a:pt x="28897" y="7680"/>
                  </a:lnTo>
                  <a:lnTo>
                    <a:pt x="28163" y="8640"/>
                  </a:lnTo>
                  <a:lnTo>
                    <a:pt x="28163" y="11040"/>
                  </a:lnTo>
                  <a:lnTo>
                    <a:pt x="28163" y="11040"/>
                  </a:lnTo>
                  <a:lnTo>
                    <a:pt x="28408" y="23040"/>
                  </a:lnTo>
                  <a:lnTo>
                    <a:pt x="29387" y="34080"/>
                  </a:lnTo>
                  <a:lnTo>
                    <a:pt x="31591" y="58560"/>
                  </a:lnTo>
                  <a:lnTo>
                    <a:pt x="32571" y="70560"/>
                  </a:lnTo>
                  <a:lnTo>
                    <a:pt x="32816" y="82560"/>
                  </a:lnTo>
                  <a:lnTo>
                    <a:pt x="32816" y="87840"/>
                  </a:lnTo>
                  <a:lnTo>
                    <a:pt x="32571" y="94080"/>
                  </a:lnTo>
                  <a:lnTo>
                    <a:pt x="32326" y="99840"/>
                  </a:lnTo>
                  <a:lnTo>
                    <a:pt x="31102" y="106080"/>
                  </a:lnTo>
                  <a:lnTo>
                    <a:pt x="31102" y="106080"/>
                  </a:lnTo>
                  <a:lnTo>
                    <a:pt x="31102" y="108000"/>
                  </a:lnTo>
                  <a:lnTo>
                    <a:pt x="31591" y="109440"/>
                  </a:lnTo>
                  <a:lnTo>
                    <a:pt x="31836" y="109920"/>
                  </a:lnTo>
                  <a:lnTo>
                    <a:pt x="32571" y="110400"/>
                  </a:lnTo>
                  <a:lnTo>
                    <a:pt x="33306" y="111360"/>
                  </a:lnTo>
                  <a:lnTo>
                    <a:pt x="34040" y="110400"/>
                  </a:lnTo>
                  <a:lnTo>
                    <a:pt x="34530" y="109920"/>
                  </a:lnTo>
                  <a:lnTo>
                    <a:pt x="35020" y="108480"/>
                  </a:lnTo>
                  <a:lnTo>
                    <a:pt x="35020" y="108480"/>
                  </a:lnTo>
                  <a:lnTo>
                    <a:pt x="36000" y="102720"/>
                  </a:lnTo>
                  <a:lnTo>
                    <a:pt x="36734" y="96000"/>
                  </a:lnTo>
                  <a:lnTo>
                    <a:pt x="36979" y="89760"/>
                  </a:lnTo>
                  <a:lnTo>
                    <a:pt x="36979" y="84000"/>
                  </a:lnTo>
                  <a:lnTo>
                    <a:pt x="36734" y="71520"/>
                  </a:lnTo>
                  <a:lnTo>
                    <a:pt x="35510" y="59520"/>
                  </a:lnTo>
                  <a:lnTo>
                    <a:pt x="33306" y="35520"/>
                  </a:lnTo>
                  <a:lnTo>
                    <a:pt x="32571" y="23520"/>
                  </a:lnTo>
                  <a:lnTo>
                    <a:pt x="32326" y="11040"/>
                  </a:lnTo>
                  <a:lnTo>
                    <a:pt x="32326" y="11040"/>
                  </a:lnTo>
                  <a:close/>
                  <a:moveTo>
                    <a:pt x="39673" y="7680"/>
                  </a:moveTo>
                  <a:lnTo>
                    <a:pt x="39673" y="7680"/>
                  </a:lnTo>
                  <a:lnTo>
                    <a:pt x="39428" y="5280"/>
                  </a:lnTo>
                  <a:lnTo>
                    <a:pt x="38938" y="4800"/>
                  </a:lnTo>
                  <a:lnTo>
                    <a:pt x="38448" y="3360"/>
                  </a:lnTo>
                  <a:lnTo>
                    <a:pt x="37714" y="3360"/>
                  </a:lnTo>
                  <a:lnTo>
                    <a:pt x="36979" y="3360"/>
                  </a:lnTo>
                  <a:lnTo>
                    <a:pt x="36244" y="4320"/>
                  </a:lnTo>
                  <a:lnTo>
                    <a:pt x="36000" y="5280"/>
                  </a:lnTo>
                  <a:lnTo>
                    <a:pt x="35510" y="6720"/>
                  </a:lnTo>
                  <a:lnTo>
                    <a:pt x="35510" y="6720"/>
                  </a:lnTo>
                  <a:lnTo>
                    <a:pt x="36000" y="18720"/>
                  </a:lnTo>
                  <a:lnTo>
                    <a:pt x="36979" y="30720"/>
                  </a:lnTo>
                  <a:lnTo>
                    <a:pt x="39428" y="55200"/>
                  </a:lnTo>
                  <a:lnTo>
                    <a:pt x="40163" y="67200"/>
                  </a:lnTo>
                  <a:lnTo>
                    <a:pt x="40653" y="78240"/>
                  </a:lnTo>
                  <a:lnTo>
                    <a:pt x="40408" y="84480"/>
                  </a:lnTo>
                  <a:lnTo>
                    <a:pt x="40408" y="90720"/>
                  </a:lnTo>
                  <a:lnTo>
                    <a:pt x="39673" y="96480"/>
                  </a:lnTo>
                  <a:lnTo>
                    <a:pt x="38693" y="102720"/>
                  </a:lnTo>
                  <a:lnTo>
                    <a:pt x="38693" y="102720"/>
                  </a:lnTo>
                  <a:lnTo>
                    <a:pt x="38693" y="103680"/>
                  </a:lnTo>
                  <a:lnTo>
                    <a:pt x="38938" y="105120"/>
                  </a:lnTo>
                  <a:lnTo>
                    <a:pt x="39428" y="106560"/>
                  </a:lnTo>
                  <a:lnTo>
                    <a:pt x="40163" y="107040"/>
                  </a:lnTo>
                  <a:lnTo>
                    <a:pt x="40653" y="107040"/>
                  </a:lnTo>
                  <a:lnTo>
                    <a:pt x="41387" y="107040"/>
                  </a:lnTo>
                  <a:lnTo>
                    <a:pt x="42122" y="106560"/>
                  </a:lnTo>
                  <a:lnTo>
                    <a:pt x="42857" y="104640"/>
                  </a:lnTo>
                  <a:lnTo>
                    <a:pt x="42857" y="104640"/>
                  </a:lnTo>
                  <a:lnTo>
                    <a:pt x="43591" y="98400"/>
                  </a:lnTo>
                  <a:lnTo>
                    <a:pt x="44081" y="92640"/>
                  </a:lnTo>
                  <a:lnTo>
                    <a:pt x="44571" y="86400"/>
                  </a:lnTo>
                  <a:lnTo>
                    <a:pt x="44571" y="80640"/>
                  </a:lnTo>
                  <a:lnTo>
                    <a:pt x="44081" y="68640"/>
                  </a:lnTo>
                  <a:lnTo>
                    <a:pt x="43102" y="56160"/>
                  </a:lnTo>
                  <a:lnTo>
                    <a:pt x="40653" y="32160"/>
                  </a:lnTo>
                  <a:lnTo>
                    <a:pt x="40163" y="19680"/>
                  </a:lnTo>
                  <a:lnTo>
                    <a:pt x="39673" y="7680"/>
                  </a:lnTo>
                  <a:lnTo>
                    <a:pt x="39673" y="7680"/>
                  </a:lnTo>
                  <a:close/>
                  <a:moveTo>
                    <a:pt x="48734" y="5280"/>
                  </a:moveTo>
                  <a:lnTo>
                    <a:pt x="48734" y="5280"/>
                  </a:lnTo>
                  <a:lnTo>
                    <a:pt x="48734" y="3360"/>
                  </a:lnTo>
                  <a:lnTo>
                    <a:pt x="48244" y="1920"/>
                  </a:lnTo>
                  <a:lnTo>
                    <a:pt x="47510" y="1440"/>
                  </a:lnTo>
                  <a:lnTo>
                    <a:pt x="47020" y="1440"/>
                  </a:lnTo>
                  <a:lnTo>
                    <a:pt x="45795" y="1440"/>
                  </a:lnTo>
                  <a:lnTo>
                    <a:pt x="45551" y="1920"/>
                  </a:lnTo>
                  <a:lnTo>
                    <a:pt x="44816" y="3360"/>
                  </a:lnTo>
                  <a:lnTo>
                    <a:pt x="44816" y="4800"/>
                  </a:lnTo>
                  <a:lnTo>
                    <a:pt x="44816" y="4800"/>
                  </a:lnTo>
                  <a:lnTo>
                    <a:pt x="45306" y="16800"/>
                  </a:lnTo>
                  <a:lnTo>
                    <a:pt x="45795" y="28800"/>
                  </a:lnTo>
                  <a:lnTo>
                    <a:pt x="48244" y="52320"/>
                  </a:lnTo>
                  <a:lnTo>
                    <a:pt x="49224" y="64320"/>
                  </a:lnTo>
                  <a:lnTo>
                    <a:pt x="49714" y="76320"/>
                  </a:lnTo>
                  <a:lnTo>
                    <a:pt x="49714" y="82560"/>
                  </a:lnTo>
                  <a:lnTo>
                    <a:pt x="49224" y="88320"/>
                  </a:lnTo>
                  <a:lnTo>
                    <a:pt x="48734" y="94560"/>
                  </a:lnTo>
                  <a:lnTo>
                    <a:pt x="48000" y="100320"/>
                  </a:lnTo>
                  <a:lnTo>
                    <a:pt x="48000" y="100320"/>
                  </a:lnTo>
                  <a:lnTo>
                    <a:pt x="48000" y="101760"/>
                  </a:lnTo>
                  <a:lnTo>
                    <a:pt x="48000" y="103200"/>
                  </a:lnTo>
                  <a:lnTo>
                    <a:pt x="48734" y="104640"/>
                  </a:lnTo>
                  <a:lnTo>
                    <a:pt x="49224" y="105120"/>
                  </a:lnTo>
                  <a:lnTo>
                    <a:pt x="49959" y="105120"/>
                  </a:lnTo>
                  <a:lnTo>
                    <a:pt x="50693" y="105120"/>
                  </a:lnTo>
                  <a:lnTo>
                    <a:pt x="51428" y="103680"/>
                  </a:lnTo>
                  <a:lnTo>
                    <a:pt x="51673" y="102720"/>
                  </a:lnTo>
                  <a:lnTo>
                    <a:pt x="51673" y="102720"/>
                  </a:lnTo>
                  <a:lnTo>
                    <a:pt x="52653" y="96480"/>
                  </a:lnTo>
                  <a:lnTo>
                    <a:pt x="53142" y="90720"/>
                  </a:lnTo>
                  <a:lnTo>
                    <a:pt x="53387" y="84480"/>
                  </a:lnTo>
                  <a:lnTo>
                    <a:pt x="53632" y="78240"/>
                  </a:lnTo>
                  <a:lnTo>
                    <a:pt x="53142" y="66240"/>
                  </a:lnTo>
                  <a:lnTo>
                    <a:pt x="52408" y="53760"/>
                  </a:lnTo>
                  <a:lnTo>
                    <a:pt x="49959" y="29760"/>
                  </a:lnTo>
                  <a:lnTo>
                    <a:pt x="48979" y="17280"/>
                  </a:lnTo>
                  <a:lnTo>
                    <a:pt x="48734" y="5280"/>
                  </a:lnTo>
                  <a:lnTo>
                    <a:pt x="48734" y="5280"/>
                  </a:lnTo>
                  <a:close/>
                  <a:moveTo>
                    <a:pt x="56571" y="6720"/>
                  </a:moveTo>
                  <a:lnTo>
                    <a:pt x="56571" y="6720"/>
                  </a:lnTo>
                  <a:lnTo>
                    <a:pt x="56081" y="4800"/>
                  </a:lnTo>
                  <a:lnTo>
                    <a:pt x="55836" y="3360"/>
                  </a:lnTo>
                  <a:lnTo>
                    <a:pt x="55102" y="2880"/>
                  </a:lnTo>
                  <a:lnTo>
                    <a:pt x="54367" y="2880"/>
                  </a:lnTo>
                  <a:lnTo>
                    <a:pt x="53632" y="2880"/>
                  </a:lnTo>
                  <a:lnTo>
                    <a:pt x="53142" y="3360"/>
                  </a:lnTo>
                  <a:lnTo>
                    <a:pt x="52653" y="4800"/>
                  </a:lnTo>
                  <a:lnTo>
                    <a:pt x="52408" y="6240"/>
                  </a:lnTo>
                  <a:lnTo>
                    <a:pt x="52408" y="6240"/>
                  </a:lnTo>
                  <a:lnTo>
                    <a:pt x="52653" y="18240"/>
                  </a:lnTo>
                  <a:lnTo>
                    <a:pt x="53632" y="30240"/>
                  </a:lnTo>
                  <a:lnTo>
                    <a:pt x="56081" y="54240"/>
                  </a:lnTo>
                  <a:lnTo>
                    <a:pt x="56816" y="65760"/>
                  </a:lnTo>
                  <a:lnTo>
                    <a:pt x="57551" y="77760"/>
                  </a:lnTo>
                  <a:lnTo>
                    <a:pt x="57061" y="84000"/>
                  </a:lnTo>
                  <a:lnTo>
                    <a:pt x="57061" y="89760"/>
                  </a:lnTo>
                  <a:lnTo>
                    <a:pt x="56571" y="96000"/>
                  </a:lnTo>
                  <a:lnTo>
                    <a:pt x="55346" y="101760"/>
                  </a:lnTo>
                  <a:lnTo>
                    <a:pt x="55346" y="101760"/>
                  </a:lnTo>
                  <a:lnTo>
                    <a:pt x="55346" y="103200"/>
                  </a:lnTo>
                  <a:lnTo>
                    <a:pt x="55836" y="104640"/>
                  </a:lnTo>
                  <a:lnTo>
                    <a:pt x="56081" y="106080"/>
                  </a:lnTo>
                  <a:lnTo>
                    <a:pt x="56816" y="106560"/>
                  </a:lnTo>
                  <a:lnTo>
                    <a:pt x="57551" y="106560"/>
                  </a:lnTo>
                  <a:lnTo>
                    <a:pt x="58285" y="106560"/>
                  </a:lnTo>
                  <a:lnTo>
                    <a:pt x="58775" y="105120"/>
                  </a:lnTo>
                  <a:lnTo>
                    <a:pt x="59510" y="103680"/>
                  </a:lnTo>
                  <a:lnTo>
                    <a:pt x="59510" y="103680"/>
                  </a:lnTo>
                  <a:lnTo>
                    <a:pt x="60244" y="97920"/>
                  </a:lnTo>
                  <a:lnTo>
                    <a:pt x="60979" y="91680"/>
                  </a:lnTo>
                  <a:lnTo>
                    <a:pt x="61224" y="85920"/>
                  </a:lnTo>
                  <a:lnTo>
                    <a:pt x="61224" y="79680"/>
                  </a:lnTo>
                  <a:lnTo>
                    <a:pt x="60979" y="67680"/>
                  </a:lnTo>
                  <a:lnTo>
                    <a:pt x="60000" y="55680"/>
                  </a:lnTo>
                  <a:lnTo>
                    <a:pt x="57551" y="30720"/>
                  </a:lnTo>
                  <a:lnTo>
                    <a:pt x="56816" y="18720"/>
                  </a:lnTo>
                  <a:lnTo>
                    <a:pt x="56571" y="6720"/>
                  </a:lnTo>
                  <a:lnTo>
                    <a:pt x="56571" y="6720"/>
                  </a:lnTo>
                  <a:close/>
                  <a:moveTo>
                    <a:pt x="63428" y="6720"/>
                  </a:moveTo>
                  <a:lnTo>
                    <a:pt x="63428" y="6720"/>
                  </a:lnTo>
                  <a:lnTo>
                    <a:pt x="63428" y="4800"/>
                  </a:lnTo>
                  <a:lnTo>
                    <a:pt x="62693" y="4320"/>
                  </a:lnTo>
                  <a:lnTo>
                    <a:pt x="61959" y="2880"/>
                  </a:lnTo>
                  <a:lnTo>
                    <a:pt x="61224" y="2880"/>
                  </a:lnTo>
                  <a:lnTo>
                    <a:pt x="60489" y="2880"/>
                  </a:lnTo>
                  <a:lnTo>
                    <a:pt x="60000" y="3360"/>
                  </a:lnTo>
                  <a:lnTo>
                    <a:pt x="59510" y="4800"/>
                  </a:lnTo>
                  <a:lnTo>
                    <a:pt x="59265" y="6240"/>
                  </a:lnTo>
                  <a:lnTo>
                    <a:pt x="59265" y="6240"/>
                  </a:lnTo>
                  <a:lnTo>
                    <a:pt x="59510" y="18240"/>
                  </a:lnTo>
                  <a:lnTo>
                    <a:pt x="60489" y="30240"/>
                  </a:lnTo>
                  <a:lnTo>
                    <a:pt x="62938" y="54240"/>
                  </a:lnTo>
                  <a:lnTo>
                    <a:pt x="63918" y="66240"/>
                  </a:lnTo>
                  <a:lnTo>
                    <a:pt x="64408" y="77760"/>
                  </a:lnTo>
                  <a:lnTo>
                    <a:pt x="64408" y="84000"/>
                  </a:lnTo>
                  <a:lnTo>
                    <a:pt x="63918" y="89760"/>
                  </a:lnTo>
                  <a:lnTo>
                    <a:pt x="63428" y="96000"/>
                  </a:lnTo>
                  <a:lnTo>
                    <a:pt x="62693" y="101760"/>
                  </a:lnTo>
                  <a:lnTo>
                    <a:pt x="62693" y="101760"/>
                  </a:lnTo>
                  <a:lnTo>
                    <a:pt x="62204" y="103200"/>
                  </a:lnTo>
                  <a:lnTo>
                    <a:pt x="62693" y="104640"/>
                  </a:lnTo>
                  <a:lnTo>
                    <a:pt x="62938" y="106080"/>
                  </a:lnTo>
                  <a:lnTo>
                    <a:pt x="63673" y="106560"/>
                  </a:lnTo>
                  <a:lnTo>
                    <a:pt x="64653" y="106560"/>
                  </a:lnTo>
                  <a:lnTo>
                    <a:pt x="65387" y="106560"/>
                  </a:lnTo>
                  <a:lnTo>
                    <a:pt x="66122" y="106080"/>
                  </a:lnTo>
                  <a:lnTo>
                    <a:pt x="66367" y="103680"/>
                  </a:lnTo>
                  <a:lnTo>
                    <a:pt x="66367" y="103680"/>
                  </a:lnTo>
                  <a:lnTo>
                    <a:pt x="67102" y="97920"/>
                  </a:lnTo>
                  <a:lnTo>
                    <a:pt x="67836" y="91680"/>
                  </a:lnTo>
                  <a:lnTo>
                    <a:pt x="68081" y="85920"/>
                  </a:lnTo>
                  <a:lnTo>
                    <a:pt x="68081" y="79680"/>
                  </a:lnTo>
                  <a:lnTo>
                    <a:pt x="67836" y="67680"/>
                  </a:lnTo>
                  <a:lnTo>
                    <a:pt x="67102" y="55680"/>
                  </a:lnTo>
                  <a:lnTo>
                    <a:pt x="64653" y="31680"/>
                  </a:lnTo>
                  <a:lnTo>
                    <a:pt x="63673" y="18720"/>
                  </a:lnTo>
                  <a:lnTo>
                    <a:pt x="63428" y="6720"/>
                  </a:lnTo>
                  <a:lnTo>
                    <a:pt x="63428" y="6720"/>
                  </a:lnTo>
                  <a:close/>
                  <a:moveTo>
                    <a:pt x="70040" y="5280"/>
                  </a:moveTo>
                  <a:lnTo>
                    <a:pt x="70040" y="5280"/>
                  </a:lnTo>
                  <a:lnTo>
                    <a:pt x="70040" y="3360"/>
                  </a:lnTo>
                  <a:lnTo>
                    <a:pt x="69551" y="2880"/>
                  </a:lnTo>
                  <a:lnTo>
                    <a:pt x="69061" y="1440"/>
                  </a:lnTo>
                  <a:lnTo>
                    <a:pt x="68081" y="1440"/>
                  </a:lnTo>
                  <a:lnTo>
                    <a:pt x="67346" y="1440"/>
                  </a:lnTo>
                  <a:lnTo>
                    <a:pt x="66612" y="1920"/>
                  </a:lnTo>
                  <a:lnTo>
                    <a:pt x="66367" y="3360"/>
                  </a:lnTo>
                  <a:lnTo>
                    <a:pt x="66367" y="4800"/>
                  </a:lnTo>
                  <a:lnTo>
                    <a:pt x="66367" y="4800"/>
                  </a:lnTo>
                  <a:lnTo>
                    <a:pt x="66612" y="16800"/>
                  </a:lnTo>
                  <a:lnTo>
                    <a:pt x="67346" y="28800"/>
                  </a:lnTo>
                  <a:lnTo>
                    <a:pt x="69795" y="52800"/>
                  </a:lnTo>
                  <a:lnTo>
                    <a:pt x="70775" y="65280"/>
                  </a:lnTo>
                  <a:lnTo>
                    <a:pt x="71265" y="76320"/>
                  </a:lnTo>
                  <a:lnTo>
                    <a:pt x="71265" y="82560"/>
                  </a:lnTo>
                  <a:lnTo>
                    <a:pt x="70775" y="88320"/>
                  </a:lnTo>
                  <a:lnTo>
                    <a:pt x="70040" y="94560"/>
                  </a:lnTo>
                  <a:lnTo>
                    <a:pt x="69551" y="100320"/>
                  </a:lnTo>
                  <a:lnTo>
                    <a:pt x="69551" y="100320"/>
                  </a:lnTo>
                  <a:lnTo>
                    <a:pt x="69551" y="101760"/>
                  </a:lnTo>
                  <a:lnTo>
                    <a:pt x="69551" y="103680"/>
                  </a:lnTo>
                  <a:lnTo>
                    <a:pt x="70040" y="104640"/>
                  </a:lnTo>
                  <a:lnTo>
                    <a:pt x="70775" y="105120"/>
                  </a:lnTo>
                  <a:lnTo>
                    <a:pt x="71510" y="105120"/>
                  </a:lnTo>
                  <a:lnTo>
                    <a:pt x="72244" y="105120"/>
                  </a:lnTo>
                  <a:lnTo>
                    <a:pt x="72979" y="104640"/>
                  </a:lnTo>
                  <a:lnTo>
                    <a:pt x="73224" y="102720"/>
                  </a:lnTo>
                  <a:lnTo>
                    <a:pt x="73224" y="102720"/>
                  </a:lnTo>
                  <a:lnTo>
                    <a:pt x="74204" y="96480"/>
                  </a:lnTo>
                  <a:lnTo>
                    <a:pt x="74693" y="90720"/>
                  </a:lnTo>
                  <a:lnTo>
                    <a:pt x="74938" y="84480"/>
                  </a:lnTo>
                  <a:lnTo>
                    <a:pt x="75183" y="78240"/>
                  </a:lnTo>
                  <a:lnTo>
                    <a:pt x="74693" y="66240"/>
                  </a:lnTo>
                  <a:lnTo>
                    <a:pt x="73959" y="54240"/>
                  </a:lnTo>
                  <a:lnTo>
                    <a:pt x="71510" y="30240"/>
                  </a:lnTo>
                  <a:lnTo>
                    <a:pt x="70530" y="17280"/>
                  </a:lnTo>
                  <a:lnTo>
                    <a:pt x="70040" y="5280"/>
                  </a:lnTo>
                  <a:lnTo>
                    <a:pt x="70040" y="5280"/>
                  </a:lnTo>
                  <a:close/>
                  <a:moveTo>
                    <a:pt x="76653" y="4320"/>
                  </a:moveTo>
                  <a:lnTo>
                    <a:pt x="76653" y="4320"/>
                  </a:lnTo>
                  <a:lnTo>
                    <a:pt x="76653" y="2880"/>
                  </a:lnTo>
                  <a:lnTo>
                    <a:pt x="76408" y="1440"/>
                  </a:lnTo>
                  <a:lnTo>
                    <a:pt x="75673" y="960"/>
                  </a:lnTo>
                  <a:lnTo>
                    <a:pt x="74938" y="0"/>
                  </a:lnTo>
                  <a:lnTo>
                    <a:pt x="73959" y="0"/>
                  </a:lnTo>
                  <a:lnTo>
                    <a:pt x="73469" y="960"/>
                  </a:lnTo>
                  <a:lnTo>
                    <a:pt x="72979" y="1920"/>
                  </a:lnTo>
                  <a:lnTo>
                    <a:pt x="72979" y="3360"/>
                  </a:lnTo>
                  <a:lnTo>
                    <a:pt x="72979" y="3360"/>
                  </a:lnTo>
                  <a:lnTo>
                    <a:pt x="73224" y="15360"/>
                  </a:lnTo>
                  <a:lnTo>
                    <a:pt x="73959" y="27360"/>
                  </a:lnTo>
                  <a:lnTo>
                    <a:pt x="76408" y="51840"/>
                  </a:lnTo>
                  <a:lnTo>
                    <a:pt x="77387" y="63840"/>
                  </a:lnTo>
                  <a:lnTo>
                    <a:pt x="77632" y="74880"/>
                  </a:lnTo>
                  <a:lnTo>
                    <a:pt x="77632" y="81120"/>
                  </a:lnTo>
                  <a:lnTo>
                    <a:pt x="77387" y="87360"/>
                  </a:lnTo>
                  <a:lnTo>
                    <a:pt x="76653" y="93120"/>
                  </a:lnTo>
                  <a:lnTo>
                    <a:pt x="75918" y="99360"/>
                  </a:lnTo>
                  <a:lnTo>
                    <a:pt x="75918" y="99360"/>
                  </a:lnTo>
                  <a:lnTo>
                    <a:pt x="75918" y="100320"/>
                  </a:lnTo>
                  <a:lnTo>
                    <a:pt x="75918" y="102720"/>
                  </a:lnTo>
                  <a:lnTo>
                    <a:pt x="76653" y="103200"/>
                  </a:lnTo>
                  <a:lnTo>
                    <a:pt x="77387" y="103680"/>
                  </a:lnTo>
                  <a:lnTo>
                    <a:pt x="77877" y="103680"/>
                  </a:lnTo>
                  <a:lnTo>
                    <a:pt x="78612" y="103680"/>
                  </a:lnTo>
                  <a:lnTo>
                    <a:pt x="79346" y="103200"/>
                  </a:lnTo>
                  <a:lnTo>
                    <a:pt x="79591" y="101760"/>
                  </a:lnTo>
                  <a:lnTo>
                    <a:pt x="79591" y="101760"/>
                  </a:lnTo>
                  <a:lnTo>
                    <a:pt x="80816" y="95040"/>
                  </a:lnTo>
                  <a:lnTo>
                    <a:pt x="81061" y="89280"/>
                  </a:lnTo>
                  <a:lnTo>
                    <a:pt x="81306" y="83040"/>
                  </a:lnTo>
                  <a:lnTo>
                    <a:pt x="81795" y="77280"/>
                  </a:lnTo>
                  <a:lnTo>
                    <a:pt x="81306" y="65280"/>
                  </a:lnTo>
                  <a:lnTo>
                    <a:pt x="80326" y="52800"/>
                  </a:lnTo>
                  <a:lnTo>
                    <a:pt x="77877" y="28800"/>
                  </a:lnTo>
                  <a:lnTo>
                    <a:pt x="76897" y="16320"/>
                  </a:lnTo>
                  <a:lnTo>
                    <a:pt x="76653" y="4320"/>
                  </a:lnTo>
                  <a:lnTo>
                    <a:pt x="76653" y="4320"/>
                  </a:lnTo>
                  <a:close/>
                  <a:moveTo>
                    <a:pt x="83755" y="6720"/>
                  </a:moveTo>
                  <a:lnTo>
                    <a:pt x="83755" y="6720"/>
                  </a:lnTo>
                  <a:lnTo>
                    <a:pt x="83510" y="5280"/>
                  </a:lnTo>
                  <a:lnTo>
                    <a:pt x="83020" y="4320"/>
                  </a:lnTo>
                  <a:lnTo>
                    <a:pt x="82530" y="3360"/>
                  </a:lnTo>
                  <a:lnTo>
                    <a:pt x="81795" y="3360"/>
                  </a:lnTo>
                  <a:lnTo>
                    <a:pt x="81061" y="3360"/>
                  </a:lnTo>
                  <a:lnTo>
                    <a:pt x="80326" y="4320"/>
                  </a:lnTo>
                  <a:lnTo>
                    <a:pt x="80081" y="4800"/>
                  </a:lnTo>
                  <a:lnTo>
                    <a:pt x="79591" y="6720"/>
                  </a:lnTo>
                  <a:lnTo>
                    <a:pt x="79591" y="6720"/>
                  </a:lnTo>
                  <a:lnTo>
                    <a:pt x="80081" y="18720"/>
                  </a:lnTo>
                  <a:lnTo>
                    <a:pt x="81061" y="30720"/>
                  </a:lnTo>
                  <a:lnTo>
                    <a:pt x="83510" y="54240"/>
                  </a:lnTo>
                  <a:lnTo>
                    <a:pt x="84244" y="66240"/>
                  </a:lnTo>
                  <a:lnTo>
                    <a:pt x="84734" y="78240"/>
                  </a:lnTo>
                  <a:lnTo>
                    <a:pt x="84489" y="84480"/>
                  </a:lnTo>
                  <a:lnTo>
                    <a:pt x="84489" y="90720"/>
                  </a:lnTo>
                  <a:lnTo>
                    <a:pt x="83755" y="96480"/>
                  </a:lnTo>
                  <a:lnTo>
                    <a:pt x="82775" y="101760"/>
                  </a:lnTo>
                  <a:lnTo>
                    <a:pt x="82775" y="101760"/>
                  </a:lnTo>
                  <a:lnTo>
                    <a:pt x="82775" y="103680"/>
                  </a:lnTo>
                  <a:lnTo>
                    <a:pt x="83020" y="105120"/>
                  </a:lnTo>
                  <a:lnTo>
                    <a:pt x="83510" y="106560"/>
                  </a:lnTo>
                  <a:lnTo>
                    <a:pt x="84244" y="107040"/>
                  </a:lnTo>
                  <a:lnTo>
                    <a:pt x="84734" y="107040"/>
                  </a:lnTo>
                  <a:lnTo>
                    <a:pt x="85469" y="106560"/>
                  </a:lnTo>
                  <a:lnTo>
                    <a:pt x="86204" y="106080"/>
                  </a:lnTo>
                  <a:lnTo>
                    <a:pt x="86938" y="104640"/>
                  </a:lnTo>
                  <a:lnTo>
                    <a:pt x="86938" y="104640"/>
                  </a:lnTo>
                  <a:lnTo>
                    <a:pt x="87673" y="98400"/>
                  </a:lnTo>
                  <a:lnTo>
                    <a:pt x="88163" y="92640"/>
                  </a:lnTo>
                  <a:lnTo>
                    <a:pt x="88653" y="86400"/>
                  </a:lnTo>
                  <a:lnTo>
                    <a:pt x="88653" y="79680"/>
                  </a:lnTo>
                  <a:lnTo>
                    <a:pt x="88163" y="67680"/>
                  </a:lnTo>
                  <a:lnTo>
                    <a:pt x="87183" y="55680"/>
                  </a:lnTo>
                  <a:lnTo>
                    <a:pt x="84734" y="31680"/>
                  </a:lnTo>
                  <a:lnTo>
                    <a:pt x="84244" y="19680"/>
                  </a:lnTo>
                  <a:lnTo>
                    <a:pt x="83755" y="6720"/>
                  </a:lnTo>
                  <a:lnTo>
                    <a:pt x="83755" y="6720"/>
                  </a:lnTo>
                  <a:close/>
                  <a:moveTo>
                    <a:pt x="91346" y="8640"/>
                  </a:moveTo>
                  <a:lnTo>
                    <a:pt x="91346" y="8640"/>
                  </a:lnTo>
                  <a:lnTo>
                    <a:pt x="91346" y="6720"/>
                  </a:lnTo>
                  <a:lnTo>
                    <a:pt x="90612" y="5280"/>
                  </a:lnTo>
                  <a:lnTo>
                    <a:pt x="90367" y="4800"/>
                  </a:lnTo>
                  <a:lnTo>
                    <a:pt x="89387" y="4800"/>
                  </a:lnTo>
                  <a:lnTo>
                    <a:pt x="88653" y="4800"/>
                  </a:lnTo>
                  <a:lnTo>
                    <a:pt x="87918" y="5280"/>
                  </a:lnTo>
                  <a:lnTo>
                    <a:pt x="87673" y="6720"/>
                  </a:lnTo>
                  <a:lnTo>
                    <a:pt x="87673" y="8160"/>
                  </a:lnTo>
                  <a:lnTo>
                    <a:pt x="87673" y="8160"/>
                  </a:lnTo>
                  <a:lnTo>
                    <a:pt x="87918" y="20160"/>
                  </a:lnTo>
                  <a:lnTo>
                    <a:pt x="88653" y="32160"/>
                  </a:lnTo>
                  <a:lnTo>
                    <a:pt x="91102" y="56160"/>
                  </a:lnTo>
                  <a:lnTo>
                    <a:pt x="92081" y="67680"/>
                  </a:lnTo>
                  <a:lnTo>
                    <a:pt x="92326" y="79680"/>
                  </a:lnTo>
                  <a:lnTo>
                    <a:pt x="92326" y="85920"/>
                  </a:lnTo>
                  <a:lnTo>
                    <a:pt x="92081" y="91680"/>
                  </a:lnTo>
                  <a:lnTo>
                    <a:pt x="91346" y="97920"/>
                  </a:lnTo>
                  <a:lnTo>
                    <a:pt x="90612" y="103680"/>
                  </a:lnTo>
                  <a:lnTo>
                    <a:pt x="90612" y="103680"/>
                  </a:lnTo>
                  <a:lnTo>
                    <a:pt x="90367" y="105120"/>
                  </a:lnTo>
                  <a:lnTo>
                    <a:pt x="90612" y="106560"/>
                  </a:lnTo>
                  <a:lnTo>
                    <a:pt x="91346" y="108000"/>
                  </a:lnTo>
                  <a:lnTo>
                    <a:pt x="92081" y="108480"/>
                  </a:lnTo>
                  <a:lnTo>
                    <a:pt x="92571" y="108480"/>
                  </a:lnTo>
                  <a:lnTo>
                    <a:pt x="93306" y="108480"/>
                  </a:lnTo>
                  <a:lnTo>
                    <a:pt x="94040" y="107040"/>
                  </a:lnTo>
                  <a:lnTo>
                    <a:pt x="94285" y="106080"/>
                  </a:lnTo>
                  <a:lnTo>
                    <a:pt x="94285" y="106080"/>
                  </a:lnTo>
                  <a:lnTo>
                    <a:pt x="95510" y="99840"/>
                  </a:lnTo>
                  <a:lnTo>
                    <a:pt x="95755" y="94080"/>
                  </a:lnTo>
                  <a:lnTo>
                    <a:pt x="96000" y="87840"/>
                  </a:lnTo>
                  <a:lnTo>
                    <a:pt x="96489" y="81600"/>
                  </a:lnTo>
                  <a:lnTo>
                    <a:pt x="95755" y="69600"/>
                  </a:lnTo>
                  <a:lnTo>
                    <a:pt x="95020" y="57120"/>
                  </a:lnTo>
                  <a:lnTo>
                    <a:pt x="92571" y="33120"/>
                  </a:lnTo>
                  <a:lnTo>
                    <a:pt x="91591" y="20640"/>
                  </a:lnTo>
                  <a:lnTo>
                    <a:pt x="91346" y="8640"/>
                  </a:lnTo>
                  <a:lnTo>
                    <a:pt x="91346" y="8640"/>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6" name="Shape 530"/>
            <p:cNvSpPr/>
            <p:nvPr/>
          </p:nvSpPr>
          <p:spPr>
            <a:xfrm>
              <a:off x="1227" y="3270"/>
              <a:ext cx="331" cy="141"/>
            </a:xfrm>
            <a:custGeom>
              <a:avLst/>
              <a:gdLst/>
              <a:ahLst/>
              <a:cxnLst/>
              <a:rect l="0" t="0" r="0" b="0"/>
              <a:pathLst>
                <a:path w="120000" h="120000" extrusionOk="0">
                  <a:moveTo>
                    <a:pt x="0" y="11914"/>
                  </a:moveTo>
                  <a:lnTo>
                    <a:pt x="0" y="11914"/>
                  </a:lnTo>
                  <a:lnTo>
                    <a:pt x="725" y="24680"/>
                  </a:lnTo>
                  <a:lnTo>
                    <a:pt x="1812" y="38297"/>
                  </a:lnTo>
                  <a:lnTo>
                    <a:pt x="3262" y="50212"/>
                  </a:lnTo>
                  <a:lnTo>
                    <a:pt x="5075" y="60425"/>
                  </a:lnTo>
                  <a:lnTo>
                    <a:pt x="8338" y="70638"/>
                  </a:lnTo>
                  <a:lnTo>
                    <a:pt x="11238" y="78297"/>
                  </a:lnTo>
                  <a:lnTo>
                    <a:pt x="14864" y="86808"/>
                  </a:lnTo>
                  <a:lnTo>
                    <a:pt x="18851" y="93617"/>
                  </a:lnTo>
                  <a:lnTo>
                    <a:pt x="22839" y="101276"/>
                  </a:lnTo>
                  <a:lnTo>
                    <a:pt x="27552" y="105531"/>
                  </a:lnTo>
                  <a:lnTo>
                    <a:pt x="32628" y="110638"/>
                  </a:lnTo>
                  <a:lnTo>
                    <a:pt x="37703" y="114042"/>
                  </a:lnTo>
                  <a:lnTo>
                    <a:pt x="42779" y="116595"/>
                  </a:lnTo>
                  <a:lnTo>
                    <a:pt x="47854" y="119148"/>
                  </a:lnTo>
                  <a:lnTo>
                    <a:pt x="53293" y="120000"/>
                  </a:lnTo>
                  <a:lnTo>
                    <a:pt x="58731" y="120000"/>
                  </a:lnTo>
                  <a:lnTo>
                    <a:pt x="64531" y="119148"/>
                  </a:lnTo>
                  <a:lnTo>
                    <a:pt x="69969" y="117446"/>
                  </a:lnTo>
                  <a:lnTo>
                    <a:pt x="75045" y="115744"/>
                  </a:lnTo>
                  <a:lnTo>
                    <a:pt x="80483" y="111489"/>
                  </a:lnTo>
                  <a:lnTo>
                    <a:pt x="85558" y="108085"/>
                  </a:lnTo>
                  <a:lnTo>
                    <a:pt x="90634" y="103829"/>
                  </a:lnTo>
                  <a:lnTo>
                    <a:pt x="95347" y="97872"/>
                  </a:lnTo>
                  <a:lnTo>
                    <a:pt x="99697" y="90212"/>
                  </a:lnTo>
                  <a:lnTo>
                    <a:pt x="103685" y="83404"/>
                  </a:lnTo>
                  <a:lnTo>
                    <a:pt x="107311" y="74893"/>
                  </a:lnTo>
                  <a:lnTo>
                    <a:pt x="110936" y="65531"/>
                  </a:lnTo>
                  <a:lnTo>
                    <a:pt x="113474" y="56170"/>
                  </a:lnTo>
                  <a:lnTo>
                    <a:pt x="116012" y="45106"/>
                  </a:lnTo>
                  <a:lnTo>
                    <a:pt x="118187" y="33191"/>
                  </a:lnTo>
                  <a:lnTo>
                    <a:pt x="119637" y="20425"/>
                  </a:lnTo>
                  <a:lnTo>
                    <a:pt x="120000" y="7659"/>
                  </a:lnTo>
                  <a:lnTo>
                    <a:pt x="120000" y="7659"/>
                  </a:lnTo>
                  <a:lnTo>
                    <a:pt x="120000" y="5106"/>
                  </a:lnTo>
                  <a:lnTo>
                    <a:pt x="119637" y="2553"/>
                  </a:lnTo>
                  <a:lnTo>
                    <a:pt x="118549" y="1702"/>
                  </a:lnTo>
                  <a:lnTo>
                    <a:pt x="117462" y="0"/>
                  </a:lnTo>
                  <a:lnTo>
                    <a:pt x="116012" y="0"/>
                  </a:lnTo>
                  <a:lnTo>
                    <a:pt x="114924" y="1702"/>
                  </a:lnTo>
                  <a:lnTo>
                    <a:pt x="114561" y="3404"/>
                  </a:lnTo>
                  <a:lnTo>
                    <a:pt x="113836" y="5957"/>
                  </a:lnTo>
                  <a:lnTo>
                    <a:pt x="113836" y="5957"/>
                  </a:lnTo>
                  <a:lnTo>
                    <a:pt x="113474" y="17872"/>
                  </a:lnTo>
                  <a:lnTo>
                    <a:pt x="112386" y="28936"/>
                  </a:lnTo>
                  <a:lnTo>
                    <a:pt x="110574" y="39148"/>
                  </a:lnTo>
                  <a:lnTo>
                    <a:pt x="108398" y="48510"/>
                  </a:lnTo>
                  <a:lnTo>
                    <a:pt x="105861" y="58723"/>
                  </a:lnTo>
                  <a:lnTo>
                    <a:pt x="102960" y="65531"/>
                  </a:lnTo>
                  <a:lnTo>
                    <a:pt x="99335" y="74042"/>
                  </a:lnTo>
                  <a:lnTo>
                    <a:pt x="95709" y="80000"/>
                  </a:lnTo>
                  <a:lnTo>
                    <a:pt x="91722" y="85957"/>
                  </a:lnTo>
                  <a:lnTo>
                    <a:pt x="87734" y="90212"/>
                  </a:lnTo>
                  <a:lnTo>
                    <a:pt x="83021" y="95319"/>
                  </a:lnTo>
                  <a:lnTo>
                    <a:pt x="78670" y="98723"/>
                  </a:lnTo>
                  <a:lnTo>
                    <a:pt x="73595" y="102127"/>
                  </a:lnTo>
                  <a:lnTo>
                    <a:pt x="68882" y="104680"/>
                  </a:lnTo>
                  <a:lnTo>
                    <a:pt x="63806" y="105531"/>
                  </a:lnTo>
                  <a:lnTo>
                    <a:pt x="58731" y="105531"/>
                  </a:lnTo>
                  <a:lnTo>
                    <a:pt x="54380" y="105531"/>
                  </a:lnTo>
                  <a:lnTo>
                    <a:pt x="49305" y="105531"/>
                  </a:lnTo>
                  <a:lnTo>
                    <a:pt x="44229" y="103829"/>
                  </a:lnTo>
                  <a:lnTo>
                    <a:pt x="39516" y="101276"/>
                  </a:lnTo>
                  <a:lnTo>
                    <a:pt x="35166" y="98723"/>
                  </a:lnTo>
                  <a:lnTo>
                    <a:pt x="30453" y="95319"/>
                  </a:lnTo>
                  <a:lnTo>
                    <a:pt x="26465" y="90212"/>
                  </a:lnTo>
                  <a:lnTo>
                    <a:pt x="22839" y="84255"/>
                  </a:lnTo>
                  <a:lnTo>
                    <a:pt x="19214" y="78297"/>
                  </a:lnTo>
                  <a:lnTo>
                    <a:pt x="15951" y="71489"/>
                  </a:lnTo>
                  <a:lnTo>
                    <a:pt x="13413" y="62978"/>
                  </a:lnTo>
                  <a:lnTo>
                    <a:pt x="10876" y="54468"/>
                  </a:lnTo>
                  <a:lnTo>
                    <a:pt x="8700" y="45106"/>
                  </a:lnTo>
                  <a:lnTo>
                    <a:pt x="7250" y="35744"/>
                  </a:lnTo>
                  <a:lnTo>
                    <a:pt x="6888" y="23829"/>
                  </a:lnTo>
                  <a:lnTo>
                    <a:pt x="6163" y="11914"/>
                  </a:lnTo>
                  <a:lnTo>
                    <a:pt x="6163" y="11914"/>
                  </a:lnTo>
                  <a:lnTo>
                    <a:pt x="5800" y="9361"/>
                  </a:lnTo>
                  <a:lnTo>
                    <a:pt x="5075" y="7659"/>
                  </a:lnTo>
                  <a:lnTo>
                    <a:pt x="4350" y="5957"/>
                  </a:lnTo>
                  <a:lnTo>
                    <a:pt x="3262" y="5106"/>
                  </a:lnTo>
                  <a:lnTo>
                    <a:pt x="2175" y="5957"/>
                  </a:lnTo>
                  <a:lnTo>
                    <a:pt x="1087" y="7659"/>
                  </a:lnTo>
                  <a:lnTo>
                    <a:pt x="725" y="8510"/>
                  </a:lnTo>
                  <a:lnTo>
                    <a:pt x="0" y="11914"/>
                  </a:lnTo>
                  <a:lnTo>
                    <a:pt x="0" y="1191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7" name="Shape 531"/>
            <p:cNvSpPr/>
            <p:nvPr/>
          </p:nvSpPr>
          <p:spPr>
            <a:xfrm>
              <a:off x="1239" y="3182"/>
              <a:ext cx="38" cy="42"/>
            </a:xfrm>
            <a:custGeom>
              <a:avLst/>
              <a:gdLst/>
              <a:ahLst/>
              <a:cxnLst/>
              <a:rect l="0" t="0" r="0" b="0"/>
              <a:pathLst>
                <a:path w="120000" h="120000" extrusionOk="0">
                  <a:moveTo>
                    <a:pt x="120000" y="57142"/>
                  </a:moveTo>
                  <a:lnTo>
                    <a:pt x="120000" y="57142"/>
                  </a:lnTo>
                  <a:lnTo>
                    <a:pt x="113846" y="80000"/>
                  </a:lnTo>
                  <a:lnTo>
                    <a:pt x="101538" y="100000"/>
                  </a:lnTo>
                  <a:lnTo>
                    <a:pt x="86153" y="111428"/>
                  </a:lnTo>
                  <a:lnTo>
                    <a:pt x="64615" y="120000"/>
                  </a:lnTo>
                  <a:lnTo>
                    <a:pt x="64615" y="120000"/>
                  </a:lnTo>
                  <a:lnTo>
                    <a:pt x="36923" y="117142"/>
                  </a:lnTo>
                  <a:lnTo>
                    <a:pt x="21538" y="105714"/>
                  </a:lnTo>
                  <a:lnTo>
                    <a:pt x="6153" y="85714"/>
                  </a:lnTo>
                  <a:lnTo>
                    <a:pt x="0" y="65714"/>
                  </a:lnTo>
                  <a:lnTo>
                    <a:pt x="0" y="65714"/>
                  </a:lnTo>
                  <a:lnTo>
                    <a:pt x="3076" y="40000"/>
                  </a:lnTo>
                  <a:lnTo>
                    <a:pt x="15384" y="20000"/>
                  </a:lnTo>
                  <a:lnTo>
                    <a:pt x="33846" y="8571"/>
                  </a:lnTo>
                  <a:lnTo>
                    <a:pt x="55384" y="0"/>
                  </a:lnTo>
                  <a:lnTo>
                    <a:pt x="55384" y="0"/>
                  </a:lnTo>
                  <a:lnTo>
                    <a:pt x="80000" y="5714"/>
                  </a:lnTo>
                  <a:lnTo>
                    <a:pt x="98461" y="17142"/>
                  </a:lnTo>
                  <a:lnTo>
                    <a:pt x="113846" y="37142"/>
                  </a:lnTo>
                  <a:lnTo>
                    <a:pt x="120000" y="57142"/>
                  </a:lnTo>
                  <a:lnTo>
                    <a:pt x="120000" y="571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8" name="Shape 532"/>
            <p:cNvSpPr/>
            <p:nvPr/>
          </p:nvSpPr>
          <p:spPr>
            <a:xfrm>
              <a:off x="1490" y="3175"/>
              <a:ext cx="42" cy="39"/>
            </a:xfrm>
            <a:custGeom>
              <a:avLst/>
              <a:gdLst/>
              <a:ahLst/>
              <a:cxnLst/>
              <a:rect l="0" t="0" r="0" b="0"/>
              <a:pathLst>
                <a:path w="120000" h="120000" extrusionOk="0">
                  <a:moveTo>
                    <a:pt x="120000" y="57000"/>
                  </a:moveTo>
                  <a:lnTo>
                    <a:pt x="120000" y="57000"/>
                  </a:lnTo>
                  <a:lnTo>
                    <a:pt x="117142" y="84000"/>
                  </a:lnTo>
                  <a:lnTo>
                    <a:pt x="102857" y="99000"/>
                  </a:lnTo>
                  <a:lnTo>
                    <a:pt x="82857" y="117000"/>
                  </a:lnTo>
                  <a:lnTo>
                    <a:pt x="62857" y="120000"/>
                  </a:lnTo>
                  <a:lnTo>
                    <a:pt x="62857" y="120000"/>
                  </a:lnTo>
                  <a:lnTo>
                    <a:pt x="40000" y="117000"/>
                  </a:lnTo>
                  <a:lnTo>
                    <a:pt x="20000" y="105000"/>
                  </a:lnTo>
                  <a:lnTo>
                    <a:pt x="8571" y="87000"/>
                  </a:lnTo>
                  <a:lnTo>
                    <a:pt x="0" y="63000"/>
                  </a:lnTo>
                  <a:lnTo>
                    <a:pt x="0" y="63000"/>
                  </a:lnTo>
                  <a:lnTo>
                    <a:pt x="5714" y="42000"/>
                  </a:lnTo>
                  <a:lnTo>
                    <a:pt x="17142" y="21000"/>
                  </a:lnTo>
                  <a:lnTo>
                    <a:pt x="37142" y="9000"/>
                  </a:lnTo>
                  <a:lnTo>
                    <a:pt x="57142" y="0"/>
                  </a:lnTo>
                  <a:lnTo>
                    <a:pt x="57142" y="0"/>
                  </a:lnTo>
                  <a:lnTo>
                    <a:pt x="80000" y="3000"/>
                  </a:lnTo>
                  <a:lnTo>
                    <a:pt x="100000" y="18000"/>
                  </a:lnTo>
                  <a:lnTo>
                    <a:pt x="111428" y="33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9" name="Shape 533"/>
            <p:cNvSpPr/>
            <p:nvPr/>
          </p:nvSpPr>
          <p:spPr>
            <a:xfrm>
              <a:off x="1160" y="3224"/>
              <a:ext cx="70" cy="59"/>
            </a:xfrm>
            <a:custGeom>
              <a:avLst/>
              <a:gdLst/>
              <a:ahLst/>
              <a:cxnLst/>
              <a:rect l="0" t="0" r="0" b="0"/>
              <a:pathLst>
                <a:path w="120000" h="120000" extrusionOk="0">
                  <a:moveTo>
                    <a:pt x="120000" y="58000"/>
                  </a:moveTo>
                  <a:lnTo>
                    <a:pt x="120000" y="58000"/>
                  </a:lnTo>
                  <a:lnTo>
                    <a:pt x="118285" y="70000"/>
                  </a:lnTo>
                  <a:lnTo>
                    <a:pt x="114857" y="80000"/>
                  </a:lnTo>
                  <a:lnTo>
                    <a:pt x="111428" y="92000"/>
                  </a:lnTo>
                  <a:lnTo>
                    <a:pt x="102857" y="100000"/>
                  </a:lnTo>
                  <a:lnTo>
                    <a:pt x="94285" y="108000"/>
                  </a:lnTo>
                  <a:lnTo>
                    <a:pt x="84000" y="114000"/>
                  </a:lnTo>
                  <a:lnTo>
                    <a:pt x="75428" y="116000"/>
                  </a:lnTo>
                  <a:lnTo>
                    <a:pt x="63428" y="120000"/>
                  </a:lnTo>
                  <a:lnTo>
                    <a:pt x="63428" y="120000"/>
                  </a:lnTo>
                  <a:lnTo>
                    <a:pt x="51428" y="120000"/>
                  </a:lnTo>
                  <a:lnTo>
                    <a:pt x="39428" y="116000"/>
                  </a:lnTo>
                  <a:lnTo>
                    <a:pt x="29142" y="112000"/>
                  </a:lnTo>
                  <a:lnTo>
                    <a:pt x="20571" y="102000"/>
                  </a:lnTo>
                  <a:lnTo>
                    <a:pt x="12000" y="94000"/>
                  </a:lnTo>
                  <a:lnTo>
                    <a:pt x="5142" y="86000"/>
                  </a:lnTo>
                  <a:lnTo>
                    <a:pt x="0" y="74000"/>
                  </a:lnTo>
                  <a:lnTo>
                    <a:pt x="0" y="64000"/>
                  </a:lnTo>
                  <a:lnTo>
                    <a:pt x="0" y="64000"/>
                  </a:lnTo>
                  <a:lnTo>
                    <a:pt x="0" y="50000"/>
                  </a:lnTo>
                  <a:lnTo>
                    <a:pt x="3428" y="38000"/>
                  </a:lnTo>
                  <a:lnTo>
                    <a:pt x="8571" y="30000"/>
                  </a:lnTo>
                  <a:lnTo>
                    <a:pt x="15428" y="20000"/>
                  </a:lnTo>
                  <a:lnTo>
                    <a:pt x="24000" y="14000"/>
                  </a:lnTo>
                  <a:lnTo>
                    <a:pt x="34285" y="8000"/>
                  </a:lnTo>
                  <a:lnTo>
                    <a:pt x="46285" y="2000"/>
                  </a:lnTo>
                  <a:lnTo>
                    <a:pt x="58285" y="0"/>
                  </a:lnTo>
                  <a:lnTo>
                    <a:pt x="58285" y="0"/>
                  </a:lnTo>
                  <a:lnTo>
                    <a:pt x="70285" y="2000"/>
                  </a:lnTo>
                  <a:lnTo>
                    <a:pt x="82285" y="6000"/>
                  </a:lnTo>
                  <a:lnTo>
                    <a:pt x="90857" y="8000"/>
                  </a:lnTo>
                  <a:lnTo>
                    <a:pt x="101142" y="16000"/>
                  </a:lnTo>
                  <a:lnTo>
                    <a:pt x="108000" y="24000"/>
                  </a:lnTo>
                  <a:lnTo>
                    <a:pt x="113142" y="34000"/>
                  </a:lnTo>
                  <a:lnTo>
                    <a:pt x="118285" y="44000"/>
                  </a:lnTo>
                  <a:lnTo>
                    <a:pt x="120000" y="58000"/>
                  </a:lnTo>
                  <a:lnTo>
                    <a:pt x="120000" y="58000"/>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0" name="Shape 534"/>
            <p:cNvSpPr/>
            <p:nvPr/>
          </p:nvSpPr>
          <p:spPr>
            <a:xfrm>
              <a:off x="1539" y="3206"/>
              <a:ext cx="70" cy="57"/>
            </a:xfrm>
            <a:custGeom>
              <a:avLst/>
              <a:gdLst/>
              <a:ahLst/>
              <a:cxnLst/>
              <a:rect l="0" t="0" r="0" b="0"/>
              <a:pathLst>
                <a:path w="120000" h="120000" extrusionOk="0">
                  <a:moveTo>
                    <a:pt x="120000" y="57931"/>
                  </a:moveTo>
                  <a:lnTo>
                    <a:pt x="120000" y="57931"/>
                  </a:lnTo>
                  <a:lnTo>
                    <a:pt x="120000" y="68275"/>
                  </a:lnTo>
                  <a:lnTo>
                    <a:pt x="116571" y="80689"/>
                  </a:lnTo>
                  <a:lnTo>
                    <a:pt x="113142" y="91034"/>
                  </a:lnTo>
                  <a:lnTo>
                    <a:pt x="104571" y="99310"/>
                  </a:lnTo>
                  <a:lnTo>
                    <a:pt x="96000" y="109655"/>
                  </a:lnTo>
                  <a:lnTo>
                    <a:pt x="85714" y="113793"/>
                  </a:lnTo>
                  <a:lnTo>
                    <a:pt x="73714" y="120000"/>
                  </a:lnTo>
                  <a:lnTo>
                    <a:pt x="61714" y="120000"/>
                  </a:lnTo>
                  <a:lnTo>
                    <a:pt x="61714" y="120000"/>
                  </a:lnTo>
                  <a:lnTo>
                    <a:pt x="49714" y="120000"/>
                  </a:lnTo>
                  <a:lnTo>
                    <a:pt x="37714" y="117931"/>
                  </a:lnTo>
                  <a:lnTo>
                    <a:pt x="29142" y="111724"/>
                  </a:lnTo>
                  <a:lnTo>
                    <a:pt x="18857" y="105517"/>
                  </a:lnTo>
                  <a:lnTo>
                    <a:pt x="12000" y="97241"/>
                  </a:lnTo>
                  <a:lnTo>
                    <a:pt x="6857" y="84827"/>
                  </a:lnTo>
                  <a:lnTo>
                    <a:pt x="1714" y="74482"/>
                  </a:lnTo>
                  <a:lnTo>
                    <a:pt x="0" y="62068"/>
                  </a:lnTo>
                  <a:lnTo>
                    <a:pt x="0" y="62068"/>
                  </a:lnTo>
                  <a:lnTo>
                    <a:pt x="1714" y="51724"/>
                  </a:lnTo>
                  <a:lnTo>
                    <a:pt x="5142" y="39310"/>
                  </a:lnTo>
                  <a:lnTo>
                    <a:pt x="10285" y="28965"/>
                  </a:lnTo>
                  <a:lnTo>
                    <a:pt x="17142" y="18620"/>
                  </a:lnTo>
                  <a:lnTo>
                    <a:pt x="25714" y="10344"/>
                  </a:lnTo>
                  <a:lnTo>
                    <a:pt x="36000" y="4137"/>
                  </a:lnTo>
                  <a:lnTo>
                    <a:pt x="44571" y="0"/>
                  </a:lnTo>
                  <a:lnTo>
                    <a:pt x="56571" y="0"/>
                  </a:lnTo>
                  <a:lnTo>
                    <a:pt x="56571" y="0"/>
                  </a:lnTo>
                  <a:lnTo>
                    <a:pt x="68571" y="0"/>
                  </a:lnTo>
                  <a:lnTo>
                    <a:pt x="80571" y="2068"/>
                  </a:lnTo>
                  <a:lnTo>
                    <a:pt x="90857" y="8275"/>
                  </a:lnTo>
                  <a:lnTo>
                    <a:pt x="101142" y="14482"/>
                  </a:lnTo>
                  <a:lnTo>
                    <a:pt x="108000" y="22758"/>
                  </a:lnTo>
                  <a:lnTo>
                    <a:pt x="114857" y="33103"/>
                  </a:lnTo>
                  <a:lnTo>
                    <a:pt x="120000" y="45517"/>
                  </a:lnTo>
                  <a:lnTo>
                    <a:pt x="120000" y="57931"/>
                  </a:lnTo>
                  <a:lnTo>
                    <a:pt x="120000" y="57931"/>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1" name="Shape 535"/>
            <p:cNvSpPr/>
            <p:nvPr/>
          </p:nvSpPr>
          <p:spPr>
            <a:xfrm>
              <a:off x="2237" y="3800"/>
              <a:ext cx="371" cy="176"/>
            </a:xfrm>
            <a:custGeom>
              <a:avLst/>
              <a:gdLst/>
              <a:ahLst/>
              <a:cxnLst/>
              <a:rect l="0" t="0" r="0" b="0"/>
              <a:pathLst>
                <a:path w="120000" h="120000" extrusionOk="0">
                  <a:moveTo>
                    <a:pt x="3881" y="1363"/>
                  </a:moveTo>
                  <a:lnTo>
                    <a:pt x="3881" y="1363"/>
                  </a:lnTo>
                  <a:lnTo>
                    <a:pt x="9703" y="11590"/>
                  </a:lnTo>
                  <a:lnTo>
                    <a:pt x="16172" y="21818"/>
                  </a:lnTo>
                  <a:lnTo>
                    <a:pt x="22964" y="30681"/>
                  </a:lnTo>
                  <a:lnTo>
                    <a:pt x="29757" y="39545"/>
                  </a:lnTo>
                  <a:lnTo>
                    <a:pt x="43342" y="53181"/>
                  </a:lnTo>
                  <a:lnTo>
                    <a:pt x="57250" y="68863"/>
                  </a:lnTo>
                  <a:lnTo>
                    <a:pt x="57250" y="68863"/>
                  </a:lnTo>
                  <a:lnTo>
                    <a:pt x="71482" y="83181"/>
                  </a:lnTo>
                  <a:lnTo>
                    <a:pt x="78921" y="89318"/>
                  </a:lnTo>
                  <a:lnTo>
                    <a:pt x="86361" y="95454"/>
                  </a:lnTo>
                  <a:lnTo>
                    <a:pt x="94123" y="100909"/>
                  </a:lnTo>
                  <a:lnTo>
                    <a:pt x="101886" y="105000"/>
                  </a:lnTo>
                  <a:lnTo>
                    <a:pt x="109649" y="107727"/>
                  </a:lnTo>
                  <a:lnTo>
                    <a:pt x="117735" y="108409"/>
                  </a:lnTo>
                  <a:lnTo>
                    <a:pt x="117735" y="108409"/>
                  </a:lnTo>
                  <a:lnTo>
                    <a:pt x="118382" y="109772"/>
                  </a:lnTo>
                  <a:lnTo>
                    <a:pt x="119353" y="110454"/>
                  </a:lnTo>
                  <a:lnTo>
                    <a:pt x="119999" y="112500"/>
                  </a:lnTo>
                  <a:lnTo>
                    <a:pt x="119999" y="114545"/>
                  </a:lnTo>
                  <a:lnTo>
                    <a:pt x="119353" y="117272"/>
                  </a:lnTo>
                  <a:lnTo>
                    <a:pt x="119029" y="117954"/>
                  </a:lnTo>
                  <a:lnTo>
                    <a:pt x="118059" y="120000"/>
                  </a:lnTo>
                  <a:lnTo>
                    <a:pt x="116765" y="120000"/>
                  </a:lnTo>
                  <a:lnTo>
                    <a:pt x="116765" y="120000"/>
                  </a:lnTo>
                  <a:lnTo>
                    <a:pt x="108679" y="119318"/>
                  </a:lnTo>
                  <a:lnTo>
                    <a:pt x="100592" y="115227"/>
                  </a:lnTo>
                  <a:lnTo>
                    <a:pt x="92830" y="111818"/>
                  </a:lnTo>
                  <a:lnTo>
                    <a:pt x="85067" y="105681"/>
                  </a:lnTo>
                  <a:lnTo>
                    <a:pt x="77628" y="100227"/>
                  </a:lnTo>
                  <a:lnTo>
                    <a:pt x="70188" y="93409"/>
                  </a:lnTo>
                  <a:lnTo>
                    <a:pt x="55309" y="79090"/>
                  </a:lnTo>
                  <a:lnTo>
                    <a:pt x="55309" y="79090"/>
                  </a:lnTo>
                  <a:lnTo>
                    <a:pt x="41078" y="64772"/>
                  </a:lnTo>
                  <a:lnTo>
                    <a:pt x="26522" y="48409"/>
                  </a:lnTo>
                  <a:lnTo>
                    <a:pt x="19730" y="40227"/>
                  </a:lnTo>
                  <a:lnTo>
                    <a:pt x="12938" y="30681"/>
                  </a:lnTo>
                  <a:lnTo>
                    <a:pt x="6469" y="21136"/>
                  </a:lnTo>
                  <a:lnTo>
                    <a:pt x="646" y="9545"/>
                  </a:lnTo>
                  <a:lnTo>
                    <a:pt x="646" y="9545"/>
                  </a:lnTo>
                  <a:lnTo>
                    <a:pt x="0" y="7500"/>
                  </a:lnTo>
                  <a:lnTo>
                    <a:pt x="0" y="6136"/>
                  </a:lnTo>
                  <a:lnTo>
                    <a:pt x="0" y="4090"/>
                  </a:lnTo>
                  <a:lnTo>
                    <a:pt x="323" y="2045"/>
                  </a:lnTo>
                  <a:lnTo>
                    <a:pt x="1293" y="0"/>
                  </a:lnTo>
                  <a:lnTo>
                    <a:pt x="2264" y="0"/>
                  </a:lnTo>
                  <a:lnTo>
                    <a:pt x="2911" y="0"/>
                  </a:lnTo>
                  <a:lnTo>
                    <a:pt x="3881" y="1363"/>
                  </a:lnTo>
                  <a:lnTo>
                    <a:pt x="3881" y="13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2" name="Shape 536"/>
            <p:cNvSpPr/>
            <p:nvPr/>
          </p:nvSpPr>
          <p:spPr>
            <a:xfrm>
              <a:off x="2595" y="3879"/>
              <a:ext cx="82" cy="92"/>
            </a:xfrm>
            <a:custGeom>
              <a:avLst/>
              <a:gdLst/>
              <a:ahLst/>
              <a:cxnLst/>
              <a:rect l="0" t="0" r="0" b="0"/>
              <a:pathLst>
                <a:path w="120000" h="120000" extrusionOk="0">
                  <a:moveTo>
                    <a:pt x="83414" y="2580"/>
                  </a:moveTo>
                  <a:lnTo>
                    <a:pt x="83414" y="2580"/>
                  </a:lnTo>
                  <a:lnTo>
                    <a:pt x="54146" y="25806"/>
                  </a:lnTo>
                  <a:lnTo>
                    <a:pt x="30731" y="49032"/>
                  </a:lnTo>
                  <a:lnTo>
                    <a:pt x="20487" y="61935"/>
                  </a:lnTo>
                  <a:lnTo>
                    <a:pt x="11707" y="74838"/>
                  </a:lnTo>
                  <a:lnTo>
                    <a:pt x="5853" y="90322"/>
                  </a:lnTo>
                  <a:lnTo>
                    <a:pt x="0" y="107096"/>
                  </a:lnTo>
                  <a:lnTo>
                    <a:pt x="0" y="107096"/>
                  </a:lnTo>
                  <a:lnTo>
                    <a:pt x="13170" y="116129"/>
                  </a:lnTo>
                  <a:lnTo>
                    <a:pt x="27804" y="120000"/>
                  </a:lnTo>
                  <a:lnTo>
                    <a:pt x="42439" y="120000"/>
                  </a:lnTo>
                  <a:lnTo>
                    <a:pt x="57073" y="117419"/>
                  </a:lnTo>
                  <a:lnTo>
                    <a:pt x="68780" y="110967"/>
                  </a:lnTo>
                  <a:lnTo>
                    <a:pt x="81951" y="101935"/>
                  </a:lnTo>
                  <a:lnTo>
                    <a:pt x="93658" y="92903"/>
                  </a:lnTo>
                  <a:lnTo>
                    <a:pt x="100975" y="80000"/>
                  </a:lnTo>
                  <a:lnTo>
                    <a:pt x="109756" y="67096"/>
                  </a:lnTo>
                  <a:lnTo>
                    <a:pt x="115609" y="54193"/>
                  </a:lnTo>
                  <a:lnTo>
                    <a:pt x="120000" y="42580"/>
                  </a:lnTo>
                  <a:lnTo>
                    <a:pt x="120000" y="29677"/>
                  </a:lnTo>
                  <a:lnTo>
                    <a:pt x="118536" y="18064"/>
                  </a:lnTo>
                  <a:lnTo>
                    <a:pt x="111219" y="9032"/>
                  </a:lnTo>
                  <a:lnTo>
                    <a:pt x="100975" y="3870"/>
                  </a:lnTo>
                  <a:lnTo>
                    <a:pt x="87804" y="0"/>
                  </a:lnTo>
                  <a:lnTo>
                    <a:pt x="83414" y="2580"/>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3" name="Shape 537"/>
            <p:cNvSpPr/>
            <p:nvPr/>
          </p:nvSpPr>
          <p:spPr>
            <a:xfrm>
              <a:off x="2587" y="3870"/>
              <a:ext cx="97" cy="109"/>
            </a:xfrm>
            <a:custGeom>
              <a:avLst/>
              <a:gdLst/>
              <a:ahLst/>
              <a:cxnLst/>
              <a:rect l="0" t="0" r="0" b="0"/>
              <a:pathLst>
                <a:path w="120000" h="120000" extrusionOk="0">
                  <a:moveTo>
                    <a:pt x="14845" y="115596"/>
                  </a:moveTo>
                  <a:lnTo>
                    <a:pt x="14845" y="115596"/>
                  </a:lnTo>
                  <a:lnTo>
                    <a:pt x="23505" y="118899"/>
                  </a:lnTo>
                  <a:lnTo>
                    <a:pt x="34639" y="120000"/>
                  </a:lnTo>
                  <a:lnTo>
                    <a:pt x="44536" y="120000"/>
                  </a:lnTo>
                  <a:lnTo>
                    <a:pt x="53195" y="118899"/>
                  </a:lnTo>
                  <a:lnTo>
                    <a:pt x="61855" y="115596"/>
                  </a:lnTo>
                  <a:lnTo>
                    <a:pt x="70515" y="111192"/>
                  </a:lnTo>
                  <a:lnTo>
                    <a:pt x="79175" y="105688"/>
                  </a:lnTo>
                  <a:lnTo>
                    <a:pt x="87835" y="100183"/>
                  </a:lnTo>
                  <a:lnTo>
                    <a:pt x="87835" y="100183"/>
                  </a:lnTo>
                  <a:lnTo>
                    <a:pt x="100206" y="85871"/>
                  </a:lnTo>
                  <a:lnTo>
                    <a:pt x="111340" y="70458"/>
                  </a:lnTo>
                  <a:lnTo>
                    <a:pt x="115051" y="61651"/>
                  </a:lnTo>
                  <a:lnTo>
                    <a:pt x="118762" y="52844"/>
                  </a:lnTo>
                  <a:lnTo>
                    <a:pt x="120000" y="42935"/>
                  </a:lnTo>
                  <a:lnTo>
                    <a:pt x="120000" y="34128"/>
                  </a:lnTo>
                  <a:lnTo>
                    <a:pt x="120000" y="34128"/>
                  </a:lnTo>
                  <a:lnTo>
                    <a:pt x="118762" y="26422"/>
                  </a:lnTo>
                  <a:lnTo>
                    <a:pt x="115051" y="19816"/>
                  </a:lnTo>
                  <a:lnTo>
                    <a:pt x="111340" y="14311"/>
                  </a:lnTo>
                  <a:lnTo>
                    <a:pt x="105154" y="7706"/>
                  </a:lnTo>
                  <a:lnTo>
                    <a:pt x="100206" y="3302"/>
                  </a:lnTo>
                  <a:lnTo>
                    <a:pt x="91546" y="1100"/>
                  </a:lnTo>
                  <a:lnTo>
                    <a:pt x="84123" y="0"/>
                  </a:lnTo>
                  <a:lnTo>
                    <a:pt x="74226" y="1100"/>
                  </a:lnTo>
                  <a:lnTo>
                    <a:pt x="74226" y="1100"/>
                  </a:lnTo>
                  <a:lnTo>
                    <a:pt x="71752" y="3302"/>
                  </a:lnTo>
                  <a:lnTo>
                    <a:pt x="69278" y="6605"/>
                  </a:lnTo>
                  <a:lnTo>
                    <a:pt x="69278" y="6605"/>
                  </a:lnTo>
                  <a:lnTo>
                    <a:pt x="44536" y="27522"/>
                  </a:lnTo>
                  <a:lnTo>
                    <a:pt x="28453" y="42935"/>
                  </a:lnTo>
                  <a:lnTo>
                    <a:pt x="14845" y="58348"/>
                  </a:lnTo>
                  <a:lnTo>
                    <a:pt x="4948" y="74862"/>
                  </a:lnTo>
                  <a:lnTo>
                    <a:pt x="1237" y="82568"/>
                  </a:lnTo>
                  <a:lnTo>
                    <a:pt x="0" y="90275"/>
                  </a:lnTo>
                  <a:lnTo>
                    <a:pt x="0" y="96880"/>
                  </a:lnTo>
                  <a:lnTo>
                    <a:pt x="1237" y="104587"/>
                  </a:lnTo>
                  <a:lnTo>
                    <a:pt x="6185" y="108990"/>
                  </a:lnTo>
                  <a:lnTo>
                    <a:pt x="14845" y="115596"/>
                  </a:lnTo>
                  <a:lnTo>
                    <a:pt x="14845" y="115596"/>
                  </a:lnTo>
                  <a:close/>
                  <a:moveTo>
                    <a:pt x="19793" y="96880"/>
                  </a:moveTo>
                  <a:lnTo>
                    <a:pt x="19793" y="96880"/>
                  </a:lnTo>
                  <a:lnTo>
                    <a:pt x="25979" y="84770"/>
                  </a:lnTo>
                  <a:lnTo>
                    <a:pt x="30927" y="73761"/>
                  </a:lnTo>
                  <a:lnTo>
                    <a:pt x="37113" y="62752"/>
                  </a:lnTo>
                  <a:lnTo>
                    <a:pt x="45773" y="53944"/>
                  </a:lnTo>
                  <a:lnTo>
                    <a:pt x="63092" y="35229"/>
                  </a:lnTo>
                  <a:lnTo>
                    <a:pt x="84123" y="18715"/>
                  </a:lnTo>
                  <a:lnTo>
                    <a:pt x="84123" y="18715"/>
                  </a:lnTo>
                  <a:lnTo>
                    <a:pt x="87835" y="18715"/>
                  </a:lnTo>
                  <a:lnTo>
                    <a:pt x="91546" y="19816"/>
                  </a:lnTo>
                  <a:lnTo>
                    <a:pt x="94020" y="22018"/>
                  </a:lnTo>
                  <a:lnTo>
                    <a:pt x="96494" y="24220"/>
                  </a:lnTo>
                  <a:lnTo>
                    <a:pt x="100206" y="31926"/>
                  </a:lnTo>
                  <a:lnTo>
                    <a:pt x="100206" y="39633"/>
                  </a:lnTo>
                  <a:lnTo>
                    <a:pt x="100206" y="39633"/>
                  </a:lnTo>
                  <a:lnTo>
                    <a:pt x="97731" y="49541"/>
                  </a:lnTo>
                  <a:lnTo>
                    <a:pt x="94020" y="58348"/>
                  </a:lnTo>
                  <a:lnTo>
                    <a:pt x="91546" y="66055"/>
                  </a:lnTo>
                  <a:lnTo>
                    <a:pt x="86597" y="73761"/>
                  </a:lnTo>
                  <a:lnTo>
                    <a:pt x="86597" y="73761"/>
                  </a:lnTo>
                  <a:lnTo>
                    <a:pt x="79175" y="81467"/>
                  </a:lnTo>
                  <a:lnTo>
                    <a:pt x="71752" y="88073"/>
                  </a:lnTo>
                  <a:lnTo>
                    <a:pt x="63092" y="93577"/>
                  </a:lnTo>
                  <a:lnTo>
                    <a:pt x="56907" y="97981"/>
                  </a:lnTo>
                  <a:lnTo>
                    <a:pt x="48247" y="101284"/>
                  </a:lnTo>
                  <a:lnTo>
                    <a:pt x="39587" y="101284"/>
                  </a:lnTo>
                  <a:lnTo>
                    <a:pt x="28453" y="100183"/>
                  </a:lnTo>
                  <a:lnTo>
                    <a:pt x="19793" y="96880"/>
                  </a:lnTo>
                  <a:lnTo>
                    <a:pt x="19793" y="9688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4" name="Shape 538"/>
            <p:cNvSpPr/>
            <p:nvPr/>
          </p:nvSpPr>
          <p:spPr>
            <a:xfrm>
              <a:off x="1754" y="3802"/>
              <a:ext cx="377" cy="159"/>
            </a:xfrm>
            <a:custGeom>
              <a:avLst/>
              <a:gdLst/>
              <a:ahLst/>
              <a:cxnLst/>
              <a:rect l="0" t="0" r="0" b="0"/>
              <a:pathLst>
                <a:path w="120000" h="120000" extrusionOk="0">
                  <a:moveTo>
                    <a:pt x="115873" y="750"/>
                  </a:moveTo>
                  <a:lnTo>
                    <a:pt x="115873" y="750"/>
                  </a:lnTo>
                  <a:lnTo>
                    <a:pt x="109841" y="12000"/>
                  </a:lnTo>
                  <a:lnTo>
                    <a:pt x="103492" y="21750"/>
                  </a:lnTo>
                  <a:lnTo>
                    <a:pt x="96825" y="31500"/>
                  </a:lnTo>
                  <a:lnTo>
                    <a:pt x="90158" y="39750"/>
                  </a:lnTo>
                  <a:lnTo>
                    <a:pt x="76190" y="55500"/>
                  </a:lnTo>
                  <a:lnTo>
                    <a:pt x="62539" y="69750"/>
                  </a:lnTo>
                  <a:lnTo>
                    <a:pt x="62539" y="69750"/>
                  </a:lnTo>
                  <a:lnTo>
                    <a:pt x="47936" y="84750"/>
                  </a:lnTo>
                  <a:lnTo>
                    <a:pt x="40634" y="90750"/>
                  </a:lnTo>
                  <a:lnTo>
                    <a:pt x="33015" y="96750"/>
                  </a:lnTo>
                  <a:lnTo>
                    <a:pt x="25714" y="101250"/>
                  </a:lnTo>
                  <a:lnTo>
                    <a:pt x="18095" y="105750"/>
                  </a:lnTo>
                  <a:lnTo>
                    <a:pt x="10158" y="107250"/>
                  </a:lnTo>
                  <a:lnTo>
                    <a:pt x="2539" y="108750"/>
                  </a:lnTo>
                  <a:lnTo>
                    <a:pt x="2539" y="108750"/>
                  </a:lnTo>
                  <a:lnTo>
                    <a:pt x="1269" y="108750"/>
                  </a:lnTo>
                  <a:lnTo>
                    <a:pt x="952" y="111000"/>
                  </a:lnTo>
                  <a:lnTo>
                    <a:pt x="317" y="111750"/>
                  </a:lnTo>
                  <a:lnTo>
                    <a:pt x="0" y="114750"/>
                  </a:lnTo>
                  <a:lnTo>
                    <a:pt x="317" y="117000"/>
                  </a:lnTo>
                  <a:lnTo>
                    <a:pt x="952" y="119250"/>
                  </a:lnTo>
                  <a:lnTo>
                    <a:pt x="1587" y="120000"/>
                  </a:lnTo>
                  <a:lnTo>
                    <a:pt x="3174" y="120000"/>
                  </a:lnTo>
                  <a:lnTo>
                    <a:pt x="3174" y="120000"/>
                  </a:lnTo>
                  <a:lnTo>
                    <a:pt x="11111" y="120000"/>
                  </a:lnTo>
                  <a:lnTo>
                    <a:pt x="19047" y="117000"/>
                  </a:lnTo>
                  <a:lnTo>
                    <a:pt x="26666" y="114000"/>
                  </a:lnTo>
                  <a:lnTo>
                    <a:pt x="33968" y="108750"/>
                  </a:lnTo>
                  <a:lnTo>
                    <a:pt x="41587" y="102000"/>
                  </a:lnTo>
                  <a:lnTo>
                    <a:pt x="49206" y="96000"/>
                  </a:lnTo>
                  <a:lnTo>
                    <a:pt x="64126" y="81750"/>
                  </a:lnTo>
                  <a:lnTo>
                    <a:pt x="64126" y="81750"/>
                  </a:lnTo>
                  <a:lnTo>
                    <a:pt x="78412" y="66750"/>
                  </a:lnTo>
                  <a:lnTo>
                    <a:pt x="92380" y="51000"/>
                  </a:lnTo>
                  <a:lnTo>
                    <a:pt x="99682" y="42750"/>
                  </a:lnTo>
                  <a:lnTo>
                    <a:pt x="106349" y="32250"/>
                  </a:lnTo>
                  <a:lnTo>
                    <a:pt x="113015" y="21750"/>
                  </a:lnTo>
                  <a:lnTo>
                    <a:pt x="119047" y="11250"/>
                  </a:lnTo>
                  <a:lnTo>
                    <a:pt x="119047" y="11250"/>
                  </a:lnTo>
                  <a:lnTo>
                    <a:pt x="119682" y="9000"/>
                  </a:lnTo>
                  <a:lnTo>
                    <a:pt x="120000" y="6000"/>
                  </a:lnTo>
                  <a:lnTo>
                    <a:pt x="119682" y="3750"/>
                  </a:lnTo>
                  <a:lnTo>
                    <a:pt x="119047" y="2250"/>
                  </a:lnTo>
                  <a:lnTo>
                    <a:pt x="118730" y="750"/>
                  </a:lnTo>
                  <a:lnTo>
                    <a:pt x="117777" y="0"/>
                  </a:lnTo>
                  <a:lnTo>
                    <a:pt x="116825" y="0"/>
                  </a:lnTo>
                  <a:lnTo>
                    <a:pt x="115873" y="750"/>
                  </a:lnTo>
                  <a:lnTo>
                    <a:pt x="115873" y="7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5" name="Shape 539"/>
            <p:cNvSpPr/>
            <p:nvPr/>
          </p:nvSpPr>
          <p:spPr>
            <a:xfrm>
              <a:off x="1688" y="3863"/>
              <a:ext cx="79" cy="93"/>
            </a:xfrm>
            <a:custGeom>
              <a:avLst/>
              <a:gdLst/>
              <a:ahLst/>
              <a:cxnLst/>
              <a:rect l="0" t="0" r="0" b="0"/>
              <a:pathLst>
                <a:path w="120000" h="120000" extrusionOk="0">
                  <a:moveTo>
                    <a:pt x="40500" y="2553"/>
                  </a:moveTo>
                  <a:lnTo>
                    <a:pt x="40500" y="2553"/>
                  </a:lnTo>
                  <a:lnTo>
                    <a:pt x="67500" y="25531"/>
                  </a:lnTo>
                  <a:lnTo>
                    <a:pt x="90000" y="49787"/>
                  </a:lnTo>
                  <a:lnTo>
                    <a:pt x="100500" y="62553"/>
                  </a:lnTo>
                  <a:lnTo>
                    <a:pt x="109500" y="76595"/>
                  </a:lnTo>
                  <a:lnTo>
                    <a:pt x="115500" y="90638"/>
                  </a:lnTo>
                  <a:lnTo>
                    <a:pt x="120000" y="108510"/>
                  </a:lnTo>
                  <a:lnTo>
                    <a:pt x="120000" y="108510"/>
                  </a:lnTo>
                  <a:lnTo>
                    <a:pt x="105000" y="116170"/>
                  </a:lnTo>
                  <a:lnTo>
                    <a:pt x="90000" y="120000"/>
                  </a:lnTo>
                  <a:lnTo>
                    <a:pt x="75000" y="120000"/>
                  </a:lnTo>
                  <a:lnTo>
                    <a:pt x="63000" y="116170"/>
                  </a:lnTo>
                  <a:lnTo>
                    <a:pt x="48000" y="108510"/>
                  </a:lnTo>
                  <a:lnTo>
                    <a:pt x="36000" y="99574"/>
                  </a:lnTo>
                  <a:lnTo>
                    <a:pt x="25500" y="89361"/>
                  </a:lnTo>
                  <a:lnTo>
                    <a:pt x="16500" y="77872"/>
                  </a:lnTo>
                  <a:lnTo>
                    <a:pt x="9000" y="63829"/>
                  </a:lnTo>
                  <a:lnTo>
                    <a:pt x="3000" y="52340"/>
                  </a:lnTo>
                  <a:lnTo>
                    <a:pt x="0" y="39574"/>
                  </a:lnTo>
                  <a:lnTo>
                    <a:pt x="0" y="26808"/>
                  </a:lnTo>
                  <a:lnTo>
                    <a:pt x="4500" y="16595"/>
                  </a:lnTo>
                  <a:lnTo>
                    <a:pt x="10500" y="8936"/>
                  </a:lnTo>
                  <a:lnTo>
                    <a:pt x="21000" y="2553"/>
                  </a:lnTo>
                  <a:lnTo>
                    <a:pt x="36000" y="0"/>
                  </a:lnTo>
                  <a:lnTo>
                    <a:pt x="40500" y="2553"/>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6" name="Shape 540"/>
            <p:cNvSpPr/>
            <p:nvPr/>
          </p:nvSpPr>
          <p:spPr>
            <a:xfrm>
              <a:off x="1680" y="3856"/>
              <a:ext cx="95" cy="110"/>
            </a:xfrm>
            <a:custGeom>
              <a:avLst/>
              <a:gdLst/>
              <a:ahLst/>
              <a:cxnLst/>
              <a:rect l="0" t="0" r="0" b="0"/>
              <a:pathLst>
                <a:path w="120000" h="120000" extrusionOk="0">
                  <a:moveTo>
                    <a:pt x="52500" y="5454"/>
                  </a:moveTo>
                  <a:lnTo>
                    <a:pt x="52500" y="5454"/>
                  </a:lnTo>
                  <a:lnTo>
                    <a:pt x="50000" y="3272"/>
                  </a:lnTo>
                  <a:lnTo>
                    <a:pt x="48750" y="1090"/>
                  </a:lnTo>
                  <a:lnTo>
                    <a:pt x="48750" y="1090"/>
                  </a:lnTo>
                  <a:lnTo>
                    <a:pt x="38750" y="0"/>
                  </a:lnTo>
                  <a:lnTo>
                    <a:pt x="31250" y="0"/>
                  </a:lnTo>
                  <a:lnTo>
                    <a:pt x="22500" y="3272"/>
                  </a:lnTo>
                  <a:lnTo>
                    <a:pt x="15000" y="5454"/>
                  </a:lnTo>
                  <a:lnTo>
                    <a:pt x="10000" y="12000"/>
                  </a:lnTo>
                  <a:lnTo>
                    <a:pt x="5000" y="17454"/>
                  </a:lnTo>
                  <a:lnTo>
                    <a:pt x="1250" y="24000"/>
                  </a:lnTo>
                  <a:lnTo>
                    <a:pt x="0" y="31636"/>
                  </a:lnTo>
                  <a:lnTo>
                    <a:pt x="0" y="31636"/>
                  </a:lnTo>
                  <a:lnTo>
                    <a:pt x="0" y="40363"/>
                  </a:lnTo>
                  <a:lnTo>
                    <a:pt x="1250" y="50181"/>
                  </a:lnTo>
                  <a:lnTo>
                    <a:pt x="3750" y="58909"/>
                  </a:lnTo>
                  <a:lnTo>
                    <a:pt x="6250" y="68727"/>
                  </a:lnTo>
                  <a:lnTo>
                    <a:pt x="17500" y="85090"/>
                  </a:lnTo>
                  <a:lnTo>
                    <a:pt x="31250" y="98181"/>
                  </a:lnTo>
                  <a:lnTo>
                    <a:pt x="31250" y="98181"/>
                  </a:lnTo>
                  <a:lnTo>
                    <a:pt x="38750" y="104727"/>
                  </a:lnTo>
                  <a:lnTo>
                    <a:pt x="47500" y="111272"/>
                  </a:lnTo>
                  <a:lnTo>
                    <a:pt x="56250" y="113454"/>
                  </a:lnTo>
                  <a:lnTo>
                    <a:pt x="65000" y="118909"/>
                  </a:lnTo>
                  <a:lnTo>
                    <a:pt x="72500" y="120000"/>
                  </a:lnTo>
                  <a:lnTo>
                    <a:pt x="83750" y="120000"/>
                  </a:lnTo>
                  <a:lnTo>
                    <a:pt x="93750" y="118909"/>
                  </a:lnTo>
                  <a:lnTo>
                    <a:pt x="102500" y="115636"/>
                  </a:lnTo>
                  <a:lnTo>
                    <a:pt x="102500" y="115636"/>
                  </a:lnTo>
                  <a:lnTo>
                    <a:pt x="111250" y="111272"/>
                  </a:lnTo>
                  <a:lnTo>
                    <a:pt x="116250" y="104727"/>
                  </a:lnTo>
                  <a:lnTo>
                    <a:pt x="118750" y="98181"/>
                  </a:lnTo>
                  <a:lnTo>
                    <a:pt x="120000" y="92727"/>
                  </a:lnTo>
                  <a:lnTo>
                    <a:pt x="118750" y="85090"/>
                  </a:lnTo>
                  <a:lnTo>
                    <a:pt x="115000" y="75272"/>
                  </a:lnTo>
                  <a:lnTo>
                    <a:pt x="106250" y="61090"/>
                  </a:lnTo>
                  <a:lnTo>
                    <a:pt x="92500" y="43636"/>
                  </a:lnTo>
                  <a:lnTo>
                    <a:pt x="76250" y="28363"/>
                  </a:lnTo>
                  <a:lnTo>
                    <a:pt x="52500" y="5454"/>
                  </a:lnTo>
                  <a:lnTo>
                    <a:pt x="52500" y="5454"/>
                  </a:lnTo>
                  <a:close/>
                  <a:moveTo>
                    <a:pt x="32500" y="73090"/>
                  </a:moveTo>
                  <a:lnTo>
                    <a:pt x="32500" y="73090"/>
                  </a:lnTo>
                  <a:lnTo>
                    <a:pt x="27500" y="65454"/>
                  </a:lnTo>
                  <a:lnTo>
                    <a:pt x="23750" y="55636"/>
                  </a:lnTo>
                  <a:lnTo>
                    <a:pt x="22500" y="46909"/>
                  </a:lnTo>
                  <a:lnTo>
                    <a:pt x="21250" y="38181"/>
                  </a:lnTo>
                  <a:lnTo>
                    <a:pt x="21250" y="38181"/>
                  </a:lnTo>
                  <a:lnTo>
                    <a:pt x="21250" y="31636"/>
                  </a:lnTo>
                  <a:lnTo>
                    <a:pt x="23750" y="24000"/>
                  </a:lnTo>
                  <a:lnTo>
                    <a:pt x="27500" y="20727"/>
                  </a:lnTo>
                  <a:lnTo>
                    <a:pt x="31250" y="17454"/>
                  </a:lnTo>
                  <a:lnTo>
                    <a:pt x="35000" y="17454"/>
                  </a:lnTo>
                  <a:lnTo>
                    <a:pt x="38750" y="17454"/>
                  </a:lnTo>
                  <a:lnTo>
                    <a:pt x="38750" y="17454"/>
                  </a:lnTo>
                  <a:lnTo>
                    <a:pt x="57500" y="36000"/>
                  </a:lnTo>
                  <a:lnTo>
                    <a:pt x="75000" y="54545"/>
                  </a:lnTo>
                  <a:lnTo>
                    <a:pt x="81250" y="63272"/>
                  </a:lnTo>
                  <a:lnTo>
                    <a:pt x="88750" y="74181"/>
                  </a:lnTo>
                  <a:lnTo>
                    <a:pt x="93750" y="85090"/>
                  </a:lnTo>
                  <a:lnTo>
                    <a:pt x="97500" y="97090"/>
                  </a:lnTo>
                  <a:lnTo>
                    <a:pt x="97500" y="97090"/>
                  </a:lnTo>
                  <a:lnTo>
                    <a:pt x="88750" y="100363"/>
                  </a:lnTo>
                  <a:lnTo>
                    <a:pt x="80000" y="101454"/>
                  </a:lnTo>
                  <a:lnTo>
                    <a:pt x="71250" y="100363"/>
                  </a:lnTo>
                  <a:lnTo>
                    <a:pt x="62500" y="97090"/>
                  </a:lnTo>
                  <a:lnTo>
                    <a:pt x="53750" y="92727"/>
                  </a:lnTo>
                  <a:lnTo>
                    <a:pt x="47500" y="86181"/>
                  </a:lnTo>
                  <a:lnTo>
                    <a:pt x="40000" y="80727"/>
                  </a:lnTo>
                  <a:lnTo>
                    <a:pt x="32500" y="73090"/>
                  </a:lnTo>
                  <a:lnTo>
                    <a:pt x="32500" y="730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7" name="Shape 541"/>
            <p:cNvSpPr/>
            <p:nvPr/>
          </p:nvSpPr>
          <p:spPr>
            <a:xfrm>
              <a:off x="2422" y="2703"/>
              <a:ext cx="130" cy="444"/>
            </a:xfrm>
            <a:custGeom>
              <a:avLst/>
              <a:gdLst/>
              <a:ahLst/>
              <a:cxnLst/>
              <a:rect l="0" t="0" r="0" b="0"/>
              <a:pathLst>
                <a:path w="120000" h="120000" extrusionOk="0">
                  <a:moveTo>
                    <a:pt x="1846" y="116764"/>
                  </a:moveTo>
                  <a:lnTo>
                    <a:pt x="1846" y="116764"/>
                  </a:lnTo>
                  <a:lnTo>
                    <a:pt x="12000" y="111101"/>
                  </a:lnTo>
                  <a:lnTo>
                    <a:pt x="20307" y="105168"/>
                  </a:lnTo>
                  <a:lnTo>
                    <a:pt x="28615" y="98966"/>
                  </a:lnTo>
                  <a:lnTo>
                    <a:pt x="35076" y="93033"/>
                  </a:lnTo>
                  <a:lnTo>
                    <a:pt x="46153" y="80359"/>
                  </a:lnTo>
                  <a:lnTo>
                    <a:pt x="57230" y="67955"/>
                  </a:lnTo>
                  <a:lnTo>
                    <a:pt x="57230" y="67955"/>
                  </a:lnTo>
                  <a:lnTo>
                    <a:pt x="67384" y="55820"/>
                  </a:lnTo>
                  <a:lnTo>
                    <a:pt x="71076" y="49348"/>
                  </a:lnTo>
                  <a:lnTo>
                    <a:pt x="73846" y="42876"/>
                  </a:lnTo>
                  <a:lnTo>
                    <a:pt x="75692" y="36943"/>
                  </a:lnTo>
                  <a:lnTo>
                    <a:pt x="77538" y="30471"/>
                  </a:lnTo>
                  <a:lnTo>
                    <a:pt x="77538" y="24269"/>
                  </a:lnTo>
                  <a:lnTo>
                    <a:pt x="74769" y="18067"/>
                  </a:lnTo>
                  <a:lnTo>
                    <a:pt x="74769" y="18067"/>
                  </a:lnTo>
                  <a:lnTo>
                    <a:pt x="67384" y="15910"/>
                  </a:lnTo>
                  <a:lnTo>
                    <a:pt x="59076" y="13213"/>
                  </a:lnTo>
                  <a:lnTo>
                    <a:pt x="48000" y="8089"/>
                  </a:lnTo>
                  <a:lnTo>
                    <a:pt x="48000" y="8089"/>
                  </a:lnTo>
                  <a:lnTo>
                    <a:pt x="46153" y="7011"/>
                  </a:lnTo>
                  <a:lnTo>
                    <a:pt x="48000" y="6202"/>
                  </a:lnTo>
                  <a:lnTo>
                    <a:pt x="48000" y="5393"/>
                  </a:lnTo>
                  <a:lnTo>
                    <a:pt x="50769" y="5123"/>
                  </a:lnTo>
                  <a:lnTo>
                    <a:pt x="52615" y="4584"/>
                  </a:lnTo>
                  <a:lnTo>
                    <a:pt x="55384" y="4314"/>
                  </a:lnTo>
                  <a:lnTo>
                    <a:pt x="58153" y="4584"/>
                  </a:lnTo>
                  <a:lnTo>
                    <a:pt x="60923" y="5393"/>
                  </a:lnTo>
                  <a:lnTo>
                    <a:pt x="60923" y="5393"/>
                  </a:lnTo>
                  <a:lnTo>
                    <a:pt x="68307" y="9168"/>
                  </a:lnTo>
                  <a:lnTo>
                    <a:pt x="75692" y="12404"/>
                  </a:lnTo>
                  <a:lnTo>
                    <a:pt x="75692" y="12404"/>
                  </a:lnTo>
                  <a:lnTo>
                    <a:pt x="74769" y="10247"/>
                  </a:lnTo>
                  <a:lnTo>
                    <a:pt x="71076" y="8089"/>
                  </a:lnTo>
                  <a:lnTo>
                    <a:pt x="67384" y="5393"/>
                  </a:lnTo>
                  <a:lnTo>
                    <a:pt x="62769" y="3235"/>
                  </a:lnTo>
                  <a:lnTo>
                    <a:pt x="62769" y="3235"/>
                  </a:lnTo>
                  <a:lnTo>
                    <a:pt x="62769" y="2426"/>
                  </a:lnTo>
                  <a:lnTo>
                    <a:pt x="64615" y="1617"/>
                  </a:lnTo>
                  <a:lnTo>
                    <a:pt x="65538" y="808"/>
                  </a:lnTo>
                  <a:lnTo>
                    <a:pt x="68307" y="539"/>
                  </a:lnTo>
                  <a:lnTo>
                    <a:pt x="71076" y="0"/>
                  </a:lnTo>
                  <a:lnTo>
                    <a:pt x="73846" y="539"/>
                  </a:lnTo>
                  <a:lnTo>
                    <a:pt x="75692" y="808"/>
                  </a:lnTo>
                  <a:lnTo>
                    <a:pt x="77538" y="1617"/>
                  </a:lnTo>
                  <a:lnTo>
                    <a:pt x="77538" y="1617"/>
                  </a:lnTo>
                  <a:lnTo>
                    <a:pt x="81230" y="4314"/>
                  </a:lnTo>
                  <a:lnTo>
                    <a:pt x="84923" y="7011"/>
                  </a:lnTo>
                  <a:lnTo>
                    <a:pt x="88615" y="9438"/>
                  </a:lnTo>
                  <a:lnTo>
                    <a:pt x="91384" y="12134"/>
                  </a:lnTo>
                  <a:lnTo>
                    <a:pt x="91384" y="12134"/>
                  </a:lnTo>
                  <a:lnTo>
                    <a:pt x="96923" y="11056"/>
                  </a:lnTo>
                  <a:lnTo>
                    <a:pt x="100615" y="9438"/>
                  </a:lnTo>
                  <a:lnTo>
                    <a:pt x="103384" y="8089"/>
                  </a:lnTo>
                  <a:lnTo>
                    <a:pt x="104307" y="6202"/>
                  </a:lnTo>
                  <a:lnTo>
                    <a:pt x="104307" y="6202"/>
                  </a:lnTo>
                  <a:lnTo>
                    <a:pt x="106153" y="5393"/>
                  </a:lnTo>
                  <a:lnTo>
                    <a:pt x="108000" y="4584"/>
                  </a:lnTo>
                  <a:lnTo>
                    <a:pt x="110769" y="4584"/>
                  </a:lnTo>
                  <a:lnTo>
                    <a:pt x="113538" y="4584"/>
                  </a:lnTo>
                  <a:lnTo>
                    <a:pt x="116307" y="4584"/>
                  </a:lnTo>
                  <a:lnTo>
                    <a:pt x="118153" y="5393"/>
                  </a:lnTo>
                  <a:lnTo>
                    <a:pt x="120000" y="6202"/>
                  </a:lnTo>
                  <a:lnTo>
                    <a:pt x="120000" y="7011"/>
                  </a:lnTo>
                  <a:lnTo>
                    <a:pt x="120000" y="7011"/>
                  </a:lnTo>
                  <a:lnTo>
                    <a:pt x="118153" y="8629"/>
                  </a:lnTo>
                  <a:lnTo>
                    <a:pt x="116307" y="10247"/>
                  </a:lnTo>
                  <a:lnTo>
                    <a:pt x="113538" y="11865"/>
                  </a:lnTo>
                  <a:lnTo>
                    <a:pt x="109846" y="13213"/>
                  </a:lnTo>
                  <a:lnTo>
                    <a:pt x="100615" y="15640"/>
                  </a:lnTo>
                  <a:lnTo>
                    <a:pt x="90461" y="17528"/>
                  </a:lnTo>
                  <a:lnTo>
                    <a:pt x="90461" y="17528"/>
                  </a:lnTo>
                  <a:lnTo>
                    <a:pt x="91384" y="23730"/>
                  </a:lnTo>
                  <a:lnTo>
                    <a:pt x="93230" y="30202"/>
                  </a:lnTo>
                  <a:lnTo>
                    <a:pt x="91384" y="36674"/>
                  </a:lnTo>
                  <a:lnTo>
                    <a:pt x="88615" y="42876"/>
                  </a:lnTo>
                  <a:lnTo>
                    <a:pt x="84923" y="49348"/>
                  </a:lnTo>
                  <a:lnTo>
                    <a:pt x="81230" y="55820"/>
                  </a:lnTo>
                  <a:lnTo>
                    <a:pt x="71076" y="68494"/>
                  </a:lnTo>
                  <a:lnTo>
                    <a:pt x="71076" y="68494"/>
                  </a:lnTo>
                  <a:lnTo>
                    <a:pt x="60923" y="81707"/>
                  </a:lnTo>
                  <a:lnTo>
                    <a:pt x="48923" y="94651"/>
                  </a:lnTo>
                  <a:lnTo>
                    <a:pt x="41538" y="100853"/>
                  </a:lnTo>
                  <a:lnTo>
                    <a:pt x="33230" y="107325"/>
                  </a:lnTo>
                  <a:lnTo>
                    <a:pt x="23076" y="113258"/>
                  </a:lnTo>
                  <a:lnTo>
                    <a:pt x="12923" y="119460"/>
                  </a:lnTo>
                  <a:lnTo>
                    <a:pt x="12923" y="119460"/>
                  </a:lnTo>
                  <a:lnTo>
                    <a:pt x="10153" y="120000"/>
                  </a:lnTo>
                  <a:lnTo>
                    <a:pt x="7384" y="120000"/>
                  </a:lnTo>
                  <a:lnTo>
                    <a:pt x="5538" y="120000"/>
                  </a:lnTo>
                  <a:lnTo>
                    <a:pt x="2769" y="119730"/>
                  </a:lnTo>
                  <a:lnTo>
                    <a:pt x="1846" y="118921"/>
                  </a:lnTo>
                  <a:lnTo>
                    <a:pt x="0" y="118112"/>
                  </a:lnTo>
                  <a:lnTo>
                    <a:pt x="0" y="117573"/>
                  </a:lnTo>
                  <a:lnTo>
                    <a:pt x="1846" y="116764"/>
                  </a:lnTo>
                  <a:lnTo>
                    <a:pt x="1846" y="11676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8" name="Shape 542"/>
            <p:cNvSpPr/>
            <p:nvPr/>
          </p:nvSpPr>
          <p:spPr>
            <a:xfrm>
              <a:off x="1839" y="2695"/>
              <a:ext cx="176" cy="430"/>
            </a:xfrm>
            <a:custGeom>
              <a:avLst/>
              <a:gdLst/>
              <a:ahLst/>
              <a:cxnLst/>
              <a:rect l="0" t="0" r="0" b="0"/>
              <a:pathLst>
                <a:path w="120000" h="120000" extrusionOk="0">
                  <a:moveTo>
                    <a:pt x="42954" y="2511"/>
                  </a:moveTo>
                  <a:lnTo>
                    <a:pt x="42954" y="2511"/>
                  </a:lnTo>
                  <a:lnTo>
                    <a:pt x="40227" y="5860"/>
                  </a:lnTo>
                  <a:lnTo>
                    <a:pt x="36818" y="9767"/>
                  </a:lnTo>
                  <a:lnTo>
                    <a:pt x="36818" y="9767"/>
                  </a:lnTo>
                  <a:lnTo>
                    <a:pt x="41590" y="6418"/>
                  </a:lnTo>
                  <a:lnTo>
                    <a:pt x="45681" y="3348"/>
                  </a:lnTo>
                  <a:lnTo>
                    <a:pt x="45681" y="3348"/>
                  </a:lnTo>
                  <a:lnTo>
                    <a:pt x="46363" y="2511"/>
                  </a:lnTo>
                  <a:lnTo>
                    <a:pt x="48409" y="1953"/>
                  </a:lnTo>
                  <a:lnTo>
                    <a:pt x="50454" y="1674"/>
                  </a:lnTo>
                  <a:lnTo>
                    <a:pt x="52500" y="1953"/>
                  </a:lnTo>
                  <a:lnTo>
                    <a:pt x="53863" y="2511"/>
                  </a:lnTo>
                  <a:lnTo>
                    <a:pt x="55909" y="3348"/>
                  </a:lnTo>
                  <a:lnTo>
                    <a:pt x="55909" y="3906"/>
                  </a:lnTo>
                  <a:lnTo>
                    <a:pt x="55227" y="4744"/>
                  </a:lnTo>
                  <a:lnTo>
                    <a:pt x="55227" y="4744"/>
                  </a:lnTo>
                  <a:lnTo>
                    <a:pt x="52500" y="8372"/>
                  </a:lnTo>
                  <a:lnTo>
                    <a:pt x="47727" y="11441"/>
                  </a:lnTo>
                  <a:lnTo>
                    <a:pt x="42954" y="14232"/>
                  </a:lnTo>
                  <a:lnTo>
                    <a:pt x="36818" y="16744"/>
                  </a:lnTo>
                  <a:lnTo>
                    <a:pt x="36818" y="16744"/>
                  </a:lnTo>
                  <a:lnTo>
                    <a:pt x="36136" y="17302"/>
                  </a:lnTo>
                  <a:lnTo>
                    <a:pt x="36136" y="17302"/>
                  </a:lnTo>
                  <a:lnTo>
                    <a:pt x="36136" y="24000"/>
                  </a:lnTo>
                  <a:lnTo>
                    <a:pt x="38181" y="30976"/>
                  </a:lnTo>
                  <a:lnTo>
                    <a:pt x="40909" y="37395"/>
                  </a:lnTo>
                  <a:lnTo>
                    <a:pt x="45000" y="44093"/>
                  </a:lnTo>
                  <a:lnTo>
                    <a:pt x="48409" y="50790"/>
                  </a:lnTo>
                  <a:lnTo>
                    <a:pt x="53863" y="57209"/>
                  </a:lnTo>
                  <a:lnTo>
                    <a:pt x="65454" y="69767"/>
                  </a:lnTo>
                  <a:lnTo>
                    <a:pt x="65454" y="69767"/>
                  </a:lnTo>
                  <a:lnTo>
                    <a:pt x="77045" y="81767"/>
                  </a:lnTo>
                  <a:lnTo>
                    <a:pt x="88636" y="94046"/>
                  </a:lnTo>
                  <a:lnTo>
                    <a:pt x="94772" y="99906"/>
                  </a:lnTo>
                  <a:lnTo>
                    <a:pt x="101590" y="105488"/>
                  </a:lnTo>
                  <a:lnTo>
                    <a:pt x="110454" y="111069"/>
                  </a:lnTo>
                  <a:lnTo>
                    <a:pt x="118636" y="116651"/>
                  </a:lnTo>
                  <a:lnTo>
                    <a:pt x="118636" y="116651"/>
                  </a:lnTo>
                  <a:lnTo>
                    <a:pt x="120000" y="117209"/>
                  </a:lnTo>
                  <a:lnTo>
                    <a:pt x="120000" y="118046"/>
                  </a:lnTo>
                  <a:lnTo>
                    <a:pt x="120000" y="118883"/>
                  </a:lnTo>
                  <a:lnTo>
                    <a:pt x="117954" y="119720"/>
                  </a:lnTo>
                  <a:lnTo>
                    <a:pt x="115909" y="120000"/>
                  </a:lnTo>
                  <a:lnTo>
                    <a:pt x="113863" y="120000"/>
                  </a:lnTo>
                  <a:lnTo>
                    <a:pt x="112500" y="120000"/>
                  </a:lnTo>
                  <a:lnTo>
                    <a:pt x="110454" y="119162"/>
                  </a:lnTo>
                  <a:lnTo>
                    <a:pt x="110454" y="119162"/>
                  </a:lnTo>
                  <a:lnTo>
                    <a:pt x="100909" y="113860"/>
                  </a:lnTo>
                  <a:lnTo>
                    <a:pt x="93409" y="108279"/>
                  </a:lnTo>
                  <a:lnTo>
                    <a:pt x="85909" y="102418"/>
                  </a:lnTo>
                  <a:lnTo>
                    <a:pt x="79090" y="96279"/>
                  </a:lnTo>
                  <a:lnTo>
                    <a:pt x="66818" y="84279"/>
                  </a:lnTo>
                  <a:lnTo>
                    <a:pt x="55227" y="71720"/>
                  </a:lnTo>
                  <a:lnTo>
                    <a:pt x="55227" y="71720"/>
                  </a:lnTo>
                  <a:lnTo>
                    <a:pt x="43636" y="58604"/>
                  </a:lnTo>
                  <a:lnTo>
                    <a:pt x="38181" y="51906"/>
                  </a:lnTo>
                  <a:lnTo>
                    <a:pt x="33409" y="45209"/>
                  </a:lnTo>
                  <a:lnTo>
                    <a:pt x="29318" y="38232"/>
                  </a:lnTo>
                  <a:lnTo>
                    <a:pt x="26590" y="31255"/>
                  </a:lnTo>
                  <a:lnTo>
                    <a:pt x="25909" y="24279"/>
                  </a:lnTo>
                  <a:lnTo>
                    <a:pt x="24545" y="17302"/>
                  </a:lnTo>
                  <a:lnTo>
                    <a:pt x="24545" y="17302"/>
                  </a:lnTo>
                  <a:lnTo>
                    <a:pt x="16363" y="16186"/>
                  </a:lnTo>
                  <a:lnTo>
                    <a:pt x="9545" y="13674"/>
                  </a:lnTo>
                  <a:lnTo>
                    <a:pt x="5454" y="12279"/>
                  </a:lnTo>
                  <a:lnTo>
                    <a:pt x="4090" y="10604"/>
                  </a:lnTo>
                  <a:lnTo>
                    <a:pt x="681" y="9209"/>
                  </a:lnTo>
                  <a:lnTo>
                    <a:pt x="0" y="7534"/>
                  </a:lnTo>
                  <a:lnTo>
                    <a:pt x="0" y="7534"/>
                  </a:lnTo>
                  <a:lnTo>
                    <a:pt x="0" y="6418"/>
                  </a:lnTo>
                  <a:lnTo>
                    <a:pt x="681" y="5581"/>
                  </a:lnTo>
                  <a:lnTo>
                    <a:pt x="2045" y="5302"/>
                  </a:lnTo>
                  <a:lnTo>
                    <a:pt x="4090" y="4744"/>
                  </a:lnTo>
                  <a:lnTo>
                    <a:pt x="6818" y="4744"/>
                  </a:lnTo>
                  <a:lnTo>
                    <a:pt x="8181" y="5302"/>
                  </a:lnTo>
                  <a:lnTo>
                    <a:pt x="9545" y="5860"/>
                  </a:lnTo>
                  <a:lnTo>
                    <a:pt x="10227" y="6697"/>
                  </a:lnTo>
                  <a:lnTo>
                    <a:pt x="10227" y="6697"/>
                  </a:lnTo>
                  <a:lnTo>
                    <a:pt x="12954" y="8651"/>
                  </a:lnTo>
                  <a:lnTo>
                    <a:pt x="16363" y="10325"/>
                  </a:lnTo>
                  <a:lnTo>
                    <a:pt x="21136" y="11720"/>
                  </a:lnTo>
                  <a:lnTo>
                    <a:pt x="25909" y="12558"/>
                  </a:lnTo>
                  <a:lnTo>
                    <a:pt x="25909" y="12558"/>
                  </a:lnTo>
                  <a:lnTo>
                    <a:pt x="26590" y="9767"/>
                  </a:lnTo>
                  <a:lnTo>
                    <a:pt x="28636" y="7534"/>
                  </a:lnTo>
                  <a:lnTo>
                    <a:pt x="30681" y="4744"/>
                  </a:lnTo>
                  <a:lnTo>
                    <a:pt x="31363" y="1953"/>
                  </a:lnTo>
                  <a:lnTo>
                    <a:pt x="31363" y="1953"/>
                  </a:lnTo>
                  <a:lnTo>
                    <a:pt x="32045" y="1395"/>
                  </a:lnTo>
                  <a:lnTo>
                    <a:pt x="33409" y="558"/>
                  </a:lnTo>
                  <a:lnTo>
                    <a:pt x="35454" y="0"/>
                  </a:lnTo>
                  <a:lnTo>
                    <a:pt x="38181" y="0"/>
                  </a:lnTo>
                  <a:lnTo>
                    <a:pt x="40227" y="558"/>
                  </a:lnTo>
                  <a:lnTo>
                    <a:pt x="40909" y="837"/>
                  </a:lnTo>
                  <a:lnTo>
                    <a:pt x="42954" y="1674"/>
                  </a:lnTo>
                  <a:lnTo>
                    <a:pt x="42954" y="2511"/>
                  </a:lnTo>
                  <a:lnTo>
                    <a:pt x="42954" y="251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9" name="Shape 543"/>
            <p:cNvSpPr/>
            <p:nvPr/>
          </p:nvSpPr>
          <p:spPr>
            <a:xfrm>
              <a:off x="1995" y="3386"/>
              <a:ext cx="428" cy="479"/>
            </a:xfrm>
            <a:custGeom>
              <a:avLst/>
              <a:gdLst/>
              <a:ahLst/>
              <a:cxnLst/>
              <a:rect l="0" t="0" r="0" b="0"/>
              <a:pathLst>
                <a:path w="120000" h="120000" extrusionOk="0">
                  <a:moveTo>
                    <a:pt x="117757" y="74154"/>
                  </a:moveTo>
                  <a:lnTo>
                    <a:pt x="117757" y="74154"/>
                  </a:lnTo>
                  <a:lnTo>
                    <a:pt x="118878" y="84676"/>
                  </a:lnTo>
                  <a:lnTo>
                    <a:pt x="120000" y="98204"/>
                  </a:lnTo>
                  <a:lnTo>
                    <a:pt x="120000" y="105219"/>
                  </a:lnTo>
                  <a:lnTo>
                    <a:pt x="119719" y="111231"/>
                  </a:lnTo>
                  <a:lnTo>
                    <a:pt x="119158" y="113486"/>
                  </a:lnTo>
                  <a:lnTo>
                    <a:pt x="118878" y="115741"/>
                  </a:lnTo>
                  <a:lnTo>
                    <a:pt x="118037" y="116993"/>
                  </a:lnTo>
                  <a:lnTo>
                    <a:pt x="116915" y="118246"/>
                  </a:lnTo>
                  <a:lnTo>
                    <a:pt x="116915" y="118246"/>
                  </a:lnTo>
                  <a:lnTo>
                    <a:pt x="115233" y="118747"/>
                  </a:lnTo>
                  <a:lnTo>
                    <a:pt x="113271" y="119498"/>
                  </a:lnTo>
                  <a:lnTo>
                    <a:pt x="111028" y="120000"/>
                  </a:lnTo>
                  <a:lnTo>
                    <a:pt x="108224" y="120000"/>
                  </a:lnTo>
                  <a:lnTo>
                    <a:pt x="102336" y="120000"/>
                  </a:lnTo>
                  <a:lnTo>
                    <a:pt x="95887" y="119498"/>
                  </a:lnTo>
                  <a:lnTo>
                    <a:pt x="82990" y="117745"/>
                  </a:lnTo>
                  <a:lnTo>
                    <a:pt x="77663" y="116993"/>
                  </a:lnTo>
                  <a:lnTo>
                    <a:pt x="73457" y="116993"/>
                  </a:lnTo>
                  <a:lnTo>
                    <a:pt x="73457" y="116993"/>
                  </a:lnTo>
                  <a:lnTo>
                    <a:pt x="42056" y="116492"/>
                  </a:lnTo>
                  <a:lnTo>
                    <a:pt x="42056" y="116492"/>
                  </a:lnTo>
                  <a:lnTo>
                    <a:pt x="22710" y="116993"/>
                  </a:lnTo>
                  <a:lnTo>
                    <a:pt x="16261" y="116993"/>
                  </a:lnTo>
                  <a:lnTo>
                    <a:pt x="10934" y="116993"/>
                  </a:lnTo>
                  <a:lnTo>
                    <a:pt x="6168" y="116492"/>
                  </a:lnTo>
                  <a:lnTo>
                    <a:pt x="4766" y="116492"/>
                  </a:lnTo>
                  <a:lnTo>
                    <a:pt x="3364" y="115741"/>
                  </a:lnTo>
                  <a:lnTo>
                    <a:pt x="3364" y="115741"/>
                  </a:lnTo>
                  <a:lnTo>
                    <a:pt x="1962" y="114237"/>
                  </a:lnTo>
                  <a:lnTo>
                    <a:pt x="1121" y="112484"/>
                  </a:lnTo>
                  <a:lnTo>
                    <a:pt x="280" y="110480"/>
                  </a:lnTo>
                  <a:lnTo>
                    <a:pt x="0" y="107974"/>
                  </a:lnTo>
                  <a:lnTo>
                    <a:pt x="0" y="102713"/>
                  </a:lnTo>
                  <a:lnTo>
                    <a:pt x="0" y="97954"/>
                  </a:lnTo>
                  <a:lnTo>
                    <a:pt x="0" y="97954"/>
                  </a:lnTo>
                  <a:lnTo>
                    <a:pt x="280" y="91941"/>
                  </a:lnTo>
                  <a:lnTo>
                    <a:pt x="841" y="86430"/>
                  </a:lnTo>
                  <a:lnTo>
                    <a:pt x="1401" y="80668"/>
                  </a:lnTo>
                  <a:lnTo>
                    <a:pt x="2803" y="75156"/>
                  </a:lnTo>
                  <a:lnTo>
                    <a:pt x="5327" y="64634"/>
                  </a:lnTo>
                  <a:lnTo>
                    <a:pt x="8411" y="53862"/>
                  </a:lnTo>
                  <a:lnTo>
                    <a:pt x="12336" y="43340"/>
                  </a:lnTo>
                  <a:lnTo>
                    <a:pt x="16822" y="32818"/>
                  </a:lnTo>
                  <a:lnTo>
                    <a:pt x="25794" y="11774"/>
                  </a:lnTo>
                  <a:lnTo>
                    <a:pt x="25794" y="11774"/>
                  </a:lnTo>
                  <a:lnTo>
                    <a:pt x="26635" y="10521"/>
                  </a:lnTo>
                  <a:lnTo>
                    <a:pt x="27757" y="9018"/>
                  </a:lnTo>
                  <a:lnTo>
                    <a:pt x="29158" y="8016"/>
                  </a:lnTo>
                  <a:lnTo>
                    <a:pt x="30841" y="7014"/>
                  </a:lnTo>
                  <a:lnTo>
                    <a:pt x="34766" y="5010"/>
                  </a:lnTo>
                  <a:lnTo>
                    <a:pt x="39813" y="3256"/>
                  </a:lnTo>
                  <a:lnTo>
                    <a:pt x="45420" y="1753"/>
                  </a:lnTo>
                  <a:lnTo>
                    <a:pt x="51308" y="1002"/>
                  </a:lnTo>
                  <a:lnTo>
                    <a:pt x="57476" y="250"/>
                  </a:lnTo>
                  <a:lnTo>
                    <a:pt x="63644" y="0"/>
                  </a:lnTo>
                  <a:lnTo>
                    <a:pt x="70373" y="0"/>
                  </a:lnTo>
                  <a:lnTo>
                    <a:pt x="76542" y="250"/>
                  </a:lnTo>
                  <a:lnTo>
                    <a:pt x="82429" y="1002"/>
                  </a:lnTo>
                  <a:lnTo>
                    <a:pt x="87476" y="1753"/>
                  </a:lnTo>
                  <a:lnTo>
                    <a:pt x="92242" y="3256"/>
                  </a:lnTo>
                  <a:lnTo>
                    <a:pt x="96168" y="4509"/>
                  </a:lnTo>
                  <a:lnTo>
                    <a:pt x="98971" y="6513"/>
                  </a:lnTo>
                  <a:lnTo>
                    <a:pt x="100093" y="7766"/>
                  </a:lnTo>
                  <a:lnTo>
                    <a:pt x="100934" y="8768"/>
                  </a:lnTo>
                  <a:lnTo>
                    <a:pt x="100934" y="8768"/>
                  </a:lnTo>
                  <a:lnTo>
                    <a:pt x="103177" y="15782"/>
                  </a:lnTo>
                  <a:lnTo>
                    <a:pt x="108224" y="32567"/>
                  </a:lnTo>
                  <a:lnTo>
                    <a:pt x="111308" y="43089"/>
                  </a:lnTo>
                  <a:lnTo>
                    <a:pt x="114112" y="54112"/>
                  </a:lnTo>
                  <a:lnTo>
                    <a:pt x="116635" y="64634"/>
                  </a:lnTo>
                  <a:lnTo>
                    <a:pt x="117757" y="74154"/>
                  </a:lnTo>
                  <a:lnTo>
                    <a:pt x="117757" y="74154"/>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0" name="Shape 544"/>
            <p:cNvSpPr/>
            <p:nvPr/>
          </p:nvSpPr>
          <p:spPr>
            <a:xfrm>
              <a:off x="1985" y="3379"/>
              <a:ext cx="446" cy="495"/>
            </a:xfrm>
            <a:custGeom>
              <a:avLst/>
              <a:gdLst/>
              <a:ahLst/>
              <a:cxnLst/>
              <a:rect l="0" t="0" r="0" b="0"/>
              <a:pathLst>
                <a:path w="120000" h="120000" extrusionOk="0">
                  <a:moveTo>
                    <a:pt x="3497" y="114666"/>
                  </a:moveTo>
                  <a:lnTo>
                    <a:pt x="3497" y="114666"/>
                  </a:lnTo>
                  <a:lnTo>
                    <a:pt x="4573" y="115151"/>
                  </a:lnTo>
                  <a:lnTo>
                    <a:pt x="5919" y="115878"/>
                  </a:lnTo>
                  <a:lnTo>
                    <a:pt x="8609" y="116606"/>
                  </a:lnTo>
                  <a:lnTo>
                    <a:pt x="11300" y="116848"/>
                  </a:lnTo>
                  <a:lnTo>
                    <a:pt x="14260" y="117333"/>
                  </a:lnTo>
                  <a:lnTo>
                    <a:pt x="14260" y="117333"/>
                  </a:lnTo>
                  <a:lnTo>
                    <a:pt x="23946" y="117333"/>
                  </a:lnTo>
                  <a:lnTo>
                    <a:pt x="34170" y="116848"/>
                  </a:lnTo>
                  <a:lnTo>
                    <a:pt x="44394" y="116848"/>
                  </a:lnTo>
                  <a:lnTo>
                    <a:pt x="54080" y="116848"/>
                  </a:lnTo>
                  <a:lnTo>
                    <a:pt x="54080" y="116848"/>
                  </a:lnTo>
                  <a:lnTo>
                    <a:pt x="68071" y="116848"/>
                  </a:lnTo>
                  <a:lnTo>
                    <a:pt x="75067" y="117333"/>
                  </a:lnTo>
                  <a:lnTo>
                    <a:pt x="81793" y="118060"/>
                  </a:lnTo>
                  <a:lnTo>
                    <a:pt x="81793" y="118060"/>
                  </a:lnTo>
                  <a:lnTo>
                    <a:pt x="92017" y="119272"/>
                  </a:lnTo>
                  <a:lnTo>
                    <a:pt x="96860" y="119515"/>
                  </a:lnTo>
                  <a:lnTo>
                    <a:pt x="102242" y="120000"/>
                  </a:lnTo>
                  <a:lnTo>
                    <a:pt x="102242" y="120000"/>
                  </a:lnTo>
                  <a:lnTo>
                    <a:pt x="105470" y="120000"/>
                  </a:lnTo>
                  <a:lnTo>
                    <a:pt x="109506" y="120000"/>
                  </a:lnTo>
                  <a:lnTo>
                    <a:pt x="111390" y="119515"/>
                  </a:lnTo>
                  <a:lnTo>
                    <a:pt x="113273" y="119272"/>
                  </a:lnTo>
                  <a:lnTo>
                    <a:pt x="115156" y="118545"/>
                  </a:lnTo>
                  <a:lnTo>
                    <a:pt x="116771" y="117575"/>
                  </a:lnTo>
                  <a:lnTo>
                    <a:pt x="116771" y="117575"/>
                  </a:lnTo>
                  <a:lnTo>
                    <a:pt x="117578" y="116606"/>
                  </a:lnTo>
                  <a:lnTo>
                    <a:pt x="118385" y="115636"/>
                  </a:lnTo>
                  <a:lnTo>
                    <a:pt x="119461" y="113212"/>
                  </a:lnTo>
                  <a:lnTo>
                    <a:pt x="119730" y="110545"/>
                  </a:lnTo>
                  <a:lnTo>
                    <a:pt x="119999" y="107878"/>
                  </a:lnTo>
                  <a:lnTo>
                    <a:pt x="119999" y="107878"/>
                  </a:lnTo>
                  <a:lnTo>
                    <a:pt x="119999" y="103515"/>
                  </a:lnTo>
                  <a:lnTo>
                    <a:pt x="119999" y="99393"/>
                  </a:lnTo>
                  <a:lnTo>
                    <a:pt x="119461" y="90909"/>
                  </a:lnTo>
                  <a:lnTo>
                    <a:pt x="118654" y="82181"/>
                  </a:lnTo>
                  <a:lnTo>
                    <a:pt x="117847" y="73696"/>
                  </a:lnTo>
                  <a:lnTo>
                    <a:pt x="117847" y="73696"/>
                  </a:lnTo>
                  <a:lnTo>
                    <a:pt x="117040" y="65939"/>
                  </a:lnTo>
                  <a:lnTo>
                    <a:pt x="115695" y="58181"/>
                  </a:lnTo>
                  <a:lnTo>
                    <a:pt x="113811" y="50181"/>
                  </a:lnTo>
                  <a:lnTo>
                    <a:pt x="111928" y="42424"/>
                  </a:lnTo>
                  <a:lnTo>
                    <a:pt x="107354" y="26909"/>
                  </a:lnTo>
                  <a:lnTo>
                    <a:pt x="102242" y="12121"/>
                  </a:lnTo>
                  <a:lnTo>
                    <a:pt x="102242" y="12121"/>
                  </a:lnTo>
                  <a:lnTo>
                    <a:pt x="101434" y="9696"/>
                  </a:lnTo>
                  <a:lnTo>
                    <a:pt x="99820" y="8000"/>
                  </a:lnTo>
                  <a:lnTo>
                    <a:pt x="98475" y="6303"/>
                  </a:lnTo>
                  <a:lnTo>
                    <a:pt x="96591" y="5090"/>
                  </a:lnTo>
                  <a:lnTo>
                    <a:pt x="94170" y="3636"/>
                  </a:lnTo>
                  <a:lnTo>
                    <a:pt x="91479" y="2666"/>
                  </a:lnTo>
                  <a:lnTo>
                    <a:pt x="86367" y="1212"/>
                  </a:lnTo>
                  <a:lnTo>
                    <a:pt x="80986" y="484"/>
                  </a:lnTo>
                  <a:lnTo>
                    <a:pt x="75336" y="0"/>
                  </a:lnTo>
                  <a:lnTo>
                    <a:pt x="65381" y="0"/>
                  </a:lnTo>
                  <a:lnTo>
                    <a:pt x="65381" y="0"/>
                  </a:lnTo>
                  <a:lnTo>
                    <a:pt x="57040" y="242"/>
                  </a:lnTo>
                  <a:lnTo>
                    <a:pt x="48699" y="1212"/>
                  </a:lnTo>
                  <a:lnTo>
                    <a:pt x="44663" y="1939"/>
                  </a:lnTo>
                  <a:lnTo>
                    <a:pt x="40627" y="2909"/>
                  </a:lnTo>
                  <a:lnTo>
                    <a:pt x="36322" y="4363"/>
                  </a:lnTo>
                  <a:lnTo>
                    <a:pt x="33094" y="6060"/>
                  </a:lnTo>
                  <a:lnTo>
                    <a:pt x="33094" y="6060"/>
                  </a:lnTo>
                  <a:lnTo>
                    <a:pt x="30134" y="7757"/>
                  </a:lnTo>
                  <a:lnTo>
                    <a:pt x="27713" y="9696"/>
                  </a:lnTo>
                  <a:lnTo>
                    <a:pt x="25829" y="12121"/>
                  </a:lnTo>
                  <a:lnTo>
                    <a:pt x="24753" y="14787"/>
                  </a:lnTo>
                  <a:lnTo>
                    <a:pt x="24753" y="14787"/>
                  </a:lnTo>
                  <a:lnTo>
                    <a:pt x="18834" y="28363"/>
                  </a:lnTo>
                  <a:lnTo>
                    <a:pt x="13183" y="41939"/>
                  </a:lnTo>
                  <a:lnTo>
                    <a:pt x="13183" y="41939"/>
                  </a:lnTo>
                  <a:lnTo>
                    <a:pt x="8340" y="55272"/>
                  </a:lnTo>
                  <a:lnTo>
                    <a:pt x="6457" y="62060"/>
                  </a:lnTo>
                  <a:lnTo>
                    <a:pt x="4573" y="68848"/>
                  </a:lnTo>
                  <a:lnTo>
                    <a:pt x="2959" y="75636"/>
                  </a:lnTo>
                  <a:lnTo>
                    <a:pt x="1883" y="82424"/>
                  </a:lnTo>
                  <a:lnTo>
                    <a:pt x="1076" y="89454"/>
                  </a:lnTo>
                  <a:lnTo>
                    <a:pt x="807" y="96727"/>
                  </a:lnTo>
                  <a:lnTo>
                    <a:pt x="807" y="96727"/>
                  </a:lnTo>
                  <a:lnTo>
                    <a:pt x="269" y="101090"/>
                  </a:lnTo>
                  <a:lnTo>
                    <a:pt x="0" y="106181"/>
                  </a:lnTo>
                  <a:lnTo>
                    <a:pt x="269" y="108363"/>
                  </a:lnTo>
                  <a:lnTo>
                    <a:pt x="1076" y="110787"/>
                  </a:lnTo>
                  <a:lnTo>
                    <a:pt x="1883" y="112969"/>
                  </a:lnTo>
                  <a:lnTo>
                    <a:pt x="3497" y="114666"/>
                  </a:lnTo>
                  <a:lnTo>
                    <a:pt x="3497" y="114666"/>
                  </a:lnTo>
                  <a:close/>
                  <a:moveTo>
                    <a:pt x="4843" y="96242"/>
                  </a:moveTo>
                  <a:lnTo>
                    <a:pt x="4843" y="96242"/>
                  </a:lnTo>
                  <a:lnTo>
                    <a:pt x="5650" y="88484"/>
                  </a:lnTo>
                  <a:lnTo>
                    <a:pt x="6457" y="80969"/>
                  </a:lnTo>
                  <a:lnTo>
                    <a:pt x="7802" y="73212"/>
                  </a:lnTo>
                  <a:lnTo>
                    <a:pt x="9686" y="65939"/>
                  </a:lnTo>
                  <a:lnTo>
                    <a:pt x="9686" y="65939"/>
                  </a:lnTo>
                  <a:lnTo>
                    <a:pt x="12107" y="58181"/>
                  </a:lnTo>
                  <a:lnTo>
                    <a:pt x="14529" y="49939"/>
                  </a:lnTo>
                  <a:lnTo>
                    <a:pt x="17757" y="42424"/>
                  </a:lnTo>
                  <a:lnTo>
                    <a:pt x="20717" y="34666"/>
                  </a:lnTo>
                  <a:lnTo>
                    <a:pt x="20717" y="34666"/>
                  </a:lnTo>
                  <a:lnTo>
                    <a:pt x="26636" y="21333"/>
                  </a:lnTo>
                  <a:lnTo>
                    <a:pt x="26636" y="21333"/>
                  </a:lnTo>
                  <a:lnTo>
                    <a:pt x="28520" y="16484"/>
                  </a:lnTo>
                  <a:lnTo>
                    <a:pt x="29596" y="14060"/>
                  </a:lnTo>
                  <a:lnTo>
                    <a:pt x="31210" y="12121"/>
                  </a:lnTo>
                  <a:lnTo>
                    <a:pt x="31210" y="12121"/>
                  </a:lnTo>
                  <a:lnTo>
                    <a:pt x="32556" y="10666"/>
                  </a:lnTo>
                  <a:lnTo>
                    <a:pt x="34170" y="9696"/>
                  </a:lnTo>
                  <a:lnTo>
                    <a:pt x="37937" y="7757"/>
                  </a:lnTo>
                  <a:lnTo>
                    <a:pt x="41973" y="6303"/>
                  </a:lnTo>
                  <a:lnTo>
                    <a:pt x="46547" y="5333"/>
                  </a:lnTo>
                  <a:lnTo>
                    <a:pt x="51121" y="4606"/>
                  </a:lnTo>
                  <a:lnTo>
                    <a:pt x="55695" y="4363"/>
                  </a:lnTo>
                  <a:lnTo>
                    <a:pt x="64304" y="3878"/>
                  </a:lnTo>
                  <a:lnTo>
                    <a:pt x="64304" y="3878"/>
                  </a:lnTo>
                  <a:lnTo>
                    <a:pt x="72107" y="3878"/>
                  </a:lnTo>
                  <a:lnTo>
                    <a:pt x="76681" y="3878"/>
                  </a:lnTo>
                  <a:lnTo>
                    <a:pt x="80986" y="4363"/>
                  </a:lnTo>
                  <a:lnTo>
                    <a:pt x="85560" y="5090"/>
                  </a:lnTo>
                  <a:lnTo>
                    <a:pt x="89596" y="6060"/>
                  </a:lnTo>
                  <a:lnTo>
                    <a:pt x="93094" y="7757"/>
                  </a:lnTo>
                  <a:lnTo>
                    <a:pt x="94977" y="8727"/>
                  </a:lnTo>
                  <a:lnTo>
                    <a:pt x="96053" y="9696"/>
                  </a:lnTo>
                  <a:lnTo>
                    <a:pt x="96053" y="9696"/>
                  </a:lnTo>
                  <a:lnTo>
                    <a:pt x="97130" y="11151"/>
                  </a:lnTo>
                  <a:lnTo>
                    <a:pt x="97937" y="12848"/>
                  </a:lnTo>
                  <a:lnTo>
                    <a:pt x="99013" y="16484"/>
                  </a:lnTo>
                  <a:lnTo>
                    <a:pt x="99013" y="16484"/>
                  </a:lnTo>
                  <a:lnTo>
                    <a:pt x="104125" y="31757"/>
                  </a:lnTo>
                  <a:lnTo>
                    <a:pt x="104125" y="31757"/>
                  </a:lnTo>
                  <a:lnTo>
                    <a:pt x="107085" y="42181"/>
                  </a:lnTo>
                  <a:lnTo>
                    <a:pt x="109506" y="52606"/>
                  </a:lnTo>
                  <a:lnTo>
                    <a:pt x="111928" y="63030"/>
                  </a:lnTo>
                  <a:lnTo>
                    <a:pt x="113811" y="73939"/>
                  </a:lnTo>
                  <a:lnTo>
                    <a:pt x="113811" y="73939"/>
                  </a:lnTo>
                  <a:lnTo>
                    <a:pt x="114080" y="80484"/>
                  </a:lnTo>
                  <a:lnTo>
                    <a:pt x="114887" y="87272"/>
                  </a:lnTo>
                  <a:lnTo>
                    <a:pt x="115156" y="93575"/>
                  </a:lnTo>
                  <a:lnTo>
                    <a:pt x="115695" y="100363"/>
                  </a:lnTo>
                  <a:lnTo>
                    <a:pt x="115695" y="100363"/>
                  </a:lnTo>
                  <a:lnTo>
                    <a:pt x="115964" y="107151"/>
                  </a:lnTo>
                  <a:lnTo>
                    <a:pt x="115695" y="110787"/>
                  </a:lnTo>
                  <a:lnTo>
                    <a:pt x="114887" y="112484"/>
                  </a:lnTo>
                  <a:lnTo>
                    <a:pt x="114618" y="113939"/>
                  </a:lnTo>
                  <a:lnTo>
                    <a:pt x="114618" y="113939"/>
                  </a:lnTo>
                  <a:lnTo>
                    <a:pt x="113273" y="114909"/>
                  </a:lnTo>
                  <a:lnTo>
                    <a:pt x="111928" y="115636"/>
                  </a:lnTo>
                  <a:lnTo>
                    <a:pt x="110044" y="115878"/>
                  </a:lnTo>
                  <a:lnTo>
                    <a:pt x="108161" y="116363"/>
                  </a:lnTo>
                  <a:lnTo>
                    <a:pt x="103587" y="116363"/>
                  </a:lnTo>
                  <a:lnTo>
                    <a:pt x="100627" y="115878"/>
                  </a:lnTo>
                  <a:lnTo>
                    <a:pt x="100627" y="115878"/>
                  </a:lnTo>
                  <a:lnTo>
                    <a:pt x="89327" y="114909"/>
                  </a:lnTo>
                  <a:lnTo>
                    <a:pt x="78565" y="113454"/>
                  </a:lnTo>
                  <a:lnTo>
                    <a:pt x="78565" y="113454"/>
                  </a:lnTo>
                  <a:lnTo>
                    <a:pt x="72107" y="113212"/>
                  </a:lnTo>
                  <a:lnTo>
                    <a:pt x="66188" y="112969"/>
                  </a:lnTo>
                  <a:lnTo>
                    <a:pt x="53811" y="112969"/>
                  </a:lnTo>
                  <a:lnTo>
                    <a:pt x="53811" y="112969"/>
                  </a:lnTo>
                  <a:lnTo>
                    <a:pt x="43856" y="112969"/>
                  </a:lnTo>
                  <a:lnTo>
                    <a:pt x="33901" y="113212"/>
                  </a:lnTo>
                  <a:lnTo>
                    <a:pt x="23946" y="113212"/>
                  </a:lnTo>
                  <a:lnTo>
                    <a:pt x="13991" y="113212"/>
                  </a:lnTo>
                  <a:lnTo>
                    <a:pt x="13991" y="113212"/>
                  </a:lnTo>
                  <a:lnTo>
                    <a:pt x="10493" y="112969"/>
                  </a:lnTo>
                  <a:lnTo>
                    <a:pt x="9147" y="112484"/>
                  </a:lnTo>
                  <a:lnTo>
                    <a:pt x="7802" y="112242"/>
                  </a:lnTo>
                  <a:lnTo>
                    <a:pt x="6726" y="111515"/>
                  </a:lnTo>
                  <a:lnTo>
                    <a:pt x="5919" y="110545"/>
                  </a:lnTo>
                  <a:lnTo>
                    <a:pt x="5381" y="109090"/>
                  </a:lnTo>
                  <a:lnTo>
                    <a:pt x="4843" y="107151"/>
                  </a:lnTo>
                  <a:lnTo>
                    <a:pt x="4843" y="107151"/>
                  </a:lnTo>
                  <a:lnTo>
                    <a:pt x="4843" y="101818"/>
                  </a:lnTo>
                  <a:lnTo>
                    <a:pt x="4843" y="96242"/>
                  </a:lnTo>
                  <a:lnTo>
                    <a:pt x="4843" y="962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1" name="Shape 545"/>
            <p:cNvSpPr/>
            <p:nvPr/>
          </p:nvSpPr>
          <p:spPr>
            <a:xfrm>
              <a:off x="1970" y="2906"/>
              <a:ext cx="515" cy="536"/>
            </a:xfrm>
            <a:custGeom>
              <a:avLst/>
              <a:gdLst/>
              <a:ahLst/>
              <a:cxnLst/>
              <a:rect l="0" t="0" r="0" b="0"/>
              <a:pathLst>
                <a:path w="120000" h="120000" extrusionOk="0">
                  <a:moveTo>
                    <a:pt x="71533" y="0"/>
                  </a:moveTo>
                  <a:lnTo>
                    <a:pt x="71533" y="0"/>
                  </a:lnTo>
                  <a:lnTo>
                    <a:pt x="76660" y="0"/>
                  </a:lnTo>
                  <a:lnTo>
                    <a:pt x="81553" y="671"/>
                  </a:lnTo>
                  <a:lnTo>
                    <a:pt x="86213" y="1791"/>
                  </a:lnTo>
                  <a:lnTo>
                    <a:pt x="90640" y="3358"/>
                  </a:lnTo>
                  <a:lnTo>
                    <a:pt x="94601" y="6044"/>
                  </a:lnTo>
                  <a:lnTo>
                    <a:pt x="98097" y="8507"/>
                  </a:lnTo>
                  <a:lnTo>
                    <a:pt x="101825" y="11641"/>
                  </a:lnTo>
                  <a:lnTo>
                    <a:pt x="104621" y="15000"/>
                  </a:lnTo>
                  <a:lnTo>
                    <a:pt x="107650" y="18805"/>
                  </a:lnTo>
                  <a:lnTo>
                    <a:pt x="109980" y="22611"/>
                  </a:lnTo>
                  <a:lnTo>
                    <a:pt x="112077" y="26641"/>
                  </a:lnTo>
                  <a:lnTo>
                    <a:pt x="114174" y="30895"/>
                  </a:lnTo>
                  <a:lnTo>
                    <a:pt x="115805" y="34925"/>
                  </a:lnTo>
                  <a:lnTo>
                    <a:pt x="116970" y="39402"/>
                  </a:lnTo>
                  <a:lnTo>
                    <a:pt x="118135" y="43432"/>
                  </a:lnTo>
                  <a:lnTo>
                    <a:pt x="118601" y="47462"/>
                  </a:lnTo>
                  <a:lnTo>
                    <a:pt x="118601" y="47462"/>
                  </a:lnTo>
                  <a:lnTo>
                    <a:pt x="119300" y="52835"/>
                  </a:lnTo>
                  <a:lnTo>
                    <a:pt x="120000" y="58208"/>
                  </a:lnTo>
                  <a:lnTo>
                    <a:pt x="120000" y="63358"/>
                  </a:lnTo>
                  <a:lnTo>
                    <a:pt x="119766" y="68955"/>
                  </a:lnTo>
                  <a:lnTo>
                    <a:pt x="119067" y="74776"/>
                  </a:lnTo>
                  <a:lnTo>
                    <a:pt x="117669" y="80373"/>
                  </a:lnTo>
                  <a:lnTo>
                    <a:pt x="116038" y="85970"/>
                  </a:lnTo>
                  <a:lnTo>
                    <a:pt x="114873" y="88432"/>
                  </a:lnTo>
                  <a:lnTo>
                    <a:pt x="113475" y="91119"/>
                  </a:lnTo>
                  <a:lnTo>
                    <a:pt x="111844" y="93805"/>
                  </a:lnTo>
                  <a:lnTo>
                    <a:pt x="109980" y="96268"/>
                  </a:lnTo>
                  <a:lnTo>
                    <a:pt x="107883" y="98507"/>
                  </a:lnTo>
                  <a:lnTo>
                    <a:pt x="105786" y="100970"/>
                  </a:lnTo>
                  <a:lnTo>
                    <a:pt x="103456" y="102985"/>
                  </a:lnTo>
                  <a:lnTo>
                    <a:pt x="100427" y="105223"/>
                  </a:lnTo>
                  <a:lnTo>
                    <a:pt x="97631" y="107462"/>
                  </a:lnTo>
                  <a:lnTo>
                    <a:pt x="94368" y="109253"/>
                  </a:lnTo>
                  <a:lnTo>
                    <a:pt x="90640" y="111268"/>
                  </a:lnTo>
                  <a:lnTo>
                    <a:pt x="86912" y="112835"/>
                  </a:lnTo>
                  <a:lnTo>
                    <a:pt x="82951" y="114402"/>
                  </a:lnTo>
                  <a:lnTo>
                    <a:pt x="78291" y="115522"/>
                  </a:lnTo>
                  <a:lnTo>
                    <a:pt x="73864" y="116865"/>
                  </a:lnTo>
                  <a:lnTo>
                    <a:pt x="68504" y="117985"/>
                  </a:lnTo>
                  <a:lnTo>
                    <a:pt x="63145" y="119104"/>
                  </a:lnTo>
                  <a:lnTo>
                    <a:pt x="57320" y="119552"/>
                  </a:lnTo>
                  <a:lnTo>
                    <a:pt x="57320" y="119552"/>
                  </a:lnTo>
                  <a:lnTo>
                    <a:pt x="52893" y="120000"/>
                  </a:lnTo>
                  <a:lnTo>
                    <a:pt x="49165" y="120000"/>
                  </a:lnTo>
                  <a:lnTo>
                    <a:pt x="45203" y="120000"/>
                  </a:lnTo>
                  <a:lnTo>
                    <a:pt x="41708" y="119552"/>
                  </a:lnTo>
                  <a:lnTo>
                    <a:pt x="38446" y="119104"/>
                  </a:lnTo>
                  <a:lnTo>
                    <a:pt x="35184" y="117985"/>
                  </a:lnTo>
                  <a:lnTo>
                    <a:pt x="32155" y="117089"/>
                  </a:lnTo>
                  <a:lnTo>
                    <a:pt x="29359" y="115970"/>
                  </a:lnTo>
                  <a:lnTo>
                    <a:pt x="27029" y="114402"/>
                  </a:lnTo>
                  <a:lnTo>
                    <a:pt x="24466" y="112835"/>
                  </a:lnTo>
                  <a:lnTo>
                    <a:pt x="22368" y="111268"/>
                  </a:lnTo>
                  <a:lnTo>
                    <a:pt x="20271" y="109253"/>
                  </a:lnTo>
                  <a:lnTo>
                    <a:pt x="16543" y="105223"/>
                  </a:lnTo>
                  <a:lnTo>
                    <a:pt x="13747" y="100970"/>
                  </a:lnTo>
                  <a:lnTo>
                    <a:pt x="11184" y="96268"/>
                  </a:lnTo>
                  <a:lnTo>
                    <a:pt x="9087" y="91567"/>
                  </a:lnTo>
                  <a:lnTo>
                    <a:pt x="7223" y="86865"/>
                  </a:lnTo>
                  <a:lnTo>
                    <a:pt x="5825" y="81940"/>
                  </a:lnTo>
                  <a:lnTo>
                    <a:pt x="3495" y="72761"/>
                  </a:lnTo>
                  <a:lnTo>
                    <a:pt x="1864" y="65373"/>
                  </a:lnTo>
                  <a:lnTo>
                    <a:pt x="1864" y="65373"/>
                  </a:lnTo>
                  <a:lnTo>
                    <a:pt x="932" y="59104"/>
                  </a:lnTo>
                  <a:lnTo>
                    <a:pt x="233" y="53507"/>
                  </a:lnTo>
                  <a:lnTo>
                    <a:pt x="0" y="47910"/>
                  </a:lnTo>
                  <a:lnTo>
                    <a:pt x="233" y="42761"/>
                  </a:lnTo>
                  <a:lnTo>
                    <a:pt x="932" y="38059"/>
                  </a:lnTo>
                  <a:lnTo>
                    <a:pt x="1864" y="33358"/>
                  </a:lnTo>
                  <a:lnTo>
                    <a:pt x="3495" y="29328"/>
                  </a:lnTo>
                  <a:lnTo>
                    <a:pt x="5825" y="25522"/>
                  </a:lnTo>
                  <a:lnTo>
                    <a:pt x="8155" y="21940"/>
                  </a:lnTo>
                  <a:lnTo>
                    <a:pt x="11417" y="18805"/>
                  </a:lnTo>
                  <a:lnTo>
                    <a:pt x="14679" y="15895"/>
                  </a:lnTo>
                  <a:lnTo>
                    <a:pt x="18640" y="13208"/>
                  </a:lnTo>
                  <a:lnTo>
                    <a:pt x="23067" y="10746"/>
                  </a:lnTo>
                  <a:lnTo>
                    <a:pt x="27961" y="8507"/>
                  </a:lnTo>
                  <a:lnTo>
                    <a:pt x="33553" y="6492"/>
                  </a:lnTo>
                  <a:lnTo>
                    <a:pt x="39378" y="4925"/>
                  </a:lnTo>
                  <a:lnTo>
                    <a:pt x="39378" y="4925"/>
                  </a:lnTo>
                  <a:lnTo>
                    <a:pt x="41009" y="4477"/>
                  </a:lnTo>
                  <a:lnTo>
                    <a:pt x="46601" y="3134"/>
                  </a:lnTo>
                  <a:lnTo>
                    <a:pt x="50796" y="2238"/>
                  </a:lnTo>
                  <a:lnTo>
                    <a:pt x="56155" y="1343"/>
                  </a:lnTo>
                  <a:lnTo>
                    <a:pt x="63145" y="671"/>
                  </a:lnTo>
                  <a:lnTo>
                    <a:pt x="71533" y="0"/>
                  </a:lnTo>
                  <a:lnTo>
                    <a:pt x="71533" y="0"/>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2" name="Shape 546"/>
            <p:cNvSpPr/>
            <p:nvPr/>
          </p:nvSpPr>
          <p:spPr>
            <a:xfrm>
              <a:off x="1962" y="2898"/>
              <a:ext cx="532" cy="552"/>
            </a:xfrm>
            <a:custGeom>
              <a:avLst/>
              <a:gdLst/>
              <a:ahLst/>
              <a:cxnLst/>
              <a:rect l="0" t="0" r="0" b="0"/>
              <a:pathLst>
                <a:path w="120000" h="120000" extrusionOk="0">
                  <a:moveTo>
                    <a:pt x="2026" y="66956"/>
                  </a:moveTo>
                  <a:lnTo>
                    <a:pt x="2026" y="66956"/>
                  </a:lnTo>
                  <a:lnTo>
                    <a:pt x="3602" y="74347"/>
                  </a:lnTo>
                  <a:lnTo>
                    <a:pt x="5628" y="81304"/>
                  </a:lnTo>
                  <a:lnTo>
                    <a:pt x="7879" y="88260"/>
                  </a:lnTo>
                  <a:lnTo>
                    <a:pt x="9005" y="91521"/>
                  </a:lnTo>
                  <a:lnTo>
                    <a:pt x="10356" y="94782"/>
                  </a:lnTo>
                  <a:lnTo>
                    <a:pt x="10356" y="94782"/>
                  </a:lnTo>
                  <a:lnTo>
                    <a:pt x="12157" y="98478"/>
                  </a:lnTo>
                  <a:lnTo>
                    <a:pt x="14409" y="101739"/>
                  </a:lnTo>
                  <a:lnTo>
                    <a:pt x="16660" y="104782"/>
                  </a:lnTo>
                  <a:lnTo>
                    <a:pt x="18686" y="107608"/>
                  </a:lnTo>
                  <a:lnTo>
                    <a:pt x="21613" y="110000"/>
                  </a:lnTo>
                  <a:lnTo>
                    <a:pt x="24540" y="112173"/>
                  </a:lnTo>
                  <a:lnTo>
                    <a:pt x="27242" y="113913"/>
                  </a:lnTo>
                  <a:lnTo>
                    <a:pt x="30393" y="115434"/>
                  </a:lnTo>
                  <a:lnTo>
                    <a:pt x="33545" y="116956"/>
                  </a:lnTo>
                  <a:lnTo>
                    <a:pt x="36923" y="118260"/>
                  </a:lnTo>
                  <a:lnTo>
                    <a:pt x="40525" y="118913"/>
                  </a:lnTo>
                  <a:lnTo>
                    <a:pt x="44127" y="119347"/>
                  </a:lnTo>
                  <a:lnTo>
                    <a:pt x="47954" y="120000"/>
                  </a:lnTo>
                  <a:lnTo>
                    <a:pt x="51782" y="120000"/>
                  </a:lnTo>
                  <a:lnTo>
                    <a:pt x="55834" y="119782"/>
                  </a:lnTo>
                  <a:lnTo>
                    <a:pt x="59662" y="119347"/>
                  </a:lnTo>
                  <a:lnTo>
                    <a:pt x="59662" y="119347"/>
                  </a:lnTo>
                  <a:lnTo>
                    <a:pt x="67992" y="118260"/>
                  </a:lnTo>
                  <a:lnTo>
                    <a:pt x="76322" y="116086"/>
                  </a:lnTo>
                  <a:lnTo>
                    <a:pt x="80375" y="114782"/>
                  </a:lnTo>
                  <a:lnTo>
                    <a:pt x="84202" y="113695"/>
                  </a:lnTo>
                  <a:lnTo>
                    <a:pt x="87804" y="112173"/>
                  </a:lnTo>
                  <a:lnTo>
                    <a:pt x="91632" y="110434"/>
                  </a:lnTo>
                  <a:lnTo>
                    <a:pt x="95009" y="108478"/>
                  </a:lnTo>
                  <a:lnTo>
                    <a:pt x="98611" y="106086"/>
                  </a:lnTo>
                  <a:lnTo>
                    <a:pt x="101988" y="103695"/>
                  </a:lnTo>
                  <a:lnTo>
                    <a:pt x="104915" y="101304"/>
                  </a:lnTo>
                  <a:lnTo>
                    <a:pt x="107617" y="98260"/>
                  </a:lnTo>
                  <a:lnTo>
                    <a:pt x="110093" y="95217"/>
                  </a:lnTo>
                  <a:lnTo>
                    <a:pt x="112795" y="91521"/>
                  </a:lnTo>
                  <a:lnTo>
                    <a:pt x="114596" y="87826"/>
                  </a:lnTo>
                  <a:lnTo>
                    <a:pt x="114596" y="87826"/>
                  </a:lnTo>
                  <a:lnTo>
                    <a:pt x="115947" y="84782"/>
                  </a:lnTo>
                  <a:lnTo>
                    <a:pt x="117073" y="81739"/>
                  </a:lnTo>
                  <a:lnTo>
                    <a:pt x="117973" y="78478"/>
                  </a:lnTo>
                  <a:lnTo>
                    <a:pt x="118649" y="75217"/>
                  </a:lnTo>
                  <a:lnTo>
                    <a:pt x="119549" y="67826"/>
                  </a:lnTo>
                  <a:lnTo>
                    <a:pt x="120000" y="60652"/>
                  </a:lnTo>
                  <a:lnTo>
                    <a:pt x="119549" y="53260"/>
                  </a:lnTo>
                  <a:lnTo>
                    <a:pt x="118424" y="45652"/>
                  </a:lnTo>
                  <a:lnTo>
                    <a:pt x="116848" y="38478"/>
                  </a:lnTo>
                  <a:lnTo>
                    <a:pt x="115497" y="35217"/>
                  </a:lnTo>
                  <a:lnTo>
                    <a:pt x="114371" y="31521"/>
                  </a:lnTo>
                  <a:lnTo>
                    <a:pt x="112795" y="28043"/>
                  </a:lnTo>
                  <a:lnTo>
                    <a:pt x="111219" y="24782"/>
                  </a:lnTo>
                  <a:lnTo>
                    <a:pt x="109193" y="21739"/>
                  </a:lnTo>
                  <a:lnTo>
                    <a:pt x="107392" y="18695"/>
                  </a:lnTo>
                  <a:lnTo>
                    <a:pt x="105140" y="15652"/>
                  </a:lnTo>
                  <a:lnTo>
                    <a:pt x="102889" y="13260"/>
                  </a:lnTo>
                  <a:lnTo>
                    <a:pt x="100412" y="10869"/>
                  </a:lnTo>
                  <a:lnTo>
                    <a:pt x="97711" y="8478"/>
                  </a:lnTo>
                  <a:lnTo>
                    <a:pt x="94784" y="6304"/>
                  </a:lnTo>
                  <a:lnTo>
                    <a:pt x="92082" y="4782"/>
                  </a:lnTo>
                  <a:lnTo>
                    <a:pt x="88930" y="3260"/>
                  </a:lnTo>
                  <a:lnTo>
                    <a:pt x="85328" y="1739"/>
                  </a:lnTo>
                  <a:lnTo>
                    <a:pt x="81951" y="869"/>
                  </a:lnTo>
                  <a:lnTo>
                    <a:pt x="78574" y="217"/>
                  </a:lnTo>
                  <a:lnTo>
                    <a:pt x="74746" y="0"/>
                  </a:lnTo>
                  <a:lnTo>
                    <a:pt x="70919" y="0"/>
                  </a:lnTo>
                  <a:lnTo>
                    <a:pt x="70919" y="0"/>
                  </a:lnTo>
                  <a:lnTo>
                    <a:pt x="62138" y="434"/>
                  </a:lnTo>
                  <a:lnTo>
                    <a:pt x="52682" y="1739"/>
                  </a:lnTo>
                  <a:lnTo>
                    <a:pt x="43001" y="3478"/>
                  </a:lnTo>
                  <a:lnTo>
                    <a:pt x="38273" y="4782"/>
                  </a:lnTo>
                  <a:lnTo>
                    <a:pt x="33545" y="6086"/>
                  </a:lnTo>
                  <a:lnTo>
                    <a:pt x="28818" y="7826"/>
                  </a:lnTo>
                  <a:lnTo>
                    <a:pt x="24540" y="9565"/>
                  </a:lnTo>
                  <a:lnTo>
                    <a:pt x="20262" y="11739"/>
                  </a:lnTo>
                  <a:lnTo>
                    <a:pt x="16660" y="14130"/>
                  </a:lnTo>
                  <a:lnTo>
                    <a:pt x="12833" y="16956"/>
                  </a:lnTo>
                  <a:lnTo>
                    <a:pt x="9681" y="20217"/>
                  </a:lnTo>
                  <a:lnTo>
                    <a:pt x="6754" y="23695"/>
                  </a:lnTo>
                  <a:lnTo>
                    <a:pt x="4727" y="27608"/>
                  </a:lnTo>
                  <a:lnTo>
                    <a:pt x="4727" y="27608"/>
                  </a:lnTo>
                  <a:lnTo>
                    <a:pt x="2701" y="32391"/>
                  </a:lnTo>
                  <a:lnTo>
                    <a:pt x="1125" y="37173"/>
                  </a:lnTo>
                  <a:lnTo>
                    <a:pt x="225" y="42173"/>
                  </a:lnTo>
                  <a:lnTo>
                    <a:pt x="0" y="46956"/>
                  </a:lnTo>
                  <a:lnTo>
                    <a:pt x="0" y="52173"/>
                  </a:lnTo>
                  <a:lnTo>
                    <a:pt x="675" y="56956"/>
                  </a:lnTo>
                  <a:lnTo>
                    <a:pt x="1125" y="62173"/>
                  </a:lnTo>
                  <a:lnTo>
                    <a:pt x="2026" y="66956"/>
                  </a:lnTo>
                  <a:lnTo>
                    <a:pt x="2026" y="66956"/>
                  </a:lnTo>
                  <a:close/>
                  <a:moveTo>
                    <a:pt x="11031" y="24565"/>
                  </a:moveTo>
                  <a:lnTo>
                    <a:pt x="11031" y="24565"/>
                  </a:lnTo>
                  <a:lnTo>
                    <a:pt x="13508" y="21739"/>
                  </a:lnTo>
                  <a:lnTo>
                    <a:pt x="16660" y="19130"/>
                  </a:lnTo>
                  <a:lnTo>
                    <a:pt x="19812" y="16521"/>
                  </a:lnTo>
                  <a:lnTo>
                    <a:pt x="23189" y="14565"/>
                  </a:lnTo>
                  <a:lnTo>
                    <a:pt x="26566" y="12608"/>
                  </a:lnTo>
                  <a:lnTo>
                    <a:pt x="30393" y="11086"/>
                  </a:lnTo>
                  <a:lnTo>
                    <a:pt x="34221" y="9565"/>
                  </a:lnTo>
                  <a:lnTo>
                    <a:pt x="38273" y="8478"/>
                  </a:lnTo>
                  <a:lnTo>
                    <a:pt x="46378" y="6304"/>
                  </a:lnTo>
                  <a:lnTo>
                    <a:pt x="54934" y="5000"/>
                  </a:lnTo>
                  <a:lnTo>
                    <a:pt x="63039" y="4130"/>
                  </a:lnTo>
                  <a:lnTo>
                    <a:pt x="70694" y="3478"/>
                  </a:lnTo>
                  <a:lnTo>
                    <a:pt x="70694" y="3478"/>
                  </a:lnTo>
                  <a:lnTo>
                    <a:pt x="74296" y="3478"/>
                  </a:lnTo>
                  <a:lnTo>
                    <a:pt x="77448" y="3913"/>
                  </a:lnTo>
                  <a:lnTo>
                    <a:pt x="80600" y="4130"/>
                  </a:lnTo>
                  <a:lnTo>
                    <a:pt x="83752" y="5000"/>
                  </a:lnTo>
                  <a:lnTo>
                    <a:pt x="86679" y="6086"/>
                  </a:lnTo>
                  <a:lnTo>
                    <a:pt x="89380" y="7608"/>
                  </a:lnTo>
                  <a:lnTo>
                    <a:pt x="92082" y="9130"/>
                  </a:lnTo>
                  <a:lnTo>
                    <a:pt x="94559" y="10652"/>
                  </a:lnTo>
                  <a:lnTo>
                    <a:pt x="97035" y="12608"/>
                  </a:lnTo>
                  <a:lnTo>
                    <a:pt x="99287" y="14565"/>
                  </a:lnTo>
                  <a:lnTo>
                    <a:pt x="101313" y="16956"/>
                  </a:lnTo>
                  <a:lnTo>
                    <a:pt x="103339" y="19347"/>
                  </a:lnTo>
                  <a:lnTo>
                    <a:pt x="105140" y="21739"/>
                  </a:lnTo>
                  <a:lnTo>
                    <a:pt x="106716" y="24565"/>
                  </a:lnTo>
                  <a:lnTo>
                    <a:pt x="109643" y="30217"/>
                  </a:lnTo>
                  <a:lnTo>
                    <a:pt x="112120" y="36304"/>
                  </a:lnTo>
                  <a:lnTo>
                    <a:pt x="113921" y="42608"/>
                  </a:lnTo>
                  <a:lnTo>
                    <a:pt x="115272" y="49130"/>
                  </a:lnTo>
                  <a:lnTo>
                    <a:pt x="115947" y="55434"/>
                  </a:lnTo>
                  <a:lnTo>
                    <a:pt x="116172" y="61739"/>
                  </a:lnTo>
                  <a:lnTo>
                    <a:pt x="115947" y="68260"/>
                  </a:lnTo>
                  <a:lnTo>
                    <a:pt x="115272" y="74347"/>
                  </a:lnTo>
                  <a:lnTo>
                    <a:pt x="113696" y="79782"/>
                  </a:lnTo>
                  <a:lnTo>
                    <a:pt x="113696" y="79782"/>
                  </a:lnTo>
                  <a:lnTo>
                    <a:pt x="112120" y="84347"/>
                  </a:lnTo>
                  <a:lnTo>
                    <a:pt x="110093" y="88260"/>
                  </a:lnTo>
                  <a:lnTo>
                    <a:pt x="107617" y="91739"/>
                  </a:lnTo>
                  <a:lnTo>
                    <a:pt x="105140" y="95434"/>
                  </a:lnTo>
                  <a:lnTo>
                    <a:pt x="102439" y="98478"/>
                  </a:lnTo>
                  <a:lnTo>
                    <a:pt x="98836" y="101304"/>
                  </a:lnTo>
                  <a:lnTo>
                    <a:pt x="95459" y="103913"/>
                  </a:lnTo>
                  <a:lnTo>
                    <a:pt x="91632" y="106086"/>
                  </a:lnTo>
                  <a:lnTo>
                    <a:pt x="87804" y="108260"/>
                  </a:lnTo>
                  <a:lnTo>
                    <a:pt x="83752" y="110000"/>
                  </a:lnTo>
                  <a:lnTo>
                    <a:pt x="79474" y="111521"/>
                  </a:lnTo>
                  <a:lnTo>
                    <a:pt x="75422" y="112826"/>
                  </a:lnTo>
                  <a:lnTo>
                    <a:pt x="70919" y="113913"/>
                  </a:lnTo>
                  <a:lnTo>
                    <a:pt x="66191" y="114782"/>
                  </a:lnTo>
                  <a:lnTo>
                    <a:pt x="61913" y="115434"/>
                  </a:lnTo>
                  <a:lnTo>
                    <a:pt x="57410" y="116086"/>
                  </a:lnTo>
                  <a:lnTo>
                    <a:pt x="57410" y="116086"/>
                  </a:lnTo>
                  <a:lnTo>
                    <a:pt x="52682" y="116304"/>
                  </a:lnTo>
                  <a:lnTo>
                    <a:pt x="47954" y="116304"/>
                  </a:lnTo>
                  <a:lnTo>
                    <a:pt x="43677" y="116086"/>
                  </a:lnTo>
                  <a:lnTo>
                    <a:pt x="38949" y="115217"/>
                  </a:lnTo>
                  <a:lnTo>
                    <a:pt x="34896" y="113913"/>
                  </a:lnTo>
                  <a:lnTo>
                    <a:pt x="30393" y="112391"/>
                  </a:lnTo>
                  <a:lnTo>
                    <a:pt x="26566" y="110000"/>
                  </a:lnTo>
                  <a:lnTo>
                    <a:pt x="23189" y="106956"/>
                  </a:lnTo>
                  <a:lnTo>
                    <a:pt x="23189" y="106956"/>
                  </a:lnTo>
                  <a:lnTo>
                    <a:pt x="20712" y="104565"/>
                  </a:lnTo>
                  <a:lnTo>
                    <a:pt x="18461" y="101739"/>
                  </a:lnTo>
                  <a:lnTo>
                    <a:pt x="16660" y="98913"/>
                  </a:lnTo>
                  <a:lnTo>
                    <a:pt x="14634" y="95869"/>
                  </a:lnTo>
                  <a:lnTo>
                    <a:pt x="13508" y="92826"/>
                  </a:lnTo>
                  <a:lnTo>
                    <a:pt x="11932" y="89347"/>
                  </a:lnTo>
                  <a:lnTo>
                    <a:pt x="9681" y="82826"/>
                  </a:lnTo>
                  <a:lnTo>
                    <a:pt x="9681" y="82826"/>
                  </a:lnTo>
                  <a:lnTo>
                    <a:pt x="7879" y="75652"/>
                  </a:lnTo>
                  <a:lnTo>
                    <a:pt x="5853" y="68478"/>
                  </a:lnTo>
                  <a:lnTo>
                    <a:pt x="4277" y="60869"/>
                  </a:lnTo>
                  <a:lnTo>
                    <a:pt x="4052" y="56956"/>
                  </a:lnTo>
                  <a:lnTo>
                    <a:pt x="3602" y="53043"/>
                  </a:lnTo>
                  <a:lnTo>
                    <a:pt x="3377" y="49130"/>
                  </a:lnTo>
                  <a:lnTo>
                    <a:pt x="3377" y="45434"/>
                  </a:lnTo>
                  <a:lnTo>
                    <a:pt x="4052" y="41739"/>
                  </a:lnTo>
                  <a:lnTo>
                    <a:pt x="4727" y="38043"/>
                  </a:lnTo>
                  <a:lnTo>
                    <a:pt x="5628" y="34565"/>
                  </a:lnTo>
                  <a:lnTo>
                    <a:pt x="6754" y="30869"/>
                  </a:lnTo>
                  <a:lnTo>
                    <a:pt x="8780" y="27826"/>
                  </a:lnTo>
                  <a:lnTo>
                    <a:pt x="11031" y="24565"/>
                  </a:lnTo>
                  <a:lnTo>
                    <a:pt x="11031" y="245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3" name="Shape 547"/>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lnTo>
                    <a:pt x="93055" y="62430"/>
                  </a:lnTo>
                  <a:close/>
                </a:path>
              </a:pathLst>
            </a:custGeom>
            <a:solidFill>
              <a:srgbClr val="970F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4" name="Shape 548"/>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path>
              </a:pathLst>
            </a:custGeom>
            <a:no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5" name="Shape 549"/>
            <p:cNvSpPr/>
            <p:nvPr/>
          </p:nvSpPr>
          <p:spPr>
            <a:xfrm>
              <a:off x="1773" y="2863"/>
              <a:ext cx="927" cy="485"/>
            </a:xfrm>
            <a:custGeom>
              <a:avLst/>
              <a:gdLst/>
              <a:ahLst/>
              <a:cxnLst/>
              <a:rect l="0" t="0" r="0" b="0"/>
              <a:pathLst>
                <a:path w="120000" h="120000" extrusionOk="0">
                  <a:moveTo>
                    <a:pt x="6336" y="119752"/>
                  </a:moveTo>
                  <a:lnTo>
                    <a:pt x="6336" y="119752"/>
                  </a:lnTo>
                  <a:lnTo>
                    <a:pt x="7758" y="120000"/>
                  </a:lnTo>
                  <a:lnTo>
                    <a:pt x="9051" y="120000"/>
                  </a:lnTo>
                  <a:lnTo>
                    <a:pt x="10344" y="119752"/>
                  </a:lnTo>
                  <a:lnTo>
                    <a:pt x="11637" y="119010"/>
                  </a:lnTo>
                  <a:lnTo>
                    <a:pt x="12672" y="118020"/>
                  </a:lnTo>
                  <a:lnTo>
                    <a:pt x="13965" y="116536"/>
                  </a:lnTo>
                  <a:lnTo>
                    <a:pt x="16163" y="113567"/>
                  </a:lnTo>
                  <a:lnTo>
                    <a:pt x="16163" y="113567"/>
                  </a:lnTo>
                  <a:lnTo>
                    <a:pt x="19008" y="108371"/>
                  </a:lnTo>
                  <a:lnTo>
                    <a:pt x="20431" y="105649"/>
                  </a:lnTo>
                  <a:lnTo>
                    <a:pt x="21724" y="102432"/>
                  </a:lnTo>
                  <a:lnTo>
                    <a:pt x="22758" y="99463"/>
                  </a:lnTo>
                  <a:lnTo>
                    <a:pt x="23922" y="96247"/>
                  </a:lnTo>
                  <a:lnTo>
                    <a:pt x="24827" y="92783"/>
                  </a:lnTo>
                  <a:lnTo>
                    <a:pt x="25474" y="89319"/>
                  </a:lnTo>
                  <a:lnTo>
                    <a:pt x="25474" y="89319"/>
                  </a:lnTo>
                  <a:lnTo>
                    <a:pt x="26250" y="85113"/>
                  </a:lnTo>
                  <a:lnTo>
                    <a:pt x="26508" y="80659"/>
                  </a:lnTo>
                  <a:lnTo>
                    <a:pt x="26508" y="80659"/>
                  </a:lnTo>
                  <a:lnTo>
                    <a:pt x="26896" y="79422"/>
                  </a:lnTo>
                  <a:lnTo>
                    <a:pt x="27284" y="78432"/>
                  </a:lnTo>
                  <a:lnTo>
                    <a:pt x="27672" y="77690"/>
                  </a:lnTo>
                  <a:lnTo>
                    <a:pt x="28318" y="77195"/>
                  </a:lnTo>
                  <a:lnTo>
                    <a:pt x="29612" y="76701"/>
                  </a:lnTo>
                  <a:lnTo>
                    <a:pt x="31034" y="76701"/>
                  </a:lnTo>
                  <a:lnTo>
                    <a:pt x="31034" y="76701"/>
                  </a:lnTo>
                  <a:lnTo>
                    <a:pt x="33232" y="75958"/>
                  </a:lnTo>
                  <a:lnTo>
                    <a:pt x="35431" y="74969"/>
                  </a:lnTo>
                  <a:lnTo>
                    <a:pt x="37370" y="73237"/>
                  </a:lnTo>
                  <a:lnTo>
                    <a:pt x="39439" y="71505"/>
                  </a:lnTo>
                  <a:lnTo>
                    <a:pt x="39439" y="71505"/>
                  </a:lnTo>
                  <a:lnTo>
                    <a:pt x="42801" y="68041"/>
                  </a:lnTo>
                  <a:lnTo>
                    <a:pt x="46293" y="63587"/>
                  </a:lnTo>
                  <a:lnTo>
                    <a:pt x="47974" y="61113"/>
                  </a:lnTo>
                  <a:lnTo>
                    <a:pt x="49525" y="58639"/>
                  </a:lnTo>
                  <a:lnTo>
                    <a:pt x="50689" y="55917"/>
                  </a:lnTo>
                  <a:lnTo>
                    <a:pt x="51853" y="52701"/>
                  </a:lnTo>
                  <a:lnTo>
                    <a:pt x="51853" y="52701"/>
                  </a:lnTo>
                  <a:lnTo>
                    <a:pt x="52500" y="49731"/>
                  </a:lnTo>
                  <a:lnTo>
                    <a:pt x="53275" y="47010"/>
                  </a:lnTo>
                  <a:lnTo>
                    <a:pt x="54181" y="41072"/>
                  </a:lnTo>
                  <a:lnTo>
                    <a:pt x="54698" y="34886"/>
                  </a:lnTo>
                  <a:lnTo>
                    <a:pt x="55086" y="28206"/>
                  </a:lnTo>
                  <a:lnTo>
                    <a:pt x="55086" y="28206"/>
                  </a:lnTo>
                  <a:lnTo>
                    <a:pt x="57025" y="36865"/>
                  </a:lnTo>
                  <a:lnTo>
                    <a:pt x="58318" y="41072"/>
                  </a:lnTo>
                  <a:lnTo>
                    <a:pt x="59612" y="45278"/>
                  </a:lnTo>
                  <a:lnTo>
                    <a:pt x="60905" y="48989"/>
                  </a:lnTo>
                  <a:lnTo>
                    <a:pt x="62327" y="52453"/>
                  </a:lnTo>
                  <a:lnTo>
                    <a:pt x="64137" y="55422"/>
                  </a:lnTo>
                  <a:lnTo>
                    <a:pt x="65043" y="56659"/>
                  </a:lnTo>
                  <a:lnTo>
                    <a:pt x="65948" y="57649"/>
                  </a:lnTo>
                  <a:lnTo>
                    <a:pt x="65948" y="57649"/>
                  </a:lnTo>
                  <a:lnTo>
                    <a:pt x="68793" y="60123"/>
                  </a:lnTo>
                  <a:lnTo>
                    <a:pt x="71896" y="61855"/>
                  </a:lnTo>
                  <a:lnTo>
                    <a:pt x="74870" y="63092"/>
                  </a:lnTo>
                  <a:lnTo>
                    <a:pt x="78103" y="64082"/>
                  </a:lnTo>
                  <a:lnTo>
                    <a:pt x="81465" y="64577"/>
                  </a:lnTo>
                  <a:lnTo>
                    <a:pt x="84698" y="64824"/>
                  </a:lnTo>
                  <a:lnTo>
                    <a:pt x="91163" y="64577"/>
                  </a:lnTo>
                  <a:lnTo>
                    <a:pt x="91163" y="64577"/>
                  </a:lnTo>
                  <a:lnTo>
                    <a:pt x="92198" y="68536"/>
                  </a:lnTo>
                  <a:lnTo>
                    <a:pt x="93491" y="72742"/>
                  </a:lnTo>
                  <a:lnTo>
                    <a:pt x="94913" y="76206"/>
                  </a:lnTo>
                  <a:lnTo>
                    <a:pt x="96724" y="79670"/>
                  </a:lnTo>
                  <a:lnTo>
                    <a:pt x="98534" y="82391"/>
                  </a:lnTo>
                  <a:lnTo>
                    <a:pt x="100732" y="84865"/>
                  </a:lnTo>
                  <a:lnTo>
                    <a:pt x="102931" y="86845"/>
                  </a:lnTo>
                  <a:lnTo>
                    <a:pt x="105258" y="88082"/>
                  </a:lnTo>
                  <a:lnTo>
                    <a:pt x="105258" y="88082"/>
                  </a:lnTo>
                  <a:lnTo>
                    <a:pt x="106810" y="88329"/>
                  </a:lnTo>
                  <a:lnTo>
                    <a:pt x="108620" y="88577"/>
                  </a:lnTo>
                  <a:lnTo>
                    <a:pt x="110431" y="88329"/>
                  </a:lnTo>
                  <a:lnTo>
                    <a:pt x="112112" y="88082"/>
                  </a:lnTo>
                  <a:lnTo>
                    <a:pt x="113922" y="86845"/>
                  </a:lnTo>
                  <a:lnTo>
                    <a:pt x="115344" y="85608"/>
                  </a:lnTo>
                  <a:lnTo>
                    <a:pt x="116767" y="83381"/>
                  </a:lnTo>
                  <a:lnTo>
                    <a:pt x="117801" y="81154"/>
                  </a:lnTo>
                  <a:lnTo>
                    <a:pt x="117801" y="81154"/>
                  </a:lnTo>
                  <a:lnTo>
                    <a:pt x="118965" y="77195"/>
                  </a:lnTo>
                  <a:lnTo>
                    <a:pt x="119482" y="75463"/>
                  </a:lnTo>
                  <a:lnTo>
                    <a:pt x="119870" y="73731"/>
                  </a:lnTo>
                  <a:lnTo>
                    <a:pt x="120000" y="71752"/>
                  </a:lnTo>
                  <a:lnTo>
                    <a:pt x="120000" y="69773"/>
                  </a:lnTo>
                  <a:lnTo>
                    <a:pt x="119870" y="67546"/>
                  </a:lnTo>
                  <a:lnTo>
                    <a:pt x="119612" y="65567"/>
                  </a:lnTo>
                  <a:lnTo>
                    <a:pt x="119612" y="65567"/>
                  </a:lnTo>
                  <a:lnTo>
                    <a:pt x="119353" y="63835"/>
                  </a:lnTo>
                  <a:lnTo>
                    <a:pt x="118706" y="62103"/>
                  </a:lnTo>
                  <a:lnTo>
                    <a:pt x="117543" y="58886"/>
                  </a:lnTo>
                  <a:lnTo>
                    <a:pt x="116767" y="57649"/>
                  </a:lnTo>
                  <a:lnTo>
                    <a:pt x="115991" y="56164"/>
                  </a:lnTo>
                  <a:lnTo>
                    <a:pt x="115086" y="55422"/>
                  </a:lnTo>
                  <a:lnTo>
                    <a:pt x="114310" y="54927"/>
                  </a:lnTo>
                  <a:lnTo>
                    <a:pt x="114310" y="54927"/>
                  </a:lnTo>
                  <a:lnTo>
                    <a:pt x="111724" y="53443"/>
                  </a:lnTo>
                  <a:lnTo>
                    <a:pt x="109008" y="52701"/>
                  </a:lnTo>
                  <a:lnTo>
                    <a:pt x="106293" y="52701"/>
                  </a:lnTo>
                  <a:lnTo>
                    <a:pt x="103448" y="53195"/>
                  </a:lnTo>
                  <a:lnTo>
                    <a:pt x="100474" y="53690"/>
                  </a:lnTo>
                  <a:lnTo>
                    <a:pt x="97887" y="55422"/>
                  </a:lnTo>
                  <a:lnTo>
                    <a:pt x="95301" y="57154"/>
                  </a:lnTo>
                  <a:lnTo>
                    <a:pt x="92974" y="59628"/>
                  </a:lnTo>
                  <a:lnTo>
                    <a:pt x="92974" y="59628"/>
                  </a:lnTo>
                  <a:lnTo>
                    <a:pt x="92068" y="52453"/>
                  </a:lnTo>
                  <a:lnTo>
                    <a:pt x="90775" y="45525"/>
                  </a:lnTo>
                  <a:lnTo>
                    <a:pt x="89353" y="38597"/>
                  </a:lnTo>
                  <a:lnTo>
                    <a:pt x="87543" y="32164"/>
                  </a:lnTo>
                  <a:lnTo>
                    <a:pt x="85344" y="25731"/>
                  </a:lnTo>
                  <a:lnTo>
                    <a:pt x="83017" y="20041"/>
                  </a:lnTo>
                  <a:lnTo>
                    <a:pt x="80560" y="14350"/>
                  </a:lnTo>
                  <a:lnTo>
                    <a:pt x="77456" y="9154"/>
                  </a:lnTo>
                  <a:lnTo>
                    <a:pt x="77456" y="9154"/>
                  </a:lnTo>
                  <a:lnTo>
                    <a:pt x="76163" y="7670"/>
                  </a:lnTo>
                  <a:lnTo>
                    <a:pt x="74870" y="6185"/>
                  </a:lnTo>
                  <a:lnTo>
                    <a:pt x="73706" y="4701"/>
                  </a:lnTo>
                  <a:lnTo>
                    <a:pt x="72155" y="3463"/>
                  </a:lnTo>
                  <a:lnTo>
                    <a:pt x="69310" y="1731"/>
                  </a:lnTo>
                  <a:lnTo>
                    <a:pt x="66465" y="742"/>
                  </a:lnTo>
                  <a:lnTo>
                    <a:pt x="63362" y="0"/>
                  </a:lnTo>
                  <a:lnTo>
                    <a:pt x="60258" y="0"/>
                  </a:lnTo>
                  <a:lnTo>
                    <a:pt x="57284" y="247"/>
                  </a:lnTo>
                  <a:lnTo>
                    <a:pt x="54310" y="989"/>
                  </a:lnTo>
                  <a:lnTo>
                    <a:pt x="54310" y="989"/>
                  </a:lnTo>
                  <a:lnTo>
                    <a:pt x="51336" y="1979"/>
                  </a:lnTo>
                  <a:lnTo>
                    <a:pt x="48362" y="3463"/>
                  </a:lnTo>
                  <a:lnTo>
                    <a:pt x="45517" y="5443"/>
                  </a:lnTo>
                  <a:lnTo>
                    <a:pt x="42672" y="7670"/>
                  </a:lnTo>
                  <a:lnTo>
                    <a:pt x="39698" y="9896"/>
                  </a:lnTo>
                  <a:lnTo>
                    <a:pt x="36982" y="13113"/>
                  </a:lnTo>
                  <a:lnTo>
                    <a:pt x="34655" y="16577"/>
                  </a:lnTo>
                  <a:lnTo>
                    <a:pt x="32456" y="20288"/>
                  </a:lnTo>
                  <a:lnTo>
                    <a:pt x="32456" y="20288"/>
                  </a:lnTo>
                  <a:lnTo>
                    <a:pt x="31293" y="23010"/>
                  </a:lnTo>
                  <a:lnTo>
                    <a:pt x="30387" y="25731"/>
                  </a:lnTo>
                  <a:lnTo>
                    <a:pt x="29224" y="28701"/>
                  </a:lnTo>
                  <a:lnTo>
                    <a:pt x="28318" y="31670"/>
                  </a:lnTo>
                  <a:lnTo>
                    <a:pt x="26896" y="38350"/>
                  </a:lnTo>
                  <a:lnTo>
                    <a:pt x="25862" y="45525"/>
                  </a:lnTo>
                  <a:lnTo>
                    <a:pt x="24956" y="52453"/>
                  </a:lnTo>
                  <a:lnTo>
                    <a:pt x="24439" y="59628"/>
                  </a:lnTo>
                  <a:lnTo>
                    <a:pt x="24181" y="66804"/>
                  </a:lnTo>
                  <a:lnTo>
                    <a:pt x="24439" y="73731"/>
                  </a:lnTo>
                  <a:lnTo>
                    <a:pt x="24439" y="73731"/>
                  </a:lnTo>
                  <a:lnTo>
                    <a:pt x="19913" y="74474"/>
                  </a:lnTo>
                  <a:lnTo>
                    <a:pt x="15387" y="75958"/>
                  </a:lnTo>
                  <a:lnTo>
                    <a:pt x="13060" y="76701"/>
                  </a:lnTo>
                  <a:lnTo>
                    <a:pt x="10862" y="77690"/>
                  </a:lnTo>
                  <a:lnTo>
                    <a:pt x="8663" y="78927"/>
                  </a:lnTo>
                  <a:lnTo>
                    <a:pt x="6724" y="80659"/>
                  </a:lnTo>
                  <a:lnTo>
                    <a:pt x="6724" y="80659"/>
                  </a:lnTo>
                  <a:lnTo>
                    <a:pt x="5301" y="82391"/>
                  </a:lnTo>
                  <a:lnTo>
                    <a:pt x="4008" y="84865"/>
                  </a:lnTo>
                  <a:lnTo>
                    <a:pt x="2715" y="87340"/>
                  </a:lnTo>
                  <a:lnTo>
                    <a:pt x="1681" y="90061"/>
                  </a:lnTo>
                  <a:lnTo>
                    <a:pt x="775" y="92783"/>
                  </a:lnTo>
                  <a:lnTo>
                    <a:pt x="258" y="96247"/>
                  </a:lnTo>
                  <a:lnTo>
                    <a:pt x="0" y="99463"/>
                  </a:lnTo>
                  <a:lnTo>
                    <a:pt x="0" y="102927"/>
                  </a:lnTo>
                  <a:lnTo>
                    <a:pt x="0" y="102927"/>
                  </a:lnTo>
                  <a:lnTo>
                    <a:pt x="258" y="105649"/>
                  </a:lnTo>
                  <a:lnTo>
                    <a:pt x="646" y="108371"/>
                  </a:lnTo>
                  <a:lnTo>
                    <a:pt x="1163" y="110845"/>
                  </a:lnTo>
                  <a:lnTo>
                    <a:pt x="1810" y="113072"/>
                  </a:lnTo>
                  <a:lnTo>
                    <a:pt x="2715" y="115298"/>
                  </a:lnTo>
                  <a:lnTo>
                    <a:pt x="3620" y="117278"/>
                  </a:lnTo>
                  <a:lnTo>
                    <a:pt x="4913" y="118762"/>
                  </a:lnTo>
                  <a:lnTo>
                    <a:pt x="6336" y="119752"/>
                  </a:lnTo>
                  <a:lnTo>
                    <a:pt x="6336" y="119752"/>
                  </a:lnTo>
                  <a:close/>
                  <a:moveTo>
                    <a:pt x="93362" y="64082"/>
                  </a:moveTo>
                  <a:lnTo>
                    <a:pt x="93362" y="64082"/>
                  </a:lnTo>
                  <a:lnTo>
                    <a:pt x="94396" y="62845"/>
                  </a:lnTo>
                  <a:lnTo>
                    <a:pt x="95689" y="61360"/>
                  </a:lnTo>
                  <a:lnTo>
                    <a:pt x="97112" y="60371"/>
                  </a:lnTo>
                  <a:lnTo>
                    <a:pt x="98405" y="59381"/>
                  </a:lnTo>
                  <a:lnTo>
                    <a:pt x="101120" y="57896"/>
                  </a:lnTo>
                  <a:lnTo>
                    <a:pt x="103965" y="57154"/>
                  </a:lnTo>
                  <a:lnTo>
                    <a:pt x="103965" y="57154"/>
                  </a:lnTo>
                  <a:lnTo>
                    <a:pt x="106163" y="57154"/>
                  </a:lnTo>
                  <a:lnTo>
                    <a:pt x="108620" y="56907"/>
                  </a:lnTo>
                  <a:lnTo>
                    <a:pt x="110948" y="57154"/>
                  </a:lnTo>
                  <a:lnTo>
                    <a:pt x="112112" y="57649"/>
                  </a:lnTo>
                  <a:lnTo>
                    <a:pt x="113146" y="58391"/>
                  </a:lnTo>
                  <a:lnTo>
                    <a:pt x="113146" y="58391"/>
                  </a:lnTo>
                  <a:lnTo>
                    <a:pt x="114051" y="58886"/>
                  </a:lnTo>
                  <a:lnTo>
                    <a:pt x="114956" y="60123"/>
                  </a:lnTo>
                  <a:lnTo>
                    <a:pt x="115732" y="61113"/>
                  </a:lnTo>
                  <a:lnTo>
                    <a:pt x="116379" y="62350"/>
                  </a:lnTo>
                  <a:lnTo>
                    <a:pt x="116767" y="64082"/>
                  </a:lnTo>
                  <a:lnTo>
                    <a:pt x="117284" y="65567"/>
                  </a:lnTo>
                  <a:lnTo>
                    <a:pt x="117543" y="67298"/>
                  </a:lnTo>
                  <a:lnTo>
                    <a:pt x="117672" y="69030"/>
                  </a:lnTo>
                  <a:lnTo>
                    <a:pt x="117801" y="70762"/>
                  </a:lnTo>
                  <a:lnTo>
                    <a:pt x="117672" y="72494"/>
                  </a:lnTo>
                  <a:lnTo>
                    <a:pt x="117543" y="74226"/>
                  </a:lnTo>
                  <a:lnTo>
                    <a:pt x="117155" y="75958"/>
                  </a:lnTo>
                  <a:lnTo>
                    <a:pt x="116767" y="77690"/>
                  </a:lnTo>
                  <a:lnTo>
                    <a:pt x="115991" y="78927"/>
                  </a:lnTo>
                  <a:lnTo>
                    <a:pt x="115344" y="80412"/>
                  </a:lnTo>
                  <a:lnTo>
                    <a:pt x="114568" y="81649"/>
                  </a:lnTo>
                  <a:lnTo>
                    <a:pt x="114568" y="81649"/>
                  </a:lnTo>
                  <a:lnTo>
                    <a:pt x="113017" y="83134"/>
                  </a:lnTo>
                  <a:lnTo>
                    <a:pt x="111594" y="84123"/>
                  </a:lnTo>
                  <a:lnTo>
                    <a:pt x="109913" y="84865"/>
                  </a:lnTo>
                  <a:lnTo>
                    <a:pt x="108232" y="84865"/>
                  </a:lnTo>
                  <a:lnTo>
                    <a:pt x="106810" y="84865"/>
                  </a:lnTo>
                  <a:lnTo>
                    <a:pt x="105258" y="84123"/>
                  </a:lnTo>
                  <a:lnTo>
                    <a:pt x="103836" y="83134"/>
                  </a:lnTo>
                  <a:lnTo>
                    <a:pt x="102284" y="81649"/>
                  </a:lnTo>
                  <a:lnTo>
                    <a:pt x="100862" y="80412"/>
                  </a:lnTo>
                  <a:lnTo>
                    <a:pt x="99439" y="78432"/>
                  </a:lnTo>
                  <a:lnTo>
                    <a:pt x="98146" y="76701"/>
                  </a:lnTo>
                  <a:lnTo>
                    <a:pt x="97112" y="74226"/>
                  </a:lnTo>
                  <a:lnTo>
                    <a:pt x="96077" y="71752"/>
                  </a:lnTo>
                  <a:lnTo>
                    <a:pt x="94913" y="69278"/>
                  </a:lnTo>
                  <a:lnTo>
                    <a:pt x="94008" y="66804"/>
                  </a:lnTo>
                  <a:lnTo>
                    <a:pt x="93362" y="64082"/>
                  </a:lnTo>
                  <a:lnTo>
                    <a:pt x="93362" y="64082"/>
                  </a:lnTo>
                  <a:close/>
                  <a:moveTo>
                    <a:pt x="26508" y="73731"/>
                  </a:moveTo>
                  <a:lnTo>
                    <a:pt x="26508" y="73731"/>
                  </a:lnTo>
                  <a:lnTo>
                    <a:pt x="26379" y="66309"/>
                  </a:lnTo>
                  <a:lnTo>
                    <a:pt x="26767" y="58639"/>
                  </a:lnTo>
                  <a:lnTo>
                    <a:pt x="27413" y="51463"/>
                  </a:lnTo>
                  <a:lnTo>
                    <a:pt x="28577" y="44041"/>
                  </a:lnTo>
                  <a:lnTo>
                    <a:pt x="28577" y="44041"/>
                  </a:lnTo>
                  <a:lnTo>
                    <a:pt x="29482" y="38350"/>
                  </a:lnTo>
                  <a:lnTo>
                    <a:pt x="30775" y="32659"/>
                  </a:lnTo>
                  <a:lnTo>
                    <a:pt x="31422" y="29938"/>
                  </a:lnTo>
                  <a:lnTo>
                    <a:pt x="32327" y="27216"/>
                  </a:lnTo>
                  <a:lnTo>
                    <a:pt x="33232" y="24742"/>
                  </a:lnTo>
                  <a:lnTo>
                    <a:pt x="34267" y="22515"/>
                  </a:lnTo>
                  <a:lnTo>
                    <a:pt x="34267" y="22515"/>
                  </a:lnTo>
                  <a:lnTo>
                    <a:pt x="36465" y="19051"/>
                  </a:lnTo>
                  <a:lnTo>
                    <a:pt x="38793" y="15835"/>
                  </a:lnTo>
                  <a:lnTo>
                    <a:pt x="41379" y="13113"/>
                  </a:lnTo>
                  <a:lnTo>
                    <a:pt x="43836" y="10886"/>
                  </a:lnTo>
                  <a:lnTo>
                    <a:pt x="46551" y="8907"/>
                  </a:lnTo>
                  <a:lnTo>
                    <a:pt x="49267" y="7175"/>
                  </a:lnTo>
                  <a:lnTo>
                    <a:pt x="51982" y="5938"/>
                  </a:lnTo>
                  <a:lnTo>
                    <a:pt x="54827" y="4701"/>
                  </a:lnTo>
                  <a:lnTo>
                    <a:pt x="54827" y="4701"/>
                  </a:lnTo>
                  <a:lnTo>
                    <a:pt x="57931" y="4206"/>
                  </a:lnTo>
                  <a:lnTo>
                    <a:pt x="61163" y="4206"/>
                  </a:lnTo>
                  <a:lnTo>
                    <a:pt x="64267" y="4206"/>
                  </a:lnTo>
                  <a:lnTo>
                    <a:pt x="67370" y="5195"/>
                  </a:lnTo>
                  <a:lnTo>
                    <a:pt x="70344" y="6927"/>
                  </a:lnTo>
                  <a:lnTo>
                    <a:pt x="71896" y="7917"/>
                  </a:lnTo>
                  <a:lnTo>
                    <a:pt x="73060" y="9154"/>
                  </a:lnTo>
                  <a:lnTo>
                    <a:pt x="74612" y="10639"/>
                  </a:lnTo>
                  <a:lnTo>
                    <a:pt x="75775" y="12371"/>
                  </a:lnTo>
                  <a:lnTo>
                    <a:pt x="77068" y="14103"/>
                  </a:lnTo>
                  <a:lnTo>
                    <a:pt x="78362" y="16082"/>
                  </a:lnTo>
                  <a:lnTo>
                    <a:pt x="78362" y="16082"/>
                  </a:lnTo>
                  <a:lnTo>
                    <a:pt x="80689" y="21030"/>
                  </a:lnTo>
                  <a:lnTo>
                    <a:pt x="82887" y="26226"/>
                  </a:lnTo>
                  <a:lnTo>
                    <a:pt x="84698" y="31422"/>
                  </a:lnTo>
                  <a:lnTo>
                    <a:pt x="86508" y="36618"/>
                  </a:lnTo>
                  <a:lnTo>
                    <a:pt x="87931" y="42309"/>
                  </a:lnTo>
                  <a:lnTo>
                    <a:pt x="88965" y="48247"/>
                  </a:lnTo>
                  <a:lnTo>
                    <a:pt x="90129" y="54185"/>
                  </a:lnTo>
                  <a:lnTo>
                    <a:pt x="90775" y="60618"/>
                  </a:lnTo>
                  <a:lnTo>
                    <a:pt x="90775" y="60618"/>
                  </a:lnTo>
                  <a:lnTo>
                    <a:pt x="85603" y="60618"/>
                  </a:lnTo>
                  <a:lnTo>
                    <a:pt x="80172" y="60123"/>
                  </a:lnTo>
                  <a:lnTo>
                    <a:pt x="80172" y="60123"/>
                  </a:lnTo>
                  <a:lnTo>
                    <a:pt x="76939" y="59381"/>
                  </a:lnTo>
                  <a:lnTo>
                    <a:pt x="73448" y="58391"/>
                  </a:lnTo>
                  <a:lnTo>
                    <a:pt x="71637" y="57649"/>
                  </a:lnTo>
                  <a:lnTo>
                    <a:pt x="70086" y="56907"/>
                  </a:lnTo>
                  <a:lnTo>
                    <a:pt x="68405" y="55917"/>
                  </a:lnTo>
                  <a:lnTo>
                    <a:pt x="66982" y="54185"/>
                  </a:lnTo>
                  <a:lnTo>
                    <a:pt x="66982" y="54185"/>
                  </a:lnTo>
                  <a:lnTo>
                    <a:pt x="65948" y="52701"/>
                  </a:lnTo>
                  <a:lnTo>
                    <a:pt x="65043" y="51463"/>
                  </a:lnTo>
                  <a:lnTo>
                    <a:pt x="62974" y="47505"/>
                  </a:lnTo>
                  <a:lnTo>
                    <a:pt x="61551" y="43051"/>
                  </a:lnTo>
                  <a:lnTo>
                    <a:pt x="60129" y="38597"/>
                  </a:lnTo>
                  <a:lnTo>
                    <a:pt x="57543" y="28948"/>
                  </a:lnTo>
                  <a:lnTo>
                    <a:pt x="56379" y="24494"/>
                  </a:lnTo>
                  <a:lnTo>
                    <a:pt x="55086" y="20041"/>
                  </a:lnTo>
                  <a:lnTo>
                    <a:pt x="55086" y="20041"/>
                  </a:lnTo>
                  <a:lnTo>
                    <a:pt x="54698" y="19546"/>
                  </a:lnTo>
                  <a:lnTo>
                    <a:pt x="54568" y="19298"/>
                  </a:lnTo>
                  <a:lnTo>
                    <a:pt x="53793" y="19051"/>
                  </a:lnTo>
                  <a:lnTo>
                    <a:pt x="53275" y="19546"/>
                  </a:lnTo>
                  <a:lnTo>
                    <a:pt x="53146" y="20288"/>
                  </a:lnTo>
                  <a:lnTo>
                    <a:pt x="53146" y="21030"/>
                  </a:lnTo>
                  <a:lnTo>
                    <a:pt x="53146" y="21030"/>
                  </a:lnTo>
                  <a:lnTo>
                    <a:pt x="52887" y="28948"/>
                  </a:lnTo>
                  <a:lnTo>
                    <a:pt x="52758" y="33154"/>
                  </a:lnTo>
                  <a:lnTo>
                    <a:pt x="52500" y="37113"/>
                  </a:lnTo>
                  <a:lnTo>
                    <a:pt x="51982" y="41072"/>
                  </a:lnTo>
                  <a:lnTo>
                    <a:pt x="51465" y="45278"/>
                  </a:lnTo>
                  <a:lnTo>
                    <a:pt x="50560" y="48742"/>
                  </a:lnTo>
                  <a:lnTo>
                    <a:pt x="49525" y="51958"/>
                  </a:lnTo>
                  <a:lnTo>
                    <a:pt x="49525" y="51958"/>
                  </a:lnTo>
                  <a:lnTo>
                    <a:pt x="48362" y="54432"/>
                  </a:lnTo>
                  <a:lnTo>
                    <a:pt x="47198" y="57154"/>
                  </a:lnTo>
                  <a:lnTo>
                    <a:pt x="45646" y="59381"/>
                  </a:lnTo>
                  <a:lnTo>
                    <a:pt x="44094" y="61855"/>
                  </a:lnTo>
                  <a:lnTo>
                    <a:pt x="40603" y="65567"/>
                  </a:lnTo>
                  <a:lnTo>
                    <a:pt x="37370" y="68536"/>
                  </a:lnTo>
                  <a:lnTo>
                    <a:pt x="37370" y="68536"/>
                  </a:lnTo>
                  <a:lnTo>
                    <a:pt x="35172" y="70268"/>
                  </a:lnTo>
                  <a:lnTo>
                    <a:pt x="33103" y="71505"/>
                  </a:lnTo>
                  <a:lnTo>
                    <a:pt x="30775" y="72494"/>
                  </a:lnTo>
                  <a:lnTo>
                    <a:pt x="28318" y="72742"/>
                  </a:lnTo>
                  <a:lnTo>
                    <a:pt x="28318" y="72742"/>
                  </a:lnTo>
                  <a:lnTo>
                    <a:pt x="27413" y="73237"/>
                  </a:lnTo>
                  <a:lnTo>
                    <a:pt x="26508" y="73731"/>
                  </a:lnTo>
                  <a:lnTo>
                    <a:pt x="26508" y="73731"/>
                  </a:lnTo>
                  <a:close/>
                  <a:moveTo>
                    <a:pt x="2198" y="105154"/>
                  </a:moveTo>
                  <a:lnTo>
                    <a:pt x="2198" y="105154"/>
                  </a:lnTo>
                  <a:lnTo>
                    <a:pt x="2068" y="101195"/>
                  </a:lnTo>
                  <a:lnTo>
                    <a:pt x="2198" y="97237"/>
                  </a:lnTo>
                  <a:lnTo>
                    <a:pt x="2715" y="93773"/>
                  </a:lnTo>
                  <a:lnTo>
                    <a:pt x="3620" y="91051"/>
                  </a:lnTo>
                  <a:lnTo>
                    <a:pt x="4784" y="88577"/>
                  </a:lnTo>
                  <a:lnTo>
                    <a:pt x="6206" y="86597"/>
                  </a:lnTo>
                  <a:lnTo>
                    <a:pt x="7629" y="84865"/>
                  </a:lnTo>
                  <a:lnTo>
                    <a:pt x="9439" y="83134"/>
                  </a:lnTo>
                  <a:lnTo>
                    <a:pt x="11250" y="82144"/>
                  </a:lnTo>
                  <a:lnTo>
                    <a:pt x="13189" y="81154"/>
                  </a:lnTo>
                  <a:lnTo>
                    <a:pt x="17327" y="79670"/>
                  </a:lnTo>
                  <a:lnTo>
                    <a:pt x="24827" y="77690"/>
                  </a:lnTo>
                  <a:lnTo>
                    <a:pt x="24827" y="77690"/>
                  </a:lnTo>
                  <a:lnTo>
                    <a:pt x="24439" y="81154"/>
                  </a:lnTo>
                  <a:lnTo>
                    <a:pt x="24051" y="84865"/>
                  </a:lnTo>
                  <a:lnTo>
                    <a:pt x="24051" y="84865"/>
                  </a:lnTo>
                  <a:lnTo>
                    <a:pt x="23534" y="88082"/>
                  </a:lnTo>
                  <a:lnTo>
                    <a:pt x="22758" y="91546"/>
                  </a:lnTo>
                  <a:lnTo>
                    <a:pt x="21853" y="94268"/>
                  </a:lnTo>
                  <a:lnTo>
                    <a:pt x="20948" y="97237"/>
                  </a:lnTo>
                  <a:lnTo>
                    <a:pt x="20948" y="97237"/>
                  </a:lnTo>
                  <a:lnTo>
                    <a:pt x="19008" y="102185"/>
                  </a:lnTo>
                  <a:lnTo>
                    <a:pt x="16810" y="106886"/>
                  </a:lnTo>
                  <a:lnTo>
                    <a:pt x="15517" y="109360"/>
                  </a:lnTo>
                  <a:lnTo>
                    <a:pt x="14353" y="111340"/>
                  </a:lnTo>
                  <a:lnTo>
                    <a:pt x="12801" y="113072"/>
                  </a:lnTo>
                  <a:lnTo>
                    <a:pt x="11379" y="114556"/>
                  </a:lnTo>
                  <a:lnTo>
                    <a:pt x="11379" y="114556"/>
                  </a:lnTo>
                  <a:lnTo>
                    <a:pt x="9956" y="115546"/>
                  </a:lnTo>
                  <a:lnTo>
                    <a:pt x="8534" y="116041"/>
                  </a:lnTo>
                  <a:lnTo>
                    <a:pt x="7112" y="115546"/>
                  </a:lnTo>
                  <a:lnTo>
                    <a:pt x="5689" y="114556"/>
                  </a:lnTo>
                  <a:lnTo>
                    <a:pt x="4525" y="112824"/>
                  </a:lnTo>
                  <a:lnTo>
                    <a:pt x="3491" y="110845"/>
                  </a:lnTo>
                  <a:lnTo>
                    <a:pt x="2715" y="108371"/>
                  </a:lnTo>
                  <a:lnTo>
                    <a:pt x="2198" y="105154"/>
                  </a:lnTo>
                  <a:lnTo>
                    <a:pt x="2198" y="10515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6" name="Shape 550"/>
            <p:cNvSpPr/>
            <p:nvPr/>
          </p:nvSpPr>
          <p:spPr>
            <a:xfrm>
              <a:off x="2090" y="3222"/>
              <a:ext cx="309" cy="158"/>
            </a:xfrm>
            <a:custGeom>
              <a:avLst/>
              <a:gdLst/>
              <a:ahLst/>
              <a:cxnLst/>
              <a:rect l="0" t="0" r="0" b="0"/>
              <a:pathLst>
                <a:path w="120000" h="120000" extrusionOk="0">
                  <a:moveTo>
                    <a:pt x="118838" y="5283"/>
                  </a:moveTo>
                  <a:lnTo>
                    <a:pt x="118838" y="5283"/>
                  </a:lnTo>
                  <a:lnTo>
                    <a:pt x="120000" y="15849"/>
                  </a:lnTo>
                  <a:lnTo>
                    <a:pt x="120000" y="26415"/>
                  </a:lnTo>
                  <a:lnTo>
                    <a:pt x="119225" y="36981"/>
                  </a:lnTo>
                  <a:lnTo>
                    <a:pt x="118451" y="46792"/>
                  </a:lnTo>
                  <a:lnTo>
                    <a:pt x="116129" y="55849"/>
                  </a:lnTo>
                  <a:lnTo>
                    <a:pt x="113806" y="64150"/>
                  </a:lnTo>
                  <a:lnTo>
                    <a:pt x="111096" y="73207"/>
                  </a:lnTo>
                  <a:lnTo>
                    <a:pt x="108000" y="80000"/>
                  </a:lnTo>
                  <a:lnTo>
                    <a:pt x="104129" y="87547"/>
                  </a:lnTo>
                  <a:lnTo>
                    <a:pt x="100645" y="94339"/>
                  </a:lnTo>
                  <a:lnTo>
                    <a:pt x="95612" y="99622"/>
                  </a:lnTo>
                  <a:lnTo>
                    <a:pt x="91354" y="104150"/>
                  </a:lnTo>
                  <a:lnTo>
                    <a:pt x="86322" y="108679"/>
                  </a:lnTo>
                  <a:lnTo>
                    <a:pt x="80903" y="111698"/>
                  </a:lnTo>
                  <a:lnTo>
                    <a:pt x="75483" y="114716"/>
                  </a:lnTo>
                  <a:lnTo>
                    <a:pt x="70064" y="118490"/>
                  </a:lnTo>
                  <a:lnTo>
                    <a:pt x="64645" y="119245"/>
                  </a:lnTo>
                  <a:lnTo>
                    <a:pt x="59612" y="120000"/>
                  </a:lnTo>
                  <a:lnTo>
                    <a:pt x="54193" y="120000"/>
                  </a:lnTo>
                  <a:lnTo>
                    <a:pt x="48000" y="120000"/>
                  </a:lnTo>
                  <a:lnTo>
                    <a:pt x="42580" y="118490"/>
                  </a:lnTo>
                  <a:lnTo>
                    <a:pt x="37935" y="116226"/>
                  </a:lnTo>
                  <a:lnTo>
                    <a:pt x="32516" y="113962"/>
                  </a:lnTo>
                  <a:lnTo>
                    <a:pt x="27483" y="109433"/>
                  </a:lnTo>
                  <a:lnTo>
                    <a:pt x="22838" y="105660"/>
                  </a:lnTo>
                  <a:lnTo>
                    <a:pt x="18580" y="100377"/>
                  </a:lnTo>
                  <a:lnTo>
                    <a:pt x="13935" y="94339"/>
                  </a:lnTo>
                  <a:lnTo>
                    <a:pt x="10451" y="86792"/>
                  </a:lnTo>
                  <a:lnTo>
                    <a:pt x="6967" y="79245"/>
                  </a:lnTo>
                  <a:lnTo>
                    <a:pt x="4258" y="69433"/>
                  </a:lnTo>
                  <a:lnTo>
                    <a:pt x="1548" y="60377"/>
                  </a:lnTo>
                  <a:lnTo>
                    <a:pt x="0" y="49811"/>
                  </a:lnTo>
                  <a:lnTo>
                    <a:pt x="0" y="49811"/>
                  </a:lnTo>
                  <a:lnTo>
                    <a:pt x="0" y="47547"/>
                  </a:lnTo>
                  <a:lnTo>
                    <a:pt x="0" y="45283"/>
                  </a:lnTo>
                  <a:lnTo>
                    <a:pt x="1161" y="43773"/>
                  </a:lnTo>
                  <a:lnTo>
                    <a:pt x="2322" y="42264"/>
                  </a:lnTo>
                  <a:lnTo>
                    <a:pt x="3096" y="42264"/>
                  </a:lnTo>
                  <a:lnTo>
                    <a:pt x="4258" y="43773"/>
                  </a:lnTo>
                  <a:lnTo>
                    <a:pt x="5419" y="44528"/>
                  </a:lnTo>
                  <a:lnTo>
                    <a:pt x="5806" y="46792"/>
                  </a:lnTo>
                  <a:lnTo>
                    <a:pt x="5806" y="46792"/>
                  </a:lnTo>
                  <a:lnTo>
                    <a:pt x="7741" y="55849"/>
                  </a:lnTo>
                  <a:lnTo>
                    <a:pt x="9677" y="64150"/>
                  </a:lnTo>
                  <a:lnTo>
                    <a:pt x="12387" y="71698"/>
                  </a:lnTo>
                  <a:lnTo>
                    <a:pt x="15096" y="79245"/>
                  </a:lnTo>
                  <a:lnTo>
                    <a:pt x="18967" y="85283"/>
                  </a:lnTo>
                  <a:lnTo>
                    <a:pt x="22064" y="90566"/>
                  </a:lnTo>
                  <a:lnTo>
                    <a:pt x="26322" y="95094"/>
                  </a:lnTo>
                  <a:lnTo>
                    <a:pt x="30967" y="99622"/>
                  </a:lnTo>
                  <a:lnTo>
                    <a:pt x="35225" y="102641"/>
                  </a:lnTo>
                  <a:lnTo>
                    <a:pt x="39483" y="104150"/>
                  </a:lnTo>
                  <a:lnTo>
                    <a:pt x="44129" y="106415"/>
                  </a:lnTo>
                  <a:lnTo>
                    <a:pt x="49161" y="107924"/>
                  </a:lnTo>
                  <a:lnTo>
                    <a:pt x="54193" y="108679"/>
                  </a:lnTo>
                  <a:lnTo>
                    <a:pt x="58838" y="108679"/>
                  </a:lnTo>
                  <a:lnTo>
                    <a:pt x="69290" y="105660"/>
                  </a:lnTo>
                  <a:lnTo>
                    <a:pt x="73935" y="104150"/>
                  </a:lnTo>
                  <a:lnTo>
                    <a:pt x="78967" y="101132"/>
                  </a:lnTo>
                  <a:lnTo>
                    <a:pt x="83225" y="98113"/>
                  </a:lnTo>
                  <a:lnTo>
                    <a:pt x="87483" y="94339"/>
                  </a:lnTo>
                  <a:lnTo>
                    <a:pt x="91741" y="89811"/>
                  </a:lnTo>
                  <a:lnTo>
                    <a:pt x="95612" y="85283"/>
                  </a:lnTo>
                  <a:lnTo>
                    <a:pt x="99483" y="79245"/>
                  </a:lnTo>
                  <a:lnTo>
                    <a:pt x="102580" y="73962"/>
                  </a:lnTo>
                  <a:lnTo>
                    <a:pt x="106064" y="67924"/>
                  </a:lnTo>
                  <a:lnTo>
                    <a:pt x="108000" y="60377"/>
                  </a:lnTo>
                  <a:lnTo>
                    <a:pt x="110322" y="52830"/>
                  </a:lnTo>
                  <a:lnTo>
                    <a:pt x="111870" y="44528"/>
                  </a:lnTo>
                  <a:lnTo>
                    <a:pt x="113032" y="36226"/>
                  </a:lnTo>
                  <a:lnTo>
                    <a:pt x="113419" y="27924"/>
                  </a:lnTo>
                  <a:lnTo>
                    <a:pt x="113419" y="18113"/>
                  </a:lnTo>
                  <a:lnTo>
                    <a:pt x="113032" y="9056"/>
                  </a:lnTo>
                  <a:lnTo>
                    <a:pt x="113032" y="9056"/>
                  </a:lnTo>
                  <a:lnTo>
                    <a:pt x="113032" y="5283"/>
                  </a:lnTo>
                  <a:lnTo>
                    <a:pt x="113419" y="3773"/>
                  </a:lnTo>
                  <a:lnTo>
                    <a:pt x="113806" y="1509"/>
                  </a:lnTo>
                  <a:lnTo>
                    <a:pt x="114967" y="1509"/>
                  </a:lnTo>
                  <a:lnTo>
                    <a:pt x="116516" y="0"/>
                  </a:lnTo>
                  <a:lnTo>
                    <a:pt x="117677" y="1509"/>
                  </a:lnTo>
                  <a:lnTo>
                    <a:pt x="118451" y="2264"/>
                  </a:lnTo>
                  <a:lnTo>
                    <a:pt x="118838" y="5283"/>
                  </a:lnTo>
                  <a:lnTo>
                    <a:pt x="118838" y="528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7" name="Shape 551"/>
            <p:cNvSpPr/>
            <p:nvPr/>
          </p:nvSpPr>
          <p:spPr>
            <a:xfrm>
              <a:off x="2376" y="3145"/>
              <a:ext cx="36" cy="39"/>
            </a:xfrm>
            <a:custGeom>
              <a:avLst/>
              <a:gdLst/>
              <a:ahLst/>
              <a:cxnLst/>
              <a:rect l="0" t="0" r="0" b="0"/>
              <a:pathLst>
                <a:path w="120000" h="120000" extrusionOk="0">
                  <a:moveTo>
                    <a:pt x="0" y="69000"/>
                  </a:moveTo>
                  <a:lnTo>
                    <a:pt x="0" y="69000"/>
                  </a:lnTo>
                  <a:lnTo>
                    <a:pt x="6486" y="90000"/>
                  </a:lnTo>
                  <a:lnTo>
                    <a:pt x="25945" y="108000"/>
                  </a:lnTo>
                  <a:lnTo>
                    <a:pt x="48648" y="120000"/>
                  </a:lnTo>
                  <a:lnTo>
                    <a:pt x="71351" y="120000"/>
                  </a:lnTo>
                  <a:lnTo>
                    <a:pt x="71351" y="120000"/>
                  </a:lnTo>
                  <a:lnTo>
                    <a:pt x="94054" y="111000"/>
                  </a:lnTo>
                  <a:lnTo>
                    <a:pt x="113513" y="96000"/>
                  </a:lnTo>
                  <a:lnTo>
                    <a:pt x="120000" y="75000"/>
                  </a:lnTo>
                  <a:lnTo>
                    <a:pt x="120000" y="48000"/>
                  </a:lnTo>
                  <a:lnTo>
                    <a:pt x="120000" y="48000"/>
                  </a:lnTo>
                  <a:lnTo>
                    <a:pt x="113513" y="27000"/>
                  </a:lnTo>
                  <a:lnTo>
                    <a:pt x="97297" y="12000"/>
                  </a:lnTo>
                  <a:lnTo>
                    <a:pt x="74594" y="0"/>
                  </a:lnTo>
                  <a:lnTo>
                    <a:pt x="61621" y="0"/>
                  </a:lnTo>
                  <a:lnTo>
                    <a:pt x="48648" y="0"/>
                  </a:lnTo>
                  <a:lnTo>
                    <a:pt x="48648" y="0"/>
                  </a:lnTo>
                  <a:lnTo>
                    <a:pt x="25945" y="6000"/>
                  </a:lnTo>
                  <a:lnTo>
                    <a:pt x="6486"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8" name="Shape 552"/>
            <p:cNvSpPr/>
            <p:nvPr/>
          </p:nvSpPr>
          <p:spPr>
            <a:xfrm>
              <a:off x="2062" y="3192"/>
              <a:ext cx="39" cy="39"/>
            </a:xfrm>
            <a:custGeom>
              <a:avLst/>
              <a:gdLst/>
              <a:ahLst/>
              <a:cxnLst/>
              <a:rect l="0" t="0" r="0" b="0"/>
              <a:pathLst>
                <a:path w="120000" h="120000" extrusionOk="0">
                  <a:moveTo>
                    <a:pt x="0" y="69000"/>
                  </a:moveTo>
                  <a:lnTo>
                    <a:pt x="0" y="69000"/>
                  </a:lnTo>
                  <a:lnTo>
                    <a:pt x="9000" y="90000"/>
                  </a:lnTo>
                  <a:lnTo>
                    <a:pt x="24000" y="108000"/>
                  </a:lnTo>
                  <a:lnTo>
                    <a:pt x="45000" y="117000"/>
                  </a:lnTo>
                  <a:lnTo>
                    <a:pt x="69000" y="120000"/>
                  </a:lnTo>
                  <a:lnTo>
                    <a:pt x="69000" y="120000"/>
                  </a:lnTo>
                  <a:lnTo>
                    <a:pt x="90000" y="111000"/>
                  </a:lnTo>
                  <a:lnTo>
                    <a:pt x="111000" y="96000"/>
                  </a:lnTo>
                  <a:lnTo>
                    <a:pt x="120000" y="75000"/>
                  </a:lnTo>
                  <a:lnTo>
                    <a:pt x="120000" y="48000"/>
                  </a:lnTo>
                  <a:lnTo>
                    <a:pt x="120000" y="48000"/>
                  </a:lnTo>
                  <a:lnTo>
                    <a:pt x="111000" y="27000"/>
                  </a:lnTo>
                  <a:lnTo>
                    <a:pt x="96000" y="12000"/>
                  </a:lnTo>
                  <a:lnTo>
                    <a:pt x="75000" y="0"/>
                  </a:lnTo>
                  <a:lnTo>
                    <a:pt x="51000" y="0"/>
                  </a:lnTo>
                  <a:lnTo>
                    <a:pt x="51000" y="0"/>
                  </a:lnTo>
                  <a:lnTo>
                    <a:pt x="30000" y="6000"/>
                  </a:lnTo>
                  <a:lnTo>
                    <a:pt x="12000"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9" name="Shape 553"/>
            <p:cNvSpPr/>
            <p:nvPr/>
          </p:nvSpPr>
          <p:spPr>
            <a:xfrm>
              <a:off x="2407" y="3185"/>
              <a:ext cx="56" cy="49"/>
            </a:xfrm>
            <a:custGeom>
              <a:avLst/>
              <a:gdLst/>
              <a:ahLst/>
              <a:cxnLst/>
              <a:rect l="0" t="0" r="0" b="0"/>
              <a:pathLst>
                <a:path w="120000" h="120000" extrusionOk="0">
                  <a:moveTo>
                    <a:pt x="0" y="71020"/>
                  </a:moveTo>
                  <a:lnTo>
                    <a:pt x="0" y="71020"/>
                  </a:lnTo>
                  <a:lnTo>
                    <a:pt x="2142" y="80816"/>
                  </a:lnTo>
                  <a:lnTo>
                    <a:pt x="8571" y="90612"/>
                  </a:lnTo>
                  <a:lnTo>
                    <a:pt x="14999" y="97959"/>
                  </a:lnTo>
                  <a:lnTo>
                    <a:pt x="23571" y="107755"/>
                  </a:lnTo>
                  <a:lnTo>
                    <a:pt x="32142" y="112653"/>
                  </a:lnTo>
                  <a:lnTo>
                    <a:pt x="44999" y="115102"/>
                  </a:lnTo>
                  <a:lnTo>
                    <a:pt x="53571" y="119999"/>
                  </a:lnTo>
                  <a:lnTo>
                    <a:pt x="64285" y="115102"/>
                  </a:lnTo>
                  <a:lnTo>
                    <a:pt x="64285" y="115102"/>
                  </a:lnTo>
                  <a:lnTo>
                    <a:pt x="77142" y="112653"/>
                  </a:lnTo>
                  <a:lnTo>
                    <a:pt x="89999" y="107755"/>
                  </a:lnTo>
                  <a:lnTo>
                    <a:pt x="98571" y="102857"/>
                  </a:lnTo>
                  <a:lnTo>
                    <a:pt x="107142" y="90612"/>
                  </a:lnTo>
                  <a:lnTo>
                    <a:pt x="113571" y="80816"/>
                  </a:lnTo>
                  <a:lnTo>
                    <a:pt x="115714" y="71020"/>
                  </a:lnTo>
                  <a:lnTo>
                    <a:pt x="119999" y="61224"/>
                  </a:lnTo>
                  <a:lnTo>
                    <a:pt x="115714" y="46530"/>
                  </a:lnTo>
                  <a:lnTo>
                    <a:pt x="115714" y="46530"/>
                  </a:lnTo>
                  <a:lnTo>
                    <a:pt x="115714" y="36734"/>
                  </a:lnTo>
                  <a:lnTo>
                    <a:pt x="109285" y="26938"/>
                  </a:lnTo>
                  <a:lnTo>
                    <a:pt x="104999" y="17142"/>
                  </a:lnTo>
                  <a:lnTo>
                    <a:pt x="94285" y="9795"/>
                  </a:lnTo>
                  <a:lnTo>
                    <a:pt x="83571" y="4897"/>
                  </a:lnTo>
                  <a:lnTo>
                    <a:pt x="75000" y="2448"/>
                  </a:lnTo>
                  <a:lnTo>
                    <a:pt x="62142" y="0"/>
                  </a:lnTo>
                  <a:lnTo>
                    <a:pt x="49285" y="2448"/>
                  </a:lnTo>
                  <a:lnTo>
                    <a:pt x="49285" y="2448"/>
                  </a:lnTo>
                  <a:lnTo>
                    <a:pt x="38571" y="4897"/>
                  </a:lnTo>
                  <a:lnTo>
                    <a:pt x="29999" y="9795"/>
                  </a:lnTo>
                  <a:lnTo>
                    <a:pt x="17142" y="17142"/>
                  </a:lnTo>
                  <a:lnTo>
                    <a:pt x="10714" y="26938"/>
                  </a:lnTo>
                  <a:lnTo>
                    <a:pt x="6428" y="36734"/>
                  </a:lnTo>
                  <a:lnTo>
                    <a:pt x="0" y="46530"/>
                  </a:lnTo>
                  <a:lnTo>
                    <a:pt x="0" y="56326"/>
                  </a:lnTo>
                  <a:lnTo>
                    <a:pt x="0" y="71020"/>
                  </a:lnTo>
                  <a:lnTo>
                    <a:pt x="0" y="7102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0" name="Shape 554"/>
            <p:cNvSpPr/>
            <p:nvPr/>
          </p:nvSpPr>
          <p:spPr>
            <a:xfrm>
              <a:off x="2013" y="3245"/>
              <a:ext cx="56" cy="47"/>
            </a:xfrm>
            <a:custGeom>
              <a:avLst/>
              <a:gdLst/>
              <a:ahLst/>
              <a:cxnLst/>
              <a:rect l="0" t="0" r="0" b="0"/>
              <a:pathLst>
                <a:path w="120000" h="120000" extrusionOk="0">
                  <a:moveTo>
                    <a:pt x="0" y="70000"/>
                  </a:moveTo>
                  <a:lnTo>
                    <a:pt x="0" y="70000"/>
                  </a:lnTo>
                  <a:lnTo>
                    <a:pt x="4285" y="80000"/>
                  </a:lnTo>
                  <a:lnTo>
                    <a:pt x="10714" y="90000"/>
                  </a:lnTo>
                  <a:lnTo>
                    <a:pt x="14999" y="102500"/>
                  </a:lnTo>
                  <a:lnTo>
                    <a:pt x="23571" y="107500"/>
                  </a:lnTo>
                  <a:lnTo>
                    <a:pt x="34285" y="112500"/>
                  </a:lnTo>
                  <a:lnTo>
                    <a:pt x="44999" y="115000"/>
                  </a:lnTo>
                  <a:lnTo>
                    <a:pt x="57857" y="120000"/>
                  </a:lnTo>
                  <a:lnTo>
                    <a:pt x="68571" y="120000"/>
                  </a:lnTo>
                  <a:lnTo>
                    <a:pt x="68571" y="120000"/>
                  </a:lnTo>
                  <a:lnTo>
                    <a:pt x="81428" y="115000"/>
                  </a:lnTo>
                  <a:lnTo>
                    <a:pt x="89999" y="107500"/>
                  </a:lnTo>
                  <a:lnTo>
                    <a:pt x="98571" y="102500"/>
                  </a:lnTo>
                  <a:lnTo>
                    <a:pt x="109285" y="90000"/>
                  </a:lnTo>
                  <a:lnTo>
                    <a:pt x="113571" y="80000"/>
                  </a:lnTo>
                  <a:lnTo>
                    <a:pt x="117857" y="70000"/>
                  </a:lnTo>
                  <a:lnTo>
                    <a:pt x="119999" y="60000"/>
                  </a:lnTo>
                  <a:lnTo>
                    <a:pt x="119999" y="50000"/>
                  </a:lnTo>
                  <a:lnTo>
                    <a:pt x="119999" y="50000"/>
                  </a:lnTo>
                  <a:lnTo>
                    <a:pt x="117857" y="35000"/>
                  </a:lnTo>
                  <a:lnTo>
                    <a:pt x="111428" y="25000"/>
                  </a:lnTo>
                  <a:lnTo>
                    <a:pt x="104999" y="17500"/>
                  </a:lnTo>
                  <a:lnTo>
                    <a:pt x="96428" y="10000"/>
                  </a:lnTo>
                  <a:lnTo>
                    <a:pt x="87857" y="2500"/>
                  </a:lnTo>
                  <a:lnTo>
                    <a:pt x="75000" y="0"/>
                  </a:lnTo>
                  <a:lnTo>
                    <a:pt x="64285" y="0"/>
                  </a:lnTo>
                  <a:lnTo>
                    <a:pt x="51428" y="0"/>
                  </a:lnTo>
                  <a:lnTo>
                    <a:pt x="51428" y="0"/>
                  </a:lnTo>
                  <a:lnTo>
                    <a:pt x="38571" y="2500"/>
                  </a:lnTo>
                  <a:lnTo>
                    <a:pt x="29999" y="10000"/>
                  </a:lnTo>
                  <a:lnTo>
                    <a:pt x="21428" y="17500"/>
                  </a:lnTo>
                  <a:lnTo>
                    <a:pt x="12857" y="25000"/>
                  </a:lnTo>
                  <a:lnTo>
                    <a:pt x="6428" y="35000"/>
                  </a:lnTo>
                  <a:lnTo>
                    <a:pt x="4285" y="45000"/>
                  </a:lnTo>
                  <a:lnTo>
                    <a:pt x="0" y="60000"/>
                  </a:lnTo>
                  <a:lnTo>
                    <a:pt x="0" y="70000"/>
                  </a:lnTo>
                  <a:lnTo>
                    <a:pt x="0" y="7000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1" name="Shape 556"/>
            <p:cNvSpPr/>
            <p:nvPr/>
          </p:nvSpPr>
          <p:spPr>
            <a:xfrm>
              <a:off x="315" y="315"/>
              <a:ext cx="5097" cy="2433"/>
            </a:xfrm>
            <a:custGeom>
              <a:avLst/>
              <a:gdLst/>
              <a:ahLst/>
              <a:cxnLst/>
              <a:rect l="0" t="0" r="0" b="0"/>
              <a:pathLst>
                <a:path w="120000" h="120000" extrusionOk="0">
                  <a:moveTo>
                    <a:pt x="3130" y="7990"/>
                  </a:moveTo>
                  <a:lnTo>
                    <a:pt x="3130" y="7990"/>
                  </a:lnTo>
                  <a:lnTo>
                    <a:pt x="2895" y="9223"/>
                  </a:lnTo>
                  <a:lnTo>
                    <a:pt x="2683" y="10505"/>
                  </a:lnTo>
                  <a:lnTo>
                    <a:pt x="2471" y="11837"/>
                  </a:lnTo>
                  <a:lnTo>
                    <a:pt x="2306" y="13267"/>
                  </a:lnTo>
                  <a:lnTo>
                    <a:pt x="1930" y="16226"/>
                  </a:lnTo>
                  <a:lnTo>
                    <a:pt x="1647" y="19383"/>
                  </a:lnTo>
                  <a:lnTo>
                    <a:pt x="1388" y="22638"/>
                  </a:lnTo>
                  <a:lnTo>
                    <a:pt x="1176" y="25893"/>
                  </a:lnTo>
                  <a:lnTo>
                    <a:pt x="988" y="29198"/>
                  </a:lnTo>
                  <a:lnTo>
                    <a:pt x="823" y="32355"/>
                  </a:lnTo>
                  <a:lnTo>
                    <a:pt x="823" y="32355"/>
                  </a:lnTo>
                  <a:lnTo>
                    <a:pt x="588" y="36794"/>
                  </a:lnTo>
                  <a:lnTo>
                    <a:pt x="400" y="41282"/>
                  </a:lnTo>
                  <a:lnTo>
                    <a:pt x="258" y="45819"/>
                  </a:lnTo>
                  <a:lnTo>
                    <a:pt x="141" y="50456"/>
                  </a:lnTo>
                  <a:lnTo>
                    <a:pt x="70" y="54993"/>
                  </a:lnTo>
                  <a:lnTo>
                    <a:pt x="0" y="59580"/>
                  </a:lnTo>
                  <a:lnTo>
                    <a:pt x="0" y="64217"/>
                  </a:lnTo>
                  <a:lnTo>
                    <a:pt x="23" y="68754"/>
                  </a:lnTo>
                  <a:lnTo>
                    <a:pt x="23" y="68754"/>
                  </a:lnTo>
                  <a:lnTo>
                    <a:pt x="94" y="72946"/>
                  </a:lnTo>
                  <a:lnTo>
                    <a:pt x="164" y="77139"/>
                  </a:lnTo>
                  <a:lnTo>
                    <a:pt x="306" y="81282"/>
                  </a:lnTo>
                  <a:lnTo>
                    <a:pt x="494" y="85376"/>
                  </a:lnTo>
                  <a:lnTo>
                    <a:pt x="729" y="89469"/>
                  </a:lnTo>
                  <a:lnTo>
                    <a:pt x="988" y="93366"/>
                  </a:lnTo>
                  <a:lnTo>
                    <a:pt x="1176" y="95289"/>
                  </a:lnTo>
                  <a:lnTo>
                    <a:pt x="1341" y="97163"/>
                  </a:lnTo>
                  <a:lnTo>
                    <a:pt x="1577" y="99038"/>
                  </a:lnTo>
                  <a:lnTo>
                    <a:pt x="1812" y="100813"/>
                  </a:lnTo>
                  <a:lnTo>
                    <a:pt x="1812" y="100813"/>
                  </a:lnTo>
                  <a:lnTo>
                    <a:pt x="2047" y="102540"/>
                  </a:lnTo>
                  <a:lnTo>
                    <a:pt x="2306" y="104019"/>
                  </a:lnTo>
                  <a:lnTo>
                    <a:pt x="2565" y="105400"/>
                  </a:lnTo>
                  <a:lnTo>
                    <a:pt x="2848" y="106633"/>
                  </a:lnTo>
                  <a:lnTo>
                    <a:pt x="3154" y="107768"/>
                  </a:lnTo>
                  <a:lnTo>
                    <a:pt x="3483" y="108705"/>
                  </a:lnTo>
                  <a:lnTo>
                    <a:pt x="3766" y="109543"/>
                  </a:lnTo>
                  <a:lnTo>
                    <a:pt x="4142" y="110234"/>
                  </a:lnTo>
                  <a:lnTo>
                    <a:pt x="4472" y="110826"/>
                  </a:lnTo>
                  <a:lnTo>
                    <a:pt x="4825" y="111319"/>
                  </a:lnTo>
                  <a:lnTo>
                    <a:pt x="5178" y="111763"/>
                  </a:lnTo>
                  <a:lnTo>
                    <a:pt x="5555" y="112009"/>
                  </a:lnTo>
                  <a:lnTo>
                    <a:pt x="5955" y="112207"/>
                  </a:lnTo>
                  <a:lnTo>
                    <a:pt x="6331" y="112355"/>
                  </a:lnTo>
                  <a:lnTo>
                    <a:pt x="6732" y="112453"/>
                  </a:lnTo>
                  <a:lnTo>
                    <a:pt x="7132" y="112453"/>
                  </a:lnTo>
                  <a:lnTo>
                    <a:pt x="7132" y="112453"/>
                  </a:lnTo>
                  <a:lnTo>
                    <a:pt x="7908" y="112355"/>
                  </a:lnTo>
                  <a:lnTo>
                    <a:pt x="8709" y="112305"/>
                  </a:lnTo>
                  <a:lnTo>
                    <a:pt x="9462" y="112355"/>
                  </a:lnTo>
                  <a:lnTo>
                    <a:pt x="10239" y="112453"/>
                  </a:lnTo>
                  <a:lnTo>
                    <a:pt x="11792" y="112700"/>
                  </a:lnTo>
                  <a:lnTo>
                    <a:pt x="13369" y="113144"/>
                  </a:lnTo>
                  <a:lnTo>
                    <a:pt x="14899" y="113686"/>
                  </a:lnTo>
                  <a:lnTo>
                    <a:pt x="16453" y="114229"/>
                  </a:lnTo>
                  <a:lnTo>
                    <a:pt x="18007" y="114771"/>
                  </a:lnTo>
                  <a:lnTo>
                    <a:pt x="19584" y="115265"/>
                  </a:lnTo>
                  <a:lnTo>
                    <a:pt x="19584" y="115265"/>
                  </a:lnTo>
                  <a:lnTo>
                    <a:pt x="21255" y="115758"/>
                  </a:lnTo>
                  <a:lnTo>
                    <a:pt x="22950" y="116103"/>
                  </a:lnTo>
                  <a:lnTo>
                    <a:pt x="24621" y="116350"/>
                  </a:lnTo>
                  <a:lnTo>
                    <a:pt x="26339" y="116498"/>
                  </a:lnTo>
                  <a:lnTo>
                    <a:pt x="29729" y="116744"/>
                  </a:lnTo>
                  <a:lnTo>
                    <a:pt x="31424" y="116892"/>
                  </a:lnTo>
                  <a:lnTo>
                    <a:pt x="33142" y="117090"/>
                  </a:lnTo>
                  <a:lnTo>
                    <a:pt x="33142" y="117090"/>
                  </a:lnTo>
                  <a:lnTo>
                    <a:pt x="37002" y="117435"/>
                  </a:lnTo>
                  <a:lnTo>
                    <a:pt x="40886" y="117780"/>
                  </a:lnTo>
                  <a:lnTo>
                    <a:pt x="44770" y="118076"/>
                  </a:lnTo>
                  <a:lnTo>
                    <a:pt x="48677" y="118273"/>
                  </a:lnTo>
                  <a:lnTo>
                    <a:pt x="52538" y="118421"/>
                  </a:lnTo>
                  <a:lnTo>
                    <a:pt x="56422" y="118471"/>
                  </a:lnTo>
                  <a:lnTo>
                    <a:pt x="64213" y="118569"/>
                  </a:lnTo>
                  <a:lnTo>
                    <a:pt x="64213" y="118569"/>
                  </a:lnTo>
                  <a:lnTo>
                    <a:pt x="71039" y="118471"/>
                  </a:lnTo>
                  <a:lnTo>
                    <a:pt x="77865" y="118471"/>
                  </a:lnTo>
                  <a:lnTo>
                    <a:pt x="81278" y="118471"/>
                  </a:lnTo>
                  <a:lnTo>
                    <a:pt x="84692" y="118569"/>
                  </a:lnTo>
                  <a:lnTo>
                    <a:pt x="88105" y="118717"/>
                  </a:lnTo>
                  <a:lnTo>
                    <a:pt x="91518" y="118964"/>
                  </a:lnTo>
                  <a:lnTo>
                    <a:pt x="91518" y="118964"/>
                  </a:lnTo>
                  <a:lnTo>
                    <a:pt x="95919" y="119358"/>
                  </a:lnTo>
                  <a:lnTo>
                    <a:pt x="100321" y="119802"/>
                  </a:lnTo>
                  <a:lnTo>
                    <a:pt x="102534" y="119950"/>
                  </a:lnTo>
                  <a:lnTo>
                    <a:pt x="104723" y="120000"/>
                  </a:lnTo>
                  <a:lnTo>
                    <a:pt x="106936" y="120000"/>
                  </a:lnTo>
                  <a:lnTo>
                    <a:pt x="109125" y="119950"/>
                  </a:lnTo>
                  <a:lnTo>
                    <a:pt x="109125" y="119950"/>
                  </a:lnTo>
                  <a:lnTo>
                    <a:pt x="110961" y="119704"/>
                  </a:lnTo>
                  <a:lnTo>
                    <a:pt x="111879" y="119605"/>
                  </a:lnTo>
                  <a:lnTo>
                    <a:pt x="112797" y="119457"/>
                  </a:lnTo>
                  <a:lnTo>
                    <a:pt x="113738" y="119161"/>
                  </a:lnTo>
                  <a:lnTo>
                    <a:pt x="114656" y="118816"/>
                  </a:lnTo>
                  <a:lnTo>
                    <a:pt x="115574" y="118421"/>
                  </a:lnTo>
                  <a:lnTo>
                    <a:pt x="116492" y="117879"/>
                  </a:lnTo>
                  <a:lnTo>
                    <a:pt x="116492" y="117879"/>
                  </a:lnTo>
                  <a:lnTo>
                    <a:pt x="116987" y="117533"/>
                  </a:lnTo>
                  <a:lnTo>
                    <a:pt x="117198" y="117336"/>
                  </a:lnTo>
                  <a:lnTo>
                    <a:pt x="117481" y="117090"/>
                  </a:lnTo>
                  <a:lnTo>
                    <a:pt x="117740" y="116744"/>
                  </a:lnTo>
                  <a:lnTo>
                    <a:pt x="117999" y="116399"/>
                  </a:lnTo>
                  <a:lnTo>
                    <a:pt x="118234" y="115955"/>
                  </a:lnTo>
                  <a:lnTo>
                    <a:pt x="118422" y="115314"/>
                  </a:lnTo>
                  <a:lnTo>
                    <a:pt x="118422" y="115314"/>
                  </a:lnTo>
                  <a:lnTo>
                    <a:pt x="118564" y="114771"/>
                  </a:lnTo>
                  <a:lnTo>
                    <a:pt x="118681" y="114229"/>
                  </a:lnTo>
                  <a:lnTo>
                    <a:pt x="118893" y="112848"/>
                  </a:lnTo>
                  <a:lnTo>
                    <a:pt x="119081" y="111270"/>
                  </a:lnTo>
                  <a:lnTo>
                    <a:pt x="119223" y="109593"/>
                  </a:lnTo>
                  <a:lnTo>
                    <a:pt x="119317" y="107817"/>
                  </a:lnTo>
                  <a:lnTo>
                    <a:pt x="119411" y="106091"/>
                  </a:lnTo>
                  <a:lnTo>
                    <a:pt x="119529" y="102737"/>
                  </a:lnTo>
                  <a:lnTo>
                    <a:pt x="119529" y="102737"/>
                  </a:lnTo>
                  <a:lnTo>
                    <a:pt x="119670" y="98101"/>
                  </a:lnTo>
                  <a:lnTo>
                    <a:pt x="119764" y="93514"/>
                  </a:lnTo>
                  <a:lnTo>
                    <a:pt x="119835" y="88877"/>
                  </a:lnTo>
                  <a:lnTo>
                    <a:pt x="119858" y="84241"/>
                  </a:lnTo>
                  <a:lnTo>
                    <a:pt x="119905" y="74919"/>
                  </a:lnTo>
                  <a:lnTo>
                    <a:pt x="119929" y="65647"/>
                  </a:lnTo>
                  <a:lnTo>
                    <a:pt x="119929" y="65647"/>
                  </a:lnTo>
                  <a:lnTo>
                    <a:pt x="120000" y="56720"/>
                  </a:lnTo>
                  <a:lnTo>
                    <a:pt x="120000" y="52231"/>
                  </a:lnTo>
                  <a:lnTo>
                    <a:pt x="120000" y="47694"/>
                  </a:lnTo>
                  <a:lnTo>
                    <a:pt x="119976" y="43205"/>
                  </a:lnTo>
                  <a:lnTo>
                    <a:pt x="119905" y="38717"/>
                  </a:lnTo>
                  <a:lnTo>
                    <a:pt x="119764" y="34327"/>
                  </a:lnTo>
                  <a:lnTo>
                    <a:pt x="119646" y="29839"/>
                  </a:lnTo>
                  <a:lnTo>
                    <a:pt x="119646" y="29839"/>
                  </a:lnTo>
                  <a:lnTo>
                    <a:pt x="119411" y="25647"/>
                  </a:lnTo>
                  <a:lnTo>
                    <a:pt x="119270" y="23526"/>
                  </a:lnTo>
                  <a:lnTo>
                    <a:pt x="119105" y="21454"/>
                  </a:lnTo>
                  <a:lnTo>
                    <a:pt x="118940" y="19531"/>
                  </a:lnTo>
                  <a:lnTo>
                    <a:pt x="118728" y="17607"/>
                  </a:lnTo>
                  <a:lnTo>
                    <a:pt x="118493" y="15832"/>
                  </a:lnTo>
                  <a:lnTo>
                    <a:pt x="118187" y="14106"/>
                  </a:lnTo>
                  <a:lnTo>
                    <a:pt x="118187" y="14106"/>
                  </a:lnTo>
                  <a:lnTo>
                    <a:pt x="117928" y="12872"/>
                  </a:lnTo>
                  <a:lnTo>
                    <a:pt x="117646" y="11837"/>
                  </a:lnTo>
                  <a:lnTo>
                    <a:pt x="117340" y="10949"/>
                  </a:lnTo>
                  <a:lnTo>
                    <a:pt x="117010" y="10258"/>
                  </a:lnTo>
                  <a:lnTo>
                    <a:pt x="116681" y="9716"/>
                  </a:lnTo>
                  <a:lnTo>
                    <a:pt x="116327" y="9223"/>
                  </a:lnTo>
                  <a:lnTo>
                    <a:pt x="115621" y="8384"/>
                  </a:lnTo>
                  <a:lnTo>
                    <a:pt x="115621" y="8384"/>
                  </a:lnTo>
                  <a:lnTo>
                    <a:pt x="115103" y="7842"/>
                  </a:lnTo>
                  <a:lnTo>
                    <a:pt x="114609" y="7447"/>
                  </a:lnTo>
                  <a:lnTo>
                    <a:pt x="114091" y="6954"/>
                  </a:lnTo>
                  <a:lnTo>
                    <a:pt x="113597" y="6609"/>
                  </a:lnTo>
                  <a:lnTo>
                    <a:pt x="112538" y="5967"/>
                  </a:lnTo>
                  <a:lnTo>
                    <a:pt x="111502" y="5524"/>
                  </a:lnTo>
                  <a:lnTo>
                    <a:pt x="110466" y="5178"/>
                  </a:lnTo>
                  <a:lnTo>
                    <a:pt x="109431" y="4882"/>
                  </a:lnTo>
                  <a:lnTo>
                    <a:pt x="108371" y="4685"/>
                  </a:lnTo>
                  <a:lnTo>
                    <a:pt x="107359" y="4488"/>
                  </a:lnTo>
                  <a:lnTo>
                    <a:pt x="107359" y="4488"/>
                  </a:lnTo>
                  <a:lnTo>
                    <a:pt x="106112" y="4340"/>
                  </a:lnTo>
                  <a:lnTo>
                    <a:pt x="104888" y="4192"/>
                  </a:lnTo>
                  <a:lnTo>
                    <a:pt x="103640" y="4192"/>
                  </a:lnTo>
                  <a:lnTo>
                    <a:pt x="102393" y="4143"/>
                  </a:lnTo>
                  <a:lnTo>
                    <a:pt x="99945" y="4241"/>
                  </a:lnTo>
                  <a:lnTo>
                    <a:pt x="97473" y="4488"/>
                  </a:lnTo>
                  <a:lnTo>
                    <a:pt x="95001" y="4833"/>
                  </a:lnTo>
                  <a:lnTo>
                    <a:pt x="92553" y="5178"/>
                  </a:lnTo>
                  <a:lnTo>
                    <a:pt x="87587" y="5967"/>
                  </a:lnTo>
                  <a:lnTo>
                    <a:pt x="87587" y="5967"/>
                  </a:lnTo>
                  <a:lnTo>
                    <a:pt x="86010" y="6214"/>
                  </a:lnTo>
                  <a:lnTo>
                    <a:pt x="84433" y="6313"/>
                  </a:lnTo>
                  <a:lnTo>
                    <a:pt x="82856" y="6411"/>
                  </a:lnTo>
                  <a:lnTo>
                    <a:pt x="81278" y="6461"/>
                  </a:lnTo>
                  <a:lnTo>
                    <a:pt x="78101" y="6411"/>
                  </a:lnTo>
                  <a:lnTo>
                    <a:pt x="74947" y="6263"/>
                  </a:lnTo>
                  <a:lnTo>
                    <a:pt x="71745" y="5967"/>
                  </a:lnTo>
                  <a:lnTo>
                    <a:pt x="68615" y="5721"/>
                  </a:lnTo>
                  <a:lnTo>
                    <a:pt x="65460" y="5425"/>
                  </a:lnTo>
                  <a:lnTo>
                    <a:pt x="62259" y="5228"/>
                  </a:lnTo>
                  <a:lnTo>
                    <a:pt x="62259" y="5228"/>
                  </a:lnTo>
                  <a:lnTo>
                    <a:pt x="46794" y="4340"/>
                  </a:lnTo>
                  <a:lnTo>
                    <a:pt x="46794" y="4340"/>
                  </a:lnTo>
                  <a:lnTo>
                    <a:pt x="43193" y="4241"/>
                  </a:lnTo>
                  <a:lnTo>
                    <a:pt x="39568" y="4143"/>
                  </a:lnTo>
                  <a:lnTo>
                    <a:pt x="37732" y="4044"/>
                  </a:lnTo>
                  <a:lnTo>
                    <a:pt x="35919" y="3995"/>
                  </a:lnTo>
                  <a:lnTo>
                    <a:pt x="34131" y="3797"/>
                  </a:lnTo>
                  <a:lnTo>
                    <a:pt x="32318" y="3501"/>
                  </a:lnTo>
                  <a:lnTo>
                    <a:pt x="32318" y="3501"/>
                  </a:lnTo>
                  <a:lnTo>
                    <a:pt x="30341" y="3156"/>
                  </a:lnTo>
                  <a:lnTo>
                    <a:pt x="28411" y="2663"/>
                  </a:lnTo>
                  <a:lnTo>
                    <a:pt x="24503" y="1627"/>
                  </a:lnTo>
                  <a:lnTo>
                    <a:pt x="22550" y="1085"/>
                  </a:lnTo>
                  <a:lnTo>
                    <a:pt x="20596" y="690"/>
                  </a:lnTo>
                  <a:lnTo>
                    <a:pt x="18642" y="295"/>
                  </a:lnTo>
                  <a:lnTo>
                    <a:pt x="16688" y="49"/>
                  </a:lnTo>
                  <a:lnTo>
                    <a:pt x="16688" y="49"/>
                  </a:lnTo>
                  <a:lnTo>
                    <a:pt x="15676" y="0"/>
                  </a:lnTo>
                  <a:lnTo>
                    <a:pt x="14641" y="0"/>
                  </a:lnTo>
                  <a:lnTo>
                    <a:pt x="13628" y="0"/>
                  </a:lnTo>
                  <a:lnTo>
                    <a:pt x="12616" y="49"/>
                  </a:lnTo>
                  <a:lnTo>
                    <a:pt x="11581" y="295"/>
                  </a:lnTo>
                  <a:lnTo>
                    <a:pt x="10568" y="493"/>
                  </a:lnTo>
                  <a:lnTo>
                    <a:pt x="9580" y="838"/>
                  </a:lnTo>
                  <a:lnTo>
                    <a:pt x="8568" y="1233"/>
                  </a:lnTo>
                  <a:lnTo>
                    <a:pt x="8568" y="1233"/>
                  </a:lnTo>
                  <a:lnTo>
                    <a:pt x="7885" y="1578"/>
                  </a:lnTo>
                  <a:lnTo>
                    <a:pt x="7202" y="1923"/>
                  </a:lnTo>
                  <a:lnTo>
                    <a:pt x="6473" y="2466"/>
                  </a:lnTo>
                  <a:lnTo>
                    <a:pt x="5790" y="3107"/>
                  </a:lnTo>
                  <a:lnTo>
                    <a:pt x="5460" y="3452"/>
                  </a:lnTo>
                  <a:lnTo>
                    <a:pt x="5084" y="3945"/>
                  </a:lnTo>
                  <a:lnTo>
                    <a:pt x="4754" y="4389"/>
                  </a:lnTo>
                  <a:lnTo>
                    <a:pt x="4425" y="4932"/>
                  </a:lnTo>
                  <a:lnTo>
                    <a:pt x="4095" y="5573"/>
                  </a:lnTo>
                  <a:lnTo>
                    <a:pt x="3766" y="6263"/>
                  </a:lnTo>
                  <a:lnTo>
                    <a:pt x="3483" y="7003"/>
                  </a:lnTo>
                  <a:lnTo>
                    <a:pt x="3177" y="7891"/>
                  </a:lnTo>
                  <a:lnTo>
                    <a:pt x="3177" y="7891"/>
                  </a:lnTo>
                  <a:lnTo>
                    <a:pt x="3130" y="8138"/>
                  </a:lnTo>
                  <a:lnTo>
                    <a:pt x="3083" y="8483"/>
                  </a:lnTo>
                  <a:lnTo>
                    <a:pt x="3083" y="8828"/>
                  </a:lnTo>
                  <a:lnTo>
                    <a:pt x="3130" y="9173"/>
                  </a:lnTo>
                  <a:lnTo>
                    <a:pt x="3154" y="9420"/>
                  </a:lnTo>
                  <a:lnTo>
                    <a:pt x="3177" y="9568"/>
                  </a:lnTo>
                  <a:lnTo>
                    <a:pt x="3248" y="9617"/>
                  </a:lnTo>
                  <a:lnTo>
                    <a:pt x="3318" y="9519"/>
                  </a:lnTo>
                  <a:lnTo>
                    <a:pt x="3318" y="9519"/>
                  </a:lnTo>
                  <a:lnTo>
                    <a:pt x="3672" y="8483"/>
                  </a:lnTo>
                  <a:lnTo>
                    <a:pt x="4072" y="7546"/>
                  </a:lnTo>
                  <a:lnTo>
                    <a:pt x="4472" y="6757"/>
                  </a:lnTo>
                  <a:lnTo>
                    <a:pt x="4848" y="6066"/>
                  </a:lnTo>
                  <a:lnTo>
                    <a:pt x="5296" y="5425"/>
                  </a:lnTo>
                  <a:lnTo>
                    <a:pt x="5719" y="4882"/>
                  </a:lnTo>
                  <a:lnTo>
                    <a:pt x="6143" y="4488"/>
                  </a:lnTo>
                  <a:lnTo>
                    <a:pt x="6567" y="4044"/>
                  </a:lnTo>
                  <a:lnTo>
                    <a:pt x="6990" y="3699"/>
                  </a:lnTo>
                  <a:lnTo>
                    <a:pt x="7414" y="3452"/>
                  </a:lnTo>
                  <a:lnTo>
                    <a:pt x="8309" y="3008"/>
                  </a:lnTo>
                  <a:lnTo>
                    <a:pt x="9156" y="2663"/>
                  </a:lnTo>
                  <a:lnTo>
                    <a:pt x="9980" y="2416"/>
                  </a:lnTo>
                  <a:lnTo>
                    <a:pt x="9980" y="2416"/>
                  </a:lnTo>
                  <a:lnTo>
                    <a:pt x="11227" y="2071"/>
                  </a:lnTo>
                  <a:lnTo>
                    <a:pt x="12451" y="1874"/>
                  </a:lnTo>
                  <a:lnTo>
                    <a:pt x="13699" y="1726"/>
                  </a:lnTo>
                  <a:lnTo>
                    <a:pt x="14947" y="1726"/>
                  </a:lnTo>
                  <a:lnTo>
                    <a:pt x="16194" y="1775"/>
                  </a:lnTo>
                  <a:lnTo>
                    <a:pt x="17442" y="1874"/>
                  </a:lnTo>
                  <a:lnTo>
                    <a:pt x="19890" y="2268"/>
                  </a:lnTo>
                  <a:lnTo>
                    <a:pt x="19890" y="2268"/>
                  </a:lnTo>
                  <a:lnTo>
                    <a:pt x="22267" y="2762"/>
                  </a:lnTo>
                  <a:lnTo>
                    <a:pt x="24597" y="3304"/>
                  </a:lnTo>
                  <a:lnTo>
                    <a:pt x="29305" y="4586"/>
                  </a:lnTo>
                  <a:lnTo>
                    <a:pt x="29305" y="4586"/>
                  </a:lnTo>
                  <a:lnTo>
                    <a:pt x="30670" y="4882"/>
                  </a:lnTo>
                  <a:lnTo>
                    <a:pt x="32012" y="5178"/>
                  </a:lnTo>
                  <a:lnTo>
                    <a:pt x="33401" y="5376"/>
                  </a:lnTo>
                  <a:lnTo>
                    <a:pt x="34743" y="5524"/>
                  </a:lnTo>
                  <a:lnTo>
                    <a:pt x="37497" y="5622"/>
                  </a:lnTo>
                  <a:lnTo>
                    <a:pt x="40227" y="5770"/>
                  </a:lnTo>
                  <a:lnTo>
                    <a:pt x="40227" y="5770"/>
                  </a:lnTo>
                  <a:lnTo>
                    <a:pt x="71227" y="7496"/>
                  </a:lnTo>
                  <a:lnTo>
                    <a:pt x="71227" y="7496"/>
                  </a:lnTo>
                  <a:lnTo>
                    <a:pt x="74546" y="7792"/>
                  </a:lnTo>
                  <a:lnTo>
                    <a:pt x="77865" y="8039"/>
                  </a:lnTo>
                  <a:lnTo>
                    <a:pt x="79537" y="8138"/>
                  </a:lnTo>
                  <a:lnTo>
                    <a:pt x="81208" y="8187"/>
                  </a:lnTo>
                  <a:lnTo>
                    <a:pt x="82856" y="8187"/>
                  </a:lnTo>
                  <a:lnTo>
                    <a:pt x="84527" y="8138"/>
                  </a:lnTo>
                  <a:lnTo>
                    <a:pt x="84527" y="8138"/>
                  </a:lnTo>
                  <a:lnTo>
                    <a:pt x="86598" y="7891"/>
                  </a:lnTo>
                  <a:lnTo>
                    <a:pt x="88646" y="7546"/>
                  </a:lnTo>
                  <a:lnTo>
                    <a:pt x="92765" y="6905"/>
                  </a:lnTo>
                  <a:lnTo>
                    <a:pt x="92765" y="6905"/>
                  </a:lnTo>
                  <a:lnTo>
                    <a:pt x="95237" y="6559"/>
                  </a:lnTo>
                  <a:lnTo>
                    <a:pt x="97708" y="6115"/>
                  </a:lnTo>
                  <a:lnTo>
                    <a:pt x="100204" y="5869"/>
                  </a:lnTo>
                  <a:lnTo>
                    <a:pt x="101451" y="5770"/>
                  </a:lnTo>
                  <a:lnTo>
                    <a:pt x="102652" y="5770"/>
                  </a:lnTo>
                  <a:lnTo>
                    <a:pt x="103899" y="5770"/>
                  </a:lnTo>
                  <a:lnTo>
                    <a:pt x="105147" y="5869"/>
                  </a:lnTo>
                  <a:lnTo>
                    <a:pt x="106371" y="5967"/>
                  </a:lnTo>
                  <a:lnTo>
                    <a:pt x="107618" y="6214"/>
                  </a:lnTo>
                  <a:lnTo>
                    <a:pt x="108866" y="6461"/>
                  </a:lnTo>
                  <a:lnTo>
                    <a:pt x="110090" y="6806"/>
                  </a:lnTo>
                  <a:lnTo>
                    <a:pt x="111337" y="7299"/>
                  </a:lnTo>
                  <a:lnTo>
                    <a:pt x="112538" y="7842"/>
                  </a:lnTo>
                  <a:lnTo>
                    <a:pt x="112538" y="7842"/>
                  </a:lnTo>
                  <a:lnTo>
                    <a:pt x="113456" y="8384"/>
                  </a:lnTo>
                  <a:lnTo>
                    <a:pt x="114350" y="9025"/>
                  </a:lnTo>
                  <a:lnTo>
                    <a:pt x="114821" y="9371"/>
                  </a:lnTo>
                  <a:lnTo>
                    <a:pt x="115268" y="9815"/>
                  </a:lnTo>
                  <a:lnTo>
                    <a:pt x="115692" y="10258"/>
                  </a:lnTo>
                  <a:lnTo>
                    <a:pt x="116163" y="10801"/>
                  </a:lnTo>
                  <a:lnTo>
                    <a:pt x="116163" y="10801"/>
                  </a:lnTo>
                  <a:lnTo>
                    <a:pt x="116398" y="11146"/>
                  </a:lnTo>
                  <a:lnTo>
                    <a:pt x="116586" y="11491"/>
                  </a:lnTo>
                  <a:lnTo>
                    <a:pt x="116822" y="11837"/>
                  </a:lnTo>
                  <a:lnTo>
                    <a:pt x="117010" y="12330"/>
                  </a:lnTo>
                  <a:lnTo>
                    <a:pt x="117198" y="12774"/>
                  </a:lnTo>
                  <a:lnTo>
                    <a:pt x="117363" y="13366"/>
                  </a:lnTo>
                  <a:lnTo>
                    <a:pt x="117693" y="14500"/>
                  </a:lnTo>
                  <a:lnTo>
                    <a:pt x="117999" y="15881"/>
                  </a:lnTo>
                  <a:lnTo>
                    <a:pt x="118258" y="17558"/>
                  </a:lnTo>
                  <a:lnTo>
                    <a:pt x="118517" y="19383"/>
                  </a:lnTo>
                  <a:lnTo>
                    <a:pt x="118728" y="21454"/>
                  </a:lnTo>
                  <a:lnTo>
                    <a:pt x="118728" y="21454"/>
                  </a:lnTo>
                  <a:lnTo>
                    <a:pt x="118917" y="23723"/>
                  </a:lnTo>
                  <a:lnTo>
                    <a:pt x="119081" y="26091"/>
                  </a:lnTo>
                  <a:lnTo>
                    <a:pt x="119223" y="28409"/>
                  </a:lnTo>
                  <a:lnTo>
                    <a:pt x="119340" y="30875"/>
                  </a:lnTo>
                  <a:lnTo>
                    <a:pt x="119435" y="33390"/>
                  </a:lnTo>
                  <a:lnTo>
                    <a:pt x="119505" y="35856"/>
                  </a:lnTo>
                  <a:lnTo>
                    <a:pt x="119646" y="40937"/>
                  </a:lnTo>
                  <a:lnTo>
                    <a:pt x="119670" y="46017"/>
                  </a:lnTo>
                  <a:lnTo>
                    <a:pt x="119670" y="51146"/>
                  </a:lnTo>
                  <a:lnTo>
                    <a:pt x="119646" y="61011"/>
                  </a:lnTo>
                  <a:lnTo>
                    <a:pt x="119646" y="61011"/>
                  </a:lnTo>
                  <a:lnTo>
                    <a:pt x="119576" y="69494"/>
                  </a:lnTo>
                  <a:lnTo>
                    <a:pt x="119529" y="78027"/>
                  </a:lnTo>
                  <a:lnTo>
                    <a:pt x="119505" y="86510"/>
                  </a:lnTo>
                  <a:lnTo>
                    <a:pt x="119435" y="90702"/>
                  </a:lnTo>
                  <a:lnTo>
                    <a:pt x="119364" y="94944"/>
                  </a:lnTo>
                  <a:lnTo>
                    <a:pt x="119364" y="94944"/>
                  </a:lnTo>
                  <a:lnTo>
                    <a:pt x="119270" y="99482"/>
                  </a:lnTo>
                  <a:lnTo>
                    <a:pt x="119223" y="101898"/>
                  </a:lnTo>
                  <a:lnTo>
                    <a:pt x="119152" y="104364"/>
                  </a:lnTo>
                  <a:lnTo>
                    <a:pt x="119011" y="106732"/>
                  </a:lnTo>
                  <a:lnTo>
                    <a:pt x="118893" y="109001"/>
                  </a:lnTo>
                  <a:lnTo>
                    <a:pt x="118681" y="111072"/>
                  </a:lnTo>
                  <a:lnTo>
                    <a:pt x="118564" y="112108"/>
                  </a:lnTo>
                  <a:lnTo>
                    <a:pt x="118422" y="112996"/>
                  </a:lnTo>
                  <a:lnTo>
                    <a:pt x="118422" y="112996"/>
                  </a:lnTo>
                  <a:lnTo>
                    <a:pt x="118328" y="113489"/>
                  </a:lnTo>
                  <a:lnTo>
                    <a:pt x="118234" y="113884"/>
                  </a:lnTo>
                  <a:lnTo>
                    <a:pt x="118116" y="114229"/>
                  </a:lnTo>
                  <a:lnTo>
                    <a:pt x="117999" y="114475"/>
                  </a:lnTo>
                  <a:lnTo>
                    <a:pt x="117740" y="115067"/>
                  </a:lnTo>
                  <a:lnTo>
                    <a:pt x="117434" y="115413"/>
                  </a:lnTo>
                  <a:lnTo>
                    <a:pt x="117151" y="115659"/>
                  </a:lnTo>
                  <a:lnTo>
                    <a:pt x="116845" y="115856"/>
                  </a:lnTo>
                  <a:lnTo>
                    <a:pt x="116327" y="116152"/>
                  </a:lnTo>
                  <a:lnTo>
                    <a:pt x="116327" y="116152"/>
                  </a:lnTo>
                  <a:lnTo>
                    <a:pt x="115362" y="116744"/>
                  </a:lnTo>
                  <a:lnTo>
                    <a:pt x="114374" y="117188"/>
                  </a:lnTo>
                  <a:lnTo>
                    <a:pt x="113432" y="117533"/>
                  </a:lnTo>
                  <a:lnTo>
                    <a:pt x="112491" y="117780"/>
                  </a:lnTo>
                  <a:lnTo>
                    <a:pt x="111502" y="117928"/>
                  </a:lnTo>
                  <a:lnTo>
                    <a:pt x="110537" y="118076"/>
                  </a:lnTo>
                  <a:lnTo>
                    <a:pt x="108607" y="118224"/>
                  </a:lnTo>
                  <a:lnTo>
                    <a:pt x="108607" y="118224"/>
                  </a:lnTo>
                  <a:lnTo>
                    <a:pt x="106229" y="118273"/>
                  </a:lnTo>
                  <a:lnTo>
                    <a:pt x="103876" y="118273"/>
                  </a:lnTo>
                  <a:lnTo>
                    <a:pt x="101475" y="118125"/>
                  </a:lnTo>
                  <a:lnTo>
                    <a:pt x="99121" y="117928"/>
                  </a:lnTo>
                  <a:lnTo>
                    <a:pt x="99121" y="117928"/>
                  </a:lnTo>
                  <a:lnTo>
                    <a:pt x="95896" y="117731"/>
                  </a:lnTo>
                  <a:lnTo>
                    <a:pt x="92671" y="117533"/>
                  </a:lnTo>
                  <a:lnTo>
                    <a:pt x="86245" y="117188"/>
                  </a:lnTo>
                  <a:lnTo>
                    <a:pt x="79843" y="117040"/>
                  </a:lnTo>
                  <a:lnTo>
                    <a:pt x="73393" y="116892"/>
                  </a:lnTo>
                  <a:lnTo>
                    <a:pt x="60564" y="116843"/>
                  </a:lnTo>
                  <a:lnTo>
                    <a:pt x="54115" y="116744"/>
                  </a:lnTo>
                  <a:lnTo>
                    <a:pt x="47689" y="116646"/>
                  </a:lnTo>
                  <a:lnTo>
                    <a:pt x="47689" y="116646"/>
                  </a:lnTo>
                  <a:lnTo>
                    <a:pt x="45735" y="116498"/>
                  </a:lnTo>
                  <a:lnTo>
                    <a:pt x="43852" y="116399"/>
                  </a:lnTo>
                  <a:lnTo>
                    <a:pt x="39968" y="116103"/>
                  </a:lnTo>
                  <a:lnTo>
                    <a:pt x="32247" y="115166"/>
                  </a:lnTo>
                  <a:lnTo>
                    <a:pt x="32247" y="115166"/>
                  </a:lnTo>
                  <a:lnTo>
                    <a:pt x="28905" y="114919"/>
                  </a:lnTo>
                  <a:lnTo>
                    <a:pt x="25515" y="114623"/>
                  </a:lnTo>
                  <a:lnTo>
                    <a:pt x="23844" y="114377"/>
                  </a:lnTo>
                  <a:lnTo>
                    <a:pt x="22173" y="114081"/>
                  </a:lnTo>
                  <a:lnTo>
                    <a:pt x="20502" y="113736"/>
                  </a:lnTo>
                  <a:lnTo>
                    <a:pt x="18807" y="113242"/>
                  </a:lnTo>
                  <a:lnTo>
                    <a:pt x="18807" y="113242"/>
                  </a:lnTo>
                  <a:lnTo>
                    <a:pt x="15770" y="112207"/>
                  </a:lnTo>
                  <a:lnTo>
                    <a:pt x="14217" y="111664"/>
                  </a:lnTo>
                  <a:lnTo>
                    <a:pt x="12687" y="111171"/>
                  </a:lnTo>
                  <a:lnTo>
                    <a:pt x="11157" y="110826"/>
                  </a:lnTo>
                  <a:lnTo>
                    <a:pt x="10380" y="110727"/>
                  </a:lnTo>
                  <a:lnTo>
                    <a:pt x="9627" y="110628"/>
                  </a:lnTo>
                  <a:lnTo>
                    <a:pt x="8874" y="110579"/>
                  </a:lnTo>
                  <a:lnTo>
                    <a:pt x="8073" y="110579"/>
                  </a:lnTo>
                  <a:lnTo>
                    <a:pt x="7320" y="110628"/>
                  </a:lnTo>
                  <a:lnTo>
                    <a:pt x="6543" y="110776"/>
                  </a:lnTo>
                  <a:lnTo>
                    <a:pt x="6543" y="110776"/>
                  </a:lnTo>
                  <a:lnTo>
                    <a:pt x="6120" y="110776"/>
                  </a:lnTo>
                  <a:lnTo>
                    <a:pt x="5719" y="110579"/>
                  </a:lnTo>
                  <a:lnTo>
                    <a:pt x="5296" y="110283"/>
                  </a:lnTo>
                  <a:lnTo>
                    <a:pt x="4896" y="109839"/>
                  </a:lnTo>
                  <a:lnTo>
                    <a:pt x="4542" y="109247"/>
                  </a:lnTo>
                  <a:lnTo>
                    <a:pt x="4166" y="108508"/>
                  </a:lnTo>
                  <a:lnTo>
                    <a:pt x="3813" y="107620"/>
                  </a:lnTo>
                  <a:lnTo>
                    <a:pt x="3483" y="106633"/>
                  </a:lnTo>
                  <a:lnTo>
                    <a:pt x="3177" y="105499"/>
                  </a:lnTo>
                  <a:lnTo>
                    <a:pt x="2895" y="104266"/>
                  </a:lnTo>
                  <a:lnTo>
                    <a:pt x="2636" y="102885"/>
                  </a:lnTo>
                  <a:lnTo>
                    <a:pt x="2353" y="101356"/>
                  </a:lnTo>
                  <a:lnTo>
                    <a:pt x="2094" y="99778"/>
                  </a:lnTo>
                  <a:lnTo>
                    <a:pt x="1883" y="98101"/>
                  </a:lnTo>
                  <a:lnTo>
                    <a:pt x="1671" y="96325"/>
                  </a:lnTo>
                  <a:lnTo>
                    <a:pt x="1482" y="94401"/>
                  </a:lnTo>
                  <a:lnTo>
                    <a:pt x="1482" y="94401"/>
                  </a:lnTo>
                  <a:lnTo>
                    <a:pt x="1247" y="91738"/>
                  </a:lnTo>
                  <a:lnTo>
                    <a:pt x="1012" y="88877"/>
                  </a:lnTo>
                  <a:lnTo>
                    <a:pt x="847" y="86066"/>
                  </a:lnTo>
                  <a:lnTo>
                    <a:pt x="729" y="83107"/>
                  </a:lnTo>
                  <a:lnTo>
                    <a:pt x="588" y="80246"/>
                  </a:lnTo>
                  <a:lnTo>
                    <a:pt x="494" y="77188"/>
                  </a:lnTo>
                  <a:lnTo>
                    <a:pt x="423" y="74229"/>
                  </a:lnTo>
                  <a:lnTo>
                    <a:pt x="353" y="71220"/>
                  </a:lnTo>
                  <a:lnTo>
                    <a:pt x="329" y="65104"/>
                  </a:lnTo>
                  <a:lnTo>
                    <a:pt x="353" y="59038"/>
                  </a:lnTo>
                  <a:lnTo>
                    <a:pt x="470" y="53070"/>
                  </a:lnTo>
                  <a:lnTo>
                    <a:pt x="588" y="47200"/>
                  </a:lnTo>
                  <a:lnTo>
                    <a:pt x="588" y="47200"/>
                  </a:lnTo>
                  <a:lnTo>
                    <a:pt x="753" y="41479"/>
                  </a:lnTo>
                  <a:lnTo>
                    <a:pt x="1012" y="35758"/>
                  </a:lnTo>
                  <a:lnTo>
                    <a:pt x="1271" y="30135"/>
                  </a:lnTo>
                  <a:lnTo>
                    <a:pt x="1647" y="24611"/>
                  </a:lnTo>
                  <a:lnTo>
                    <a:pt x="1647" y="24611"/>
                  </a:lnTo>
                  <a:lnTo>
                    <a:pt x="1977" y="20567"/>
                  </a:lnTo>
                  <a:lnTo>
                    <a:pt x="2142" y="18495"/>
                  </a:lnTo>
                  <a:lnTo>
                    <a:pt x="2330" y="16522"/>
                  </a:lnTo>
                  <a:lnTo>
                    <a:pt x="2565" y="14500"/>
                  </a:lnTo>
                  <a:lnTo>
                    <a:pt x="2801" y="12725"/>
                  </a:lnTo>
                  <a:lnTo>
                    <a:pt x="3060" y="10949"/>
                  </a:lnTo>
                  <a:lnTo>
                    <a:pt x="3342" y="9371"/>
                  </a:lnTo>
                  <a:lnTo>
                    <a:pt x="3342" y="9371"/>
                  </a:lnTo>
                  <a:lnTo>
                    <a:pt x="3413" y="9025"/>
                  </a:lnTo>
                  <a:lnTo>
                    <a:pt x="3413" y="8729"/>
                  </a:lnTo>
                  <a:lnTo>
                    <a:pt x="3413" y="8384"/>
                  </a:lnTo>
                  <a:lnTo>
                    <a:pt x="3389" y="8138"/>
                  </a:lnTo>
                  <a:lnTo>
                    <a:pt x="3318" y="7891"/>
                  </a:lnTo>
                  <a:lnTo>
                    <a:pt x="3248" y="7792"/>
                  </a:lnTo>
                  <a:lnTo>
                    <a:pt x="3177" y="7842"/>
                  </a:lnTo>
                  <a:lnTo>
                    <a:pt x="3130" y="7990"/>
                  </a:lnTo>
                  <a:lnTo>
                    <a:pt x="3130" y="79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grpSp>
      <p:sp>
        <p:nvSpPr>
          <p:cNvPr id="112" name="標題 1"/>
          <p:cNvSpPr>
            <a:spLocks noGrp="1"/>
          </p:cNvSpPr>
          <p:nvPr>
            <p:ph type="title" idx="4294967295"/>
          </p:nvPr>
        </p:nvSpPr>
        <p:spPr>
          <a:xfrm>
            <a:off x="323544" y="1058896"/>
            <a:ext cx="8820473" cy="3565525"/>
          </a:xfrm>
        </p:spPr>
        <p:txBody>
          <a:bodyPr>
            <a:normAutofit/>
          </a:bodyPr>
          <a:lstStyle/>
          <a:p>
            <a:r>
              <a:rPr lang="zh-TW" altLang="en-US" sz="4800" dirty="0"/>
              <a:t>  </a:t>
            </a:r>
            <a:r>
              <a:rPr lang="zh-TW" altLang="en-US" sz="6600" b="1" dirty="0">
                <a:solidFill>
                  <a:srgbClr val="0000FF"/>
                </a:solidFill>
                <a:latin typeface="微軟正黑體" pitchFamily="34" charset="-120"/>
                <a:ea typeface="微軟正黑體" pitchFamily="34" charset="-120"/>
              </a:rPr>
              <a:t>孩子面對的是一個</a:t>
            </a:r>
            <a:br>
              <a:rPr lang="en-US" altLang="zh-TW" sz="6600" b="1" dirty="0">
                <a:solidFill>
                  <a:srgbClr val="0000FF"/>
                </a:solidFill>
                <a:latin typeface="微軟正黑體" pitchFamily="34" charset="-120"/>
                <a:ea typeface="微軟正黑體" pitchFamily="34" charset="-120"/>
              </a:rPr>
            </a:br>
            <a:r>
              <a:rPr lang="zh-TW" altLang="en-US" sz="6600" b="1" dirty="0">
                <a:solidFill>
                  <a:srgbClr val="0000FF"/>
                </a:solidFill>
                <a:latin typeface="微軟正黑體" pitchFamily="34" charset="-120"/>
                <a:ea typeface="微軟正黑體" pitchFamily="34" charset="-120"/>
              </a:rPr>
              <a:t>和我們很不一樣的世界</a:t>
            </a:r>
          </a:p>
        </p:txBody>
      </p:sp>
    </p:spTree>
    <p:extLst>
      <p:ext uri="{BB962C8B-B14F-4D97-AF65-F5344CB8AC3E}">
        <p14:creationId xmlns:p14="http://schemas.microsoft.com/office/powerpoint/2010/main" val="42584952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13" name="圖片 1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692"/>
            <a:ext cx="9252520" cy="5807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99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編號版面配置區 5"/>
          <p:cNvSpPr>
            <a:spLocks noGrp="1"/>
          </p:cNvSpPr>
          <p:nvPr>
            <p:ph type="sldNum" sz="quarter" idx="12"/>
          </p:nvPr>
        </p:nvSpPr>
        <p:spPr bwMode="auto">
          <a:noFill/>
          <a:ln>
            <a:miter lim="800000"/>
            <a:headEnd/>
            <a:tailEnd/>
          </a:ln>
        </p:spPr>
        <p:txBody>
          <a:bodyPr/>
          <a:lstStyle/>
          <a:p>
            <a:fld id="{6E25F3E7-8DC7-40AB-BED5-CC8C49C3BB1B}" type="slidenum">
              <a:rPr lang="zh-TW" altLang="en-US" smtClean="0">
                <a:latin typeface="Arial" charset="0"/>
                <a:ea typeface="新細明體" charset="-120"/>
              </a:rPr>
              <a:pPr/>
              <a:t>17</a:t>
            </a:fld>
            <a:endParaRPr lang="en-US" altLang="zh-TW">
              <a:latin typeface="Arial" charset="0"/>
              <a:ea typeface="新細明體" charset="-120"/>
            </a:endParaRPr>
          </a:p>
        </p:txBody>
      </p:sp>
      <p:sp>
        <p:nvSpPr>
          <p:cNvPr id="6" name="圓角矩形 5"/>
          <p:cNvSpPr>
            <a:spLocks noChangeArrowheads="1"/>
          </p:cNvSpPr>
          <p:nvPr/>
        </p:nvSpPr>
        <p:spPr bwMode="auto">
          <a:xfrm>
            <a:off x="971551" y="5624123"/>
            <a:ext cx="7577138" cy="954087"/>
          </a:xfrm>
          <a:prstGeom prst="roundRect">
            <a:avLst>
              <a:gd name="adj" fmla="val 16667"/>
            </a:avLst>
          </a:prstGeom>
          <a:gradFill rotWithShape="1">
            <a:gsLst>
              <a:gs pos="0">
                <a:srgbClr val="ECAB81"/>
              </a:gs>
              <a:gs pos="17000">
                <a:srgbClr val="912A27"/>
              </a:gs>
              <a:gs pos="83000">
                <a:srgbClr val="A43B34"/>
              </a:gs>
              <a:gs pos="99001">
                <a:srgbClr val="FAC090"/>
              </a:gs>
              <a:gs pos="100000">
                <a:srgbClr val="FAC090"/>
              </a:gs>
            </a:gsLst>
            <a:lin ang="16200000"/>
          </a:gradFill>
          <a:ln w="9525">
            <a:solidFill>
              <a:srgbClr val="BE4B48"/>
            </a:solidFill>
            <a:round/>
            <a:headEnd/>
            <a:tailEnd/>
          </a:ln>
          <a:effectLst>
            <a:outerShdw blurRad="40000" dist="23000" dir="5400000" rotWithShape="0">
              <a:srgbClr val="000000">
                <a:alpha val="34999"/>
              </a:srgbClr>
            </a:outerShdw>
          </a:effectLst>
        </p:spPr>
        <p:txBody>
          <a:bodyPr anchor="ctr"/>
          <a:lstStyle/>
          <a:p>
            <a:pPr algn="ctr">
              <a:defRPr/>
            </a:pPr>
            <a:r>
              <a:rPr lang="zh-TW" altLang="zh-TW" sz="3200" b="1" dirty="0">
                <a:solidFill>
                  <a:prstClr val="white"/>
                </a:solidFill>
                <a:latin typeface="微軟正黑體" panose="020B0604030504040204" pitchFamily="34" charset="-120"/>
                <a:ea typeface="微軟正黑體" panose="020B0604030504040204" pitchFamily="34" charset="-120"/>
              </a:rPr>
              <a:t>國中應屆畢業生都應參加，</a:t>
            </a:r>
            <a:r>
              <a:rPr lang="zh-TW" altLang="zh-TW" sz="3200" b="1" dirty="0">
                <a:solidFill>
                  <a:srgbClr val="FFFF00"/>
                </a:solidFill>
                <a:latin typeface="微軟正黑體" panose="020B0604030504040204" pitchFamily="34" charset="-120"/>
                <a:ea typeface="微軟正黑體" panose="020B0604030504040204" pitchFamily="34" charset="-120"/>
              </a:rPr>
              <a:t>免報名費</a:t>
            </a:r>
            <a:endParaRPr lang="zh-TW" altLang="en-US" sz="3200" b="1" dirty="0">
              <a:solidFill>
                <a:srgbClr val="FFFF00"/>
              </a:solidFill>
              <a:latin typeface="微軟正黑體" panose="020B0604030504040204" pitchFamily="34" charset="-120"/>
              <a:ea typeface="微軟正黑體" panose="020B0604030504040204" pitchFamily="34" charset="-120"/>
            </a:endParaRPr>
          </a:p>
        </p:txBody>
      </p:sp>
      <p:sp>
        <p:nvSpPr>
          <p:cNvPr id="11" name="內容版面配置區 5"/>
          <p:cNvSpPr txBox="1">
            <a:spLocks/>
          </p:cNvSpPr>
          <p:nvPr/>
        </p:nvSpPr>
        <p:spPr bwMode="auto">
          <a:xfrm>
            <a:off x="366729" y="1125538"/>
            <a:ext cx="7445375" cy="830262"/>
          </a:xfrm>
          <a:prstGeom prst="rect">
            <a:avLst/>
          </a:prstGeom>
          <a:noFill/>
          <a:ln>
            <a:no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endParaRPr lang="zh-TW" altLang="en-US" dirty="0">
              <a:solidFill>
                <a:prstClr val="black"/>
              </a:solidFill>
              <a:effectLst>
                <a:outerShdw blurRad="38100" dist="38100" dir="2700000" algn="tl">
                  <a:srgbClr val="000000">
                    <a:alpha val="43137"/>
                  </a:srgbClr>
                </a:outerShdw>
              </a:effectLst>
            </a:endParaRPr>
          </a:p>
        </p:txBody>
      </p:sp>
      <p:graphicFrame>
        <p:nvGraphicFramePr>
          <p:cNvPr id="2" name="資料庫圖表 1"/>
          <p:cNvGraphicFramePr/>
          <p:nvPr>
            <p:extLst>
              <p:ext uri="{D42A27DB-BD31-4B8C-83A1-F6EECF244321}">
                <p14:modId xmlns:p14="http://schemas.microsoft.com/office/powerpoint/2010/main" val="2814494829"/>
              </p:ext>
            </p:extLst>
          </p:nvPr>
        </p:nvGraphicFramePr>
        <p:xfrm>
          <a:off x="366729" y="404664"/>
          <a:ext cx="8525767"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標題 2"/>
          <p:cNvSpPr txBox="1">
            <a:spLocks/>
          </p:cNvSpPr>
          <p:nvPr/>
        </p:nvSpPr>
        <p:spPr bwMode="auto">
          <a:xfrm>
            <a:off x="468329" y="620714"/>
            <a:ext cx="7416055" cy="71913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r>
              <a:rPr lang="zh-TW" altLang="en-US" sz="36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功能 </a:t>
            </a:r>
            <a:r>
              <a:rPr lang="en-US" altLang="zh-TW" sz="36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維持學力水準</a:t>
            </a:r>
            <a:endParaRPr lang="zh-TW" altLang="en-US" sz="36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9" name="矩形 28"/>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30" name="群組 29"/>
          <p:cNvGrpSpPr/>
          <p:nvPr/>
        </p:nvGrpSpPr>
        <p:grpSpPr>
          <a:xfrm>
            <a:off x="2195737" y="44631"/>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455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1DC25961-5EDF-4B25-B29F-E73BC44F0611}"/>
                                            </p:graphicEl>
                                          </p:spTgt>
                                        </p:tgtEl>
                                        <p:attrNameLst>
                                          <p:attrName>style.visibility</p:attrName>
                                        </p:attrNameLst>
                                      </p:cBhvr>
                                      <p:to>
                                        <p:strVal val="visible"/>
                                      </p:to>
                                    </p:set>
                                    <p:animEffect transition="in" filter="fade">
                                      <p:cBhvr>
                                        <p:cTn id="7" dur="1000"/>
                                        <p:tgtEl>
                                          <p:spTgt spid="2">
                                            <p:graphicEl>
                                              <a:dgm id="{1DC25961-5EDF-4B25-B29F-E73BC44F0611}"/>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299B7A06-CDB5-4C89-B0BB-265B37CDB3D0}"/>
                                            </p:graphicEl>
                                          </p:spTgt>
                                        </p:tgtEl>
                                        <p:attrNameLst>
                                          <p:attrName>style.visibility</p:attrName>
                                        </p:attrNameLst>
                                      </p:cBhvr>
                                      <p:to>
                                        <p:strVal val="visible"/>
                                      </p:to>
                                    </p:set>
                                    <p:animEffect transition="in" filter="fade">
                                      <p:cBhvr>
                                        <p:cTn id="11" dur="1000"/>
                                        <p:tgtEl>
                                          <p:spTgt spid="2">
                                            <p:graphicEl>
                                              <a:dgm id="{299B7A06-CDB5-4C89-B0BB-265B37CDB3D0}"/>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8BA48EBC-1127-4348-A3E8-554A190E18BD}"/>
                                            </p:graphicEl>
                                          </p:spTgt>
                                        </p:tgtEl>
                                        <p:attrNameLst>
                                          <p:attrName>style.visibility</p:attrName>
                                        </p:attrNameLst>
                                      </p:cBhvr>
                                      <p:to>
                                        <p:strVal val="visible"/>
                                      </p:to>
                                    </p:set>
                                    <p:animEffect transition="in" filter="fade">
                                      <p:cBhvr>
                                        <p:cTn id="15" dur="1000"/>
                                        <p:tgtEl>
                                          <p:spTgt spid="2">
                                            <p:graphicEl>
                                              <a:dgm id="{8BA48EBC-1127-4348-A3E8-554A190E18BD}"/>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8824670E-D72E-4B28-9A71-2A70879B1BAC}"/>
                                            </p:graphicEl>
                                          </p:spTgt>
                                        </p:tgtEl>
                                        <p:attrNameLst>
                                          <p:attrName>style.visibility</p:attrName>
                                        </p:attrNameLst>
                                      </p:cBhvr>
                                      <p:to>
                                        <p:strVal val="visible"/>
                                      </p:to>
                                    </p:set>
                                    <p:animEffect transition="in" filter="fade">
                                      <p:cBhvr>
                                        <p:cTn id="19" dur="1000"/>
                                        <p:tgtEl>
                                          <p:spTgt spid="2">
                                            <p:graphicEl>
                                              <a:dgm id="{8824670E-D72E-4B28-9A71-2A70879B1BAC}"/>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64FEC514-E209-4DEA-A089-0BD21395DAA2}"/>
                                            </p:graphicEl>
                                          </p:spTgt>
                                        </p:tgtEl>
                                        <p:attrNameLst>
                                          <p:attrName>style.visibility</p:attrName>
                                        </p:attrNameLst>
                                      </p:cBhvr>
                                      <p:to>
                                        <p:strVal val="visible"/>
                                      </p:to>
                                    </p:set>
                                    <p:animEffect transition="in" filter="fade">
                                      <p:cBhvr>
                                        <p:cTn id="23" dur="1000"/>
                                        <p:tgtEl>
                                          <p:spTgt spid="2">
                                            <p:graphicEl>
                                              <a:dgm id="{64FEC514-E209-4DEA-A089-0BD21395DAA2}"/>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D2DD42F0-4BFB-4993-B14B-C7108996C864}"/>
                                            </p:graphicEl>
                                          </p:spTgt>
                                        </p:tgtEl>
                                        <p:attrNameLst>
                                          <p:attrName>style.visibility</p:attrName>
                                        </p:attrNameLst>
                                      </p:cBhvr>
                                      <p:to>
                                        <p:strVal val="visible"/>
                                      </p:to>
                                    </p:set>
                                    <p:animEffect transition="in" filter="fade">
                                      <p:cBhvr>
                                        <p:cTn id="27" dur="1000"/>
                                        <p:tgtEl>
                                          <p:spTgt spid="2">
                                            <p:graphicEl>
                                              <a:dgm id="{D2DD42F0-4BFB-4993-B14B-C7108996C8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學校」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20" y="581948"/>
            <a:ext cx="9143999" cy="608837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170</a:t>
            </a:fld>
            <a:endParaRPr lang="zh-TW" altLang="en-US"/>
          </a:p>
        </p:txBody>
      </p:sp>
      <p:sp>
        <p:nvSpPr>
          <p:cNvPr id="6" name="Google Shape;250;p36"/>
          <p:cNvSpPr txBox="1">
            <a:spLocks/>
          </p:cNvSpPr>
          <p:nvPr/>
        </p:nvSpPr>
        <p:spPr bwMode="auto">
          <a:xfrm>
            <a:off x="2411760" y="2852936"/>
            <a:ext cx="4863900" cy="15464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spcBef>
                <a:spcPts val="0"/>
              </a:spcBef>
              <a:spcAft>
                <a:spcPts val="0"/>
              </a:spcAft>
            </a:pPr>
            <a:r>
              <a:rPr lang="en-US" sz="6600" b="1" dirty="0">
                <a:solidFill>
                  <a:srgbClr val="0000FF"/>
                </a:solidFill>
                <a:latin typeface="微軟正黑體" panose="020B0604030504040204" pitchFamily="34" charset="-120"/>
                <a:ea typeface="微軟正黑體" panose="020B0604030504040204" pitchFamily="34" charset="-120"/>
              </a:rPr>
              <a:t>Thanks!</a:t>
            </a:r>
            <a:br>
              <a:rPr lang="en-US" sz="6600" b="1" dirty="0">
                <a:solidFill>
                  <a:srgbClr val="0000FF"/>
                </a:solidFill>
                <a:latin typeface="微軟正黑體" panose="020B0604030504040204" pitchFamily="34" charset="-120"/>
                <a:ea typeface="微軟正黑體" panose="020B0604030504040204" pitchFamily="34" charset="-120"/>
              </a:rPr>
            </a:br>
            <a:r>
              <a:rPr lang="zh-TW" altLang="en-US" sz="6600" b="1" dirty="0">
                <a:solidFill>
                  <a:srgbClr val="0000FF"/>
                </a:solidFill>
                <a:latin typeface="微軟正黑體" panose="020B0604030504040204" pitchFamily="34" charset="-120"/>
                <a:ea typeface="微軟正黑體" panose="020B0604030504040204" pitchFamily="34" charset="-120"/>
              </a:rPr>
              <a:t>謝謝聆聽</a:t>
            </a:r>
          </a:p>
        </p:txBody>
      </p:sp>
      <p:sp>
        <p:nvSpPr>
          <p:cNvPr id="7" name="矩形 6"/>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8" name="群組 7"/>
          <p:cNvGrpSpPr/>
          <p:nvPr/>
        </p:nvGrpSpPr>
        <p:grpSpPr>
          <a:xfrm>
            <a:off x="2195736" y="44631"/>
            <a:ext cx="2592288" cy="360045"/>
            <a:chOff x="2123728" y="44624"/>
            <a:chExt cx="2592288" cy="360045"/>
          </a:xfrm>
        </p:grpSpPr>
        <p:grpSp>
          <p:nvGrpSpPr>
            <p:cNvPr id="9" name="群組 8"/>
            <p:cNvGrpSpPr/>
            <p:nvPr/>
          </p:nvGrpSpPr>
          <p:grpSpPr>
            <a:xfrm>
              <a:off x="2555776" y="44624"/>
              <a:ext cx="2160240" cy="360045"/>
              <a:chOff x="2267744" y="44624"/>
              <a:chExt cx="2160240" cy="360045"/>
            </a:xfrm>
          </p:grpSpPr>
          <p:grpSp>
            <p:nvGrpSpPr>
              <p:cNvPr id="11" name="群組 37"/>
              <p:cNvGrpSpPr/>
              <p:nvPr/>
            </p:nvGrpSpPr>
            <p:grpSpPr>
              <a:xfrm>
                <a:off x="2267744" y="44629"/>
                <a:ext cx="1656184" cy="360040"/>
                <a:chOff x="2267738" y="44624"/>
                <a:chExt cx="1656184"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18685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6" name="群組 5"/>
          <p:cNvGrpSpPr/>
          <p:nvPr/>
        </p:nvGrpSpPr>
        <p:grpSpPr>
          <a:xfrm>
            <a:off x="2195737" y="44631"/>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113</a:t>
            </a:r>
            <a:r>
              <a:rPr lang="zh-TW" altLang="en-US" sz="3200" b="1" dirty="0">
                <a:solidFill>
                  <a:prstClr val="white"/>
                </a:solidFill>
                <a:latin typeface="微軟正黑體" panose="020B0604030504040204" pitchFamily="34" charset="-120"/>
                <a:ea typeface="微軟正黑體" panose="020B0604030504040204" pitchFamily="34" charset="-120"/>
              </a:rPr>
              <a:t>年</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國中教育會考─考試時間</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18</a:t>
            </a:fld>
            <a:endParaRPr lang="zh-TW" altLang="en-US"/>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10873"/>
          <a:stretch/>
        </p:blipFill>
        <p:spPr>
          <a:xfrm>
            <a:off x="368198" y="1196752"/>
            <a:ext cx="8596290" cy="5437530"/>
          </a:xfrm>
          <a:prstGeom prst="rect">
            <a:avLst/>
          </a:prstGeom>
        </p:spPr>
      </p:pic>
      <p:sp>
        <p:nvSpPr>
          <p:cNvPr id="19" name="標題 1"/>
          <p:cNvSpPr>
            <a:spLocks noGrp="1"/>
          </p:cNvSpPr>
          <p:nvPr>
            <p:ph type="title"/>
          </p:nvPr>
        </p:nvSpPr>
        <p:spPr>
          <a:xfrm>
            <a:off x="4935927" y="5301208"/>
            <a:ext cx="3557065" cy="963996"/>
          </a:xfrm>
        </p:spPr>
        <p:txBody>
          <a:bodyPr/>
          <a:lstStyle/>
          <a:p>
            <a:r>
              <a:rPr lang="zh-TW" altLang="en-US" sz="2400" b="1" dirty="0">
                <a:solidFill>
                  <a:srgbClr val="0000FF"/>
                </a:solidFill>
                <a:latin typeface="微軟正黑體" panose="020B0604030504040204" pitchFamily="34" charset="-120"/>
                <a:ea typeface="微軟正黑體" panose="020B0604030504040204" pitchFamily="34" charset="-120"/>
              </a:rPr>
              <a:t>主委單位：</a:t>
            </a:r>
            <a:br>
              <a:rPr lang="en-US" altLang="zh-TW" sz="2400" b="1" dirty="0">
                <a:solidFill>
                  <a:srgbClr val="0000FF"/>
                </a:solidFill>
                <a:latin typeface="微軟正黑體" panose="020B0604030504040204" pitchFamily="34" charset="-120"/>
                <a:ea typeface="微軟正黑體" panose="020B0604030504040204" pitchFamily="34" charset="-120"/>
              </a:rPr>
            </a:br>
            <a:r>
              <a:rPr lang="zh-TW" altLang="en-US" sz="2400" b="1" dirty="0">
                <a:solidFill>
                  <a:srgbClr val="0000FF"/>
                </a:solidFill>
                <a:latin typeface="微軟正黑體" panose="020B0604030504040204" pitchFamily="34" charset="-120"/>
                <a:ea typeface="微軟正黑體" panose="020B0604030504040204" pitchFamily="34" charset="-120"/>
              </a:rPr>
              <a:t>臺灣師範大學心測中心</a:t>
            </a:r>
          </a:p>
        </p:txBody>
      </p:sp>
    </p:spTree>
    <p:extLst>
      <p:ext uri="{BB962C8B-B14F-4D97-AF65-F5344CB8AC3E}">
        <p14:creationId xmlns:p14="http://schemas.microsoft.com/office/powerpoint/2010/main" val="16788083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6" name="群組 5"/>
          <p:cNvGrpSpPr/>
          <p:nvPr/>
        </p:nvGrpSpPr>
        <p:grpSpPr>
          <a:xfrm>
            <a:off x="2195737" y="44631"/>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國中教育會考─考試科目與內容</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graphicFrame>
        <p:nvGraphicFramePr>
          <p:cNvPr id="20" name="表格 19"/>
          <p:cNvGraphicFramePr>
            <a:graphicFrameLocks noGrp="1"/>
          </p:cNvGraphicFramePr>
          <p:nvPr>
            <p:extLst>
              <p:ext uri="{D42A27DB-BD31-4B8C-83A1-F6EECF244321}">
                <p14:modId xmlns:p14="http://schemas.microsoft.com/office/powerpoint/2010/main" val="1471049709"/>
              </p:ext>
            </p:extLst>
          </p:nvPr>
        </p:nvGraphicFramePr>
        <p:xfrm>
          <a:off x="210179" y="1167063"/>
          <a:ext cx="8784969" cy="5328590"/>
        </p:xfrm>
        <a:graphic>
          <a:graphicData uri="http://schemas.openxmlformats.org/drawingml/2006/table">
            <a:tbl>
              <a:tblPr firstRow="1" firstCol="1" bandRow="1" bandCol="1">
                <a:tableStyleId>{5C22544A-7EE6-4342-B048-85BDC9FD1C3A}</a:tableStyleId>
              </a:tblPr>
              <a:tblGrid>
                <a:gridCol w="1053336">
                  <a:extLst>
                    <a:ext uri="{9D8B030D-6E8A-4147-A177-3AD203B41FA5}">
                      <a16:colId xmlns:a16="http://schemas.microsoft.com/office/drawing/2014/main" val="20000"/>
                    </a:ext>
                  </a:extLst>
                </a:gridCol>
                <a:gridCol w="1053336">
                  <a:extLst>
                    <a:ext uri="{9D8B030D-6E8A-4147-A177-3AD203B41FA5}">
                      <a16:colId xmlns:a16="http://schemas.microsoft.com/office/drawing/2014/main" val="3797405704"/>
                    </a:ext>
                  </a:extLst>
                </a:gridCol>
                <a:gridCol w="1679764">
                  <a:extLst>
                    <a:ext uri="{9D8B030D-6E8A-4147-A177-3AD203B41FA5}">
                      <a16:colId xmlns:a16="http://schemas.microsoft.com/office/drawing/2014/main" val="20002"/>
                    </a:ext>
                  </a:extLst>
                </a:gridCol>
                <a:gridCol w="2869597">
                  <a:extLst>
                    <a:ext uri="{9D8B030D-6E8A-4147-A177-3AD203B41FA5}">
                      <a16:colId xmlns:a16="http://schemas.microsoft.com/office/drawing/2014/main" val="20003"/>
                    </a:ext>
                  </a:extLst>
                </a:gridCol>
                <a:gridCol w="2128936">
                  <a:extLst>
                    <a:ext uri="{9D8B030D-6E8A-4147-A177-3AD203B41FA5}">
                      <a16:colId xmlns:a16="http://schemas.microsoft.com/office/drawing/2014/main" val="20004"/>
                    </a:ext>
                  </a:extLst>
                </a:gridCol>
              </a:tblGrid>
              <a:tr h="503443">
                <a:tc gridSpan="2">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時間</a:t>
                      </a:r>
                    </a:p>
                  </a:txBody>
                  <a:tcPr marL="54616" marR="54616" marT="29188" marB="29188"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結果呈現</a:t>
                      </a:r>
                    </a:p>
                  </a:txBody>
                  <a:tcPr marL="54616" marR="54616" marT="29188" marB="29188" anchor="ctr">
                    <a:solidFill>
                      <a:srgbClr val="7030A0"/>
                    </a:solidFill>
                  </a:tcPr>
                </a:tc>
                <a:extLst>
                  <a:ext uri="{0D108BD9-81ED-4DB2-BD59-A6C34878D82A}">
                    <a16:rowId xmlns:a16="http://schemas.microsoft.com/office/drawing/2014/main" val="10000"/>
                  </a:ext>
                </a:extLst>
              </a:tr>
              <a:tr h="668093">
                <a:tc gridSpan="2">
                  <a:txBody>
                    <a:bodyPr/>
                    <a:lstStyle/>
                    <a:p>
                      <a:pPr algn="ctr">
                        <a:spcAft>
                          <a:spcPts val="0"/>
                        </a:spcAft>
                      </a:pPr>
                      <a:r>
                        <a:rPr lang="zh-TW" sz="2300" b="1" kern="100" dirty="0">
                          <a:effectLst/>
                          <a:latin typeface="Adobe 黑体 Std R" panose="020B0400000000000000" pitchFamily="34" charset="-128"/>
                          <a:ea typeface="Adobe 黑体 Std R" panose="020B0400000000000000" pitchFamily="34" charset="-128"/>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38</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46</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分為</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「精熟」</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「基礎」</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「待加強」</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b="1" kern="100" dirty="0">
                          <a:effectLst/>
                          <a:latin typeface="Adobe 黑体 Std R" panose="020B0400000000000000" pitchFamily="34" charset="-128"/>
                          <a:ea typeface="Adobe 黑体 Std R" panose="020B0400000000000000" pitchFamily="34" charset="-128"/>
                        </a:rPr>
                        <a:t>3</a:t>
                      </a:r>
                      <a:r>
                        <a:rPr lang="zh-TW" sz="2000" b="1" kern="100" dirty="0">
                          <a:effectLst/>
                          <a:latin typeface="Adobe 黑体 Std R" panose="020B0400000000000000" pitchFamily="34" charset="-128"/>
                          <a:ea typeface="Adobe 黑体 Std R" panose="020B0400000000000000" pitchFamily="34" charset="-128"/>
                        </a:rPr>
                        <a:t>等級</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b="1"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b="1" dirty="0">
                          <a:solidFill>
                            <a:srgbClr val="FF0000"/>
                          </a:solidFill>
                          <a:latin typeface="Adobe 黑体 Std R" panose="020B0400000000000000" pitchFamily="34" charset="-128"/>
                          <a:ea typeface="Adobe 黑体 Std R" panose="020B0400000000000000" pitchFamily="34" charset="-128"/>
                        </a:rPr>
                        <a:t>http://cap.ntnu.edu.tw/</a:t>
                      </a:r>
                      <a:endParaRPr lang="zh-TW" sz="14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extLst>
                  <a:ext uri="{0D108BD9-81ED-4DB2-BD59-A6C34878D82A}">
                    <a16:rowId xmlns:a16="http://schemas.microsoft.com/office/drawing/2014/main" val="10001"/>
                  </a:ext>
                </a:extLst>
              </a:tr>
              <a:tr h="500862">
                <a:tc rowSpan="2">
                  <a:txBody>
                    <a:bodyPr/>
                    <a:lstStyle/>
                    <a:p>
                      <a:pPr algn="ctr">
                        <a:spcAft>
                          <a:spcPts val="0"/>
                        </a:spcAft>
                      </a:pPr>
                      <a:r>
                        <a:rPr lang="zh-TW" altLang="en-US" sz="2300" b="1" kern="100" dirty="0">
                          <a:effectLst/>
                          <a:latin typeface="Adobe 黑体 Std R" panose="020B0400000000000000" pitchFamily="34" charset="-128"/>
                          <a:ea typeface="Adobe 黑体 Std R" panose="020B0400000000000000" pitchFamily="34" charset="-128"/>
                        </a:rPr>
                        <a:t>英語</a:t>
                      </a:r>
                      <a:endParaRPr lang="zh-TW" sz="23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zh-TW" sz="2000" b="1" kern="100" dirty="0">
                          <a:effectLst/>
                          <a:latin typeface="Adobe 黑体 Std R" panose="020B0400000000000000" pitchFamily="34" charset="-128"/>
                          <a:ea typeface="Adobe 黑体 Std R" panose="020B0400000000000000" pitchFamily="34" charset="-128"/>
                        </a:rPr>
                        <a:t>閱讀</a:t>
                      </a:r>
                      <a:r>
                        <a:rPr lang="en-US" sz="2000" b="1" kern="100" dirty="0">
                          <a:effectLst/>
                          <a:latin typeface="Adobe 黑体 Std R" panose="020B0400000000000000" pitchFamily="34" charset="-128"/>
                          <a:ea typeface="Adobe 黑体 Std R" panose="020B0400000000000000" pitchFamily="34" charset="-128"/>
                        </a:rPr>
                        <a:t>40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45</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474624588"/>
                  </a:ext>
                </a:extLst>
              </a:tr>
              <a:tr h="500862">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altLang="zh-TW" sz="2000" b="1" kern="100" dirty="0">
                          <a:effectLst/>
                          <a:latin typeface="Adobe 黑体 Std R" panose="020B0400000000000000" pitchFamily="34" charset="-128"/>
                          <a:ea typeface="Adobe 黑体 Std R" panose="020B0400000000000000" pitchFamily="34" charset="-128"/>
                        </a:rPr>
                        <a:t>25</a:t>
                      </a:r>
                      <a:r>
                        <a:rPr lang="zh-TW" altLang="en-US" sz="2000" b="1" kern="100" dirty="0">
                          <a:effectLst/>
                          <a:latin typeface="Adobe 黑体 Std R" panose="020B0400000000000000" pitchFamily="34" charset="-128"/>
                          <a:ea typeface="Adobe 黑体 Std R" panose="020B0400000000000000" pitchFamily="34" charset="-128"/>
                        </a:rPr>
                        <a:t>分鐘</a:t>
                      </a:r>
                      <a:endParaRPr lang="zh-TW" sz="20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kern="100" dirty="0">
                          <a:effectLst/>
                          <a:latin typeface="Adobe 黑体 Std R" panose="020B0400000000000000" pitchFamily="34" charset="-128"/>
                          <a:ea typeface="Adobe 黑体 Std R" panose="020B0400000000000000" pitchFamily="34" charset="-128"/>
                        </a:rPr>
                        <a:t>20</a:t>
                      </a:r>
                      <a:r>
                        <a:rPr lang="zh-TW" altLang="zh-TW" sz="2000" b="1" kern="100" dirty="0">
                          <a:effectLst/>
                          <a:latin typeface="Adobe 黑体 Std R" panose="020B0400000000000000" pitchFamily="34" charset="-128"/>
                          <a:ea typeface="Adobe 黑体 Std R" panose="020B0400000000000000" pitchFamily="34" charset="-128"/>
                        </a:rPr>
                        <a:t>～</a:t>
                      </a:r>
                      <a:r>
                        <a:rPr lang="en-US" altLang="zh-TW" sz="2000" b="1" kern="100" dirty="0">
                          <a:effectLst/>
                          <a:latin typeface="Adobe 黑体 Std R" panose="020B0400000000000000" pitchFamily="34" charset="-128"/>
                          <a:ea typeface="Adobe 黑体 Std R" panose="020B0400000000000000" pitchFamily="34" charset="-128"/>
                        </a:rPr>
                        <a:t>30</a:t>
                      </a:r>
                      <a:r>
                        <a:rPr lang="zh-TW" altLang="zh-TW" sz="2000" b="1" kern="100" dirty="0">
                          <a:effectLst/>
                          <a:latin typeface="Adobe 黑体 Std R" panose="020B0400000000000000" pitchFamily="34" charset="-128"/>
                          <a:ea typeface="Adobe 黑体 Std R" panose="020B0400000000000000" pitchFamily="34" charset="-128"/>
                        </a:rPr>
                        <a:t>題</a:t>
                      </a:r>
                      <a:endParaRPr 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2225571277"/>
                  </a:ext>
                </a:extLst>
              </a:tr>
              <a:tr h="1267561">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80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選擇題</a:t>
                      </a:r>
                      <a:r>
                        <a:rPr lang="en-US" sz="2000" b="1" kern="100" dirty="0">
                          <a:effectLst/>
                          <a:latin typeface="Adobe 黑体 Std R" panose="020B0400000000000000" pitchFamily="34" charset="-128"/>
                          <a:ea typeface="Adobe 黑体 Std R" panose="020B0400000000000000" pitchFamily="34" charset="-128"/>
                        </a:rPr>
                        <a:t>23</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28</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非選擇題</a:t>
                      </a:r>
                      <a:r>
                        <a:rPr lang="en-US" sz="2000" b="1" kern="100" dirty="0">
                          <a:effectLst/>
                          <a:latin typeface="Adobe 黑体 Std R" panose="020B0400000000000000" pitchFamily="34" charset="-128"/>
                          <a:ea typeface="Adobe 黑体 Std R" panose="020B0400000000000000" pitchFamily="34" charset="-128"/>
                        </a:rPr>
                        <a:t>2</a:t>
                      </a:r>
                      <a:r>
                        <a:rPr lang="zh-TW" sz="2000" b="1" kern="100" dirty="0">
                          <a:effectLst/>
                          <a:latin typeface="Adobe 黑体 Std R" panose="020B0400000000000000" pitchFamily="34" charset="-128"/>
                          <a:ea typeface="Adobe 黑体 Std R" panose="020B0400000000000000" pitchFamily="34" charset="-128"/>
                        </a:rPr>
                        <a:t>題</a:t>
                      </a:r>
                      <a:endParaRPr lang="zh-TW"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731595">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617424">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762422471"/>
                  </a:ext>
                </a:extLst>
              </a:tr>
              <a:tr h="538750">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分為</a:t>
                      </a:r>
                      <a:r>
                        <a:rPr lang="en-US" altLang="zh-TW"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至</a:t>
                      </a:r>
                      <a:r>
                        <a:rPr lang="en-US" altLang="zh-TW" sz="2000" b="1" kern="100" dirty="0">
                          <a:effectLst/>
                          <a:latin typeface="Adobe 黑体 Std R" panose="020B0400000000000000" pitchFamily="34" charset="-128"/>
                          <a:ea typeface="Adobe 黑体 Std R" panose="020B0400000000000000" pitchFamily="34" charset="-128"/>
                        </a:rPr>
                        <a:t>6</a:t>
                      </a:r>
                      <a:r>
                        <a:rPr lang="zh-TW" sz="2000" b="1" kern="100" dirty="0">
                          <a:effectLst/>
                          <a:latin typeface="Adobe 黑体 Std R" panose="020B0400000000000000" pitchFamily="34" charset="-128"/>
                          <a:ea typeface="Adobe 黑体 Std R" panose="020B0400000000000000" pitchFamily="34" charset="-128"/>
                        </a:rPr>
                        <a:t>級分</a:t>
                      </a:r>
                    </a:p>
                  </a:txBody>
                  <a:tcPr marL="54616" marR="54616" marT="29188" marB="29188"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0098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4294967295"/>
          </p:nvPr>
        </p:nvSpPr>
        <p:spPr>
          <a:xfrm>
            <a:off x="16" y="1985227"/>
            <a:ext cx="1577975" cy="3827335"/>
          </a:xfrm>
        </p:spPr>
        <p:txBody>
          <a:bodyPr>
            <a:normAutofit lnSpcReduction="10000"/>
          </a:bodyPr>
          <a:lstStyle/>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宣</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導</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綱</a:t>
            </a:r>
          </a:p>
        </p:txBody>
      </p:sp>
      <p:sp>
        <p:nvSpPr>
          <p:cNvPr id="6" name="投影片編號版面配置區 1"/>
          <p:cNvSpPr>
            <a:spLocks noGrp="1"/>
          </p:cNvSpPr>
          <p:nvPr>
            <p:ph type="sldNum" sz="quarter" idx="4294967295"/>
          </p:nvPr>
        </p:nvSpPr>
        <p:spPr>
          <a:xfrm>
            <a:off x="6876256" y="6453368"/>
            <a:ext cx="2133600" cy="365125"/>
          </a:xfrm>
        </p:spPr>
        <p:txBody>
          <a:bodyPr/>
          <a:lstStyle/>
          <a:p>
            <a:pPr>
              <a:defRPr/>
            </a:pPr>
            <a:fld id="{03FD5384-ADE2-4419-8CED-3AA429929FD9}" type="slidenum">
              <a:rPr lang="zh-TW" altLang="en-US" b="1">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pPr>
                <a:defRPr/>
              </a:pPr>
              <a:t>2</a:t>
            </a:fld>
            <a:endPar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7" name="群組 6"/>
          <p:cNvGrpSpPr/>
          <p:nvPr/>
        </p:nvGrpSpPr>
        <p:grpSpPr>
          <a:xfrm>
            <a:off x="-5523850" y="-99391"/>
            <a:ext cx="14344322" cy="7468497"/>
            <a:chOff x="-5870942" y="35553"/>
            <a:chExt cx="14344322" cy="7468497"/>
          </a:xfrm>
        </p:grpSpPr>
        <p:sp>
          <p:nvSpPr>
            <p:cNvPr id="8" name="拱形 7"/>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9" name="手繪多邊形 8"/>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 前言</a:t>
              </a:r>
              <a:endParaRPr lang="zh-TW" altLang="en-US" sz="32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橢圓 9"/>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1" name="手繪多邊形 10"/>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國中教育會考</a:t>
              </a:r>
            </a:p>
          </p:txBody>
        </p:sp>
        <p:sp>
          <p:nvSpPr>
            <p:cNvPr id="12" name="橢圓 11"/>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3" name="手繪多邊形 12"/>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適性入學與相關資源</a:t>
              </a:r>
            </a:p>
          </p:txBody>
        </p:sp>
        <p:sp>
          <p:nvSpPr>
            <p:cNvPr id="14" name="橢圓 13"/>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5" name="手繪多邊形 14"/>
            <p:cNvSpPr/>
            <p:nvPr/>
          </p:nvSpPr>
          <p:spPr>
            <a:xfrm>
              <a:off x="1824373" y="3829677"/>
              <a:ext cx="6649007" cy="650037"/>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endParaRPr lang="zh-TW" altLang="en-US" sz="2800" b="1" dirty="0">
                <a:solidFill>
                  <a:srgbClr val="FFFF99"/>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7" name="手繪多邊形 16"/>
            <p:cNvSpPr/>
            <p:nvPr/>
          </p:nvSpPr>
          <p:spPr>
            <a:xfrm>
              <a:off x="1615289"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r>
                <a:rPr lang="zh-TW" altLang="en-US" sz="3200" b="1" dirty="0">
                  <a:solidFill>
                    <a:srgbClr val="FFFFFF"/>
                  </a:solidFill>
                  <a:latin typeface="微軟正黑體" panose="020B0604030504040204" pitchFamily="34" charset="-120"/>
                  <a:ea typeface="微軟正黑體" panose="020B0604030504040204" pitchFamily="34" charset="-120"/>
                </a:rPr>
                <a:t>志願選填與適性輔導</a:t>
              </a:r>
            </a:p>
          </p:txBody>
        </p:sp>
        <p:sp>
          <p:nvSpPr>
            <p:cNvPr id="18" name="橢圓 17"/>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9" name="手繪多邊形 18"/>
            <p:cNvSpPr/>
            <p:nvPr/>
          </p:nvSpPr>
          <p:spPr>
            <a:xfrm>
              <a:off x="1357219" y="5717905"/>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12774" tIns="0" rIns="71120" bIns="71120" numCol="1" spcCol="1270" anchor="ctr" anchorCtr="0">
              <a:noAutofit/>
            </a:bodyPr>
            <a:lstStyle/>
            <a:p>
              <a:pPr defTabSz="1244600">
                <a:lnSpc>
                  <a:spcPct val="90000"/>
                </a:lnSpc>
                <a:spcAft>
                  <a:spcPct val="35000"/>
                </a:spcAft>
              </a:pPr>
              <a:endParaRPr lang="en-US" altLang="zh-TW" sz="28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橢圓 19"/>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grpSp>
      <p:sp>
        <p:nvSpPr>
          <p:cNvPr id="21" name="文字方塊 20"/>
          <p:cNvSpPr txBox="1"/>
          <p:nvPr/>
        </p:nvSpPr>
        <p:spPr>
          <a:xfrm>
            <a:off x="1555823" y="195230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1</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1816400" y="27504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2</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1878014" y="367243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3</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1565354" y="452070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4</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225859" y="542292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5</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288928" y="10777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0</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2490196" y="3766884"/>
            <a:ext cx="5538188" cy="535531"/>
          </a:xfrm>
          <a:prstGeom prst="rect">
            <a:avLst/>
          </a:prstGeom>
        </p:spPr>
        <p:txBody>
          <a:bodyPr wrap="square">
            <a:spAutoFit/>
          </a:bodyPr>
          <a:lstStyle/>
          <a:p>
            <a:pPr defTabSz="1244600">
              <a:lnSpc>
                <a:spcPct val="90000"/>
              </a:lnSpc>
              <a:spcAft>
                <a:spcPct val="35000"/>
              </a:spcAft>
              <a:tabLst>
                <a:tab pos="895350" algn="l"/>
              </a:tabLst>
            </a:pPr>
            <a:r>
              <a:rPr lang="zh-TW" altLang="en-US" sz="3200" b="1" dirty="0">
                <a:solidFill>
                  <a:srgbClr val="FF0000"/>
                </a:solidFill>
                <a:latin typeface="微軟正黑體" panose="020B0604030504040204" pitchFamily="34" charset="-120"/>
                <a:ea typeface="微軟正黑體" panose="020B0604030504040204" pitchFamily="34" charset="-120"/>
              </a:rPr>
              <a:t>花蓮區適性入學相關管道</a:t>
            </a:r>
            <a:endParaRPr lang="en-US" altLang="zh-TW" sz="3200" b="1" dirty="0">
              <a:solidFill>
                <a:srgbClr val="FF0000"/>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2115191" y="5568937"/>
            <a:ext cx="1005403" cy="535531"/>
          </a:xfrm>
          <a:prstGeom prst="rect">
            <a:avLst/>
          </a:prstGeom>
        </p:spPr>
        <p:txBody>
          <a:bodyPr wrap="none">
            <a:sp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結語</a:t>
            </a:r>
          </a:p>
        </p:txBody>
      </p:sp>
      <p:sp>
        <p:nvSpPr>
          <p:cNvPr id="29" name="矩形 28"/>
          <p:cNvSpPr/>
          <p:nvPr/>
        </p:nvSpPr>
        <p:spPr bwMode="auto">
          <a:xfrm>
            <a:off x="2322934"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33" name="群組 32"/>
          <p:cNvGrpSpPr/>
          <p:nvPr/>
        </p:nvGrpSpPr>
        <p:grpSpPr>
          <a:xfrm>
            <a:off x="2875452" y="98852"/>
            <a:ext cx="2056588" cy="360040"/>
            <a:chOff x="2803444" y="98852"/>
            <a:chExt cx="2056588" cy="360040"/>
          </a:xfrm>
        </p:grpSpPr>
        <p:grpSp>
          <p:nvGrpSpPr>
            <p:cNvPr id="34" name="群組 4"/>
            <p:cNvGrpSpPr/>
            <p:nvPr/>
          </p:nvGrpSpPr>
          <p:grpSpPr>
            <a:xfrm>
              <a:off x="3227581" y="98852"/>
              <a:ext cx="1632451" cy="360040"/>
              <a:chOff x="2835897" y="44624"/>
              <a:chExt cx="1632451"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矩形 39"/>
          <p:cNvSpPr/>
          <p:nvPr/>
        </p:nvSpPr>
        <p:spPr>
          <a:xfrm>
            <a:off x="5220251" y="85874"/>
            <a:ext cx="3719288" cy="400110"/>
          </a:xfrm>
          <a:prstGeom prst="rect">
            <a:avLst/>
          </a:prstGeom>
        </p:spPr>
        <p:txBody>
          <a:bodyPr wrap="non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年花蓮區適性入學到校宣導</a:t>
            </a:r>
          </a:p>
        </p:txBody>
      </p:sp>
      <p:sp>
        <p:nvSpPr>
          <p:cNvPr id="41" name="橢圓 40"/>
          <p:cNvSpPr/>
          <p:nvPr/>
        </p:nvSpPr>
        <p:spPr>
          <a:xfrm>
            <a:off x="2425716" y="63500"/>
            <a:ext cx="411523" cy="39203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1202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172616" y="411306"/>
            <a:ext cx="8229600" cy="1143000"/>
          </a:xfrm>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計分方式</a:t>
            </a:r>
          </a:p>
        </p:txBody>
      </p:sp>
      <p:sp>
        <p:nvSpPr>
          <p:cNvPr id="10291" name="Rectangle 4"/>
          <p:cNvSpPr>
            <a:spLocks noChangeArrowheads="1"/>
          </p:cNvSpPr>
          <p:nvPr/>
        </p:nvSpPr>
        <p:spPr bwMode="auto">
          <a:xfrm>
            <a:off x="16"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20</a:t>
            </a:fld>
            <a:endParaRPr lang="zh-TW" altLang="en-US"/>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燕尾形向右箭號 17"/>
          <p:cNvSpPr/>
          <p:nvPr/>
        </p:nvSpPr>
        <p:spPr>
          <a:xfrm>
            <a:off x="251520" y="1772816"/>
            <a:ext cx="2376264" cy="1985018"/>
          </a:xfrm>
          <a:prstGeom prst="notchedRightArrow">
            <a:avLst/>
          </a:prstGeom>
          <a:solidFill>
            <a:srgbClr val="FFCCFF"/>
          </a:solidFill>
          <a:ln>
            <a:solidFill>
              <a:srgbClr val="FFCC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dirty="0">
              <a:solidFill>
                <a:schemeClr val="tx1"/>
              </a:solidFill>
              <a:latin typeface="微軟正黑體" pitchFamily="34" charset="-120"/>
              <a:ea typeface="微軟正黑體" pitchFamily="34" charset="-120"/>
            </a:endParaRPr>
          </a:p>
          <a:p>
            <a:pPr>
              <a:defRPr/>
            </a:pPr>
            <a:r>
              <a:rPr lang="zh-TW" altLang="en-US" b="1" dirty="0">
                <a:solidFill>
                  <a:schemeClr val="tx1"/>
                </a:solidFill>
                <a:latin typeface="標楷體" pitchFamily="65" charset="-120"/>
                <a:ea typeface="標楷體" pitchFamily="65" charset="-120"/>
              </a:rPr>
              <a:t>三等級</a:t>
            </a:r>
            <a:endParaRPr lang="en-US" altLang="zh-TW" b="1" dirty="0">
              <a:solidFill>
                <a:schemeClr val="tx1"/>
              </a:solidFill>
              <a:latin typeface="標楷體" pitchFamily="65" charset="-120"/>
              <a:ea typeface="標楷體" pitchFamily="65" charset="-120"/>
            </a:endParaRPr>
          </a:p>
          <a:p>
            <a:pPr>
              <a:defRPr/>
            </a:pPr>
            <a:r>
              <a:rPr lang="zh-TW" altLang="en-US" b="1" dirty="0">
                <a:solidFill>
                  <a:srgbClr val="0000FF"/>
                </a:solidFill>
                <a:latin typeface="標楷體" pitchFamily="65" charset="-120"/>
                <a:ea typeface="標楷體" pitchFamily="65" charset="-120"/>
              </a:rPr>
              <a:t>精熟、基礎、待加強</a:t>
            </a:r>
          </a:p>
          <a:p>
            <a:pPr algn="ctr">
              <a:defRPr/>
            </a:pPr>
            <a:endParaRPr lang="zh-TW" altLang="en-US" dirty="0">
              <a:latin typeface="微軟正黑體" pitchFamily="34" charset="-120"/>
              <a:ea typeface="微軟正黑體" pitchFamily="34" charset="-120"/>
            </a:endParaRPr>
          </a:p>
        </p:txBody>
      </p:sp>
      <p:sp>
        <p:nvSpPr>
          <p:cNvPr id="19" name="燕尾形向右箭號 18"/>
          <p:cNvSpPr/>
          <p:nvPr/>
        </p:nvSpPr>
        <p:spPr>
          <a:xfrm>
            <a:off x="2483769" y="1484816"/>
            <a:ext cx="2916832" cy="2564913"/>
          </a:xfrm>
          <a:prstGeom prst="notchedRightArrow">
            <a:avLst/>
          </a:prstGeom>
          <a:solidFill>
            <a:srgbClr val="FFCCFF"/>
          </a:solidFill>
          <a:ln>
            <a:solidFill>
              <a:srgbClr val="FF66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chemeClr val="tx1"/>
                </a:solidFill>
                <a:latin typeface="標楷體" pitchFamily="65" charset="-120"/>
                <a:ea typeface="標楷體" pitchFamily="65" charset="-120"/>
              </a:rPr>
              <a:t>各科三等級</a:t>
            </a:r>
            <a:endParaRPr lang="en-US" altLang="zh-TW" sz="2000" b="1" dirty="0">
              <a:solidFill>
                <a:schemeClr val="tx1"/>
              </a:solidFill>
              <a:latin typeface="標楷體" pitchFamily="65" charset="-120"/>
              <a:ea typeface="標楷體" pitchFamily="65" charset="-120"/>
            </a:endParaRPr>
          </a:p>
          <a:p>
            <a:pPr>
              <a:defRPr/>
            </a:pPr>
            <a:r>
              <a:rPr lang="zh-TW" altLang="en-US" sz="2000" b="1" dirty="0">
                <a:solidFill>
                  <a:srgbClr val="0033CC"/>
                </a:solidFill>
                <a:latin typeface="標楷體" pitchFamily="65" charset="-120"/>
                <a:ea typeface="標楷體" pitchFamily="65" charset="-120"/>
              </a:rPr>
              <a:t>表現</a:t>
            </a:r>
            <a:r>
              <a:rPr lang="zh-TW" altLang="en-US" sz="2000" b="1" dirty="0">
                <a:solidFill>
                  <a:srgbClr val="0000FF"/>
                </a:solidFill>
                <a:latin typeface="標楷體" pitchFamily="65" charset="-120"/>
                <a:ea typeface="標楷體" pitchFamily="65" charset="-120"/>
              </a:rPr>
              <a:t>描述</a:t>
            </a:r>
            <a:endParaRPr lang="zh-TW" altLang="en-US" b="1" dirty="0">
              <a:latin typeface="標楷體" pitchFamily="65" charset="-120"/>
              <a:ea typeface="標楷體" pitchFamily="65" charset="-120"/>
            </a:endParaRPr>
          </a:p>
        </p:txBody>
      </p:sp>
      <p:sp>
        <p:nvSpPr>
          <p:cNvPr id="20" name="燕尾形向右箭號 19"/>
          <p:cNvSpPr/>
          <p:nvPr/>
        </p:nvSpPr>
        <p:spPr>
          <a:xfrm>
            <a:off x="5076057" y="1196752"/>
            <a:ext cx="3745432" cy="3168352"/>
          </a:xfrm>
          <a:prstGeom prst="notchedRightArrow">
            <a:avLst/>
          </a:prstGeom>
          <a:solidFill>
            <a:srgbClr val="FFCCFF"/>
          </a:solidFill>
          <a:ln>
            <a:solidFill>
              <a:srgbClr val="FF0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200" b="1" dirty="0">
                <a:solidFill>
                  <a:schemeClr val="tx1"/>
                </a:solidFill>
                <a:latin typeface="標楷體" pitchFamily="65" charset="-120"/>
                <a:ea typeface="標楷體" pitchFamily="65" charset="-120"/>
              </a:rPr>
              <a:t>依據各科三等級</a:t>
            </a:r>
            <a:r>
              <a:rPr lang="zh-TW" altLang="en-US" sz="2200" b="1" dirty="0">
                <a:solidFill>
                  <a:srgbClr val="0033CC"/>
                </a:solidFill>
                <a:latin typeface="標楷體" pitchFamily="65" charset="-120"/>
                <a:ea typeface="標楷體" pitchFamily="65" charset="-120"/>
              </a:rPr>
              <a:t>表現描述</a:t>
            </a:r>
            <a:r>
              <a:rPr lang="zh-TW" altLang="en-US" sz="2200" b="1" dirty="0">
                <a:solidFill>
                  <a:schemeClr val="tx1"/>
                </a:solidFill>
                <a:latin typeface="標楷體" pitchFamily="65" charset="-120"/>
                <a:ea typeface="標楷體" pitchFamily="65" charset="-120"/>
              </a:rPr>
              <a:t>，進行</a:t>
            </a:r>
            <a:r>
              <a:rPr lang="zh-TW" altLang="en-US" sz="2200" b="1" dirty="0">
                <a:solidFill>
                  <a:srgbClr val="0000FF"/>
                </a:solidFill>
                <a:latin typeface="標楷體" pitchFamily="65" charset="-120"/>
                <a:ea typeface="標楷體" pitchFamily="65" charset="-120"/>
              </a:rPr>
              <a:t>標準設定</a:t>
            </a:r>
            <a:endParaRPr lang="zh-TW" altLang="en-US" sz="2200" b="1" dirty="0">
              <a:solidFill>
                <a:schemeClr val="tx1"/>
              </a:solidFill>
              <a:latin typeface="標楷體" pitchFamily="65" charset="-120"/>
              <a:ea typeface="標楷體" pitchFamily="65" charset="-120"/>
            </a:endParaRPr>
          </a:p>
        </p:txBody>
      </p:sp>
      <p:sp>
        <p:nvSpPr>
          <p:cNvPr id="21" name="Espace réservé du contenu 2"/>
          <p:cNvSpPr>
            <a:spLocks noGrp="1"/>
          </p:cNvSpPr>
          <p:nvPr>
            <p:ph idx="1"/>
          </p:nvPr>
        </p:nvSpPr>
        <p:spPr>
          <a:xfrm>
            <a:off x="250841" y="4437095"/>
            <a:ext cx="8281615" cy="1944687"/>
          </a:xfrm>
        </p:spPr>
        <p:txBody>
          <a:bodyPr/>
          <a:lstStyle/>
          <a:p>
            <a:pPr eaLnBrk="1" hangingPunct="1">
              <a:buFont typeface="Wingdings" pitchFamily="2" charset="2"/>
              <a:buChar char="u"/>
            </a:pPr>
            <a:r>
              <a:rPr lang="zh-TW" altLang="en-US" sz="2800" b="1" dirty="0">
                <a:latin typeface="微軟正黑體" pitchFamily="34" charset="-120"/>
                <a:ea typeface="微軟正黑體" pitchFamily="34" charset="-120"/>
                <a:cs typeface="Times New Roman" pitchFamily="18" charset="0"/>
              </a:rPr>
              <a:t>標準設定</a:t>
            </a:r>
            <a:r>
              <a:rPr lang="en-US" altLang="zh-TW" sz="2800" b="1" dirty="0">
                <a:latin typeface="微軟正黑體" pitchFamily="34" charset="-120"/>
                <a:ea typeface="微軟正黑體" pitchFamily="34" charset="-120"/>
                <a:cs typeface="Times New Roman" pitchFamily="18" charset="0"/>
              </a:rPr>
              <a:t>(standard setting)</a:t>
            </a:r>
            <a:r>
              <a:rPr lang="zh-TW" altLang="en-US" sz="2800" b="1" dirty="0">
                <a:latin typeface="微軟正黑體" pitchFamily="34" charset="-120"/>
                <a:ea typeface="微軟正黑體" pitchFamily="34" charset="-120"/>
                <a:cs typeface="Times New Roman" pitchFamily="18" charset="0"/>
              </a:rPr>
              <a:t>：</a:t>
            </a:r>
            <a:endParaRPr lang="en-US" altLang="zh-TW" sz="2800" b="1" dirty="0">
              <a:latin typeface="微軟正黑體" pitchFamily="34" charset="-120"/>
              <a:ea typeface="微軟正黑體" pitchFamily="34" charset="-120"/>
              <a:cs typeface="Times New Roman" pitchFamily="18" charset="0"/>
            </a:endParaRPr>
          </a:p>
          <a:p>
            <a:pPr eaLnBrk="1" hangingPunct="1">
              <a:buFont typeface="Arial" charset="0"/>
              <a:buNone/>
            </a:pPr>
            <a:r>
              <a:rPr lang="en-US" altLang="zh-TW" sz="2800" b="1" dirty="0">
                <a:latin typeface="微軟正黑體" pitchFamily="34" charset="-120"/>
                <a:ea typeface="微軟正黑體" pitchFamily="34" charset="-120"/>
                <a:cs typeface="Times New Roman" pitchFamily="18" charset="0"/>
              </a:rPr>
              <a:t>    </a:t>
            </a:r>
            <a:r>
              <a:rPr lang="zh-TW" altLang="en-US" sz="2400" b="1" dirty="0">
                <a:latin typeface="微軟正黑體" pitchFamily="34" charset="-120"/>
                <a:ea typeface="微軟正黑體" pitchFamily="34" charset="-120"/>
                <a:cs typeface="Times New Roman" pitchFamily="18" charset="0"/>
              </a:rPr>
              <a:t>由專業評定者依各科表現描述，經過三輪標準設定流程，討論與確認會考各科</a:t>
            </a:r>
            <a:r>
              <a:rPr lang="zh-TW" altLang="en-US" sz="2400" b="1" u="sng" dirty="0">
                <a:solidFill>
                  <a:srgbClr val="FF0000"/>
                </a:solidFill>
                <a:latin typeface="微軟正黑體" pitchFamily="34" charset="-120"/>
                <a:ea typeface="微軟正黑體" pitchFamily="34" charset="-120"/>
                <a:cs typeface="Times New Roman" pitchFamily="18" charset="0"/>
              </a:rPr>
              <a:t>基礎與精熟</a:t>
            </a:r>
            <a:r>
              <a:rPr lang="zh-TW" altLang="en-US" sz="2400" b="1" dirty="0">
                <a:latin typeface="微軟正黑體" pitchFamily="34" charset="-120"/>
                <a:ea typeface="微軟正黑體" pitchFamily="34" charset="-120"/>
                <a:cs typeface="Times New Roman" pitchFamily="18" charset="0"/>
              </a:rPr>
              <a:t>、</a:t>
            </a:r>
            <a:r>
              <a:rPr lang="zh-TW" altLang="en-US" sz="2400" b="1" u="sng" dirty="0">
                <a:solidFill>
                  <a:srgbClr val="FF0000"/>
                </a:solidFill>
                <a:latin typeface="微軟正黑體" pitchFamily="34" charset="-120"/>
                <a:ea typeface="微軟正黑體" pitchFamily="34" charset="-120"/>
                <a:cs typeface="Times New Roman" pitchFamily="18" charset="0"/>
              </a:rPr>
              <a:t>基礎與待加強</a:t>
            </a:r>
            <a:r>
              <a:rPr lang="zh-TW" altLang="en-US" sz="2400" b="1" dirty="0">
                <a:latin typeface="微軟正黑體" pitchFamily="34" charset="-120"/>
                <a:ea typeface="微軟正黑體" pitchFamily="34" charset="-120"/>
                <a:cs typeface="Times New Roman" pitchFamily="18" charset="0"/>
              </a:rPr>
              <a:t>的</a:t>
            </a:r>
            <a:r>
              <a:rPr lang="zh-TW" altLang="en-US" b="1" u="sng" dirty="0">
                <a:solidFill>
                  <a:srgbClr val="0000FF"/>
                </a:solidFill>
                <a:latin typeface="微軟正黑體" pitchFamily="34" charset="-120"/>
                <a:ea typeface="微軟正黑體" pitchFamily="34" charset="-120"/>
                <a:cs typeface="Times New Roman" pitchFamily="18" charset="0"/>
              </a:rPr>
              <a:t>切點</a:t>
            </a:r>
            <a:r>
              <a:rPr lang="en-US" altLang="zh-TW" b="1" u="sng" dirty="0">
                <a:solidFill>
                  <a:srgbClr val="0000FF"/>
                </a:solidFill>
                <a:latin typeface="微軟正黑體" pitchFamily="34" charset="-120"/>
                <a:ea typeface="微軟正黑體" pitchFamily="34" charset="-120"/>
                <a:cs typeface="Times New Roman" pitchFamily="18" charset="0"/>
              </a:rPr>
              <a:t>/</a:t>
            </a:r>
            <a:r>
              <a:rPr lang="zh-TW" altLang="en-US" b="1" u="sng" dirty="0">
                <a:solidFill>
                  <a:srgbClr val="0000FF"/>
                </a:solidFill>
                <a:latin typeface="微軟正黑體" pitchFamily="34" charset="-120"/>
                <a:ea typeface="微軟正黑體" pitchFamily="34" charset="-120"/>
                <a:cs typeface="Times New Roman" pitchFamily="18" charset="0"/>
              </a:rPr>
              <a:t>題數</a:t>
            </a:r>
            <a:r>
              <a:rPr lang="zh-TW" altLang="en-US" sz="2400" b="1" dirty="0">
                <a:latin typeface="微軟正黑體" pitchFamily="34" charset="-120"/>
                <a:ea typeface="微軟正黑體" pitchFamily="34" charset="-120"/>
                <a:cs typeface="Times New Roman" pitchFamily="18" charset="0"/>
              </a:rPr>
              <a:t>。</a:t>
            </a:r>
          </a:p>
        </p:txBody>
      </p:sp>
    </p:spTree>
    <p:extLst>
      <p:ext uri="{BB962C8B-B14F-4D97-AF65-F5344CB8AC3E}">
        <p14:creationId xmlns:p14="http://schemas.microsoft.com/office/powerpoint/2010/main" val="402862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成績等級標準</a:t>
            </a:r>
          </a:p>
        </p:txBody>
      </p:sp>
      <p:graphicFrame>
        <p:nvGraphicFramePr>
          <p:cNvPr id="5" name="表格 4"/>
          <p:cNvGraphicFramePr>
            <a:graphicFrameLocks noGrp="1"/>
          </p:cNvGraphicFramePr>
          <p:nvPr>
            <p:extLst>
              <p:ext uri="{D42A27DB-BD31-4B8C-83A1-F6EECF244321}">
                <p14:modId xmlns:p14="http://schemas.microsoft.com/office/powerpoint/2010/main" val="221010971"/>
              </p:ext>
            </p:extLst>
          </p:nvPr>
        </p:nvGraphicFramePr>
        <p:xfrm>
          <a:off x="169863" y="1268413"/>
          <a:ext cx="8794750" cy="5277434"/>
        </p:xfrm>
        <a:graphic>
          <a:graphicData uri="http://schemas.openxmlformats.org/drawingml/2006/table">
            <a:tbl>
              <a:tblPr/>
              <a:tblGrid>
                <a:gridCol w="601351">
                  <a:extLst>
                    <a:ext uri="{9D8B030D-6E8A-4147-A177-3AD203B41FA5}">
                      <a16:colId xmlns:a16="http://schemas.microsoft.com/office/drawing/2014/main" val="20000"/>
                    </a:ext>
                  </a:extLst>
                </a:gridCol>
                <a:gridCol w="526182">
                  <a:extLst>
                    <a:ext uri="{9D8B030D-6E8A-4147-A177-3AD203B41FA5}">
                      <a16:colId xmlns:a16="http://schemas.microsoft.com/office/drawing/2014/main" val="20001"/>
                    </a:ext>
                  </a:extLst>
                </a:gridCol>
                <a:gridCol w="2555739">
                  <a:extLst>
                    <a:ext uri="{9D8B030D-6E8A-4147-A177-3AD203B41FA5}">
                      <a16:colId xmlns:a16="http://schemas.microsoft.com/office/drawing/2014/main" val="20002"/>
                    </a:ext>
                  </a:extLst>
                </a:gridCol>
                <a:gridCol w="2555739">
                  <a:extLst>
                    <a:ext uri="{9D8B030D-6E8A-4147-A177-3AD203B41FA5}">
                      <a16:colId xmlns:a16="http://schemas.microsoft.com/office/drawing/2014/main" val="20003"/>
                    </a:ext>
                  </a:extLst>
                </a:gridCol>
                <a:gridCol w="2555739">
                  <a:extLst>
                    <a:ext uri="{9D8B030D-6E8A-4147-A177-3AD203B41FA5}">
                      <a16:colId xmlns:a16="http://schemas.microsoft.com/office/drawing/2014/main" val="20004"/>
                    </a:ext>
                  </a:extLst>
                </a:gridCol>
              </a:tblGrid>
              <a:tr h="365812">
                <a:tc gridSpan="2">
                  <a:txBody>
                    <a:bodyPr/>
                    <a:lstStyle/>
                    <a:p>
                      <a:pPr algn="r">
                        <a:spcAft>
                          <a:spcPts val="0"/>
                        </a:spcAft>
                      </a:pPr>
                      <a:r>
                        <a:rPr lang="en-US" sz="1200" b="1" kern="100" dirty="0">
                          <a:solidFill>
                            <a:srgbClr val="000000"/>
                          </a:solidFill>
                          <a:latin typeface="Times New Roman"/>
                          <a:ea typeface="標楷體"/>
                          <a:cs typeface="Times New Roman"/>
                        </a:rPr>
                        <a:t>          </a:t>
                      </a:r>
                      <a:r>
                        <a:rPr lang="zh-TW" sz="1200" b="1" kern="100" dirty="0">
                          <a:solidFill>
                            <a:srgbClr val="000000"/>
                          </a:solidFill>
                          <a:latin typeface="Times New Roman"/>
                          <a:ea typeface="標楷體"/>
                          <a:cs typeface="Times New Roman"/>
                        </a:rPr>
                        <a:t>等級</a:t>
                      </a:r>
                      <a:endParaRPr lang="zh-TW" sz="1200" kern="100" dirty="0">
                        <a:latin typeface="Calibri"/>
                        <a:ea typeface="新細明體"/>
                        <a:cs typeface="Times New Roman"/>
                      </a:endParaRPr>
                    </a:p>
                    <a:p>
                      <a:pPr algn="just">
                        <a:spcAft>
                          <a:spcPts val="0"/>
                        </a:spcAft>
                      </a:pPr>
                      <a:r>
                        <a:rPr lang="zh-TW" sz="1200" b="1" kern="100" dirty="0">
                          <a:solidFill>
                            <a:srgbClr val="000000"/>
                          </a:solidFill>
                          <a:latin typeface="Times New Roman"/>
                          <a:ea typeface="標楷體"/>
                          <a:cs typeface="Times New Roman"/>
                        </a:rPr>
                        <a:t>考試科目</a:t>
                      </a:r>
                      <a:endParaRPr lang="zh-TW" sz="1200" kern="100" dirty="0">
                        <a:latin typeface="Calibri"/>
                        <a:ea typeface="新細明體"/>
                        <a:cs typeface="Times New Roman"/>
                      </a:endParaRPr>
                    </a:p>
                  </a:txBody>
                  <a:tcPr marL="11724" marR="11724" marT="0" marB="0">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w="12700" cap="flat" cmpd="sng" algn="ctr">
                      <a:solidFill>
                        <a:srgbClr val="660066"/>
                      </a:solidFill>
                      <a:prstDash val="solid"/>
                      <a:round/>
                      <a:headEnd type="none" w="med" len="med"/>
                      <a:tailEnd type="none" w="med" len="med"/>
                    </a:lnTlToBr>
                    <a:solidFill>
                      <a:srgbClr val="D7B1D0"/>
                    </a:solidFill>
                  </a:tcPr>
                </a:tc>
                <a:tc hMerge="1">
                  <a:txBody>
                    <a:bodyPr/>
                    <a:lstStyle/>
                    <a:p>
                      <a:endParaRPr lang="zh-TW" altLang="en-US"/>
                    </a:p>
                  </a:txBody>
                  <a:tcPr/>
                </a:tc>
                <a:tc>
                  <a:txBody>
                    <a:bodyPr/>
                    <a:lstStyle/>
                    <a:p>
                      <a:pPr algn="ctr">
                        <a:spcAft>
                          <a:spcPts val="0"/>
                        </a:spcAft>
                      </a:pPr>
                      <a:r>
                        <a:rPr lang="zh-TW" sz="2800" b="1" kern="100" dirty="0">
                          <a:solidFill>
                            <a:srgbClr val="FF0000"/>
                          </a:solidFill>
                          <a:latin typeface="Times New Roman"/>
                          <a:ea typeface="標楷體"/>
                          <a:cs typeface="Times New Roman"/>
                        </a:rPr>
                        <a:t>精</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熟</a:t>
                      </a:r>
                      <a:r>
                        <a:rPr lang="en-US" altLang="zh-TW" sz="2800" b="1" kern="100" dirty="0">
                          <a:solidFill>
                            <a:srgbClr val="FF0000"/>
                          </a:solidFill>
                          <a:latin typeface="Times New Roman"/>
                          <a:ea typeface="標楷體"/>
                          <a:cs typeface="Times New Roman"/>
                        </a:rPr>
                        <a:t> (A)</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基</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礎</a:t>
                      </a:r>
                      <a:r>
                        <a:rPr lang="en-US" altLang="zh-TW" sz="2800" b="1" kern="100" dirty="0">
                          <a:solidFill>
                            <a:srgbClr val="FF0000"/>
                          </a:solidFill>
                          <a:latin typeface="Times New Roman"/>
                          <a:ea typeface="標楷體"/>
                          <a:cs typeface="Times New Roman"/>
                        </a:rPr>
                        <a:t> (B)</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待加強</a:t>
                      </a:r>
                      <a:r>
                        <a:rPr lang="en-US" altLang="zh-TW" sz="2800" b="1" kern="100" dirty="0">
                          <a:solidFill>
                            <a:srgbClr val="FF0000"/>
                          </a:solidFill>
                          <a:latin typeface="Times New Roman"/>
                          <a:ea typeface="標楷體"/>
                          <a:cs typeface="Times New Roman"/>
                        </a:rPr>
                        <a:t> (C)</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extLst>
                  <a:ext uri="{0D108BD9-81ED-4DB2-BD59-A6C34878D82A}">
                    <a16:rowId xmlns:a16="http://schemas.microsoft.com/office/drawing/2014/main" val="10000"/>
                  </a:ext>
                </a:extLst>
              </a:tr>
              <a:tr h="656585">
                <a:tc gridSpan="2">
                  <a:txBody>
                    <a:bodyPr/>
                    <a:lstStyle/>
                    <a:p>
                      <a:pPr algn="ctr">
                        <a:spcAft>
                          <a:spcPts val="0"/>
                        </a:spcAft>
                      </a:pPr>
                      <a:r>
                        <a:rPr lang="zh-TW" sz="1600" b="1" kern="0" dirty="0">
                          <a:solidFill>
                            <a:srgbClr val="000000"/>
                          </a:solidFill>
                          <a:latin typeface="Times New Roman"/>
                          <a:ea typeface="標楷體"/>
                          <a:cs typeface="Times New Roman"/>
                        </a:rPr>
                        <a:t>國　文</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latin typeface="Times New Roman"/>
                          <a:ea typeface="標楷體"/>
                          <a:cs typeface="Times New Roman"/>
                        </a:rPr>
                        <a:t>能具備與教材相關的語文知識，並能深入的理解文本內容、評鑑文本的內容與形式。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大致能具備與教材相關的語文知識，並能大致理解文本內容、評鑑文本的內容與形式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僅能具備部分與教材相關的語文知識，並有限的理解文本內容、評鑑文本的內容與形式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1"/>
                  </a:ext>
                </a:extLst>
              </a:tr>
              <a:tr h="293748">
                <a:tc rowSpan="3">
                  <a:txBody>
                    <a:bodyPr/>
                    <a:lstStyle/>
                    <a:p>
                      <a:pPr algn="ctr">
                        <a:spcAft>
                          <a:spcPts val="0"/>
                        </a:spcAft>
                      </a:pPr>
                      <a:r>
                        <a:rPr lang="zh-TW" sz="1600" b="1" kern="0" dirty="0">
                          <a:solidFill>
                            <a:srgbClr val="000000"/>
                          </a:solidFill>
                          <a:latin typeface="Times New Roman"/>
                          <a:ea typeface="標楷體"/>
                          <a:cs typeface="Times New Roman"/>
                        </a:rPr>
                        <a:t>英語</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rowSpan="2">
                  <a:txBody>
                    <a:bodyPr/>
                    <a:lstStyle/>
                    <a:p>
                      <a:pPr algn="ctr">
                        <a:spcAft>
                          <a:spcPts val="0"/>
                        </a:spcAft>
                      </a:pPr>
                      <a:r>
                        <a:rPr lang="zh-TW" sz="1600" b="1" kern="0">
                          <a:solidFill>
                            <a:srgbClr val="000000"/>
                          </a:solidFill>
                          <a:latin typeface="Times New Roman"/>
                          <a:ea typeface="標楷體"/>
                          <a:cs typeface="Times New Roman"/>
                        </a:rPr>
                        <a:t>聽力</a:t>
                      </a:r>
                      <a:endParaRPr lang="zh-TW" sz="16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gridSpan="2">
                  <a:txBody>
                    <a:bodyPr/>
                    <a:lstStyle/>
                    <a:p>
                      <a:pPr algn="ctr">
                        <a:spcAft>
                          <a:spcPts val="0"/>
                        </a:spcAft>
                      </a:pPr>
                      <a:r>
                        <a:rPr lang="zh-TW" sz="1200" b="1" kern="100">
                          <a:solidFill>
                            <a:srgbClr val="000000"/>
                          </a:solidFill>
                          <a:latin typeface="Times New Roman"/>
                          <a:ea typeface="標楷體"/>
                          <a:cs typeface="Times New Roman"/>
                        </a:rPr>
                        <a:t>基礎</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200" b="1" kern="100">
                          <a:solidFill>
                            <a:srgbClr val="000000"/>
                          </a:solidFill>
                          <a:latin typeface="Times New Roman"/>
                          <a:ea typeface="標楷體"/>
                          <a:cs typeface="Times New Roman"/>
                        </a:rPr>
                        <a:t>待加強</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2"/>
                  </a:ext>
                </a:extLst>
              </a:tr>
              <a:tr h="686988">
                <a:tc vMerge="1">
                  <a:txBody>
                    <a:bodyPr/>
                    <a:lstStyle/>
                    <a:p>
                      <a:endParaRPr lang="zh-TW" altLang="en-US"/>
                    </a:p>
                  </a:txBody>
                  <a:tcPr/>
                </a:tc>
                <a:tc vMerge="1">
                  <a:txBody>
                    <a:bodyPr/>
                    <a:lstStyle/>
                    <a:p>
                      <a:endParaRPr lang="zh-TW" altLang="en-US"/>
                    </a:p>
                  </a:txBody>
                  <a:tcPr/>
                </a:tc>
                <a:tc gridSpan="2">
                  <a:txBody>
                    <a:bodyPr/>
                    <a:lstStyle/>
                    <a:p>
                      <a:pPr algn="just">
                        <a:spcAft>
                          <a:spcPts val="0"/>
                        </a:spcAft>
                      </a:pPr>
                      <a:r>
                        <a:rPr lang="zh-TW" sz="1200" kern="100" dirty="0">
                          <a:latin typeface="Times New Roman"/>
                          <a:ea typeface="標楷體"/>
                          <a:cs typeface="Times New Roman"/>
                        </a:rPr>
                        <a:t>能聽懂日常生活主題、訊息單純的短篇言談，指出言談的主旨與結論等重要訊息，並從言談中明顯的言語及其他如語調與節奏等線索做出簡易推論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just">
                        <a:spcAft>
                          <a:spcPts val="0"/>
                        </a:spcAft>
                      </a:pPr>
                      <a:r>
                        <a:rPr lang="zh-TW" sz="1200" kern="100">
                          <a:latin typeface="Times New Roman"/>
                          <a:ea typeface="標楷體"/>
                          <a:cs typeface="Times New Roman"/>
                        </a:rPr>
                        <a:t>僅能聽懂單句及簡易問答；僅能有限的理解短篇言談</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3"/>
                  </a:ext>
                </a:extLst>
              </a:tr>
              <a:tr h="1512383">
                <a:tc vMerge="1">
                  <a:txBody>
                    <a:bodyPr/>
                    <a:lstStyle/>
                    <a:p>
                      <a:endParaRPr lang="zh-TW" altLang="en-US"/>
                    </a:p>
                  </a:txBody>
                  <a:tcPr/>
                </a:tc>
                <a:tc>
                  <a:txBody>
                    <a:bodyPr/>
                    <a:lstStyle/>
                    <a:p>
                      <a:pPr algn="ctr">
                        <a:spcAft>
                          <a:spcPts val="0"/>
                        </a:spcAft>
                      </a:pPr>
                      <a:r>
                        <a:rPr lang="zh-TW" sz="1600" b="1" kern="0" dirty="0">
                          <a:solidFill>
                            <a:srgbClr val="000000"/>
                          </a:solidFill>
                          <a:latin typeface="Times New Roman"/>
                          <a:ea typeface="標楷體"/>
                          <a:cs typeface="Times New Roman"/>
                        </a:rPr>
                        <a:t>閱讀</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just">
                        <a:spcAft>
                          <a:spcPts val="0"/>
                        </a:spcAft>
                      </a:pPr>
                      <a:r>
                        <a:rPr lang="zh-TW" sz="1200" kern="100" dirty="0">
                          <a:latin typeface="Times New Roman"/>
                          <a:ea typeface="標楷體"/>
                          <a:cs typeface="Times New Roman"/>
                        </a:rPr>
                        <a:t>能整合應用字句及語法結構等多項語言知識；能理解主題較抽象或嚴肅、訊息或情境多元複雜、語句結構長且複雜的文本，並指出各類文本的主旨、結論與作者立場等重要訊息，且能整合文本內容如文本結構、解釋或例子等，做進一步的推論或評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能理解字句基本語意及語法概念；能理解主題具體熟悉或貼近日常生活、訊息或情境略為複雜、語句結構略長的文本，並指出文本主旨、結論與作者立場等重要訊息，且從文本的解釋或例子做出推論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僅能有限地理解字句基本語意；</a:t>
                      </a:r>
                      <a:br>
                        <a:rPr lang="en-US" altLang="zh-TW" sz="1200" kern="100" dirty="0">
                          <a:latin typeface="Times New Roman"/>
                          <a:ea typeface="標楷體"/>
                          <a:cs typeface="Times New Roman"/>
                        </a:rPr>
                      </a:br>
                      <a:r>
                        <a:rPr lang="zh-TW" sz="1200" kern="100" dirty="0">
                          <a:latin typeface="Times New Roman"/>
                          <a:ea typeface="標楷體"/>
                          <a:cs typeface="Times New Roman"/>
                        </a:rPr>
                        <a:t>僅能理解主題貼近日常生活或與</a:t>
                      </a:r>
                      <a:br>
                        <a:rPr lang="en-US" altLang="zh-TW" sz="1200" kern="100" dirty="0">
                          <a:latin typeface="Times New Roman"/>
                          <a:ea typeface="標楷體"/>
                          <a:cs typeface="Times New Roman"/>
                        </a:rPr>
                      </a:br>
                      <a:r>
                        <a:rPr lang="zh-TW" sz="1200" kern="100" dirty="0">
                          <a:latin typeface="Times New Roman"/>
                          <a:ea typeface="標楷體"/>
                          <a:cs typeface="Times New Roman"/>
                        </a:rPr>
                        <a:t>個人相關、訊息或情境單純且明顯、語句結構簡單的文本或語句；僅能指出文本明白陳述的主旨、結論與作者立場等重要訊息；僅能藉文本明顯的線索做出簡易的推論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4"/>
                  </a:ext>
                </a:extLst>
              </a:tr>
              <a:tr h="504128">
                <a:tc gridSpan="2">
                  <a:txBody>
                    <a:bodyPr/>
                    <a:lstStyle/>
                    <a:p>
                      <a:pPr algn="ctr">
                        <a:spcAft>
                          <a:spcPts val="0"/>
                        </a:spcAft>
                      </a:pPr>
                      <a:r>
                        <a:rPr lang="zh-TW" sz="1600" b="1" kern="0" dirty="0">
                          <a:solidFill>
                            <a:srgbClr val="000000"/>
                          </a:solidFill>
                          <a:latin typeface="Times New Roman"/>
                          <a:ea typeface="標楷體"/>
                          <a:cs typeface="Times New Roman"/>
                        </a:rPr>
                        <a:t>數　學</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solidFill>
                            <a:srgbClr val="000000"/>
                          </a:solidFill>
                          <a:latin typeface="Times New Roman"/>
                          <a:ea typeface="標楷體"/>
                          <a:cs typeface="Times New Roman"/>
                        </a:rPr>
                        <a:t>能作數學概念間的連結，建立恰當的數學方法或模式解題，並能論證。</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a:solidFill>
                            <a:srgbClr val="000000"/>
                          </a:solidFill>
                          <a:latin typeface="Times New Roman"/>
                          <a:ea typeface="標楷體"/>
                          <a:cs typeface="Times New Roman"/>
                        </a:rPr>
                        <a:t>理解基本的數學概念、能操作算則或程序，並應用所學解題。</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solidFill>
                            <a:srgbClr val="000000"/>
                          </a:solidFill>
                          <a:latin typeface="Times New Roman"/>
                          <a:ea typeface="標楷體"/>
                          <a:cs typeface="Times New Roman"/>
                        </a:rPr>
                        <a:t>認識基本的數學概念，僅能操作簡易算則或程序。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5"/>
                  </a:ext>
                </a:extLst>
              </a:tr>
              <a:tr h="648164">
                <a:tc gridSpan="2">
                  <a:txBody>
                    <a:bodyPr/>
                    <a:lstStyle/>
                    <a:p>
                      <a:pPr algn="ctr">
                        <a:spcAft>
                          <a:spcPts val="0"/>
                        </a:spcAft>
                      </a:pPr>
                      <a:r>
                        <a:rPr lang="zh-TW" sz="1600" b="1" kern="0" dirty="0">
                          <a:solidFill>
                            <a:srgbClr val="000000"/>
                          </a:solidFill>
                          <a:latin typeface="Times New Roman"/>
                          <a:ea typeface="標楷體"/>
                          <a:cs typeface="Times New Roman"/>
                        </a:rPr>
                        <a:t>社　會</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a:latin typeface="Times New Roman"/>
                          <a:ea typeface="標楷體"/>
                          <a:cs typeface="Times New Roman"/>
                        </a:rPr>
                        <a:t>能廣泛且深入的認識及了解社會科學習內容，並具有運用多元的社會科知識之能力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能大致認識及了解社會科學習內容，並具有運用基礎的社會科知識之能力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能約略的認識及了解社會科學習內容</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6"/>
                  </a:ext>
                </a:extLst>
              </a:tr>
              <a:tr h="548718">
                <a:tc gridSpan="2">
                  <a:txBody>
                    <a:bodyPr/>
                    <a:lstStyle/>
                    <a:p>
                      <a:pPr algn="ctr">
                        <a:spcAft>
                          <a:spcPts val="0"/>
                        </a:spcAft>
                      </a:pPr>
                      <a:r>
                        <a:rPr lang="zh-TW" sz="1600" b="1" kern="0" dirty="0">
                          <a:solidFill>
                            <a:srgbClr val="000000"/>
                          </a:solidFill>
                          <a:latin typeface="Times New Roman"/>
                          <a:ea typeface="標楷體"/>
                          <a:cs typeface="Times New Roman"/>
                        </a:rPr>
                        <a:t>自　然</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dirty="0">
                          <a:latin typeface="Times New Roman"/>
                          <a:ea typeface="標楷體"/>
                          <a:cs typeface="Times New Roman"/>
                        </a:rPr>
                        <a:t>能融會貫通學習內容，並能運用所培養的能力來解決需要多層次思考的問題</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能知道及理解學習內容，並能運用所培養的能力來解決基本的問題</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dirty="0">
                          <a:latin typeface="Times New Roman"/>
                          <a:ea typeface="標楷體"/>
                          <a:cs typeface="Times New Roman"/>
                        </a:rPr>
                        <a:t>能部分知道及理解學習內容</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291" name="Rectangle 4"/>
          <p:cNvSpPr>
            <a:spLocks noChangeArrowheads="1"/>
          </p:cNvSpPr>
          <p:nvPr/>
        </p:nvSpPr>
        <p:spPr bwMode="auto">
          <a:xfrm>
            <a:off x="16"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21</a:t>
            </a:fld>
            <a:endParaRPr lang="zh-TW" altLang="en-US"/>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60920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 name="Rectangle 4"/>
          <p:cNvSpPr>
            <a:spLocks noChangeArrowheads="1"/>
          </p:cNvSpPr>
          <p:nvPr/>
        </p:nvSpPr>
        <p:spPr bwMode="auto">
          <a:xfrm>
            <a:off x="16"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388016" y="1583497"/>
            <a:ext cx="38976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srgbClr val="FFFF00"/>
                </a:solidFill>
                <a:latin typeface="微軟正黑體" panose="020B0604030504040204" pitchFamily="34" charset="-120"/>
                <a:ea typeface="微軟正黑體" panose="020B0604030504040204" pitchFamily="34" charset="-120"/>
                <a:cs typeface="BiauKai"/>
              </a:rPr>
              <a:t>三等級 四標示</a:t>
            </a:r>
            <a:endParaRPr lang="zh-TW" altLang="en-US" sz="24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20" name="內容版面配置區 2"/>
          <p:cNvSpPr txBox="1">
            <a:spLocks/>
          </p:cNvSpPr>
          <p:nvPr/>
        </p:nvSpPr>
        <p:spPr>
          <a:xfrm>
            <a:off x="725669" y="2458399"/>
            <a:ext cx="8229600" cy="399493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indent="-514350" algn="just">
              <a:buFont typeface="Wingdings" pitchFamily="2" charset="2"/>
              <a:buChar char="u"/>
            </a:pPr>
            <a:r>
              <a:rPr lang="zh-TW" altLang="en-US" b="1" dirty="0">
                <a:latin typeface="微軟正黑體" pitchFamily="34" charset="-120"/>
                <a:ea typeface="微軟正黑體" pitchFamily="34" charset="-120"/>
                <a:cs typeface="Times New Roman" pitchFamily="18" charset="0"/>
              </a:rPr>
              <a:t>解決免試入學超額問題的配套方式：</a:t>
            </a:r>
            <a:endParaRPr lang="en-US" altLang="zh-TW" b="1" dirty="0">
              <a:latin typeface="微軟正黑體" pitchFamily="34" charset="-120"/>
              <a:ea typeface="微軟正黑體" pitchFamily="34" charset="-120"/>
              <a:cs typeface="Times New Roman" pitchFamily="18" charset="0"/>
            </a:endParaRPr>
          </a:p>
          <a:p>
            <a:pPr marL="1200150" lvl="1" indent="-457200" algn="just">
              <a:buFont typeface="標楷體" pitchFamily="65" charset="-120"/>
              <a:buChar char="․"/>
            </a:pPr>
            <a:r>
              <a:rPr lang="zh-TW" altLang="en-US" sz="3200" b="1" dirty="0">
                <a:solidFill>
                  <a:srgbClr val="FF0000"/>
                </a:solidFill>
                <a:latin typeface="微軟正黑體" pitchFamily="34" charset="-120"/>
                <a:ea typeface="微軟正黑體" pitchFamily="34" charset="-120"/>
                <a:cs typeface="Times New Roman" pitchFamily="18" charset="0"/>
              </a:rPr>
              <a:t>精熟</a:t>
            </a:r>
            <a:r>
              <a:rPr lang="en-US" altLang="zh-TW" sz="3200" b="1" dirty="0">
                <a:solidFill>
                  <a:srgbClr val="FF0000"/>
                </a:solidFill>
                <a:latin typeface="微軟正黑體" pitchFamily="34" charset="-120"/>
                <a:ea typeface="微軟正黑體" pitchFamily="34" charset="-120"/>
                <a:cs typeface="Times New Roman" pitchFamily="18" charset="0"/>
              </a:rPr>
              <a:t>[A]</a:t>
            </a:r>
            <a:r>
              <a:rPr lang="zh-TW" altLang="en-US" b="1" dirty="0">
                <a:latin typeface="微軟正黑體" pitchFamily="34" charset="-120"/>
                <a:ea typeface="微軟正黑體" pitchFamily="34" charset="-120"/>
                <a:cs typeface="Times New Roman" pitchFamily="18" charset="0"/>
              </a:rPr>
              <a:t>加註標示（</a:t>
            </a:r>
            <a:r>
              <a:rPr lang="en-US" altLang="zh-TW" b="1" dirty="0">
                <a:latin typeface="微軟正黑體" pitchFamily="34" charset="-120"/>
                <a:ea typeface="微軟正黑體" pitchFamily="34" charset="-120"/>
                <a:cs typeface="Times New Roman" pitchFamily="18" charset="0"/>
              </a:rPr>
              <a:t>A+</a:t>
            </a:r>
            <a:r>
              <a:rPr lang="zh-TW" altLang="en-US" b="1" dirty="0">
                <a:latin typeface="微軟正黑體" pitchFamily="34" charset="-120"/>
                <a:ea typeface="微軟正黑體" pitchFamily="34" charset="-120"/>
                <a:cs typeface="Times New Roman" pitchFamily="18" charset="0"/>
              </a:rPr>
              <a:t>、</a:t>
            </a:r>
            <a:r>
              <a:rPr lang="en-US" altLang="zh-TW" b="1" dirty="0">
                <a:latin typeface="微軟正黑體" pitchFamily="34" charset="-120"/>
                <a:ea typeface="微軟正黑體" pitchFamily="34" charset="-120"/>
                <a:cs typeface="Times New Roman" pitchFamily="18" charset="0"/>
              </a:rPr>
              <a:t>A + +</a:t>
            </a:r>
            <a:r>
              <a:rPr lang="zh-TW" altLang="en-US" b="1" dirty="0">
                <a:latin typeface="微軟正黑體" pitchFamily="34" charset="-120"/>
                <a:ea typeface="微軟正黑體" pitchFamily="34" charset="-120"/>
                <a:cs typeface="Times New Roman" pitchFamily="18" charset="0"/>
              </a:rPr>
              <a:t> ）</a:t>
            </a:r>
            <a:endParaRPr lang="en-US" altLang="zh-TW" b="1" dirty="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A+ +</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精熟等級前</a:t>
            </a:r>
            <a:r>
              <a:rPr lang="en-US" altLang="zh-TW" sz="2800" b="1" dirty="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A+</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精熟等級前</a:t>
            </a:r>
            <a:r>
              <a:rPr lang="en-US" altLang="zh-TW" sz="2800" b="1" dirty="0">
                <a:solidFill>
                  <a:srgbClr val="0000FF"/>
                </a:solidFill>
                <a:latin typeface="微軟正黑體" pitchFamily="34" charset="-120"/>
                <a:ea typeface="微軟正黑體" pitchFamily="34" charset="-120"/>
                <a:cs typeface="Times New Roman" pitchFamily="18" charset="0"/>
              </a:rPr>
              <a:t>26%</a:t>
            </a:r>
            <a:r>
              <a:rPr lang="zh-TW" altLang="zh-TW" sz="2800" b="1" dirty="0">
                <a:solidFill>
                  <a:srgbClr val="0000FF"/>
                </a:solidFill>
                <a:latin typeface="微軟正黑體" pitchFamily="34" charset="-120"/>
                <a:ea typeface="微軟正黑體" pitchFamily="34" charset="-120"/>
                <a:cs typeface="Times New Roman" pitchFamily="18" charset="0"/>
              </a:rPr>
              <a:t>～</a:t>
            </a:r>
            <a:r>
              <a:rPr lang="en-US" altLang="zh-TW" sz="2800" b="1" dirty="0">
                <a:solidFill>
                  <a:srgbClr val="0000FF"/>
                </a:solidFill>
                <a:latin typeface="微軟正黑體" pitchFamily="34" charset="-120"/>
                <a:ea typeface="微軟正黑體" pitchFamily="34" charset="-120"/>
                <a:cs typeface="Times New Roman" pitchFamily="18" charset="0"/>
              </a:rPr>
              <a:t>50%</a:t>
            </a:r>
          </a:p>
          <a:p>
            <a:pPr marL="1200150" lvl="1" indent="-457200" algn="just">
              <a:buFont typeface="標楷體" pitchFamily="65" charset="-120"/>
              <a:buChar char="․"/>
            </a:pPr>
            <a:r>
              <a:rPr lang="zh-TW" altLang="en-US" sz="3200" b="1" dirty="0">
                <a:solidFill>
                  <a:srgbClr val="FF0000"/>
                </a:solidFill>
                <a:latin typeface="微軟正黑體" pitchFamily="34" charset="-120"/>
                <a:ea typeface="微軟正黑體" pitchFamily="34" charset="-120"/>
                <a:cs typeface="Times New Roman" pitchFamily="18" charset="0"/>
              </a:rPr>
              <a:t>基礎</a:t>
            </a:r>
            <a:r>
              <a:rPr lang="en-US" altLang="zh-TW" sz="3200" b="1" dirty="0">
                <a:solidFill>
                  <a:srgbClr val="FF0000"/>
                </a:solidFill>
                <a:latin typeface="微軟正黑體" pitchFamily="34" charset="-120"/>
                <a:ea typeface="微軟正黑體" pitchFamily="34" charset="-120"/>
                <a:cs typeface="Times New Roman" pitchFamily="18" charset="0"/>
              </a:rPr>
              <a:t>[B]</a:t>
            </a:r>
            <a:r>
              <a:rPr lang="zh-TW" altLang="en-US" b="1" dirty="0">
                <a:latin typeface="微軟正黑體" pitchFamily="34" charset="-120"/>
                <a:ea typeface="微軟正黑體" pitchFamily="34" charset="-120"/>
                <a:cs typeface="Times New Roman" pitchFamily="18" charset="0"/>
              </a:rPr>
              <a:t>加註標示（</a:t>
            </a:r>
            <a:r>
              <a:rPr lang="en-US" altLang="zh-TW" b="1" dirty="0">
                <a:latin typeface="微軟正黑體" pitchFamily="34" charset="-120"/>
                <a:ea typeface="微軟正黑體" pitchFamily="34" charset="-120"/>
                <a:cs typeface="Times New Roman" pitchFamily="18" charset="0"/>
              </a:rPr>
              <a:t>B +</a:t>
            </a:r>
            <a:r>
              <a:rPr lang="zh-TW" altLang="en-US" b="1" dirty="0">
                <a:latin typeface="微軟正黑體" pitchFamily="34" charset="-120"/>
                <a:ea typeface="微軟正黑體" pitchFamily="34" charset="-120"/>
                <a:cs typeface="Times New Roman" pitchFamily="18" charset="0"/>
              </a:rPr>
              <a:t>、</a:t>
            </a:r>
            <a:r>
              <a:rPr lang="en-US" altLang="zh-TW" b="1" dirty="0">
                <a:latin typeface="微軟正黑體" pitchFamily="34" charset="-120"/>
                <a:ea typeface="微軟正黑體" pitchFamily="34" charset="-120"/>
                <a:cs typeface="Times New Roman" pitchFamily="18" charset="0"/>
              </a:rPr>
              <a:t>B + +</a:t>
            </a:r>
            <a:r>
              <a:rPr lang="zh-TW" altLang="en-US" b="1" dirty="0">
                <a:latin typeface="微軟正黑體" pitchFamily="34" charset="-120"/>
                <a:ea typeface="微軟正黑體" pitchFamily="34" charset="-120"/>
                <a:cs typeface="Times New Roman" pitchFamily="18" charset="0"/>
              </a:rPr>
              <a:t>）</a:t>
            </a:r>
            <a:endParaRPr lang="en-US" altLang="zh-TW" b="1" dirty="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B+ +</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基礎等級前</a:t>
            </a:r>
            <a:r>
              <a:rPr lang="en-US" altLang="zh-TW" sz="2800" b="1" dirty="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a:latin typeface="微軟正黑體" pitchFamily="34" charset="-120"/>
                <a:ea typeface="微軟正黑體" pitchFamily="34" charset="-120"/>
                <a:cs typeface="Times New Roman" pitchFamily="18" charset="0"/>
              </a:rPr>
              <a:t> </a:t>
            </a:r>
            <a:r>
              <a:rPr lang="en-US" altLang="zh-TW" sz="2800" b="1" dirty="0">
                <a:solidFill>
                  <a:srgbClr val="0000FF"/>
                </a:solidFill>
                <a:latin typeface="微軟正黑體" pitchFamily="34" charset="-120"/>
                <a:ea typeface="微軟正黑體" pitchFamily="34" charset="-120"/>
                <a:cs typeface="Times New Roman" pitchFamily="18" charset="0"/>
              </a:rPr>
              <a:t>B+</a:t>
            </a:r>
            <a:r>
              <a:rPr lang="zh-TW" altLang="en-US" sz="2800" b="1" dirty="0">
                <a:solidFill>
                  <a:srgbClr val="0000FF"/>
                </a:solidFill>
                <a:latin typeface="微軟正黑體" pitchFamily="34" charset="-120"/>
                <a:ea typeface="微軟正黑體" pitchFamily="34" charset="-120"/>
                <a:cs typeface="Times New Roman" pitchFamily="18" charset="0"/>
              </a:rPr>
              <a:t>代表</a:t>
            </a:r>
            <a:r>
              <a:rPr lang="zh-TW" altLang="zh-TW" sz="2800" b="1" dirty="0">
                <a:solidFill>
                  <a:srgbClr val="0000FF"/>
                </a:solidFill>
                <a:latin typeface="微軟正黑體" pitchFamily="34" charset="-120"/>
                <a:ea typeface="微軟正黑體" pitchFamily="34" charset="-120"/>
                <a:cs typeface="Times New Roman" pitchFamily="18" charset="0"/>
              </a:rPr>
              <a:t>基礎等級前</a:t>
            </a:r>
            <a:r>
              <a:rPr lang="en-US" altLang="zh-TW" sz="2800" b="1" dirty="0">
                <a:solidFill>
                  <a:srgbClr val="0000FF"/>
                </a:solidFill>
                <a:latin typeface="微軟正黑體" pitchFamily="34" charset="-120"/>
                <a:ea typeface="微軟正黑體" pitchFamily="34" charset="-120"/>
                <a:cs typeface="Times New Roman" pitchFamily="18" charset="0"/>
              </a:rPr>
              <a:t>26%</a:t>
            </a:r>
            <a:r>
              <a:rPr lang="zh-TW" altLang="zh-TW" sz="2800" b="1" dirty="0">
                <a:solidFill>
                  <a:srgbClr val="0000FF"/>
                </a:solidFill>
                <a:latin typeface="微軟正黑體" pitchFamily="34" charset="-120"/>
                <a:ea typeface="微軟正黑體" pitchFamily="34" charset="-120"/>
                <a:cs typeface="Times New Roman" pitchFamily="18" charset="0"/>
              </a:rPr>
              <a:t>～</a:t>
            </a:r>
            <a:r>
              <a:rPr lang="en-US" altLang="zh-TW" sz="2800" b="1" dirty="0">
                <a:solidFill>
                  <a:srgbClr val="0000FF"/>
                </a:solidFill>
                <a:latin typeface="微軟正黑體" pitchFamily="34" charset="-120"/>
                <a:ea typeface="微軟正黑體" pitchFamily="34" charset="-120"/>
                <a:cs typeface="Times New Roman" pitchFamily="18" charset="0"/>
              </a:rPr>
              <a:t>50%</a:t>
            </a:r>
            <a:endParaRPr lang="zh-TW" altLang="en-US" sz="2800" b="1" dirty="0">
              <a:solidFill>
                <a:srgbClr val="0000FF"/>
              </a:solidFill>
              <a:latin typeface="微軟正黑體" pitchFamily="34" charset="-120"/>
              <a:ea typeface="微軟正黑體" pitchFamily="34" charset="-120"/>
              <a:cs typeface="Times New Roman" pitchFamily="18" charset="0"/>
            </a:endParaRPr>
          </a:p>
        </p:txBody>
      </p:sp>
      <p:sp>
        <p:nvSpPr>
          <p:cNvPr id="21" name="標題 1"/>
          <p:cNvSpPr txBox="1">
            <a:spLocks/>
          </p:cNvSpPr>
          <p:nvPr/>
        </p:nvSpPr>
        <p:spPr>
          <a:xfrm>
            <a:off x="373542" y="703310"/>
            <a:ext cx="8229600" cy="77809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能力等級加註標示</a:t>
            </a:r>
          </a:p>
        </p:txBody>
      </p:sp>
    </p:spTree>
    <p:extLst>
      <p:ext uri="{BB962C8B-B14F-4D97-AF65-F5344CB8AC3E}">
        <p14:creationId xmlns:p14="http://schemas.microsoft.com/office/powerpoint/2010/main" val="1693881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87368" y="6516993"/>
            <a:ext cx="2133600" cy="365125"/>
          </a:xfrm>
        </p:spPr>
        <p:txBody>
          <a:bodyPr/>
          <a:lstStyle/>
          <a:p>
            <a:pPr>
              <a:defRPr/>
            </a:pPr>
            <a:fld id="{BB9199D3-8569-4C08-9BDA-497527D70E4F}" type="slidenum">
              <a:rPr lang="zh-TW" altLang="en-US" smtClean="0"/>
              <a:pPr>
                <a:defRPr/>
              </a:pPr>
              <a:t>23</a:t>
            </a:fld>
            <a:endParaRPr lang="zh-TW" altLang="en-US"/>
          </a:p>
        </p:txBody>
      </p:sp>
      <p:sp>
        <p:nvSpPr>
          <p:cNvPr id="8" name="矩形 7"/>
          <p:cNvSpPr/>
          <p:nvPr/>
        </p:nvSpPr>
        <p:spPr>
          <a:xfrm>
            <a:off x="11318"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國中教育會考部分科目特別說明</a:t>
            </a:r>
          </a:p>
        </p:txBody>
      </p:sp>
      <p:sp>
        <p:nvSpPr>
          <p:cNvPr id="10" name="矩形 9"/>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627784" y="44624"/>
              <a:ext cx="2160240" cy="360045"/>
              <a:chOff x="2339752" y="44624"/>
              <a:chExt cx="2160240" cy="360045"/>
            </a:xfrm>
          </p:grpSpPr>
          <p:grpSp>
            <p:nvGrpSpPr>
              <p:cNvPr id="14" name="群組 37"/>
              <p:cNvGrpSpPr/>
              <p:nvPr/>
            </p:nvGrpSpPr>
            <p:grpSpPr>
              <a:xfrm>
                <a:off x="2835903" y="44629"/>
                <a:ext cx="1664089" cy="360040"/>
                <a:chOff x="2835897" y="44624"/>
                <a:chExt cx="1664089" cy="360040"/>
              </a:xfrm>
            </p:grpSpPr>
            <p:sp>
              <p:nvSpPr>
                <p:cNvPr id="17" name="橢圓 1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3" name="群組 2"/>
          <p:cNvGrpSpPr/>
          <p:nvPr/>
        </p:nvGrpSpPr>
        <p:grpSpPr>
          <a:xfrm>
            <a:off x="329724" y="1491949"/>
            <a:ext cx="8568952" cy="5392035"/>
            <a:chOff x="329723" y="1491942"/>
            <a:chExt cx="8568952" cy="5392035"/>
          </a:xfrm>
        </p:grpSpPr>
        <p:graphicFrame>
          <p:nvGraphicFramePr>
            <p:cNvPr id="9" name="資料庫圖表 8"/>
            <p:cNvGraphicFramePr/>
            <p:nvPr>
              <p:extLst>
                <p:ext uri="{D42A27DB-BD31-4B8C-83A1-F6EECF244321}">
                  <p14:modId xmlns:p14="http://schemas.microsoft.com/office/powerpoint/2010/main" val="2287244209"/>
                </p:ext>
              </p:extLst>
            </p:nvPr>
          </p:nvGraphicFramePr>
          <p:xfrm>
            <a:off x="329723" y="1491942"/>
            <a:ext cx="8568952" cy="539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4"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211485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7713" y="3699030"/>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535521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300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prstClr val="black"/>
                </a:solidFill>
              </a:rPr>
              <a:pPr/>
              <a:t>24</a:t>
            </a:fld>
            <a:endParaRPr lang="en-US" altLang="zh-TW" b="1">
              <a:solidFill>
                <a:prstClr val="black"/>
              </a:solidFill>
            </a:endParaRPr>
          </a:p>
        </p:txBody>
      </p:sp>
      <p:sp>
        <p:nvSpPr>
          <p:cNvPr id="3" name="文字版面配置區 2"/>
          <p:cNvSpPr>
            <a:spLocks noGrp="1"/>
          </p:cNvSpPr>
          <p:nvPr>
            <p:ph type="body" idx="1"/>
          </p:nvPr>
        </p:nvSpPr>
        <p:spPr>
          <a:xfrm>
            <a:off x="0" y="1557339"/>
            <a:ext cx="9144000" cy="2591742"/>
          </a:xfrm>
        </p:spPr>
        <p:txBody>
          <a:bodyPr rtlCol="0">
            <a:noAutofit/>
          </a:bodyPr>
          <a:lstStyle/>
          <a:p>
            <a:pPr algn="ctr" fontAlgn="auto">
              <a:lnSpc>
                <a:spcPct val="15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國中教育會考是不是</a:t>
            </a:r>
            <a:r>
              <a:rPr lang="zh-TW" altLang="en-US" sz="4000" b="1" dirty="0">
                <a:solidFill>
                  <a:srgbClr val="FF0000"/>
                </a:solidFill>
                <a:latin typeface="Times New Roman" pitchFamily="18" charset="0"/>
                <a:ea typeface="標楷體" pitchFamily="65" charset="-120"/>
                <a:cs typeface="Times New Roman" pitchFamily="18" charset="0"/>
              </a:rPr>
              <a:t>入學測驗</a:t>
            </a:r>
            <a:r>
              <a:rPr lang="zh-TW" altLang="en-US" sz="4000" b="1" dirty="0">
                <a:solidFill>
                  <a:srgbClr val="000099"/>
                </a:solidFill>
                <a:latin typeface="Times New Roman" pitchFamily="18" charset="0"/>
                <a:ea typeface="標楷體" pitchFamily="65" charset="-120"/>
                <a:cs typeface="Times New Roman" pitchFamily="18" charset="0"/>
              </a:rPr>
              <a:t>？</a:t>
            </a:r>
            <a:endParaRPr lang="en-US" altLang="zh-TW" sz="4000" b="1" dirty="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形圖說文字 15"/>
          <p:cNvSpPr/>
          <p:nvPr/>
        </p:nvSpPr>
        <p:spPr>
          <a:xfrm>
            <a:off x="497887" y="1052736"/>
            <a:ext cx="2201906"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Q1</a:t>
            </a:r>
            <a:endParaRPr lang="zh-TW" altLang="en-US" sz="7200" dirty="0">
              <a:solidFill>
                <a:srgbClr val="FFFF00"/>
              </a:solidFill>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653107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0"/>
            <a:ext cx="8686800" cy="5069160"/>
          </a:xfrm>
        </p:spPr>
        <p:txBody>
          <a:bodyPr>
            <a:normAutofit lnSpcReduction="10000"/>
          </a:bodyPr>
          <a:lstStyle/>
          <a:p>
            <a:r>
              <a:rPr lang="zh-TW" altLang="en-US" b="1" dirty="0">
                <a:latin typeface="微軟正黑體" pitchFamily="34" charset="-120"/>
                <a:ea typeface="微軟正黑體" pitchFamily="34" charset="-120"/>
              </a:rPr>
              <a:t>依</a:t>
            </a:r>
            <a:r>
              <a:rPr lang="en-US" altLang="zh-TW" b="1" dirty="0">
                <a:latin typeface="新細明體"/>
                <a:ea typeface="新細明體"/>
              </a:rPr>
              <a:t>《</a:t>
            </a:r>
            <a:r>
              <a:rPr lang="zh-TW" altLang="en-US" b="1" dirty="0">
                <a:latin typeface="微軟正黑體" pitchFamily="34" charset="-120"/>
                <a:ea typeface="微軟正黑體" pitchFamily="34" charset="-120"/>
              </a:rPr>
              <a:t>高級中等教育法</a:t>
            </a:r>
            <a:r>
              <a:rPr lang="en-US" altLang="zh-TW" b="1" dirty="0">
                <a:latin typeface="新細明體"/>
                <a:ea typeface="新細明體"/>
              </a:rPr>
              <a:t>》</a:t>
            </a:r>
            <a:r>
              <a:rPr lang="zh-TW" altLang="en-US" b="1" dirty="0">
                <a:latin typeface="微軟正黑體" pitchFamily="34" charset="-120"/>
                <a:ea typeface="微軟正黑體" pitchFamily="34" charset="-120"/>
              </a:rPr>
              <a:t>不得超過 </a:t>
            </a:r>
            <a:r>
              <a:rPr lang="en-US" altLang="zh-TW" sz="3900" b="1" dirty="0">
                <a:solidFill>
                  <a:srgbClr val="FF0000"/>
                </a:solidFill>
                <a:latin typeface="微軟正黑體" pitchFamily="34" charset="-120"/>
                <a:ea typeface="微軟正黑體" pitchFamily="34" charset="-120"/>
              </a:rPr>
              <a:t>1/3</a:t>
            </a:r>
          </a:p>
          <a:p>
            <a:pPr>
              <a:spcBef>
                <a:spcPts val="1200"/>
              </a:spcBef>
            </a:pPr>
            <a:r>
              <a:rPr lang="zh-TW" altLang="en-US" b="1" dirty="0">
                <a:latin typeface="微軟正黑體" pitchFamily="34" charset="-120"/>
                <a:ea typeface="微軟正黑體" pitchFamily="34" charset="-120"/>
              </a:rPr>
              <a:t>採計方式是教育哲學問題</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您認為那一個學生的學力比較好？</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vs. 4A+1B++</a:t>
            </a:r>
          </a:p>
          <a:p>
            <a:pPr lvl="1"/>
            <a:r>
              <a:rPr lang="zh-TW" altLang="en-US" b="1" dirty="0">
                <a:latin typeface="微軟正黑體" pitchFamily="34" charset="-120"/>
                <a:ea typeface="微軟正黑體" pitchFamily="34" charset="-120"/>
              </a:rPr>
              <a:t>您認為哪一個學生比較有發展潛力？</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vs. 4A++1B++</a:t>
            </a:r>
          </a:p>
          <a:p>
            <a:pPr lvl="1"/>
            <a:r>
              <a:rPr lang="zh-TW" altLang="en-US" b="1" dirty="0">
                <a:latin typeface="微軟正黑體" pitchFamily="34" charset="-120"/>
                <a:ea typeface="微軟正黑體" pitchFamily="34" charset="-120"/>
              </a:rPr>
              <a:t>您認為這兩個學生學力差距有多大？</a:t>
            </a:r>
            <a:endParaRPr lang="en-US" altLang="zh-TW" b="1" dirty="0">
              <a:latin typeface="微軟正黑體" pitchFamily="34" charset="-120"/>
              <a:ea typeface="微軟正黑體" pitchFamily="34" charset="-120"/>
            </a:endParaRPr>
          </a:p>
          <a:p>
            <a:pPr lvl="2"/>
            <a:r>
              <a:rPr lang="en-US" altLang="zh-TW" b="1" dirty="0">
                <a:latin typeface="微軟正黑體" pitchFamily="34" charset="-120"/>
                <a:ea typeface="微軟正黑體" pitchFamily="34" charset="-120"/>
              </a:rPr>
              <a:t> 5A vs. 5B++</a:t>
            </a:r>
          </a:p>
          <a:p>
            <a:pPr>
              <a:spcBef>
                <a:spcPts val="1800"/>
              </a:spcBef>
            </a:pPr>
            <a:r>
              <a:rPr lang="zh-TW" altLang="en-US" b="1" dirty="0">
                <a:latin typeface="微軟正黑體" pitchFamily="34" charset="-120"/>
                <a:ea typeface="微軟正黑體" pitchFamily="34" charset="-120"/>
              </a:rPr>
              <a:t>國中教育會考</a:t>
            </a:r>
            <a:r>
              <a:rPr lang="zh-TW" altLang="en-US" b="1" dirty="0">
                <a:solidFill>
                  <a:srgbClr val="FF0000"/>
                </a:solidFill>
                <a:latin typeface="微軟正黑體" pitchFamily="34" charset="-120"/>
                <a:ea typeface="微軟正黑體" pitchFamily="34" charset="-120"/>
              </a:rPr>
              <a:t>違規記點</a:t>
            </a:r>
            <a:r>
              <a:rPr lang="zh-TW" altLang="en-US" b="1" dirty="0">
                <a:latin typeface="微軟正黑體" pitchFamily="34" charset="-120"/>
                <a:ea typeface="微軟正黑體" pitchFamily="34" charset="-120"/>
              </a:rPr>
              <a:t>會扣免試入學國中教育</a:t>
            </a:r>
            <a:r>
              <a:rPr lang="zh-TW" altLang="en-US" b="1" dirty="0">
                <a:solidFill>
                  <a:srgbClr val="FF0000"/>
                </a:solidFill>
                <a:latin typeface="微軟正黑體" pitchFamily="34" charset="-120"/>
                <a:ea typeface="微軟正黑體" pitchFamily="34" charset="-120"/>
              </a:rPr>
              <a:t>會考項目之總積分</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11318"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微軟正黑體" panose="020B0604030504040204" pitchFamily="34" charset="-120"/>
                <a:ea typeface="微軟正黑體" panose="020B0604030504040204" pitchFamily="34" charset="-120"/>
              </a:rPr>
              <a:t>比序採計國中教育會考成績</a:t>
            </a:r>
          </a:p>
        </p:txBody>
      </p:sp>
    </p:spTree>
    <p:extLst>
      <p:ext uri="{BB962C8B-B14F-4D97-AF65-F5344CB8AC3E}">
        <p14:creationId xmlns:p14="http://schemas.microsoft.com/office/powerpoint/2010/main" val="46007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5617" y="2996952"/>
            <a:ext cx="7256768" cy="1569660"/>
          </a:xfrm>
          <a:prstGeom prst="rect">
            <a:avLst/>
          </a:prstGeom>
        </p:spPr>
        <p:txBody>
          <a:bodyPr wrap="square">
            <a:spAutoFit/>
          </a:bodyPr>
          <a:lstStyle/>
          <a:p>
            <a:pPr lvl="2"/>
            <a:r>
              <a:rPr lang="zh-TW" altLang="en-US" sz="4800" b="1" dirty="0">
                <a:solidFill>
                  <a:srgbClr val="000099"/>
                </a:solidFill>
                <a:latin typeface="Times New Roman" pitchFamily="18" charset="0"/>
                <a:ea typeface="標楷體" pitchFamily="65" charset="-120"/>
                <a:cs typeface="Times New Roman" pitchFamily="18" charset="0"/>
              </a:rPr>
              <a:t>那些入學管道不參考國中教育會考成績 </a:t>
            </a:r>
            <a:r>
              <a:rPr lang="en-US" altLang="zh-TW" sz="4800" b="1" dirty="0">
                <a:solidFill>
                  <a:srgbClr val="000099"/>
                </a:solidFill>
                <a:latin typeface="Times New Roman" pitchFamily="18" charset="0"/>
                <a:ea typeface="標楷體" pitchFamily="65" charset="-120"/>
                <a:cs typeface="Times New Roman" pitchFamily="18" charset="0"/>
              </a:rPr>
              <a:t>?</a:t>
            </a:r>
            <a:r>
              <a:rPr lang="zh-TW" altLang="en-US" sz="4800" b="1" dirty="0">
                <a:solidFill>
                  <a:srgbClr val="000099"/>
                </a:solidFill>
                <a:latin typeface="Times New Roman" pitchFamily="18" charset="0"/>
                <a:ea typeface="標楷體" pitchFamily="65" charset="-120"/>
                <a:cs typeface="Times New Roman" pitchFamily="18" charset="0"/>
              </a:rPr>
              <a:t> </a:t>
            </a:r>
            <a:endParaRPr lang="en-US" altLang="zh-TW" sz="4800" b="1" dirty="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8" name="群組 7"/>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形圖說文字 17"/>
          <p:cNvSpPr/>
          <p:nvPr/>
        </p:nvSpPr>
        <p:spPr>
          <a:xfrm>
            <a:off x="497886" y="1052736"/>
            <a:ext cx="2381926"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Q2</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2" name="橢圓 1"/>
          <p:cNvSpPr/>
          <p:nvPr/>
        </p:nvSpPr>
        <p:spPr>
          <a:xfrm>
            <a:off x="1515614" y="4509120"/>
            <a:ext cx="1720287"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標楷體" pitchFamily="65" charset="-120"/>
                <a:ea typeface="標楷體" pitchFamily="65" charset="-120"/>
              </a:rPr>
              <a:t>完全免試</a:t>
            </a:r>
          </a:p>
        </p:txBody>
      </p:sp>
      <p:sp>
        <p:nvSpPr>
          <p:cNvPr id="3" name="橢圓 2"/>
          <p:cNvSpPr/>
          <p:nvPr/>
        </p:nvSpPr>
        <p:spPr>
          <a:xfrm>
            <a:off x="6228184" y="1440753"/>
            <a:ext cx="2016224" cy="1152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標楷體" pitchFamily="65" charset="-120"/>
                <a:ea typeface="標楷體" pitchFamily="65" charset="-120"/>
              </a:rPr>
              <a:t>實用技能學程</a:t>
            </a:r>
          </a:p>
        </p:txBody>
      </p:sp>
      <p:sp>
        <p:nvSpPr>
          <p:cNvPr id="19" name="橢圓 18"/>
          <p:cNvSpPr/>
          <p:nvPr/>
        </p:nvSpPr>
        <p:spPr>
          <a:xfrm>
            <a:off x="3528365" y="1781200"/>
            <a:ext cx="1628085"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標楷體" pitchFamily="65" charset="-120"/>
                <a:ea typeface="標楷體" pitchFamily="65" charset="-120"/>
              </a:rPr>
              <a:t>技優甄審</a:t>
            </a:r>
          </a:p>
        </p:txBody>
      </p:sp>
      <p:sp>
        <p:nvSpPr>
          <p:cNvPr id="20" name="橢圓 19"/>
          <p:cNvSpPr/>
          <p:nvPr/>
        </p:nvSpPr>
        <p:spPr>
          <a:xfrm>
            <a:off x="6034354" y="4797184"/>
            <a:ext cx="2403884" cy="11241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CC0000"/>
                </a:solidFill>
                <a:latin typeface="標楷體" pitchFamily="65" charset="-120"/>
                <a:ea typeface="標楷體" pitchFamily="65" charset="-120"/>
              </a:rPr>
              <a:t> </a:t>
            </a:r>
            <a:r>
              <a:rPr lang="zh-TW" altLang="en-US" sz="28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rPr>
              <a:t>科學班甄選入學</a:t>
            </a:r>
          </a:p>
        </p:txBody>
      </p:sp>
      <p:sp>
        <p:nvSpPr>
          <p:cNvPr id="21" name="橢圓 20"/>
          <p:cNvSpPr/>
          <p:nvPr/>
        </p:nvSpPr>
        <p:spPr>
          <a:xfrm>
            <a:off x="3707907" y="5098261"/>
            <a:ext cx="194421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標楷體" pitchFamily="65" charset="-120"/>
                <a:ea typeface="標楷體" pitchFamily="65" charset="-120"/>
              </a:rPr>
              <a:t>建教合作班</a:t>
            </a:r>
          </a:p>
        </p:txBody>
      </p:sp>
    </p:spTree>
    <p:extLst>
      <p:ext uri="{BB962C8B-B14F-4D97-AF65-F5344CB8AC3E}">
        <p14:creationId xmlns:p14="http://schemas.microsoft.com/office/powerpoint/2010/main" val="3224645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27</a:t>
            </a:fld>
            <a:endParaRPr lang="zh-TW" altLang="en-US"/>
          </a:p>
        </p:txBody>
      </p:sp>
      <p:sp>
        <p:nvSpPr>
          <p:cNvPr id="6" name="矩形 5"/>
          <p:cNvSpPr/>
          <p:nvPr/>
        </p:nvSpPr>
        <p:spPr>
          <a:xfrm>
            <a:off x="498197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0740" y="76473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內容版面配置區 2"/>
          <p:cNvSpPr txBox="1">
            <a:spLocks/>
          </p:cNvSpPr>
          <p:nvPr/>
        </p:nvSpPr>
        <p:spPr>
          <a:xfrm>
            <a:off x="781676" y="1119680"/>
            <a:ext cx="7474407" cy="809295"/>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貳、適性入學與相關資源</a:t>
            </a:r>
            <a:endParaRPr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9" name="直線接點 8"/>
          <p:cNvCxnSpPr/>
          <p:nvPr/>
        </p:nvCxnSpPr>
        <p:spPr>
          <a:xfrm>
            <a:off x="-10739" y="106484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3324" y="185693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11062" b="1624"/>
          <a:stretch/>
        </p:blipFill>
        <p:spPr>
          <a:xfrm>
            <a:off x="-10741" y="2132887"/>
            <a:ext cx="9144000" cy="4725145"/>
          </a:xfrm>
          <a:prstGeom prst="rect">
            <a:avLst/>
          </a:prstGeom>
        </p:spPr>
      </p:pic>
      <p:sp>
        <p:nvSpPr>
          <p:cNvPr id="4" name="文字方塊 3"/>
          <p:cNvSpPr txBox="1"/>
          <p:nvPr/>
        </p:nvSpPr>
        <p:spPr>
          <a:xfrm>
            <a:off x="2982992" y="3225082"/>
            <a:ext cx="3570208" cy="1107996"/>
          </a:xfrm>
          <a:prstGeom prst="rect">
            <a:avLst/>
          </a:prstGeom>
          <a:noFill/>
        </p:spPr>
        <p:txBody>
          <a:bodyPr wrap="none" rtlCol="0">
            <a:spAutoFit/>
          </a:bodyPr>
          <a:lstStyle/>
          <a:p>
            <a:r>
              <a:rPr lang="zh-TW" altLang="en-US" sz="6600" b="1" dirty="0">
                <a:solidFill>
                  <a:schemeClr val="bg1"/>
                </a:solidFill>
                <a:latin typeface="微軟正黑體" panose="020B0604030504040204" pitchFamily="34" charset="-120"/>
                <a:ea typeface="微軟正黑體" panose="020B0604030504040204" pitchFamily="34" charset="-120"/>
              </a:rPr>
              <a:t>夢想啟航</a:t>
            </a:r>
          </a:p>
        </p:txBody>
      </p:sp>
    </p:spTree>
    <p:extLst>
      <p:ext uri="{BB962C8B-B14F-4D97-AF65-F5344CB8AC3E}">
        <p14:creationId xmlns:p14="http://schemas.microsoft.com/office/powerpoint/2010/main" val="2351498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12607" y="78270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119675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 y="548680"/>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113</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學年度適性入學政策目標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3598351879"/>
              </p:ext>
            </p:extLst>
          </p:nvPr>
        </p:nvGraphicFramePr>
        <p:xfrm>
          <a:off x="1140579" y="1754678"/>
          <a:ext cx="5597896" cy="4680655"/>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179533" y="1754679"/>
            <a:ext cx="2457811" cy="638641"/>
          </a:xfrm>
          <a:prstGeom prst="wedgeRoundRectCallout">
            <a:avLst>
              <a:gd name="adj1" fmla="val 64063"/>
              <a:gd name="adj2" fmla="val 58850"/>
              <a:gd name="adj3" fmla="val 16667"/>
            </a:avLst>
          </a:prstGeom>
          <a:solidFill>
            <a:srgbClr val="9AC04A"/>
          </a:solidFill>
          <a:ln>
            <a:noFill/>
          </a:ln>
        </p:spPr>
        <p:style>
          <a:lnRef idx="1">
            <a:schemeClr val="accent6"/>
          </a:lnRef>
          <a:fillRef idx="2">
            <a:schemeClr val="accent6"/>
          </a:fillRef>
          <a:effectRef idx="1">
            <a:schemeClr val="accent6"/>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prstClr val="white"/>
                </a:solidFill>
                <a:latin typeface="微軟正黑體" panose="020B0604030504040204" pitchFamily="34" charset="-120"/>
                <a:ea typeface="微軟正黑體" panose="020B0604030504040204" pitchFamily="34" charset="-120"/>
              </a:rPr>
              <a:t>珍視</a:t>
            </a:r>
            <a:r>
              <a:rPr lang="zh-TW" altLang="zh-TW" sz="2600" b="1" dirty="0">
                <a:solidFill>
                  <a:prstClr val="white"/>
                </a:solidFill>
                <a:latin typeface="微軟正黑體" panose="020B0604030504040204" pitchFamily="34" charset="-120"/>
                <a:ea typeface="微軟正黑體" panose="020B0604030504040204" pitchFamily="34" charset="-120"/>
              </a:rPr>
              <a:t>菁英教育</a:t>
            </a:r>
            <a:endParaRPr lang="zh-TW" altLang="en-US" sz="2600" b="1" dirty="0">
              <a:solidFill>
                <a:prstClr val="white"/>
              </a:solidFill>
              <a:latin typeface="微軟正黑體" panose="020B0604030504040204" pitchFamily="34" charset="-120"/>
              <a:ea typeface="微軟正黑體" panose="020B0604030504040204" pitchFamily="34" charset="-120"/>
            </a:endParaRPr>
          </a:p>
        </p:txBody>
      </p:sp>
      <p:sp>
        <p:nvSpPr>
          <p:cNvPr id="23" name="上-下雙向箭號 22"/>
          <p:cNvSpPr/>
          <p:nvPr/>
        </p:nvSpPr>
        <p:spPr>
          <a:xfrm>
            <a:off x="755576" y="2638170"/>
            <a:ext cx="1146228" cy="2647531"/>
          </a:xfrm>
          <a:prstGeom prst="up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相輔相成</a:t>
            </a:r>
          </a:p>
        </p:txBody>
      </p:sp>
      <p:sp>
        <p:nvSpPr>
          <p:cNvPr id="24" name="圓角矩形 23"/>
          <p:cNvSpPr/>
          <p:nvPr/>
        </p:nvSpPr>
        <p:spPr>
          <a:xfrm flipH="1">
            <a:off x="3939528" y="1807424"/>
            <a:ext cx="1656184" cy="562709"/>
          </a:xfrm>
          <a:prstGeom prst="roundRect">
            <a:avLst/>
          </a:prstGeom>
          <a:solidFill>
            <a:srgbClr val="9AC04A"/>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微軟正黑體" panose="020B0604030504040204" pitchFamily="34" charset="-120"/>
                <a:ea typeface="微軟正黑體" panose="020B0604030504040204" pitchFamily="34" charset="-120"/>
              </a:rPr>
              <a:t>發展多元特色</a:t>
            </a:r>
          </a:p>
        </p:txBody>
      </p:sp>
      <p:sp>
        <p:nvSpPr>
          <p:cNvPr id="25" name="文字方塊 24"/>
          <p:cNvSpPr txBox="1"/>
          <p:nvPr/>
        </p:nvSpPr>
        <p:spPr>
          <a:xfrm>
            <a:off x="5977422" y="2147984"/>
            <a:ext cx="1576894" cy="830997"/>
          </a:xfrm>
          <a:prstGeom prst="rect">
            <a:avLst/>
          </a:prstGeom>
          <a:solidFill>
            <a:srgbClr val="9AC04A"/>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特色招生入學</a:t>
            </a:r>
          </a:p>
        </p:txBody>
      </p:sp>
      <p:sp>
        <p:nvSpPr>
          <p:cNvPr id="26" name="右大括弧 25"/>
          <p:cNvSpPr/>
          <p:nvPr/>
        </p:nvSpPr>
        <p:spPr>
          <a:xfrm>
            <a:off x="5652136" y="3068960"/>
            <a:ext cx="432883" cy="3205416"/>
          </a:xfrm>
          <a:prstGeom prst="rightBrace">
            <a:avLst>
              <a:gd name="adj1" fmla="val 56964"/>
              <a:gd name="adj2" fmla="val 50000"/>
            </a:avLst>
          </a:prstGeom>
          <a:ln w="57150">
            <a:solidFill>
              <a:schemeClr val="tx2">
                <a:lumMod val="60000"/>
                <a:lumOff val="40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6156177" y="3227945"/>
            <a:ext cx="718068" cy="1815882"/>
          </a:xfrm>
          <a:prstGeom prst="rect">
            <a:avLst/>
          </a:prstGeom>
          <a:solidFill>
            <a:srgbClr val="4181CE"/>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p:txBody>
      </p:sp>
      <p:sp>
        <p:nvSpPr>
          <p:cNvPr id="28" name="右大括弧 27"/>
          <p:cNvSpPr/>
          <p:nvPr/>
        </p:nvSpPr>
        <p:spPr>
          <a:xfrm>
            <a:off x="6843701" y="2491310"/>
            <a:ext cx="1040661" cy="2071683"/>
          </a:xfrm>
          <a:custGeom>
            <a:avLst/>
            <a:gdLst>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7" fmla="*/ 0 w 271404"/>
              <a:gd name="connsiteY7" fmla="*/ 0 h 2071683"/>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769257 w 1040661"/>
              <a:gd name="connsiteY6" fmla="*/ 2071683 h 2071683"/>
              <a:gd name="connsiteX7" fmla="*/ 769257 w 1040661"/>
              <a:gd name="connsiteY7" fmla="*/ 0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0 w 1040661"/>
              <a:gd name="connsiteY6" fmla="*/ 1999111 h 20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661" h="2071683" stroke="0" extrusionOk="0">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844203" y="2071683"/>
                  <a:pt x="769257" y="2071683"/>
                </a:cubicBezTo>
                <a:lnTo>
                  <a:pt x="769257" y="0"/>
                </a:lnTo>
                <a:close/>
              </a:path>
              <a:path w="1040661" h="2071683" fill="none">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74946" y="1999111"/>
                  <a:pt x="0" y="1999111"/>
                </a:cubicBezTo>
              </a:path>
            </a:pathLst>
          </a:custGeom>
          <a:ln w="57150">
            <a:solidFill>
              <a:srgbClr val="C0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7989588" y="2511213"/>
            <a:ext cx="576064" cy="2308324"/>
          </a:xfrm>
          <a:prstGeom prst="rect">
            <a:avLst/>
          </a:prstGeom>
          <a:solidFill>
            <a:srgbClr val="C00000"/>
          </a:solidFill>
          <a:ln>
            <a:noFill/>
          </a:ln>
        </p:spPr>
        <p:style>
          <a:lnRef idx="3">
            <a:schemeClr val="lt1"/>
          </a:lnRef>
          <a:fillRef idx="1">
            <a:schemeClr val="accent2"/>
          </a:fillRef>
          <a:effectRef idx="1">
            <a:schemeClr val="accent2"/>
          </a:effectRef>
          <a:fontRef idx="minor">
            <a:schemeClr val="lt1"/>
          </a:fontRef>
        </p:style>
        <p:txBody>
          <a:bodyPr wrap="square" rtlCol="0" anchor="ctr" anchorCtr="1">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次</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到</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位</a:t>
            </a:r>
          </a:p>
        </p:txBody>
      </p:sp>
      <p:sp>
        <p:nvSpPr>
          <p:cNvPr id="30" name="文字方塊 29"/>
          <p:cNvSpPr txBox="1"/>
          <p:nvPr/>
        </p:nvSpPr>
        <p:spPr>
          <a:xfrm>
            <a:off x="6781141" y="1196752"/>
            <a:ext cx="1560890"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甄選入學</a:t>
            </a:r>
          </a:p>
        </p:txBody>
      </p:sp>
      <p:sp>
        <p:nvSpPr>
          <p:cNvPr id="31" name="文字方塊 30"/>
          <p:cNvSpPr txBox="1"/>
          <p:nvPr/>
        </p:nvSpPr>
        <p:spPr>
          <a:xfrm>
            <a:off x="6766603" y="1619508"/>
            <a:ext cx="1575428"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考試分發入學</a:t>
            </a:r>
          </a:p>
        </p:txBody>
      </p:sp>
      <p:cxnSp>
        <p:nvCxnSpPr>
          <p:cNvPr id="32" name="直線接點 31"/>
          <p:cNvCxnSpPr/>
          <p:nvPr/>
        </p:nvCxnSpPr>
        <p:spPr>
          <a:xfrm>
            <a:off x="6588224" y="1412776"/>
            <a:ext cx="0" cy="759718"/>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588240" y="1412776"/>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588240" y="1840529"/>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6350025" y="5211086"/>
            <a:ext cx="1637692"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優先免試入學</a:t>
            </a:r>
          </a:p>
        </p:txBody>
      </p:sp>
      <p:cxnSp>
        <p:nvCxnSpPr>
          <p:cNvPr id="36" name="直線接點 35"/>
          <p:cNvCxnSpPr/>
          <p:nvPr/>
        </p:nvCxnSpPr>
        <p:spPr>
          <a:xfrm>
            <a:off x="6240703" y="5003448"/>
            <a:ext cx="0" cy="1338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240725" y="5452278"/>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264201" y="5880031"/>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278998" y="5395752"/>
            <a:ext cx="2119926" cy="1181016"/>
          </a:xfrm>
          <a:prstGeom prst="wedgeRoundRectCallout">
            <a:avLst>
              <a:gd name="adj1" fmla="val 70149"/>
              <a:gd name="adj2" fmla="val -45566"/>
              <a:gd name="adj3" fmla="val 16667"/>
            </a:avLst>
          </a:prstGeom>
          <a:solidFill>
            <a:srgbClr val="3B75BD"/>
          </a:solidFill>
          <a:ln>
            <a:noFill/>
          </a:ln>
        </p:spPr>
        <p:style>
          <a:lnRef idx="1">
            <a:schemeClr val="accent5"/>
          </a:lnRef>
          <a:fillRef idx="2">
            <a:schemeClr val="accent5"/>
          </a:fillRef>
          <a:effectRef idx="1">
            <a:schemeClr val="accent5"/>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prstClr val="white"/>
                </a:solidFill>
                <a:latin typeface="微軟正黑體" panose="020B0604030504040204" pitchFamily="34" charset="-120"/>
                <a:ea typeface="微軟正黑體" panose="020B0604030504040204" pitchFamily="34" charset="-120"/>
              </a:rPr>
              <a:t>適性揚才</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zh-TW" sz="2400" b="1" dirty="0">
                <a:solidFill>
                  <a:prstClr val="white"/>
                </a:solidFill>
                <a:latin typeface="微軟正黑體" panose="020B0604030504040204" pitchFamily="34" charset="-120"/>
                <a:ea typeface="微軟正黑體" panose="020B0604030504040204" pitchFamily="34" charset="-120"/>
              </a:rPr>
              <a:t>多元發展</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cxnSp>
        <p:nvCxnSpPr>
          <p:cNvPr id="48" name="直線單箭頭接點 47"/>
          <p:cNvCxnSpPr/>
          <p:nvPr/>
        </p:nvCxnSpPr>
        <p:spPr>
          <a:xfrm>
            <a:off x="3673167" y="2495088"/>
            <a:ext cx="2304256" cy="0"/>
          </a:xfrm>
          <a:prstGeom prst="straightConnector1">
            <a:avLst/>
          </a:prstGeom>
          <a:ln w="57150">
            <a:solidFill>
              <a:srgbClr val="93B946"/>
            </a:solidFill>
            <a:prstDash val="solid"/>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6333780" y="5674195"/>
            <a:ext cx="1653936"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一般免試入學</a:t>
            </a:r>
          </a:p>
        </p:txBody>
      </p:sp>
      <p:cxnSp>
        <p:nvCxnSpPr>
          <p:cNvPr id="51" name="直線接點 50"/>
          <p:cNvCxnSpPr/>
          <p:nvPr/>
        </p:nvCxnSpPr>
        <p:spPr>
          <a:xfrm>
            <a:off x="6264201" y="6341483"/>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6333785" y="6135649"/>
            <a:ext cx="2700894"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zh-TW"/>
            </a:defPPr>
            <a:lvl1pPr>
              <a:defRPr b="1">
                <a:solidFill>
                  <a:prstClr val="white"/>
                </a:solidFill>
                <a:latin typeface="Adobe 繁黑體 Std B" pitchFamily="34" charset="-120"/>
                <a:ea typeface="Adobe 繁黑體 Std B" pitchFamily="34" charset="-120"/>
              </a:defRPr>
            </a:lvl1pPr>
          </a:lstStyle>
          <a:p>
            <a:r>
              <a:rPr lang="zh-TW" altLang="en-US" dirty="0">
                <a:latin typeface="微軟正黑體" panose="020B0604030504040204" pitchFamily="34" charset="-120"/>
                <a:ea typeface="微軟正黑體" panose="020B0604030504040204" pitchFamily="34" charset="-120"/>
              </a:rPr>
              <a:t>學習區完全免試入學</a:t>
            </a:r>
          </a:p>
        </p:txBody>
      </p:sp>
      <p:grpSp>
        <p:nvGrpSpPr>
          <p:cNvPr id="40" name="群組 39"/>
          <p:cNvGrpSpPr/>
          <p:nvPr/>
        </p:nvGrpSpPr>
        <p:grpSpPr>
          <a:xfrm>
            <a:off x="2195737" y="44631"/>
            <a:ext cx="2664296" cy="360045"/>
            <a:chOff x="2123728" y="44624"/>
            <a:chExt cx="2664296" cy="360045"/>
          </a:xfrm>
        </p:grpSpPr>
        <p:grpSp>
          <p:nvGrpSpPr>
            <p:cNvPr id="42" name="群組 41"/>
            <p:cNvGrpSpPr/>
            <p:nvPr/>
          </p:nvGrpSpPr>
          <p:grpSpPr>
            <a:xfrm>
              <a:off x="2555776" y="44624"/>
              <a:ext cx="2232248" cy="360045"/>
              <a:chOff x="2267744" y="44624"/>
              <a:chExt cx="2232248" cy="360045"/>
            </a:xfrm>
          </p:grpSpPr>
          <p:grpSp>
            <p:nvGrpSpPr>
              <p:cNvPr id="44" name="群組 37"/>
              <p:cNvGrpSpPr/>
              <p:nvPr/>
            </p:nvGrpSpPr>
            <p:grpSpPr>
              <a:xfrm>
                <a:off x="2267744" y="44629"/>
                <a:ext cx="2232248" cy="360040"/>
                <a:chOff x="2267738" y="44624"/>
                <a:chExt cx="2232248" cy="360040"/>
              </a:xfrm>
            </p:grpSpPr>
            <p:sp>
              <p:nvSpPr>
                <p:cNvPr id="54" name="橢圓 5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5" name="橢圓 5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3" name="橢圓 5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241175" y="6315979"/>
            <a:ext cx="2133600" cy="365125"/>
          </a:xfrm>
        </p:spPr>
        <p:txBody>
          <a:bodyPr/>
          <a:lstStyle/>
          <a:p>
            <a:pPr>
              <a:defRPr/>
            </a:pPr>
            <a:fld id="{EA492ED5-1C95-4B29-ACE8-5E88B12C2CFD}" type="slidenum">
              <a:rPr lang="zh-TW" altLang="en-US" smtClean="0">
                <a:solidFill>
                  <a:prstClr val="black">
                    <a:tint val="75000"/>
                  </a:prstClr>
                </a:solidFill>
              </a:rPr>
              <a:pPr>
                <a:defRPr/>
              </a:pPr>
              <a:t>28</a:t>
            </a:fld>
            <a:endParaRPr lang="zh-TW" altLang="en-US">
              <a:solidFill>
                <a:prstClr val="black">
                  <a:tint val="75000"/>
                </a:prstClr>
              </a:solidFill>
            </a:endParaRPr>
          </a:p>
        </p:txBody>
      </p:sp>
    </p:spTree>
    <p:extLst>
      <p:ext uri="{BB962C8B-B14F-4D97-AF65-F5344CB8AC3E}">
        <p14:creationId xmlns:p14="http://schemas.microsoft.com/office/powerpoint/2010/main" val="4032064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AC0570-A8D8-4D41-8697-910BF0D173E9}"/>
              </a:ext>
            </a:extLst>
          </p:cNvPr>
          <p:cNvSpPr>
            <a:spLocks noGrp="1"/>
          </p:cNvSpPr>
          <p:nvPr>
            <p:ph type="title"/>
          </p:nvPr>
        </p:nvSpPr>
        <p:spPr>
          <a:xfrm>
            <a:off x="1159026" y="836712"/>
            <a:ext cx="7041976" cy="1143000"/>
          </a:xfrm>
        </p:spPr>
        <p:txBody>
          <a:bodyPr/>
          <a:lstStyle/>
          <a:p>
            <a:pPr algn="l"/>
            <a:r>
              <a:rPr lang="zh-TW" altLang="en-US" b="1" dirty="0">
                <a:solidFill>
                  <a:srgbClr val="FF0000"/>
                </a:solidFill>
                <a:latin typeface="微軟正黑體" panose="020B0604030504040204" pitchFamily="34" charset="-120"/>
                <a:ea typeface="微軟正黑體" panose="020B0604030504040204" pitchFamily="34" charset="-120"/>
              </a:rPr>
              <a:t>一個測驗，四個入學方式</a:t>
            </a:r>
          </a:p>
        </p:txBody>
      </p:sp>
      <p:sp>
        <p:nvSpPr>
          <p:cNvPr id="4" name="矩形 3">
            <a:extLst>
              <a:ext uri="{FF2B5EF4-FFF2-40B4-BE49-F238E27FC236}">
                <a16:creationId xmlns:a16="http://schemas.microsoft.com/office/drawing/2014/main" id="{788CB456-2EB2-421D-84A5-AF9749D659DF}"/>
              </a:ext>
            </a:extLst>
          </p:cNvPr>
          <p:cNvSpPr/>
          <p:nvPr/>
        </p:nvSpPr>
        <p:spPr>
          <a:xfrm>
            <a:off x="6876256" y="4221088"/>
            <a:ext cx="2160240"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其他入學管道</a:t>
            </a:r>
          </a:p>
        </p:txBody>
      </p:sp>
      <p:sp>
        <p:nvSpPr>
          <p:cNvPr id="5" name="矩形 4">
            <a:extLst>
              <a:ext uri="{FF2B5EF4-FFF2-40B4-BE49-F238E27FC236}">
                <a16:creationId xmlns:a16="http://schemas.microsoft.com/office/drawing/2014/main" id="{CB34C533-B523-4077-B54C-93902B72E553}"/>
              </a:ext>
            </a:extLst>
          </p:cNvPr>
          <p:cNvSpPr/>
          <p:nvPr/>
        </p:nvSpPr>
        <p:spPr>
          <a:xfrm>
            <a:off x="4737438" y="4221088"/>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未受補助</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a:solidFill>
                  <a:prstClr val="white"/>
                </a:solidFill>
                <a:latin typeface="微軟正黑體" panose="020B0604030504040204" pitchFamily="34" charset="-120"/>
                <a:ea typeface="微軟正黑體" panose="020B0604030504040204" pitchFamily="34" charset="-120"/>
              </a:rPr>
              <a:t>私校獨招</a:t>
            </a:r>
          </a:p>
        </p:txBody>
      </p:sp>
      <p:sp>
        <p:nvSpPr>
          <p:cNvPr id="6" name="矩形 5">
            <a:extLst>
              <a:ext uri="{FF2B5EF4-FFF2-40B4-BE49-F238E27FC236}">
                <a16:creationId xmlns:a16="http://schemas.microsoft.com/office/drawing/2014/main" id="{911BE7F6-7A15-4D91-B367-55B46667E2E6}"/>
              </a:ext>
            </a:extLst>
          </p:cNvPr>
          <p:cNvSpPr/>
          <p:nvPr/>
        </p:nvSpPr>
        <p:spPr>
          <a:xfrm>
            <a:off x="2513233" y="4221088"/>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特色招生</a:t>
            </a:r>
          </a:p>
        </p:txBody>
      </p:sp>
      <p:sp>
        <p:nvSpPr>
          <p:cNvPr id="7" name="矩形 6">
            <a:extLst>
              <a:ext uri="{FF2B5EF4-FFF2-40B4-BE49-F238E27FC236}">
                <a16:creationId xmlns:a16="http://schemas.microsoft.com/office/drawing/2014/main" id="{1F228ABF-D72D-40A1-9BE4-5C54EADEE997}"/>
              </a:ext>
            </a:extLst>
          </p:cNvPr>
          <p:cNvSpPr/>
          <p:nvPr/>
        </p:nvSpPr>
        <p:spPr>
          <a:xfrm>
            <a:off x="192894" y="4221088"/>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免試入學</a:t>
            </a:r>
          </a:p>
        </p:txBody>
      </p:sp>
      <p:sp>
        <p:nvSpPr>
          <p:cNvPr id="8" name="六邊形 7">
            <a:extLst>
              <a:ext uri="{FF2B5EF4-FFF2-40B4-BE49-F238E27FC236}">
                <a16:creationId xmlns:a16="http://schemas.microsoft.com/office/drawing/2014/main" id="{C5B2670F-471F-4CBB-8F0F-D81F6CE8CDB8}"/>
              </a:ext>
            </a:extLst>
          </p:cNvPr>
          <p:cNvSpPr/>
          <p:nvPr/>
        </p:nvSpPr>
        <p:spPr>
          <a:xfrm>
            <a:off x="2174479" y="2423420"/>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b="1" dirty="0">
                <a:solidFill>
                  <a:srgbClr val="0000FF"/>
                </a:solidFill>
                <a:latin typeface="微軟正黑體" panose="020B0604030504040204" pitchFamily="34" charset="-120"/>
                <a:ea typeface="微軟正黑體" panose="020B0604030504040204" pitchFamily="34" charset="-120"/>
              </a:rPr>
              <a:t>國中教育會考</a:t>
            </a:r>
          </a:p>
        </p:txBody>
      </p:sp>
      <p:sp>
        <p:nvSpPr>
          <p:cNvPr id="9" name="矩形 8"/>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29</a:t>
            </a:fld>
            <a:endParaRPr lang="zh-TW" altLang="en-US"/>
          </a:p>
        </p:txBody>
      </p:sp>
    </p:spTree>
    <p:extLst>
      <p:ext uri="{BB962C8B-B14F-4D97-AF65-F5344CB8AC3E}">
        <p14:creationId xmlns:p14="http://schemas.microsoft.com/office/powerpoint/2010/main" val="187231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0692"/>
            <a:ext cx="9144000" cy="584775"/>
          </a:xfrm>
          <a:prstGeom prst="rect">
            <a:avLst/>
          </a:prstGeom>
          <a:noFill/>
          <a:ln>
            <a:noFill/>
          </a:ln>
        </p:spPr>
        <p:txBody>
          <a:bodyPr wrap="square" rtlCol="0">
            <a:spAutoFit/>
          </a:bodyPr>
          <a:lstStyle/>
          <a:p>
            <a:pPr defTabSz="1219170" fontAlgn="auto" latinLnBrk="1">
              <a:spcBef>
                <a:spcPts val="0"/>
              </a:spcBef>
              <a:spcAft>
                <a:spcPts val="0"/>
              </a:spcAft>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a:solidFill>
                  <a:srgbClr val="C00000"/>
                </a:solidFill>
                <a:latin typeface="微軟正黑體" panose="020B0604030504040204" pitchFamily="34" charset="-120"/>
                <a:ea typeface="微軟正黑體" panose="020B0604030504040204" pitchFamily="34" charset="-120"/>
              </a:rPr>
              <a:t>時代不一樣了，我們的引導思維有跟著改變嗎？</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13" name="內容版面配置區 1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2695" y="1412776"/>
            <a:ext cx="3885167" cy="5688632"/>
          </a:xfrm>
        </p:spPr>
      </p:pic>
      <p:sp>
        <p:nvSpPr>
          <p:cNvPr id="11" name="矩形 10"/>
          <p:cNvSpPr/>
          <p:nvPr/>
        </p:nvSpPr>
        <p:spPr>
          <a:xfrm>
            <a:off x="4375558" y="1412776"/>
            <a:ext cx="4572000" cy="4154984"/>
          </a:xfrm>
          <a:prstGeom prst="rect">
            <a:avLst/>
          </a:prstGeom>
        </p:spPr>
        <p:txBody>
          <a:bodyPr>
            <a:spAutoFit/>
          </a:bodyPr>
          <a:lstStyle/>
          <a:p>
            <a:r>
              <a:rPr lang="zh-TW" altLang="en-US" sz="3000" b="1" dirty="0"/>
              <a:t>大哥的故事</a:t>
            </a:r>
            <a:endParaRPr lang="en-US" altLang="zh-TW" sz="3000" b="1" dirty="0"/>
          </a:p>
          <a:p>
            <a:endParaRPr lang="en-US" altLang="zh-TW" dirty="0"/>
          </a:p>
          <a:p>
            <a:r>
              <a:rPr lang="zh-TW" altLang="en-US" dirty="0"/>
              <a:t>今天去接大哥出獄，大哥當初因為走私罪被抓，在裡面死活不肯透露最後一批貨藏在那裡，被從重判了二十年。今天終於出來了。</a:t>
            </a:r>
          </a:p>
          <a:p>
            <a:br>
              <a:rPr lang="zh-TW" altLang="en-US" dirty="0"/>
            </a:br>
            <a:r>
              <a:rPr lang="zh-TW" altLang="en-US" dirty="0"/>
              <a:t>出獄之後一言不發，大哥帶我來到郊區，仔細辨認了一天找到了當初埋貨的地方，倆人挖了半天挖出了幾個大箱子，大哥看著大箱子，都開始顫抖了，緊緊地抓著我的手說：這批貨一出手我們就有錢了，這幾年的苦也沒白受，咱們一起過好日子！</a:t>
            </a:r>
          </a:p>
          <a:p>
            <a:r>
              <a:rPr lang="zh-TW" altLang="en-US" dirty="0"/>
              <a:t>我感動的流著幸福的淚水，打開了箱子後一看。</a:t>
            </a:r>
          </a:p>
        </p:txBody>
      </p:sp>
      <p:sp>
        <p:nvSpPr>
          <p:cNvPr id="12" name="矩形 11"/>
          <p:cNvSpPr/>
          <p:nvPr/>
        </p:nvSpPr>
        <p:spPr>
          <a:xfrm>
            <a:off x="4491125" y="5758285"/>
            <a:ext cx="3102131" cy="369332"/>
          </a:xfrm>
          <a:prstGeom prst="rect">
            <a:avLst/>
          </a:prstGeom>
        </p:spPr>
        <p:txBody>
          <a:bodyPr wrap="none">
            <a:spAutoFit/>
          </a:bodyPr>
          <a:lstStyle/>
          <a:p>
            <a:r>
              <a:rPr lang="zh-TW" altLang="en-US" dirty="0"/>
              <a:t>滿滿一箱子</a:t>
            </a:r>
            <a:r>
              <a:rPr lang="en-US" altLang="zh-TW" dirty="0"/>
              <a:t>B.B Call </a:t>
            </a:r>
            <a:r>
              <a:rPr lang="zh-TW" altLang="en-US" dirty="0"/>
              <a:t>呼叫器</a:t>
            </a:r>
            <a:r>
              <a:rPr lang="en-US" altLang="zh-TW" dirty="0"/>
              <a:t>……</a:t>
            </a:r>
            <a:endParaRPr lang="zh-TW" altLang="en-US" dirty="0"/>
          </a:p>
        </p:txBody>
      </p:sp>
    </p:spTree>
    <p:extLst>
      <p:ext uri="{BB962C8B-B14F-4D97-AF65-F5344CB8AC3E}">
        <p14:creationId xmlns:p14="http://schemas.microsoft.com/office/powerpoint/2010/main" val="2080420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113</a:t>
            </a:r>
            <a:r>
              <a:rPr lang="zh-TW" altLang="en-US" sz="3200" b="1" dirty="0">
                <a:solidFill>
                  <a:prstClr val="white"/>
                </a:solidFill>
                <a:latin typeface="微軟正黑體" panose="020B0604030504040204" pitchFamily="34" charset="-120"/>
                <a:ea typeface="微軟正黑體" panose="020B0604030504040204" pitchFamily="34" charset="-120"/>
              </a:rPr>
              <a:t>學年度適性入學管道</a:t>
            </a: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30</a:t>
            </a:fld>
            <a:endParaRPr lang="zh-TW" altLang="en-US">
              <a:solidFill>
                <a:prstClr val="black">
                  <a:tint val="75000"/>
                </a:prstClr>
              </a:solidFill>
            </a:endParaRPr>
          </a:p>
        </p:txBody>
      </p:sp>
      <p:pic>
        <p:nvPicPr>
          <p:cNvPr id="18" name="圖片 17" descr="Image 00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4814" y="1052736"/>
            <a:ext cx="9178814" cy="5805264"/>
          </a:xfrm>
          <a:prstGeom prst="rect">
            <a:avLst/>
          </a:prstGeom>
        </p:spPr>
      </p:pic>
    </p:spTree>
    <p:extLst>
      <p:ext uri="{BB962C8B-B14F-4D97-AF65-F5344CB8AC3E}">
        <p14:creationId xmlns:p14="http://schemas.microsoft.com/office/powerpoint/2010/main" val="26926322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788798646"/>
              </p:ext>
            </p:extLst>
          </p:nvPr>
        </p:nvGraphicFramePr>
        <p:xfrm>
          <a:off x="1061610" y="461883"/>
          <a:ext cx="7596844" cy="6510618"/>
        </p:xfrm>
        <a:graphic>
          <a:graphicData uri="http://schemas.openxmlformats.org/drawingml/2006/table">
            <a:tbl>
              <a:tblPr firstRow="1" bandRow="1">
                <a:tableStyleId>{5C22544A-7EE6-4342-B048-85BDC9FD1C3A}</a:tableStyleId>
              </a:tblPr>
              <a:tblGrid>
                <a:gridCol w="3780420">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tblGrid>
              <a:tr h="672928">
                <a:tc gridSpan="2">
                  <a:txBody>
                    <a:bodyPr/>
                    <a:lstStyle/>
                    <a:p>
                      <a:pPr algn="ctr"/>
                      <a:endParaRPr lang="en-US" altLang="zh-TW" sz="4000" dirty="0">
                        <a:solidFill>
                          <a:srgbClr val="FFFF00"/>
                        </a:solidFill>
                        <a:latin typeface="微軟正黑體" pitchFamily="34" charset="-120"/>
                        <a:ea typeface="微軟正黑體" pitchFamily="34" charset="-120"/>
                      </a:endParaRPr>
                    </a:p>
                  </a:txBody>
                  <a:tcPr anchor="ctr"/>
                </a:tc>
                <a:tc hMerge="1">
                  <a:txBody>
                    <a:bodyPr/>
                    <a:lstStyle/>
                    <a:p>
                      <a:endParaRPr lang="zh-TW" altLang="en-US" dirty="0"/>
                    </a:p>
                  </a:txBody>
                  <a:tcPr/>
                </a:tc>
                <a:extLst>
                  <a:ext uri="{0D108BD9-81ED-4DB2-BD59-A6C34878D82A}">
                    <a16:rowId xmlns:a16="http://schemas.microsoft.com/office/drawing/2014/main" val="10000"/>
                  </a:ext>
                </a:extLst>
              </a:tr>
              <a:tr h="497381">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分區免試</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大免</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FF0000"/>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優先免試</a:t>
                      </a:r>
                      <a:endParaRPr lang="zh-TW" altLang="en-US" sz="2400" strike="sngStrike" dirty="0">
                        <a:latin typeface="標楷體" pitchFamily="65" charset="-120"/>
                        <a:ea typeface="標楷體" pitchFamily="65" charset="-120"/>
                      </a:endParaRPr>
                    </a:p>
                  </a:txBody>
                  <a:tcPr anchor="ctr"/>
                </a:tc>
                <a:extLst>
                  <a:ext uri="{0D108BD9-81ED-4DB2-BD59-A6C34878D82A}">
                    <a16:rowId xmlns:a16="http://schemas.microsoft.com/office/drawing/2014/main" val="10001"/>
                  </a:ext>
                </a:extLst>
              </a:tr>
              <a:tr h="866028">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直升入學</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9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慈中</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園區生免試獨招</a:t>
                      </a:r>
                      <a:endParaRPr lang="zh-TW" altLang="en-US" sz="2400" strike="sngStrike" dirty="0">
                        <a:latin typeface="標楷體" pitchFamily="65" charset="-120"/>
                        <a:ea typeface="標楷體" pitchFamily="65" charset="-120"/>
                      </a:endParaRPr>
                    </a:p>
                  </a:txBody>
                  <a:tcPr anchor="ctr"/>
                </a:tc>
                <a:extLst>
                  <a:ext uri="{0D108BD9-81ED-4DB2-BD59-A6C34878D82A}">
                    <a16:rowId xmlns:a16="http://schemas.microsoft.com/office/drawing/2014/main" val="10002"/>
                  </a:ext>
                </a:extLst>
              </a:tr>
              <a:tr h="4973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基北區產特</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技優甄審入學</a:t>
                      </a:r>
                    </a:p>
                  </a:txBody>
                  <a:tcPr anchor="ctr"/>
                </a:tc>
                <a:extLst>
                  <a:ext uri="{0D108BD9-81ED-4DB2-BD59-A6C34878D82A}">
                    <a16:rowId xmlns:a16="http://schemas.microsoft.com/office/drawing/2014/main" val="10003"/>
                  </a:ext>
                </a:extLst>
              </a:tr>
              <a:tr h="497381">
                <a:tc>
                  <a:txBody>
                    <a:bodyPr/>
                    <a:lstStyle/>
                    <a:p>
                      <a:pPr algn="ctr"/>
                      <a:r>
                        <a:rPr lang="zh-TW" altLang="en-US" sz="2400" strike="sngStrike" dirty="0"/>
                        <a:t>宜蘭區專長生</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五專完全免試</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完免</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4"/>
                  </a:ext>
                </a:extLst>
              </a:tr>
              <a:tr h="4973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屏東區離島生</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微軟正黑體" panose="020B0604030504040204" pitchFamily="34" charset="-120"/>
                          <a:ea typeface="微軟正黑體" panose="020B0604030504040204" pitchFamily="34" charset="-120"/>
                        </a:rPr>
                        <a:t>五專優先免試</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優免</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5"/>
                  </a:ext>
                </a:extLst>
              </a:tr>
              <a:tr h="4973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技術型及單科型免試獨招</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微軟正黑體" panose="020B0604030504040204" pitchFamily="34" charset="-120"/>
                          <a:ea typeface="微軟正黑體" panose="020B0604030504040204" pitchFamily="34" charset="-120"/>
                        </a:rPr>
                        <a:t>五專聯合免試</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聯免</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9"/>
                  </a:ext>
                </a:extLst>
              </a:tr>
              <a:tr h="7168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微軟正黑體" panose="020B0604030504040204" pitchFamily="34" charset="-120"/>
                          <a:ea typeface="微軟正黑體" panose="020B0604030504040204" pitchFamily="34" charset="-120"/>
                        </a:rPr>
                        <a:t>進修學校非應屆獨招</a:t>
                      </a:r>
                      <a:endParaRPr lang="en-US" altLang="zh-TW" sz="2800" b="1" dirty="0">
                        <a:solidFill>
                          <a:srgbClr val="FF00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500" b="1" dirty="0">
                          <a:solidFill>
                            <a:srgbClr val="0000FF"/>
                          </a:solidFill>
                          <a:latin typeface="微軟正黑體" panose="020B0604030504040204" pitchFamily="34" charset="-120"/>
                          <a:ea typeface="微軟正黑體" panose="020B0604030504040204" pitchFamily="34" charset="-120"/>
                        </a:rPr>
                        <a:t>(</a:t>
                      </a:r>
                      <a:r>
                        <a:rPr lang="zh-TW" altLang="en-US" sz="1500" b="1" dirty="0">
                          <a:solidFill>
                            <a:srgbClr val="0000FF"/>
                          </a:solidFill>
                          <a:latin typeface="微軟正黑體" panose="020B0604030504040204" pitchFamily="34" charset="-120"/>
                          <a:ea typeface="微軟正黑體" panose="020B0604030504040204" pitchFamily="34" charset="-120"/>
                        </a:rPr>
                        <a:t>玉高、花工、花商、上騰</a:t>
                      </a:r>
                      <a:r>
                        <a:rPr lang="en-US" altLang="zh-TW" sz="1500" b="1" dirty="0">
                          <a:solidFill>
                            <a:srgbClr val="0000FF"/>
                          </a:solidFill>
                          <a:latin typeface="微軟正黑體" panose="020B0604030504040204" pitchFamily="34" charset="-120"/>
                          <a:ea typeface="微軟正黑體" panose="020B0604030504040204" pitchFamily="34" charset="-120"/>
                        </a:rPr>
                        <a:t>)</a:t>
                      </a:r>
                      <a:endParaRPr lang="zh-TW" altLang="en-US" sz="15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原住民藝能班</a:t>
                      </a:r>
                      <a:endParaRPr lang="zh-TW" altLang="en-US" sz="2400" strike="sngStrike" dirty="0">
                        <a:latin typeface="標楷體" pitchFamily="65" charset="-120"/>
                        <a:ea typeface="標楷體" pitchFamily="65" charset="-120"/>
                      </a:endParaRPr>
                    </a:p>
                  </a:txBody>
                  <a:tcPr anchor="ctr"/>
                </a:tc>
                <a:extLst>
                  <a:ext uri="{0D108BD9-81ED-4DB2-BD59-A6C34878D82A}">
                    <a16:rowId xmlns:a16="http://schemas.microsoft.com/office/drawing/2014/main" val="10006"/>
                  </a:ext>
                </a:extLst>
              </a:tr>
              <a:tr h="789958">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微軟正黑體" panose="020B0604030504040204" pitchFamily="34" charset="-120"/>
                          <a:ea typeface="微軟正黑體" panose="020B0604030504040204" pitchFamily="34" charset="-120"/>
                        </a:rPr>
                        <a:t>學習區完全免試</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完免</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400" b="1" dirty="0">
                        <a:solidFill>
                          <a:srgbClr val="0000FF"/>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00FF"/>
                          </a:solidFill>
                          <a:latin typeface="微軟正黑體" panose="020B0604030504040204" pitchFamily="34" charset="-120"/>
                          <a:ea typeface="微軟正黑體" panose="020B0604030504040204" pitchFamily="34" charset="-120"/>
                        </a:rPr>
                        <a:t>(</a:t>
                      </a:r>
                      <a:r>
                        <a:rPr lang="zh-TW" altLang="en-US" sz="1800" b="1" dirty="0">
                          <a:solidFill>
                            <a:srgbClr val="0000FF"/>
                          </a:solidFill>
                          <a:latin typeface="微軟正黑體" panose="020B0604030504040204" pitchFamily="34" charset="-120"/>
                          <a:ea typeface="微軟正黑體" panose="020B0604030504040204" pitchFamily="34" charset="-120"/>
                        </a:rPr>
                        <a:t>花工、花農、光高、玉高、四維、海星、上騰</a:t>
                      </a:r>
                      <a:r>
                        <a:rPr lang="en-US" altLang="zh-TW" sz="1800" b="1" dirty="0">
                          <a:solidFill>
                            <a:srgbClr val="0000FF"/>
                          </a:solidFill>
                          <a:latin typeface="微軟正黑體" panose="020B0604030504040204" pitchFamily="34" charset="-120"/>
                          <a:ea typeface="微軟正黑體" panose="020B0604030504040204" pitchFamily="34" charset="-120"/>
                        </a:rPr>
                        <a:t>)</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anose="020B0604030504040204" pitchFamily="34" charset="-120"/>
                          <a:ea typeface="微軟正黑體" panose="020B0604030504040204" pitchFamily="34" charset="-120"/>
                        </a:rPr>
                        <a:t>原住民族教育實驗班</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FF"/>
                          </a:solidFill>
                          <a:latin typeface="微軟正黑體" panose="020B0604030504040204" pitchFamily="34" charset="-120"/>
                          <a:ea typeface="微軟正黑體" panose="020B0604030504040204" pitchFamily="34" charset="-120"/>
                        </a:rPr>
                        <a:t>(</a:t>
                      </a:r>
                      <a:r>
                        <a:rPr lang="zh-TW" altLang="en-US" sz="2400" b="1" dirty="0">
                          <a:solidFill>
                            <a:srgbClr val="0000FF"/>
                          </a:solidFill>
                          <a:latin typeface="微軟正黑體" panose="020B0604030504040204" pitchFamily="34" charset="-120"/>
                          <a:ea typeface="微軟正黑體" panose="020B0604030504040204" pitchFamily="34" charset="-120"/>
                        </a:rPr>
                        <a:t>玉高、海星、花工資訊科</a:t>
                      </a:r>
                      <a:r>
                        <a:rPr lang="en-US" altLang="zh-TW" sz="2400" b="1" dirty="0">
                          <a:solidFill>
                            <a:srgbClr val="0000FF"/>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7"/>
                  </a:ext>
                </a:extLst>
              </a:tr>
              <a:tr h="74685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strike="sngStrike" dirty="0"/>
                        <a:t>臺商子弟專案</a:t>
                      </a:r>
                      <a:endParaRPr lang="zh-TW" altLang="en-US" sz="2800" strike="sngStrike" dirty="0">
                        <a:latin typeface="標楷體" pitchFamily="65" charset="-120"/>
                        <a:ea typeface="標楷體" pitchFamily="65" charset="-120"/>
                      </a:endParaRPr>
                    </a:p>
                  </a:txBody>
                  <a:tcPr/>
                </a:tc>
                <a:extLst>
                  <a:ext uri="{0D108BD9-81ED-4DB2-BD59-A6C34878D82A}">
                    <a16:rowId xmlns:a16="http://schemas.microsoft.com/office/drawing/2014/main" val="10008"/>
                  </a:ext>
                </a:extLst>
              </a:tr>
            </a:tbl>
          </a:graphicData>
        </a:graphic>
      </p:graphicFrame>
      <p:sp>
        <p:nvSpPr>
          <p:cNvPr id="5" name="標題 1"/>
          <p:cNvSpPr txBox="1">
            <a:spLocks/>
          </p:cNvSpPr>
          <p:nvPr/>
        </p:nvSpPr>
        <p:spPr bwMode="auto">
          <a:xfrm>
            <a:off x="583952" y="332688"/>
            <a:ext cx="8229600" cy="9508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多元入學管道</a:t>
            </a:r>
            <a:r>
              <a:rPr lang="en-US" altLang="zh-TW" b="1" dirty="0">
                <a:solidFill>
                  <a:srgbClr val="0000FF"/>
                </a:solidFill>
                <a:latin typeface="微軟正黑體" panose="020B0604030504040204" pitchFamily="34" charset="-120"/>
                <a:ea typeface="微軟正黑體" panose="020B0604030504040204" pitchFamily="34" charset="-120"/>
              </a:rPr>
              <a:t>(1)</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7" y="44631"/>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10977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730325416"/>
              </p:ext>
            </p:extLst>
          </p:nvPr>
        </p:nvGraphicFramePr>
        <p:xfrm>
          <a:off x="323528" y="2135456"/>
          <a:ext cx="8424936" cy="3664727"/>
        </p:xfrm>
        <a:graphic>
          <a:graphicData uri="http://schemas.openxmlformats.org/drawingml/2006/table">
            <a:tbl>
              <a:tblPr firstRow="1" bandRow="1">
                <a:tableStyleId>{21E4AEA4-8DFA-4A89-87EB-49C32662AFE0}</a:tableStyleId>
              </a:tblPr>
              <a:tblGrid>
                <a:gridCol w="4374486">
                  <a:extLst>
                    <a:ext uri="{9D8B030D-6E8A-4147-A177-3AD203B41FA5}">
                      <a16:colId xmlns:a16="http://schemas.microsoft.com/office/drawing/2014/main" val="20000"/>
                    </a:ext>
                  </a:extLst>
                </a:gridCol>
                <a:gridCol w="4050450">
                  <a:extLst>
                    <a:ext uri="{9D8B030D-6E8A-4147-A177-3AD203B41FA5}">
                      <a16:colId xmlns:a16="http://schemas.microsoft.com/office/drawing/2014/main" val="20001"/>
                    </a:ext>
                  </a:extLst>
                </a:gridCol>
              </a:tblGrid>
              <a:tr h="648072">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特色招生</a:t>
                      </a:r>
                    </a:p>
                  </a:txBody>
                  <a:tcPr/>
                </a:tc>
                <a:tc hMerge="1">
                  <a:txBody>
                    <a:bodyPr/>
                    <a:lstStyle/>
                    <a:p>
                      <a:endParaRPr lang="zh-TW" altLang="en-US" dirty="0"/>
                    </a:p>
                  </a:txBody>
                  <a:tcPr/>
                </a:tc>
                <a:extLst>
                  <a:ext uri="{0D108BD9-81ED-4DB2-BD59-A6C34878D82A}">
                    <a16:rowId xmlns:a16="http://schemas.microsoft.com/office/drawing/2014/main" val="10000"/>
                  </a:ext>
                </a:extLst>
              </a:tr>
              <a:tr h="647207">
                <a:tc>
                  <a:txBody>
                    <a:bodyPr/>
                    <a:lstStyle/>
                    <a:p>
                      <a:pPr algn="ctr"/>
                      <a:r>
                        <a:rPr lang="zh-TW" altLang="en-US" sz="2400" strike="sngStrike" dirty="0">
                          <a:latin typeface="標楷體" pitchFamily="65" charset="-120"/>
                          <a:ea typeface="標楷體" pitchFamily="65" charset="-120"/>
                        </a:rPr>
                        <a:t>考試分發入學</a:t>
                      </a:r>
                    </a:p>
                  </a:txBody>
                  <a:tcPr anchor="ctr"/>
                </a:tc>
                <a:tc>
                  <a:txBody>
                    <a:bodyPr/>
                    <a:lstStyle/>
                    <a:p>
                      <a:pPr algn="ctr"/>
                      <a:r>
                        <a:rPr lang="zh-TW" altLang="en-US" sz="2400" strike="sngStrike" dirty="0">
                          <a:latin typeface="標楷體" pitchFamily="65" charset="-120"/>
                          <a:ea typeface="標楷體" pitchFamily="65" charset="-120"/>
                        </a:rPr>
                        <a:t>科學班甄選入學</a:t>
                      </a:r>
                    </a:p>
                  </a:txBody>
                  <a:tcPr anchor="ctr"/>
                </a:tc>
                <a:extLst>
                  <a:ext uri="{0D108BD9-81ED-4DB2-BD59-A6C34878D82A}">
                    <a16:rowId xmlns:a16="http://schemas.microsoft.com/office/drawing/2014/main" val="10001"/>
                  </a:ext>
                </a:extLst>
              </a:tr>
              <a:tr h="6472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藝才班甄選入學</a:t>
                      </a:r>
                      <a:br>
                        <a:rPr lang="en-US" altLang="zh-TW" sz="2800" b="1" dirty="0">
                          <a:solidFill>
                            <a:srgbClr val="FF0000"/>
                          </a:solidFill>
                          <a:latin typeface="微軟正黑體" panose="020B0604030504040204" pitchFamily="34" charset="-120"/>
                          <a:ea typeface="微軟正黑體" panose="020B0604030504040204" pitchFamily="34" charset="-120"/>
                        </a:rPr>
                      </a:b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花中音樂、花女美術</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400" strike="sngStrike" dirty="0">
                          <a:latin typeface="標楷體" pitchFamily="65" charset="-120"/>
                          <a:ea typeface="標楷體" pitchFamily="65" charset="-120"/>
                        </a:rPr>
                        <a:t>藝才班競賽表現</a:t>
                      </a:r>
                    </a:p>
                  </a:txBody>
                  <a:tcPr anchor="ctr"/>
                </a:tc>
                <a:extLst>
                  <a:ext uri="{0D108BD9-81ED-4DB2-BD59-A6C34878D82A}">
                    <a16:rowId xmlns:a16="http://schemas.microsoft.com/office/drawing/2014/main" val="10002"/>
                  </a:ext>
                </a:extLst>
              </a:tr>
              <a:tr h="6472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體育班甄選入學</a:t>
                      </a:r>
                      <a:br>
                        <a:rPr lang="en-US" altLang="zh-TW" sz="2800" b="1" dirty="0">
                          <a:solidFill>
                            <a:srgbClr val="FF0000"/>
                          </a:solidFill>
                          <a:latin typeface="微軟正黑體" panose="020B0604030504040204" pitchFamily="34" charset="-120"/>
                          <a:ea typeface="微軟正黑體" panose="020B0604030504040204" pitchFamily="34" charset="-120"/>
                        </a:rPr>
                      </a:b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花中、玉里</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專業群科甄選入學</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花商、花工、</a:t>
                      </a:r>
                      <a:endParaRPr lang="en-US" altLang="zh-TW" sz="2800" b="1" dirty="0">
                        <a:solidFill>
                          <a:srgbClr val="0000FF"/>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FF"/>
                          </a:solidFill>
                          <a:latin typeface="微軟正黑體" panose="020B0604030504040204" pitchFamily="34" charset="-120"/>
                          <a:ea typeface="微軟正黑體" panose="020B0604030504040204" pitchFamily="34" charset="-120"/>
                        </a:rPr>
                        <a:t>花農、上騰</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3"/>
                  </a:ext>
                </a:extLst>
              </a:tr>
            </a:tbl>
          </a:graphicData>
        </a:graphic>
      </p:graphicFrame>
      <p:sp>
        <p:nvSpPr>
          <p:cNvPr id="5"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多元入學管道</a:t>
            </a:r>
            <a:r>
              <a:rPr lang="en-US" altLang="zh-TW" b="1" dirty="0">
                <a:solidFill>
                  <a:srgbClr val="0000FF"/>
                </a:solidFill>
                <a:latin typeface="微軟正黑體" panose="020B0604030504040204" pitchFamily="34" charset="-120"/>
                <a:ea typeface="微軟正黑體" panose="020B0604030504040204" pitchFamily="34" charset="-120"/>
              </a:rPr>
              <a:t>(2)</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7" y="44631"/>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243998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548602084"/>
              </p:ext>
            </p:extLst>
          </p:nvPr>
        </p:nvGraphicFramePr>
        <p:xfrm>
          <a:off x="1331640" y="1502530"/>
          <a:ext cx="6624736" cy="1348247"/>
        </p:xfrm>
        <a:graphic>
          <a:graphicData uri="http://schemas.openxmlformats.org/drawingml/2006/table">
            <a:tbl>
              <a:tblPr firstRow="1" bandRow="1">
                <a:tableStyleId>{912C8C85-51F0-491E-9774-3900AFEF0FD7}</a:tableStyleId>
              </a:tblPr>
              <a:tblGrid>
                <a:gridCol w="6624736">
                  <a:extLst>
                    <a:ext uri="{9D8B030D-6E8A-4147-A177-3AD203B41FA5}">
                      <a16:colId xmlns:a16="http://schemas.microsoft.com/office/drawing/2014/main" val="20000"/>
                    </a:ext>
                  </a:extLst>
                </a:gridCol>
              </a:tblGrid>
              <a:tr h="648072">
                <a:tc>
                  <a:txBody>
                    <a:bodyPr/>
                    <a:lstStyle/>
                    <a:p>
                      <a:pPr algn="ctr"/>
                      <a:r>
                        <a:rPr lang="zh-TW" altLang="en-US" sz="4000" b="1" kern="1200" dirty="0">
                          <a:solidFill>
                            <a:srgbClr val="FFFF00"/>
                          </a:solidFill>
                          <a:latin typeface="微軟正黑體" pitchFamily="34" charset="-120"/>
                          <a:ea typeface="微軟正黑體" pitchFamily="34" charset="-120"/>
                          <a:cs typeface="+mn-cs"/>
                        </a:rPr>
                        <a:t>獨招</a:t>
                      </a:r>
                    </a:p>
                  </a:txBody>
                  <a:tcPr/>
                </a:tc>
                <a:extLst>
                  <a:ext uri="{0D108BD9-81ED-4DB2-BD59-A6C34878D82A}">
                    <a16:rowId xmlns:a16="http://schemas.microsoft.com/office/drawing/2014/main" val="10000"/>
                  </a:ext>
                </a:extLst>
              </a:tr>
              <a:tr h="647207">
                <a:tc>
                  <a:txBody>
                    <a:bodyPr/>
                    <a:lstStyle/>
                    <a:p>
                      <a:pPr algn="ctr"/>
                      <a:r>
                        <a:rPr lang="zh-TW" altLang="en-US" sz="2400" strike="sngStrike" dirty="0"/>
                        <a:t>未受補助私校單獨招生</a:t>
                      </a:r>
                      <a:endParaRPr lang="zh-TW" altLang="en-US" sz="2400" strike="sngStrike" dirty="0">
                        <a:latin typeface="標楷體" pitchFamily="65" charset="-120"/>
                        <a:ea typeface="標楷體" pitchFamily="65" charset="-120"/>
                      </a:endParaRPr>
                    </a:p>
                  </a:txBody>
                  <a:tcPr anchor="ctr"/>
                </a:tc>
                <a:extLst>
                  <a:ext uri="{0D108BD9-81ED-4DB2-BD59-A6C34878D82A}">
                    <a16:rowId xmlns:a16="http://schemas.microsoft.com/office/drawing/2014/main"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95975182"/>
              </p:ext>
            </p:extLst>
          </p:nvPr>
        </p:nvGraphicFramePr>
        <p:xfrm>
          <a:off x="1367646" y="3140968"/>
          <a:ext cx="6624736" cy="3535680"/>
        </p:xfrm>
        <a:graphic>
          <a:graphicData uri="http://schemas.openxmlformats.org/drawingml/2006/table">
            <a:tbl>
              <a:tblPr firstRow="1" bandRow="1">
                <a:tableStyleId>{7DF18680-E054-41AD-8BC1-D1AEF772440D}</a:tableStyleId>
              </a:tblPr>
              <a:tblGrid>
                <a:gridCol w="3312368">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tblGrid>
              <a:tr h="627908">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其他</a:t>
                      </a:r>
                    </a:p>
                  </a:txBody>
                  <a:tcPr/>
                </a:tc>
                <a:tc hMerge="1">
                  <a:txBody>
                    <a:bodyPr/>
                    <a:lstStyle/>
                    <a:p>
                      <a:endParaRPr lang="zh-TW" altLang="en-US"/>
                    </a:p>
                  </a:txBody>
                  <a:tcPr/>
                </a:tc>
                <a:extLst>
                  <a:ext uri="{0D108BD9-81ED-4DB2-BD59-A6C34878D82A}">
                    <a16:rowId xmlns:a16="http://schemas.microsoft.com/office/drawing/2014/main" val="10000"/>
                  </a:ext>
                </a:extLst>
              </a:tr>
              <a:tr h="442975">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運動績優獨招</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體中</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實用技能學程</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花商</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1"/>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運動績優甄試</a:t>
                      </a:r>
                      <a:endParaRPr lang="zh-TW" altLang="en-US" sz="2400" strike="sngStrike" dirty="0">
                        <a:latin typeface="標楷體" pitchFamily="65" charset="-120"/>
                        <a:ea typeface="標楷體" pitchFamily="65" charset="-120"/>
                      </a:endParaRPr>
                    </a:p>
                  </a:txBody>
                  <a:tcPr anchor="ct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建教合作班</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FF"/>
                          </a:solidFill>
                          <a:latin typeface="微軟正黑體" panose="020B0604030504040204" pitchFamily="34" charset="-120"/>
                          <a:ea typeface="微軟正黑體" panose="020B0604030504040204" pitchFamily="34" charset="-120"/>
                        </a:rPr>
                        <a:t>(</a:t>
                      </a:r>
                      <a:r>
                        <a:rPr lang="zh-TW" altLang="en-US" sz="2800" b="1" dirty="0">
                          <a:solidFill>
                            <a:srgbClr val="0000FF"/>
                          </a:solidFill>
                          <a:latin typeface="微軟正黑體" panose="020B0604030504040204" pitchFamily="34" charset="-120"/>
                          <a:ea typeface="微軟正黑體" panose="020B0604030504040204" pitchFamily="34" charset="-120"/>
                        </a:rPr>
                        <a:t>上騰</a:t>
                      </a:r>
                      <a:r>
                        <a:rPr lang="en-US" altLang="zh-TW" sz="2800" b="1" dirty="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2"/>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運動績優甄審</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身心障礙學生</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適性輔導就學安置</a:t>
                      </a:r>
                    </a:p>
                  </a:txBody>
                  <a:tcPr anchor="ctr"/>
                </a:tc>
                <a:extLst>
                  <a:ext uri="{0D108BD9-81ED-4DB2-BD59-A6C34878D82A}">
                    <a16:rowId xmlns:a16="http://schemas.microsoft.com/office/drawing/2014/main" val="10003"/>
                  </a:ext>
                </a:extLst>
              </a:tr>
            </a:tbl>
          </a:graphicData>
        </a:graphic>
      </p:graphicFrame>
      <p:sp>
        <p:nvSpPr>
          <p:cNvPr id="6"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多元入學管道</a:t>
            </a:r>
            <a:r>
              <a:rPr lang="en-US" altLang="zh-TW" b="1" dirty="0">
                <a:solidFill>
                  <a:srgbClr val="0000FF"/>
                </a:solidFill>
                <a:latin typeface="微軟正黑體" panose="020B0604030504040204" pitchFamily="34" charset="-120"/>
                <a:ea typeface="微軟正黑體" panose="020B0604030504040204" pitchFamily="34" charset="-120"/>
              </a:rPr>
              <a:t>(3) (4)</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925107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時間序列</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34" name="直線接點 33"/>
          <p:cNvCxnSpPr/>
          <p:nvPr/>
        </p:nvCxnSpPr>
        <p:spPr>
          <a:xfrm>
            <a:off x="196600"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540435" y="1052204"/>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 y="476672"/>
            <a:ext cx="91211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113</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學年度適性入學時間流程</a:t>
            </a:r>
          </a:p>
        </p:txBody>
      </p:sp>
      <p:sp>
        <p:nvSpPr>
          <p:cNvPr id="37" name="向右箭號 53"/>
          <p:cNvSpPr/>
          <p:nvPr/>
        </p:nvSpPr>
        <p:spPr>
          <a:xfrm>
            <a:off x="1" y="1136912"/>
            <a:ext cx="9121148" cy="5544584"/>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cxnSp>
        <p:nvCxnSpPr>
          <p:cNvPr id="46" name="直線接點 45"/>
          <p:cNvCxnSpPr/>
          <p:nvPr/>
        </p:nvCxnSpPr>
        <p:spPr>
          <a:xfrm>
            <a:off x="5265003" y="1262724"/>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602680" y="1262724"/>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2176203" y="1918220"/>
            <a:ext cx="1628231" cy="588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直升入學</a:t>
            </a:r>
          </a:p>
        </p:txBody>
      </p:sp>
      <p:sp>
        <p:nvSpPr>
          <p:cNvPr id="49" name="圓角矩形 57"/>
          <p:cNvSpPr/>
          <p:nvPr/>
        </p:nvSpPr>
        <p:spPr>
          <a:xfrm>
            <a:off x="4043432" y="1944538"/>
            <a:ext cx="2145243"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分區免試入學</a:t>
            </a:r>
          </a:p>
        </p:txBody>
      </p:sp>
      <p:sp>
        <p:nvSpPr>
          <p:cNvPr id="51" name="圓角矩形 58"/>
          <p:cNvSpPr/>
          <p:nvPr/>
        </p:nvSpPr>
        <p:spPr>
          <a:xfrm>
            <a:off x="6443392" y="1960861"/>
            <a:ext cx="2326243"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免試續招</a:t>
            </a:r>
          </a:p>
        </p:txBody>
      </p:sp>
      <p:sp>
        <p:nvSpPr>
          <p:cNvPr id="52" name="圓角矩形 59"/>
          <p:cNvSpPr/>
          <p:nvPr/>
        </p:nvSpPr>
        <p:spPr>
          <a:xfrm>
            <a:off x="2168179" y="4714666"/>
            <a:ext cx="4052215"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單獨辦理免試招生 </a:t>
            </a:r>
            <a:endParaRPr lang="en-US" altLang="zh-TW" sz="2000" b="1" dirty="0">
              <a:solidFill>
                <a:prstClr val="white"/>
              </a:solidFill>
              <a:latin typeface="微軟正黑體" panose="020B0604030504040204" pitchFamily="34" charset="-120"/>
              <a:ea typeface="微軟正黑體" panose="020B0604030504040204" pitchFamily="34" charset="-120"/>
            </a:endParaRPr>
          </a:p>
          <a:p>
            <a:pPr algn="ctr"/>
            <a:r>
              <a:rPr lang="en-US" altLang="zh-TW" b="1" dirty="0">
                <a:solidFill>
                  <a:prstClr val="white"/>
                </a:solidFill>
                <a:latin typeface="微軟正黑體" panose="020B0604030504040204" pitchFamily="34" charset="-120"/>
                <a:ea typeface="微軟正黑體" panose="020B0604030504040204" pitchFamily="34" charset="-120"/>
              </a:rPr>
              <a:t>(</a:t>
            </a:r>
            <a:r>
              <a:rPr lang="zh-TW" altLang="en-US" b="1" dirty="0">
                <a:solidFill>
                  <a:prstClr val="white"/>
                </a:solidFill>
                <a:latin typeface="微軟正黑體" panose="020B0604030504040204" pitchFamily="34" charset="-120"/>
                <a:ea typeface="微軟正黑體" panose="020B0604030504040204" pitchFamily="34" charset="-120"/>
              </a:rPr>
              <a:t>技術型、單科型、進修部</a:t>
            </a:r>
            <a:r>
              <a:rPr lang="en-US" altLang="zh-TW" b="1" dirty="0">
                <a:solidFill>
                  <a:prstClr val="white"/>
                </a:solidFill>
                <a:latin typeface="微軟正黑體" panose="020B0604030504040204" pitchFamily="34" charset="-120"/>
                <a:ea typeface="微軟正黑體" panose="020B0604030504040204" pitchFamily="34" charset="-120"/>
              </a:rPr>
              <a:t>)</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53" name="矩形 52"/>
          <p:cNvSpPr/>
          <p:nvPr/>
        </p:nvSpPr>
        <p:spPr>
          <a:xfrm>
            <a:off x="750557" y="1960863"/>
            <a:ext cx="1298161"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國中教育會考</a:t>
            </a:r>
          </a:p>
        </p:txBody>
      </p:sp>
      <p:sp>
        <p:nvSpPr>
          <p:cNvPr id="54" name="矩形 53"/>
          <p:cNvSpPr/>
          <p:nvPr/>
        </p:nvSpPr>
        <p:spPr>
          <a:xfrm>
            <a:off x="4043446" y="3338385"/>
            <a:ext cx="2170361"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特色招生</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en-US" sz="2200" b="1" dirty="0">
                <a:solidFill>
                  <a:prstClr val="white"/>
                </a:solidFill>
                <a:latin typeface="微軟正黑體" panose="020B0604030504040204" pitchFamily="34" charset="-120"/>
                <a:ea typeface="微軟正黑體" panose="020B0604030504040204" pitchFamily="34" charset="-120"/>
              </a:rPr>
              <a:t>考試分發入學</a:t>
            </a:r>
          </a:p>
        </p:txBody>
      </p:sp>
      <p:sp>
        <p:nvSpPr>
          <p:cNvPr id="55" name="矩形 54"/>
          <p:cNvSpPr/>
          <p:nvPr/>
        </p:nvSpPr>
        <p:spPr>
          <a:xfrm>
            <a:off x="196587" y="5519730"/>
            <a:ext cx="6001876"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特色招生甄選入學</a:t>
            </a:r>
            <a:r>
              <a:rPr lang="en-US" altLang="zh-TW" sz="1600" b="1" dirty="0">
                <a:solidFill>
                  <a:prstClr val="white"/>
                </a:solidFill>
                <a:latin typeface="微軟正黑體" panose="020B0604030504040204" pitchFamily="34" charset="-120"/>
                <a:ea typeface="微軟正黑體" panose="020B0604030504040204" pitchFamily="34" charset="-120"/>
              </a:rPr>
              <a:t>(</a:t>
            </a:r>
            <a:r>
              <a:rPr lang="zh-TW" altLang="en-US" sz="1600" b="1" dirty="0">
                <a:solidFill>
                  <a:prstClr val="white"/>
                </a:solidFill>
                <a:latin typeface="微軟正黑體" panose="020B0604030504040204" pitchFamily="34" charset="-120"/>
                <a:ea typeface="微軟正黑體" panose="020B0604030504040204" pitchFamily="34" charset="-120"/>
              </a:rPr>
              <a:t>專業群科、科學班、藝才班、體育班等</a:t>
            </a:r>
            <a:r>
              <a:rPr lang="en-US" altLang="zh-TW" sz="1600" b="1" dirty="0">
                <a:solidFill>
                  <a:prstClr val="white"/>
                </a:solidFill>
                <a:latin typeface="微軟正黑體" panose="020B0604030504040204" pitchFamily="34" charset="-120"/>
                <a:ea typeface="微軟正黑體" panose="020B0604030504040204" pitchFamily="34" charset="-120"/>
              </a:rPr>
              <a:t>)</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430472" y="6219862"/>
            <a:ext cx="1719865"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113</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57" name="文字方塊 56"/>
          <p:cNvSpPr txBox="1"/>
          <p:nvPr/>
        </p:nvSpPr>
        <p:spPr>
          <a:xfrm>
            <a:off x="3074313" y="6213741"/>
            <a:ext cx="165595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113</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8" name="文字方塊 57"/>
          <p:cNvSpPr txBox="1"/>
          <p:nvPr/>
        </p:nvSpPr>
        <p:spPr>
          <a:xfrm>
            <a:off x="5468264" y="6212009"/>
            <a:ext cx="173010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113</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9" name="文字方塊 58"/>
          <p:cNvSpPr txBox="1"/>
          <p:nvPr/>
        </p:nvSpPr>
        <p:spPr>
          <a:xfrm>
            <a:off x="7198381" y="6190866"/>
            <a:ext cx="176612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113</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60" name="矩形 59"/>
          <p:cNvSpPr/>
          <p:nvPr/>
        </p:nvSpPr>
        <p:spPr>
          <a:xfrm>
            <a:off x="2183730" y="3945254"/>
            <a:ext cx="1628231"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技優甄審入學</a:t>
            </a:r>
          </a:p>
        </p:txBody>
      </p:sp>
      <p:sp>
        <p:nvSpPr>
          <p:cNvPr id="61" name="圓角矩形 68"/>
          <p:cNvSpPr/>
          <p:nvPr/>
        </p:nvSpPr>
        <p:spPr>
          <a:xfrm>
            <a:off x="2177400" y="2573924"/>
            <a:ext cx="1636247"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完全免試</a:t>
            </a:r>
          </a:p>
        </p:txBody>
      </p:sp>
      <p:sp>
        <p:nvSpPr>
          <p:cNvPr id="62" name="向下箭號圖說文字 69"/>
          <p:cNvSpPr/>
          <p:nvPr/>
        </p:nvSpPr>
        <p:spPr>
          <a:xfrm>
            <a:off x="3212776" y="1264969"/>
            <a:ext cx="15174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113/6/14</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3" name="向下箭號圖說文字 70"/>
          <p:cNvSpPr/>
          <p:nvPr/>
        </p:nvSpPr>
        <p:spPr>
          <a:xfrm>
            <a:off x="5527206" y="1252120"/>
            <a:ext cx="15062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113/7/9</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5" name="矩形 64"/>
          <p:cNvSpPr/>
          <p:nvPr/>
        </p:nvSpPr>
        <p:spPr>
          <a:xfrm>
            <a:off x="2185593" y="3219045"/>
            <a:ext cx="1628231"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實用技能學程</a:t>
            </a:r>
          </a:p>
        </p:txBody>
      </p:sp>
      <p:sp>
        <p:nvSpPr>
          <p:cNvPr id="38" name="向下箭號圖說文字 69"/>
          <p:cNvSpPr/>
          <p:nvPr/>
        </p:nvSpPr>
        <p:spPr>
          <a:xfrm>
            <a:off x="750542" y="1252120"/>
            <a:ext cx="1767339"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113/5/18-19</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7" y="44631"/>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64" name="橢圓 6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886179" y="6343699"/>
            <a:ext cx="2089589" cy="365125"/>
          </a:xfrm>
        </p:spPr>
        <p:txBody>
          <a:bodyPr/>
          <a:lstStyle/>
          <a:p>
            <a:pPr>
              <a:defRPr/>
            </a:pPr>
            <a:fld id="{EA492ED5-1C95-4B29-ACE8-5E88B12C2CFD}" type="slidenum">
              <a:rPr lang="zh-TW" altLang="en-US" smtClean="0">
                <a:solidFill>
                  <a:prstClr val="black">
                    <a:tint val="75000"/>
                  </a:prstClr>
                </a:solidFill>
              </a:rPr>
              <a:pPr>
                <a:defRPr/>
              </a:pPr>
              <a:t>34</a:t>
            </a:fld>
            <a:endParaRPr lang="zh-TW" altLang="en-US" dirty="0">
              <a:solidFill>
                <a:prstClr val="black">
                  <a:tint val="75000"/>
                </a:prstClr>
              </a:solidFill>
            </a:endParaRPr>
          </a:p>
        </p:txBody>
      </p:sp>
      <p:cxnSp>
        <p:nvCxnSpPr>
          <p:cNvPr id="68" name="直線接點 67"/>
          <p:cNvCxnSpPr/>
          <p:nvPr/>
        </p:nvCxnSpPr>
        <p:spPr>
          <a:xfrm flipH="1">
            <a:off x="7226003" y="1264977"/>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圓角矩形 57"/>
          <p:cNvSpPr/>
          <p:nvPr/>
        </p:nvSpPr>
        <p:spPr>
          <a:xfrm>
            <a:off x="178429" y="1960860"/>
            <a:ext cx="504056" cy="346885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學習區完全免試入學</a:t>
            </a:r>
          </a:p>
        </p:txBody>
      </p:sp>
    </p:spTree>
    <p:extLst>
      <p:ext uri="{BB962C8B-B14F-4D97-AF65-F5344CB8AC3E}">
        <p14:creationId xmlns:p14="http://schemas.microsoft.com/office/powerpoint/2010/main" val="2868106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5617" y="2996968"/>
            <a:ext cx="7256768" cy="1569660"/>
          </a:xfrm>
          <a:prstGeom prst="rect">
            <a:avLst/>
          </a:prstGeom>
        </p:spPr>
        <p:txBody>
          <a:bodyPr wrap="square">
            <a:spAutoFit/>
          </a:bodyPr>
          <a:lstStyle/>
          <a:p>
            <a:pPr indent="-450850" algn="ctr"/>
            <a:r>
              <a:rPr lang="zh-TW" altLang="en-US" sz="4800" b="1" dirty="0">
                <a:solidFill>
                  <a:srgbClr val="000099"/>
                </a:solidFill>
                <a:latin typeface="Times New Roman" pitchFamily="18" charset="0"/>
                <a:ea typeface="標楷體" pitchFamily="65" charset="-120"/>
                <a:cs typeface="Times New Roman" pitchFamily="18" charset="0"/>
              </a:rPr>
              <a:t>哪個入學管道在第一階段就辦理了</a:t>
            </a:r>
            <a:r>
              <a:rPr lang="en-US" altLang="zh-TW" sz="4800" b="1" dirty="0">
                <a:solidFill>
                  <a:srgbClr val="000099"/>
                </a:solidFill>
                <a:latin typeface="Times New Roman" pitchFamily="18" charset="0"/>
                <a:ea typeface="標楷體" pitchFamily="65" charset="-120"/>
                <a:cs typeface="Times New Roman" pitchFamily="18" charset="0"/>
              </a:rPr>
              <a:t>?</a:t>
            </a:r>
          </a:p>
        </p:txBody>
      </p:sp>
      <p:sp>
        <p:nvSpPr>
          <p:cNvPr id="18" name="橢圓形圖說文字 17"/>
          <p:cNvSpPr/>
          <p:nvPr/>
        </p:nvSpPr>
        <p:spPr>
          <a:xfrm>
            <a:off x="497887" y="1052736"/>
            <a:ext cx="2417930"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Q3</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9" name="矩形 1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7" y="44631"/>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7426333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8"/>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218078" y="1700808"/>
            <a:ext cx="6101670"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Part1-</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36</a:t>
            </a:fld>
            <a:endParaRPr lang="zh-TW" altLang="en-US">
              <a:solidFill>
                <a:prstClr val="black">
                  <a:tint val="75000"/>
                </a:prstClr>
              </a:solidFill>
            </a:endParaRPr>
          </a:p>
        </p:txBody>
      </p:sp>
      <p:sp>
        <p:nvSpPr>
          <p:cNvPr id="7" name="矩形 6"/>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79262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6012163" y="3717032"/>
            <a:ext cx="1368152" cy="57606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免試入學就學區</a:t>
            </a:r>
          </a:p>
        </p:txBody>
      </p:sp>
      <p:sp>
        <p:nvSpPr>
          <p:cNvPr id="14" name="內容版面配置區 2"/>
          <p:cNvSpPr txBox="1">
            <a:spLocks/>
          </p:cNvSpPr>
          <p:nvPr/>
        </p:nvSpPr>
        <p:spPr bwMode="auto">
          <a:xfrm>
            <a:off x="611560" y="1628800"/>
            <a:ext cx="7560840" cy="338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 typeface="Wingdings" pitchFamily="2" charset="2"/>
              <a:buChar char="Ø"/>
            </a:pPr>
            <a:r>
              <a:rPr lang="zh-TW" altLang="en-US" b="1" dirty="0">
                <a:solidFill>
                  <a:srgbClr val="FF0000"/>
                </a:solidFill>
                <a:latin typeface="微軟正黑體" panose="020B0604030504040204" pitchFamily="34" charset="-120"/>
                <a:ea typeface="微軟正黑體" panose="020B0604030504040204" pitchFamily="34" charset="-120"/>
              </a:rPr>
              <a:t>依學生學籍所在全國共分</a:t>
            </a:r>
            <a:r>
              <a:rPr lang="en-US" altLang="zh-TW" b="1" dirty="0">
                <a:solidFill>
                  <a:srgbClr val="FF0000"/>
                </a:solidFill>
                <a:latin typeface="微軟正黑體" panose="020B0604030504040204" pitchFamily="34" charset="-120"/>
                <a:ea typeface="微軟正黑體" panose="020B0604030504040204" pitchFamily="34" charset="-120"/>
              </a:rPr>
              <a:t>15</a:t>
            </a:r>
            <a:r>
              <a:rPr lang="zh-TW" altLang="en-US" b="1" dirty="0">
                <a:solidFill>
                  <a:srgbClr val="FF0000"/>
                </a:solidFill>
                <a:latin typeface="微軟正黑體" panose="020B0604030504040204" pitchFamily="34" charset="-120"/>
                <a:ea typeface="微軟正黑體" panose="020B0604030504040204" pitchFamily="34" charset="-120"/>
              </a:rPr>
              <a:t>個就學區：</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基北區、桃連區、竹苗區、中投區、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彰化區、雲林區、嘉義區、臺南區、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高雄區、屏東區、宜蘭區、花蓮區、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臺東區、澎湖區、金門區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2195737" y="44631"/>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37</a:t>
            </a:fld>
            <a:endParaRPr lang="zh-TW" altLang="en-US"/>
          </a:p>
        </p:txBody>
      </p:sp>
      <p:sp>
        <p:nvSpPr>
          <p:cNvPr id="21" name="矩形 20"/>
          <p:cNvSpPr/>
          <p:nvPr/>
        </p:nvSpPr>
        <p:spPr>
          <a:xfrm>
            <a:off x="5182831"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56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4342" y="1683969"/>
            <a:ext cx="9011344" cy="4525963"/>
          </a:xfrm>
        </p:spPr>
        <p:txBody>
          <a:bodyPr>
            <a:normAutofit/>
          </a:bodyPr>
          <a:lstStyle/>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國中學生應以其具畢業或同等學力資格之國民中學學籍所在之就學區參加免試入學。</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因</a:t>
            </a:r>
            <a:r>
              <a:rPr lang="zh-TW" altLang="en-US" b="1" dirty="0">
                <a:solidFill>
                  <a:srgbClr val="0000FF"/>
                </a:solidFill>
                <a:latin typeface="微軟正黑體" panose="020B0604030504040204" pitchFamily="34" charset="-120"/>
                <a:ea typeface="微軟正黑體" panose="020B0604030504040204" pitchFamily="34" charset="-120"/>
              </a:rPr>
              <a:t>戶籍遷徙</a:t>
            </a:r>
            <a:r>
              <a:rPr lang="zh-TW" altLang="en-US" b="1" dirty="0">
                <a:solidFill>
                  <a:srgbClr val="FF0000"/>
                </a:solidFill>
                <a:latin typeface="微軟正黑體" panose="020B0604030504040204" pitchFamily="34" charset="-120"/>
                <a:ea typeface="微軟正黑體" panose="020B0604030504040204" pitchFamily="34" charset="-120"/>
              </a:rPr>
              <a:t>或</a:t>
            </a:r>
            <a:r>
              <a:rPr lang="zh-TW" altLang="en-US" b="1" dirty="0">
                <a:solidFill>
                  <a:srgbClr val="0000FF"/>
                </a:solidFill>
                <a:latin typeface="微軟正黑體" panose="020B0604030504040204" pitchFamily="34" charset="-120"/>
                <a:ea typeface="微軟正黑體" panose="020B0604030504040204" pitchFamily="34" charset="-120"/>
              </a:rPr>
              <a:t>其他特殊理由</a:t>
            </a:r>
            <a:r>
              <a:rPr lang="zh-TW" altLang="en-US" b="1" dirty="0">
                <a:solidFill>
                  <a:srgbClr val="FF0000"/>
                </a:solidFill>
                <a:latin typeface="微軟正黑體" panose="020B0604030504040204" pitchFamily="34" charset="-120"/>
                <a:ea typeface="微軟正黑體" panose="020B0604030504040204" pitchFamily="34" charset="-120"/>
              </a:rPr>
              <a:t>，可於</a:t>
            </a:r>
            <a:r>
              <a:rPr lang="zh-TW" altLang="en-US" b="1" u="sng" dirty="0">
                <a:solidFill>
                  <a:srgbClr val="FF0000"/>
                </a:solidFill>
                <a:latin typeface="微軟正黑體" panose="020B0604030504040204" pitchFamily="34" charset="-120"/>
                <a:ea typeface="微軟正黑體" panose="020B0604030504040204" pitchFamily="34" charset="-120"/>
              </a:rPr>
              <a:t>規定期限內</a:t>
            </a:r>
            <a:r>
              <a:rPr lang="zh-TW" altLang="en-US" b="1" dirty="0">
                <a:solidFill>
                  <a:srgbClr val="FF0000"/>
                </a:solidFill>
                <a:latin typeface="微軟正黑體" panose="020B0604030504040204" pitchFamily="34" charset="-120"/>
                <a:ea typeface="微軟正黑體" panose="020B0604030504040204" pitchFamily="34" charset="-120"/>
              </a:rPr>
              <a:t>申請變更就學區。</a:t>
            </a:r>
            <a:endParaRPr lang="en-US" altLang="zh-TW" dirty="0"/>
          </a:p>
        </p:txBody>
      </p:sp>
      <p:sp>
        <p:nvSpPr>
          <p:cNvPr id="6" name="圓角矩形 5"/>
          <p:cNvSpPr/>
          <p:nvPr/>
        </p:nvSpPr>
        <p:spPr>
          <a:xfrm>
            <a:off x="920595" y="4365104"/>
            <a:ext cx="7158796" cy="129614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2800" b="1" dirty="0">
                <a:solidFill>
                  <a:prstClr val="white"/>
                </a:solidFill>
                <a:latin typeface="微軟正黑體" panose="020B0604030504040204" pitchFamily="34" charset="-120"/>
                <a:ea typeface="微軟正黑體" panose="020B0604030504040204" pitchFamily="34" charset="-120"/>
              </a:rPr>
              <a:t>特殊原因可以</a:t>
            </a:r>
            <a:r>
              <a:rPr lang="zh-TW" altLang="en-US" sz="3200" b="1" dirty="0">
                <a:solidFill>
                  <a:srgbClr val="FFFF00"/>
                </a:solidFill>
                <a:latin typeface="微軟正黑體" panose="020B0604030504040204" pitchFamily="34" charset="-120"/>
                <a:ea typeface="微軟正黑體" panose="020B0604030504040204" pitchFamily="34" charset="-120"/>
              </a:rPr>
              <a:t>變更就學區</a:t>
            </a:r>
            <a:br>
              <a:rPr lang="en-US" altLang="zh-TW" sz="2400" b="1" dirty="0">
                <a:solidFill>
                  <a:prstClr val="white"/>
                </a:solidFill>
                <a:latin typeface="微軟正黑體" panose="020B0604030504040204" pitchFamily="34" charset="-120"/>
                <a:ea typeface="微軟正黑體" panose="020B0604030504040204" pitchFamily="34" charset="-120"/>
              </a:rPr>
            </a:br>
            <a:r>
              <a:rPr lang="zh-TW" altLang="en-US" sz="2800" b="1" dirty="0">
                <a:solidFill>
                  <a:prstClr val="white"/>
                </a:solidFill>
                <a:latin typeface="微軟正黑體" panose="020B0604030504040204" pitchFamily="34" charset="-120"/>
                <a:ea typeface="微軟正黑體" panose="020B0604030504040204" pitchFamily="34" charset="-120"/>
              </a:rPr>
              <a:t>申請日程：</a:t>
            </a:r>
            <a:r>
              <a:rPr lang="en-US" altLang="zh-TW" sz="3200" b="1" dirty="0">
                <a:solidFill>
                  <a:srgbClr val="FFFF00"/>
                </a:solidFill>
                <a:latin typeface="微軟正黑體" panose="020B0604030504040204" pitchFamily="34" charset="-120"/>
                <a:ea typeface="微軟正黑體" panose="020B0604030504040204" pitchFamily="34" charset="-120"/>
              </a:rPr>
              <a:t>113</a:t>
            </a:r>
            <a:r>
              <a:rPr lang="zh-TW" altLang="en-US" sz="3200" b="1" dirty="0">
                <a:solidFill>
                  <a:srgbClr val="FFFF00"/>
                </a:solidFill>
                <a:latin typeface="微軟正黑體" panose="020B0604030504040204" pitchFamily="34" charset="-120"/>
                <a:ea typeface="微軟正黑體" panose="020B0604030504040204" pitchFamily="34" charset="-120"/>
              </a:rPr>
              <a:t>年</a:t>
            </a:r>
            <a:r>
              <a:rPr lang="en-US" altLang="zh-TW" sz="3200" b="1" dirty="0">
                <a:solidFill>
                  <a:srgbClr val="FFFF00"/>
                </a:solidFill>
                <a:latin typeface="微軟正黑體" panose="020B0604030504040204" pitchFamily="34" charset="-120"/>
                <a:ea typeface="微軟正黑體" panose="020B0604030504040204" pitchFamily="34" charset="-120"/>
              </a:rPr>
              <a:t>4</a:t>
            </a:r>
            <a:r>
              <a:rPr lang="zh-TW" altLang="en-US" sz="3200" b="1" dirty="0">
                <a:solidFill>
                  <a:srgbClr val="FFFF00"/>
                </a:solidFill>
                <a:latin typeface="微軟正黑體" panose="020B0604030504040204" pitchFamily="34" charset="-120"/>
                <a:ea typeface="微軟正黑體" panose="020B0604030504040204" pitchFamily="34" charset="-120"/>
              </a:rPr>
              <a:t>月</a:t>
            </a:r>
            <a:r>
              <a:rPr lang="en-US" altLang="zh-TW" sz="3200" b="1" dirty="0">
                <a:solidFill>
                  <a:srgbClr val="FFFF00"/>
                </a:solidFill>
                <a:latin typeface="微軟正黑體" panose="020B0604030504040204" pitchFamily="34" charset="-120"/>
                <a:ea typeface="微軟正黑體" panose="020B0604030504040204" pitchFamily="34" charset="-120"/>
              </a:rPr>
              <a:t>26</a:t>
            </a:r>
            <a:r>
              <a:rPr lang="zh-TW" altLang="en-US" sz="3200" b="1" dirty="0">
                <a:solidFill>
                  <a:srgbClr val="FFFF00"/>
                </a:solidFill>
                <a:latin typeface="微軟正黑體" panose="020B0604030504040204" pitchFamily="34" charset="-120"/>
                <a:ea typeface="微軟正黑體" panose="020B0604030504040204" pitchFamily="34" charset="-120"/>
              </a:rPr>
              <a:t>日～</a:t>
            </a:r>
            <a:r>
              <a:rPr lang="en-US" altLang="zh-TW" sz="3200" b="1" dirty="0">
                <a:solidFill>
                  <a:srgbClr val="FFFF00"/>
                </a:solidFill>
                <a:latin typeface="微軟正黑體" panose="020B0604030504040204" pitchFamily="34" charset="-120"/>
                <a:ea typeface="微軟正黑體" panose="020B0604030504040204" pitchFamily="34" charset="-120"/>
              </a:rPr>
              <a:t>5</a:t>
            </a:r>
            <a:r>
              <a:rPr lang="zh-TW" altLang="en-US" sz="3200" b="1" dirty="0">
                <a:solidFill>
                  <a:srgbClr val="FFFF00"/>
                </a:solidFill>
                <a:latin typeface="微軟正黑體" panose="020B0604030504040204" pitchFamily="34" charset="-120"/>
                <a:ea typeface="微軟正黑體" panose="020B0604030504040204" pitchFamily="34" charset="-120"/>
              </a:rPr>
              <a:t>月</a:t>
            </a:r>
            <a:r>
              <a:rPr lang="en-US" altLang="zh-TW" sz="3200" b="1" dirty="0">
                <a:solidFill>
                  <a:srgbClr val="FFFF00"/>
                </a:solidFill>
                <a:latin typeface="微軟正黑體" panose="020B0604030504040204" pitchFamily="34" charset="-120"/>
                <a:ea typeface="微軟正黑體" panose="020B0604030504040204" pitchFamily="34" charset="-120"/>
              </a:rPr>
              <a:t>3</a:t>
            </a:r>
            <a:r>
              <a:rPr lang="zh-TW" altLang="en-US" sz="3200" b="1" dirty="0">
                <a:solidFill>
                  <a:srgbClr val="FFFF00"/>
                </a:solidFill>
                <a:latin typeface="微軟正黑體" panose="020B0604030504040204" pitchFamily="34" charset="-120"/>
                <a:ea typeface="微軟正黑體" panose="020B0604030504040204" pitchFamily="34" charset="-120"/>
              </a:rPr>
              <a:t>日</a:t>
            </a:r>
          </a:p>
        </p:txBody>
      </p:sp>
      <p:sp>
        <p:nvSpPr>
          <p:cNvPr id="11" name="矩形 10"/>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免試入學就學區</a:t>
            </a:r>
          </a:p>
        </p:txBody>
      </p:sp>
      <p:grpSp>
        <p:nvGrpSpPr>
          <p:cNvPr id="12" name="群組 11"/>
          <p:cNvGrpSpPr/>
          <p:nvPr/>
        </p:nvGrpSpPr>
        <p:grpSpPr>
          <a:xfrm>
            <a:off x="2195737" y="44631"/>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矩形 20"/>
          <p:cNvSpPr/>
          <p:nvPr/>
        </p:nvSpPr>
        <p:spPr>
          <a:xfrm>
            <a:off x="5182831"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807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變更就學區申請</a:t>
            </a:r>
            <a:endParaRPr kumimoji="0" lang="en-US" altLang="zh-TW"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26</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3"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39</a:t>
            </a:fld>
            <a:endParaRPr lang="zh-TW" altLang="en-US"/>
          </a:p>
        </p:txBody>
      </p:sp>
      <p:sp>
        <p:nvSpPr>
          <p:cNvPr id="17" name="橢圓形圖說文字 16"/>
          <p:cNvSpPr/>
          <p:nvPr/>
        </p:nvSpPr>
        <p:spPr>
          <a:xfrm>
            <a:off x="6156177" y="2492928"/>
            <a:ext cx="2978968" cy="1053193"/>
          </a:xfrm>
          <a:prstGeom prst="wedgeEllipseCallout">
            <a:avLst>
              <a:gd name="adj1" fmla="val -41641"/>
              <a:gd name="adj2" fmla="val -93333"/>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很重要！</a:t>
            </a:r>
            <a:endParaRPr lang="en-US" altLang="zh-TW" sz="2800" b="1" dirty="0">
              <a:solidFill>
                <a:srgbClr val="FFFF00"/>
              </a:solidFill>
              <a:latin typeface="微軟正黑體" panose="020B0604030504040204" pitchFamily="34" charset="-120"/>
              <a:ea typeface="微軟正黑體" panose="020B0604030504040204" pitchFamily="34" charset="-120"/>
            </a:endParaRPr>
          </a:p>
          <a:p>
            <a:pPr algn="ctr"/>
            <a:r>
              <a:rPr lang="zh-TW" altLang="en-US" sz="2800" b="1" dirty="0">
                <a:solidFill>
                  <a:srgbClr val="FFFF00"/>
                </a:solidFill>
                <a:latin typeface="微軟正黑體" panose="020B0604030504040204" pitchFamily="34" charset="-120"/>
                <a:ea typeface="微軟正黑體" panose="020B0604030504040204" pitchFamily="34" charset="-120"/>
              </a:rPr>
              <a:t>再次提醒～</a:t>
            </a:r>
          </a:p>
        </p:txBody>
      </p:sp>
    </p:spTree>
    <p:extLst>
      <p:ext uri="{BB962C8B-B14F-4D97-AF65-F5344CB8AC3E}">
        <p14:creationId xmlns:p14="http://schemas.microsoft.com/office/powerpoint/2010/main" val="146191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標題 2"/>
          <p:cNvSpPr>
            <a:spLocks noGrp="1"/>
          </p:cNvSpPr>
          <p:nvPr>
            <p:ph type="title"/>
          </p:nvPr>
        </p:nvSpPr>
        <p:spPr>
          <a:xfrm>
            <a:off x="251536" y="231903"/>
            <a:ext cx="8475059" cy="1252880"/>
          </a:xfrm>
        </p:spPr>
        <p:txBody>
          <a:bodyPr/>
          <a:lstStyle/>
          <a:p>
            <a:r>
              <a:rPr lang="en-US" altLang="zh-TW" sz="2500" dirty="0"/>
              <a:t>Not Copy Machine</a:t>
            </a:r>
            <a:r>
              <a:rPr lang="zh-TW" altLang="en-US" sz="2500" dirty="0"/>
              <a:t>，紅點設計大賞海報設計類最佳獎</a:t>
            </a: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36" y="1484788"/>
            <a:ext cx="3408109" cy="4817115"/>
          </a:xfrm>
          <a:prstGeom prst="rect">
            <a:avLst/>
          </a:prstGeom>
        </p:spPr>
      </p:pic>
      <p:sp>
        <p:nvSpPr>
          <p:cNvPr id="2" name="矩形 1"/>
          <p:cNvSpPr/>
          <p:nvPr/>
        </p:nvSpPr>
        <p:spPr>
          <a:xfrm>
            <a:off x="3903746" y="1340776"/>
            <a:ext cx="5204757" cy="5355312"/>
          </a:xfrm>
          <a:prstGeom prst="rect">
            <a:avLst/>
          </a:prstGeom>
        </p:spPr>
        <p:txBody>
          <a:bodyPr wrap="square">
            <a:spAutoFit/>
          </a:bodyPr>
          <a:lstStyle/>
          <a:p>
            <a:pPr defTabSz="913211" eaLnBrk="1" fontAlgn="auto" hangingPunct="1">
              <a:spcBef>
                <a:spcPts val="0"/>
              </a:spcBef>
              <a:spcAft>
                <a:spcPts val="0"/>
              </a:spcAft>
              <a:defRPr/>
            </a:pPr>
            <a:r>
              <a:rPr lang="zh-TW" altLang="en-US" dirty="0"/>
              <a:t>作者</a:t>
            </a:r>
            <a:r>
              <a:rPr lang="en-US" altLang="zh-TW" dirty="0"/>
              <a:t>:</a:t>
            </a:r>
            <a:r>
              <a:rPr lang="zh-TW" altLang="en-US" dirty="0"/>
              <a:t>魏均寰。 </a:t>
            </a:r>
            <a:endParaRPr lang="en-US" altLang="zh-TW" dirty="0"/>
          </a:p>
          <a:p>
            <a:pPr defTabSz="913211" eaLnBrk="1" fontAlgn="auto" hangingPunct="1">
              <a:spcBef>
                <a:spcPts val="0"/>
              </a:spcBef>
              <a:spcAft>
                <a:spcPts val="0"/>
              </a:spcAft>
              <a:defRPr/>
            </a:pPr>
            <a:r>
              <a:rPr lang="zh-TW" altLang="en-US" dirty="0"/>
              <a:t>從小喜歡設計，國中畢業後本想依照興趣選讀技職學校，但在師長與家人期待下，選擇市立有名高中，直到選擇大學時，才又堅持回到自己喜歡的圖文傳播學系。</a:t>
            </a:r>
            <a:endParaRPr lang="en-US" altLang="zh-TW" dirty="0"/>
          </a:p>
          <a:p>
            <a:pPr defTabSz="913211" eaLnBrk="1" fontAlgn="auto" hangingPunct="1">
              <a:spcBef>
                <a:spcPts val="0"/>
              </a:spcBef>
              <a:spcAft>
                <a:spcPts val="0"/>
              </a:spcAft>
              <a:defRPr/>
            </a:pPr>
            <a:r>
              <a:rPr lang="zh-TW" altLang="en-US" dirty="0"/>
              <a:t>他的海報作品「</a:t>
            </a:r>
            <a:r>
              <a:rPr lang="en-US" altLang="zh-TW" dirty="0"/>
              <a:t>Not Copy Machine</a:t>
            </a:r>
            <a:r>
              <a:rPr lang="zh-TW" altLang="en-US" dirty="0"/>
              <a:t>」中，顯示著一個背著書包的小學生沒有頭，腦袋是一台影印機，大人屈膝彎腰，把頭塞進影印機，下方一小行字寫著</a:t>
            </a:r>
            <a:r>
              <a:rPr lang="zh-TW" altLang="en-US" b="1" dirty="0">
                <a:solidFill>
                  <a:srgbClr val="FF0000"/>
                </a:solidFill>
              </a:rPr>
              <a:t>「請在乎孩子真心想要的模樣」</a:t>
            </a:r>
            <a:r>
              <a:rPr lang="zh-TW" altLang="en-US" dirty="0"/>
              <a:t>。</a:t>
            </a:r>
            <a:endParaRPr lang="en-US" altLang="zh-TW" dirty="0"/>
          </a:p>
          <a:p>
            <a:pPr defTabSz="913211" eaLnBrk="1" fontAlgn="auto" hangingPunct="1">
              <a:spcBef>
                <a:spcPts val="0"/>
              </a:spcBef>
              <a:spcAft>
                <a:spcPts val="0"/>
              </a:spcAft>
              <a:defRPr/>
            </a:pPr>
            <a:r>
              <a:rPr lang="zh-TW" altLang="en-US" dirty="0"/>
              <a:t>父母總是喜歡把自己的想法強灌在小孩身上，期望父母不要成為「直升機父母」在孩子上空盤旋，無所不在、無所不管介入孩子的一切，這樣子的想法獲得歐洲評審極高認同，表示在歐美國家也可能出現相同的教養模式。這並不表示爸媽應該在孩子年紀還小時讓他們想做甚麼就做甚麼，但是儘早讓他們擁有自行選擇的權利就可以要求他們學會對自己的行為負責，而非為所欲為和不顧後果。如此一來，孩子學會為自己思考，在進行每天的活動時，也能自發性地開始和結束。</a:t>
            </a:r>
            <a:endParaRPr lang="en-US" altLang="zh-TW" dirty="0"/>
          </a:p>
        </p:txBody>
      </p:sp>
    </p:spTree>
    <p:extLst>
      <p:ext uri="{BB962C8B-B14F-4D97-AF65-F5344CB8AC3E}">
        <p14:creationId xmlns:p14="http://schemas.microsoft.com/office/powerpoint/2010/main" val="566175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a:xfrm>
            <a:off x="467544" y="692696"/>
            <a:ext cx="8229600" cy="8509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特殊情形變更學區申請</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7262213"/>
              </p:ext>
            </p:extLst>
          </p:nvPr>
        </p:nvGraphicFramePr>
        <p:xfrm>
          <a:off x="971600" y="1759504"/>
          <a:ext cx="735516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043" name="投影片編號版面配置區 3"/>
          <p:cNvSpPr>
            <a:spLocks noGrp="1"/>
          </p:cNvSpPr>
          <p:nvPr>
            <p:ph type="sldNum" sz="quarter" idx="12"/>
          </p:nvPr>
        </p:nvSpPr>
        <p:spPr bwMode="auto">
          <a:xfrm>
            <a:off x="6563544" y="6774408"/>
            <a:ext cx="2133600" cy="365125"/>
          </a:xfrm>
          <a:noFill/>
          <a:ln>
            <a:miter lim="800000"/>
            <a:headEnd/>
            <a:tailEnd/>
          </a:ln>
        </p:spPr>
        <p:txBody>
          <a:bodyPr/>
          <a:lstStyle/>
          <a:p>
            <a:fld id="{7021F833-D52D-43DB-96D4-9D3DE191D105}" type="slidenum">
              <a:rPr lang="zh-TW" altLang="en-US" smtClean="0">
                <a:ea typeface="新細明體" charset="-120"/>
              </a:rPr>
              <a:pPr/>
              <a:t>40</a:t>
            </a:fld>
            <a:endParaRPr lang="en-US" altLang="zh-TW">
              <a:ea typeface="新細明體" charset="-120"/>
            </a:endParaRPr>
          </a:p>
        </p:txBody>
      </p:sp>
      <p:pic>
        <p:nvPicPr>
          <p:cNvPr id="66562"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2" y="19168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5" y="3689739"/>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8249" y="4581128"/>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48" y="55172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6566" name="Picture 6" descr="「笑臉」的圖片搜尋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9901" y="2708952"/>
            <a:ext cx="1052827" cy="10528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195737" y="44631"/>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71334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變更學區申請程序</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內容版面配置區 2"/>
          <p:cNvSpPr>
            <a:spLocks noGrp="1"/>
          </p:cNvSpPr>
          <p:nvPr>
            <p:ph idx="1"/>
          </p:nvPr>
        </p:nvSpPr>
        <p:spPr>
          <a:xfrm>
            <a:off x="233518" y="1392421"/>
            <a:ext cx="4266474" cy="4800533"/>
          </a:xfrm>
        </p:spPr>
        <p:txBody>
          <a:bodyPr>
            <a:noAutofit/>
          </a:bodyPr>
          <a:lstStyle/>
          <a:p>
            <a:pPr marL="380990" indent="-380990">
              <a:spcBef>
                <a:spcPts val="12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申請日期</a:t>
            </a:r>
            <a:endParaRPr lang="en-US" altLang="zh-TW" b="1" dirty="0">
              <a:latin typeface="微軟正黑體" pitchFamily="34" charset="-120"/>
              <a:ea typeface="微軟正黑體" pitchFamily="34" charset="-120"/>
              <a:cs typeface="Times New Roman" panose="02020603050405020304" pitchFamily="18" charset="0"/>
            </a:endParaRPr>
          </a:p>
          <a:p>
            <a:pPr marL="353475" lvl="1" indent="-114297">
              <a:spcBef>
                <a:spcPts val="1200"/>
              </a:spcBef>
            </a:pP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113</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年</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4</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26</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日至</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5</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3</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日</a:t>
            </a:r>
            <a:endParaRPr lang="en-US" altLang="zh-TW" sz="2400" b="1" u="sng" dirty="0">
              <a:solidFill>
                <a:srgbClr val="FF0000"/>
              </a:solidFill>
              <a:latin typeface="微軟正黑體" pitchFamily="34" charset="-120"/>
              <a:ea typeface="微軟正黑體" pitchFamily="34" charset="-120"/>
              <a:cs typeface="Times New Roman" panose="02020603050405020304" pitchFamily="18" charset="0"/>
            </a:endParaRPr>
          </a:p>
          <a:p>
            <a:pPr marL="380990" indent="-380990">
              <a:spcBef>
                <a:spcPts val="24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申請方式</a:t>
            </a:r>
            <a:endParaRPr lang="en-US" altLang="zh-TW"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en-US" sz="2400" b="1" dirty="0">
                <a:latin typeface="微軟正黑體" pitchFamily="34" charset="-120"/>
                <a:ea typeface="微軟正黑體" pitchFamily="34" charset="-120"/>
                <a:cs typeface="Times New Roman" panose="02020603050405020304" pitchFamily="18" charset="0"/>
              </a:rPr>
              <a:t>應屆畢業生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含非學校型態實驗教育學生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：由</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就讀國中學校集體辦理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zh-TW" sz="2400" b="1" dirty="0">
                <a:latin typeface="微軟正黑體" pitchFamily="34" charset="-120"/>
                <a:ea typeface="微軟正黑體" pitchFamily="34" charset="-120"/>
                <a:cs typeface="Times New Roman" panose="02020603050405020304" pitchFamily="18" charset="0"/>
              </a:rPr>
              <a:t>非應屆畢業生、具同等學力資格者、就讀海外臺灣學校及大陸</a:t>
            </a:r>
            <a:r>
              <a:rPr lang="zh-TW" altLang="en-US" sz="2400" b="1" dirty="0">
                <a:latin typeface="微軟正黑體" pitchFamily="34" charset="-120"/>
                <a:ea typeface="微軟正黑體" pitchFamily="34" charset="-120"/>
                <a:cs typeface="Times New Roman" panose="02020603050405020304" pitchFamily="18" charset="0"/>
              </a:rPr>
              <a:t>地區</a:t>
            </a:r>
            <a:r>
              <a:rPr lang="zh-TW" altLang="zh-TW" sz="2400" b="1" dirty="0">
                <a:latin typeface="微軟正黑體" pitchFamily="34" charset="-120"/>
                <a:ea typeface="微軟正黑體" pitchFamily="34" charset="-120"/>
                <a:cs typeface="Times New Roman" panose="02020603050405020304" pitchFamily="18" charset="0"/>
              </a:rPr>
              <a:t>臺商學校者：</a:t>
            </a:r>
            <a:r>
              <a:rPr lang="zh-TW" altLang="en-US" sz="2400" b="1" dirty="0">
                <a:latin typeface="微軟正黑體" pitchFamily="34" charset="-120"/>
                <a:ea typeface="微軟正黑體" pitchFamily="34" charset="-120"/>
                <a:cs typeface="Times New Roman" panose="02020603050405020304" pitchFamily="18" charset="0"/>
              </a:rPr>
              <a:t>由學生</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個別辦理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p:txBody>
      </p:sp>
      <p:sp>
        <p:nvSpPr>
          <p:cNvPr id="18" name="矩形 17"/>
          <p:cNvSpPr/>
          <p:nvPr/>
        </p:nvSpPr>
        <p:spPr>
          <a:xfrm>
            <a:off x="5647512" y="1794881"/>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學生上網填寫</a:t>
            </a:r>
            <a:endParaRPr kumimoji="0" lang="en-US" altLang="zh-TW" sz="1867" b="1" dirty="0">
              <a:solidFill>
                <a:prstClr val="black"/>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變更就學申請表</a:t>
            </a:r>
          </a:p>
        </p:txBody>
      </p:sp>
      <p:sp>
        <p:nvSpPr>
          <p:cNvPr id="19" name="矩形 18"/>
          <p:cNvSpPr/>
          <p:nvPr/>
        </p:nvSpPr>
        <p:spPr>
          <a:xfrm>
            <a:off x="5652959" y="2841127"/>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學生列印申請表</a:t>
            </a:r>
            <a:endParaRPr kumimoji="0" lang="en-US" altLang="zh-TW" sz="1867" b="1" dirty="0">
              <a:solidFill>
                <a:srgbClr val="9BBB59">
                  <a:lumMod val="20000"/>
                  <a:lumOff val="80000"/>
                </a:srgbClr>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檢附證明文件</a:t>
            </a:r>
          </a:p>
        </p:txBody>
      </p:sp>
      <p:sp>
        <p:nvSpPr>
          <p:cNvPr id="20" name="矩形 19"/>
          <p:cNvSpPr/>
          <p:nvPr/>
        </p:nvSpPr>
        <p:spPr>
          <a:xfrm>
            <a:off x="4734779" y="4089266"/>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向就讀國中教務處提出申請</a:t>
            </a:r>
          </a:p>
        </p:txBody>
      </p:sp>
      <p:sp>
        <p:nvSpPr>
          <p:cNvPr id="21" name="矩形 20"/>
          <p:cNvSpPr/>
          <p:nvPr/>
        </p:nvSpPr>
        <p:spPr>
          <a:xfrm>
            <a:off x="6804249" y="4086889"/>
            <a:ext cx="2160240"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600" b="1" dirty="0">
                <a:solidFill>
                  <a:srgbClr val="9BBB59">
                    <a:lumMod val="20000"/>
                    <a:lumOff val="80000"/>
                  </a:srgbClr>
                </a:solidFill>
                <a:latin typeface="微軟正黑體" pitchFamily="34" charset="-120"/>
                <a:ea typeface="微軟正黑體" pitchFamily="34" charset="-120"/>
              </a:rPr>
              <a:t>自行掛號郵寄</a:t>
            </a:r>
            <a:r>
              <a:rPr kumimoji="0" lang="en-US" altLang="zh-TW" sz="1600" b="1" dirty="0">
                <a:solidFill>
                  <a:srgbClr val="9BBB59">
                    <a:lumMod val="20000"/>
                    <a:lumOff val="80000"/>
                  </a:srgbClr>
                </a:solidFill>
                <a:latin typeface="微軟正黑體" pitchFamily="34" charset="-120"/>
                <a:ea typeface="微軟正黑體" pitchFamily="34" charset="-120"/>
              </a:rPr>
              <a:t>(5/3</a:t>
            </a:r>
            <a:r>
              <a:rPr kumimoji="0" lang="zh-TW" altLang="en-US" sz="1600" b="1" dirty="0">
                <a:solidFill>
                  <a:srgbClr val="9BBB59">
                    <a:lumMod val="20000"/>
                    <a:lumOff val="80000"/>
                  </a:srgbClr>
                </a:solidFill>
                <a:latin typeface="微軟正黑體" pitchFamily="34" charset="-120"/>
                <a:ea typeface="微軟正黑體" pitchFamily="34" charset="-120"/>
              </a:rPr>
              <a:t>以前以郵戳為憑</a:t>
            </a:r>
            <a:r>
              <a:rPr kumimoji="0" lang="en-US" altLang="zh-TW" sz="1600" b="1" dirty="0">
                <a:solidFill>
                  <a:srgbClr val="9BBB59">
                    <a:lumMod val="20000"/>
                    <a:lumOff val="80000"/>
                  </a:srgbClr>
                </a:solidFill>
                <a:latin typeface="微軟正黑體" pitchFamily="34" charset="-120"/>
                <a:ea typeface="微軟正黑體" pitchFamily="34" charset="-120"/>
              </a:rPr>
              <a:t>)</a:t>
            </a:r>
            <a:r>
              <a:rPr kumimoji="0" lang="zh-TW" altLang="en-US" sz="1600" b="1" dirty="0">
                <a:solidFill>
                  <a:srgbClr val="9BBB59">
                    <a:lumMod val="20000"/>
                    <a:lumOff val="80000"/>
                  </a:srgbClr>
                </a:solidFill>
                <a:latin typeface="微軟正黑體" pitchFamily="34" charset="-120"/>
                <a:ea typeface="微軟正黑體" pitchFamily="34" charset="-120"/>
              </a:rPr>
              <a:t>或親送</a:t>
            </a:r>
            <a:endParaRPr kumimoji="0" lang="en-US" altLang="zh-TW" sz="1600" b="1" dirty="0">
              <a:solidFill>
                <a:srgbClr val="9BBB59">
                  <a:lumMod val="20000"/>
                  <a:lumOff val="80000"/>
                </a:srgbClr>
              </a:solidFill>
              <a:latin typeface="微軟正黑體" pitchFamily="34" charset="-120"/>
              <a:ea typeface="微軟正黑體" pitchFamily="34" charset="-120"/>
            </a:endParaRPr>
          </a:p>
        </p:txBody>
      </p:sp>
      <p:sp>
        <p:nvSpPr>
          <p:cNvPr id="22" name="圓角矩形 21"/>
          <p:cNvSpPr/>
          <p:nvPr/>
        </p:nvSpPr>
        <p:spPr>
          <a:xfrm>
            <a:off x="5226818" y="5511454"/>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欲參加之就學區</a:t>
            </a:r>
            <a:endParaRPr kumimoji="0" lang="en-US" altLang="zh-TW" sz="1867" b="1" dirty="0">
              <a:solidFill>
                <a:prstClr val="white"/>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免試入學委員會</a:t>
            </a:r>
          </a:p>
        </p:txBody>
      </p:sp>
      <p:cxnSp>
        <p:nvCxnSpPr>
          <p:cNvPr id="23" name="直線單箭頭接點 22"/>
          <p:cNvCxnSpPr>
            <a:stCxn id="18" idx="2"/>
            <a:endCxn id="19" idx="0"/>
          </p:cNvCxnSpPr>
          <p:nvPr/>
        </p:nvCxnSpPr>
        <p:spPr>
          <a:xfrm>
            <a:off x="6650505" y="2494743"/>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23"/>
          <p:cNvCxnSpPr>
            <a:stCxn id="19" idx="2"/>
            <a:endCxn id="20" idx="0"/>
          </p:cNvCxnSpPr>
          <p:nvPr/>
        </p:nvCxnSpPr>
        <p:spPr>
          <a:xfrm rot="5400000">
            <a:off x="5840146" y="3276179"/>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肘形接點 24"/>
          <p:cNvCxnSpPr>
            <a:stCxn id="20" idx="2"/>
            <a:endCxn id="22" idx="0"/>
          </p:cNvCxnSpPr>
          <p:nvPr/>
        </p:nvCxnSpPr>
        <p:spPr>
          <a:xfrm rot="16200000" flipH="1">
            <a:off x="5803992" y="4653557"/>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p:cNvCxnSpPr/>
          <p:nvPr/>
        </p:nvCxnSpPr>
        <p:spPr>
          <a:xfrm rot="5400000">
            <a:off x="6905759" y="4601211"/>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4734764" y="3215990"/>
            <a:ext cx="672075"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應屆畢業生</a:t>
            </a:r>
            <a:endParaRPr kumimoji="0" lang="zh-TW" altLang="en-US" sz="1600" b="1" dirty="0">
              <a:solidFill>
                <a:prstClr val="black"/>
              </a:solidFill>
              <a:latin typeface="微軟正黑體" pitchFamily="34" charset="-120"/>
              <a:ea typeface="微軟正黑體" pitchFamily="34" charset="-120"/>
            </a:endParaRPr>
          </a:p>
        </p:txBody>
      </p:sp>
      <p:sp>
        <p:nvSpPr>
          <p:cNvPr id="28" name="文字方塊 27"/>
          <p:cNvSpPr txBox="1"/>
          <p:nvPr/>
        </p:nvSpPr>
        <p:spPr>
          <a:xfrm>
            <a:off x="7999125" y="3227492"/>
            <a:ext cx="732240"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非應屆畢業生</a:t>
            </a:r>
            <a:endParaRPr kumimoji="0" lang="zh-TW" altLang="en-US" sz="1600" b="1" dirty="0">
              <a:solidFill>
                <a:prstClr val="black"/>
              </a:solidFill>
              <a:latin typeface="微軟正黑體" pitchFamily="34" charset="-120"/>
              <a:ea typeface="微軟正黑體" pitchFamily="34" charset="-120"/>
            </a:endParaRPr>
          </a:p>
        </p:txBody>
      </p:sp>
      <p:cxnSp>
        <p:nvCxnSpPr>
          <p:cNvPr id="29" name="肘形接點 28"/>
          <p:cNvCxnSpPr/>
          <p:nvPr/>
        </p:nvCxnSpPr>
        <p:spPr>
          <a:xfrm>
            <a:off x="6654992" y="3807565"/>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41</a:t>
            </a:fld>
            <a:endParaRPr lang="zh-TW" altLang="en-US"/>
          </a:p>
        </p:txBody>
      </p:sp>
    </p:spTree>
    <p:extLst>
      <p:ext uri="{BB962C8B-B14F-4D97-AF65-F5344CB8AC3E}">
        <p14:creationId xmlns:p14="http://schemas.microsoft.com/office/powerpoint/2010/main" val="2411660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prstClr val="black"/>
                </a:solidFill>
              </a:rPr>
              <a:pPr/>
              <a:t>42</a:t>
            </a:fld>
            <a:endParaRPr lang="en-US" altLang="zh-TW" b="1">
              <a:solidFill>
                <a:prstClr val="black"/>
              </a:solidFill>
            </a:endParaRPr>
          </a:p>
        </p:txBody>
      </p:sp>
      <p:sp>
        <p:nvSpPr>
          <p:cNvPr id="3" name="文字版面配置區 2"/>
          <p:cNvSpPr>
            <a:spLocks noGrp="1"/>
          </p:cNvSpPr>
          <p:nvPr>
            <p:ph type="body" idx="1"/>
          </p:nvPr>
        </p:nvSpPr>
        <p:spPr>
          <a:xfrm>
            <a:off x="791836" y="2996955"/>
            <a:ext cx="7776356" cy="2303289"/>
          </a:xfrm>
        </p:spPr>
        <p:txBody>
          <a:bodyPr rtlCol="0" anchor="ctr">
            <a:noAutofit/>
          </a:bodyPr>
          <a:lstStyle/>
          <a:p>
            <a:pPr algn="just" fontAlgn="auto">
              <a:lnSpc>
                <a:spcPct val="12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從</a:t>
            </a:r>
            <a:r>
              <a:rPr lang="zh-TW" altLang="en-US" sz="4000" b="1" dirty="0">
                <a:solidFill>
                  <a:srgbClr val="FF0000"/>
                </a:solidFill>
                <a:latin typeface="Times New Roman" pitchFamily="18" charset="0"/>
                <a:ea typeface="標楷體" pitchFamily="65" charset="-120"/>
                <a:cs typeface="Times New Roman" pitchFamily="18" charset="0"/>
              </a:rPr>
              <a:t>花蓮縣</a:t>
            </a:r>
            <a:r>
              <a:rPr lang="zh-TW" altLang="en-US" sz="4000" b="1" dirty="0">
                <a:solidFill>
                  <a:srgbClr val="000099"/>
                </a:solidFill>
                <a:latin typeface="Times New Roman" pitchFamily="18" charset="0"/>
                <a:ea typeface="標楷體" pitchFamily="65" charset="-120"/>
                <a:cs typeface="Times New Roman" pitchFamily="18" charset="0"/>
              </a:rPr>
              <a:t>變更就學區到</a:t>
            </a:r>
            <a:r>
              <a:rPr lang="zh-TW" altLang="en-US" sz="4000" b="1" dirty="0">
                <a:solidFill>
                  <a:srgbClr val="FF0000"/>
                </a:solidFill>
                <a:latin typeface="Times New Roman" pitchFamily="18" charset="0"/>
                <a:ea typeface="標楷體" pitchFamily="65" charset="-120"/>
                <a:cs typeface="Times New Roman" pitchFamily="18" charset="0"/>
              </a:rPr>
              <a:t>新北市</a:t>
            </a:r>
            <a:r>
              <a:rPr lang="zh-TW" altLang="en-US" sz="4000" b="1" dirty="0">
                <a:solidFill>
                  <a:srgbClr val="000099"/>
                </a:solidFill>
                <a:latin typeface="Times New Roman" pitchFamily="18" charset="0"/>
                <a:ea typeface="標楷體" pitchFamily="65" charset="-120"/>
                <a:cs typeface="Times New Roman" pitchFamily="18" charset="0"/>
              </a:rPr>
              <a:t>，成績採計與比序規則是用</a:t>
            </a:r>
            <a:r>
              <a:rPr lang="zh-TW" altLang="en-US" sz="4000" b="1" dirty="0">
                <a:solidFill>
                  <a:srgbClr val="0000FF"/>
                </a:solidFill>
                <a:latin typeface="Times New Roman" pitchFamily="18" charset="0"/>
                <a:ea typeface="標楷體" pitchFamily="65" charset="-120"/>
                <a:cs typeface="Times New Roman" pitchFamily="18" charset="0"/>
              </a:rPr>
              <a:t>花蓮區</a:t>
            </a:r>
            <a:r>
              <a:rPr lang="en-US" altLang="zh-TW" sz="4000" b="1" dirty="0">
                <a:solidFill>
                  <a:srgbClr val="000099"/>
                </a:solidFill>
                <a:latin typeface="Times New Roman" pitchFamily="18" charset="0"/>
                <a:ea typeface="標楷體" pitchFamily="65" charset="-120"/>
                <a:cs typeface="Times New Roman" pitchFamily="18" charset="0"/>
              </a:rPr>
              <a:t>? </a:t>
            </a:r>
            <a:r>
              <a:rPr lang="zh-TW" altLang="en-US" sz="4000" b="1" dirty="0">
                <a:solidFill>
                  <a:srgbClr val="000099"/>
                </a:solidFill>
                <a:latin typeface="Times New Roman" pitchFamily="18" charset="0"/>
                <a:ea typeface="標楷體" pitchFamily="65" charset="-120"/>
                <a:cs typeface="Times New Roman" pitchFamily="18" charset="0"/>
              </a:rPr>
              <a:t>還是</a:t>
            </a:r>
            <a:r>
              <a:rPr lang="zh-TW" altLang="en-US" sz="4000" b="1" dirty="0">
                <a:solidFill>
                  <a:srgbClr val="0000FF"/>
                </a:solidFill>
                <a:latin typeface="Times New Roman" pitchFamily="18" charset="0"/>
                <a:ea typeface="標楷體" pitchFamily="65" charset="-120"/>
                <a:cs typeface="Times New Roman" pitchFamily="18" charset="0"/>
              </a:rPr>
              <a:t>新北區</a:t>
            </a:r>
            <a:r>
              <a:rPr lang="zh-TW" altLang="en-US" sz="4000" b="1" dirty="0">
                <a:solidFill>
                  <a:schemeClr val="tx2">
                    <a:lumMod val="75000"/>
                  </a:schemeClr>
                </a:solidFill>
                <a:latin typeface="Times New Roman" pitchFamily="18" charset="0"/>
                <a:ea typeface="標楷體" pitchFamily="65" charset="-120"/>
                <a:cs typeface="Times New Roman" pitchFamily="18" charset="0"/>
              </a:rPr>
              <a:t>呢</a:t>
            </a:r>
            <a:r>
              <a:rPr lang="en-US" altLang="zh-TW" sz="4000" b="1" dirty="0">
                <a:solidFill>
                  <a:srgbClr val="000099"/>
                </a:solidFill>
                <a:latin typeface="Times New Roman" pitchFamily="18" charset="0"/>
                <a:ea typeface="標楷體" pitchFamily="65" charset="-120"/>
                <a:cs typeface="Times New Roman" pitchFamily="18" charset="0"/>
              </a:rPr>
              <a:t>?</a:t>
            </a:r>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2195737" y="44631"/>
            <a:ext cx="2664296" cy="360045"/>
            <a:chOff x="2123728" y="44624"/>
            <a:chExt cx="2664296" cy="360045"/>
          </a:xfrm>
        </p:grpSpPr>
        <p:grpSp>
          <p:nvGrpSpPr>
            <p:cNvPr id="6" name="群組 5"/>
            <p:cNvGrpSpPr/>
            <p:nvPr/>
          </p:nvGrpSpPr>
          <p:grpSpPr>
            <a:xfrm>
              <a:off x="2555776" y="44624"/>
              <a:ext cx="2232248" cy="360045"/>
              <a:chOff x="2267744" y="44624"/>
              <a:chExt cx="2232248" cy="360045"/>
            </a:xfrm>
          </p:grpSpPr>
          <p:grpSp>
            <p:nvGrpSpPr>
              <p:cNvPr id="8" name="群組 37"/>
              <p:cNvGrpSpPr/>
              <p:nvPr/>
            </p:nvGrpSpPr>
            <p:grpSpPr>
              <a:xfrm>
                <a:off x="2267744" y="44629"/>
                <a:ext cx="2232248" cy="360040"/>
                <a:chOff x="2267738" y="44624"/>
                <a:chExt cx="2232248" cy="360040"/>
              </a:xfrm>
            </p:grpSpPr>
            <p:sp>
              <p:nvSpPr>
                <p:cNvPr id="11" name="橢圓 1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0" name="橢圓 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形圖說文字 13"/>
          <p:cNvSpPr/>
          <p:nvPr/>
        </p:nvSpPr>
        <p:spPr>
          <a:xfrm>
            <a:off x="497886" y="1052736"/>
            <a:ext cx="248993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Q4</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2" name="向左箭號 1"/>
          <p:cNvSpPr/>
          <p:nvPr/>
        </p:nvSpPr>
        <p:spPr>
          <a:xfrm rot="1484016">
            <a:off x="6082089" y="5052213"/>
            <a:ext cx="2160240" cy="11521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latin typeface="標楷體" pitchFamily="65" charset="-120"/>
                <a:ea typeface="標楷體" pitchFamily="65" charset="-120"/>
              </a:rPr>
              <a:t>新北區</a:t>
            </a:r>
          </a:p>
        </p:txBody>
      </p:sp>
    </p:spTree>
    <p:extLst>
      <p:ext uri="{BB962C8B-B14F-4D97-AF65-F5344CB8AC3E}">
        <p14:creationId xmlns:p14="http://schemas.microsoft.com/office/powerpoint/2010/main" val="23942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130" y="958300"/>
            <a:ext cx="771132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43</a:t>
            </a:fld>
            <a:endParaRPr lang="zh-TW" altLang="en-US"/>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16" y="548712"/>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各免試入學區辦理學校</a:t>
            </a:r>
            <a:endParaRPr lang="zh-TW" altLang="en-US" sz="1400" b="1" dirty="0">
              <a:solidFill>
                <a:srgbClr val="FFFFFF"/>
              </a:solidFill>
              <a:latin typeface="微軟正黑體" panose="020B0604030504040204" pitchFamily="34" charset="-120"/>
              <a:ea typeface="微軟正黑體" panose="020B0604030504040204" pitchFamily="34" charset="-120"/>
              <a:cs typeface="BiauKai"/>
            </a:endParaRP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矩形 20"/>
          <p:cNvSpPr/>
          <p:nvPr/>
        </p:nvSpPr>
        <p:spPr>
          <a:xfrm>
            <a:off x="984879" y="4941168"/>
            <a:ext cx="7514165"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a:solidFill>
                  <a:srgbClr val="0000FF"/>
                </a:solidFill>
                <a:latin typeface="微軟正黑體" panose="020B0604030504040204" pitchFamily="34" charset="-120"/>
                <a:ea typeface="微軟正黑體" panose="020B0604030504040204" pitchFamily="34" charset="-120"/>
              </a:rPr>
              <a:t>花蓮區主委學校：國立花蓮高級商業職業學校</a:t>
            </a:r>
          </a:p>
        </p:txBody>
      </p:sp>
      <p:sp>
        <p:nvSpPr>
          <p:cNvPr id="9" name="矩形 8"/>
          <p:cNvSpPr/>
          <p:nvPr/>
        </p:nvSpPr>
        <p:spPr>
          <a:xfrm>
            <a:off x="1093083" y="1950276"/>
            <a:ext cx="7533898" cy="504056"/>
          </a:xfrm>
          <a:prstGeom prst="rect">
            <a:avLst/>
          </a:prstGeom>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全國主辦學校：北一女中</a:t>
            </a:r>
          </a:p>
        </p:txBody>
      </p:sp>
    </p:spTree>
    <p:extLst>
      <p:ext uri="{BB962C8B-B14F-4D97-AF65-F5344CB8AC3E}">
        <p14:creationId xmlns:p14="http://schemas.microsoft.com/office/powerpoint/2010/main" val="3127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80">
                                          <p:stCondLst>
                                            <p:cond delay="0"/>
                                          </p:stCondLst>
                                        </p:cTn>
                                        <p:tgtEl>
                                          <p:spTgt spid="21"/>
                                        </p:tgtEl>
                                      </p:cBhvr>
                                    </p:animEffect>
                                    <p:anim calcmode="lin" valueType="num">
                                      <p:cBhvr>
                                        <p:cTn id="2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0" dur="26">
                                          <p:stCondLst>
                                            <p:cond delay="650"/>
                                          </p:stCondLst>
                                        </p:cTn>
                                        <p:tgtEl>
                                          <p:spTgt spid="21"/>
                                        </p:tgtEl>
                                      </p:cBhvr>
                                      <p:to x="100000" y="60000"/>
                                    </p:animScale>
                                    <p:animScale>
                                      <p:cBhvr>
                                        <p:cTn id="31" dur="166" decel="50000">
                                          <p:stCondLst>
                                            <p:cond delay="676"/>
                                          </p:stCondLst>
                                        </p:cTn>
                                        <p:tgtEl>
                                          <p:spTgt spid="21"/>
                                        </p:tgtEl>
                                      </p:cBhvr>
                                      <p:to x="100000" y="100000"/>
                                    </p:animScale>
                                    <p:animScale>
                                      <p:cBhvr>
                                        <p:cTn id="32" dur="26">
                                          <p:stCondLst>
                                            <p:cond delay="1312"/>
                                          </p:stCondLst>
                                        </p:cTn>
                                        <p:tgtEl>
                                          <p:spTgt spid="21"/>
                                        </p:tgtEl>
                                      </p:cBhvr>
                                      <p:to x="100000" y="80000"/>
                                    </p:animScale>
                                    <p:animScale>
                                      <p:cBhvr>
                                        <p:cTn id="33" dur="166" decel="50000">
                                          <p:stCondLst>
                                            <p:cond delay="1338"/>
                                          </p:stCondLst>
                                        </p:cTn>
                                        <p:tgtEl>
                                          <p:spTgt spid="21"/>
                                        </p:tgtEl>
                                      </p:cBhvr>
                                      <p:to x="100000" y="100000"/>
                                    </p:animScale>
                                    <p:animScale>
                                      <p:cBhvr>
                                        <p:cTn id="34" dur="26">
                                          <p:stCondLst>
                                            <p:cond delay="1642"/>
                                          </p:stCondLst>
                                        </p:cTn>
                                        <p:tgtEl>
                                          <p:spTgt spid="21"/>
                                        </p:tgtEl>
                                      </p:cBhvr>
                                      <p:to x="100000" y="90000"/>
                                    </p:animScale>
                                    <p:animScale>
                                      <p:cBhvr>
                                        <p:cTn id="35" dur="166" decel="50000">
                                          <p:stCondLst>
                                            <p:cond delay="1668"/>
                                          </p:stCondLst>
                                        </p:cTn>
                                        <p:tgtEl>
                                          <p:spTgt spid="21"/>
                                        </p:tgtEl>
                                      </p:cBhvr>
                                      <p:to x="100000" y="100000"/>
                                    </p:animScale>
                                    <p:animScale>
                                      <p:cBhvr>
                                        <p:cTn id="36" dur="26">
                                          <p:stCondLst>
                                            <p:cond delay="1808"/>
                                          </p:stCondLst>
                                        </p:cTn>
                                        <p:tgtEl>
                                          <p:spTgt spid="21"/>
                                        </p:tgtEl>
                                      </p:cBhvr>
                                      <p:to x="100000" y="95000"/>
                                    </p:animScale>
                                    <p:animScale>
                                      <p:cBhvr>
                                        <p:cTn id="3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44</a:t>
            </a:fld>
            <a:endParaRPr lang="zh-TW" altLang="en-US"/>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640" y="8318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免試入學招生作業流程</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8" name="矩形 7"/>
          <p:cNvSpPr/>
          <p:nvPr/>
        </p:nvSpPr>
        <p:spPr>
          <a:xfrm>
            <a:off x="343961" y="1522310"/>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報名國中</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教育會考</a:t>
            </a:r>
            <a:endParaRPr lang="en-US"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43961" y="3389625"/>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申請變更就學區</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en-US" altLang="zh-TW"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a:solidFill>
                  <a:prstClr val="white"/>
                </a:solidFill>
                <a:latin typeface="微軟正黑體" panose="020B0604030504040204" pitchFamily="34" charset="-120"/>
                <a:ea typeface="微軟正黑體" panose="020B0604030504040204" pitchFamily="34" charset="-120"/>
              </a:rPr>
              <a:t>有需要者申請</a:t>
            </a:r>
            <a:r>
              <a:rPr lang="en-US" altLang="zh-TW" sz="2400" b="1" dirty="0">
                <a:solidFill>
                  <a:prstClr val="white"/>
                </a:solidFill>
                <a:latin typeface="微軟正黑體" panose="020B0604030504040204" pitchFamily="34" charset="-120"/>
                <a:ea typeface="微軟正黑體" panose="020B0604030504040204" pitchFamily="34" charset="-120"/>
              </a:rPr>
              <a:t>)</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43961" y="5314700"/>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多元學習表現</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積分審查</a:t>
            </a:r>
          </a:p>
        </p:txBody>
      </p:sp>
      <p:cxnSp>
        <p:nvCxnSpPr>
          <p:cNvPr id="11" name="直線單箭頭接點 10"/>
          <p:cNvCxnSpPr>
            <a:stCxn id="8" idx="2"/>
            <a:endCxn id="9" idx="0"/>
          </p:cNvCxnSpPr>
          <p:nvPr/>
        </p:nvCxnSpPr>
        <p:spPr>
          <a:xfrm>
            <a:off x="1566260" y="2741553"/>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9" idx="2"/>
          </p:cNvCxnSpPr>
          <p:nvPr/>
        </p:nvCxnSpPr>
        <p:spPr>
          <a:xfrm>
            <a:off x="1566260" y="4613794"/>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423054" y="152228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個別序位查詢</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423054" y="341540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選填志願</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426727" y="533502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集體報名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個別報名</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6" name="肘形接點 18"/>
          <p:cNvCxnSpPr>
            <a:stCxn id="10" idx="3"/>
            <a:endCxn id="13" idx="1"/>
          </p:cNvCxnSpPr>
          <p:nvPr/>
        </p:nvCxnSpPr>
        <p:spPr>
          <a:xfrm flipV="1">
            <a:off x="2788559" y="2134355"/>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3" idx="2"/>
            <a:endCxn id="14" idx="0"/>
          </p:cNvCxnSpPr>
          <p:nvPr/>
        </p:nvCxnSpPr>
        <p:spPr>
          <a:xfrm>
            <a:off x="4621648" y="274641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14" idx="2"/>
            <a:endCxn id="15" idx="0"/>
          </p:cNvCxnSpPr>
          <p:nvPr/>
        </p:nvCxnSpPr>
        <p:spPr>
          <a:xfrm>
            <a:off x="4621648" y="4639578"/>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612333" y="1488216"/>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放榜</a:t>
            </a:r>
          </a:p>
        </p:txBody>
      </p:sp>
      <p:sp>
        <p:nvSpPr>
          <p:cNvPr id="20" name="矩形 19"/>
          <p:cNvSpPr/>
          <p:nvPr/>
        </p:nvSpPr>
        <p:spPr>
          <a:xfrm>
            <a:off x="6612333" y="341540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報到</a:t>
            </a:r>
          </a:p>
        </p:txBody>
      </p:sp>
      <p:sp>
        <p:nvSpPr>
          <p:cNvPr id="21" name="矩形 20"/>
          <p:cNvSpPr/>
          <p:nvPr/>
        </p:nvSpPr>
        <p:spPr>
          <a:xfrm>
            <a:off x="6593862" y="5338782"/>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放棄錄取資格</a:t>
            </a:r>
          </a:p>
        </p:txBody>
      </p:sp>
      <p:cxnSp>
        <p:nvCxnSpPr>
          <p:cNvPr id="22" name="直線單箭頭接點 21"/>
          <p:cNvCxnSpPr>
            <a:stCxn id="19" idx="2"/>
            <a:endCxn id="20" idx="0"/>
          </p:cNvCxnSpPr>
          <p:nvPr/>
        </p:nvCxnSpPr>
        <p:spPr>
          <a:xfrm>
            <a:off x="7810926" y="2712388"/>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7792455" y="4635794"/>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41"/>
          <p:cNvCxnSpPr>
            <a:stCxn id="15" idx="3"/>
            <a:endCxn id="19" idx="1"/>
          </p:cNvCxnSpPr>
          <p:nvPr/>
        </p:nvCxnSpPr>
        <p:spPr>
          <a:xfrm flipV="1">
            <a:off x="5823919" y="2100291"/>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34" name="群組 33"/>
          <p:cNvGrpSpPr/>
          <p:nvPr/>
        </p:nvGrpSpPr>
        <p:grpSpPr>
          <a:xfrm>
            <a:off x="2195737" y="44631"/>
            <a:ext cx="2664296" cy="360045"/>
            <a:chOff x="2123728" y="44624"/>
            <a:chExt cx="2664296" cy="360045"/>
          </a:xfrm>
        </p:grpSpPr>
        <p:grpSp>
          <p:nvGrpSpPr>
            <p:cNvPr id="35" name="群組 34"/>
            <p:cNvGrpSpPr/>
            <p:nvPr/>
          </p:nvGrpSpPr>
          <p:grpSpPr>
            <a:xfrm>
              <a:off x="2555776" y="44624"/>
              <a:ext cx="2232248" cy="360045"/>
              <a:chOff x="2267744" y="44624"/>
              <a:chExt cx="2232248" cy="360045"/>
            </a:xfrm>
          </p:grpSpPr>
          <p:grpSp>
            <p:nvGrpSpPr>
              <p:cNvPr id="37" name="群組 37"/>
              <p:cNvGrpSpPr/>
              <p:nvPr/>
            </p:nvGrpSpPr>
            <p:grpSpPr>
              <a:xfrm>
                <a:off x="2267744" y="44629"/>
                <a:ext cx="2232248" cy="360040"/>
                <a:chOff x="2267738" y="44624"/>
                <a:chExt cx="2232248" cy="360040"/>
              </a:xfrm>
            </p:grpSpPr>
            <p:sp>
              <p:nvSpPr>
                <p:cNvPr id="40" name="橢圓 3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9" name="橢圓 3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40363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003" y="6420930"/>
            <a:ext cx="2133600" cy="365125"/>
          </a:xfrm>
        </p:spPr>
        <p:txBody>
          <a:bodyPr/>
          <a:lstStyle/>
          <a:p>
            <a:pPr>
              <a:defRPr/>
            </a:pPr>
            <a:fld id="{BB9199D3-8569-4C08-9BDA-497527D70E4F}" type="slidenum">
              <a:rPr lang="zh-TW" altLang="en-US" smtClean="0"/>
              <a:pPr>
                <a:defRPr/>
              </a:pPr>
              <a:t>45</a:t>
            </a:fld>
            <a:endParaRPr lang="zh-TW" altLang="en-US"/>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169" y="861304"/>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a:solidFill>
                  <a:prstClr val="white"/>
                </a:solidFill>
                <a:latin typeface="微軟正黑體" panose="020B0604030504040204" pitchFamily="34" charset="-120"/>
                <a:ea typeface="微軟正黑體" panose="020B0604030504040204" pitchFamily="34" charset="-120"/>
              </a:rPr>
              <a:t>免試入學錄取方式</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graphicFrame>
        <p:nvGraphicFramePr>
          <p:cNvPr id="10" name="資料庫圖表 9"/>
          <p:cNvGraphicFramePr/>
          <p:nvPr>
            <p:extLst>
              <p:ext uri="{D42A27DB-BD31-4B8C-83A1-F6EECF244321}">
                <p14:modId xmlns:p14="http://schemas.microsoft.com/office/powerpoint/2010/main" val="2457757986"/>
              </p:ext>
            </p:extLst>
          </p:nvPr>
        </p:nvGraphicFramePr>
        <p:xfrm>
          <a:off x="270204" y="1372820"/>
          <a:ext cx="856895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向下箭號 10"/>
          <p:cNvSpPr/>
          <p:nvPr/>
        </p:nvSpPr>
        <p:spPr>
          <a:xfrm>
            <a:off x="2181179" y="2286024"/>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5" name="向下箭號 14"/>
          <p:cNvSpPr/>
          <p:nvPr/>
        </p:nvSpPr>
        <p:spPr>
          <a:xfrm>
            <a:off x="6539797" y="2286022"/>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7" y="44631"/>
            <a:ext cx="2664296" cy="360045"/>
            <a:chOff x="2123728" y="44624"/>
            <a:chExt cx="2664296" cy="360045"/>
          </a:xfrm>
        </p:grpSpPr>
        <p:grpSp>
          <p:nvGrpSpPr>
            <p:cNvPr id="17" name="群組 16"/>
            <p:cNvGrpSpPr/>
            <p:nvPr/>
          </p:nvGrpSpPr>
          <p:grpSpPr>
            <a:xfrm>
              <a:off x="2627784" y="44624"/>
              <a:ext cx="2160240" cy="360045"/>
              <a:chOff x="2339752" y="44624"/>
              <a:chExt cx="2160240" cy="360045"/>
            </a:xfrm>
          </p:grpSpPr>
          <p:grpSp>
            <p:nvGrpSpPr>
              <p:cNvPr id="19" name="群組 37"/>
              <p:cNvGrpSpPr/>
              <p:nvPr/>
            </p:nvGrpSpPr>
            <p:grpSpPr>
              <a:xfrm>
                <a:off x="2835903" y="44629"/>
                <a:ext cx="1664089" cy="360040"/>
                <a:chOff x="2835897" y="44624"/>
                <a:chExt cx="1664089" cy="360040"/>
              </a:xfrm>
            </p:grpSpPr>
            <p:sp>
              <p:nvSpPr>
                <p:cNvPr id="22" name="橢圓 2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b="1" dirty="0">
                    <a:solidFill>
                      <a:srgbClr val="C00000"/>
                    </a:solidFill>
                    <a:latin typeface="微軟正黑體" panose="020B0604030504040204" pitchFamily="34" charset="-120"/>
                    <a:ea typeface="微軟正黑體" panose="020B0604030504040204" pitchFamily="34" charset="-120"/>
                  </a:rPr>
                  <a:t>1</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66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4003" y="6470709"/>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46</a:t>
            </a:fld>
            <a:endParaRPr lang="zh-TW" altLang="en-US" b="1">
              <a:latin typeface="微軟正黑體" panose="020B0604030504040204" pitchFamily="34" charset="-120"/>
              <a:ea typeface="微軟正黑體" panose="020B0604030504040204" pitchFamily="34" charset="-120"/>
            </a:endParaRPr>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sp>
        <p:nvSpPr>
          <p:cNvPr id="9" name="矩形 8"/>
          <p:cNvSpPr/>
          <p:nvPr/>
        </p:nvSpPr>
        <p:spPr>
          <a:xfrm>
            <a:off x="803" y="705326"/>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免試入學比序採計項目</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10" name="投影片編號版面配置區 3"/>
          <p:cNvSpPr txBox="1">
            <a:spLocks/>
          </p:cNvSpPr>
          <p:nvPr/>
        </p:nvSpPr>
        <p:spPr bwMode="auto">
          <a:xfrm>
            <a:off x="6831691" y="65626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b="1">
                <a:solidFill>
                  <a:srgbClr val="898989"/>
                </a:solidFill>
                <a:latin typeface="微軟正黑體" panose="020B0604030504040204" pitchFamily="34" charset="-120"/>
                <a:ea typeface="微軟正黑體" panose="020B0604030504040204" pitchFamily="34" charset="-120"/>
              </a:rPr>
              <a:pPr algn="r">
                <a:spcBef>
                  <a:spcPct val="0"/>
                </a:spcBef>
                <a:buFontTx/>
                <a:buNone/>
              </a:pPr>
              <a:t>46</a:t>
            </a:fld>
            <a:endParaRPr lang="en-US" altLang="zh-TW" sz="1200" b="1" dirty="0">
              <a:solidFill>
                <a:srgbClr val="898989"/>
              </a:solidFill>
              <a:latin typeface="微軟正黑體" panose="020B0604030504040204" pitchFamily="34" charset="-120"/>
              <a:ea typeface="微軟正黑體" panose="020B0604030504040204" pitchFamily="34" charset="-120"/>
            </a:endParaRPr>
          </a:p>
        </p:txBody>
      </p:sp>
      <p:graphicFrame>
        <p:nvGraphicFramePr>
          <p:cNvPr id="11" name="內容版面配置區 6"/>
          <p:cNvGraphicFramePr>
            <a:graphicFrameLocks/>
          </p:cNvGraphicFramePr>
          <p:nvPr>
            <p:extLst>
              <p:ext uri="{D42A27DB-BD31-4B8C-83A1-F6EECF244321}">
                <p14:modId xmlns:p14="http://schemas.microsoft.com/office/powerpoint/2010/main" val="999624975"/>
              </p:ext>
            </p:extLst>
          </p:nvPr>
        </p:nvGraphicFramePr>
        <p:xfrm>
          <a:off x="3304754" y="1167063"/>
          <a:ext cx="594857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a:xfrm>
            <a:off x="99509" y="4437128"/>
            <a:ext cx="3385179" cy="1569660"/>
          </a:xfrm>
          <a:prstGeom prst="rect">
            <a:avLst/>
          </a:prstGeom>
        </p:spPr>
        <p:txBody>
          <a:bodyPr wrap="square">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各就學區比序採計項目及配分各有不同</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a:t>
            </a:r>
            <a:r>
              <a:rPr lang="zh-TW" altLang="en-US" sz="2400" b="1" u="sng" dirty="0">
                <a:solidFill>
                  <a:prstClr val="black">
                    <a:lumMod val="85000"/>
                    <a:lumOff val="15000"/>
                  </a:prstClr>
                </a:solidFill>
                <a:latin typeface="微軟正黑體" panose="020B0604030504040204" pitchFamily="34" charset="-120"/>
                <a:ea typeface="微軟正黑體" panose="020B0604030504040204" pitchFamily="34" charset="-120"/>
              </a:rPr>
              <a:t>請詳見各就學區免試入學招生簡章。</a:t>
            </a: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5364088" y="3789072"/>
            <a:ext cx="2108073" cy="829149"/>
            <a:chOff x="0" y="3304968"/>
            <a:chExt cx="2396105" cy="1045173"/>
          </a:xfrm>
          <a:solidFill>
            <a:srgbClr val="CC0000"/>
          </a:solidFill>
        </p:grpSpPr>
        <p:sp>
          <p:nvSpPr>
            <p:cNvPr id="32" name="圓角矩形 31"/>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33"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扶助弱勢</a:t>
              </a:r>
            </a:p>
          </p:txBody>
        </p:sp>
      </p:gr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88" y="1254207"/>
            <a:ext cx="5680751" cy="556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圓角矩形圖說文字 21"/>
          <p:cNvSpPr/>
          <p:nvPr/>
        </p:nvSpPr>
        <p:spPr>
          <a:xfrm>
            <a:off x="628956" y="1412776"/>
            <a:ext cx="2790916" cy="1944688"/>
          </a:xfrm>
          <a:prstGeom prst="wedgeRoundRectCallout">
            <a:avLst>
              <a:gd name="adj1" fmla="val 54439"/>
              <a:gd name="adj2" fmla="val 10153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會考</a:t>
            </a:r>
            <a:r>
              <a:rPr lang="zh-TW" altLang="zh-TW" sz="2800" b="1" dirty="0">
                <a:solidFill>
                  <a:prstClr val="white"/>
                </a:solidFill>
                <a:latin typeface="微軟正黑體" panose="020B0604030504040204" pitchFamily="34" charset="-120"/>
                <a:ea typeface="微軟正黑體" panose="020B0604030504040204" pitchFamily="34" charset="-120"/>
              </a:rPr>
              <a:t>採計分數</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不超過總積分</a:t>
            </a:r>
            <a:br>
              <a:rPr lang="en-US" altLang="zh-TW" sz="2800" b="1" dirty="0">
                <a:solidFill>
                  <a:prstClr val="white"/>
                </a:solidFill>
                <a:latin typeface="微軟正黑體" panose="020B0604030504040204" pitchFamily="34" charset="-120"/>
                <a:ea typeface="微軟正黑體" panose="020B0604030504040204" pitchFamily="34" charset="-120"/>
              </a:rPr>
            </a:br>
            <a:r>
              <a:rPr lang="en-US" altLang="zh-TW" sz="3600" b="1" dirty="0">
                <a:solidFill>
                  <a:srgbClr val="FFFF00"/>
                </a:solidFill>
                <a:latin typeface="微軟正黑體" panose="020B0604030504040204" pitchFamily="34" charset="-120"/>
                <a:ea typeface="微軟正黑體" panose="020B0604030504040204" pitchFamily="34" charset="-120"/>
              </a:rPr>
              <a:t>3</a:t>
            </a:r>
            <a:r>
              <a:rPr lang="zh-TW" altLang="zh-TW" sz="3600" b="1" dirty="0">
                <a:solidFill>
                  <a:srgbClr val="FFFF00"/>
                </a:solidFill>
                <a:latin typeface="微軟正黑體" panose="020B0604030504040204" pitchFamily="34" charset="-120"/>
                <a:ea typeface="微軟正黑體" panose="020B0604030504040204" pitchFamily="34" charset="-120"/>
              </a:rPr>
              <a:t>分之</a:t>
            </a:r>
            <a:r>
              <a:rPr lang="en-US" altLang="zh-TW" sz="3600" b="1" dirty="0">
                <a:solidFill>
                  <a:srgbClr val="FFFF00"/>
                </a:solidFill>
                <a:latin typeface="微軟正黑體" panose="020B0604030504040204" pitchFamily="34" charset="-120"/>
                <a:ea typeface="微軟正黑體" panose="020B0604030504040204" pitchFamily="34" charset="-120"/>
              </a:rPr>
              <a:t>1</a:t>
            </a:r>
            <a:endParaRPr lang="zh-TW" altLang="en-US" sz="2400"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720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8"/>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1520" y="1700808"/>
            <a:ext cx="8135882"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２</a:t>
            </a:r>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完全免試入學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47</a:t>
            </a:fld>
            <a:endParaRPr lang="zh-TW" altLang="en-US">
              <a:solidFill>
                <a:prstClr val="black">
                  <a:tint val="75000"/>
                </a:prstClr>
              </a:solidFill>
            </a:endParaRPr>
          </a:p>
        </p:txBody>
      </p:sp>
      <p:sp>
        <p:nvSpPr>
          <p:cNvPr id="7" name="矩形 6"/>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68952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AECDF54-99B5-4821-BBFC-FB275580C79C}" type="slidenum">
              <a:rPr lang="zh-TW" altLang="en-US" b="1" smtClean="0">
                <a:latin typeface="微軟正黑體" pitchFamily="34" charset="-120"/>
                <a:ea typeface="微軟正黑體" pitchFamily="34" charset="-120"/>
              </a:rPr>
              <a:pPr/>
              <a:t>48</a:t>
            </a:fld>
            <a:endParaRPr lang="zh-TW" altLang="en-US" b="1">
              <a:latin typeface="微軟正黑體" pitchFamily="34" charset="-120"/>
              <a:ea typeface="微軟正黑體" pitchFamily="34" charset="-120"/>
            </a:endParaRPr>
          </a:p>
        </p:txBody>
      </p:sp>
      <p:grpSp>
        <p:nvGrpSpPr>
          <p:cNvPr id="40" name="群組 39"/>
          <p:cNvGrpSpPr/>
          <p:nvPr/>
        </p:nvGrpSpPr>
        <p:grpSpPr>
          <a:xfrm>
            <a:off x="0" y="1456348"/>
            <a:ext cx="8887626" cy="2191559"/>
            <a:chOff x="-98156" y="1159224"/>
            <a:chExt cx="11850166" cy="2922078"/>
          </a:xfrm>
        </p:grpSpPr>
        <p:sp>
          <p:nvSpPr>
            <p:cNvPr id="4" name="橢圓 3"/>
            <p:cNvSpPr/>
            <p:nvPr/>
          </p:nvSpPr>
          <p:spPr>
            <a:xfrm>
              <a:off x="-98156" y="1389203"/>
              <a:ext cx="2565024" cy="21910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單點</a:t>
              </a:r>
              <a:endParaRPr lang="en-US" altLang="zh-TW" sz="2800" b="1" dirty="0">
                <a:solidFill>
                  <a:srgbClr val="FFFF00"/>
                </a:solidFill>
                <a:latin typeface="微軟正黑體" pitchFamily="34" charset="-120"/>
                <a:ea typeface="微軟正黑體" pitchFamily="34" charset="-120"/>
              </a:endParaRPr>
            </a:p>
            <a:p>
              <a:pPr algn="ctr"/>
              <a:r>
                <a:rPr lang="zh-TW" altLang="en-US" sz="2800" b="1" dirty="0">
                  <a:solidFill>
                    <a:srgbClr val="FFFF00"/>
                  </a:solidFill>
                  <a:latin typeface="微軟正黑體" pitchFamily="34" charset="-120"/>
                  <a:ea typeface="微軟正黑體" pitchFamily="34" charset="-120"/>
                </a:rPr>
                <a:t>學校型</a:t>
              </a:r>
            </a:p>
          </p:txBody>
        </p:sp>
        <p:cxnSp>
          <p:nvCxnSpPr>
            <p:cNvPr id="12" name="直線接點 11"/>
            <p:cNvCxnSpPr>
              <a:stCxn id="4" idx="6"/>
              <a:endCxn id="14" idx="1"/>
            </p:cNvCxnSpPr>
            <p:nvPr/>
          </p:nvCxnSpPr>
          <p:spPr>
            <a:xfrm>
              <a:off x="2466868" y="2484733"/>
              <a:ext cx="330000" cy="135531"/>
            </a:xfrm>
            <a:prstGeom prst="line">
              <a:avLst/>
            </a:prstGeom>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2796868" y="1159224"/>
              <a:ext cx="8955142" cy="292207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參考近三年國中學生來源人數多寡，規劃適當的地理範圍及對應國中。</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位於學校學習區內對應國中的畢業生，皆具有參加完全免試入學資格。</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106</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學年度開始推動單點型學校辦理，</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至</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109</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學年度持續深化，並於</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學年度開始發展區域型辦理。</a:t>
              </a:r>
            </a:p>
          </p:txBody>
        </p:sp>
      </p:grpSp>
      <p:grpSp>
        <p:nvGrpSpPr>
          <p:cNvPr id="41" name="群組 40"/>
          <p:cNvGrpSpPr/>
          <p:nvPr/>
        </p:nvGrpSpPr>
        <p:grpSpPr>
          <a:xfrm>
            <a:off x="1527" y="4023620"/>
            <a:ext cx="8887626" cy="1816100"/>
            <a:chOff x="117164" y="5092309"/>
            <a:chExt cx="11850168" cy="2421466"/>
          </a:xfrm>
        </p:grpSpPr>
        <p:sp>
          <p:nvSpPr>
            <p:cNvPr id="10" name="橢圓 9"/>
            <p:cNvSpPr/>
            <p:nvPr/>
          </p:nvSpPr>
          <p:spPr>
            <a:xfrm>
              <a:off x="117164" y="5092309"/>
              <a:ext cx="2565024" cy="21707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區域型</a:t>
              </a:r>
            </a:p>
          </p:txBody>
        </p:sp>
        <p:cxnSp>
          <p:nvCxnSpPr>
            <p:cNvPr id="27" name="直線接點 26"/>
            <p:cNvCxnSpPr>
              <a:stCxn id="10" idx="6"/>
              <a:endCxn id="28" idx="1"/>
            </p:cNvCxnSpPr>
            <p:nvPr/>
          </p:nvCxnSpPr>
          <p:spPr>
            <a:xfrm>
              <a:off x="2682188" y="6177675"/>
              <a:ext cx="330000" cy="125367"/>
            </a:xfrm>
            <a:prstGeom prst="line">
              <a:avLst/>
            </a:prstGeom>
          </p:spPr>
          <p:style>
            <a:lnRef idx="1">
              <a:schemeClr val="accent4"/>
            </a:lnRef>
            <a:fillRef idx="0">
              <a:schemeClr val="accent4"/>
            </a:fillRef>
            <a:effectRef idx="0">
              <a:schemeClr val="accent4"/>
            </a:effectRef>
            <a:fontRef idx="minor">
              <a:schemeClr val="tx1"/>
            </a:fontRef>
          </p:style>
        </p:cxnSp>
        <p:sp>
          <p:nvSpPr>
            <p:cNvPr id="28" name="圓角矩形 27"/>
            <p:cNvSpPr/>
            <p:nvPr/>
          </p:nvSpPr>
          <p:spPr>
            <a:xfrm>
              <a:off x="3012188" y="5092309"/>
              <a:ext cx="8955144" cy="242146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學習區類型包含鄉鎮區、適性學習社區、縣市行政區或就學區。</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學年度開始推動辦理，以教育資源均衡、區域相對完整及國中畢業生相對穩定的區域。</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公立學校經評估後參加，私立學校可自由參加。</a:t>
              </a:r>
            </a:p>
          </p:txBody>
        </p:sp>
      </p:grpSp>
      <p:sp>
        <p:nvSpPr>
          <p:cNvPr id="15" name="矩形 1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7" y="44631"/>
            <a:ext cx="2664296" cy="360045"/>
            <a:chOff x="2123728" y="44624"/>
            <a:chExt cx="2664296" cy="360045"/>
          </a:xfrm>
        </p:grpSpPr>
        <p:grpSp>
          <p:nvGrpSpPr>
            <p:cNvPr id="17" name="群組 16"/>
            <p:cNvGrpSpPr/>
            <p:nvPr/>
          </p:nvGrpSpPr>
          <p:grpSpPr>
            <a:xfrm>
              <a:off x="2555776" y="44624"/>
              <a:ext cx="2232248" cy="360045"/>
              <a:chOff x="2267744" y="44624"/>
              <a:chExt cx="2232248" cy="360045"/>
            </a:xfrm>
          </p:grpSpPr>
          <p:grpSp>
            <p:nvGrpSpPr>
              <p:cNvPr id="19" name="群組 37"/>
              <p:cNvGrpSpPr/>
              <p:nvPr/>
            </p:nvGrpSpPr>
            <p:grpSpPr>
              <a:xfrm>
                <a:off x="2267744" y="44629"/>
                <a:ext cx="2232248" cy="360040"/>
                <a:chOff x="2267738" y="44624"/>
                <a:chExt cx="2232248" cy="360040"/>
              </a:xfrm>
            </p:grpSpPr>
            <p:sp>
              <p:nvSpPr>
                <p:cNvPr id="22" name="橢圓 2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矩形 28"/>
          <p:cNvSpPr/>
          <p:nvPr/>
        </p:nvSpPr>
        <p:spPr>
          <a:xfrm>
            <a:off x="16" y="548712"/>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000" b="1" dirty="0">
                <a:solidFill>
                  <a:prstClr val="white"/>
                </a:solidFill>
                <a:latin typeface="微軟正黑體" panose="020B0604030504040204" pitchFamily="34" charset="-120"/>
                <a:ea typeface="微軟正黑體" panose="020B0604030504040204" pitchFamily="34" charset="-120"/>
              </a:rPr>
              <a:t>學習區完全免試入學～辦理類型</a:t>
            </a:r>
            <a:endParaRPr lang="zh-TW" altLang="en-US" sz="3000" b="1" dirty="0">
              <a:solidFill>
                <a:srgbClr val="FFFFFF"/>
              </a:solidFill>
              <a:latin typeface="微軟正黑體" panose="020B0604030504040204" pitchFamily="34" charset="-120"/>
              <a:ea typeface="微軟正黑體" panose="020B0604030504040204" pitchFamily="34" charset="-120"/>
              <a:cs typeface="BiauKai"/>
            </a:endParaRPr>
          </a:p>
        </p:txBody>
      </p:sp>
      <p:grpSp>
        <p:nvGrpSpPr>
          <p:cNvPr id="30" name="群組 29"/>
          <p:cNvGrpSpPr/>
          <p:nvPr/>
        </p:nvGrpSpPr>
        <p:grpSpPr>
          <a:xfrm>
            <a:off x="2555776" y="5998470"/>
            <a:ext cx="5940152" cy="829149"/>
            <a:chOff x="0" y="3304968"/>
            <a:chExt cx="2396105" cy="1045173"/>
          </a:xfrm>
          <a:solidFill>
            <a:srgbClr val="CC0000"/>
          </a:solidFill>
        </p:grpSpPr>
        <p:sp>
          <p:nvSpPr>
            <p:cNvPr id="31" name="圓角矩形 30"/>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32"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花蓮區採</a:t>
              </a:r>
              <a:r>
                <a:rPr lang="en-US" altLang="zh-TW"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區域型</a:t>
              </a:r>
              <a:r>
                <a:rPr lang="en-US" altLang="zh-TW"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方式辦理</a:t>
              </a:r>
            </a:p>
          </p:txBody>
        </p:sp>
      </p:grpSp>
    </p:spTree>
    <p:extLst>
      <p:ext uri="{BB962C8B-B14F-4D97-AF65-F5344CB8AC3E}">
        <p14:creationId xmlns:p14="http://schemas.microsoft.com/office/powerpoint/2010/main" val="1820355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latin typeface="微軟正黑體" panose="020B0604030504040204" pitchFamily="34" charset="-120"/>
                <a:ea typeface="微軟正黑體" panose="020B0604030504040204" pitchFamily="34" charset="-120"/>
              </a:rPr>
              <a:pPr>
                <a:defRPr/>
              </a:pPr>
              <a:t>49</a:t>
            </a:fld>
            <a:endParaRPr lang="zh-TW" altLang="en-US">
              <a:latin typeface="微軟正黑體" panose="020B0604030504040204" pitchFamily="34" charset="-120"/>
              <a:ea typeface="微軟正黑體" panose="020B0604030504040204" pitchFamily="34" charset="-120"/>
            </a:endParaRPr>
          </a:p>
        </p:txBody>
      </p:sp>
      <p:sp>
        <p:nvSpPr>
          <p:cNvPr id="3" name="矩形 2"/>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dirty="0">
              <a:solidFill>
                <a:prstClr val="white"/>
              </a:solidFill>
              <a:latin typeface="Adobe 繁黑體 Std B" pitchFamily="34" charset="-120"/>
              <a:ea typeface="Adobe 繁黑體 Std B" pitchFamily="34" charset="-120"/>
            </a:endParaRPr>
          </a:p>
        </p:txBody>
      </p:sp>
      <p:grpSp>
        <p:nvGrpSpPr>
          <p:cNvPr id="4" name="群組 3"/>
          <p:cNvGrpSpPr/>
          <p:nvPr/>
        </p:nvGrpSpPr>
        <p:grpSpPr>
          <a:xfrm>
            <a:off x="2195737" y="44631"/>
            <a:ext cx="2664296" cy="360045"/>
            <a:chOff x="2123728" y="44624"/>
            <a:chExt cx="2664296" cy="360045"/>
          </a:xfrm>
        </p:grpSpPr>
        <p:grpSp>
          <p:nvGrpSpPr>
            <p:cNvPr id="5" name="群組 4"/>
            <p:cNvGrpSpPr/>
            <p:nvPr/>
          </p:nvGrpSpPr>
          <p:grpSpPr>
            <a:xfrm>
              <a:off x="2627784" y="44624"/>
              <a:ext cx="2160240" cy="360045"/>
              <a:chOff x="2339752" y="44624"/>
              <a:chExt cx="2160240" cy="360045"/>
            </a:xfrm>
          </p:grpSpPr>
          <p:grpSp>
            <p:nvGrpSpPr>
              <p:cNvPr id="7" name="群組 37"/>
              <p:cNvGrpSpPr/>
              <p:nvPr/>
            </p:nvGrpSpPr>
            <p:grpSpPr>
              <a:xfrm>
                <a:off x="2835903" y="44629"/>
                <a:ext cx="1664089" cy="360040"/>
                <a:chOff x="2835897" y="44624"/>
                <a:chExt cx="1664089"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9" name="橢圓 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投影片編號版面配置區 3"/>
          <p:cNvSpPr txBox="1">
            <a:spLocks/>
          </p:cNvSpPr>
          <p:nvPr/>
        </p:nvSpPr>
        <p:spPr bwMode="auto">
          <a:xfrm>
            <a:off x="6937228" y="649290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微軟正黑體" panose="020B0604030504040204" pitchFamily="34" charset="-120"/>
                <a:ea typeface="微軟正黑體" panose="020B0604030504040204" pitchFamily="34" charset="-120"/>
              </a:rPr>
              <a:pPr algn="r">
                <a:spcBef>
                  <a:spcPct val="0"/>
                </a:spcBef>
                <a:buFontTx/>
                <a:buNone/>
              </a:pPr>
              <a:t>49</a:t>
            </a:fld>
            <a:endParaRPr lang="en-US" altLang="zh-TW" sz="1200" dirty="0">
              <a:solidFill>
                <a:srgbClr val="898989"/>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36512" y="199527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2" y="710824"/>
            <a:ext cx="9166851" cy="59631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a:solidFill>
                  <a:prstClr val="white"/>
                </a:solidFill>
                <a:latin typeface="微軟正黑體" panose="020B0604030504040204" pitchFamily="34" charset="-120"/>
                <a:ea typeface="微軟正黑體" panose="020B0604030504040204" pitchFamily="34" charset="-120"/>
              </a:rPr>
              <a:t>113</a:t>
            </a:r>
            <a:r>
              <a:rPr lang="zh-TW" altLang="en-US" sz="3000" b="1" dirty="0">
                <a:solidFill>
                  <a:prstClr val="white"/>
                </a:solidFill>
                <a:latin typeface="微軟正黑體" panose="020B0604030504040204" pitchFamily="34" charset="-120"/>
                <a:ea typeface="微軟正黑體" panose="020B0604030504040204" pitchFamily="34" charset="-120"/>
              </a:rPr>
              <a:t>學年度試辦</a:t>
            </a:r>
            <a:r>
              <a:rPr lang="zh-TW" altLang="zh-TW" sz="3000" b="1" dirty="0">
                <a:solidFill>
                  <a:prstClr val="white"/>
                </a:solidFill>
                <a:latin typeface="微軟正黑體" panose="020B0604030504040204" pitchFamily="34" charset="-120"/>
                <a:ea typeface="微軟正黑體" panose="020B0604030504040204" pitchFamily="34" charset="-120"/>
              </a:rPr>
              <a:t>學習區完全免試入學</a:t>
            </a:r>
            <a:r>
              <a:rPr lang="zh-TW" altLang="en-US" sz="3000" b="1" dirty="0">
                <a:solidFill>
                  <a:prstClr val="white"/>
                </a:solidFill>
                <a:latin typeface="微軟正黑體" panose="020B0604030504040204" pitchFamily="34" charset="-120"/>
                <a:ea typeface="微軟正黑體" panose="020B0604030504040204" pitchFamily="34" charset="-120"/>
              </a:rPr>
              <a:t>─區域辦理學校</a:t>
            </a:r>
          </a:p>
        </p:txBody>
      </p:sp>
      <p:sp>
        <p:nvSpPr>
          <p:cNvPr id="20" name="圓角矩形 19"/>
          <p:cNvSpPr/>
          <p:nvPr/>
        </p:nvSpPr>
        <p:spPr>
          <a:xfrm>
            <a:off x="6084168" y="3140968"/>
            <a:ext cx="3008374" cy="798802"/>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pic>
        <p:nvPicPr>
          <p:cNvPr id="23" name="table"/>
          <p:cNvPicPr>
            <a:picLocks noChangeAspect="1"/>
          </p:cNvPicPr>
          <p:nvPr/>
        </p:nvPicPr>
        <p:blipFill rotWithShape="1">
          <a:blip r:embed="rId2"/>
          <a:srcRect l="36115"/>
          <a:stretch/>
        </p:blipFill>
        <p:spPr>
          <a:xfrm>
            <a:off x="4501162" y="1307133"/>
            <a:ext cx="4642838" cy="3226120"/>
          </a:xfrm>
          <a:prstGeom prst="rect">
            <a:avLst/>
          </a:prstGeom>
        </p:spPr>
      </p:pic>
      <p:pic>
        <p:nvPicPr>
          <p:cNvPr id="21" name="table"/>
          <p:cNvPicPr>
            <a:picLocks noChangeAspect="1"/>
          </p:cNvPicPr>
          <p:nvPr/>
        </p:nvPicPr>
        <p:blipFill>
          <a:blip r:embed="rId3"/>
          <a:stretch>
            <a:fillRect/>
          </a:stretch>
        </p:blipFill>
        <p:spPr>
          <a:xfrm>
            <a:off x="185820" y="1265121"/>
            <a:ext cx="4242172" cy="5508248"/>
          </a:xfrm>
          <a:prstGeom prst="rect">
            <a:avLst/>
          </a:prstGeom>
        </p:spPr>
      </p:pic>
    </p:spTree>
    <p:extLst>
      <p:ext uri="{BB962C8B-B14F-4D97-AF65-F5344CB8AC3E}">
        <p14:creationId xmlns:p14="http://schemas.microsoft.com/office/powerpoint/2010/main" val="3138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83" y="404665"/>
            <a:ext cx="9103253" cy="936104"/>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人人生而不同 ～ 多元智能</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a16="http://schemas.microsoft.com/office/drawing/2014/main" id="{6A20E060-A643-4559-9CFB-AF372A2FFFEA}"/>
              </a:ext>
            </a:extLst>
          </p:cNvPr>
          <p:cNvSpPr/>
          <p:nvPr/>
        </p:nvSpPr>
        <p:spPr>
          <a:xfrm flipV="1">
            <a:off x="323530" y="197344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cxnSp>
        <p:nvCxnSpPr>
          <p:cNvPr id="37" name="直線接點 36">
            <a:extLst>
              <a:ext uri="{FF2B5EF4-FFF2-40B4-BE49-F238E27FC236}">
                <a16:creationId xmlns:a16="http://schemas.microsoft.com/office/drawing/2014/main"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3" name="Object 3">
            <a:extLst>
              <a:ext uri="{FF2B5EF4-FFF2-40B4-BE49-F238E27FC236}">
                <a16:creationId xmlns:a16="http://schemas.microsoft.com/office/drawing/2014/main" id="{C6701F45-93DD-446A-852E-61611E19B1BE}"/>
              </a:ext>
            </a:extLst>
          </p:cNvPr>
          <p:cNvGraphicFramePr>
            <a:graphicFrameLocks noChangeAspect="1"/>
          </p:cNvGraphicFramePr>
          <p:nvPr>
            <p:extLst>
              <p:ext uri="{D42A27DB-BD31-4B8C-83A1-F6EECF244321}">
                <p14:modId xmlns:p14="http://schemas.microsoft.com/office/powerpoint/2010/main" val="514727613"/>
              </p:ext>
            </p:extLst>
          </p:nvPr>
        </p:nvGraphicFramePr>
        <p:xfrm>
          <a:off x="5767915" y="1676920"/>
          <a:ext cx="1071570" cy="1097083"/>
        </p:xfrm>
        <a:graphic>
          <a:graphicData uri="http://schemas.openxmlformats.org/presentationml/2006/ole">
            <mc:AlternateContent xmlns:mc="http://schemas.openxmlformats.org/markup-compatibility/2006">
              <mc:Choice xmlns:v="urn:schemas-microsoft-com:vml" Requires="v">
                <p:oleObj name="多媒體項目" r:id="rId4" imgW="1580998" imgH="1618488" progId="">
                  <p:embed/>
                </p:oleObj>
              </mc:Choice>
              <mc:Fallback>
                <p:oleObj name="多媒體項目" r:id="rId4" imgW="1580998" imgH="1618488" progId="">
                  <p:embed/>
                  <p:pic>
                    <p:nvPicPr>
                      <p:cNvPr id="0" name="Picture 7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915" y="1676920"/>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a:extLst>
              <a:ext uri="{FF2B5EF4-FFF2-40B4-BE49-F238E27FC236}">
                <a16:creationId xmlns:a16="http://schemas.microsoft.com/office/drawing/2014/main" id="{A6357D00-D321-405F-B8F2-FC1719E0DA95}"/>
              </a:ext>
            </a:extLst>
          </p:cNvPr>
          <p:cNvGraphicFramePr>
            <a:graphicFrameLocks noChangeAspect="1"/>
          </p:cNvGraphicFramePr>
          <p:nvPr>
            <p:extLst>
              <p:ext uri="{D42A27DB-BD31-4B8C-83A1-F6EECF244321}">
                <p14:modId xmlns:p14="http://schemas.microsoft.com/office/powerpoint/2010/main" val="2674520289"/>
              </p:ext>
            </p:extLst>
          </p:nvPr>
        </p:nvGraphicFramePr>
        <p:xfrm>
          <a:off x="1624511" y="5043309"/>
          <a:ext cx="1071570" cy="1016810"/>
        </p:xfrm>
        <a:graphic>
          <a:graphicData uri="http://schemas.openxmlformats.org/presentationml/2006/ole">
            <mc:AlternateContent xmlns:mc="http://schemas.openxmlformats.org/markup-compatibility/2006">
              <mc:Choice xmlns:v="urn:schemas-microsoft-com:vml" Requires="v">
                <p:oleObj name="多媒體項目" r:id="rId6" imgW="987552" imgH="937260" progId="">
                  <p:embed/>
                </p:oleObj>
              </mc:Choice>
              <mc:Fallback>
                <p:oleObj name="多媒體項目" r:id="rId6" imgW="987552" imgH="937260" progId="">
                  <p:embed/>
                  <p:pic>
                    <p:nvPicPr>
                      <p:cNvPr id="0" name="Picture 7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4511" y="504330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5">
            <a:extLst>
              <a:ext uri="{FF2B5EF4-FFF2-40B4-BE49-F238E27FC236}">
                <a16:creationId xmlns:a16="http://schemas.microsoft.com/office/drawing/2014/main" id="{F083A046-26B7-40C6-A0FF-8FCC70735CBB}"/>
              </a:ext>
            </a:extLst>
          </p:cNvPr>
          <p:cNvGraphicFramePr>
            <a:graphicFrameLocks noChangeAspect="1"/>
          </p:cNvGraphicFramePr>
          <p:nvPr>
            <p:extLst>
              <p:ext uri="{D42A27DB-BD31-4B8C-83A1-F6EECF244321}">
                <p14:modId xmlns:p14="http://schemas.microsoft.com/office/powerpoint/2010/main" val="1438691561"/>
              </p:ext>
            </p:extLst>
          </p:nvPr>
        </p:nvGraphicFramePr>
        <p:xfrm>
          <a:off x="3767667" y="2131029"/>
          <a:ext cx="1282381" cy="853978"/>
        </p:xfrm>
        <a:graphic>
          <a:graphicData uri="http://schemas.openxmlformats.org/presentationml/2006/ole">
            <mc:AlternateContent xmlns:mc="http://schemas.openxmlformats.org/markup-compatibility/2006">
              <mc:Choice xmlns:v="urn:schemas-microsoft-com:vml" Requires="v">
                <p:oleObj name="多媒體項目" r:id="rId8" imgW="5124450" imgH="3406775" progId="">
                  <p:embed/>
                </p:oleObj>
              </mc:Choice>
              <mc:Fallback>
                <p:oleObj name="多媒體項目" r:id="rId8" imgW="5124450" imgH="3406775" progId="">
                  <p:embed/>
                  <p:pic>
                    <p:nvPicPr>
                      <p:cNvPr id="0" name="Picture 7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7667" y="213102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6">
            <a:extLst>
              <a:ext uri="{FF2B5EF4-FFF2-40B4-BE49-F238E27FC236}">
                <a16:creationId xmlns:a16="http://schemas.microsoft.com/office/drawing/2014/main" id="{0D4F8A1C-1857-40E4-8891-D2CA80035309}"/>
              </a:ext>
            </a:extLst>
          </p:cNvPr>
          <p:cNvGraphicFramePr>
            <a:graphicFrameLocks noChangeAspect="1"/>
          </p:cNvGraphicFramePr>
          <p:nvPr>
            <p:extLst>
              <p:ext uri="{D42A27DB-BD31-4B8C-83A1-F6EECF244321}">
                <p14:modId xmlns:p14="http://schemas.microsoft.com/office/powerpoint/2010/main" val="3391505271"/>
              </p:ext>
            </p:extLst>
          </p:nvPr>
        </p:nvGraphicFramePr>
        <p:xfrm>
          <a:off x="3696229" y="5131457"/>
          <a:ext cx="1649989" cy="1071715"/>
        </p:xfrm>
        <a:graphic>
          <a:graphicData uri="http://schemas.openxmlformats.org/presentationml/2006/ole">
            <mc:AlternateContent xmlns:mc="http://schemas.openxmlformats.org/markup-compatibility/2006">
              <mc:Choice xmlns:v="urn:schemas-microsoft-com:vml" Requires="v">
                <p:oleObj name="多媒體項目" r:id="rId10" imgW="2191817" imgH="1424635" progId="">
                  <p:embed/>
                </p:oleObj>
              </mc:Choice>
              <mc:Fallback>
                <p:oleObj name="多媒體項目" r:id="rId10" imgW="2191817" imgH="1424635" progId="">
                  <p:embed/>
                  <p:pic>
                    <p:nvPicPr>
                      <p:cNvPr id="0" name="Picture 7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6229" y="5131457"/>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7">
            <a:extLst>
              <a:ext uri="{FF2B5EF4-FFF2-40B4-BE49-F238E27FC236}">
                <a16:creationId xmlns:a16="http://schemas.microsoft.com/office/drawing/2014/main" id="{5A143D47-6684-4651-AB1E-76E4970B3761}"/>
              </a:ext>
            </a:extLst>
          </p:cNvPr>
          <p:cNvGraphicFramePr>
            <a:graphicFrameLocks noChangeAspect="1"/>
          </p:cNvGraphicFramePr>
          <p:nvPr>
            <p:extLst>
              <p:ext uri="{D42A27DB-BD31-4B8C-83A1-F6EECF244321}">
                <p14:modId xmlns:p14="http://schemas.microsoft.com/office/powerpoint/2010/main" val="846045587"/>
              </p:ext>
            </p:extLst>
          </p:nvPr>
        </p:nvGraphicFramePr>
        <p:xfrm>
          <a:off x="6671437" y="5131425"/>
          <a:ext cx="1411044" cy="951536"/>
        </p:xfrm>
        <a:graphic>
          <a:graphicData uri="http://schemas.openxmlformats.org/presentationml/2006/ole">
            <mc:AlternateContent xmlns:mc="http://schemas.openxmlformats.org/markup-compatibility/2006">
              <mc:Choice xmlns:v="urn:schemas-microsoft-com:vml" Requires="v">
                <p:oleObj name="多媒體項目" r:id="rId12" imgW="2305202" imgH="1884578" progId="">
                  <p:embed/>
                </p:oleObj>
              </mc:Choice>
              <mc:Fallback>
                <p:oleObj name="多媒體項目" r:id="rId12" imgW="2305202" imgH="1884578" progId="">
                  <p:embed/>
                  <p:pic>
                    <p:nvPicPr>
                      <p:cNvPr id="0" name="Picture 77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1437" y="513142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8">
            <a:extLst>
              <a:ext uri="{FF2B5EF4-FFF2-40B4-BE49-F238E27FC236}">
                <a16:creationId xmlns:a16="http://schemas.microsoft.com/office/drawing/2014/main" id="{1744BCF0-400B-4347-A3DF-CD60E905B58F}"/>
              </a:ext>
            </a:extLst>
          </p:cNvPr>
          <p:cNvGraphicFramePr>
            <a:graphicFrameLocks noChangeAspect="1"/>
          </p:cNvGraphicFramePr>
          <p:nvPr>
            <p:extLst>
              <p:ext uri="{D42A27DB-BD31-4B8C-83A1-F6EECF244321}">
                <p14:modId xmlns:p14="http://schemas.microsoft.com/office/powerpoint/2010/main" val="2794809089"/>
              </p:ext>
            </p:extLst>
          </p:nvPr>
        </p:nvGraphicFramePr>
        <p:xfrm>
          <a:off x="838709" y="3274037"/>
          <a:ext cx="1001021" cy="1187652"/>
        </p:xfrm>
        <a:graphic>
          <a:graphicData uri="http://schemas.openxmlformats.org/presentationml/2006/ole">
            <mc:AlternateContent xmlns:mc="http://schemas.openxmlformats.org/markup-compatibility/2006">
              <mc:Choice xmlns:v="urn:schemas-microsoft-com:vml" Requires="v">
                <p:oleObj name="多媒體項目" r:id="rId14" imgW="2383841" imgH="3258922" progId="">
                  <p:embed/>
                </p:oleObj>
              </mc:Choice>
              <mc:Fallback>
                <p:oleObj name="多媒體項目" r:id="rId14" imgW="2383841" imgH="3258922" progId="">
                  <p:embed/>
                  <p:pic>
                    <p:nvPicPr>
                      <p:cNvPr id="0" name="Picture 7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709" y="327403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9">
            <a:extLst>
              <a:ext uri="{FF2B5EF4-FFF2-40B4-BE49-F238E27FC236}">
                <a16:creationId xmlns:a16="http://schemas.microsoft.com/office/drawing/2014/main" id="{DF2A27D5-AF75-40E9-8CF0-ECF98D2D899D}"/>
              </a:ext>
            </a:extLst>
          </p:cNvPr>
          <p:cNvGraphicFramePr>
            <a:graphicFrameLocks noChangeAspect="1"/>
          </p:cNvGraphicFramePr>
          <p:nvPr>
            <p:extLst>
              <p:ext uri="{D42A27DB-BD31-4B8C-83A1-F6EECF244321}">
                <p14:modId xmlns:p14="http://schemas.microsoft.com/office/powerpoint/2010/main" val="170620068"/>
              </p:ext>
            </p:extLst>
          </p:nvPr>
        </p:nvGraphicFramePr>
        <p:xfrm>
          <a:off x="2224828" y="1764092"/>
          <a:ext cx="899882" cy="1009911"/>
        </p:xfrm>
        <a:graphic>
          <a:graphicData uri="http://schemas.openxmlformats.org/presentationml/2006/ole">
            <mc:AlternateContent xmlns:mc="http://schemas.openxmlformats.org/markup-compatibility/2006">
              <mc:Choice xmlns:v="urn:schemas-microsoft-com:vml" Requires="v">
                <p:oleObj name="多媒體項目" r:id="rId16" imgW="933602" imgH="1046988" progId="">
                  <p:embed/>
                </p:oleObj>
              </mc:Choice>
              <mc:Fallback>
                <p:oleObj name="多媒體項目" r:id="rId16" imgW="933602" imgH="1046988" progId="">
                  <p:embed/>
                  <p:pic>
                    <p:nvPicPr>
                      <p:cNvPr id="0" name="Picture 77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24828" y="1764092"/>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ext Box 10">
            <a:extLst>
              <a:ext uri="{FF2B5EF4-FFF2-40B4-BE49-F238E27FC236}">
                <a16:creationId xmlns:a16="http://schemas.microsoft.com/office/drawing/2014/main" id="{15F189E7-2501-41D4-BE98-5B683DB97E66}"/>
              </a:ext>
            </a:extLst>
          </p:cNvPr>
          <p:cNvSpPr txBox="1">
            <a:spLocks noChangeArrowheads="1"/>
          </p:cNvSpPr>
          <p:nvPr/>
        </p:nvSpPr>
        <p:spPr bwMode="auto">
          <a:xfrm>
            <a:off x="3238466" y="3245604"/>
            <a:ext cx="2180190" cy="66819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3200" b="1" dirty="0">
                <a:solidFill>
                  <a:prstClr val="black"/>
                </a:solidFill>
                <a:latin typeface="微軟正黑體" pitchFamily="34" charset="-120"/>
                <a:ea typeface="微軟正黑體" pitchFamily="34" charset="-120"/>
              </a:rPr>
              <a:t>多元智能</a:t>
            </a:r>
          </a:p>
        </p:txBody>
      </p:sp>
      <p:sp>
        <p:nvSpPr>
          <p:cNvPr id="84" name="Line 11">
            <a:extLst>
              <a:ext uri="{FF2B5EF4-FFF2-40B4-BE49-F238E27FC236}">
                <a16:creationId xmlns:a16="http://schemas.microsoft.com/office/drawing/2014/main" id="{47CCFA5B-2F14-45EF-B723-819E91A2EB05}"/>
              </a:ext>
            </a:extLst>
          </p:cNvPr>
          <p:cNvSpPr>
            <a:spLocks noChangeShapeType="1"/>
          </p:cNvSpPr>
          <p:nvPr/>
        </p:nvSpPr>
        <p:spPr bwMode="auto">
          <a:xfrm flipH="1" flipV="1">
            <a:off x="3196148" y="277397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5" name="Line 12">
            <a:extLst>
              <a:ext uri="{FF2B5EF4-FFF2-40B4-BE49-F238E27FC236}">
                <a16:creationId xmlns:a16="http://schemas.microsoft.com/office/drawing/2014/main" id="{C8C41463-F7D6-4EC9-8778-5F50E14ECC2E}"/>
              </a:ext>
            </a:extLst>
          </p:cNvPr>
          <p:cNvSpPr>
            <a:spLocks noChangeShapeType="1"/>
          </p:cNvSpPr>
          <p:nvPr/>
        </p:nvSpPr>
        <p:spPr bwMode="auto">
          <a:xfrm flipH="1" flipV="1">
            <a:off x="4293452" y="2845440"/>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6" name="Line 13">
            <a:extLst>
              <a:ext uri="{FF2B5EF4-FFF2-40B4-BE49-F238E27FC236}">
                <a16:creationId xmlns:a16="http://schemas.microsoft.com/office/drawing/2014/main" id="{F70CECD7-3BBF-4113-93E6-30D33A46F49E}"/>
              </a:ext>
            </a:extLst>
          </p:cNvPr>
          <p:cNvSpPr>
            <a:spLocks noChangeShapeType="1"/>
          </p:cNvSpPr>
          <p:nvPr/>
        </p:nvSpPr>
        <p:spPr bwMode="auto">
          <a:xfrm flipV="1">
            <a:off x="5368226" y="263109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7" name="Line 14">
            <a:extLst>
              <a:ext uri="{FF2B5EF4-FFF2-40B4-BE49-F238E27FC236}">
                <a16:creationId xmlns:a16="http://schemas.microsoft.com/office/drawing/2014/main" id="{3373EFDB-AF7F-4814-A816-700E244824D4}"/>
              </a:ext>
            </a:extLst>
          </p:cNvPr>
          <p:cNvSpPr>
            <a:spLocks noChangeShapeType="1"/>
          </p:cNvSpPr>
          <p:nvPr/>
        </p:nvSpPr>
        <p:spPr bwMode="auto">
          <a:xfrm flipH="1">
            <a:off x="2410330" y="3656950"/>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8" name="Line 15">
            <a:extLst>
              <a:ext uri="{FF2B5EF4-FFF2-40B4-BE49-F238E27FC236}">
                <a16:creationId xmlns:a16="http://schemas.microsoft.com/office/drawing/2014/main" id="{2EB4C73E-52BA-48F6-9400-AEFB1959600E}"/>
              </a:ext>
            </a:extLst>
          </p:cNvPr>
          <p:cNvSpPr>
            <a:spLocks noChangeShapeType="1"/>
          </p:cNvSpPr>
          <p:nvPr/>
        </p:nvSpPr>
        <p:spPr bwMode="auto">
          <a:xfrm flipH="1">
            <a:off x="3196149" y="398841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9" name="Line 16">
            <a:extLst>
              <a:ext uri="{FF2B5EF4-FFF2-40B4-BE49-F238E27FC236}">
                <a16:creationId xmlns:a16="http://schemas.microsoft.com/office/drawing/2014/main" id="{FDA72A6C-11BE-4178-A120-630CA00A2FF3}"/>
              </a:ext>
            </a:extLst>
          </p:cNvPr>
          <p:cNvSpPr>
            <a:spLocks noChangeShapeType="1"/>
          </p:cNvSpPr>
          <p:nvPr/>
        </p:nvSpPr>
        <p:spPr bwMode="auto">
          <a:xfrm>
            <a:off x="4553469" y="398841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0" name="Line 17">
            <a:extLst>
              <a:ext uri="{FF2B5EF4-FFF2-40B4-BE49-F238E27FC236}">
                <a16:creationId xmlns:a16="http://schemas.microsoft.com/office/drawing/2014/main" id="{96640DF4-4550-46EF-979B-B04155F36938}"/>
              </a:ext>
            </a:extLst>
          </p:cNvPr>
          <p:cNvSpPr>
            <a:spLocks noChangeShapeType="1"/>
          </p:cNvSpPr>
          <p:nvPr/>
        </p:nvSpPr>
        <p:spPr bwMode="auto">
          <a:xfrm flipV="1">
            <a:off x="5465882" y="334547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1" name="Text Box 18">
            <a:extLst>
              <a:ext uri="{FF2B5EF4-FFF2-40B4-BE49-F238E27FC236}">
                <a16:creationId xmlns:a16="http://schemas.microsoft.com/office/drawing/2014/main" id="{62D077EA-B080-4858-AB73-4C36E4F6FEBB}"/>
              </a:ext>
            </a:extLst>
          </p:cNvPr>
          <p:cNvSpPr txBox="1">
            <a:spLocks noChangeArrowheads="1"/>
          </p:cNvSpPr>
          <p:nvPr/>
        </p:nvSpPr>
        <p:spPr bwMode="auto">
          <a:xfrm>
            <a:off x="3254864" y="1558316"/>
            <a:ext cx="1731993" cy="42984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語文</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語言</a:t>
            </a:r>
          </a:p>
        </p:txBody>
      </p:sp>
      <p:sp>
        <p:nvSpPr>
          <p:cNvPr id="92" name="Text Box 19">
            <a:extLst>
              <a:ext uri="{FF2B5EF4-FFF2-40B4-BE49-F238E27FC236}">
                <a16:creationId xmlns:a16="http://schemas.microsoft.com/office/drawing/2014/main" id="{D1B71F9B-8779-451A-A972-381E4FC0B394}"/>
              </a:ext>
            </a:extLst>
          </p:cNvPr>
          <p:cNvSpPr txBox="1">
            <a:spLocks noChangeArrowheads="1"/>
          </p:cNvSpPr>
          <p:nvPr/>
        </p:nvSpPr>
        <p:spPr bwMode="auto">
          <a:xfrm>
            <a:off x="6982362" y="1990955"/>
            <a:ext cx="1428760" cy="425826"/>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音樂</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節奏</a:t>
            </a:r>
          </a:p>
        </p:txBody>
      </p:sp>
      <p:sp>
        <p:nvSpPr>
          <p:cNvPr id="93" name="Text Box 20">
            <a:extLst>
              <a:ext uri="{FF2B5EF4-FFF2-40B4-BE49-F238E27FC236}">
                <a16:creationId xmlns:a16="http://schemas.microsoft.com/office/drawing/2014/main" id="{F1E10A46-506E-4936-BAEA-7DEAE1CF8E21}"/>
              </a:ext>
            </a:extLst>
          </p:cNvPr>
          <p:cNvSpPr txBox="1">
            <a:spLocks noChangeArrowheads="1"/>
          </p:cNvSpPr>
          <p:nvPr/>
        </p:nvSpPr>
        <p:spPr bwMode="auto">
          <a:xfrm>
            <a:off x="6848970" y="2845409"/>
            <a:ext cx="1562152" cy="411474"/>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dirty="0">
                <a:solidFill>
                  <a:prstClr val="black"/>
                </a:solidFill>
                <a:latin typeface="微軟正黑體" pitchFamily="34" charset="-120"/>
                <a:ea typeface="微軟正黑體" pitchFamily="34" charset="-120"/>
              </a:rPr>
              <a:t>視覺</a:t>
            </a:r>
            <a:r>
              <a:rPr kumimoji="0" lang="en-US" altLang="zh-TW" sz="2000" dirty="0">
                <a:solidFill>
                  <a:prstClr val="black"/>
                </a:solidFill>
                <a:latin typeface="微軟正黑體" pitchFamily="34" charset="-120"/>
                <a:ea typeface="微軟正黑體" pitchFamily="34" charset="-120"/>
              </a:rPr>
              <a:t>/</a:t>
            </a:r>
            <a:r>
              <a:rPr kumimoji="0" lang="zh-TW" altLang="en-US" sz="2000" dirty="0">
                <a:solidFill>
                  <a:prstClr val="black"/>
                </a:solidFill>
                <a:latin typeface="微軟正黑體" pitchFamily="34" charset="-120"/>
                <a:ea typeface="微軟正黑體" pitchFamily="34" charset="-120"/>
              </a:rPr>
              <a:t>空間</a:t>
            </a:r>
          </a:p>
        </p:txBody>
      </p:sp>
      <p:sp>
        <p:nvSpPr>
          <p:cNvPr id="94" name="Text Box 21">
            <a:extLst>
              <a:ext uri="{FF2B5EF4-FFF2-40B4-BE49-F238E27FC236}">
                <a16:creationId xmlns:a16="http://schemas.microsoft.com/office/drawing/2014/main" id="{D9C52C0B-F278-43F3-8127-8566E2FE69EA}"/>
              </a:ext>
            </a:extLst>
          </p:cNvPr>
          <p:cNvSpPr txBox="1">
            <a:spLocks noChangeArrowheads="1"/>
          </p:cNvSpPr>
          <p:nvPr/>
        </p:nvSpPr>
        <p:spPr bwMode="auto">
          <a:xfrm>
            <a:off x="6196543" y="4559921"/>
            <a:ext cx="169806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人際關係</a:t>
            </a:r>
          </a:p>
        </p:txBody>
      </p:sp>
      <p:sp>
        <p:nvSpPr>
          <p:cNvPr id="95" name="Text Box 22">
            <a:extLst>
              <a:ext uri="{FF2B5EF4-FFF2-40B4-BE49-F238E27FC236}">
                <a16:creationId xmlns:a16="http://schemas.microsoft.com/office/drawing/2014/main" id="{EF9A1481-3236-48E3-B78E-DE24B1F1CD04}"/>
              </a:ext>
            </a:extLst>
          </p:cNvPr>
          <p:cNvSpPr txBox="1">
            <a:spLocks noChangeArrowheads="1"/>
          </p:cNvSpPr>
          <p:nvPr/>
        </p:nvSpPr>
        <p:spPr bwMode="auto">
          <a:xfrm>
            <a:off x="3767652" y="4559922"/>
            <a:ext cx="160333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邏輯</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數學</a:t>
            </a:r>
          </a:p>
        </p:txBody>
      </p:sp>
      <p:sp>
        <p:nvSpPr>
          <p:cNvPr id="96" name="Line 23">
            <a:extLst>
              <a:ext uri="{FF2B5EF4-FFF2-40B4-BE49-F238E27FC236}">
                <a16:creationId xmlns:a16="http://schemas.microsoft.com/office/drawing/2014/main" id="{73AAC317-CCD4-4CB7-B817-334FEDC62AB6}"/>
              </a:ext>
            </a:extLst>
          </p:cNvPr>
          <p:cNvSpPr>
            <a:spLocks noChangeShapeType="1"/>
          </p:cNvSpPr>
          <p:nvPr/>
        </p:nvSpPr>
        <p:spPr bwMode="auto">
          <a:xfrm>
            <a:off x="5528912" y="403427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7" name="Text Box 24">
            <a:extLst>
              <a:ext uri="{FF2B5EF4-FFF2-40B4-BE49-F238E27FC236}">
                <a16:creationId xmlns:a16="http://schemas.microsoft.com/office/drawing/2014/main" id="{167F8338-F866-4B71-97FB-0ACE4FBE99E5}"/>
              </a:ext>
            </a:extLst>
          </p:cNvPr>
          <p:cNvSpPr txBox="1">
            <a:spLocks noChangeArrowheads="1"/>
          </p:cNvSpPr>
          <p:nvPr/>
        </p:nvSpPr>
        <p:spPr bwMode="auto">
          <a:xfrm>
            <a:off x="1481636" y="4575044"/>
            <a:ext cx="1731993" cy="41511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肢體</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動作</a:t>
            </a:r>
          </a:p>
        </p:txBody>
      </p:sp>
      <p:sp>
        <p:nvSpPr>
          <p:cNvPr id="98" name="Text Box 25">
            <a:extLst>
              <a:ext uri="{FF2B5EF4-FFF2-40B4-BE49-F238E27FC236}">
                <a16:creationId xmlns:a16="http://schemas.microsoft.com/office/drawing/2014/main" id="{7E09C161-75FD-4910-873C-A0066C7FBCC6}"/>
              </a:ext>
            </a:extLst>
          </p:cNvPr>
          <p:cNvSpPr txBox="1">
            <a:spLocks noChangeArrowheads="1"/>
          </p:cNvSpPr>
          <p:nvPr/>
        </p:nvSpPr>
        <p:spPr bwMode="auto">
          <a:xfrm>
            <a:off x="521247" y="2774003"/>
            <a:ext cx="1603330" cy="44992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自然觀察</a:t>
            </a:r>
          </a:p>
        </p:txBody>
      </p:sp>
      <p:sp>
        <p:nvSpPr>
          <p:cNvPr id="99" name="Text Box 26">
            <a:extLst>
              <a:ext uri="{FF2B5EF4-FFF2-40B4-BE49-F238E27FC236}">
                <a16:creationId xmlns:a16="http://schemas.microsoft.com/office/drawing/2014/main" id="{88F80BEE-350B-4BF6-905E-530F2A2D2CE8}"/>
              </a:ext>
            </a:extLst>
          </p:cNvPr>
          <p:cNvSpPr txBox="1">
            <a:spLocks noChangeArrowheads="1"/>
          </p:cNvSpPr>
          <p:nvPr/>
        </p:nvSpPr>
        <p:spPr bwMode="auto">
          <a:xfrm>
            <a:off x="539568" y="1886041"/>
            <a:ext cx="1442149" cy="459302"/>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個人內省</a:t>
            </a:r>
          </a:p>
        </p:txBody>
      </p:sp>
      <p:pic>
        <p:nvPicPr>
          <p:cNvPr id="100" name="Picture 27" descr="BL00261_[1]">
            <a:extLst>
              <a:ext uri="{FF2B5EF4-FFF2-40B4-BE49-F238E27FC236}">
                <a16:creationId xmlns:a16="http://schemas.microsoft.com/office/drawing/2014/main" id="{ACF6F0E3-1D6A-4F0C-ADDC-B74791388D26}"/>
              </a:ext>
            </a:extLst>
          </p:cNvPr>
          <p:cNvPicPr>
            <a:picLocks noGrp="1" noChangeAspect="1" noChangeArrowheads="1"/>
          </p:cNvPicPr>
          <p:nvPr>
            <p:ph idx="1"/>
          </p:nvPr>
        </p:nvPicPr>
        <p:blipFill>
          <a:blip r:embed="rId18" cstate="print">
            <a:extLst>
              <a:ext uri="{28A0092B-C50C-407E-A947-70E740481C1C}">
                <a14:useLocalDpi xmlns:a14="http://schemas.microsoft.com/office/drawing/2010/main" val="0"/>
              </a:ext>
            </a:extLst>
          </a:blip>
          <a:srcRect/>
          <a:stretch>
            <a:fillRect/>
          </a:stretch>
        </p:blipFill>
        <p:spPr>
          <a:xfrm>
            <a:off x="6910924" y="3310181"/>
            <a:ext cx="928694" cy="1249740"/>
          </a:xfrm>
          <a:noFill/>
          <a:ln/>
        </p:spPr>
      </p:pic>
    </p:spTree>
    <p:extLst>
      <p:ext uri="{BB962C8B-B14F-4D97-AF65-F5344CB8AC3E}">
        <p14:creationId xmlns:p14="http://schemas.microsoft.com/office/powerpoint/2010/main" val="1308246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613769" y="6428816"/>
            <a:ext cx="2133600" cy="365125"/>
          </a:xfrm>
        </p:spPr>
        <p:txBody>
          <a:bodyPr/>
          <a:lstStyle/>
          <a:p>
            <a:pPr>
              <a:defRPr/>
            </a:pPr>
            <a:fld id="{BB9199D3-8569-4C08-9BDA-497527D70E4F}" type="slidenum">
              <a:rPr lang="zh-TW" altLang="en-US" smtClean="0"/>
              <a:pPr>
                <a:defRPr/>
              </a:pPr>
              <a:t>50</a:t>
            </a:fld>
            <a:endParaRPr lang="zh-TW" altLang="en-US"/>
          </a:p>
        </p:txBody>
      </p:sp>
      <p:sp>
        <p:nvSpPr>
          <p:cNvPr id="4" name="矩形 3"/>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 y="754453"/>
            <a:ext cx="9144001" cy="72008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a:solidFill>
                  <a:prstClr val="white"/>
                </a:solidFill>
                <a:latin typeface="微軟正黑體" panose="020B0604030504040204" pitchFamily="34" charset="-120"/>
                <a:ea typeface="微軟正黑體" panose="020B0604030504040204" pitchFamily="34" charset="-120"/>
              </a:rPr>
              <a:t>113</a:t>
            </a:r>
            <a:r>
              <a:rPr lang="zh-TW" altLang="en-US" sz="3000" b="1" dirty="0">
                <a:solidFill>
                  <a:prstClr val="white"/>
                </a:solidFill>
                <a:latin typeface="微軟正黑體" panose="020B0604030504040204" pitchFamily="34" charset="-120"/>
                <a:ea typeface="微軟正黑體" panose="020B0604030504040204" pitchFamily="34" charset="-120"/>
              </a:rPr>
              <a:t>學年度學習區完全免試入學─基本作法</a:t>
            </a:r>
          </a:p>
        </p:txBody>
      </p:sp>
      <p:graphicFrame>
        <p:nvGraphicFramePr>
          <p:cNvPr id="10" name="資料庫圖表 9"/>
          <p:cNvGraphicFramePr/>
          <p:nvPr>
            <p:extLst>
              <p:ext uri="{D42A27DB-BD31-4B8C-83A1-F6EECF244321}">
                <p14:modId xmlns:p14="http://schemas.microsoft.com/office/powerpoint/2010/main" val="1864636100"/>
              </p:ext>
            </p:extLst>
          </p:nvPr>
        </p:nvGraphicFramePr>
        <p:xfrm>
          <a:off x="-191965" y="1578475"/>
          <a:ext cx="9383917" cy="4936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群組 19"/>
          <p:cNvGrpSpPr/>
          <p:nvPr/>
        </p:nvGrpSpPr>
        <p:grpSpPr>
          <a:xfrm>
            <a:off x="2195737" y="44631"/>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14061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7314" r="15002"/>
          <a:stretch/>
        </p:blipFill>
        <p:spPr>
          <a:xfrm>
            <a:off x="-36512" y="-6846"/>
            <a:ext cx="9289032" cy="6864846"/>
          </a:xfrm>
          <a:prstGeom prst="rect">
            <a:avLst/>
          </a:prstGeom>
        </p:spPr>
      </p:pic>
      <p:sp>
        <p:nvSpPr>
          <p:cNvPr id="6" name="矩形 5"/>
          <p:cNvSpPr/>
          <p:nvPr/>
        </p:nvSpPr>
        <p:spPr>
          <a:xfrm>
            <a:off x="30073" y="1772816"/>
            <a:ext cx="6443110" cy="1107996"/>
          </a:xfrm>
          <a:prstGeom prst="rect">
            <a:avLst/>
          </a:prstGeom>
        </p:spPr>
        <p:txBody>
          <a:bodyPr wrap="none">
            <a:spAutoFit/>
          </a:bodyPr>
          <a:lstStyle/>
          <a:p>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３</a:t>
            </a:r>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特色招生</a:t>
            </a:r>
          </a:p>
        </p:txBody>
      </p:sp>
      <p:grpSp>
        <p:nvGrpSpPr>
          <p:cNvPr id="8" name="5de2a0e3-3bfa-404e-884c-c5d61feb09f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66733" y="3976914"/>
            <a:ext cx="4148531" cy="2881086"/>
            <a:chOff x="2693990" y="1055696"/>
            <a:chExt cx="6791332" cy="4716498"/>
          </a:xfrm>
        </p:grpSpPr>
        <p:sp>
          <p:nvSpPr>
            <p:cNvPr id="9" name="îSļïḑé">
              <a:extLst>
                <a:ext uri="{FF2B5EF4-FFF2-40B4-BE49-F238E27FC236}">
                  <a16:creationId xmlns:a16="http://schemas.microsoft.com/office/drawing/2014/main" id="{82D2D8F1-CDF1-4D7D-BEBC-A6B8CFF40649}"/>
                </a:ext>
              </a:extLst>
            </p:cNvPr>
            <p:cNvSpPr/>
            <p:nvPr/>
          </p:nvSpPr>
          <p:spPr bwMode="auto">
            <a:xfrm>
              <a:off x="6610357" y="1311286"/>
              <a:ext cx="817563" cy="1655775"/>
            </a:xfrm>
            <a:custGeom>
              <a:avLst/>
              <a:gdLst>
                <a:gd name="T0" fmla="*/ 46 w 198"/>
                <a:gd name="T1" fmla="*/ 328 h 401"/>
                <a:gd name="T2" fmla="*/ 14 w 198"/>
                <a:gd name="T3" fmla="*/ 230 h 401"/>
                <a:gd name="T4" fmla="*/ 62 w 198"/>
                <a:gd name="T5" fmla="*/ 161 h 401"/>
                <a:gd name="T6" fmla="*/ 85 w 198"/>
                <a:gd name="T7" fmla="*/ 83 h 401"/>
                <a:gd name="T8" fmla="*/ 124 w 198"/>
                <a:gd name="T9" fmla="*/ 54 h 401"/>
                <a:gd name="T10" fmla="*/ 160 w 198"/>
                <a:gd name="T11" fmla="*/ 6 h 401"/>
                <a:gd name="T12" fmla="*/ 191 w 198"/>
                <a:gd name="T13" fmla="*/ 71 h 401"/>
                <a:gd name="T14" fmla="*/ 159 w 198"/>
                <a:gd name="T15" fmla="*/ 134 h 401"/>
                <a:gd name="T16" fmla="*/ 146 w 198"/>
                <a:gd name="T17" fmla="*/ 205 h 401"/>
                <a:gd name="T18" fmla="*/ 98 w 198"/>
                <a:gd name="T19" fmla="*/ 268 h 401"/>
                <a:gd name="T20" fmla="*/ 46 w 198"/>
                <a:gd name="T21" fmla="*/ 32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401">
                  <a:moveTo>
                    <a:pt x="46" y="328"/>
                  </a:moveTo>
                  <a:cubicBezTo>
                    <a:pt x="46" y="328"/>
                    <a:pt x="0" y="272"/>
                    <a:pt x="14" y="230"/>
                  </a:cubicBezTo>
                  <a:cubicBezTo>
                    <a:pt x="28" y="188"/>
                    <a:pt x="72" y="200"/>
                    <a:pt x="62" y="161"/>
                  </a:cubicBezTo>
                  <a:cubicBezTo>
                    <a:pt x="53" y="123"/>
                    <a:pt x="56" y="108"/>
                    <a:pt x="85" y="83"/>
                  </a:cubicBezTo>
                  <a:cubicBezTo>
                    <a:pt x="99" y="71"/>
                    <a:pt x="112" y="76"/>
                    <a:pt x="124" y="54"/>
                  </a:cubicBezTo>
                  <a:cubicBezTo>
                    <a:pt x="135" y="31"/>
                    <a:pt x="140" y="11"/>
                    <a:pt x="160" y="6"/>
                  </a:cubicBezTo>
                  <a:cubicBezTo>
                    <a:pt x="186" y="0"/>
                    <a:pt x="198" y="38"/>
                    <a:pt x="191" y="71"/>
                  </a:cubicBezTo>
                  <a:cubicBezTo>
                    <a:pt x="184" y="100"/>
                    <a:pt x="156" y="111"/>
                    <a:pt x="159" y="134"/>
                  </a:cubicBezTo>
                  <a:cubicBezTo>
                    <a:pt x="163" y="157"/>
                    <a:pt x="168" y="168"/>
                    <a:pt x="146" y="205"/>
                  </a:cubicBezTo>
                  <a:cubicBezTo>
                    <a:pt x="124" y="241"/>
                    <a:pt x="86" y="248"/>
                    <a:pt x="98" y="268"/>
                  </a:cubicBezTo>
                  <a:cubicBezTo>
                    <a:pt x="111" y="288"/>
                    <a:pt x="114" y="401"/>
                    <a:pt x="46" y="32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 name="iš1îḍè">
              <a:extLst>
                <a:ext uri="{FF2B5EF4-FFF2-40B4-BE49-F238E27FC236}">
                  <a16:creationId xmlns:a16="http://schemas.microsoft.com/office/drawing/2014/main" id="{5486E537-2A70-4847-B971-08A8F3831A3C}"/>
                </a:ext>
              </a:extLst>
            </p:cNvPr>
            <p:cNvSpPr/>
            <p:nvPr/>
          </p:nvSpPr>
          <p:spPr bwMode="auto">
            <a:xfrm>
              <a:off x="6750057" y="1493849"/>
              <a:ext cx="538164" cy="1114434"/>
            </a:xfrm>
            <a:custGeom>
              <a:avLst/>
              <a:gdLst>
                <a:gd name="T0" fmla="*/ 31 w 130"/>
                <a:gd name="T1" fmla="*/ 270 h 270"/>
                <a:gd name="T2" fmla="*/ 30 w 130"/>
                <a:gd name="T3" fmla="*/ 269 h 270"/>
                <a:gd name="T4" fmla="*/ 24 w 130"/>
                <a:gd name="T5" fmla="*/ 184 h 270"/>
                <a:gd name="T6" fmla="*/ 48 w 130"/>
                <a:gd name="T7" fmla="*/ 160 h 270"/>
                <a:gd name="T8" fmla="*/ 70 w 130"/>
                <a:gd name="T9" fmla="*/ 100 h 270"/>
                <a:gd name="T10" fmla="*/ 100 w 130"/>
                <a:gd name="T11" fmla="*/ 42 h 270"/>
                <a:gd name="T12" fmla="*/ 125 w 130"/>
                <a:gd name="T13" fmla="*/ 2 h 270"/>
                <a:gd name="T14" fmla="*/ 126 w 130"/>
                <a:gd name="T15" fmla="*/ 0 h 270"/>
                <a:gd name="T16" fmla="*/ 128 w 130"/>
                <a:gd name="T17" fmla="*/ 1 h 270"/>
                <a:gd name="T18" fmla="*/ 102 w 130"/>
                <a:gd name="T19" fmla="*/ 44 h 270"/>
                <a:gd name="T20" fmla="*/ 72 w 130"/>
                <a:gd name="T21" fmla="*/ 99 h 270"/>
                <a:gd name="T22" fmla="*/ 50 w 130"/>
                <a:gd name="T23" fmla="*/ 162 h 270"/>
                <a:gd name="T24" fmla="*/ 26 w 130"/>
                <a:gd name="T25" fmla="*/ 186 h 270"/>
                <a:gd name="T26" fmla="*/ 32 w 130"/>
                <a:gd name="T27" fmla="*/ 268 h 270"/>
                <a:gd name="T28" fmla="*/ 32 w 130"/>
                <a:gd name="T29" fmla="*/ 269 h 270"/>
                <a:gd name="T30" fmla="*/ 31 w 130"/>
                <a:gd name="T31"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270">
                  <a:moveTo>
                    <a:pt x="31" y="270"/>
                  </a:moveTo>
                  <a:cubicBezTo>
                    <a:pt x="31" y="270"/>
                    <a:pt x="30" y="269"/>
                    <a:pt x="30" y="269"/>
                  </a:cubicBezTo>
                  <a:cubicBezTo>
                    <a:pt x="30" y="268"/>
                    <a:pt x="0" y="219"/>
                    <a:pt x="24" y="184"/>
                  </a:cubicBezTo>
                  <a:cubicBezTo>
                    <a:pt x="32" y="172"/>
                    <a:pt x="41" y="166"/>
                    <a:pt x="48" y="160"/>
                  </a:cubicBezTo>
                  <a:cubicBezTo>
                    <a:pt x="64" y="148"/>
                    <a:pt x="75" y="140"/>
                    <a:pt x="70" y="100"/>
                  </a:cubicBezTo>
                  <a:cubicBezTo>
                    <a:pt x="65" y="66"/>
                    <a:pt x="84" y="53"/>
                    <a:pt x="100" y="42"/>
                  </a:cubicBezTo>
                  <a:cubicBezTo>
                    <a:pt x="115" y="32"/>
                    <a:pt x="128" y="23"/>
                    <a:pt x="125" y="2"/>
                  </a:cubicBezTo>
                  <a:cubicBezTo>
                    <a:pt x="125" y="1"/>
                    <a:pt x="126" y="0"/>
                    <a:pt x="126" y="0"/>
                  </a:cubicBezTo>
                  <a:cubicBezTo>
                    <a:pt x="127" y="0"/>
                    <a:pt x="127" y="1"/>
                    <a:pt x="128" y="1"/>
                  </a:cubicBezTo>
                  <a:cubicBezTo>
                    <a:pt x="130" y="24"/>
                    <a:pt x="116" y="34"/>
                    <a:pt x="102" y="44"/>
                  </a:cubicBezTo>
                  <a:cubicBezTo>
                    <a:pt x="85" y="55"/>
                    <a:pt x="68" y="67"/>
                    <a:pt x="72" y="99"/>
                  </a:cubicBezTo>
                  <a:cubicBezTo>
                    <a:pt x="77" y="141"/>
                    <a:pt x="65" y="150"/>
                    <a:pt x="50" y="162"/>
                  </a:cubicBezTo>
                  <a:cubicBezTo>
                    <a:pt x="42" y="168"/>
                    <a:pt x="34" y="174"/>
                    <a:pt x="26" y="186"/>
                  </a:cubicBezTo>
                  <a:cubicBezTo>
                    <a:pt x="3" y="219"/>
                    <a:pt x="32" y="267"/>
                    <a:pt x="32" y="268"/>
                  </a:cubicBezTo>
                  <a:cubicBezTo>
                    <a:pt x="33" y="268"/>
                    <a:pt x="32" y="269"/>
                    <a:pt x="32" y="269"/>
                  </a:cubicBezTo>
                  <a:cubicBezTo>
                    <a:pt x="32" y="270"/>
                    <a:pt x="32" y="270"/>
                    <a:pt x="31" y="27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 name="í$ľîďê">
              <a:extLst>
                <a:ext uri="{FF2B5EF4-FFF2-40B4-BE49-F238E27FC236}">
                  <a16:creationId xmlns:a16="http://schemas.microsoft.com/office/drawing/2014/main" id="{F07B8723-B7D0-4300-89B1-B76EFA148779}"/>
                </a:ext>
              </a:extLst>
            </p:cNvPr>
            <p:cNvSpPr/>
            <p:nvPr/>
          </p:nvSpPr>
          <p:spPr bwMode="auto">
            <a:xfrm>
              <a:off x="2693990" y="2301893"/>
              <a:ext cx="6791332" cy="3214712"/>
            </a:xfrm>
            <a:custGeom>
              <a:avLst/>
              <a:gdLst>
                <a:gd name="T0" fmla="*/ 51 w 1644"/>
                <a:gd name="T1" fmla="*/ 779 h 779"/>
                <a:gd name="T2" fmla="*/ 1592 w 1644"/>
                <a:gd name="T3" fmla="*/ 779 h 779"/>
                <a:gd name="T4" fmla="*/ 1621 w 1644"/>
                <a:gd name="T5" fmla="*/ 715 h 779"/>
                <a:gd name="T6" fmla="*/ 1492 w 1644"/>
                <a:gd name="T7" fmla="*/ 661 h 779"/>
                <a:gd name="T8" fmla="*/ 1320 w 1644"/>
                <a:gd name="T9" fmla="*/ 372 h 779"/>
                <a:gd name="T10" fmla="*/ 1094 w 1644"/>
                <a:gd name="T11" fmla="*/ 276 h 779"/>
                <a:gd name="T12" fmla="*/ 734 w 1644"/>
                <a:gd name="T13" fmla="*/ 44 h 779"/>
                <a:gd name="T14" fmla="*/ 480 w 1644"/>
                <a:gd name="T15" fmla="*/ 445 h 779"/>
                <a:gd name="T16" fmla="*/ 179 w 1644"/>
                <a:gd name="T17" fmla="*/ 640 h 779"/>
                <a:gd name="T18" fmla="*/ 21 w 1644"/>
                <a:gd name="T19" fmla="*/ 715 h 779"/>
                <a:gd name="T20" fmla="*/ 51 w 1644"/>
                <a:gd name="T21"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4" h="779">
                  <a:moveTo>
                    <a:pt x="51" y="779"/>
                  </a:moveTo>
                  <a:cubicBezTo>
                    <a:pt x="1592" y="779"/>
                    <a:pt x="1592" y="779"/>
                    <a:pt x="1592" y="779"/>
                  </a:cubicBezTo>
                  <a:cubicBezTo>
                    <a:pt x="1626" y="779"/>
                    <a:pt x="1644" y="739"/>
                    <a:pt x="1621" y="715"/>
                  </a:cubicBezTo>
                  <a:cubicBezTo>
                    <a:pt x="1600" y="692"/>
                    <a:pt x="1562" y="669"/>
                    <a:pt x="1492" y="661"/>
                  </a:cubicBezTo>
                  <a:cubicBezTo>
                    <a:pt x="1360" y="645"/>
                    <a:pt x="1470" y="419"/>
                    <a:pt x="1320" y="372"/>
                  </a:cubicBezTo>
                  <a:cubicBezTo>
                    <a:pt x="1170" y="326"/>
                    <a:pt x="1212" y="373"/>
                    <a:pt x="1094" y="276"/>
                  </a:cubicBezTo>
                  <a:cubicBezTo>
                    <a:pt x="975" y="179"/>
                    <a:pt x="1046" y="0"/>
                    <a:pt x="734" y="44"/>
                  </a:cubicBezTo>
                  <a:cubicBezTo>
                    <a:pt x="462" y="83"/>
                    <a:pt x="583" y="450"/>
                    <a:pt x="480" y="445"/>
                  </a:cubicBezTo>
                  <a:cubicBezTo>
                    <a:pt x="207" y="433"/>
                    <a:pt x="285" y="632"/>
                    <a:pt x="179" y="640"/>
                  </a:cubicBezTo>
                  <a:cubicBezTo>
                    <a:pt x="98" y="647"/>
                    <a:pt x="49" y="682"/>
                    <a:pt x="21" y="715"/>
                  </a:cubicBezTo>
                  <a:cubicBezTo>
                    <a:pt x="0" y="741"/>
                    <a:pt x="18" y="779"/>
                    <a:pt x="51" y="779"/>
                  </a:cubicBezTo>
                  <a:close/>
                </a:path>
              </a:pathLst>
            </a:custGeom>
            <a:solidFill>
              <a:srgbClr val="99D6F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 name="îśḻiďe">
              <a:extLst>
                <a:ext uri="{FF2B5EF4-FFF2-40B4-BE49-F238E27FC236}">
                  <a16:creationId xmlns:a16="http://schemas.microsoft.com/office/drawing/2014/main" id="{1E84A6D5-63BD-4AF0-A638-0432468ED62D}"/>
                </a:ext>
              </a:extLst>
            </p:cNvPr>
            <p:cNvSpPr/>
            <p:nvPr/>
          </p:nvSpPr>
          <p:spPr bwMode="auto">
            <a:xfrm>
              <a:off x="7002470" y="2074879"/>
              <a:ext cx="974726" cy="2592407"/>
            </a:xfrm>
            <a:custGeom>
              <a:avLst/>
              <a:gdLst>
                <a:gd name="T0" fmla="*/ 0 w 236"/>
                <a:gd name="T1" fmla="*/ 628 h 628"/>
                <a:gd name="T2" fmla="*/ 76 w 236"/>
                <a:gd name="T3" fmla="*/ 569 h 628"/>
                <a:gd name="T4" fmla="*/ 116 w 236"/>
                <a:gd name="T5" fmla="*/ 464 h 628"/>
                <a:gd name="T6" fmla="*/ 199 w 236"/>
                <a:gd name="T7" fmla="*/ 397 h 628"/>
                <a:gd name="T8" fmla="*/ 170 w 236"/>
                <a:gd name="T9" fmla="*/ 251 h 628"/>
                <a:gd name="T10" fmla="*/ 230 w 236"/>
                <a:gd name="T11" fmla="*/ 137 h 628"/>
                <a:gd name="T12" fmla="*/ 0 w 236"/>
                <a:gd name="T13" fmla="*/ 17 h 628"/>
                <a:gd name="T14" fmla="*/ 0 w 236"/>
                <a:gd name="T15" fmla="*/ 628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28">
                  <a:moveTo>
                    <a:pt x="0" y="628"/>
                  </a:moveTo>
                  <a:cubicBezTo>
                    <a:pt x="0" y="628"/>
                    <a:pt x="66" y="626"/>
                    <a:pt x="76" y="569"/>
                  </a:cubicBezTo>
                  <a:cubicBezTo>
                    <a:pt x="85" y="512"/>
                    <a:pt x="78" y="488"/>
                    <a:pt x="116" y="464"/>
                  </a:cubicBezTo>
                  <a:cubicBezTo>
                    <a:pt x="154" y="439"/>
                    <a:pt x="172" y="463"/>
                    <a:pt x="199" y="397"/>
                  </a:cubicBezTo>
                  <a:cubicBezTo>
                    <a:pt x="226" y="331"/>
                    <a:pt x="137" y="282"/>
                    <a:pt x="170" y="251"/>
                  </a:cubicBezTo>
                  <a:cubicBezTo>
                    <a:pt x="207" y="214"/>
                    <a:pt x="227" y="209"/>
                    <a:pt x="230" y="137"/>
                  </a:cubicBezTo>
                  <a:cubicBezTo>
                    <a:pt x="236" y="0"/>
                    <a:pt x="0" y="17"/>
                    <a:pt x="0" y="17"/>
                  </a:cubicBezTo>
                  <a:lnTo>
                    <a:pt x="0" y="628"/>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 name="ïśḷîḋê">
              <a:extLst>
                <a:ext uri="{FF2B5EF4-FFF2-40B4-BE49-F238E27FC236}">
                  <a16:creationId xmlns:a16="http://schemas.microsoft.com/office/drawing/2014/main" id="{FC399894-8F2F-42E3-9677-8FF5996CF3ED}"/>
                </a:ext>
              </a:extLst>
            </p:cNvPr>
            <p:cNvSpPr/>
            <p:nvPr/>
          </p:nvSpPr>
          <p:spPr bwMode="auto">
            <a:xfrm>
              <a:off x="8185158" y="4154519"/>
              <a:ext cx="1225551" cy="1338273"/>
            </a:xfrm>
            <a:custGeom>
              <a:avLst/>
              <a:gdLst>
                <a:gd name="T0" fmla="*/ 11 w 297"/>
                <a:gd name="T1" fmla="*/ 227 h 324"/>
                <a:gd name="T2" fmla="*/ 33 w 297"/>
                <a:gd name="T3" fmla="*/ 126 h 324"/>
                <a:gd name="T4" fmla="*/ 109 w 297"/>
                <a:gd name="T5" fmla="*/ 91 h 324"/>
                <a:gd name="T6" fmla="*/ 168 w 297"/>
                <a:gd name="T7" fmla="*/ 35 h 324"/>
                <a:gd name="T8" fmla="*/ 216 w 297"/>
                <a:gd name="T9" fmla="*/ 29 h 324"/>
                <a:gd name="T10" fmla="*/ 272 w 297"/>
                <a:gd name="T11" fmla="*/ 6 h 324"/>
                <a:gd name="T12" fmla="*/ 266 w 297"/>
                <a:gd name="T13" fmla="*/ 77 h 324"/>
                <a:gd name="T14" fmla="*/ 207 w 297"/>
                <a:gd name="T15" fmla="*/ 116 h 324"/>
                <a:gd name="T16" fmla="*/ 160 w 297"/>
                <a:gd name="T17" fmla="*/ 170 h 324"/>
                <a:gd name="T18" fmla="*/ 87 w 297"/>
                <a:gd name="T19" fmla="*/ 201 h 324"/>
                <a:gd name="T20" fmla="*/ 11 w 297"/>
                <a:gd name="T21" fmla="*/ 22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24">
                  <a:moveTo>
                    <a:pt x="11" y="227"/>
                  </a:moveTo>
                  <a:cubicBezTo>
                    <a:pt x="11" y="227"/>
                    <a:pt x="0" y="155"/>
                    <a:pt x="33" y="126"/>
                  </a:cubicBezTo>
                  <a:cubicBezTo>
                    <a:pt x="66" y="97"/>
                    <a:pt x="98" y="129"/>
                    <a:pt x="109" y="91"/>
                  </a:cubicBezTo>
                  <a:cubicBezTo>
                    <a:pt x="120" y="53"/>
                    <a:pt x="131" y="42"/>
                    <a:pt x="168" y="35"/>
                  </a:cubicBezTo>
                  <a:cubicBezTo>
                    <a:pt x="187" y="31"/>
                    <a:pt x="195" y="42"/>
                    <a:pt x="216" y="29"/>
                  </a:cubicBezTo>
                  <a:cubicBezTo>
                    <a:pt x="238" y="16"/>
                    <a:pt x="252" y="0"/>
                    <a:pt x="272" y="6"/>
                  </a:cubicBezTo>
                  <a:cubicBezTo>
                    <a:pt x="297" y="14"/>
                    <a:pt x="289" y="53"/>
                    <a:pt x="266" y="77"/>
                  </a:cubicBezTo>
                  <a:cubicBezTo>
                    <a:pt x="245" y="99"/>
                    <a:pt x="215" y="94"/>
                    <a:pt x="207" y="116"/>
                  </a:cubicBezTo>
                  <a:cubicBezTo>
                    <a:pt x="198" y="138"/>
                    <a:pt x="197" y="150"/>
                    <a:pt x="160" y="170"/>
                  </a:cubicBezTo>
                  <a:cubicBezTo>
                    <a:pt x="122" y="191"/>
                    <a:pt x="86" y="177"/>
                    <a:pt x="87" y="201"/>
                  </a:cubicBezTo>
                  <a:cubicBezTo>
                    <a:pt x="87" y="225"/>
                    <a:pt x="33" y="324"/>
                    <a:pt x="11" y="22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 name="íṡlîḑè">
              <a:extLst>
                <a:ext uri="{FF2B5EF4-FFF2-40B4-BE49-F238E27FC236}">
                  <a16:creationId xmlns:a16="http://schemas.microsoft.com/office/drawing/2014/main" id="{93B72605-EF4B-4023-9B19-9358FF92F119}"/>
                </a:ext>
              </a:extLst>
            </p:cNvPr>
            <p:cNvSpPr/>
            <p:nvPr/>
          </p:nvSpPr>
          <p:spPr bwMode="auto">
            <a:xfrm>
              <a:off x="8324859" y="4316446"/>
              <a:ext cx="909639" cy="763593"/>
            </a:xfrm>
            <a:custGeom>
              <a:avLst/>
              <a:gdLst>
                <a:gd name="T0" fmla="*/ 1 w 220"/>
                <a:gd name="T1" fmla="*/ 185 h 185"/>
                <a:gd name="T2" fmla="*/ 0 w 220"/>
                <a:gd name="T3" fmla="*/ 184 h 185"/>
                <a:gd name="T4" fmla="*/ 38 w 220"/>
                <a:gd name="T5" fmla="*/ 107 h 185"/>
                <a:gd name="T6" fmla="*/ 71 w 220"/>
                <a:gd name="T7" fmla="*/ 99 h 185"/>
                <a:gd name="T8" fmla="*/ 120 w 220"/>
                <a:gd name="T9" fmla="*/ 57 h 185"/>
                <a:gd name="T10" fmla="*/ 176 w 220"/>
                <a:gd name="T11" fmla="*/ 23 h 185"/>
                <a:gd name="T12" fmla="*/ 217 w 220"/>
                <a:gd name="T13" fmla="*/ 1 h 185"/>
                <a:gd name="T14" fmla="*/ 219 w 220"/>
                <a:gd name="T15" fmla="*/ 0 h 185"/>
                <a:gd name="T16" fmla="*/ 219 w 220"/>
                <a:gd name="T17" fmla="*/ 2 h 185"/>
                <a:gd name="T18" fmla="*/ 176 w 220"/>
                <a:gd name="T19" fmla="*/ 25 h 185"/>
                <a:gd name="T20" fmla="*/ 122 w 220"/>
                <a:gd name="T21" fmla="*/ 58 h 185"/>
                <a:gd name="T22" fmla="*/ 71 w 220"/>
                <a:gd name="T23" fmla="*/ 101 h 185"/>
                <a:gd name="T24" fmla="*/ 39 w 220"/>
                <a:gd name="T25" fmla="*/ 110 h 185"/>
                <a:gd name="T26" fmla="*/ 3 w 220"/>
                <a:gd name="T27" fmla="*/ 184 h 185"/>
                <a:gd name="T28" fmla="*/ 2 w 220"/>
                <a:gd name="T29" fmla="*/ 185 h 185"/>
                <a:gd name="T30" fmla="*/ 1 w 220"/>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5">
                  <a:moveTo>
                    <a:pt x="1" y="185"/>
                  </a:moveTo>
                  <a:cubicBezTo>
                    <a:pt x="1" y="185"/>
                    <a:pt x="0" y="184"/>
                    <a:pt x="0" y="184"/>
                  </a:cubicBezTo>
                  <a:cubicBezTo>
                    <a:pt x="0" y="183"/>
                    <a:pt x="0" y="126"/>
                    <a:pt x="38" y="107"/>
                  </a:cubicBezTo>
                  <a:cubicBezTo>
                    <a:pt x="51" y="101"/>
                    <a:pt x="62" y="100"/>
                    <a:pt x="71" y="99"/>
                  </a:cubicBezTo>
                  <a:cubicBezTo>
                    <a:pt x="90" y="96"/>
                    <a:pt x="104" y="95"/>
                    <a:pt x="120" y="57"/>
                  </a:cubicBezTo>
                  <a:cubicBezTo>
                    <a:pt x="133" y="26"/>
                    <a:pt x="156" y="25"/>
                    <a:pt x="176" y="23"/>
                  </a:cubicBezTo>
                  <a:cubicBezTo>
                    <a:pt x="193" y="21"/>
                    <a:pt x="209" y="20"/>
                    <a:pt x="217" y="1"/>
                  </a:cubicBezTo>
                  <a:cubicBezTo>
                    <a:pt x="217" y="0"/>
                    <a:pt x="218" y="0"/>
                    <a:pt x="219" y="0"/>
                  </a:cubicBezTo>
                  <a:cubicBezTo>
                    <a:pt x="219" y="0"/>
                    <a:pt x="220" y="1"/>
                    <a:pt x="219" y="2"/>
                  </a:cubicBezTo>
                  <a:cubicBezTo>
                    <a:pt x="210" y="23"/>
                    <a:pt x="194" y="24"/>
                    <a:pt x="176" y="25"/>
                  </a:cubicBezTo>
                  <a:cubicBezTo>
                    <a:pt x="156" y="27"/>
                    <a:pt x="135" y="29"/>
                    <a:pt x="122" y="58"/>
                  </a:cubicBezTo>
                  <a:cubicBezTo>
                    <a:pt x="105" y="97"/>
                    <a:pt x="90" y="99"/>
                    <a:pt x="71" y="101"/>
                  </a:cubicBezTo>
                  <a:cubicBezTo>
                    <a:pt x="62" y="102"/>
                    <a:pt x="51" y="104"/>
                    <a:pt x="39" y="110"/>
                  </a:cubicBezTo>
                  <a:cubicBezTo>
                    <a:pt x="2" y="127"/>
                    <a:pt x="3" y="183"/>
                    <a:pt x="3" y="184"/>
                  </a:cubicBezTo>
                  <a:cubicBezTo>
                    <a:pt x="3" y="184"/>
                    <a:pt x="2" y="185"/>
                    <a:pt x="2" y="185"/>
                  </a:cubicBezTo>
                  <a:cubicBezTo>
                    <a:pt x="1" y="185"/>
                    <a:pt x="1" y="185"/>
                    <a:pt x="1"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 name="ïSļiḑê">
              <a:extLst>
                <a:ext uri="{FF2B5EF4-FFF2-40B4-BE49-F238E27FC236}">
                  <a16:creationId xmlns:a16="http://schemas.microsoft.com/office/drawing/2014/main" id="{5414734F-7226-4D98-89A2-5A82D396256F}"/>
                </a:ext>
              </a:extLst>
            </p:cNvPr>
            <p:cNvSpPr/>
            <p:nvPr/>
          </p:nvSpPr>
          <p:spPr bwMode="auto">
            <a:xfrm>
              <a:off x="7974020" y="3870354"/>
              <a:ext cx="912815" cy="1614500"/>
            </a:xfrm>
            <a:custGeom>
              <a:avLst/>
              <a:gdLst>
                <a:gd name="T0" fmla="*/ 39 w 221"/>
                <a:gd name="T1" fmla="*/ 312 h 391"/>
                <a:gd name="T2" fmla="*/ 18 w 221"/>
                <a:gd name="T3" fmla="*/ 211 h 391"/>
                <a:gd name="T4" fmla="*/ 73 w 221"/>
                <a:gd name="T5" fmla="*/ 147 h 391"/>
                <a:gd name="T6" fmla="*/ 107 w 221"/>
                <a:gd name="T7" fmla="*/ 71 h 391"/>
                <a:gd name="T8" fmla="*/ 153 w 221"/>
                <a:gd name="T9" fmla="*/ 45 h 391"/>
                <a:gd name="T10" fmla="*/ 186 w 221"/>
                <a:gd name="T11" fmla="*/ 4 h 391"/>
                <a:gd name="T12" fmla="*/ 210 w 221"/>
                <a:gd name="T13" fmla="*/ 71 h 391"/>
                <a:gd name="T14" fmla="*/ 172 w 221"/>
                <a:gd name="T15" fmla="*/ 130 h 391"/>
                <a:gd name="T16" fmla="*/ 151 w 221"/>
                <a:gd name="T17" fmla="*/ 199 h 391"/>
                <a:gd name="T18" fmla="*/ 98 w 221"/>
                <a:gd name="T19" fmla="*/ 257 h 391"/>
                <a:gd name="T20" fmla="*/ 39 w 221"/>
                <a:gd name="T21" fmla="*/ 31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391">
                  <a:moveTo>
                    <a:pt x="39" y="312"/>
                  </a:moveTo>
                  <a:cubicBezTo>
                    <a:pt x="39" y="312"/>
                    <a:pt x="0" y="251"/>
                    <a:pt x="18" y="211"/>
                  </a:cubicBezTo>
                  <a:cubicBezTo>
                    <a:pt x="36" y="171"/>
                    <a:pt x="79" y="187"/>
                    <a:pt x="73" y="147"/>
                  </a:cubicBezTo>
                  <a:cubicBezTo>
                    <a:pt x="67" y="108"/>
                    <a:pt x="77" y="83"/>
                    <a:pt x="107" y="71"/>
                  </a:cubicBezTo>
                  <a:cubicBezTo>
                    <a:pt x="135" y="59"/>
                    <a:pt x="145" y="69"/>
                    <a:pt x="153" y="45"/>
                  </a:cubicBezTo>
                  <a:cubicBezTo>
                    <a:pt x="161" y="21"/>
                    <a:pt x="165" y="6"/>
                    <a:pt x="186" y="4"/>
                  </a:cubicBezTo>
                  <a:cubicBezTo>
                    <a:pt x="212" y="0"/>
                    <a:pt x="221" y="39"/>
                    <a:pt x="210" y="71"/>
                  </a:cubicBezTo>
                  <a:cubicBezTo>
                    <a:pt x="200" y="99"/>
                    <a:pt x="171" y="107"/>
                    <a:pt x="172" y="130"/>
                  </a:cubicBezTo>
                  <a:cubicBezTo>
                    <a:pt x="173" y="153"/>
                    <a:pt x="177" y="165"/>
                    <a:pt x="151" y="199"/>
                  </a:cubicBezTo>
                  <a:cubicBezTo>
                    <a:pt x="125" y="233"/>
                    <a:pt x="87" y="236"/>
                    <a:pt x="98" y="257"/>
                  </a:cubicBezTo>
                  <a:cubicBezTo>
                    <a:pt x="108" y="278"/>
                    <a:pt x="99" y="391"/>
                    <a:pt x="39" y="31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 name="iśļïdê">
              <a:extLst>
                <a:ext uri="{FF2B5EF4-FFF2-40B4-BE49-F238E27FC236}">
                  <a16:creationId xmlns:a16="http://schemas.microsoft.com/office/drawing/2014/main" id="{CA4423A0-F0AB-4450-9515-BD72FA65BB7C}"/>
                </a:ext>
              </a:extLst>
            </p:cNvPr>
            <p:cNvSpPr/>
            <p:nvPr/>
          </p:nvSpPr>
          <p:spPr bwMode="auto">
            <a:xfrm>
              <a:off x="8113721" y="4022756"/>
              <a:ext cx="641350" cy="1081097"/>
            </a:xfrm>
            <a:custGeom>
              <a:avLst/>
              <a:gdLst>
                <a:gd name="T0" fmla="*/ 26 w 155"/>
                <a:gd name="T1" fmla="*/ 262 h 262"/>
                <a:gd name="T2" fmla="*/ 25 w 155"/>
                <a:gd name="T3" fmla="*/ 261 h 262"/>
                <a:gd name="T4" fmla="*/ 28 w 155"/>
                <a:gd name="T5" fmla="*/ 176 h 262"/>
                <a:gd name="T6" fmla="*/ 54 w 155"/>
                <a:gd name="T7" fmla="*/ 155 h 262"/>
                <a:gd name="T8" fmla="*/ 82 w 155"/>
                <a:gd name="T9" fmla="*/ 97 h 262"/>
                <a:gd name="T10" fmla="*/ 118 w 155"/>
                <a:gd name="T11" fmla="*/ 42 h 262"/>
                <a:gd name="T12" fmla="*/ 153 w 155"/>
                <a:gd name="T13" fmla="*/ 1 h 262"/>
                <a:gd name="T14" fmla="*/ 154 w 155"/>
                <a:gd name="T15" fmla="*/ 0 h 262"/>
                <a:gd name="T16" fmla="*/ 155 w 155"/>
                <a:gd name="T17" fmla="*/ 1 h 262"/>
                <a:gd name="T18" fmla="*/ 119 w 155"/>
                <a:gd name="T19" fmla="*/ 44 h 262"/>
                <a:gd name="T20" fmla="*/ 84 w 155"/>
                <a:gd name="T21" fmla="*/ 97 h 262"/>
                <a:gd name="T22" fmla="*/ 56 w 155"/>
                <a:gd name="T23" fmla="*/ 157 h 262"/>
                <a:gd name="T24" fmla="*/ 30 w 155"/>
                <a:gd name="T25" fmla="*/ 178 h 262"/>
                <a:gd name="T26" fmla="*/ 27 w 155"/>
                <a:gd name="T27" fmla="*/ 260 h 262"/>
                <a:gd name="T28" fmla="*/ 26 w 155"/>
                <a:gd name="T29" fmla="*/ 262 h 262"/>
                <a:gd name="T30" fmla="*/ 26 w 155"/>
                <a:gd name="T31"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62">
                  <a:moveTo>
                    <a:pt x="26" y="262"/>
                  </a:moveTo>
                  <a:cubicBezTo>
                    <a:pt x="25" y="262"/>
                    <a:pt x="25" y="262"/>
                    <a:pt x="25" y="261"/>
                  </a:cubicBezTo>
                  <a:cubicBezTo>
                    <a:pt x="25" y="261"/>
                    <a:pt x="0" y="209"/>
                    <a:pt x="28" y="176"/>
                  </a:cubicBezTo>
                  <a:cubicBezTo>
                    <a:pt x="37" y="165"/>
                    <a:pt x="46" y="160"/>
                    <a:pt x="54" y="155"/>
                  </a:cubicBezTo>
                  <a:cubicBezTo>
                    <a:pt x="71" y="145"/>
                    <a:pt x="82" y="138"/>
                    <a:pt x="82" y="97"/>
                  </a:cubicBezTo>
                  <a:cubicBezTo>
                    <a:pt x="81" y="63"/>
                    <a:pt x="100" y="52"/>
                    <a:pt x="118" y="42"/>
                  </a:cubicBezTo>
                  <a:cubicBezTo>
                    <a:pt x="133" y="33"/>
                    <a:pt x="148" y="24"/>
                    <a:pt x="153" y="1"/>
                  </a:cubicBezTo>
                  <a:cubicBezTo>
                    <a:pt x="153" y="0"/>
                    <a:pt x="154" y="0"/>
                    <a:pt x="154" y="0"/>
                  </a:cubicBezTo>
                  <a:cubicBezTo>
                    <a:pt x="155" y="0"/>
                    <a:pt x="155" y="1"/>
                    <a:pt x="155" y="1"/>
                  </a:cubicBezTo>
                  <a:cubicBezTo>
                    <a:pt x="151" y="26"/>
                    <a:pt x="134" y="35"/>
                    <a:pt x="119" y="44"/>
                  </a:cubicBezTo>
                  <a:cubicBezTo>
                    <a:pt x="101" y="55"/>
                    <a:pt x="84" y="64"/>
                    <a:pt x="84" y="97"/>
                  </a:cubicBezTo>
                  <a:cubicBezTo>
                    <a:pt x="85" y="139"/>
                    <a:pt x="72" y="147"/>
                    <a:pt x="56" y="157"/>
                  </a:cubicBezTo>
                  <a:cubicBezTo>
                    <a:pt x="48" y="162"/>
                    <a:pt x="38" y="167"/>
                    <a:pt x="30" y="178"/>
                  </a:cubicBezTo>
                  <a:cubicBezTo>
                    <a:pt x="3" y="209"/>
                    <a:pt x="27" y="260"/>
                    <a:pt x="27" y="260"/>
                  </a:cubicBezTo>
                  <a:cubicBezTo>
                    <a:pt x="27" y="261"/>
                    <a:pt x="27" y="262"/>
                    <a:pt x="26" y="262"/>
                  </a:cubicBezTo>
                  <a:cubicBezTo>
                    <a:pt x="26" y="262"/>
                    <a:pt x="26" y="262"/>
                    <a:pt x="26" y="26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 name="ïṡļïḓê">
              <a:extLst>
                <a:ext uri="{FF2B5EF4-FFF2-40B4-BE49-F238E27FC236}">
                  <a16:creationId xmlns:a16="http://schemas.microsoft.com/office/drawing/2014/main" id="{00090B7C-44BB-490D-8526-15B1C05FF7C4}"/>
                </a:ext>
              </a:extLst>
            </p:cNvPr>
            <p:cNvSpPr/>
            <p:nvPr/>
          </p:nvSpPr>
          <p:spPr bwMode="auto">
            <a:xfrm>
              <a:off x="5878519" y="3927506"/>
              <a:ext cx="3606803" cy="1601800"/>
            </a:xfrm>
            <a:custGeom>
              <a:avLst/>
              <a:gdLst>
                <a:gd name="T0" fmla="*/ 0 w 873"/>
                <a:gd name="T1" fmla="*/ 388 h 388"/>
                <a:gd name="T2" fmla="*/ 844 w 873"/>
                <a:gd name="T3" fmla="*/ 388 h 388"/>
                <a:gd name="T4" fmla="*/ 847 w 873"/>
                <a:gd name="T5" fmla="*/ 345 h 388"/>
                <a:gd name="T6" fmla="*/ 797 w 873"/>
                <a:gd name="T7" fmla="*/ 345 h 388"/>
                <a:gd name="T8" fmla="*/ 574 w 873"/>
                <a:gd name="T9" fmla="*/ 235 h 388"/>
                <a:gd name="T10" fmla="*/ 332 w 873"/>
                <a:gd name="T11" fmla="*/ 131 h 388"/>
                <a:gd name="T12" fmla="*/ 0 w 873"/>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873" h="388">
                  <a:moveTo>
                    <a:pt x="0" y="388"/>
                  </a:moveTo>
                  <a:cubicBezTo>
                    <a:pt x="844" y="388"/>
                    <a:pt x="844" y="388"/>
                    <a:pt x="844" y="388"/>
                  </a:cubicBezTo>
                  <a:cubicBezTo>
                    <a:pt x="871" y="388"/>
                    <a:pt x="873" y="349"/>
                    <a:pt x="847" y="345"/>
                  </a:cubicBezTo>
                  <a:cubicBezTo>
                    <a:pt x="834" y="343"/>
                    <a:pt x="818" y="343"/>
                    <a:pt x="797" y="345"/>
                  </a:cubicBezTo>
                  <a:cubicBezTo>
                    <a:pt x="697" y="358"/>
                    <a:pt x="678" y="178"/>
                    <a:pt x="574" y="235"/>
                  </a:cubicBezTo>
                  <a:cubicBezTo>
                    <a:pt x="394" y="333"/>
                    <a:pt x="417" y="170"/>
                    <a:pt x="332" y="131"/>
                  </a:cubicBezTo>
                  <a:cubicBezTo>
                    <a:pt x="46" y="0"/>
                    <a:pt x="0" y="388"/>
                    <a:pt x="0" y="38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 name="íṩ1ídè">
              <a:extLst>
                <a:ext uri="{FF2B5EF4-FFF2-40B4-BE49-F238E27FC236}">
                  <a16:creationId xmlns:a16="http://schemas.microsoft.com/office/drawing/2014/main" id="{8ECC65C1-BC21-4954-B4B7-E5A688DCF4AF}"/>
                </a:ext>
              </a:extLst>
            </p:cNvPr>
            <p:cNvSpPr/>
            <p:nvPr/>
          </p:nvSpPr>
          <p:spPr bwMode="auto">
            <a:xfrm>
              <a:off x="8216908" y="2549545"/>
              <a:ext cx="727075" cy="792170"/>
            </a:xfrm>
            <a:custGeom>
              <a:avLst/>
              <a:gdLst>
                <a:gd name="T0" fmla="*/ 8 w 176"/>
                <a:gd name="T1" fmla="*/ 103 h 192"/>
                <a:gd name="T2" fmla="*/ 73 w 176"/>
                <a:gd name="T3" fmla="*/ 8 h 192"/>
                <a:gd name="T4" fmla="*/ 168 w 176"/>
                <a:gd name="T5" fmla="*/ 74 h 192"/>
                <a:gd name="T6" fmla="*/ 102 w 176"/>
                <a:gd name="T7" fmla="*/ 168 h 192"/>
                <a:gd name="T8" fmla="*/ 69 w 176"/>
                <a:gd name="T9" fmla="*/ 167 h 192"/>
                <a:gd name="T10" fmla="*/ 40 w 176"/>
                <a:gd name="T11" fmla="*/ 191 h 192"/>
                <a:gd name="T12" fmla="*/ 50 w 176"/>
                <a:gd name="T13" fmla="*/ 160 h 192"/>
                <a:gd name="T14" fmla="*/ 8 w 176"/>
                <a:gd name="T15" fmla="*/ 103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92">
                  <a:moveTo>
                    <a:pt x="8" y="103"/>
                  </a:moveTo>
                  <a:cubicBezTo>
                    <a:pt x="0" y="58"/>
                    <a:pt x="29" y="16"/>
                    <a:pt x="73" y="8"/>
                  </a:cubicBezTo>
                  <a:cubicBezTo>
                    <a:pt x="118" y="0"/>
                    <a:pt x="160" y="30"/>
                    <a:pt x="168" y="74"/>
                  </a:cubicBezTo>
                  <a:cubicBezTo>
                    <a:pt x="176" y="118"/>
                    <a:pt x="146" y="160"/>
                    <a:pt x="102" y="168"/>
                  </a:cubicBezTo>
                  <a:cubicBezTo>
                    <a:pt x="91" y="170"/>
                    <a:pt x="79" y="170"/>
                    <a:pt x="69" y="167"/>
                  </a:cubicBezTo>
                  <a:cubicBezTo>
                    <a:pt x="60" y="175"/>
                    <a:pt x="41" y="192"/>
                    <a:pt x="40" y="191"/>
                  </a:cubicBezTo>
                  <a:cubicBezTo>
                    <a:pt x="40" y="190"/>
                    <a:pt x="46" y="173"/>
                    <a:pt x="50" y="160"/>
                  </a:cubicBezTo>
                  <a:cubicBezTo>
                    <a:pt x="29" y="149"/>
                    <a:pt x="12" y="128"/>
                    <a:pt x="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 name="ïṣļiḋe">
              <a:extLst>
                <a:ext uri="{FF2B5EF4-FFF2-40B4-BE49-F238E27FC236}">
                  <a16:creationId xmlns:a16="http://schemas.microsoft.com/office/drawing/2014/main" id="{77599CDA-2493-43B8-8C2F-16011DABBD3B}"/>
                </a:ext>
              </a:extLst>
            </p:cNvPr>
            <p:cNvSpPr/>
            <p:nvPr/>
          </p:nvSpPr>
          <p:spPr bwMode="auto">
            <a:xfrm>
              <a:off x="8366133" y="2686071"/>
              <a:ext cx="430214" cy="433391"/>
            </a:xfrm>
            <a:custGeom>
              <a:avLst/>
              <a:gdLst>
                <a:gd name="T0" fmla="*/ 99 w 104"/>
                <a:gd name="T1" fmla="*/ 62 h 105"/>
                <a:gd name="T2" fmla="*/ 43 w 104"/>
                <a:gd name="T3" fmla="*/ 100 h 105"/>
                <a:gd name="T4" fmla="*/ 5 w 104"/>
                <a:gd name="T5" fmla="*/ 43 h 105"/>
                <a:gd name="T6" fmla="*/ 61 w 104"/>
                <a:gd name="T7" fmla="*/ 5 h 105"/>
                <a:gd name="T8" fmla="*/ 99 w 104"/>
                <a:gd name="T9" fmla="*/ 62 h 105"/>
              </a:gdLst>
              <a:ahLst/>
              <a:cxnLst>
                <a:cxn ang="0">
                  <a:pos x="T0" y="T1"/>
                </a:cxn>
                <a:cxn ang="0">
                  <a:pos x="T2" y="T3"/>
                </a:cxn>
                <a:cxn ang="0">
                  <a:pos x="T4" y="T5"/>
                </a:cxn>
                <a:cxn ang="0">
                  <a:pos x="T6" y="T7"/>
                </a:cxn>
                <a:cxn ang="0">
                  <a:pos x="T8" y="T9"/>
                </a:cxn>
              </a:cxnLst>
              <a:rect l="0" t="0" r="r" b="b"/>
              <a:pathLst>
                <a:path w="104" h="105">
                  <a:moveTo>
                    <a:pt x="99" y="62"/>
                  </a:moveTo>
                  <a:cubicBezTo>
                    <a:pt x="94" y="88"/>
                    <a:pt x="69" y="105"/>
                    <a:pt x="43" y="100"/>
                  </a:cubicBezTo>
                  <a:cubicBezTo>
                    <a:pt x="17" y="95"/>
                    <a:pt x="0" y="69"/>
                    <a:pt x="5" y="43"/>
                  </a:cubicBezTo>
                  <a:cubicBezTo>
                    <a:pt x="10" y="17"/>
                    <a:pt x="35" y="0"/>
                    <a:pt x="61" y="5"/>
                  </a:cubicBezTo>
                  <a:cubicBezTo>
                    <a:pt x="87" y="10"/>
                    <a:pt x="104" y="35"/>
                    <a:pt x="99" y="62"/>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 name="işļïḓê">
              <a:extLst>
                <a:ext uri="{FF2B5EF4-FFF2-40B4-BE49-F238E27FC236}">
                  <a16:creationId xmlns:a16="http://schemas.microsoft.com/office/drawing/2014/main" id="{85AC6C03-81A4-4124-A869-C9A3FEC856FB}"/>
                </a:ext>
              </a:extLst>
            </p:cNvPr>
            <p:cNvSpPr/>
            <p:nvPr/>
          </p:nvSpPr>
          <p:spPr bwMode="auto">
            <a:xfrm>
              <a:off x="8523296" y="2900384"/>
              <a:ext cx="103188" cy="66676"/>
            </a:xfrm>
            <a:custGeom>
              <a:avLst/>
              <a:gdLst>
                <a:gd name="T0" fmla="*/ 11 w 25"/>
                <a:gd name="T1" fmla="*/ 15 h 16"/>
                <a:gd name="T2" fmla="*/ 2 w 25"/>
                <a:gd name="T3" fmla="*/ 1 h 16"/>
                <a:gd name="T4" fmla="*/ 4 w 25"/>
                <a:gd name="T5" fmla="*/ 0 h 16"/>
                <a:gd name="T6" fmla="*/ 5 w 25"/>
                <a:gd name="T7" fmla="*/ 2 h 16"/>
                <a:gd name="T8" fmla="*/ 12 w 25"/>
                <a:gd name="T9" fmla="*/ 12 h 16"/>
                <a:gd name="T10" fmla="*/ 22 w 25"/>
                <a:gd name="T11" fmla="*/ 5 h 16"/>
                <a:gd name="T12" fmla="*/ 24 w 25"/>
                <a:gd name="T13" fmla="*/ 4 h 16"/>
                <a:gd name="T14" fmla="*/ 25 w 25"/>
                <a:gd name="T15" fmla="*/ 6 h 16"/>
                <a:gd name="T16" fmla="*/ 11 w 2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1" y="15"/>
                  </a:moveTo>
                  <a:cubicBezTo>
                    <a:pt x="5" y="14"/>
                    <a:pt x="0" y="8"/>
                    <a:pt x="2" y="1"/>
                  </a:cubicBezTo>
                  <a:cubicBezTo>
                    <a:pt x="2" y="0"/>
                    <a:pt x="3" y="0"/>
                    <a:pt x="4" y="0"/>
                  </a:cubicBezTo>
                  <a:cubicBezTo>
                    <a:pt x="4" y="0"/>
                    <a:pt x="5" y="1"/>
                    <a:pt x="5" y="2"/>
                  </a:cubicBezTo>
                  <a:cubicBezTo>
                    <a:pt x="4" y="7"/>
                    <a:pt x="7" y="11"/>
                    <a:pt x="12" y="12"/>
                  </a:cubicBezTo>
                  <a:cubicBezTo>
                    <a:pt x="16" y="13"/>
                    <a:pt x="21" y="10"/>
                    <a:pt x="22" y="5"/>
                  </a:cubicBezTo>
                  <a:cubicBezTo>
                    <a:pt x="22" y="4"/>
                    <a:pt x="23" y="4"/>
                    <a:pt x="24" y="4"/>
                  </a:cubicBezTo>
                  <a:cubicBezTo>
                    <a:pt x="24" y="4"/>
                    <a:pt x="25" y="5"/>
                    <a:pt x="25" y="6"/>
                  </a:cubicBezTo>
                  <a:cubicBezTo>
                    <a:pt x="24" y="12"/>
                    <a:pt x="17" y="16"/>
                    <a:pt x="11" y="15"/>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 name="iṥḷiďé">
              <a:extLst>
                <a:ext uri="{FF2B5EF4-FFF2-40B4-BE49-F238E27FC236}">
                  <a16:creationId xmlns:a16="http://schemas.microsoft.com/office/drawing/2014/main" id="{4B527B77-B988-4302-B081-8442F9ED2029}"/>
                </a:ext>
              </a:extLst>
            </p:cNvPr>
            <p:cNvSpPr/>
            <p:nvPr/>
          </p:nvSpPr>
          <p:spPr bwMode="auto">
            <a:xfrm>
              <a:off x="8453447" y="2835297"/>
              <a:ext cx="57149" cy="52389"/>
            </a:xfrm>
            <a:custGeom>
              <a:avLst/>
              <a:gdLst>
                <a:gd name="T0" fmla="*/ 13 w 14"/>
                <a:gd name="T1" fmla="*/ 8 h 13"/>
                <a:gd name="T2" fmla="*/ 6 w 14"/>
                <a:gd name="T3" fmla="*/ 13 h 13"/>
                <a:gd name="T4" fmla="*/ 1 w 14"/>
                <a:gd name="T5" fmla="*/ 5 h 13"/>
                <a:gd name="T6" fmla="*/ 8 w 14"/>
                <a:gd name="T7" fmla="*/ 0 h 13"/>
                <a:gd name="T8" fmla="*/ 13 w 14"/>
                <a:gd name="T9" fmla="*/ 8 h 13"/>
              </a:gdLst>
              <a:ahLst/>
              <a:cxnLst>
                <a:cxn ang="0">
                  <a:pos x="T0" y="T1"/>
                </a:cxn>
                <a:cxn ang="0">
                  <a:pos x="T2" y="T3"/>
                </a:cxn>
                <a:cxn ang="0">
                  <a:pos x="T4" y="T5"/>
                </a:cxn>
                <a:cxn ang="0">
                  <a:pos x="T6" y="T7"/>
                </a:cxn>
                <a:cxn ang="0">
                  <a:pos x="T8" y="T9"/>
                </a:cxn>
              </a:cxnLst>
              <a:rect l="0" t="0" r="r" b="b"/>
              <a:pathLst>
                <a:path w="14" h="13">
                  <a:moveTo>
                    <a:pt x="13" y="8"/>
                  </a:moveTo>
                  <a:cubicBezTo>
                    <a:pt x="13" y="11"/>
                    <a:pt x="9" y="13"/>
                    <a:pt x="6" y="13"/>
                  </a:cubicBezTo>
                  <a:cubicBezTo>
                    <a:pt x="3" y="12"/>
                    <a:pt x="0" y="9"/>
                    <a:pt x="1" y="5"/>
                  </a:cubicBezTo>
                  <a:cubicBezTo>
                    <a:pt x="2" y="2"/>
                    <a:pt x="5" y="0"/>
                    <a:pt x="8" y="0"/>
                  </a:cubicBezTo>
                  <a:cubicBezTo>
                    <a:pt x="12" y="1"/>
                    <a:pt x="14" y="4"/>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 name="îs1ïḓê">
              <a:extLst>
                <a:ext uri="{FF2B5EF4-FFF2-40B4-BE49-F238E27FC236}">
                  <a16:creationId xmlns:a16="http://schemas.microsoft.com/office/drawing/2014/main" id="{42373402-01F5-439B-A2A4-96DEC7480A40}"/>
                </a:ext>
              </a:extLst>
            </p:cNvPr>
            <p:cNvSpPr/>
            <p:nvPr/>
          </p:nvSpPr>
          <p:spPr bwMode="auto">
            <a:xfrm>
              <a:off x="8659821" y="2871809"/>
              <a:ext cx="53975" cy="57150"/>
            </a:xfrm>
            <a:custGeom>
              <a:avLst/>
              <a:gdLst>
                <a:gd name="T0" fmla="*/ 13 w 13"/>
                <a:gd name="T1" fmla="*/ 8 h 14"/>
                <a:gd name="T2" fmla="*/ 5 w 13"/>
                <a:gd name="T3" fmla="*/ 13 h 14"/>
                <a:gd name="T4" fmla="*/ 1 w 13"/>
                <a:gd name="T5" fmla="*/ 6 h 14"/>
                <a:gd name="T6" fmla="*/ 8 w 13"/>
                <a:gd name="T7" fmla="*/ 1 h 14"/>
                <a:gd name="T8" fmla="*/ 13 w 13"/>
                <a:gd name="T9" fmla="*/ 8 h 14"/>
              </a:gdLst>
              <a:ahLst/>
              <a:cxnLst>
                <a:cxn ang="0">
                  <a:pos x="T0" y="T1"/>
                </a:cxn>
                <a:cxn ang="0">
                  <a:pos x="T2" y="T3"/>
                </a:cxn>
                <a:cxn ang="0">
                  <a:pos x="T4" y="T5"/>
                </a:cxn>
                <a:cxn ang="0">
                  <a:pos x="T6" y="T7"/>
                </a:cxn>
                <a:cxn ang="0">
                  <a:pos x="T8" y="T9"/>
                </a:cxn>
              </a:cxnLst>
              <a:rect l="0" t="0" r="r" b="b"/>
              <a:pathLst>
                <a:path w="13" h="14">
                  <a:moveTo>
                    <a:pt x="13" y="8"/>
                  </a:moveTo>
                  <a:cubicBezTo>
                    <a:pt x="12" y="12"/>
                    <a:pt x="9" y="14"/>
                    <a:pt x="5" y="13"/>
                  </a:cubicBezTo>
                  <a:cubicBezTo>
                    <a:pt x="2" y="12"/>
                    <a:pt x="0" y="9"/>
                    <a:pt x="1" y="6"/>
                  </a:cubicBezTo>
                  <a:cubicBezTo>
                    <a:pt x="1" y="3"/>
                    <a:pt x="4" y="0"/>
                    <a:pt x="8" y="1"/>
                  </a:cubicBezTo>
                  <a:cubicBezTo>
                    <a:pt x="11" y="2"/>
                    <a:pt x="13" y="5"/>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 name="íṥḷíde">
              <a:extLst>
                <a:ext uri="{FF2B5EF4-FFF2-40B4-BE49-F238E27FC236}">
                  <a16:creationId xmlns:a16="http://schemas.microsoft.com/office/drawing/2014/main" id="{FCC78831-BE30-4DC2-B545-8ABABB34F3C1}"/>
                </a:ext>
              </a:extLst>
            </p:cNvPr>
            <p:cNvSpPr/>
            <p:nvPr/>
          </p:nvSpPr>
          <p:spPr bwMode="auto">
            <a:xfrm>
              <a:off x="7664458" y="5719805"/>
              <a:ext cx="915989" cy="52389"/>
            </a:xfrm>
            <a:custGeom>
              <a:avLst/>
              <a:gdLst>
                <a:gd name="T0" fmla="*/ 215 w 222"/>
                <a:gd name="T1" fmla="*/ 13 h 13"/>
                <a:gd name="T2" fmla="*/ 6 w 222"/>
                <a:gd name="T3" fmla="*/ 13 h 13"/>
                <a:gd name="T4" fmla="*/ 0 w 222"/>
                <a:gd name="T5" fmla="*/ 6 h 13"/>
                <a:gd name="T6" fmla="*/ 0 w 222"/>
                <a:gd name="T7" fmla="*/ 6 h 13"/>
                <a:gd name="T8" fmla="*/ 6 w 222"/>
                <a:gd name="T9" fmla="*/ 0 h 13"/>
                <a:gd name="T10" fmla="*/ 215 w 222"/>
                <a:gd name="T11" fmla="*/ 0 h 13"/>
                <a:gd name="T12" fmla="*/ 222 w 222"/>
                <a:gd name="T13" fmla="*/ 6 h 13"/>
                <a:gd name="T14" fmla="*/ 222 w 222"/>
                <a:gd name="T15" fmla="*/ 6 h 13"/>
                <a:gd name="T16" fmla="*/ 215 w 22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3">
                  <a:moveTo>
                    <a:pt x="215" y="13"/>
                  </a:moveTo>
                  <a:cubicBezTo>
                    <a:pt x="6" y="13"/>
                    <a:pt x="6" y="13"/>
                    <a:pt x="6" y="13"/>
                  </a:cubicBezTo>
                  <a:cubicBezTo>
                    <a:pt x="3" y="13"/>
                    <a:pt x="0" y="10"/>
                    <a:pt x="0" y="6"/>
                  </a:cubicBezTo>
                  <a:cubicBezTo>
                    <a:pt x="0" y="6"/>
                    <a:pt x="0" y="6"/>
                    <a:pt x="0" y="6"/>
                  </a:cubicBezTo>
                  <a:cubicBezTo>
                    <a:pt x="0" y="3"/>
                    <a:pt x="3" y="0"/>
                    <a:pt x="6" y="0"/>
                  </a:cubicBezTo>
                  <a:cubicBezTo>
                    <a:pt x="215" y="0"/>
                    <a:pt x="215" y="0"/>
                    <a:pt x="215" y="0"/>
                  </a:cubicBezTo>
                  <a:cubicBezTo>
                    <a:pt x="219" y="0"/>
                    <a:pt x="222" y="3"/>
                    <a:pt x="222" y="6"/>
                  </a:cubicBezTo>
                  <a:cubicBezTo>
                    <a:pt x="222" y="6"/>
                    <a:pt x="222" y="6"/>
                    <a:pt x="222" y="6"/>
                  </a:cubicBezTo>
                  <a:cubicBezTo>
                    <a:pt x="222" y="10"/>
                    <a:pt x="219" y="13"/>
                    <a:pt x="215"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 name="íṡḻíḍê">
              <a:extLst>
                <a:ext uri="{FF2B5EF4-FFF2-40B4-BE49-F238E27FC236}">
                  <a16:creationId xmlns:a16="http://schemas.microsoft.com/office/drawing/2014/main" id="{4B92A4AD-DBEF-4D52-875A-EE0CAB93CAED}"/>
                </a:ext>
              </a:extLst>
            </p:cNvPr>
            <p:cNvSpPr/>
            <p:nvPr/>
          </p:nvSpPr>
          <p:spPr bwMode="auto">
            <a:xfrm>
              <a:off x="5086356" y="5599154"/>
              <a:ext cx="2093915" cy="53975"/>
            </a:xfrm>
            <a:custGeom>
              <a:avLst/>
              <a:gdLst>
                <a:gd name="T0" fmla="*/ 500 w 507"/>
                <a:gd name="T1" fmla="*/ 13 h 13"/>
                <a:gd name="T2" fmla="*/ 7 w 507"/>
                <a:gd name="T3" fmla="*/ 13 h 13"/>
                <a:gd name="T4" fmla="*/ 0 w 507"/>
                <a:gd name="T5" fmla="*/ 7 h 13"/>
                <a:gd name="T6" fmla="*/ 0 w 507"/>
                <a:gd name="T7" fmla="*/ 7 h 13"/>
                <a:gd name="T8" fmla="*/ 7 w 507"/>
                <a:gd name="T9" fmla="*/ 0 h 13"/>
                <a:gd name="T10" fmla="*/ 500 w 507"/>
                <a:gd name="T11" fmla="*/ 0 h 13"/>
                <a:gd name="T12" fmla="*/ 507 w 507"/>
                <a:gd name="T13" fmla="*/ 7 h 13"/>
                <a:gd name="T14" fmla="*/ 507 w 507"/>
                <a:gd name="T15" fmla="*/ 7 h 13"/>
                <a:gd name="T16" fmla="*/ 500 w 50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13">
                  <a:moveTo>
                    <a:pt x="500" y="13"/>
                  </a:moveTo>
                  <a:cubicBezTo>
                    <a:pt x="7" y="13"/>
                    <a:pt x="7" y="13"/>
                    <a:pt x="7" y="13"/>
                  </a:cubicBezTo>
                  <a:cubicBezTo>
                    <a:pt x="3" y="13"/>
                    <a:pt x="0" y="11"/>
                    <a:pt x="0" y="7"/>
                  </a:cubicBezTo>
                  <a:cubicBezTo>
                    <a:pt x="0" y="7"/>
                    <a:pt x="0" y="7"/>
                    <a:pt x="0" y="7"/>
                  </a:cubicBezTo>
                  <a:cubicBezTo>
                    <a:pt x="0" y="3"/>
                    <a:pt x="3" y="0"/>
                    <a:pt x="7" y="0"/>
                  </a:cubicBezTo>
                  <a:cubicBezTo>
                    <a:pt x="500" y="0"/>
                    <a:pt x="500" y="0"/>
                    <a:pt x="500" y="0"/>
                  </a:cubicBezTo>
                  <a:cubicBezTo>
                    <a:pt x="504" y="0"/>
                    <a:pt x="507" y="3"/>
                    <a:pt x="507" y="7"/>
                  </a:cubicBezTo>
                  <a:cubicBezTo>
                    <a:pt x="507" y="7"/>
                    <a:pt x="507" y="7"/>
                    <a:pt x="507" y="7"/>
                  </a:cubicBezTo>
                  <a:cubicBezTo>
                    <a:pt x="507" y="11"/>
                    <a:pt x="504" y="13"/>
                    <a:pt x="500"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 name="íš1îḑe">
              <a:extLst>
                <a:ext uri="{FF2B5EF4-FFF2-40B4-BE49-F238E27FC236}">
                  <a16:creationId xmlns:a16="http://schemas.microsoft.com/office/drawing/2014/main" id="{C580B604-5B5F-4282-BFC6-EC086559A773}"/>
                </a:ext>
              </a:extLst>
            </p:cNvPr>
            <p:cNvSpPr/>
            <p:nvPr/>
          </p:nvSpPr>
          <p:spPr bwMode="auto">
            <a:xfrm>
              <a:off x="3933829" y="5719805"/>
              <a:ext cx="1057276" cy="52389"/>
            </a:xfrm>
            <a:custGeom>
              <a:avLst/>
              <a:gdLst>
                <a:gd name="T0" fmla="*/ 249 w 256"/>
                <a:gd name="T1" fmla="*/ 13 h 13"/>
                <a:gd name="T2" fmla="*/ 7 w 256"/>
                <a:gd name="T3" fmla="*/ 13 h 13"/>
                <a:gd name="T4" fmla="*/ 0 w 256"/>
                <a:gd name="T5" fmla="*/ 6 h 13"/>
                <a:gd name="T6" fmla="*/ 0 w 256"/>
                <a:gd name="T7" fmla="*/ 6 h 13"/>
                <a:gd name="T8" fmla="*/ 7 w 256"/>
                <a:gd name="T9" fmla="*/ 0 h 13"/>
                <a:gd name="T10" fmla="*/ 249 w 256"/>
                <a:gd name="T11" fmla="*/ 0 h 13"/>
                <a:gd name="T12" fmla="*/ 256 w 256"/>
                <a:gd name="T13" fmla="*/ 6 h 13"/>
                <a:gd name="T14" fmla="*/ 256 w 256"/>
                <a:gd name="T15" fmla="*/ 6 h 13"/>
                <a:gd name="T16" fmla="*/ 249 w 25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3">
                  <a:moveTo>
                    <a:pt x="249" y="13"/>
                  </a:moveTo>
                  <a:cubicBezTo>
                    <a:pt x="7" y="13"/>
                    <a:pt x="7" y="13"/>
                    <a:pt x="7" y="13"/>
                  </a:cubicBezTo>
                  <a:cubicBezTo>
                    <a:pt x="3" y="13"/>
                    <a:pt x="0" y="10"/>
                    <a:pt x="0" y="6"/>
                  </a:cubicBezTo>
                  <a:cubicBezTo>
                    <a:pt x="0" y="6"/>
                    <a:pt x="0" y="6"/>
                    <a:pt x="0" y="6"/>
                  </a:cubicBezTo>
                  <a:cubicBezTo>
                    <a:pt x="0" y="3"/>
                    <a:pt x="3" y="0"/>
                    <a:pt x="7" y="0"/>
                  </a:cubicBezTo>
                  <a:cubicBezTo>
                    <a:pt x="249" y="0"/>
                    <a:pt x="249" y="0"/>
                    <a:pt x="249" y="0"/>
                  </a:cubicBezTo>
                  <a:cubicBezTo>
                    <a:pt x="253" y="0"/>
                    <a:pt x="256" y="3"/>
                    <a:pt x="256" y="6"/>
                  </a:cubicBezTo>
                  <a:cubicBezTo>
                    <a:pt x="256" y="6"/>
                    <a:pt x="256" y="6"/>
                    <a:pt x="256" y="6"/>
                  </a:cubicBezTo>
                  <a:cubicBezTo>
                    <a:pt x="256" y="10"/>
                    <a:pt x="253" y="13"/>
                    <a:pt x="249"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 name="işļîḑe">
              <a:extLst>
                <a:ext uri="{FF2B5EF4-FFF2-40B4-BE49-F238E27FC236}">
                  <a16:creationId xmlns:a16="http://schemas.microsoft.com/office/drawing/2014/main" id="{917EC90E-15E9-4D9B-B9B3-8A77507AFDA6}"/>
                </a:ext>
              </a:extLst>
            </p:cNvPr>
            <p:cNvSpPr/>
            <p:nvPr/>
          </p:nvSpPr>
          <p:spPr bwMode="auto">
            <a:xfrm>
              <a:off x="6486532" y="1060460"/>
              <a:ext cx="649288" cy="1654188"/>
            </a:xfrm>
            <a:custGeom>
              <a:avLst/>
              <a:gdLst>
                <a:gd name="T0" fmla="*/ 68 w 157"/>
                <a:gd name="T1" fmla="*/ 356 h 401"/>
                <a:gd name="T2" fmla="*/ 4 w 157"/>
                <a:gd name="T3" fmla="*/ 276 h 401"/>
                <a:gd name="T4" fmla="*/ 25 w 157"/>
                <a:gd name="T5" fmla="*/ 195 h 401"/>
                <a:gd name="T6" fmla="*/ 21 w 157"/>
                <a:gd name="T7" fmla="*/ 111 h 401"/>
                <a:gd name="T8" fmla="*/ 50 w 157"/>
                <a:gd name="T9" fmla="*/ 67 h 401"/>
                <a:gd name="T10" fmla="*/ 62 w 157"/>
                <a:gd name="T11" fmla="*/ 15 h 401"/>
                <a:gd name="T12" fmla="*/ 113 w 157"/>
                <a:gd name="T13" fmla="*/ 64 h 401"/>
                <a:gd name="T14" fmla="*/ 106 w 157"/>
                <a:gd name="T15" fmla="*/ 135 h 401"/>
                <a:gd name="T16" fmla="*/ 118 w 157"/>
                <a:gd name="T17" fmla="*/ 206 h 401"/>
                <a:gd name="T18" fmla="*/ 96 w 157"/>
                <a:gd name="T19" fmla="*/ 281 h 401"/>
                <a:gd name="T20" fmla="*/ 68 w 157"/>
                <a:gd name="T21" fmla="*/ 35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01">
                  <a:moveTo>
                    <a:pt x="68" y="356"/>
                  </a:moveTo>
                  <a:cubicBezTo>
                    <a:pt x="68" y="356"/>
                    <a:pt x="6" y="320"/>
                    <a:pt x="4" y="276"/>
                  </a:cubicBezTo>
                  <a:cubicBezTo>
                    <a:pt x="2" y="232"/>
                    <a:pt x="48" y="227"/>
                    <a:pt x="25" y="195"/>
                  </a:cubicBezTo>
                  <a:cubicBezTo>
                    <a:pt x="2" y="162"/>
                    <a:pt x="0" y="135"/>
                    <a:pt x="21" y="111"/>
                  </a:cubicBezTo>
                  <a:cubicBezTo>
                    <a:pt x="41" y="88"/>
                    <a:pt x="54" y="93"/>
                    <a:pt x="50" y="67"/>
                  </a:cubicBezTo>
                  <a:cubicBezTo>
                    <a:pt x="47" y="42"/>
                    <a:pt x="44" y="27"/>
                    <a:pt x="62" y="15"/>
                  </a:cubicBezTo>
                  <a:cubicBezTo>
                    <a:pt x="84" y="0"/>
                    <a:pt x="109" y="31"/>
                    <a:pt x="113" y="64"/>
                  </a:cubicBezTo>
                  <a:cubicBezTo>
                    <a:pt x="117" y="94"/>
                    <a:pt x="94" y="114"/>
                    <a:pt x="106" y="135"/>
                  </a:cubicBezTo>
                  <a:cubicBezTo>
                    <a:pt x="117" y="155"/>
                    <a:pt x="126" y="164"/>
                    <a:pt x="118" y="206"/>
                  </a:cubicBezTo>
                  <a:cubicBezTo>
                    <a:pt x="110" y="248"/>
                    <a:pt x="77" y="267"/>
                    <a:pt x="96" y="281"/>
                  </a:cubicBezTo>
                  <a:cubicBezTo>
                    <a:pt x="115" y="296"/>
                    <a:pt x="157" y="401"/>
                    <a:pt x="68" y="35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 name="iṩľîďê">
              <a:extLst>
                <a:ext uri="{FF2B5EF4-FFF2-40B4-BE49-F238E27FC236}">
                  <a16:creationId xmlns:a16="http://schemas.microsoft.com/office/drawing/2014/main" id="{55369F63-E177-409C-9542-3B18F277B36C}"/>
                </a:ext>
              </a:extLst>
            </p:cNvPr>
            <p:cNvSpPr/>
            <p:nvPr/>
          </p:nvSpPr>
          <p:spPr bwMode="auto">
            <a:xfrm>
              <a:off x="6626233" y="1241435"/>
              <a:ext cx="219076" cy="1204922"/>
            </a:xfrm>
            <a:custGeom>
              <a:avLst/>
              <a:gdLst>
                <a:gd name="T0" fmla="*/ 47 w 53"/>
                <a:gd name="T1" fmla="*/ 292 h 292"/>
                <a:gd name="T2" fmla="*/ 46 w 53"/>
                <a:gd name="T3" fmla="*/ 292 h 292"/>
                <a:gd name="T4" fmla="*/ 10 w 53"/>
                <a:gd name="T5" fmla="*/ 215 h 292"/>
                <a:gd name="T6" fmla="*/ 25 w 53"/>
                <a:gd name="T7" fmla="*/ 183 h 292"/>
                <a:gd name="T8" fmla="*/ 23 w 53"/>
                <a:gd name="T9" fmla="*/ 120 h 292"/>
                <a:gd name="T10" fmla="*/ 30 w 53"/>
                <a:gd name="T11" fmla="*/ 54 h 292"/>
                <a:gd name="T12" fmla="*/ 44 w 53"/>
                <a:gd name="T13" fmla="*/ 2 h 292"/>
                <a:gd name="T14" fmla="*/ 44 w 53"/>
                <a:gd name="T15" fmla="*/ 0 h 292"/>
                <a:gd name="T16" fmla="*/ 46 w 53"/>
                <a:gd name="T17" fmla="*/ 1 h 292"/>
                <a:gd name="T18" fmla="*/ 33 w 53"/>
                <a:gd name="T19" fmla="*/ 55 h 292"/>
                <a:gd name="T20" fmla="*/ 25 w 53"/>
                <a:gd name="T21" fmla="*/ 118 h 292"/>
                <a:gd name="T22" fmla="*/ 27 w 53"/>
                <a:gd name="T23" fmla="*/ 185 h 292"/>
                <a:gd name="T24" fmla="*/ 13 w 53"/>
                <a:gd name="T25" fmla="*/ 215 h 292"/>
                <a:gd name="T26" fmla="*/ 47 w 53"/>
                <a:gd name="T27" fmla="*/ 290 h 292"/>
                <a:gd name="T28" fmla="*/ 48 w 53"/>
                <a:gd name="T29" fmla="*/ 292 h 292"/>
                <a:gd name="T30" fmla="*/ 47 w 53"/>
                <a:gd name="T3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92">
                  <a:moveTo>
                    <a:pt x="47" y="292"/>
                  </a:moveTo>
                  <a:cubicBezTo>
                    <a:pt x="46" y="292"/>
                    <a:pt x="46" y="292"/>
                    <a:pt x="46" y="292"/>
                  </a:cubicBezTo>
                  <a:cubicBezTo>
                    <a:pt x="45" y="292"/>
                    <a:pt x="0" y="256"/>
                    <a:pt x="10" y="215"/>
                  </a:cubicBezTo>
                  <a:cubicBezTo>
                    <a:pt x="14" y="201"/>
                    <a:pt x="19" y="191"/>
                    <a:pt x="25" y="183"/>
                  </a:cubicBezTo>
                  <a:cubicBezTo>
                    <a:pt x="35" y="167"/>
                    <a:pt x="42" y="156"/>
                    <a:pt x="23" y="120"/>
                  </a:cubicBezTo>
                  <a:cubicBezTo>
                    <a:pt x="7" y="89"/>
                    <a:pt x="19" y="71"/>
                    <a:pt x="30" y="54"/>
                  </a:cubicBezTo>
                  <a:cubicBezTo>
                    <a:pt x="40" y="39"/>
                    <a:pt x="50" y="24"/>
                    <a:pt x="44" y="2"/>
                  </a:cubicBezTo>
                  <a:cubicBezTo>
                    <a:pt x="43" y="1"/>
                    <a:pt x="44" y="0"/>
                    <a:pt x="44" y="0"/>
                  </a:cubicBezTo>
                  <a:cubicBezTo>
                    <a:pt x="45" y="0"/>
                    <a:pt x="46" y="0"/>
                    <a:pt x="46" y="1"/>
                  </a:cubicBezTo>
                  <a:cubicBezTo>
                    <a:pt x="53" y="25"/>
                    <a:pt x="42" y="40"/>
                    <a:pt x="33" y="55"/>
                  </a:cubicBezTo>
                  <a:cubicBezTo>
                    <a:pt x="21" y="73"/>
                    <a:pt x="10" y="89"/>
                    <a:pt x="25" y="118"/>
                  </a:cubicBezTo>
                  <a:cubicBezTo>
                    <a:pt x="45" y="156"/>
                    <a:pt x="37" y="168"/>
                    <a:pt x="27" y="185"/>
                  </a:cubicBezTo>
                  <a:cubicBezTo>
                    <a:pt x="22" y="193"/>
                    <a:pt x="16" y="202"/>
                    <a:pt x="13" y="215"/>
                  </a:cubicBezTo>
                  <a:cubicBezTo>
                    <a:pt x="3" y="255"/>
                    <a:pt x="47" y="290"/>
                    <a:pt x="47" y="290"/>
                  </a:cubicBezTo>
                  <a:cubicBezTo>
                    <a:pt x="48" y="290"/>
                    <a:pt x="48" y="291"/>
                    <a:pt x="48" y="292"/>
                  </a:cubicBezTo>
                  <a:cubicBezTo>
                    <a:pt x="47" y="292"/>
                    <a:pt x="47" y="292"/>
                    <a:pt x="47" y="29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8" name="išḷîďé">
              <a:extLst>
                <a:ext uri="{FF2B5EF4-FFF2-40B4-BE49-F238E27FC236}">
                  <a16:creationId xmlns:a16="http://schemas.microsoft.com/office/drawing/2014/main" id="{92343894-6B27-4FC1-99A3-C63469CB5039}"/>
                </a:ext>
              </a:extLst>
            </p:cNvPr>
            <p:cNvSpPr/>
            <p:nvPr/>
          </p:nvSpPr>
          <p:spPr bwMode="auto">
            <a:xfrm>
              <a:off x="4656143" y="2059003"/>
              <a:ext cx="685801" cy="1679588"/>
            </a:xfrm>
            <a:custGeom>
              <a:avLst/>
              <a:gdLst>
                <a:gd name="T0" fmla="*/ 113 w 166"/>
                <a:gd name="T1" fmla="*/ 343 h 407"/>
                <a:gd name="T2" fmla="*/ 157 w 166"/>
                <a:gd name="T3" fmla="*/ 250 h 407"/>
                <a:gd name="T4" fmla="*/ 119 w 166"/>
                <a:gd name="T5" fmla="*/ 176 h 407"/>
                <a:gd name="T6" fmla="*/ 107 w 166"/>
                <a:gd name="T7" fmla="*/ 95 h 407"/>
                <a:gd name="T8" fmla="*/ 72 w 166"/>
                <a:gd name="T9" fmla="*/ 62 h 407"/>
                <a:gd name="T10" fmla="*/ 42 w 166"/>
                <a:gd name="T11" fmla="*/ 10 h 407"/>
                <a:gd name="T12" fmla="*/ 3 w 166"/>
                <a:gd name="T13" fmla="*/ 69 h 407"/>
                <a:gd name="T14" fmla="*/ 26 w 166"/>
                <a:gd name="T15" fmla="*/ 136 h 407"/>
                <a:gd name="T16" fmla="*/ 30 w 166"/>
                <a:gd name="T17" fmla="*/ 208 h 407"/>
                <a:gd name="T18" fmla="*/ 69 w 166"/>
                <a:gd name="T19" fmla="*/ 277 h 407"/>
                <a:gd name="T20" fmla="*/ 113 w 166"/>
                <a:gd name="T21" fmla="*/ 34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07">
                  <a:moveTo>
                    <a:pt x="113" y="343"/>
                  </a:moveTo>
                  <a:cubicBezTo>
                    <a:pt x="113" y="343"/>
                    <a:pt x="166" y="294"/>
                    <a:pt x="157" y="250"/>
                  </a:cubicBezTo>
                  <a:cubicBezTo>
                    <a:pt x="149" y="207"/>
                    <a:pt x="104" y="213"/>
                    <a:pt x="119" y="176"/>
                  </a:cubicBezTo>
                  <a:cubicBezTo>
                    <a:pt x="133" y="139"/>
                    <a:pt x="132" y="124"/>
                    <a:pt x="107" y="95"/>
                  </a:cubicBezTo>
                  <a:cubicBezTo>
                    <a:pt x="94" y="81"/>
                    <a:pt x="80" y="85"/>
                    <a:pt x="72" y="62"/>
                  </a:cubicBezTo>
                  <a:cubicBezTo>
                    <a:pt x="63" y="38"/>
                    <a:pt x="62" y="17"/>
                    <a:pt x="42" y="10"/>
                  </a:cubicBezTo>
                  <a:cubicBezTo>
                    <a:pt x="17" y="0"/>
                    <a:pt x="0" y="36"/>
                    <a:pt x="3" y="69"/>
                  </a:cubicBezTo>
                  <a:cubicBezTo>
                    <a:pt x="6" y="99"/>
                    <a:pt x="33" y="114"/>
                    <a:pt x="26" y="136"/>
                  </a:cubicBezTo>
                  <a:cubicBezTo>
                    <a:pt x="20" y="158"/>
                    <a:pt x="13" y="169"/>
                    <a:pt x="30" y="208"/>
                  </a:cubicBezTo>
                  <a:cubicBezTo>
                    <a:pt x="48" y="247"/>
                    <a:pt x="84" y="258"/>
                    <a:pt x="69" y="277"/>
                  </a:cubicBezTo>
                  <a:cubicBezTo>
                    <a:pt x="54" y="295"/>
                    <a:pt x="37" y="407"/>
                    <a:pt x="113" y="34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9" name="íṧḻíḑè">
              <a:extLst>
                <a:ext uri="{FF2B5EF4-FFF2-40B4-BE49-F238E27FC236}">
                  <a16:creationId xmlns:a16="http://schemas.microsoft.com/office/drawing/2014/main" id="{13BB7B07-6BD4-4B43-80F5-CC1A9C60EE53}"/>
                </a:ext>
              </a:extLst>
            </p:cNvPr>
            <p:cNvSpPr/>
            <p:nvPr/>
          </p:nvSpPr>
          <p:spPr bwMode="auto">
            <a:xfrm>
              <a:off x="4779967" y="2252680"/>
              <a:ext cx="425450" cy="1150947"/>
            </a:xfrm>
            <a:custGeom>
              <a:avLst/>
              <a:gdLst>
                <a:gd name="T0" fmla="*/ 66 w 103"/>
                <a:gd name="T1" fmla="*/ 279 h 279"/>
                <a:gd name="T2" fmla="*/ 65 w 103"/>
                <a:gd name="T3" fmla="*/ 279 h 279"/>
                <a:gd name="T4" fmla="*/ 65 w 103"/>
                <a:gd name="T5" fmla="*/ 277 h 279"/>
                <a:gd name="T6" fmla="*/ 82 w 103"/>
                <a:gd name="T7" fmla="*/ 197 h 279"/>
                <a:gd name="T8" fmla="*/ 61 w 103"/>
                <a:gd name="T9" fmla="*/ 170 h 279"/>
                <a:gd name="T10" fmla="*/ 48 w 103"/>
                <a:gd name="T11" fmla="*/ 105 h 279"/>
                <a:gd name="T12" fmla="*/ 26 w 103"/>
                <a:gd name="T13" fmla="*/ 46 h 279"/>
                <a:gd name="T14" fmla="*/ 5 w 103"/>
                <a:gd name="T15" fmla="*/ 1 h 279"/>
                <a:gd name="T16" fmla="*/ 7 w 103"/>
                <a:gd name="T17" fmla="*/ 0 h 279"/>
                <a:gd name="T18" fmla="*/ 8 w 103"/>
                <a:gd name="T19" fmla="*/ 2 h 279"/>
                <a:gd name="T20" fmla="*/ 27 w 103"/>
                <a:gd name="T21" fmla="*/ 45 h 279"/>
                <a:gd name="T22" fmla="*/ 50 w 103"/>
                <a:gd name="T23" fmla="*/ 106 h 279"/>
                <a:gd name="T24" fmla="*/ 63 w 103"/>
                <a:gd name="T25" fmla="*/ 168 h 279"/>
                <a:gd name="T26" fmla="*/ 84 w 103"/>
                <a:gd name="T27" fmla="*/ 196 h 279"/>
                <a:gd name="T28" fmla="*/ 67 w 103"/>
                <a:gd name="T29" fmla="*/ 279 h 279"/>
                <a:gd name="T30" fmla="*/ 66 w 103"/>
                <a:gd name="T3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279">
                  <a:moveTo>
                    <a:pt x="66" y="279"/>
                  </a:moveTo>
                  <a:cubicBezTo>
                    <a:pt x="66" y="279"/>
                    <a:pt x="66" y="279"/>
                    <a:pt x="65" y="279"/>
                  </a:cubicBezTo>
                  <a:cubicBezTo>
                    <a:pt x="65" y="279"/>
                    <a:pt x="65" y="278"/>
                    <a:pt x="65" y="277"/>
                  </a:cubicBezTo>
                  <a:cubicBezTo>
                    <a:pt x="66" y="277"/>
                    <a:pt x="100" y="233"/>
                    <a:pt x="82" y="197"/>
                  </a:cubicBezTo>
                  <a:cubicBezTo>
                    <a:pt x="76" y="184"/>
                    <a:pt x="68" y="177"/>
                    <a:pt x="61" y="170"/>
                  </a:cubicBezTo>
                  <a:cubicBezTo>
                    <a:pt x="48" y="157"/>
                    <a:pt x="37" y="146"/>
                    <a:pt x="48" y="105"/>
                  </a:cubicBezTo>
                  <a:cubicBezTo>
                    <a:pt x="56" y="74"/>
                    <a:pt x="40" y="60"/>
                    <a:pt x="26" y="46"/>
                  </a:cubicBezTo>
                  <a:cubicBezTo>
                    <a:pt x="12" y="34"/>
                    <a:pt x="0" y="23"/>
                    <a:pt x="5" y="1"/>
                  </a:cubicBezTo>
                  <a:cubicBezTo>
                    <a:pt x="6" y="0"/>
                    <a:pt x="6" y="0"/>
                    <a:pt x="7" y="0"/>
                  </a:cubicBezTo>
                  <a:cubicBezTo>
                    <a:pt x="8" y="0"/>
                    <a:pt x="8" y="1"/>
                    <a:pt x="8" y="2"/>
                  </a:cubicBezTo>
                  <a:cubicBezTo>
                    <a:pt x="3" y="22"/>
                    <a:pt x="14" y="33"/>
                    <a:pt x="27" y="45"/>
                  </a:cubicBezTo>
                  <a:cubicBezTo>
                    <a:pt x="42" y="58"/>
                    <a:pt x="59" y="73"/>
                    <a:pt x="50" y="106"/>
                  </a:cubicBezTo>
                  <a:cubicBezTo>
                    <a:pt x="40" y="145"/>
                    <a:pt x="50" y="155"/>
                    <a:pt x="63" y="168"/>
                  </a:cubicBezTo>
                  <a:cubicBezTo>
                    <a:pt x="70" y="175"/>
                    <a:pt x="78" y="183"/>
                    <a:pt x="84" y="196"/>
                  </a:cubicBezTo>
                  <a:cubicBezTo>
                    <a:pt x="103" y="234"/>
                    <a:pt x="67" y="279"/>
                    <a:pt x="67" y="279"/>
                  </a:cubicBezTo>
                  <a:cubicBezTo>
                    <a:pt x="67" y="279"/>
                    <a:pt x="67" y="279"/>
                    <a:pt x="66" y="2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0" name="ïşlïḑe">
              <a:extLst>
                <a:ext uri="{FF2B5EF4-FFF2-40B4-BE49-F238E27FC236}">
                  <a16:creationId xmlns:a16="http://schemas.microsoft.com/office/drawing/2014/main" id="{5B1DD5E6-5C36-46D7-AB51-756D87783551}"/>
                </a:ext>
              </a:extLst>
            </p:cNvPr>
            <p:cNvSpPr/>
            <p:nvPr/>
          </p:nvSpPr>
          <p:spPr bwMode="auto">
            <a:xfrm>
              <a:off x="3578229" y="4164044"/>
              <a:ext cx="1062039" cy="1509724"/>
            </a:xfrm>
            <a:custGeom>
              <a:avLst/>
              <a:gdLst>
                <a:gd name="T0" fmla="*/ 229 w 257"/>
                <a:gd name="T1" fmla="*/ 277 h 366"/>
                <a:gd name="T2" fmla="*/ 232 w 257"/>
                <a:gd name="T3" fmla="*/ 174 h 366"/>
                <a:gd name="T4" fmla="*/ 166 w 257"/>
                <a:gd name="T5" fmla="*/ 122 h 366"/>
                <a:gd name="T6" fmla="*/ 122 w 257"/>
                <a:gd name="T7" fmla="*/ 53 h 366"/>
                <a:gd name="T8" fmla="*/ 77 w 257"/>
                <a:gd name="T9" fmla="*/ 37 h 366"/>
                <a:gd name="T10" fmla="*/ 28 w 257"/>
                <a:gd name="T11" fmla="*/ 2 h 366"/>
                <a:gd name="T12" fmla="*/ 17 w 257"/>
                <a:gd name="T13" fmla="*/ 72 h 366"/>
                <a:gd name="T14" fmla="*/ 65 w 257"/>
                <a:gd name="T15" fmla="*/ 123 h 366"/>
                <a:gd name="T16" fmla="*/ 98 w 257"/>
                <a:gd name="T17" fmla="*/ 187 h 366"/>
                <a:gd name="T18" fmla="*/ 162 w 257"/>
                <a:gd name="T19" fmla="*/ 234 h 366"/>
                <a:gd name="T20" fmla="*/ 229 w 257"/>
                <a:gd name="T21" fmla="*/ 2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29" y="277"/>
                  </a:moveTo>
                  <a:cubicBezTo>
                    <a:pt x="229" y="277"/>
                    <a:pt x="257" y="210"/>
                    <a:pt x="232" y="174"/>
                  </a:cubicBezTo>
                  <a:cubicBezTo>
                    <a:pt x="206" y="138"/>
                    <a:pt x="168" y="162"/>
                    <a:pt x="166" y="122"/>
                  </a:cubicBezTo>
                  <a:cubicBezTo>
                    <a:pt x="164" y="82"/>
                    <a:pt x="156" y="69"/>
                    <a:pt x="122" y="53"/>
                  </a:cubicBezTo>
                  <a:cubicBezTo>
                    <a:pt x="105" y="46"/>
                    <a:pt x="94" y="55"/>
                    <a:pt x="77" y="37"/>
                  </a:cubicBezTo>
                  <a:cubicBezTo>
                    <a:pt x="59" y="19"/>
                    <a:pt x="49" y="0"/>
                    <a:pt x="28" y="2"/>
                  </a:cubicBezTo>
                  <a:cubicBezTo>
                    <a:pt x="2" y="3"/>
                    <a:pt x="0" y="43"/>
                    <a:pt x="17" y="72"/>
                  </a:cubicBezTo>
                  <a:cubicBezTo>
                    <a:pt x="32" y="98"/>
                    <a:pt x="62" y="100"/>
                    <a:pt x="65" y="123"/>
                  </a:cubicBezTo>
                  <a:cubicBezTo>
                    <a:pt x="68" y="146"/>
                    <a:pt x="66" y="159"/>
                    <a:pt x="98" y="187"/>
                  </a:cubicBezTo>
                  <a:cubicBezTo>
                    <a:pt x="130" y="216"/>
                    <a:pt x="168" y="211"/>
                    <a:pt x="162" y="234"/>
                  </a:cubicBezTo>
                  <a:cubicBezTo>
                    <a:pt x="155" y="257"/>
                    <a:pt x="186" y="366"/>
                    <a:pt x="229" y="277"/>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1" name="îšļïḓê">
              <a:extLst>
                <a:ext uri="{FF2B5EF4-FFF2-40B4-BE49-F238E27FC236}">
                  <a16:creationId xmlns:a16="http://schemas.microsoft.com/office/drawing/2014/main" id="{90F2E354-C368-45D5-B434-95BC8CD93BC6}"/>
                </a:ext>
              </a:extLst>
            </p:cNvPr>
            <p:cNvSpPr/>
            <p:nvPr/>
          </p:nvSpPr>
          <p:spPr bwMode="auto">
            <a:xfrm>
              <a:off x="3735392" y="4319620"/>
              <a:ext cx="760414" cy="954096"/>
            </a:xfrm>
            <a:custGeom>
              <a:avLst/>
              <a:gdLst>
                <a:gd name="T0" fmla="*/ 168 w 184"/>
                <a:gd name="T1" fmla="*/ 231 h 231"/>
                <a:gd name="T2" fmla="*/ 168 w 184"/>
                <a:gd name="T3" fmla="*/ 231 h 231"/>
                <a:gd name="T4" fmla="*/ 167 w 184"/>
                <a:gd name="T5" fmla="*/ 229 h 231"/>
                <a:gd name="T6" fmla="*/ 150 w 184"/>
                <a:gd name="T7" fmla="*/ 149 h 231"/>
                <a:gd name="T8" fmla="*/ 120 w 184"/>
                <a:gd name="T9" fmla="*/ 133 h 231"/>
                <a:gd name="T10" fmla="*/ 81 w 184"/>
                <a:gd name="T11" fmla="*/ 79 h 231"/>
                <a:gd name="T12" fmla="*/ 36 w 184"/>
                <a:gd name="T13" fmla="*/ 35 h 231"/>
                <a:gd name="T14" fmla="*/ 0 w 184"/>
                <a:gd name="T15" fmla="*/ 1 h 231"/>
                <a:gd name="T16" fmla="*/ 1 w 184"/>
                <a:gd name="T17" fmla="*/ 0 h 231"/>
                <a:gd name="T18" fmla="*/ 2 w 184"/>
                <a:gd name="T19" fmla="*/ 1 h 231"/>
                <a:gd name="T20" fmla="*/ 37 w 184"/>
                <a:gd name="T21" fmla="*/ 32 h 231"/>
                <a:gd name="T22" fmla="*/ 83 w 184"/>
                <a:gd name="T23" fmla="*/ 79 h 231"/>
                <a:gd name="T24" fmla="*/ 121 w 184"/>
                <a:gd name="T25" fmla="*/ 131 h 231"/>
                <a:gd name="T26" fmla="*/ 151 w 184"/>
                <a:gd name="T27" fmla="*/ 147 h 231"/>
                <a:gd name="T28" fmla="*/ 170 w 184"/>
                <a:gd name="T29" fmla="*/ 230 h 231"/>
                <a:gd name="T30" fmla="*/ 168 w 184"/>
                <a:gd name="T31"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31">
                  <a:moveTo>
                    <a:pt x="168" y="231"/>
                  </a:moveTo>
                  <a:cubicBezTo>
                    <a:pt x="168" y="231"/>
                    <a:pt x="168" y="231"/>
                    <a:pt x="168" y="231"/>
                  </a:cubicBezTo>
                  <a:cubicBezTo>
                    <a:pt x="167" y="231"/>
                    <a:pt x="167" y="230"/>
                    <a:pt x="167" y="229"/>
                  </a:cubicBezTo>
                  <a:cubicBezTo>
                    <a:pt x="167" y="229"/>
                    <a:pt x="181" y="175"/>
                    <a:pt x="150" y="149"/>
                  </a:cubicBezTo>
                  <a:cubicBezTo>
                    <a:pt x="139" y="140"/>
                    <a:pt x="129" y="136"/>
                    <a:pt x="120" y="133"/>
                  </a:cubicBezTo>
                  <a:cubicBezTo>
                    <a:pt x="102" y="126"/>
                    <a:pt x="88" y="121"/>
                    <a:pt x="81" y="79"/>
                  </a:cubicBezTo>
                  <a:cubicBezTo>
                    <a:pt x="75" y="47"/>
                    <a:pt x="56" y="41"/>
                    <a:pt x="36" y="35"/>
                  </a:cubicBezTo>
                  <a:cubicBezTo>
                    <a:pt x="20" y="29"/>
                    <a:pt x="4" y="24"/>
                    <a:pt x="0" y="1"/>
                  </a:cubicBezTo>
                  <a:cubicBezTo>
                    <a:pt x="0" y="1"/>
                    <a:pt x="0" y="0"/>
                    <a:pt x="1" y="0"/>
                  </a:cubicBezTo>
                  <a:cubicBezTo>
                    <a:pt x="1" y="0"/>
                    <a:pt x="2" y="0"/>
                    <a:pt x="2" y="1"/>
                  </a:cubicBezTo>
                  <a:cubicBezTo>
                    <a:pt x="6" y="22"/>
                    <a:pt x="20" y="27"/>
                    <a:pt x="37" y="32"/>
                  </a:cubicBezTo>
                  <a:cubicBezTo>
                    <a:pt x="56" y="38"/>
                    <a:pt x="78" y="46"/>
                    <a:pt x="83" y="79"/>
                  </a:cubicBezTo>
                  <a:cubicBezTo>
                    <a:pt x="90" y="119"/>
                    <a:pt x="103" y="124"/>
                    <a:pt x="121" y="131"/>
                  </a:cubicBezTo>
                  <a:cubicBezTo>
                    <a:pt x="130" y="134"/>
                    <a:pt x="140" y="138"/>
                    <a:pt x="151" y="147"/>
                  </a:cubicBezTo>
                  <a:cubicBezTo>
                    <a:pt x="184" y="174"/>
                    <a:pt x="170" y="229"/>
                    <a:pt x="170" y="230"/>
                  </a:cubicBezTo>
                  <a:cubicBezTo>
                    <a:pt x="169" y="230"/>
                    <a:pt x="169" y="231"/>
                    <a:pt x="168" y="231"/>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2" name="íṧ1îḍé">
              <a:extLst>
                <a:ext uri="{FF2B5EF4-FFF2-40B4-BE49-F238E27FC236}">
                  <a16:creationId xmlns:a16="http://schemas.microsoft.com/office/drawing/2014/main" id="{55159A55-7EAC-4693-887A-450EF71E263A}"/>
                </a:ext>
              </a:extLst>
            </p:cNvPr>
            <p:cNvSpPr/>
            <p:nvPr/>
          </p:nvSpPr>
          <p:spPr bwMode="auto">
            <a:xfrm>
              <a:off x="4081466" y="2616221"/>
              <a:ext cx="1247777" cy="1300173"/>
            </a:xfrm>
            <a:custGeom>
              <a:avLst/>
              <a:gdLst>
                <a:gd name="T0" fmla="*/ 293 w 302"/>
                <a:gd name="T1" fmla="*/ 218 h 315"/>
                <a:gd name="T2" fmla="*/ 268 w 302"/>
                <a:gd name="T3" fmla="*/ 118 h 315"/>
                <a:gd name="T4" fmla="*/ 190 w 302"/>
                <a:gd name="T5" fmla="*/ 86 h 315"/>
                <a:gd name="T6" fmla="*/ 125 w 302"/>
                <a:gd name="T7" fmla="*/ 32 h 315"/>
                <a:gd name="T8" fmla="*/ 73 w 302"/>
                <a:gd name="T9" fmla="*/ 29 h 315"/>
                <a:gd name="T10" fmla="*/ 25 w 302"/>
                <a:gd name="T11" fmla="*/ 7 h 315"/>
                <a:gd name="T12" fmla="*/ 33 w 302"/>
                <a:gd name="T13" fmla="*/ 78 h 315"/>
                <a:gd name="T14" fmla="*/ 94 w 302"/>
                <a:gd name="T15" fmla="*/ 114 h 315"/>
                <a:gd name="T16" fmla="*/ 143 w 302"/>
                <a:gd name="T17" fmla="*/ 167 h 315"/>
                <a:gd name="T18" fmla="*/ 217 w 302"/>
                <a:gd name="T19" fmla="*/ 195 h 315"/>
                <a:gd name="T20" fmla="*/ 293 w 302"/>
                <a:gd name="T21" fmla="*/ 21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15">
                  <a:moveTo>
                    <a:pt x="293" y="218"/>
                  </a:moveTo>
                  <a:cubicBezTo>
                    <a:pt x="293" y="218"/>
                    <a:pt x="302" y="146"/>
                    <a:pt x="268" y="118"/>
                  </a:cubicBezTo>
                  <a:cubicBezTo>
                    <a:pt x="234" y="90"/>
                    <a:pt x="203" y="124"/>
                    <a:pt x="190" y="86"/>
                  </a:cubicBezTo>
                  <a:cubicBezTo>
                    <a:pt x="178" y="48"/>
                    <a:pt x="158" y="30"/>
                    <a:pt x="125" y="32"/>
                  </a:cubicBezTo>
                  <a:cubicBezTo>
                    <a:pt x="95" y="34"/>
                    <a:pt x="91" y="48"/>
                    <a:pt x="73" y="29"/>
                  </a:cubicBezTo>
                  <a:cubicBezTo>
                    <a:pt x="55" y="11"/>
                    <a:pt x="45" y="0"/>
                    <a:pt x="25" y="7"/>
                  </a:cubicBezTo>
                  <a:cubicBezTo>
                    <a:pt x="0" y="16"/>
                    <a:pt x="10" y="54"/>
                    <a:pt x="33" y="78"/>
                  </a:cubicBezTo>
                  <a:cubicBezTo>
                    <a:pt x="55" y="99"/>
                    <a:pt x="84" y="93"/>
                    <a:pt x="94" y="114"/>
                  </a:cubicBezTo>
                  <a:cubicBezTo>
                    <a:pt x="103" y="135"/>
                    <a:pt x="104" y="148"/>
                    <a:pt x="143" y="167"/>
                  </a:cubicBezTo>
                  <a:cubicBezTo>
                    <a:pt x="181" y="186"/>
                    <a:pt x="217" y="171"/>
                    <a:pt x="217" y="195"/>
                  </a:cubicBezTo>
                  <a:cubicBezTo>
                    <a:pt x="217" y="219"/>
                    <a:pt x="275" y="315"/>
                    <a:pt x="293" y="21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3" name="îŝļiḋè">
              <a:extLst>
                <a:ext uri="{FF2B5EF4-FFF2-40B4-BE49-F238E27FC236}">
                  <a16:creationId xmlns:a16="http://schemas.microsoft.com/office/drawing/2014/main" id="{6DA310BF-B210-46AF-A5B1-9DAAA7A0E61C}"/>
                </a:ext>
              </a:extLst>
            </p:cNvPr>
            <p:cNvSpPr/>
            <p:nvPr/>
          </p:nvSpPr>
          <p:spPr bwMode="auto">
            <a:xfrm>
              <a:off x="4235455" y="2768621"/>
              <a:ext cx="962026" cy="738194"/>
            </a:xfrm>
            <a:custGeom>
              <a:avLst/>
              <a:gdLst>
                <a:gd name="T0" fmla="*/ 232 w 233"/>
                <a:gd name="T1" fmla="*/ 179 h 179"/>
                <a:gd name="T2" fmla="*/ 232 w 233"/>
                <a:gd name="T3" fmla="*/ 179 h 179"/>
                <a:gd name="T4" fmla="*/ 230 w 233"/>
                <a:gd name="T5" fmla="*/ 178 h 179"/>
                <a:gd name="T6" fmla="*/ 192 w 233"/>
                <a:gd name="T7" fmla="*/ 105 h 179"/>
                <a:gd name="T8" fmla="*/ 159 w 233"/>
                <a:gd name="T9" fmla="*/ 98 h 179"/>
                <a:gd name="T10" fmla="*/ 107 w 233"/>
                <a:gd name="T11" fmla="*/ 57 h 179"/>
                <a:gd name="T12" fmla="*/ 52 w 233"/>
                <a:gd name="T13" fmla="*/ 25 h 179"/>
                <a:gd name="T14" fmla="*/ 1 w 233"/>
                <a:gd name="T15" fmla="*/ 2 h 179"/>
                <a:gd name="T16" fmla="*/ 1 w 233"/>
                <a:gd name="T17" fmla="*/ 1 h 179"/>
                <a:gd name="T18" fmla="*/ 2 w 233"/>
                <a:gd name="T19" fmla="*/ 1 h 179"/>
                <a:gd name="T20" fmla="*/ 52 w 233"/>
                <a:gd name="T21" fmla="*/ 22 h 179"/>
                <a:gd name="T22" fmla="*/ 109 w 233"/>
                <a:gd name="T23" fmla="*/ 56 h 179"/>
                <a:gd name="T24" fmla="*/ 159 w 233"/>
                <a:gd name="T25" fmla="*/ 95 h 179"/>
                <a:gd name="T26" fmla="*/ 193 w 233"/>
                <a:gd name="T27" fmla="*/ 103 h 179"/>
                <a:gd name="T28" fmla="*/ 233 w 233"/>
                <a:gd name="T29" fmla="*/ 178 h 179"/>
                <a:gd name="T30" fmla="*/ 232 w 233"/>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179">
                  <a:moveTo>
                    <a:pt x="232" y="179"/>
                  </a:moveTo>
                  <a:cubicBezTo>
                    <a:pt x="232" y="179"/>
                    <a:pt x="232" y="179"/>
                    <a:pt x="232" y="179"/>
                  </a:cubicBezTo>
                  <a:cubicBezTo>
                    <a:pt x="231" y="179"/>
                    <a:pt x="230" y="178"/>
                    <a:pt x="230" y="178"/>
                  </a:cubicBezTo>
                  <a:cubicBezTo>
                    <a:pt x="230" y="177"/>
                    <a:pt x="229" y="121"/>
                    <a:pt x="192" y="105"/>
                  </a:cubicBezTo>
                  <a:cubicBezTo>
                    <a:pt x="179" y="100"/>
                    <a:pt x="168" y="99"/>
                    <a:pt x="159" y="98"/>
                  </a:cubicBezTo>
                  <a:cubicBezTo>
                    <a:pt x="140" y="96"/>
                    <a:pt x="125" y="95"/>
                    <a:pt x="107" y="57"/>
                  </a:cubicBezTo>
                  <a:cubicBezTo>
                    <a:pt x="93" y="27"/>
                    <a:pt x="73" y="26"/>
                    <a:pt x="52" y="25"/>
                  </a:cubicBezTo>
                  <a:cubicBezTo>
                    <a:pt x="34" y="23"/>
                    <a:pt x="16" y="22"/>
                    <a:pt x="1" y="2"/>
                  </a:cubicBezTo>
                  <a:cubicBezTo>
                    <a:pt x="0" y="2"/>
                    <a:pt x="0" y="1"/>
                    <a:pt x="1" y="1"/>
                  </a:cubicBezTo>
                  <a:cubicBezTo>
                    <a:pt x="1" y="0"/>
                    <a:pt x="2" y="0"/>
                    <a:pt x="2" y="1"/>
                  </a:cubicBezTo>
                  <a:cubicBezTo>
                    <a:pt x="17" y="20"/>
                    <a:pt x="35" y="21"/>
                    <a:pt x="52" y="22"/>
                  </a:cubicBezTo>
                  <a:cubicBezTo>
                    <a:pt x="73" y="24"/>
                    <a:pt x="94" y="25"/>
                    <a:pt x="109" y="56"/>
                  </a:cubicBezTo>
                  <a:cubicBezTo>
                    <a:pt x="126" y="92"/>
                    <a:pt x="140" y="94"/>
                    <a:pt x="159" y="95"/>
                  </a:cubicBezTo>
                  <a:cubicBezTo>
                    <a:pt x="169" y="96"/>
                    <a:pt x="179" y="97"/>
                    <a:pt x="193" y="103"/>
                  </a:cubicBezTo>
                  <a:cubicBezTo>
                    <a:pt x="232" y="120"/>
                    <a:pt x="233" y="177"/>
                    <a:pt x="233" y="178"/>
                  </a:cubicBezTo>
                  <a:cubicBezTo>
                    <a:pt x="233" y="178"/>
                    <a:pt x="232" y="179"/>
                    <a:pt x="232" y="1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4" name="iŝ1íḋê">
              <a:extLst>
                <a:ext uri="{FF2B5EF4-FFF2-40B4-BE49-F238E27FC236}">
                  <a16:creationId xmlns:a16="http://schemas.microsoft.com/office/drawing/2014/main" id="{1A650258-B1A0-41F3-9615-53A325802C03}"/>
                </a:ext>
              </a:extLst>
            </p:cNvPr>
            <p:cNvSpPr/>
            <p:nvPr/>
          </p:nvSpPr>
          <p:spPr bwMode="auto">
            <a:xfrm>
              <a:off x="6927857" y="2520971"/>
              <a:ext cx="1260475" cy="1089033"/>
            </a:xfrm>
            <a:custGeom>
              <a:avLst/>
              <a:gdLst>
                <a:gd name="T0" fmla="*/ 53 w 305"/>
                <a:gd name="T1" fmla="*/ 253 h 264"/>
                <a:gd name="T2" fmla="*/ 138 w 305"/>
                <a:gd name="T3" fmla="*/ 237 h 264"/>
                <a:gd name="T4" fmla="*/ 188 w 305"/>
                <a:gd name="T5" fmla="*/ 169 h 264"/>
                <a:gd name="T6" fmla="*/ 255 w 305"/>
                <a:gd name="T7" fmla="*/ 119 h 264"/>
                <a:gd name="T8" fmla="*/ 270 w 305"/>
                <a:gd name="T9" fmla="*/ 68 h 264"/>
                <a:gd name="T10" fmla="*/ 303 w 305"/>
                <a:gd name="T11" fmla="*/ 27 h 264"/>
                <a:gd name="T12" fmla="*/ 232 w 305"/>
                <a:gd name="T13" fmla="*/ 18 h 264"/>
                <a:gd name="T14" fmla="*/ 183 w 305"/>
                <a:gd name="T15" fmla="*/ 69 h 264"/>
                <a:gd name="T16" fmla="*/ 120 w 305"/>
                <a:gd name="T17" fmla="*/ 104 h 264"/>
                <a:gd name="T18" fmla="*/ 76 w 305"/>
                <a:gd name="T19" fmla="*/ 170 h 264"/>
                <a:gd name="T20" fmla="*/ 53 w 305"/>
                <a:gd name="T21"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64">
                  <a:moveTo>
                    <a:pt x="53" y="253"/>
                  </a:moveTo>
                  <a:cubicBezTo>
                    <a:pt x="53" y="253"/>
                    <a:pt x="103" y="264"/>
                    <a:pt x="138" y="237"/>
                  </a:cubicBezTo>
                  <a:cubicBezTo>
                    <a:pt x="173" y="210"/>
                    <a:pt x="148" y="172"/>
                    <a:pt x="188" y="169"/>
                  </a:cubicBezTo>
                  <a:cubicBezTo>
                    <a:pt x="228" y="166"/>
                    <a:pt x="250" y="150"/>
                    <a:pt x="255" y="119"/>
                  </a:cubicBezTo>
                  <a:cubicBezTo>
                    <a:pt x="260" y="89"/>
                    <a:pt x="248" y="82"/>
                    <a:pt x="270" y="68"/>
                  </a:cubicBezTo>
                  <a:cubicBezTo>
                    <a:pt x="292" y="55"/>
                    <a:pt x="305" y="48"/>
                    <a:pt x="303" y="27"/>
                  </a:cubicBezTo>
                  <a:cubicBezTo>
                    <a:pt x="300" y="0"/>
                    <a:pt x="260" y="1"/>
                    <a:pt x="232" y="18"/>
                  </a:cubicBezTo>
                  <a:cubicBezTo>
                    <a:pt x="207" y="34"/>
                    <a:pt x="206" y="64"/>
                    <a:pt x="183" y="69"/>
                  </a:cubicBezTo>
                  <a:cubicBezTo>
                    <a:pt x="160" y="73"/>
                    <a:pt x="147" y="71"/>
                    <a:pt x="120" y="104"/>
                  </a:cubicBezTo>
                  <a:cubicBezTo>
                    <a:pt x="93" y="137"/>
                    <a:pt x="99" y="175"/>
                    <a:pt x="76" y="170"/>
                  </a:cubicBezTo>
                  <a:cubicBezTo>
                    <a:pt x="52" y="164"/>
                    <a:pt x="0" y="206"/>
                    <a:pt x="53" y="25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5" name="íšliḓé">
              <a:extLst>
                <a:ext uri="{FF2B5EF4-FFF2-40B4-BE49-F238E27FC236}">
                  <a16:creationId xmlns:a16="http://schemas.microsoft.com/office/drawing/2014/main" id="{DF96100F-F198-40A0-B6CC-54882DE7DCD7}"/>
                </a:ext>
              </a:extLst>
            </p:cNvPr>
            <p:cNvSpPr/>
            <p:nvPr/>
          </p:nvSpPr>
          <p:spPr bwMode="auto">
            <a:xfrm>
              <a:off x="7105658" y="2649558"/>
              <a:ext cx="938213" cy="815981"/>
            </a:xfrm>
            <a:custGeom>
              <a:avLst/>
              <a:gdLst>
                <a:gd name="T0" fmla="*/ 0 w 227"/>
                <a:gd name="T1" fmla="*/ 185 h 198"/>
                <a:gd name="T2" fmla="*/ 1 w 227"/>
                <a:gd name="T3" fmla="*/ 186 h 198"/>
                <a:gd name="T4" fmla="*/ 83 w 227"/>
                <a:gd name="T5" fmla="*/ 164 h 198"/>
                <a:gd name="T6" fmla="*/ 98 w 227"/>
                <a:gd name="T7" fmla="*/ 133 h 198"/>
                <a:gd name="T8" fmla="*/ 148 w 227"/>
                <a:gd name="T9" fmla="*/ 93 h 198"/>
                <a:gd name="T10" fmla="*/ 194 w 227"/>
                <a:gd name="T11" fmla="*/ 46 h 198"/>
                <a:gd name="T12" fmla="*/ 226 w 227"/>
                <a:gd name="T13" fmla="*/ 3 h 198"/>
                <a:gd name="T14" fmla="*/ 227 w 227"/>
                <a:gd name="T15" fmla="*/ 1 h 198"/>
                <a:gd name="T16" fmla="*/ 225 w 227"/>
                <a:gd name="T17" fmla="*/ 0 h 198"/>
                <a:gd name="T18" fmla="*/ 192 w 227"/>
                <a:gd name="T19" fmla="*/ 45 h 198"/>
                <a:gd name="T20" fmla="*/ 148 w 227"/>
                <a:gd name="T21" fmla="*/ 91 h 198"/>
                <a:gd name="T22" fmla="*/ 96 w 227"/>
                <a:gd name="T23" fmla="*/ 132 h 198"/>
                <a:gd name="T24" fmla="*/ 81 w 227"/>
                <a:gd name="T25" fmla="*/ 162 h 198"/>
                <a:gd name="T26" fmla="*/ 1 w 227"/>
                <a:gd name="T27" fmla="*/ 183 h 198"/>
                <a:gd name="T28" fmla="*/ 0 w 227"/>
                <a:gd name="T29" fmla="*/ 184 h 198"/>
                <a:gd name="T30" fmla="*/ 0 w 227"/>
                <a:gd name="T31" fmla="*/ 1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198">
                  <a:moveTo>
                    <a:pt x="0" y="185"/>
                  </a:moveTo>
                  <a:cubicBezTo>
                    <a:pt x="0" y="185"/>
                    <a:pt x="0" y="185"/>
                    <a:pt x="1" y="186"/>
                  </a:cubicBezTo>
                  <a:cubicBezTo>
                    <a:pt x="2" y="186"/>
                    <a:pt x="58" y="198"/>
                    <a:pt x="83" y="164"/>
                  </a:cubicBezTo>
                  <a:cubicBezTo>
                    <a:pt x="92" y="152"/>
                    <a:pt x="95" y="142"/>
                    <a:pt x="98" y="133"/>
                  </a:cubicBezTo>
                  <a:cubicBezTo>
                    <a:pt x="104" y="115"/>
                    <a:pt x="109" y="102"/>
                    <a:pt x="148" y="93"/>
                  </a:cubicBezTo>
                  <a:cubicBezTo>
                    <a:pt x="182" y="86"/>
                    <a:pt x="188" y="66"/>
                    <a:pt x="194" y="46"/>
                  </a:cubicBezTo>
                  <a:cubicBezTo>
                    <a:pt x="199" y="29"/>
                    <a:pt x="205" y="12"/>
                    <a:pt x="226" y="3"/>
                  </a:cubicBezTo>
                  <a:cubicBezTo>
                    <a:pt x="227" y="2"/>
                    <a:pt x="227" y="2"/>
                    <a:pt x="227" y="1"/>
                  </a:cubicBezTo>
                  <a:cubicBezTo>
                    <a:pt x="227" y="0"/>
                    <a:pt x="226" y="0"/>
                    <a:pt x="225" y="0"/>
                  </a:cubicBezTo>
                  <a:cubicBezTo>
                    <a:pt x="203" y="10"/>
                    <a:pt x="197" y="28"/>
                    <a:pt x="192" y="45"/>
                  </a:cubicBezTo>
                  <a:cubicBezTo>
                    <a:pt x="186" y="65"/>
                    <a:pt x="180" y="84"/>
                    <a:pt x="148" y="91"/>
                  </a:cubicBezTo>
                  <a:cubicBezTo>
                    <a:pt x="107" y="100"/>
                    <a:pt x="102" y="114"/>
                    <a:pt x="96" y="132"/>
                  </a:cubicBezTo>
                  <a:cubicBezTo>
                    <a:pt x="93" y="141"/>
                    <a:pt x="90" y="151"/>
                    <a:pt x="81" y="162"/>
                  </a:cubicBezTo>
                  <a:cubicBezTo>
                    <a:pt x="57" y="195"/>
                    <a:pt x="2" y="183"/>
                    <a:pt x="1" y="183"/>
                  </a:cubicBezTo>
                  <a:cubicBezTo>
                    <a:pt x="1" y="183"/>
                    <a:pt x="0" y="183"/>
                    <a:pt x="0" y="184"/>
                  </a:cubicBezTo>
                  <a:cubicBezTo>
                    <a:pt x="0" y="184"/>
                    <a:pt x="0" y="184"/>
                    <a:pt x="0"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6" name="ïśḷíďê">
              <a:extLst>
                <a:ext uri="{FF2B5EF4-FFF2-40B4-BE49-F238E27FC236}">
                  <a16:creationId xmlns:a16="http://schemas.microsoft.com/office/drawing/2014/main" id="{BEA97F28-3BC9-4FAF-AC08-CD356D183EF3}"/>
                </a:ext>
              </a:extLst>
            </p:cNvPr>
            <p:cNvSpPr/>
            <p:nvPr/>
          </p:nvSpPr>
          <p:spPr bwMode="auto">
            <a:xfrm>
              <a:off x="4395792" y="2570182"/>
              <a:ext cx="1119189" cy="2236804"/>
            </a:xfrm>
            <a:custGeom>
              <a:avLst/>
              <a:gdLst>
                <a:gd name="T0" fmla="*/ 271 w 271"/>
                <a:gd name="T1" fmla="*/ 0 h 542"/>
                <a:gd name="T2" fmla="*/ 195 w 271"/>
                <a:gd name="T3" fmla="*/ 60 h 542"/>
                <a:gd name="T4" fmla="*/ 195 w 271"/>
                <a:gd name="T5" fmla="*/ 173 h 542"/>
                <a:gd name="T6" fmla="*/ 72 w 271"/>
                <a:gd name="T7" fmla="*/ 232 h 542"/>
                <a:gd name="T8" fmla="*/ 77 w 271"/>
                <a:gd name="T9" fmla="*/ 369 h 542"/>
                <a:gd name="T10" fmla="*/ 21 w 271"/>
                <a:gd name="T11" fmla="*/ 473 h 542"/>
                <a:gd name="T12" fmla="*/ 271 w 271"/>
                <a:gd name="T13" fmla="*/ 527 h 542"/>
                <a:gd name="T14" fmla="*/ 271 w 271"/>
                <a:gd name="T15" fmla="*/ 0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542">
                  <a:moveTo>
                    <a:pt x="271" y="0"/>
                  </a:moveTo>
                  <a:cubicBezTo>
                    <a:pt x="271" y="0"/>
                    <a:pt x="204" y="3"/>
                    <a:pt x="195" y="60"/>
                  </a:cubicBezTo>
                  <a:cubicBezTo>
                    <a:pt x="185" y="116"/>
                    <a:pt x="233" y="149"/>
                    <a:pt x="195" y="173"/>
                  </a:cubicBezTo>
                  <a:cubicBezTo>
                    <a:pt x="157" y="198"/>
                    <a:pt x="99" y="166"/>
                    <a:pt x="72" y="232"/>
                  </a:cubicBezTo>
                  <a:cubicBezTo>
                    <a:pt x="44" y="297"/>
                    <a:pt x="97" y="328"/>
                    <a:pt x="77" y="369"/>
                  </a:cubicBezTo>
                  <a:cubicBezTo>
                    <a:pt x="57" y="410"/>
                    <a:pt x="0" y="405"/>
                    <a:pt x="21" y="473"/>
                  </a:cubicBezTo>
                  <a:cubicBezTo>
                    <a:pt x="42" y="542"/>
                    <a:pt x="271" y="527"/>
                    <a:pt x="271" y="527"/>
                  </a:cubicBezTo>
                  <a:lnTo>
                    <a:pt x="271" y="0"/>
                  </a:ln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7" name="íslïḋe">
              <a:extLst>
                <a:ext uri="{FF2B5EF4-FFF2-40B4-BE49-F238E27FC236}">
                  <a16:creationId xmlns:a16="http://schemas.microsoft.com/office/drawing/2014/main" id="{4282B447-82C7-4C5C-8C1F-E772BBCF5914}"/>
                </a:ext>
              </a:extLst>
            </p:cNvPr>
            <p:cNvSpPr/>
            <p:nvPr/>
          </p:nvSpPr>
          <p:spPr bwMode="auto">
            <a:xfrm>
              <a:off x="3165479" y="4270409"/>
              <a:ext cx="2444753" cy="1246197"/>
            </a:xfrm>
            <a:custGeom>
              <a:avLst/>
              <a:gdLst>
                <a:gd name="T0" fmla="*/ 566 w 592"/>
                <a:gd name="T1" fmla="*/ 302 h 302"/>
                <a:gd name="T2" fmla="*/ 34 w 592"/>
                <a:gd name="T3" fmla="*/ 302 h 302"/>
                <a:gd name="T4" fmla="*/ 21 w 592"/>
                <a:gd name="T5" fmla="*/ 258 h 302"/>
                <a:gd name="T6" fmla="*/ 104 w 592"/>
                <a:gd name="T7" fmla="*/ 243 h 302"/>
                <a:gd name="T8" fmla="*/ 264 w 592"/>
                <a:gd name="T9" fmla="*/ 188 h 302"/>
                <a:gd name="T10" fmla="*/ 590 w 592"/>
                <a:gd name="T11" fmla="*/ 275 h 302"/>
                <a:gd name="T12" fmla="*/ 566 w 592"/>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592" h="302">
                  <a:moveTo>
                    <a:pt x="566" y="302"/>
                  </a:moveTo>
                  <a:cubicBezTo>
                    <a:pt x="34" y="302"/>
                    <a:pt x="34" y="302"/>
                    <a:pt x="34" y="302"/>
                  </a:cubicBezTo>
                  <a:cubicBezTo>
                    <a:pt x="9" y="302"/>
                    <a:pt x="0" y="270"/>
                    <a:pt x="21" y="258"/>
                  </a:cubicBezTo>
                  <a:cubicBezTo>
                    <a:pt x="40" y="246"/>
                    <a:pt x="67" y="239"/>
                    <a:pt x="104" y="243"/>
                  </a:cubicBezTo>
                  <a:cubicBezTo>
                    <a:pt x="186" y="253"/>
                    <a:pt x="232" y="302"/>
                    <a:pt x="264" y="188"/>
                  </a:cubicBezTo>
                  <a:cubicBezTo>
                    <a:pt x="294" y="77"/>
                    <a:pt x="550" y="0"/>
                    <a:pt x="590" y="275"/>
                  </a:cubicBezTo>
                  <a:cubicBezTo>
                    <a:pt x="592" y="290"/>
                    <a:pt x="581" y="302"/>
                    <a:pt x="566" y="302"/>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8" name="îṧľíḓê">
              <a:extLst>
                <a:ext uri="{FF2B5EF4-FFF2-40B4-BE49-F238E27FC236}">
                  <a16:creationId xmlns:a16="http://schemas.microsoft.com/office/drawing/2014/main" id="{E3F8F27D-A1B4-43C2-BAD6-5F50AFFE81FC}"/>
                </a:ext>
              </a:extLst>
            </p:cNvPr>
            <p:cNvSpPr/>
            <p:nvPr/>
          </p:nvSpPr>
          <p:spPr bwMode="auto">
            <a:xfrm>
              <a:off x="5106993" y="1943116"/>
              <a:ext cx="2052640" cy="3656040"/>
            </a:xfrm>
            <a:custGeom>
              <a:avLst/>
              <a:gdLst>
                <a:gd name="T0" fmla="*/ 437 w 497"/>
                <a:gd name="T1" fmla="*/ 886 h 886"/>
                <a:gd name="T2" fmla="*/ 60 w 497"/>
                <a:gd name="T3" fmla="*/ 886 h 886"/>
                <a:gd name="T4" fmla="*/ 0 w 497"/>
                <a:gd name="T5" fmla="*/ 826 h 886"/>
                <a:gd name="T6" fmla="*/ 0 w 497"/>
                <a:gd name="T7" fmla="*/ 60 h 886"/>
                <a:gd name="T8" fmla="*/ 60 w 497"/>
                <a:gd name="T9" fmla="*/ 0 h 886"/>
                <a:gd name="T10" fmla="*/ 437 w 497"/>
                <a:gd name="T11" fmla="*/ 0 h 886"/>
                <a:gd name="T12" fmla="*/ 497 w 497"/>
                <a:gd name="T13" fmla="*/ 60 h 886"/>
                <a:gd name="T14" fmla="*/ 497 w 497"/>
                <a:gd name="T15" fmla="*/ 826 h 886"/>
                <a:gd name="T16" fmla="*/ 437 w 497"/>
                <a:gd name="T1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886">
                  <a:moveTo>
                    <a:pt x="437" y="886"/>
                  </a:moveTo>
                  <a:cubicBezTo>
                    <a:pt x="60" y="886"/>
                    <a:pt x="60" y="886"/>
                    <a:pt x="60" y="886"/>
                  </a:cubicBezTo>
                  <a:cubicBezTo>
                    <a:pt x="27" y="886"/>
                    <a:pt x="0" y="859"/>
                    <a:pt x="0" y="826"/>
                  </a:cubicBezTo>
                  <a:cubicBezTo>
                    <a:pt x="0" y="60"/>
                    <a:pt x="0" y="60"/>
                    <a:pt x="0" y="60"/>
                  </a:cubicBezTo>
                  <a:cubicBezTo>
                    <a:pt x="0" y="27"/>
                    <a:pt x="27" y="0"/>
                    <a:pt x="60" y="0"/>
                  </a:cubicBezTo>
                  <a:cubicBezTo>
                    <a:pt x="437" y="0"/>
                    <a:pt x="437" y="0"/>
                    <a:pt x="437" y="0"/>
                  </a:cubicBezTo>
                  <a:cubicBezTo>
                    <a:pt x="470" y="0"/>
                    <a:pt x="497" y="27"/>
                    <a:pt x="497" y="60"/>
                  </a:cubicBezTo>
                  <a:cubicBezTo>
                    <a:pt x="497" y="826"/>
                    <a:pt x="497" y="826"/>
                    <a:pt x="497" y="826"/>
                  </a:cubicBezTo>
                  <a:cubicBezTo>
                    <a:pt x="497" y="859"/>
                    <a:pt x="470" y="886"/>
                    <a:pt x="437" y="88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9" name="ïšḷîḓê">
              <a:extLst>
                <a:ext uri="{FF2B5EF4-FFF2-40B4-BE49-F238E27FC236}">
                  <a16:creationId xmlns:a16="http://schemas.microsoft.com/office/drawing/2014/main" id="{91D29171-4D00-4BA3-93E2-032E2E94E8DF}"/>
                </a:ext>
              </a:extLst>
            </p:cNvPr>
            <p:cNvSpPr/>
            <p:nvPr/>
          </p:nvSpPr>
          <p:spPr bwMode="auto">
            <a:xfrm>
              <a:off x="5287968" y="2314593"/>
              <a:ext cx="1690689" cy="2768621"/>
            </a:xfrm>
            <a:prstGeom prst="rect">
              <a:avLst/>
            </a:prstGeom>
            <a:solidFill>
              <a:srgbClr val="ABE3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40" name="iśļîḑê">
              <a:extLst>
                <a:ext uri="{FF2B5EF4-FFF2-40B4-BE49-F238E27FC236}">
                  <a16:creationId xmlns:a16="http://schemas.microsoft.com/office/drawing/2014/main" id="{A9FE10B2-E8B3-4644-9A94-A5C271592AD9}"/>
                </a:ext>
              </a:extLst>
            </p:cNvPr>
            <p:cNvSpPr/>
            <p:nvPr/>
          </p:nvSpPr>
          <p:spPr bwMode="auto">
            <a:xfrm>
              <a:off x="5287968" y="2314593"/>
              <a:ext cx="1690689" cy="2765446"/>
            </a:xfrm>
            <a:custGeom>
              <a:avLst/>
              <a:gdLst>
                <a:gd name="T0" fmla="*/ 0 w 1065"/>
                <a:gd name="T1" fmla="*/ 1742 h 1742"/>
                <a:gd name="T2" fmla="*/ 0 w 1065"/>
                <a:gd name="T3" fmla="*/ 0 h 1742"/>
                <a:gd name="T4" fmla="*/ 1065 w 1065"/>
                <a:gd name="T5" fmla="*/ 0 h 1742"/>
                <a:gd name="T6" fmla="*/ 0 w 1065"/>
                <a:gd name="T7" fmla="*/ 1742 h 1742"/>
              </a:gdLst>
              <a:ahLst/>
              <a:cxnLst>
                <a:cxn ang="0">
                  <a:pos x="T0" y="T1"/>
                </a:cxn>
                <a:cxn ang="0">
                  <a:pos x="T2" y="T3"/>
                </a:cxn>
                <a:cxn ang="0">
                  <a:pos x="T4" y="T5"/>
                </a:cxn>
                <a:cxn ang="0">
                  <a:pos x="T6" y="T7"/>
                </a:cxn>
              </a:cxnLst>
              <a:rect l="0" t="0" r="r" b="b"/>
              <a:pathLst>
                <a:path w="1065" h="1742">
                  <a:moveTo>
                    <a:pt x="0" y="1742"/>
                  </a:moveTo>
                  <a:lnTo>
                    <a:pt x="0" y="0"/>
                  </a:lnTo>
                  <a:lnTo>
                    <a:pt x="1065" y="0"/>
                  </a:lnTo>
                  <a:lnTo>
                    <a:pt x="0" y="1742"/>
                  </a:lnTo>
                  <a:close/>
                </a:path>
              </a:pathLst>
            </a:custGeom>
            <a:solidFill>
              <a:srgbClr val="BDE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1" name="îs1íḑe">
              <a:extLst>
                <a:ext uri="{FF2B5EF4-FFF2-40B4-BE49-F238E27FC236}">
                  <a16:creationId xmlns:a16="http://schemas.microsoft.com/office/drawing/2014/main" id="{AD3B2A33-5516-4E96-9615-EF3F836A04B9}"/>
                </a:ext>
              </a:extLst>
            </p:cNvPr>
            <p:cNvSpPr/>
            <p:nvPr/>
          </p:nvSpPr>
          <p:spPr bwMode="auto">
            <a:xfrm>
              <a:off x="5780094" y="2100278"/>
              <a:ext cx="706439" cy="65088"/>
            </a:xfrm>
            <a:custGeom>
              <a:avLst/>
              <a:gdLst>
                <a:gd name="T0" fmla="*/ 163 w 171"/>
                <a:gd name="T1" fmla="*/ 16 h 16"/>
                <a:gd name="T2" fmla="*/ 8 w 171"/>
                <a:gd name="T3" fmla="*/ 16 h 16"/>
                <a:gd name="T4" fmla="*/ 0 w 171"/>
                <a:gd name="T5" fmla="*/ 8 h 16"/>
                <a:gd name="T6" fmla="*/ 0 w 171"/>
                <a:gd name="T7" fmla="*/ 8 h 16"/>
                <a:gd name="T8" fmla="*/ 8 w 171"/>
                <a:gd name="T9" fmla="*/ 0 h 16"/>
                <a:gd name="T10" fmla="*/ 163 w 171"/>
                <a:gd name="T11" fmla="*/ 0 h 16"/>
                <a:gd name="T12" fmla="*/ 171 w 171"/>
                <a:gd name="T13" fmla="*/ 8 h 16"/>
                <a:gd name="T14" fmla="*/ 171 w 171"/>
                <a:gd name="T15" fmla="*/ 8 h 16"/>
                <a:gd name="T16" fmla="*/ 163 w 17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6">
                  <a:moveTo>
                    <a:pt x="163" y="16"/>
                  </a:moveTo>
                  <a:cubicBezTo>
                    <a:pt x="8" y="16"/>
                    <a:pt x="8" y="16"/>
                    <a:pt x="8" y="16"/>
                  </a:cubicBezTo>
                  <a:cubicBezTo>
                    <a:pt x="4" y="16"/>
                    <a:pt x="0" y="12"/>
                    <a:pt x="0" y="8"/>
                  </a:cubicBezTo>
                  <a:cubicBezTo>
                    <a:pt x="0" y="8"/>
                    <a:pt x="0" y="8"/>
                    <a:pt x="0" y="8"/>
                  </a:cubicBezTo>
                  <a:cubicBezTo>
                    <a:pt x="0" y="3"/>
                    <a:pt x="4" y="0"/>
                    <a:pt x="8" y="0"/>
                  </a:cubicBezTo>
                  <a:cubicBezTo>
                    <a:pt x="163" y="0"/>
                    <a:pt x="163" y="0"/>
                    <a:pt x="163" y="0"/>
                  </a:cubicBezTo>
                  <a:cubicBezTo>
                    <a:pt x="167" y="0"/>
                    <a:pt x="171" y="3"/>
                    <a:pt x="171" y="8"/>
                  </a:cubicBezTo>
                  <a:cubicBezTo>
                    <a:pt x="171" y="8"/>
                    <a:pt x="171" y="8"/>
                    <a:pt x="171" y="8"/>
                  </a:cubicBezTo>
                  <a:cubicBezTo>
                    <a:pt x="171" y="12"/>
                    <a:pt x="167" y="16"/>
                    <a:pt x="163" y="16"/>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2" name="ïśḷîḑe">
              <a:extLst>
                <a:ext uri="{FF2B5EF4-FFF2-40B4-BE49-F238E27FC236}">
                  <a16:creationId xmlns:a16="http://schemas.microsoft.com/office/drawing/2014/main" id="{0F72C983-7132-41B1-BB39-E90AF503B165}"/>
                </a:ext>
              </a:extLst>
            </p:cNvPr>
            <p:cNvSpPr/>
            <p:nvPr/>
          </p:nvSpPr>
          <p:spPr bwMode="auto">
            <a:xfrm>
              <a:off x="5978531" y="5175289"/>
              <a:ext cx="309564" cy="309566"/>
            </a:xfrm>
            <a:prstGeom prst="ellipse">
              <a:avLst/>
            </a:prstGeom>
            <a:solidFill>
              <a:srgbClr val="3B6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3" name="ísľïḑé">
              <a:extLst>
                <a:ext uri="{FF2B5EF4-FFF2-40B4-BE49-F238E27FC236}">
                  <a16:creationId xmlns:a16="http://schemas.microsoft.com/office/drawing/2014/main" id="{C81C3E81-0971-4568-80ED-9A7BA34B08DF}"/>
                </a:ext>
              </a:extLst>
            </p:cNvPr>
            <p:cNvSpPr/>
            <p:nvPr/>
          </p:nvSpPr>
          <p:spPr bwMode="auto">
            <a:xfrm>
              <a:off x="5494343" y="2071704"/>
              <a:ext cx="2025651" cy="766769"/>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4"/>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4"/>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 name="íS1íḍê">
              <a:extLst>
                <a:ext uri="{FF2B5EF4-FFF2-40B4-BE49-F238E27FC236}">
                  <a16:creationId xmlns:a16="http://schemas.microsoft.com/office/drawing/2014/main" id="{35329D16-E1AE-41C7-84D2-7109AF8E9D52}"/>
                </a:ext>
              </a:extLst>
            </p:cNvPr>
            <p:cNvSpPr/>
            <p:nvPr/>
          </p:nvSpPr>
          <p:spPr bwMode="auto">
            <a:xfrm>
              <a:off x="5700718" y="2722584"/>
              <a:ext cx="306388" cy="301628"/>
            </a:xfrm>
            <a:custGeom>
              <a:avLst/>
              <a:gdLst>
                <a:gd name="T0" fmla="*/ 0 w 193"/>
                <a:gd name="T1" fmla="*/ 6 h 190"/>
                <a:gd name="T2" fmla="*/ 0 w 193"/>
                <a:gd name="T3" fmla="*/ 190 h 190"/>
                <a:gd name="T4" fmla="*/ 193 w 193"/>
                <a:gd name="T5" fmla="*/ 0 h 190"/>
                <a:gd name="T6" fmla="*/ 0 w 193"/>
                <a:gd name="T7" fmla="*/ 6 h 190"/>
              </a:gdLst>
              <a:ahLst/>
              <a:cxnLst>
                <a:cxn ang="0">
                  <a:pos x="T0" y="T1"/>
                </a:cxn>
                <a:cxn ang="0">
                  <a:pos x="T2" y="T3"/>
                </a:cxn>
                <a:cxn ang="0">
                  <a:pos x="T4" y="T5"/>
                </a:cxn>
                <a:cxn ang="0">
                  <a:pos x="T6" y="T7"/>
                </a:cxn>
              </a:cxnLst>
              <a:rect l="0" t="0" r="r" b="b"/>
              <a:pathLst>
                <a:path w="193" h="190">
                  <a:moveTo>
                    <a:pt x="0" y="6"/>
                  </a:moveTo>
                  <a:lnTo>
                    <a:pt x="0" y="190"/>
                  </a:lnTo>
                  <a:lnTo>
                    <a:pt x="19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 name="ïśļïḋé">
              <a:extLst>
                <a:ext uri="{FF2B5EF4-FFF2-40B4-BE49-F238E27FC236}">
                  <a16:creationId xmlns:a16="http://schemas.microsoft.com/office/drawing/2014/main" id="{F007FA5D-FAE9-4925-9F19-B14B981D78B5}"/>
                </a:ext>
              </a:extLst>
            </p:cNvPr>
            <p:cNvSpPr/>
            <p:nvPr/>
          </p:nvSpPr>
          <p:spPr bwMode="auto">
            <a:xfrm>
              <a:off x="5635631" y="2154254"/>
              <a:ext cx="561976" cy="560392"/>
            </a:xfrm>
            <a:prstGeom prst="ellipse">
              <a:avLst/>
            </a:pr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 name="íṣļíḍe">
              <a:extLst>
                <a:ext uri="{FF2B5EF4-FFF2-40B4-BE49-F238E27FC236}">
                  <a16:creationId xmlns:a16="http://schemas.microsoft.com/office/drawing/2014/main" id="{5AB1ABA9-B0B7-48C4-B64C-7963CFBF373D}"/>
                </a:ext>
              </a:extLst>
            </p:cNvPr>
            <p:cNvSpPr/>
            <p:nvPr/>
          </p:nvSpPr>
          <p:spPr bwMode="auto">
            <a:xfrm>
              <a:off x="5648331" y="2203467"/>
              <a:ext cx="490539" cy="676281"/>
            </a:xfrm>
            <a:custGeom>
              <a:avLst/>
              <a:gdLst>
                <a:gd name="T0" fmla="*/ 18 w 119"/>
                <a:gd name="T1" fmla="*/ 125 h 164"/>
                <a:gd name="T2" fmla="*/ 25 w 119"/>
                <a:gd name="T3" fmla="*/ 99 h 164"/>
                <a:gd name="T4" fmla="*/ 57 w 119"/>
                <a:gd name="T5" fmla="*/ 6 h 164"/>
                <a:gd name="T6" fmla="*/ 104 w 119"/>
                <a:gd name="T7" fmla="*/ 77 h 164"/>
                <a:gd name="T8" fmla="*/ 115 w 119"/>
                <a:gd name="T9" fmla="*/ 125 h 164"/>
                <a:gd name="T10" fmla="*/ 18 w 119"/>
                <a:gd name="T11" fmla="*/ 125 h 164"/>
              </a:gdLst>
              <a:ahLst/>
              <a:cxnLst>
                <a:cxn ang="0">
                  <a:pos x="T0" y="T1"/>
                </a:cxn>
                <a:cxn ang="0">
                  <a:pos x="T2" y="T3"/>
                </a:cxn>
                <a:cxn ang="0">
                  <a:pos x="T4" y="T5"/>
                </a:cxn>
                <a:cxn ang="0">
                  <a:pos x="T6" y="T7"/>
                </a:cxn>
                <a:cxn ang="0">
                  <a:pos x="T8" y="T9"/>
                </a:cxn>
                <a:cxn ang="0">
                  <a:pos x="T10" y="T11"/>
                </a:cxn>
              </a:cxnLst>
              <a:rect l="0" t="0" r="r" b="b"/>
              <a:pathLst>
                <a:path w="119" h="164">
                  <a:moveTo>
                    <a:pt x="18" y="125"/>
                  </a:moveTo>
                  <a:cubicBezTo>
                    <a:pt x="18" y="125"/>
                    <a:pt x="16" y="118"/>
                    <a:pt x="25" y="99"/>
                  </a:cubicBezTo>
                  <a:cubicBezTo>
                    <a:pt x="34" y="80"/>
                    <a:pt x="0" y="13"/>
                    <a:pt x="57" y="6"/>
                  </a:cubicBezTo>
                  <a:cubicBezTo>
                    <a:pt x="114" y="0"/>
                    <a:pt x="104" y="52"/>
                    <a:pt x="104" y="77"/>
                  </a:cubicBezTo>
                  <a:cubicBezTo>
                    <a:pt x="103" y="102"/>
                    <a:pt x="119" y="101"/>
                    <a:pt x="115" y="125"/>
                  </a:cubicBezTo>
                  <a:cubicBezTo>
                    <a:pt x="112" y="150"/>
                    <a:pt x="19" y="164"/>
                    <a:pt x="18" y="12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 name="iślíḍè">
              <a:extLst>
                <a:ext uri="{FF2B5EF4-FFF2-40B4-BE49-F238E27FC236}">
                  <a16:creationId xmlns:a16="http://schemas.microsoft.com/office/drawing/2014/main" id="{4DCC7889-24DF-479B-B86D-CC01B809B69D}"/>
                </a:ext>
              </a:extLst>
            </p:cNvPr>
            <p:cNvSpPr/>
            <p:nvPr/>
          </p:nvSpPr>
          <p:spPr bwMode="auto">
            <a:xfrm>
              <a:off x="5862643" y="2525733"/>
              <a:ext cx="111126" cy="209551"/>
            </a:xfrm>
            <a:custGeom>
              <a:avLst/>
              <a:gdLst>
                <a:gd name="T0" fmla="*/ 70 w 70"/>
                <a:gd name="T1" fmla="*/ 13 h 132"/>
                <a:gd name="T2" fmla="*/ 70 w 70"/>
                <a:gd name="T3" fmla="*/ 132 h 132"/>
                <a:gd name="T4" fmla="*/ 0 w 70"/>
                <a:gd name="T5" fmla="*/ 132 h 132"/>
                <a:gd name="T6" fmla="*/ 0 w 70"/>
                <a:gd name="T7" fmla="*/ 0 h 132"/>
                <a:gd name="T8" fmla="*/ 70 w 70"/>
                <a:gd name="T9" fmla="*/ 13 h 132"/>
              </a:gdLst>
              <a:ahLst/>
              <a:cxnLst>
                <a:cxn ang="0">
                  <a:pos x="T0" y="T1"/>
                </a:cxn>
                <a:cxn ang="0">
                  <a:pos x="T2" y="T3"/>
                </a:cxn>
                <a:cxn ang="0">
                  <a:pos x="T4" y="T5"/>
                </a:cxn>
                <a:cxn ang="0">
                  <a:pos x="T6" y="T7"/>
                </a:cxn>
                <a:cxn ang="0">
                  <a:pos x="T8" y="T9"/>
                </a:cxn>
              </a:cxnLst>
              <a:rect l="0" t="0" r="r" b="b"/>
              <a:pathLst>
                <a:path w="70" h="132">
                  <a:moveTo>
                    <a:pt x="70" y="13"/>
                  </a:moveTo>
                  <a:lnTo>
                    <a:pt x="70" y="132"/>
                  </a:lnTo>
                  <a:lnTo>
                    <a:pt x="0" y="132"/>
                  </a:lnTo>
                  <a:lnTo>
                    <a:pt x="0" y="0"/>
                  </a:lnTo>
                  <a:lnTo>
                    <a:pt x="70" y="1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 name="i$lîḍé">
              <a:extLst>
                <a:ext uri="{FF2B5EF4-FFF2-40B4-BE49-F238E27FC236}">
                  <a16:creationId xmlns:a16="http://schemas.microsoft.com/office/drawing/2014/main" id="{FFE2E85F-6D80-4F63-85D2-A72D0524D1A4}"/>
                </a:ext>
              </a:extLst>
            </p:cNvPr>
            <p:cNvSpPr/>
            <p:nvPr/>
          </p:nvSpPr>
          <p:spPr bwMode="auto">
            <a:xfrm>
              <a:off x="5862643" y="2546369"/>
              <a:ext cx="111126" cy="134939"/>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 name="í$ļiḍé">
              <a:extLst>
                <a:ext uri="{FF2B5EF4-FFF2-40B4-BE49-F238E27FC236}">
                  <a16:creationId xmlns:a16="http://schemas.microsoft.com/office/drawing/2014/main" id="{F6FB9248-B84A-4A8C-81AC-2F807FB8D7A5}"/>
                </a:ext>
              </a:extLst>
            </p:cNvPr>
            <p:cNvSpPr/>
            <p:nvPr/>
          </p:nvSpPr>
          <p:spPr bwMode="auto">
            <a:xfrm>
              <a:off x="5772157" y="221616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 name="î$ḷíḑè">
              <a:extLst>
                <a:ext uri="{FF2B5EF4-FFF2-40B4-BE49-F238E27FC236}">
                  <a16:creationId xmlns:a16="http://schemas.microsoft.com/office/drawing/2014/main" id="{1D3D094D-4C5E-4636-8154-637EFA02C020}"/>
                </a:ext>
              </a:extLst>
            </p:cNvPr>
            <p:cNvSpPr/>
            <p:nvPr/>
          </p:nvSpPr>
          <p:spPr bwMode="auto">
            <a:xfrm>
              <a:off x="5899156" y="2422544"/>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8 h 19"/>
                <a:gd name="T14" fmla="*/ 4 w 5"/>
                <a:gd name="T15" fmla="*/ 0 h 19"/>
                <a:gd name="T16" fmla="*/ 4 w 5"/>
                <a:gd name="T17" fmla="*/ 0 h 19"/>
                <a:gd name="T18" fmla="*/ 5 w 5"/>
                <a:gd name="T19" fmla="*/ 0 h 19"/>
                <a:gd name="T20" fmla="*/ 4 w 5"/>
                <a:gd name="T21" fmla="*/ 19 h 19"/>
                <a:gd name="T22" fmla="*/ 3 w 5"/>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8"/>
                    <a:pt x="3" y="19"/>
                  </a:cubicBezTo>
                  <a:cubicBezTo>
                    <a:pt x="3" y="19"/>
                    <a:pt x="3" y="18"/>
                    <a:pt x="3" y="18"/>
                  </a:cubicBezTo>
                  <a:cubicBezTo>
                    <a:pt x="4" y="17"/>
                    <a:pt x="4" y="7"/>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 name="îş1iḋê">
              <a:extLst>
                <a:ext uri="{FF2B5EF4-FFF2-40B4-BE49-F238E27FC236}">
                  <a16:creationId xmlns:a16="http://schemas.microsoft.com/office/drawing/2014/main" id="{0EBF2A24-E50A-4DA9-B057-7E68E624C561}"/>
                </a:ext>
              </a:extLst>
            </p:cNvPr>
            <p:cNvSpPr/>
            <p:nvPr/>
          </p:nvSpPr>
          <p:spPr bwMode="auto">
            <a:xfrm>
              <a:off x="5878519" y="2505094"/>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0"/>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 name="îšḷiďè">
              <a:extLst>
                <a:ext uri="{FF2B5EF4-FFF2-40B4-BE49-F238E27FC236}">
                  <a16:creationId xmlns:a16="http://schemas.microsoft.com/office/drawing/2014/main" id="{B271A251-5FEA-43BE-90B8-92DF38686001}"/>
                </a:ext>
              </a:extLst>
            </p:cNvPr>
            <p:cNvSpPr/>
            <p:nvPr/>
          </p:nvSpPr>
          <p:spPr bwMode="auto">
            <a:xfrm>
              <a:off x="5940432" y="2381269"/>
              <a:ext cx="46039" cy="23813"/>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 name="íSļîḋe">
              <a:extLst>
                <a:ext uri="{FF2B5EF4-FFF2-40B4-BE49-F238E27FC236}">
                  <a16:creationId xmlns:a16="http://schemas.microsoft.com/office/drawing/2014/main" id="{B0381743-8583-4426-9BEC-8BB6D1CF9948}"/>
                </a:ext>
              </a:extLst>
            </p:cNvPr>
            <p:cNvSpPr/>
            <p:nvPr/>
          </p:nvSpPr>
          <p:spPr bwMode="auto">
            <a:xfrm>
              <a:off x="5842007" y="237650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4" name="í$ḷiḍe">
              <a:extLst>
                <a:ext uri="{FF2B5EF4-FFF2-40B4-BE49-F238E27FC236}">
                  <a16:creationId xmlns:a16="http://schemas.microsoft.com/office/drawing/2014/main" id="{672DA2D1-832C-4CDE-B04F-AD25F6E98D11}"/>
                </a:ext>
              </a:extLst>
            </p:cNvPr>
            <p:cNvSpPr/>
            <p:nvPr/>
          </p:nvSpPr>
          <p:spPr bwMode="auto">
            <a:xfrm>
              <a:off x="5961069" y="2466995"/>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 name="i$lïḓe">
              <a:extLst>
                <a:ext uri="{FF2B5EF4-FFF2-40B4-BE49-F238E27FC236}">
                  <a16:creationId xmlns:a16="http://schemas.microsoft.com/office/drawing/2014/main" id="{989A54E7-0EE6-4AD9-B900-DF3FCFDF0000}"/>
                </a:ext>
              </a:extLst>
            </p:cNvPr>
            <p:cNvSpPr/>
            <p:nvPr/>
          </p:nvSpPr>
          <p:spPr bwMode="auto">
            <a:xfrm>
              <a:off x="5821368" y="2466995"/>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 name="íŝḷïḓè">
              <a:extLst>
                <a:ext uri="{FF2B5EF4-FFF2-40B4-BE49-F238E27FC236}">
                  <a16:creationId xmlns:a16="http://schemas.microsoft.com/office/drawing/2014/main" id="{620D14DA-4D6B-48E5-BB90-67F5356011AE}"/>
                </a:ext>
              </a:extLst>
            </p:cNvPr>
            <p:cNvSpPr/>
            <p:nvPr/>
          </p:nvSpPr>
          <p:spPr bwMode="auto">
            <a:xfrm>
              <a:off x="5953132"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 name="íSḻídé">
              <a:extLst>
                <a:ext uri="{FF2B5EF4-FFF2-40B4-BE49-F238E27FC236}">
                  <a16:creationId xmlns:a16="http://schemas.microsoft.com/office/drawing/2014/main" id="{F5A30A92-C996-4C24-8AC0-9795B0F4FB66}"/>
                </a:ext>
              </a:extLst>
            </p:cNvPr>
            <p:cNvSpPr/>
            <p:nvPr/>
          </p:nvSpPr>
          <p:spPr bwMode="auto">
            <a:xfrm>
              <a:off x="5849943"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 name="îśľiḓè">
              <a:extLst>
                <a:ext uri="{FF2B5EF4-FFF2-40B4-BE49-F238E27FC236}">
                  <a16:creationId xmlns:a16="http://schemas.microsoft.com/office/drawing/2014/main" id="{2A9E6DB6-995D-42A2-8597-31DCD4062C5C}"/>
                </a:ext>
              </a:extLst>
            </p:cNvPr>
            <p:cNvSpPr/>
            <p:nvPr/>
          </p:nvSpPr>
          <p:spPr bwMode="auto">
            <a:xfrm>
              <a:off x="5751519" y="2401906"/>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2"/>
                    <a:pt x="9" y="24"/>
                    <a:pt x="13" y="21"/>
                  </a:cubicBezTo>
                  <a:cubicBezTo>
                    <a:pt x="17" y="18"/>
                    <a:pt x="13" y="11"/>
                    <a:pt x="1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 name="ïSḻîḓè">
              <a:extLst>
                <a:ext uri="{FF2B5EF4-FFF2-40B4-BE49-F238E27FC236}">
                  <a16:creationId xmlns:a16="http://schemas.microsoft.com/office/drawing/2014/main" id="{4F036B30-237B-4C65-B805-D5513091EBDB}"/>
                </a:ext>
              </a:extLst>
            </p:cNvPr>
            <p:cNvSpPr/>
            <p:nvPr/>
          </p:nvSpPr>
          <p:spPr bwMode="auto">
            <a:xfrm>
              <a:off x="5775331" y="2433657"/>
              <a:ext cx="25400" cy="41275"/>
            </a:xfrm>
            <a:custGeom>
              <a:avLst/>
              <a:gdLst>
                <a:gd name="T0" fmla="*/ 6 w 6"/>
                <a:gd name="T1" fmla="*/ 10 h 10"/>
                <a:gd name="T2" fmla="*/ 6 w 6"/>
                <a:gd name="T3" fmla="*/ 10 h 10"/>
                <a:gd name="T4" fmla="*/ 5 w 6"/>
                <a:gd name="T5" fmla="*/ 10 h 10"/>
                <a:gd name="T6" fmla="*/ 3 w 6"/>
                <a:gd name="T7" fmla="*/ 2 h 10"/>
                <a:gd name="T8" fmla="*/ 0 w 6"/>
                <a:gd name="T9" fmla="*/ 1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3"/>
                    <a:pt x="3" y="2"/>
                  </a:cubicBezTo>
                  <a:cubicBezTo>
                    <a:pt x="2" y="1"/>
                    <a:pt x="0" y="1"/>
                    <a:pt x="0" y="1"/>
                  </a:cubicBezTo>
                  <a:cubicBezTo>
                    <a:pt x="0" y="1"/>
                    <a:pt x="0" y="1"/>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0" name="íṥļïde">
              <a:extLst>
                <a:ext uri="{FF2B5EF4-FFF2-40B4-BE49-F238E27FC236}">
                  <a16:creationId xmlns:a16="http://schemas.microsoft.com/office/drawing/2014/main" id="{A0C15DD6-2448-4D08-9B4A-4A349F8059E9}"/>
                </a:ext>
              </a:extLst>
            </p:cNvPr>
            <p:cNvSpPr/>
            <p:nvPr/>
          </p:nvSpPr>
          <p:spPr bwMode="auto">
            <a:xfrm>
              <a:off x="5784856" y="2438419"/>
              <a:ext cx="11112" cy="28575"/>
            </a:xfrm>
            <a:custGeom>
              <a:avLst/>
              <a:gdLst>
                <a:gd name="T0" fmla="*/ 2 w 3"/>
                <a:gd name="T1" fmla="*/ 7 h 7"/>
                <a:gd name="T2" fmla="*/ 2 w 3"/>
                <a:gd name="T3" fmla="*/ 7 h 7"/>
                <a:gd name="T4" fmla="*/ 1 w 3"/>
                <a:gd name="T5" fmla="*/ 1 h 7"/>
                <a:gd name="T6" fmla="*/ 2 w 3"/>
                <a:gd name="T7" fmla="*/ 1 h 7"/>
                <a:gd name="T8" fmla="*/ 2 w 3"/>
                <a:gd name="T9" fmla="*/ 1 h 7"/>
                <a:gd name="T10" fmla="*/ 2 w 3"/>
                <a:gd name="T11" fmla="*/ 1 h 7"/>
                <a:gd name="T12" fmla="*/ 3 w 3"/>
                <a:gd name="T13" fmla="*/ 6 h 7"/>
                <a:gd name="T14" fmla="*/ 2 w 3"/>
                <a:gd name="T15" fmla="*/ 7 h 7"/>
                <a:gd name="T16" fmla="*/ 2 w 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2" y="7"/>
                  </a:moveTo>
                  <a:cubicBezTo>
                    <a:pt x="2" y="7"/>
                    <a:pt x="2" y="7"/>
                    <a:pt x="2" y="7"/>
                  </a:cubicBezTo>
                  <a:cubicBezTo>
                    <a:pt x="0" y="2"/>
                    <a:pt x="1" y="1"/>
                    <a:pt x="1" y="1"/>
                  </a:cubicBezTo>
                  <a:cubicBezTo>
                    <a:pt x="1" y="0"/>
                    <a:pt x="2" y="0"/>
                    <a:pt x="2" y="1"/>
                  </a:cubicBezTo>
                  <a:cubicBezTo>
                    <a:pt x="2" y="1"/>
                    <a:pt x="2" y="1"/>
                    <a:pt x="2" y="1"/>
                  </a:cubicBezTo>
                  <a:cubicBezTo>
                    <a:pt x="2" y="1"/>
                    <a:pt x="2" y="1"/>
                    <a:pt x="2" y="1"/>
                  </a:cubicBezTo>
                  <a:cubicBezTo>
                    <a:pt x="2" y="1"/>
                    <a:pt x="1" y="2"/>
                    <a:pt x="3" y="6"/>
                  </a:cubicBezTo>
                  <a:cubicBezTo>
                    <a:pt x="3" y="7"/>
                    <a:pt x="3"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1" name="îṣlîḓe">
              <a:extLst>
                <a:ext uri="{FF2B5EF4-FFF2-40B4-BE49-F238E27FC236}">
                  <a16:creationId xmlns:a16="http://schemas.microsoft.com/office/drawing/2014/main" id="{83FA47BB-A3E6-45D0-96AB-F71AA86FECFC}"/>
                </a:ext>
              </a:extLst>
            </p:cNvPr>
            <p:cNvSpPr/>
            <p:nvPr/>
          </p:nvSpPr>
          <p:spPr bwMode="auto">
            <a:xfrm>
              <a:off x="5870581" y="2244744"/>
              <a:ext cx="193675" cy="206377"/>
            </a:xfrm>
            <a:custGeom>
              <a:avLst/>
              <a:gdLst>
                <a:gd name="T0" fmla="*/ 0 w 47"/>
                <a:gd name="T1" fmla="*/ 5 h 50"/>
                <a:gd name="T2" fmla="*/ 25 w 47"/>
                <a:gd name="T3" fmla="*/ 24 h 50"/>
                <a:gd name="T4" fmla="*/ 45 w 47"/>
                <a:gd name="T5" fmla="*/ 47 h 50"/>
                <a:gd name="T6" fmla="*/ 40 w 47"/>
                <a:gd name="T7" fmla="*/ 13 h 50"/>
                <a:gd name="T8" fmla="*/ 0 w 47"/>
                <a:gd name="T9" fmla="*/ 5 h 50"/>
              </a:gdLst>
              <a:ahLst/>
              <a:cxnLst>
                <a:cxn ang="0">
                  <a:pos x="T0" y="T1"/>
                </a:cxn>
                <a:cxn ang="0">
                  <a:pos x="T2" y="T3"/>
                </a:cxn>
                <a:cxn ang="0">
                  <a:pos x="T4" y="T5"/>
                </a:cxn>
                <a:cxn ang="0">
                  <a:pos x="T6" y="T7"/>
                </a:cxn>
                <a:cxn ang="0">
                  <a:pos x="T8" y="T9"/>
                </a:cxn>
              </a:cxnLst>
              <a:rect l="0" t="0" r="r" b="b"/>
              <a:pathLst>
                <a:path w="47" h="50">
                  <a:moveTo>
                    <a:pt x="0" y="5"/>
                  </a:moveTo>
                  <a:cubicBezTo>
                    <a:pt x="0" y="5"/>
                    <a:pt x="21" y="11"/>
                    <a:pt x="25" y="24"/>
                  </a:cubicBezTo>
                  <a:cubicBezTo>
                    <a:pt x="31" y="44"/>
                    <a:pt x="35" y="50"/>
                    <a:pt x="45" y="47"/>
                  </a:cubicBezTo>
                  <a:cubicBezTo>
                    <a:pt x="45" y="47"/>
                    <a:pt x="47" y="25"/>
                    <a:pt x="40" y="13"/>
                  </a:cubicBezTo>
                  <a:cubicBezTo>
                    <a:pt x="33" y="0"/>
                    <a:pt x="0" y="5"/>
                    <a:pt x="0" y="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 name="îṡliḋe">
              <a:extLst>
                <a:ext uri="{FF2B5EF4-FFF2-40B4-BE49-F238E27FC236}">
                  <a16:creationId xmlns:a16="http://schemas.microsoft.com/office/drawing/2014/main" id="{032F917D-4BAD-46EB-AF8C-1B90AD61CE78}"/>
                </a:ext>
              </a:extLst>
            </p:cNvPr>
            <p:cNvSpPr/>
            <p:nvPr/>
          </p:nvSpPr>
          <p:spPr bwMode="auto">
            <a:xfrm>
              <a:off x="5857881" y="2265380"/>
              <a:ext cx="169863" cy="168276"/>
            </a:xfrm>
            <a:custGeom>
              <a:avLst/>
              <a:gdLst>
                <a:gd name="T0" fmla="*/ 40 w 41"/>
                <a:gd name="T1" fmla="*/ 41 h 41"/>
                <a:gd name="T2" fmla="*/ 26 w 41"/>
                <a:gd name="T3" fmla="*/ 24 h 41"/>
                <a:gd name="T4" fmla="*/ 23 w 41"/>
                <a:gd name="T5" fmla="*/ 16 h 41"/>
                <a:gd name="T6" fmla="*/ 0 w 41"/>
                <a:gd name="T7" fmla="*/ 1 h 41"/>
                <a:gd name="T8" fmla="*/ 0 w 41"/>
                <a:gd name="T9" fmla="*/ 1 h 41"/>
                <a:gd name="T10" fmla="*/ 0 w 41"/>
                <a:gd name="T11" fmla="*/ 1 h 41"/>
                <a:gd name="T12" fmla="*/ 24 w 41"/>
                <a:gd name="T13" fmla="*/ 16 h 41"/>
                <a:gd name="T14" fmla="*/ 26 w 41"/>
                <a:gd name="T15" fmla="*/ 24 h 41"/>
                <a:gd name="T16" fmla="*/ 41 w 41"/>
                <a:gd name="T17" fmla="*/ 40 h 41"/>
                <a:gd name="T18" fmla="*/ 41 w 41"/>
                <a:gd name="T19" fmla="*/ 41 h 41"/>
                <a:gd name="T20" fmla="*/ 41 w 41"/>
                <a:gd name="T21" fmla="*/ 41 h 41"/>
                <a:gd name="T22" fmla="*/ 40 w 41"/>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40" y="41"/>
                  </a:moveTo>
                  <a:cubicBezTo>
                    <a:pt x="30" y="41"/>
                    <a:pt x="28" y="32"/>
                    <a:pt x="26" y="24"/>
                  </a:cubicBezTo>
                  <a:cubicBezTo>
                    <a:pt x="25" y="21"/>
                    <a:pt x="24" y="18"/>
                    <a:pt x="23" y="16"/>
                  </a:cubicBezTo>
                  <a:cubicBezTo>
                    <a:pt x="16" y="3"/>
                    <a:pt x="1" y="1"/>
                    <a:pt x="0" y="1"/>
                  </a:cubicBezTo>
                  <a:cubicBezTo>
                    <a:pt x="0" y="1"/>
                    <a:pt x="0" y="1"/>
                    <a:pt x="0" y="1"/>
                  </a:cubicBezTo>
                  <a:cubicBezTo>
                    <a:pt x="0" y="1"/>
                    <a:pt x="0" y="0"/>
                    <a:pt x="0" y="1"/>
                  </a:cubicBezTo>
                  <a:cubicBezTo>
                    <a:pt x="1" y="1"/>
                    <a:pt x="17" y="2"/>
                    <a:pt x="24" y="16"/>
                  </a:cubicBezTo>
                  <a:cubicBezTo>
                    <a:pt x="25" y="18"/>
                    <a:pt x="26" y="21"/>
                    <a:pt x="26" y="24"/>
                  </a:cubicBezTo>
                  <a:cubicBezTo>
                    <a:pt x="29" y="32"/>
                    <a:pt x="31" y="41"/>
                    <a:pt x="41" y="40"/>
                  </a:cubicBezTo>
                  <a:cubicBezTo>
                    <a:pt x="41" y="40"/>
                    <a:pt x="41" y="40"/>
                    <a:pt x="41" y="41"/>
                  </a:cubicBezTo>
                  <a:cubicBezTo>
                    <a:pt x="41" y="41"/>
                    <a:pt x="41" y="41"/>
                    <a:pt x="41" y="41"/>
                  </a:cubicBezTo>
                  <a:cubicBezTo>
                    <a:pt x="41" y="41"/>
                    <a:pt x="40" y="41"/>
                    <a:pt x="40" y="4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 name="isliḋe">
              <a:extLst>
                <a:ext uri="{FF2B5EF4-FFF2-40B4-BE49-F238E27FC236}">
                  <a16:creationId xmlns:a16="http://schemas.microsoft.com/office/drawing/2014/main" id="{28B08271-52FF-4844-B8E6-93160718F2BA}"/>
                </a:ext>
              </a:extLst>
            </p:cNvPr>
            <p:cNvSpPr/>
            <p:nvPr/>
          </p:nvSpPr>
          <p:spPr bwMode="auto">
            <a:xfrm>
              <a:off x="6007107" y="2413020"/>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4" name="îšľïďé">
              <a:extLst>
                <a:ext uri="{FF2B5EF4-FFF2-40B4-BE49-F238E27FC236}">
                  <a16:creationId xmlns:a16="http://schemas.microsoft.com/office/drawing/2014/main" id="{04E4DE9A-3CA2-4D6E-AC0B-61DEDBFD6608}"/>
                </a:ext>
              </a:extLst>
            </p:cNvPr>
            <p:cNvSpPr/>
            <p:nvPr/>
          </p:nvSpPr>
          <p:spPr bwMode="auto">
            <a:xfrm>
              <a:off x="6022982" y="244318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5" name="iṧḻíḍè">
              <a:extLst>
                <a:ext uri="{FF2B5EF4-FFF2-40B4-BE49-F238E27FC236}">
                  <a16:creationId xmlns:a16="http://schemas.microsoft.com/office/drawing/2014/main" id="{F645B045-7129-4132-A642-1A72D14F9F25}"/>
                </a:ext>
              </a:extLst>
            </p:cNvPr>
            <p:cNvSpPr/>
            <p:nvPr/>
          </p:nvSpPr>
          <p:spPr bwMode="auto">
            <a:xfrm>
              <a:off x="6027744" y="2446357"/>
              <a:ext cx="7938" cy="25401"/>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6" name="ïṩ1ïḓè">
              <a:extLst>
                <a:ext uri="{FF2B5EF4-FFF2-40B4-BE49-F238E27FC236}">
                  <a16:creationId xmlns:a16="http://schemas.microsoft.com/office/drawing/2014/main" id="{30303F6B-041E-43B2-9EBE-31FA8BB27DB7}"/>
                </a:ext>
              </a:extLst>
            </p:cNvPr>
            <p:cNvSpPr/>
            <p:nvPr/>
          </p:nvSpPr>
          <p:spPr bwMode="auto">
            <a:xfrm>
              <a:off x="5730881" y="2247918"/>
              <a:ext cx="139700" cy="195265"/>
            </a:xfrm>
            <a:custGeom>
              <a:avLst/>
              <a:gdLst>
                <a:gd name="T0" fmla="*/ 14 w 34"/>
                <a:gd name="T1" fmla="*/ 47 h 47"/>
                <a:gd name="T2" fmla="*/ 34 w 34"/>
                <a:gd name="T3" fmla="*/ 0 h 47"/>
                <a:gd name="T4" fmla="*/ 14 w 34"/>
                <a:gd name="T5" fmla="*/ 47 h 47"/>
              </a:gdLst>
              <a:ahLst/>
              <a:cxnLst>
                <a:cxn ang="0">
                  <a:pos x="T0" y="T1"/>
                </a:cxn>
                <a:cxn ang="0">
                  <a:pos x="T2" y="T3"/>
                </a:cxn>
                <a:cxn ang="0">
                  <a:pos x="T4" y="T5"/>
                </a:cxn>
              </a:cxnLst>
              <a:rect l="0" t="0" r="r" b="b"/>
              <a:pathLst>
                <a:path w="34" h="47">
                  <a:moveTo>
                    <a:pt x="14" y="47"/>
                  </a:moveTo>
                  <a:cubicBezTo>
                    <a:pt x="14" y="47"/>
                    <a:pt x="33" y="29"/>
                    <a:pt x="34" y="0"/>
                  </a:cubicBezTo>
                  <a:cubicBezTo>
                    <a:pt x="34" y="0"/>
                    <a:pt x="0" y="0"/>
                    <a:pt x="14" y="4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7" name="íSļiḑè">
              <a:extLst>
                <a:ext uri="{FF2B5EF4-FFF2-40B4-BE49-F238E27FC236}">
                  <a16:creationId xmlns:a16="http://schemas.microsoft.com/office/drawing/2014/main" id="{255AC9FC-12A0-49ED-960B-9200FE565D29}"/>
                </a:ext>
              </a:extLst>
            </p:cNvPr>
            <p:cNvSpPr/>
            <p:nvPr/>
          </p:nvSpPr>
          <p:spPr bwMode="auto">
            <a:xfrm>
              <a:off x="5795968" y="2278081"/>
              <a:ext cx="58739" cy="123825"/>
            </a:xfrm>
            <a:custGeom>
              <a:avLst/>
              <a:gdLst>
                <a:gd name="T0" fmla="*/ 0 w 14"/>
                <a:gd name="T1" fmla="*/ 30 h 30"/>
                <a:gd name="T2" fmla="*/ 0 w 14"/>
                <a:gd name="T3" fmla="*/ 30 h 30"/>
                <a:gd name="T4" fmla="*/ 0 w 14"/>
                <a:gd name="T5" fmla="*/ 30 h 30"/>
                <a:gd name="T6" fmla="*/ 0 w 14"/>
                <a:gd name="T7" fmla="*/ 30 h 30"/>
                <a:gd name="T8" fmla="*/ 7 w 14"/>
                <a:gd name="T9" fmla="*/ 19 h 30"/>
                <a:gd name="T10" fmla="*/ 9 w 14"/>
                <a:gd name="T11" fmla="*/ 9 h 30"/>
                <a:gd name="T12" fmla="*/ 14 w 14"/>
                <a:gd name="T13" fmla="*/ 0 h 30"/>
                <a:gd name="T14" fmla="*/ 14 w 14"/>
                <a:gd name="T15" fmla="*/ 0 h 30"/>
                <a:gd name="T16" fmla="*/ 14 w 14"/>
                <a:gd name="T17" fmla="*/ 0 h 30"/>
                <a:gd name="T18" fmla="*/ 9 w 14"/>
                <a:gd name="T19" fmla="*/ 9 h 30"/>
                <a:gd name="T20" fmla="*/ 7 w 14"/>
                <a:gd name="T21" fmla="*/ 19 h 30"/>
                <a:gd name="T22" fmla="*/ 0 w 14"/>
                <a:gd name="T23" fmla="*/ 30 h 30"/>
                <a:gd name="T24" fmla="*/ 0 w 14"/>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0">
                  <a:moveTo>
                    <a:pt x="0" y="30"/>
                  </a:moveTo>
                  <a:cubicBezTo>
                    <a:pt x="0" y="30"/>
                    <a:pt x="0" y="30"/>
                    <a:pt x="0" y="30"/>
                  </a:cubicBezTo>
                  <a:cubicBezTo>
                    <a:pt x="0" y="30"/>
                    <a:pt x="0" y="30"/>
                    <a:pt x="0" y="30"/>
                  </a:cubicBezTo>
                  <a:cubicBezTo>
                    <a:pt x="0" y="30"/>
                    <a:pt x="0" y="30"/>
                    <a:pt x="0" y="30"/>
                  </a:cubicBezTo>
                  <a:cubicBezTo>
                    <a:pt x="0" y="30"/>
                    <a:pt x="3" y="28"/>
                    <a:pt x="7" y="19"/>
                  </a:cubicBezTo>
                  <a:cubicBezTo>
                    <a:pt x="8" y="15"/>
                    <a:pt x="8" y="12"/>
                    <a:pt x="9" y="9"/>
                  </a:cubicBezTo>
                  <a:cubicBezTo>
                    <a:pt x="9" y="5"/>
                    <a:pt x="10" y="1"/>
                    <a:pt x="14" y="0"/>
                  </a:cubicBezTo>
                  <a:cubicBezTo>
                    <a:pt x="14" y="0"/>
                    <a:pt x="14" y="0"/>
                    <a:pt x="14" y="0"/>
                  </a:cubicBezTo>
                  <a:cubicBezTo>
                    <a:pt x="14" y="0"/>
                    <a:pt x="14" y="0"/>
                    <a:pt x="14" y="0"/>
                  </a:cubicBezTo>
                  <a:cubicBezTo>
                    <a:pt x="10" y="2"/>
                    <a:pt x="10" y="5"/>
                    <a:pt x="9" y="9"/>
                  </a:cubicBezTo>
                  <a:cubicBezTo>
                    <a:pt x="9" y="12"/>
                    <a:pt x="9" y="15"/>
                    <a:pt x="7" y="19"/>
                  </a:cubicBezTo>
                  <a:cubicBezTo>
                    <a:pt x="4" y="29"/>
                    <a:pt x="1" y="30"/>
                    <a:pt x="0" y="30"/>
                  </a:cubicBezTo>
                  <a:cubicBezTo>
                    <a:pt x="0" y="30"/>
                    <a:pt x="0" y="30"/>
                    <a:pt x="0" y="30"/>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8" name="iṧḷïḍé">
              <a:extLst>
                <a:ext uri="{FF2B5EF4-FFF2-40B4-BE49-F238E27FC236}">
                  <a16:creationId xmlns:a16="http://schemas.microsoft.com/office/drawing/2014/main" id="{2BA1A17E-07E2-4CAB-A6E5-D8A541E664C8}"/>
                </a:ext>
              </a:extLst>
            </p:cNvPr>
            <p:cNvSpPr/>
            <p:nvPr/>
          </p:nvSpPr>
          <p:spPr bwMode="auto">
            <a:xfrm>
              <a:off x="5888044" y="2244744"/>
              <a:ext cx="168275" cy="173040"/>
            </a:xfrm>
            <a:custGeom>
              <a:avLst/>
              <a:gdLst>
                <a:gd name="T0" fmla="*/ 40 w 41"/>
                <a:gd name="T1" fmla="*/ 42 h 42"/>
                <a:gd name="T2" fmla="*/ 40 w 41"/>
                <a:gd name="T3" fmla="*/ 42 h 42"/>
                <a:gd name="T4" fmla="*/ 40 w 41"/>
                <a:gd name="T5" fmla="*/ 41 h 42"/>
                <a:gd name="T6" fmla="*/ 32 w 41"/>
                <a:gd name="T7" fmla="*/ 16 h 42"/>
                <a:gd name="T8" fmla="*/ 0 w 41"/>
                <a:gd name="T9" fmla="*/ 2 h 42"/>
                <a:gd name="T10" fmla="*/ 0 w 41"/>
                <a:gd name="T11" fmla="*/ 1 h 42"/>
                <a:gd name="T12" fmla="*/ 0 w 41"/>
                <a:gd name="T13" fmla="*/ 1 h 42"/>
                <a:gd name="T14" fmla="*/ 33 w 41"/>
                <a:gd name="T15" fmla="*/ 16 h 42"/>
                <a:gd name="T16" fmla="*/ 40 w 41"/>
                <a:gd name="T17" fmla="*/ 42 h 42"/>
                <a:gd name="T18" fmla="*/ 40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40" y="42"/>
                  </a:moveTo>
                  <a:cubicBezTo>
                    <a:pt x="40" y="42"/>
                    <a:pt x="40" y="42"/>
                    <a:pt x="40" y="42"/>
                  </a:cubicBezTo>
                  <a:cubicBezTo>
                    <a:pt x="40" y="42"/>
                    <a:pt x="40" y="42"/>
                    <a:pt x="40" y="41"/>
                  </a:cubicBezTo>
                  <a:cubicBezTo>
                    <a:pt x="40" y="41"/>
                    <a:pt x="41" y="31"/>
                    <a:pt x="32" y="16"/>
                  </a:cubicBezTo>
                  <a:cubicBezTo>
                    <a:pt x="24" y="1"/>
                    <a:pt x="1" y="2"/>
                    <a:pt x="0" y="2"/>
                  </a:cubicBezTo>
                  <a:cubicBezTo>
                    <a:pt x="0" y="2"/>
                    <a:pt x="0" y="2"/>
                    <a:pt x="0" y="1"/>
                  </a:cubicBezTo>
                  <a:cubicBezTo>
                    <a:pt x="0" y="1"/>
                    <a:pt x="0" y="1"/>
                    <a:pt x="0" y="1"/>
                  </a:cubicBezTo>
                  <a:cubicBezTo>
                    <a:pt x="1" y="1"/>
                    <a:pt x="25" y="0"/>
                    <a:pt x="33" y="16"/>
                  </a:cubicBezTo>
                  <a:cubicBezTo>
                    <a:pt x="41" y="31"/>
                    <a:pt x="41" y="41"/>
                    <a:pt x="40" y="42"/>
                  </a:cubicBezTo>
                  <a:cubicBezTo>
                    <a:pt x="40" y="42"/>
                    <a:pt x="40" y="42"/>
                    <a:pt x="40" y="4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9" name="iślîḋe">
              <a:extLst>
                <a:ext uri="{FF2B5EF4-FFF2-40B4-BE49-F238E27FC236}">
                  <a16:creationId xmlns:a16="http://schemas.microsoft.com/office/drawing/2014/main" id="{B63F08B4-84A8-420B-BAE3-1986154E70CD}"/>
                </a:ext>
              </a:extLst>
            </p:cNvPr>
            <p:cNvSpPr/>
            <p:nvPr/>
          </p:nvSpPr>
          <p:spPr bwMode="auto">
            <a:xfrm>
              <a:off x="5986469" y="2495570"/>
              <a:ext cx="66675" cy="211139"/>
            </a:xfrm>
            <a:custGeom>
              <a:avLst/>
              <a:gdLst>
                <a:gd name="T0" fmla="*/ 12 w 16"/>
                <a:gd name="T1" fmla="*/ 51 h 51"/>
                <a:gd name="T2" fmla="*/ 12 w 16"/>
                <a:gd name="T3" fmla="*/ 51 h 51"/>
                <a:gd name="T4" fmla="*/ 12 w 16"/>
                <a:gd name="T5" fmla="*/ 51 h 51"/>
                <a:gd name="T6" fmla="*/ 15 w 16"/>
                <a:gd name="T7" fmla="*/ 45 h 51"/>
                <a:gd name="T8" fmla="*/ 10 w 16"/>
                <a:gd name="T9" fmla="*/ 36 h 51"/>
                <a:gd name="T10" fmla="*/ 7 w 16"/>
                <a:gd name="T11" fmla="*/ 15 h 51"/>
                <a:gd name="T12" fmla="*/ 12 w 16"/>
                <a:gd name="T13" fmla="*/ 1 h 51"/>
                <a:gd name="T14" fmla="*/ 12 w 16"/>
                <a:gd name="T15" fmla="*/ 0 h 51"/>
                <a:gd name="T16" fmla="*/ 13 w 16"/>
                <a:gd name="T17" fmla="*/ 1 h 51"/>
                <a:gd name="T18" fmla="*/ 11 w 16"/>
                <a:gd name="T19" fmla="*/ 36 h 51"/>
                <a:gd name="T20" fmla="*/ 16 w 16"/>
                <a:gd name="T21" fmla="*/ 45 h 51"/>
                <a:gd name="T22" fmla="*/ 12 w 16"/>
                <a:gd name="T23" fmla="*/ 51 h 51"/>
                <a:gd name="T24" fmla="*/ 12 w 16"/>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1">
                  <a:moveTo>
                    <a:pt x="12" y="51"/>
                  </a:moveTo>
                  <a:cubicBezTo>
                    <a:pt x="12" y="51"/>
                    <a:pt x="12" y="51"/>
                    <a:pt x="12" y="51"/>
                  </a:cubicBezTo>
                  <a:cubicBezTo>
                    <a:pt x="12" y="51"/>
                    <a:pt x="12" y="51"/>
                    <a:pt x="12" y="51"/>
                  </a:cubicBezTo>
                  <a:cubicBezTo>
                    <a:pt x="12" y="50"/>
                    <a:pt x="15" y="48"/>
                    <a:pt x="15" y="45"/>
                  </a:cubicBezTo>
                  <a:cubicBezTo>
                    <a:pt x="16" y="42"/>
                    <a:pt x="14" y="39"/>
                    <a:pt x="10" y="36"/>
                  </a:cubicBezTo>
                  <a:cubicBezTo>
                    <a:pt x="6" y="33"/>
                    <a:pt x="5" y="25"/>
                    <a:pt x="7" y="15"/>
                  </a:cubicBezTo>
                  <a:cubicBezTo>
                    <a:pt x="9" y="7"/>
                    <a:pt x="12" y="1"/>
                    <a:pt x="12" y="1"/>
                  </a:cubicBezTo>
                  <a:cubicBezTo>
                    <a:pt x="12" y="0"/>
                    <a:pt x="12" y="0"/>
                    <a:pt x="12" y="0"/>
                  </a:cubicBezTo>
                  <a:cubicBezTo>
                    <a:pt x="13" y="0"/>
                    <a:pt x="13" y="1"/>
                    <a:pt x="13" y="1"/>
                  </a:cubicBezTo>
                  <a:cubicBezTo>
                    <a:pt x="12" y="1"/>
                    <a:pt x="0" y="27"/>
                    <a:pt x="11" y="36"/>
                  </a:cubicBezTo>
                  <a:cubicBezTo>
                    <a:pt x="15" y="39"/>
                    <a:pt x="16" y="42"/>
                    <a:pt x="16" y="45"/>
                  </a:cubicBezTo>
                  <a:cubicBezTo>
                    <a:pt x="16" y="49"/>
                    <a:pt x="13" y="51"/>
                    <a:pt x="12" y="51"/>
                  </a:cubicBezTo>
                  <a:cubicBezTo>
                    <a:pt x="12" y="51"/>
                    <a:pt x="12" y="51"/>
                    <a:pt x="12" y="5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0" name="îṧļîḑê">
              <a:extLst>
                <a:ext uri="{FF2B5EF4-FFF2-40B4-BE49-F238E27FC236}">
                  <a16:creationId xmlns:a16="http://schemas.microsoft.com/office/drawing/2014/main" id="{13914EEE-C6AC-42CA-ADD4-1893555F4B55}"/>
                </a:ext>
              </a:extLst>
            </p:cNvPr>
            <p:cNvSpPr/>
            <p:nvPr/>
          </p:nvSpPr>
          <p:spPr bwMode="auto">
            <a:xfrm>
              <a:off x="5784856" y="2500332"/>
              <a:ext cx="36513" cy="180977"/>
            </a:xfrm>
            <a:custGeom>
              <a:avLst/>
              <a:gdLst>
                <a:gd name="T0" fmla="*/ 4 w 9"/>
                <a:gd name="T1" fmla="*/ 44 h 44"/>
                <a:gd name="T2" fmla="*/ 3 w 9"/>
                <a:gd name="T3" fmla="*/ 44 h 44"/>
                <a:gd name="T4" fmla="*/ 3 w 9"/>
                <a:gd name="T5" fmla="*/ 44 h 44"/>
                <a:gd name="T6" fmla="*/ 4 w 9"/>
                <a:gd name="T7" fmla="*/ 44 h 44"/>
                <a:gd name="T8" fmla="*/ 5 w 9"/>
                <a:gd name="T9" fmla="*/ 43 h 44"/>
                <a:gd name="T10" fmla="*/ 8 w 9"/>
                <a:gd name="T11" fmla="*/ 32 h 44"/>
                <a:gd name="T12" fmla="*/ 3 w 9"/>
                <a:gd name="T13" fmla="*/ 13 h 44"/>
                <a:gd name="T14" fmla="*/ 1 w 9"/>
                <a:gd name="T15" fmla="*/ 1 h 44"/>
                <a:gd name="T16" fmla="*/ 2 w 9"/>
                <a:gd name="T17" fmla="*/ 0 h 44"/>
                <a:gd name="T18" fmla="*/ 2 w 9"/>
                <a:gd name="T19" fmla="*/ 1 h 44"/>
                <a:gd name="T20" fmla="*/ 4 w 9"/>
                <a:gd name="T21" fmla="*/ 13 h 44"/>
                <a:gd name="T22" fmla="*/ 9 w 9"/>
                <a:gd name="T23" fmla="*/ 32 h 44"/>
                <a:gd name="T24" fmla="*/ 6 w 9"/>
                <a:gd name="T25" fmla="*/ 44 h 44"/>
                <a:gd name="T26" fmla="*/ 4 w 9"/>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4">
                  <a:moveTo>
                    <a:pt x="4" y="44"/>
                  </a:moveTo>
                  <a:cubicBezTo>
                    <a:pt x="4" y="44"/>
                    <a:pt x="3" y="44"/>
                    <a:pt x="3" y="44"/>
                  </a:cubicBezTo>
                  <a:cubicBezTo>
                    <a:pt x="3" y="44"/>
                    <a:pt x="3" y="44"/>
                    <a:pt x="3" y="44"/>
                  </a:cubicBezTo>
                  <a:cubicBezTo>
                    <a:pt x="3" y="43"/>
                    <a:pt x="3" y="43"/>
                    <a:pt x="4" y="44"/>
                  </a:cubicBezTo>
                  <a:cubicBezTo>
                    <a:pt x="4" y="44"/>
                    <a:pt x="4" y="44"/>
                    <a:pt x="5" y="43"/>
                  </a:cubicBezTo>
                  <a:cubicBezTo>
                    <a:pt x="6" y="43"/>
                    <a:pt x="8" y="40"/>
                    <a:pt x="8" y="32"/>
                  </a:cubicBezTo>
                  <a:cubicBezTo>
                    <a:pt x="8" y="24"/>
                    <a:pt x="5" y="18"/>
                    <a:pt x="3" y="13"/>
                  </a:cubicBezTo>
                  <a:cubicBezTo>
                    <a:pt x="2" y="8"/>
                    <a:pt x="0" y="4"/>
                    <a:pt x="1" y="1"/>
                  </a:cubicBezTo>
                  <a:cubicBezTo>
                    <a:pt x="1" y="0"/>
                    <a:pt x="1" y="0"/>
                    <a:pt x="2" y="0"/>
                  </a:cubicBezTo>
                  <a:cubicBezTo>
                    <a:pt x="2" y="0"/>
                    <a:pt x="2" y="1"/>
                    <a:pt x="2" y="1"/>
                  </a:cubicBezTo>
                  <a:cubicBezTo>
                    <a:pt x="1" y="4"/>
                    <a:pt x="2" y="8"/>
                    <a:pt x="4" y="13"/>
                  </a:cubicBezTo>
                  <a:cubicBezTo>
                    <a:pt x="6" y="18"/>
                    <a:pt x="8" y="24"/>
                    <a:pt x="9" y="32"/>
                  </a:cubicBezTo>
                  <a:cubicBezTo>
                    <a:pt x="9" y="39"/>
                    <a:pt x="8" y="43"/>
                    <a:pt x="6" y="44"/>
                  </a:cubicBezTo>
                  <a:cubicBezTo>
                    <a:pt x="5" y="44"/>
                    <a:pt x="5" y="44"/>
                    <a:pt x="4" y="44"/>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1" name="iṡḻïḋê">
              <a:extLst>
                <a:ext uri="{FF2B5EF4-FFF2-40B4-BE49-F238E27FC236}">
                  <a16:creationId xmlns:a16="http://schemas.microsoft.com/office/drawing/2014/main" id="{E1508DC5-2EC4-4F37-A1B7-4946217729CD}"/>
                </a:ext>
              </a:extLst>
            </p:cNvPr>
            <p:cNvSpPr/>
            <p:nvPr/>
          </p:nvSpPr>
          <p:spPr bwMode="auto">
            <a:xfrm>
              <a:off x="5754693" y="2268555"/>
              <a:ext cx="66675" cy="376241"/>
            </a:xfrm>
            <a:custGeom>
              <a:avLst/>
              <a:gdLst>
                <a:gd name="T0" fmla="*/ 3 w 16"/>
                <a:gd name="T1" fmla="*/ 91 h 91"/>
                <a:gd name="T2" fmla="*/ 2 w 16"/>
                <a:gd name="T3" fmla="*/ 91 h 91"/>
                <a:gd name="T4" fmla="*/ 2 w 16"/>
                <a:gd name="T5" fmla="*/ 91 h 91"/>
                <a:gd name="T6" fmla="*/ 2 w 16"/>
                <a:gd name="T7" fmla="*/ 60 h 91"/>
                <a:gd name="T8" fmla="*/ 0 w 16"/>
                <a:gd name="T9" fmla="*/ 34 h 91"/>
                <a:gd name="T10" fmla="*/ 15 w 16"/>
                <a:gd name="T11" fmla="*/ 0 h 91"/>
                <a:gd name="T12" fmla="*/ 15 w 16"/>
                <a:gd name="T13" fmla="*/ 0 h 91"/>
                <a:gd name="T14" fmla="*/ 15 w 16"/>
                <a:gd name="T15" fmla="*/ 1 h 91"/>
                <a:gd name="T16" fmla="*/ 1 w 16"/>
                <a:gd name="T17" fmla="*/ 34 h 91"/>
                <a:gd name="T18" fmla="*/ 3 w 16"/>
                <a:gd name="T19" fmla="*/ 60 h 91"/>
                <a:gd name="T20" fmla="*/ 3 w 16"/>
                <a:gd name="T21" fmla="*/ 91 h 91"/>
                <a:gd name="T22" fmla="*/ 3 w 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1">
                  <a:moveTo>
                    <a:pt x="3" y="91"/>
                  </a:moveTo>
                  <a:cubicBezTo>
                    <a:pt x="2" y="91"/>
                    <a:pt x="2" y="91"/>
                    <a:pt x="2" y="91"/>
                  </a:cubicBezTo>
                  <a:cubicBezTo>
                    <a:pt x="2" y="91"/>
                    <a:pt x="2" y="91"/>
                    <a:pt x="2" y="91"/>
                  </a:cubicBezTo>
                  <a:cubicBezTo>
                    <a:pt x="6" y="86"/>
                    <a:pt x="4" y="74"/>
                    <a:pt x="2" y="60"/>
                  </a:cubicBezTo>
                  <a:cubicBezTo>
                    <a:pt x="1" y="51"/>
                    <a:pt x="0" y="42"/>
                    <a:pt x="0" y="34"/>
                  </a:cubicBezTo>
                  <a:cubicBezTo>
                    <a:pt x="1" y="13"/>
                    <a:pt x="15" y="0"/>
                    <a:pt x="15" y="0"/>
                  </a:cubicBezTo>
                  <a:cubicBezTo>
                    <a:pt x="15" y="0"/>
                    <a:pt x="15" y="0"/>
                    <a:pt x="15" y="0"/>
                  </a:cubicBezTo>
                  <a:cubicBezTo>
                    <a:pt x="16" y="1"/>
                    <a:pt x="16" y="1"/>
                    <a:pt x="15" y="1"/>
                  </a:cubicBezTo>
                  <a:cubicBezTo>
                    <a:pt x="15" y="1"/>
                    <a:pt x="1" y="13"/>
                    <a:pt x="1" y="34"/>
                  </a:cubicBezTo>
                  <a:cubicBezTo>
                    <a:pt x="1" y="42"/>
                    <a:pt x="2" y="51"/>
                    <a:pt x="3" y="60"/>
                  </a:cubicBezTo>
                  <a:cubicBezTo>
                    <a:pt x="5" y="74"/>
                    <a:pt x="7" y="87"/>
                    <a:pt x="3" y="91"/>
                  </a:cubicBezTo>
                  <a:cubicBezTo>
                    <a:pt x="3" y="91"/>
                    <a:pt x="3" y="91"/>
                    <a:pt x="3"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2" name="i$ľïďe">
              <a:extLst>
                <a:ext uri="{FF2B5EF4-FFF2-40B4-BE49-F238E27FC236}">
                  <a16:creationId xmlns:a16="http://schemas.microsoft.com/office/drawing/2014/main" id="{0E1FF3C0-8861-4F92-84F9-FCD39A014940}"/>
                </a:ext>
              </a:extLst>
            </p:cNvPr>
            <p:cNvSpPr/>
            <p:nvPr/>
          </p:nvSpPr>
          <p:spPr bwMode="auto">
            <a:xfrm>
              <a:off x="6035682" y="2479695"/>
              <a:ext cx="49213" cy="160340"/>
            </a:xfrm>
            <a:custGeom>
              <a:avLst/>
              <a:gdLst>
                <a:gd name="T0" fmla="*/ 12 w 12"/>
                <a:gd name="T1" fmla="*/ 39 h 39"/>
                <a:gd name="T2" fmla="*/ 11 w 12"/>
                <a:gd name="T3" fmla="*/ 39 h 39"/>
                <a:gd name="T4" fmla="*/ 3 w 12"/>
                <a:gd name="T5" fmla="*/ 16 h 39"/>
                <a:gd name="T6" fmla="*/ 4 w 12"/>
                <a:gd name="T7" fmla="*/ 0 h 39"/>
                <a:gd name="T8" fmla="*/ 5 w 12"/>
                <a:gd name="T9" fmla="*/ 0 h 39"/>
                <a:gd name="T10" fmla="*/ 5 w 12"/>
                <a:gd name="T11" fmla="*/ 0 h 39"/>
                <a:gd name="T12" fmla="*/ 12 w 12"/>
                <a:gd name="T13" fmla="*/ 38 h 39"/>
                <a:gd name="T14" fmla="*/ 12 w 12"/>
                <a:gd name="T15" fmla="*/ 39 h 39"/>
                <a:gd name="T16" fmla="*/ 12 w 12"/>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9">
                  <a:moveTo>
                    <a:pt x="12" y="39"/>
                  </a:moveTo>
                  <a:cubicBezTo>
                    <a:pt x="12" y="39"/>
                    <a:pt x="12" y="39"/>
                    <a:pt x="11" y="39"/>
                  </a:cubicBezTo>
                  <a:cubicBezTo>
                    <a:pt x="5" y="34"/>
                    <a:pt x="3" y="23"/>
                    <a:pt x="3" y="16"/>
                  </a:cubicBezTo>
                  <a:cubicBezTo>
                    <a:pt x="3" y="7"/>
                    <a:pt x="4" y="0"/>
                    <a:pt x="4" y="0"/>
                  </a:cubicBezTo>
                  <a:cubicBezTo>
                    <a:pt x="4" y="0"/>
                    <a:pt x="4" y="0"/>
                    <a:pt x="5" y="0"/>
                  </a:cubicBezTo>
                  <a:cubicBezTo>
                    <a:pt x="5" y="0"/>
                    <a:pt x="5" y="0"/>
                    <a:pt x="5" y="0"/>
                  </a:cubicBezTo>
                  <a:cubicBezTo>
                    <a:pt x="5" y="1"/>
                    <a:pt x="0" y="29"/>
                    <a:pt x="12" y="38"/>
                  </a:cubicBezTo>
                  <a:cubicBezTo>
                    <a:pt x="12" y="39"/>
                    <a:pt x="12" y="39"/>
                    <a:pt x="12" y="39"/>
                  </a:cubicBezTo>
                  <a:cubicBezTo>
                    <a:pt x="12" y="39"/>
                    <a:pt x="12" y="39"/>
                    <a:pt x="12" y="39"/>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3" name="îṥlïḓe">
              <a:extLst>
                <a:ext uri="{FF2B5EF4-FFF2-40B4-BE49-F238E27FC236}">
                  <a16:creationId xmlns:a16="http://schemas.microsoft.com/office/drawing/2014/main" id="{9F35F9FE-B9F6-454B-B34F-63CAC6FC459B}"/>
                </a:ext>
              </a:extLst>
            </p:cNvPr>
            <p:cNvSpPr/>
            <p:nvPr/>
          </p:nvSpPr>
          <p:spPr bwMode="auto">
            <a:xfrm>
              <a:off x="6292857" y="2195529"/>
              <a:ext cx="185737" cy="173040"/>
            </a:xfrm>
            <a:custGeom>
              <a:avLst/>
              <a:gdLst>
                <a:gd name="T0" fmla="*/ 57 w 117"/>
                <a:gd name="T1" fmla="*/ 0 h 109"/>
                <a:gd name="T2" fmla="*/ 75 w 117"/>
                <a:gd name="T3" fmla="*/ 36 h 109"/>
                <a:gd name="T4" fmla="*/ 117 w 117"/>
                <a:gd name="T5" fmla="*/ 41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1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1"/>
                  </a:lnTo>
                  <a:lnTo>
                    <a:pt x="85" y="70"/>
                  </a:lnTo>
                  <a:lnTo>
                    <a:pt x="93" y="109"/>
                  </a:lnTo>
                  <a:lnTo>
                    <a:pt x="57" y="91"/>
                  </a:lnTo>
                  <a:lnTo>
                    <a:pt x="23" y="109"/>
                  </a:lnTo>
                  <a:lnTo>
                    <a:pt x="28" y="70"/>
                  </a:lnTo>
                  <a:lnTo>
                    <a:pt x="0" y="41"/>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4" name="ïṡľiḋe">
              <a:extLst>
                <a:ext uri="{FF2B5EF4-FFF2-40B4-BE49-F238E27FC236}">
                  <a16:creationId xmlns:a16="http://schemas.microsoft.com/office/drawing/2014/main" id="{E7534E65-DDD7-43DF-A5C0-86EA266A4DAB}"/>
                </a:ext>
              </a:extLst>
            </p:cNvPr>
            <p:cNvSpPr/>
            <p:nvPr/>
          </p:nvSpPr>
          <p:spPr bwMode="auto">
            <a:xfrm>
              <a:off x="6507169" y="2195529"/>
              <a:ext cx="180975" cy="173040"/>
            </a:xfrm>
            <a:custGeom>
              <a:avLst/>
              <a:gdLst>
                <a:gd name="T0" fmla="*/ 57 w 114"/>
                <a:gd name="T1" fmla="*/ 0 h 109"/>
                <a:gd name="T2" fmla="*/ 75 w 114"/>
                <a:gd name="T3" fmla="*/ 36 h 109"/>
                <a:gd name="T4" fmla="*/ 114 w 114"/>
                <a:gd name="T5" fmla="*/ 41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6" y="70"/>
                  </a:lnTo>
                  <a:lnTo>
                    <a:pt x="91" y="109"/>
                  </a:lnTo>
                  <a:lnTo>
                    <a:pt x="57" y="91"/>
                  </a:lnTo>
                  <a:lnTo>
                    <a:pt x="21"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5" name="iṡlïḋê">
              <a:extLst>
                <a:ext uri="{FF2B5EF4-FFF2-40B4-BE49-F238E27FC236}">
                  <a16:creationId xmlns:a16="http://schemas.microsoft.com/office/drawing/2014/main" id="{8BAB14BB-C6E1-4A58-8AEB-3B382D2866E7}"/>
                </a:ext>
              </a:extLst>
            </p:cNvPr>
            <p:cNvSpPr/>
            <p:nvPr/>
          </p:nvSpPr>
          <p:spPr bwMode="auto">
            <a:xfrm>
              <a:off x="6700844" y="2195529"/>
              <a:ext cx="182563" cy="173040"/>
            </a:xfrm>
            <a:custGeom>
              <a:avLst/>
              <a:gdLst>
                <a:gd name="T0" fmla="*/ 58 w 115"/>
                <a:gd name="T1" fmla="*/ 0 h 109"/>
                <a:gd name="T2" fmla="*/ 76 w 115"/>
                <a:gd name="T3" fmla="*/ 36 h 109"/>
                <a:gd name="T4" fmla="*/ 115 w 115"/>
                <a:gd name="T5" fmla="*/ 41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1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1"/>
                  </a:lnTo>
                  <a:lnTo>
                    <a:pt x="86" y="70"/>
                  </a:lnTo>
                  <a:lnTo>
                    <a:pt x="94" y="109"/>
                  </a:lnTo>
                  <a:lnTo>
                    <a:pt x="58" y="91"/>
                  </a:lnTo>
                  <a:lnTo>
                    <a:pt x="24" y="109"/>
                  </a:lnTo>
                  <a:lnTo>
                    <a:pt x="29" y="70"/>
                  </a:lnTo>
                  <a:lnTo>
                    <a:pt x="0" y="41"/>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6" name="ïšļîďe">
              <a:extLst>
                <a:ext uri="{FF2B5EF4-FFF2-40B4-BE49-F238E27FC236}">
                  <a16:creationId xmlns:a16="http://schemas.microsoft.com/office/drawing/2014/main" id="{4FE817CC-E52B-49AF-97F4-D93280398958}"/>
                </a:ext>
              </a:extLst>
            </p:cNvPr>
            <p:cNvSpPr/>
            <p:nvPr/>
          </p:nvSpPr>
          <p:spPr bwMode="auto">
            <a:xfrm>
              <a:off x="6916744" y="2195529"/>
              <a:ext cx="180975" cy="173040"/>
            </a:xfrm>
            <a:custGeom>
              <a:avLst/>
              <a:gdLst>
                <a:gd name="T0" fmla="*/ 57 w 114"/>
                <a:gd name="T1" fmla="*/ 0 h 109"/>
                <a:gd name="T2" fmla="*/ 75 w 114"/>
                <a:gd name="T3" fmla="*/ 36 h 109"/>
                <a:gd name="T4" fmla="*/ 114 w 114"/>
                <a:gd name="T5" fmla="*/ 41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5" y="70"/>
                  </a:lnTo>
                  <a:lnTo>
                    <a:pt x="91" y="109"/>
                  </a:lnTo>
                  <a:lnTo>
                    <a:pt x="57" y="91"/>
                  </a:lnTo>
                  <a:lnTo>
                    <a:pt x="20" y="109"/>
                  </a:lnTo>
                  <a:lnTo>
                    <a:pt x="28"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7" name="îsļïḑè">
              <a:extLst>
                <a:ext uri="{FF2B5EF4-FFF2-40B4-BE49-F238E27FC236}">
                  <a16:creationId xmlns:a16="http://schemas.microsoft.com/office/drawing/2014/main" id="{37731E40-0007-4B4D-8A99-E7963F5058D7}"/>
                </a:ext>
              </a:extLst>
            </p:cNvPr>
            <p:cNvSpPr/>
            <p:nvPr/>
          </p:nvSpPr>
          <p:spPr bwMode="auto">
            <a:xfrm>
              <a:off x="7118358" y="2195529"/>
              <a:ext cx="182563" cy="173040"/>
            </a:xfrm>
            <a:custGeom>
              <a:avLst/>
              <a:gdLst>
                <a:gd name="T0" fmla="*/ 57 w 115"/>
                <a:gd name="T1" fmla="*/ 0 h 109"/>
                <a:gd name="T2" fmla="*/ 76 w 115"/>
                <a:gd name="T3" fmla="*/ 36 h 109"/>
                <a:gd name="T4" fmla="*/ 115 w 115"/>
                <a:gd name="T5" fmla="*/ 41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1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1"/>
                  </a:lnTo>
                  <a:lnTo>
                    <a:pt x="86" y="70"/>
                  </a:lnTo>
                  <a:lnTo>
                    <a:pt x="94" y="109"/>
                  </a:lnTo>
                  <a:lnTo>
                    <a:pt x="57" y="91"/>
                  </a:lnTo>
                  <a:lnTo>
                    <a:pt x="24"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8" name="íṡľiďé">
              <a:extLst>
                <a:ext uri="{FF2B5EF4-FFF2-40B4-BE49-F238E27FC236}">
                  <a16:creationId xmlns:a16="http://schemas.microsoft.com/office/drawing/2014/main" id="{43104577-D8A2-4183-917F-7A951A4A94CA}"/>
                </a:ext>
              </a:extLst>
            </p:cNvPr>
            <p:cNvSpPr/>
            <p:nvPr/>
          </p:nvSpPr>
          <p:spPr bwMode="auto">
            <a:xfrm>
              <a:off x="6316669" y="2438419"/>
              <a:ext cx="963614"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79" name="ïŝ1íḑe">
              <a:extLst>
                <a:ext uri="{FF2B5EF4-FFF2-40B4-BE49-F238E27FC236}">
                  <a16:creationId xmlns:a16="http://schemas.microsoft.com/office/drawing/2014/main" id="{35547542-E420-491F-AFED-58B6E647016C}"/>
                </a:ext>
              </a:extLst>
            </p:cNvPr>
            <p:cNvSpPr/>
            <p:nvPr/>
          </p:nvSpPr>
          <p:spPr bwMode="auto">
            <a:xfrm>
              <a:off x="6316669" y="253367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80" name="îS1îďê">
              <a:extLst>
                <a:ext uri="{FF2B5EF4-FFF2-40B4-BE49-F238E27FC236}">
                  <a16:creationId xmlns:a16="http://schemas.microsoft.com/office/drawing/2014/main" id="{F7C1A551-E011-4818-92D3-74C731BE037A}"/>
                </a:ext>
              </a:extLst>
            </p:cNvPr>
            <p:cNvSpPr/>
            <p:nvPr/>
          </p:nvSpPr>
          <p:spPr bwMode="auto">
            <a:xfrm>
              <a:off x="6316669" y="260828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81" name="íṡḻîďê">
              <a:extLst>
                <a:ext uri="{FF2B5EF4-FFF2-40B4-BE49-F238E27FC236}">
                  <a16:creationId xmlns:a16="http://schemas.microsoft.com/office/drawing/2014/main" id="{EAA85A1D-FB9F-49AA-9DE4-957772CEF698}"/>
                </a:ext>
              </a:extLst>
            </p:cNvPr>
            <p:cNvSpPr/>
            <p:nvPr/>
          </p:nvSpPr>
          <p:spPr bwMode="auto">
            <a:xfrm>
              <a:off x="5494343" y="4056093"/>
              <a:ext cx="2025651" cy="768355"/>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5"/>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5"/>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2" name="îSļiḍé">
              <a:extLst>
                <a:ext uri="{FF2B5EF4-FFF2-40B4-BE49-F238E27FC236}">
                  <a16:creationId xmlns:a16="http://schemas.microsoft.com/office/drawing/2014/main" id="{B33EAAB1-767E-4581-B21F-237FB0D9711A}"/>
                </a:ext>
              </a:extLst>
            </p:cNvPr>
            <p:cNvSpPr/>
            <p:nvPr/>
          </p:nvSpPr>
          <p:spPr bwMode="auto">
            <a:xfrm>
              <a:off x="5700718" y="4708562"/>
              <a:ext cx="306388" cy="301628"/>
            </a:xfrm>
            <a:custGeom>
              <a:avLst/>
              <a:gdLst>
                <a:gd name="T0" fmla="*/ 0 w 193"/>
                <a:gd name="T1" fmla="*/ 5 h 190"/>
                <a:gd name="T2" fmla="*/ 0 w 193"/>
                <a:gd name="T3" fmla="*/ 190 h 190"/>
                <a:gd name="T4" fmla="*/ 193 w 193"/>
                <a:gd name="T5" fmla="*/ 0 h 190"/>
                <a:gd name="T6" fmla="*/ 0 w 193"/>
                <a:gd name="T7" fmla="*/ 5 h 190"/>
              </a:gdLst>
              <a:ahLst/>
              <a:cxnLst>
                <a:cxn ang="0">
                  <a:pos x="T0" y="T1"/>
                </a:cxn>
                <a:cxn ang="0">
                  <a:pos x="T2" y="T3"/>
                </a:cxn>
                <a:cxn ang="0">
                  <a:pos x="T4" y="T5"/>
                </a:cxn>
                <a:cxn ang="0">
                  <a:pos x="T6" y="T7"/>
                </a:cxn>
              </a:cxnLst>
              <a:rect l="0" t="0" r="r" b="b"/>
              <a:pathLst>
                <a:path w="193" h="190">
                  <a:moveTo>
                    <a:pt x="0" y="5"/>
                  </a:moveTo>
                  <a:lnTo>
                    <a:pt x="0" y="190"/>
                  </a:lnTo>
                  <a:lnTo>
                    <a:pt x="193"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3" name="îşḻiďê">
              <a:extLst>
                <a:ext uri="{FF2B5EF4-FFF2-40B4-BE49-F238E27FC236}">
                  <a16:creationId xmlns:a16="http://schemas.microsoft.com/office/drawing/2014/main" id="{CEC2E492-3F3B-4AC3-AF27-E272DCC98A35}"/>
                </a:ext>
              </a:extLst>
            </p:cNvPr>
            <p:cNvSpPr/>
            <p:nvPr/>
          </p:nvSpPr>
          <p:spPr bwMode="auto">
            <a:xfrm>
              <a:off x="5635631" y="4138644"/>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4" name="ïşľîďé">
              <a:extLst>
                <a:ext uri="{FF2B5EF4-FFF2-40B4-BE49-F238E27FC236}">
                  <a16:creationId xmlns:a16="http://schemas.microsoft.com/office/drawing/2014/main" id="{48DB9A6E-A3C6-4CEF-B2A3-0C25D58BE58D}"/>
                </a:ext>
              </a:extLst>
            </p:cNvPr>
            <p:cNvSpPr/>
            <p:nvPr/>
          </p:nvSpPr>
          <p:spPr bwMode="auto">
            <a:xfrm>
              <a:off x="5862643" y="4510123"/>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5" name="ïślíďê">
              <a:extLst>
                <a:ext uri="{FF2B5EF4-FFF2-40B4-BE49-F238E27FC236}">
                  <a16:creationId xmlns:a16="http://schemas.microsoft.com/office/drawing/2014/main" id="{A5DADA0D-4C13-432F-9EF0-F4B7F6F65E87}"/>
                </a:ext>
              </a:extLst>
            </p:cNvPr>
            <p:cNvSpPr/>
            <p:nvPr/>
          </p:nvSpPr>
          <p:spPr bwMode="auto">
            <a:xfrm>
              <a:off x="5862643" y="4530759"/>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6" name="iṧlîḍe">
              <a:extLst>
                <a:ext uri="{FF2B5EF4-FFF2-40B4-BE49-F238E27FC236}">
                  <a16:creationId xmlns:a16="http://schemas.microsoft.com/office/drawing/2014/main" id="{8481E475-27AC-4310-9871-9CA0564EA7AF}"/>
                </a:ext>
              </a:extLst>
            </p:cNvPr>
            <p:cNvSpPr/>
            <p:nvPr/>
          </p:nvSpPr>
          <p:spPr bwMode="auto">
            <a:xfrm>
              <a:off x="5772157" y="420055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7" name="íŝľíḍê">
              <a:extLst>
                <a:ext uri="{FF2B5EF4-FFF2-40B4-BE49-F238E27FC236}">
                  <a16:creationId xmlns:a16="http://schemas.microsoft.com/office/drawing/2014/main" id="{40CAC107-F012-452E-82C5-554CFD9A9CCA}"/>
                </a:ext>
              </a:extLst>
            </p:cNvPr>
            <p:cNvSpPr/>
            <p:nvPr/>
          </p:nvSpPr>
          <p:spPr bwMode="auto">
            <a:xfrm>
              <a:off x="5903918" y="4398996"/>
              <a:ext cx="20638" cy="82550"/>
            </a:xfrm>
            <a:custGeom>
              <a:avLst/>
              <a:gdLst>
                <a:gd name="T0" fmla="*/ 3 w 5"/>
                <a:gd name="T1" fmla="*/ 20 h 20"/>
                <a:gd name="T2" fmla="*/ 3 w 5"/>
                <a:gd name="T3" fmla="*/ 20 h 20"/>
                <a:gd name="T4" fmla="*/ 0 w 5"/>
                <a:gd name="T5" fmla="*/ 12 h 20"/>
                <a:gd name="T6" fmla="*/ 1 w 5"/>
                <a:gd name="T7" fmla="*/ 12 h 20"/>
                <a:gd name="T8" fmla="*/ 1 w 5"/>
                <a:gd name="T9" fmla="*/ 12 h 20"/>
                <a:gd name="T10" fmla="*/ 3 w 5"/>
                <a:gd name="T11" fmla="*/ 19 h 20"/>
                <a:gd name="T12" fmla="*/ 3 w 5"/>
                <a:gd name="T13" fmla="*/ 19 h 20"/>
                <a:gd name="T14" fmla="*/ 4 w 5"/>
                <a:gd name="T15" fmla="*/ 1 h 20"/>
                <a:gd name="T16" fmla="*/ 4 w 5"/>
                <a:gd name="T17" fmla="*/ 0 h 20"/>
                <a:gd name="T18" fmla="*/ 5 w 5"/>
                <a:gd name="T19" fmla="*/ 1 h 20"/>
                <a:gd name="T20" fmla="*/ 4 w 5"/>
                <a:gd name="T21" fmla="*/ 19 h 20"/>
                <a:gd name="T22" fmla="*/ 3 w 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0">
                  <a:moveTo>
                    <a:pt x="3" y="20"/>
                  </a:moveTo>
                  <a:cubicBezTo>
                    <a:pt x="3" y="20"/>
                    <a:pt x="3" y="20"/>
                    <a:pt x="3" y="20"/>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5" y="0"/>
                    <a:pt x="5" y="1"/>
                  </a:cubicBezTo>
                  <a:cubicBezTo>
                    <a:pt x="5" y="2"/>
                    <a:pt x="5" y="17"/>
                    <a:pt x="4" y="19"/>
                  </a:cubicBezTo>
                  <a:cubicBezTo>
                    <a:pt x="3" y="19"/>
                    <a:pt x="3" y="20"/>
                    <a:pt x="3"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8" name="iṧlíďé">
              <a:extLst>
                <a:ext uri="{FF2B5EF4-FFF2-40B4-BE49-F238E27FC236}">
                  <a16:creationId xmlns:a16="http://schemas.microsoft.com/office/drawing/2014/main" id="{DDAF7852-5D74-48FA-8AFB-B177AA004F7E}"/>
                </a:ext>
              </a:extLst>
            </p:cNvPr>
            <p:cNvSpPr/>
            <p:nvPr/>
          </p:nvSpPr>
          <p:spPr bwMode="auto">
            <a:xfrm>
              <a:off x="5940432" y="4365659"/>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9" name="íṥ1íďe">
              <a:extLst>
                <a:ext uri="{FF2B5EF4-FFF2-40B4-BE49-F238E27FC236}">
                  <a16:creationId xmlns:a16="http://schemas.microsoft.com/office/drawing/2014/main" id="{C8AF9537-BD0A-42BA-BC96-C81328122302}"/>
                </a:ext>
              </a:extLst>
            </p:cNvPr>
            <p:cNvSpPr/>
            <p:nvPr/>
          </p:nvSpPr>
          <p:spPr bwMode="auto">
            <a:xfrm>
              <a:off x="5842007" y="436089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0" name="íšľíḓé">
              <a:extLst>
                <a:ext uri="{FF2B5EF4-FFF2-40B4-BE49-F238E27FC236}">
                  <a16:creationId xmlns:a16="http://schemas.microsoft.com/office/drawing/2014/main" id="{3CA4FF74-06D1-490A-9AE3-0C80ED40FC9F}"/>
                </a:ext>
              </a:extLst>
            </p:cNvPr>
            <p:cNvSpPr/>
            <p:nvPr/>
          </p:nvSpPr>
          <p:spPr bwMode="auto">
            <a:xfrm>
              <a:off x="5961069" y="4452971"/>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1" name="î$1îdé">
              <a:extLst>
                <a:ext uri="{FF2B5EF4-FFF2-40B4-BE49-F238E27FC236}">
                  <a16:creationId xmlns:a16="http://schemas.microsoft.com/office/drawing/2014/main" id="{E89BE612-33A5-44AA-BB5F-95A71BBA7AC6}"/>
                </a:ext>
              </a:extLst>
            </p:cNvPr>
            <p:cNvSpPr/>
            <p:nvPr/>
          </p:nvSpPr>
          <p:spPr bwMode="auto">
            <a:xfrm>
              <a:off x="5821368" y="4452971"/>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2" name="íşľîḓe">
              <a:extLst>
                <a:ext uri="{FF2B5EF4-FFF2-40B4-BE49-F238E27FC236}">
                  <a16:creationId xmlns:a16="http://schemas.microsoft.com/office/drawing/2014/main" id="{2D4D3007-53EA-478C-B4F8-ABAED52AE924}"/>
                </a:ext>
              </a:extLst>
            </p:cNvPr>
            <p:cNvSpPr/>
            <p:nvPr/>
          </p:nvSpPr>
          <p:spPr bwMode="auto">
            <a:xfrm>
              <a:off x="5953132"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3" name="íśļîḍe">
              <a:extLst>
                <a:ext uri="{FF2B5EF4-FFF2-40B4-BE49-F238E27FC236}">
                  <a16:creationId xmlns:a16="http://schemas.microsoft.com/office/drawing/2014/main" id="{C071BAF3-2606-45CB-A6E2-81860407DA76}"/>
                </a:ext>
              </a:extLst>
            </p:cNvPr>
            <p:cNvSpPr/>
            <p:nvPr/>
          </p:nvSpPr>
          <p:spPr bwMode="auto">
            <a:xfrm>
              <a:off x="5849943"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4" name="íṩľîdè">
              <a:extLst>
                <a:ext uri="{FF2B5EF4-FFF2-40B4-BE49-F238E27FC236}">
                  <a16:creationId xmlns:a16="http://schemas.microsoft.com/office/drawing/2014/main" id="{F4810360-FBDC-45F1-B35B-966B630DAA64}"/>
                </a:ext>
              </a:extLst>
            </p:cNvPr>
            <p:cNvSpPr/>
            <p:nvPr/>
          </p:nvSpPr>
          <p:spPr bwMode="auto">
            <a:xfrm>
              <a:off x="5741993" y="4391060"/>
              <a:ext cx="74613" cy="98426"/>
            </a:xfrm>
            <a:custGeom>
              <a:avLst/>
              <a:gdLst>
                <a:gd name="T0" fmla="*/ 14 w 18"/>
                <a:gd name="T1" fmla="*/ 11 h 24"/>
                <a:gd name="T2" fmla="*/ 3 w 18"/>
                <a:gd name="T3" fmla="*/ 6 h 24"/>
                <a:gd name="T4" fmla="*/ 14 w 18"/>
                <a:gd name="T5" fmla="*/ 21 h 24"/>
                <a:gd name="T6" fmla="*/ 14 w 18"/>
                <a:gd name="T7" fmla="*/ 11 h 24"/>
              </a:gdLst>
              <a:ahLst/>
              <a:cxnLst>
                <a:cxn ang="0">
                  <a:pos x="T0" y="T1"/>
                </a:cxn>
                <a:cxn ang="0">
                  <a:pos x="T2" y="T3"/>
                </a:cxn>
                <a:cxn ang="0">
                  <a:pos x="T4" y="T5"/>
                </a:cxn>
                <a:cxn ang="0">
                  <a:pos x="T6" y="T7"/>
                </a:cxn>
              </a:cxnLst>
              <a:rect l="0" t="0" r="r" b="b"/>
              <a:pathLst>
                <a:path w="18" h="24">
                  <a:moveTo>
                    <a:pt x="14" y="11"/>
                  </a:moveTo>
                  <a:cubicBezTo>
                    <a:pt x="14" y="11"/>
                    <a:pt x="6" y="0"/>
                    <a:pt x="3" y="6"/>
                  </a:cubicBezTo>
                  <a:cubicBezTo>
                    <a:pt x="0" y="12"/>
                    <a:pt x="10" y="24"/>
                    <a:pt x="14" y="21"/>
                  </a:cubicBezTo>
                  <a:cubicBezTo>
                    <a:pt x="18" y="18"/>
                    <a:pt x="14" y="11"/>
                    <a:pt x="14"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5" name="ïŝḻiḋé">
              <a:extLst>
                <a:ext uri="{FF2B5EF4-FFF2-40B4-BE49-F238E27FC236}">
                  <a16:creationId xmlns:a16="http://schemas.microsoft.com/office/drawing/2014/main" id="{90022D23-1F19-48BE-9A45-D733237176A0}"/>
                </a:ext>
              </a:extLst>
            </p:cNvPr>
            <p:cNvSpPr/>
            <p:nvPr/>
          </p:nvSpPr>
          <p:spPr bwMode="auto">
            <a:xfrm>
              <a:off x="5767393" y="4422809"/>
              <a:ext cx="28575" cy="41275"/>
            </a:xfrm>
            <a:custGeom>
              <a:avLst/>
              <a:gdLst>
                <a:gd name="T0" fmla="*/ 6 w 7"/>
                <a:gd name="T1" fmla="*/ 10 h 10"/>
                <a:gd name="T2" fmla="*/ 6 w 7"/>
                <a:gd name="T3" fmla="*/ 10 h 10"/>
                <a:gd name="T4" fmla="*/ 6 w 7"/>
                <a:gd name="T5" fmla="*/ 10 h 10"/>
                <a:gd name="T6" fmla="*/ 4 w 7"/>
                <a:gd name="T7" fmla="*/ 2 h 10"/>
                <a:gd name="T8" fmla="*/ 1 w 7"/>
                <a:gd name="T9" fmla="*/ 1 h 10"/>
                <a:gd name="T10" fmla="*/ 0 w 7"/>
                <a:gd name="T11" fmla="*/ 1 h 10"/>
                <a:gd name="T12" fmla="*/ 1 w 7"/>
                <a:gd name="T13" fmla="*/ 1 h 10"/>
                <a:gd name="T14" fmla="*/ 5 w 7"/>
                <a:gd name="T15" fmla="*/ 2 h 10"/>
                <a:gd name="T16" fmla="*/ 7 w 7"/>
                <a:gd name="T17" fmla="*/ 10 h 10"/>
                <a:gd name="T18" fmla="*/ 6 w 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10"/>
                  </a:moveTo>
                  <a:cubicBezTo>
                    <a:pt x="6" y="10"/>
                    <a:pt x="6" y="10"/>
                    <a:pt x="6" y="10"/>
                  </a:cubicBezTo>
                  <a:cubicBezTo>
                    <a:pt x="6" y="10"/>
                    <a:pt x="6" y="10"/>
                    <a:pt x="6" y="10"/>
                  </a:cubicBezTo>
                  <a:cubicBezTo>
                    <a:pt x="6" y="6"/>
                    <a:pt x="6" y="3"/>
                    <a:pt x="4" y="2"/>
                  </a:cubicBezTo>
                  <a:cubicBezTo>
                    <a:pt x="3" y="1"/>
                    <a:pt x="1" y="1"/>
                    <a:pt x="1" y="1"/>
                  </a:cubicBezTo>
                  <a:cubicBezTo>
                    <a:pt x="1" y="1"/>
                    <a:pt x="0" y="1"/>
                    <a:pt x="0" y="1"/>
                  </a:cubicBezTo>
                  <a:cubicBezTo>
                    <a:pt x="0" y="1"/>
                    <a:pt x="0" y="1"/>
                    <a:pt x="1" y="1"/>
                  </a:cubicBezTo>
                  <a:cubicBezTo>
                    <a:pt x="1" y="1"/>
                    <a:pt x="3" y="0"/>
                    <a:pt x="5" y="2"/>
                  </a:cubicBezTo>
                  <a:cubicBezTo>
                    <a:pt x="6" y="3"/>
                    <a:pt x="7" y="6"/>
                    <a:pt x="7" y="10"/>
                  </a:cubicBezTo>
                  <a:cubicBezTo>
                    <a:pt x="7" y="10"/>
                    <a:pt x="7"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6" name="îsḻïḓe">
              <a:extLst>
                <a:ext uri="{FF2B5EF4-FFF2-40B4-BE49-F238E27FC236}">
                  <a16:creationId xmlns:a16="http://schemas.microsoft.com/office/drawing/2014/main" id="{C32E2730-B791-417E-9420-1D2D77734F9A}"/>
                </a:ext>
              </a:extLst>
            </p:cNvPr>
            <p:cNvSpPr/>
            <p:nvPr/>
          </p:nvSpPr>
          <p:spPr bwMode="auto">
            <a:xfrm>
              <a:off x="5780094" y="4427571"/>
              <a:ext cx="7938" cy="28575"/>
            </a:xfrm>
            <a:custGeom>
              <a:avLst/>
              <a:gdLst>
                <a:gd name="T0" fmla="*/ 2 w 2"/>
                <a:gd name="T1" fmla="*/ 7 h 7"/>
                <a:gd name="T2" fmla="*/ 2 w 2"/>
                <a:gd name="T3" fmla="*/ 7 h 7"/>
                <a:gd name="T4" fmla="*/ 1 w 2"/>
                <a:gd name="T5" fmla="*/ 1 h 7"/>
                <a:gd name="T6" fmla="*/ 2 w 2"/>
                <a:gd name="T7" fmla="*/ 1 h 7"/>
                <a:gd name="T8" fmla="*/ 2 w 2"/>
                <a:gd name="T9" fmla="*/ 1 h 7"/>
                <a:gd name="T10" fmla="*/ 2 w 2"/>
                <a:gd name="T11" fmla="*/ 1 h 7"/>
                <a:gd name="T12" fmla="*/ 2 w 2"/>
                <a:gd name="T13" fmla="*/ 6 h 7"/>
                <a:gd name="T14" fmla="*/ 2 w 2"/>
                <a:gd name="T15" fmla="*/ 7 h 7"/>
                <a:gd name="T16" fmla="*/ 2 w 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7"/>
                  </a:moveTo>
                  <a:cubicBezTo>
                    <a:pt x="2" y="7"/>
                    <a:pt x="2" y="7"/>
                    <a:pt x="2" y="7"/>
                  </a:cubicBezTo>
                  <a:cubicBezTo>
                    <a:pt x="0" y="2"/>
                    <a:pt x="1" y="1"/>
                    <a:pt x="1" y="1"/>
                  </a:cubicBezTo>
                  <a:cubicBezTo>
                    <a:pt x="1" y="0"/>
                    <a:pt x="1" y="0"/>
                    <a:pt x="2" y="1"/>
                  </a:cubicBezTo>
                  <a:cubicBezTo>
                    <a:pt x="2" y="1"/>
                    <a:pt x="2" y="1"/>
                    <a:pt x="2" y="1"/>
                  </a:cubicBezTo>
                  <a:cubicBezTo>
                    <a:pt x="2" y="1"/>
                    <a:pt x="2" y="1"/>
                    <a:pt x="2" y="1"/>
                  </a:cubicBezTo>
                  <a:cubicBezTo>
                    <a:pt x="2" y="1"/>
                    <a:pt x="1" y="2"/>
                    <a:pt x="2" y="6"/>
                  </a:cubicBezTo>
                  <a:cubicBezTo>
                    <a:pt x="2"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7" name="ïṩḷîdê">
              <a:extLst>
                <a:ext uri="{FF2B5EF4-FFF2-40B4-BE49-F238E27FC236}">
                  <a16:creationId xmlns:a16="http://schemas.microsoft.com/office/drawing/2014/main" id="{2CB8AB81-6B40-4DA5-87FA-46319E4EA684}"/>
                </a:ext>
              </a:extLst>
            </p:cNvPr>
            <p:cNvSpPr/>
            <p:nvPr/>
          </p:nvSpPr>
          <p:spPr bwMode="auto">
            <a:xfrm>
              <a:off x="6007107" y="4398996"/>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8" name="iṣḻïdé">
              <a:extLst>
                <a:ext uri="{FF2B5EF4-FFF2-40B4-BE49-F238E27FC236}">
                  <a16:creationId xmlns:a16="http://schemas.microsoft.com/office/drawing/2014/main" id="{FA131786-7446-45B4-8597-145CC13B4D76}"/>
                </a:ext>
              </a:extLst>
            </p:cNvPr>
            <p:cNvSpPr/>
            <p:nvPr/>
          </p:nvSpPr>
          <p:spPr bwMode="auto">
            <a:xfrm>
              <a:off x="6022982" y="442757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9" name="îšľiďè">
              <a:extLst>
                <a:ext uri="{FF2B5EF4-FFF2-40B4-BE49-F238E27FC236}">
                  <a16:creationId xmlns:a16="http://schemas.microsoft.com/office/drawing/2014/main" id="{50AEB73A-76A5-4B9F-8D0F-F4E29B89AC0C}"/>
                </a:ext>
              </a:extLst>
            </p:cNvPr>
            <p:cNvSpPr/>
            <p:nvPr/>
          </p:nvSpPr>
          <p:spPr bwMode="auto">
            <a:xfrm>
              <a:off x="6027744" y="4432335"/>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0" name="iş1îďè">
              <a:extLst>
                <a:ext uri="{FF2B5EF4-FFF2-40B4-BE49-F238E27FC236}">
                  <a16:creationId xmlns:a16="http://schemas.microsoft.com/office/drawing/2014/main" id="{5B23A4D4-D1FE-4278-BD80-AF7ADEFA28D8}"/>
                </a:ext>
              </a:extLst>
            </p:cNvPr>
            <p:cNvSpPr/>
            <p:nvPr/>
          </p:nvSpPr>
          <p:spPr bwMode="auto">
            <a:xfrm>
              <a:off x="5784851" y="4378326"/>
              <a:ext cx="258763" cy="255588"/>
            </a:xfrm>
            <a:custGeom>
              <a:avLst/>
              <a:gdLst>
                <a:gd name="T0" fmla="*/ 7 w 63"/>
                <a:gd name="T1" fmla="*/ 6 h 62"/>
                <a:gd name="T2" fmla="*/ 16 w 63"/>
                <a:gd name="T3" fmla="*/ 37 h 62"/>
                <a:gd name="T4" fmla="*/ 32 w 63"/>
                <a:gd name="T5" fmla="*/ 26 h 62"/>
                <a:gd name="T6" fmla="*/ 49 w 63"/>
                <a:gd name="T7" fmla="*/ 34 h 62"/>
                <a:gd name="T8" fmla="*/ 56 w 63"/>
                <a:gd name="T9" fmla="*/ 2 h 62"/>
                <a:gd name="T10" fmla="*/ 36 w 63"/>
                <a:gd name="T11" fmla="*/ 57 h 62"/>
                <a:gd name="T12" fmla="*/ 2 w 63"/>
                <a:gd name="T13" fmla="*/ 6 h 62"/>
                <a:gd name="T14" fmla="*/ 7 w 63"/>
                <a:gd name="T15" fmla="*/ 6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7" y="6"/>
                  </a:moveTo>
                  <a:cubicBezTo>
                    <a:pt x="7" y="6"/>
                    <a:pt x="10" y="36"/>
                    <a:pt x="16" y="37"/>
                  </a:cubicBezTo>
                  <a:cubicBezTo>
                    <a:pt x="23" y="39"/>
                    <a:pt x="20" y="27"/>
                    <a:pt x="32" y="26"/>
                  </a:cubicBezTo>
                  <a:cubicBezTo>
                    <a:pt x="44" y="25"/>
                    <a:pt x="40" y="40"/>
                    <a:pt x="49" y="34"/>
                  </a:cubicBezTo>
                  <a:cubicBezTo>
                    <a:pt x="58" y="29"/>
                    <a:pt x="52" y="1"/>
                    <a:pt x="56" y="2"/>
                  </a:cubicBezTo>
                  <a:cubicBezTo>
                    <a:pt x="59" y="3"/>
                    <a:pt x="63" y="51"/>
                    <a:pt x="36" y="57"/>
                  </a:cubicBezTo>
                  <a:cubicBezTo>
                    <a:pt x="7" y="62"/>
                    <a:pt x="0" y="12"/>
                    <a:pt x="2" y="6"/>
                  </a:cubicBezTo>
                  <a:cubicBezTo>
                    <a:pt x="4" y="0"/>
                    <a:pt x="6" y="2"/>
                    <a:pt x="7" y="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1" name="î$ḷïďé">
              <a:extLst>
                <a:ext uri="{FF2B5EF4-FFF2-40B4-BE49-F238E27FC236}">
                  <a16:creationId xmlns:a16="http://schemas.microsoft.com/office/drawing/2014/main" id="{55F1A436-B2DD-4909-A7D8-AC39D3863742}"/>
                </a:ext>
              </a:extLst>
            </p:cNvPr>
            <p:cNvSpPr/>
            <p:nvPr/>
          </p:nvSpPr>
          <p:spPr bwMode="auto">
            <a:xfrm>
              <a:off x="5895982" y="4497422"/>
              <a:ext cx="44451" cy="41275"/>
            </a:xfrm>
            <a:custGeom>
              <a:avLst/>
              <a:gdLst>
                <a:gd name="T0" fmla="*/ 5 w 11"/>
                <a:gd name="T1" fmla="*/ 10 h 10"/>
                <a:gd name="T2" fmla="*/ 5 w 11"/>
                <a:gd name="T3" fmla="*/ 10 h 10"/>
                <a:gd name="T4" fmla="*/ 0 w 11"/>
                <a:gd name="T5" fmla="*/ 1 h 10"/>
                <a:gd name="T6" fmla="*/ 0 w 11"/>
                <a:gd name="T7" fmla="*/ 1 h 10"/>
                <a:gd name="T8" fmla="*/ 1 w 11"/>
                <a:gd name="T9" fmla="*/ 1 h 10"/>
                <a:gd name="T10" fmla="*/ 5 w 11"/>
                <a:gd name="T11" fmla="*/ 9 h 10"/>
                <a:gd name="T12" fmla="*/ 5 w 11"/>
                <a:gd name="T13" fmla="*/ 9 h 10"/>
                <a:gd name="T14" fmla="*/ 10 w 11"/>
                <a:gd name="T15" fmla="*/ 0 h 10"/>
                <a:gd name="T16" fmla="*/ 11 w 11"/>
                <a:gd name="T17" fmla="*/ 0 h 10"/>
                <a:gd name="T18" fmla="*/ 11 w 11"/>
                <a:gd name="T19" fmla="*/ 1 h 10"/>
                <a:gd name="T20" fmla="*/ 5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5" y="10"/>
                  </a:moveTo>
                  <a:cubicBezTo>
                    <a:pt x="5" y="10"/>
                    <a:pt x="5" y="10"/>
                    <a:pt x="5" y="10"/>
                  </a:cubicBezTo>
                  <a:cubicBezTo>
                    <a:pt x="2" y="9"/>
                    <a:pt x="0" y="2"/>
                    <a:pt x="0" y="1"/>
                  </a:cubicBezTo>
                  <a:cubicBezTo>
                    <a:pt x="0" y="1"/>
                    <a:pt x="0" y="1"/>
                    <a:pt x="0" y="1"/>
                  </a:cubicBezTo>
                  <a:cubicBezTo>
                    <a:pt x="0" y="1"/>
                    <a:pt x="1" y="1"/>
                    <a:pt x="1" y="1"/>
                  </a:cubicBezTo>
                  <a:cubicBezTo>
                    <a:pt x="1" y="3"/>
                    <a:pt x="3" y="9"/>
                    <a:pt x="5" y="9"/>
                  </a:cubicBezTo>
                  <a:cubicBezTo>
                    <a:pt x="5" y="9"/>
                    <a:pt x="5" y="9"/>
                    <a:pt x="5" y="9"/>
                  </a:cubicBezTo>
                  <a:cubicBezTo>
                    <a:pt x="6" y="9"/>
                    <a:pt x="8" y="8"/>
                    <a:pt x="10" y="0"/>
                  </a:cubicBezTo>
                  <a:cubicBezTo>
                    <a:pt x="10" y="0"/>
                    <a:pt x="10" y="0"/>
                    <a:pt x="11" y="0"/>
                  </a:cubicBezTo>
                  <a:cubicBezTo>
                    <a:pt x="11" y="0"/>
                    <a:pt x="11" y="0"/>
                    <a:pt x="11" y="1"/>
                  </a:cubicBezTo>
                  <a:cubicBezTo>
                    <a:pt x="9" y="7"/>
                    <a:pt x="7" y="10"/>
                    <a:pt x="5" y="1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2" name="íṥļíḓê">
              <a:extLst>
                <a:ext uri="{FF2B5EF4-FFF2-40B4-BE49-F238E27FC236}">
                  <a16:creationId xmlns:a16="http://schemas.microsoft.com/office/drawing/2014/main" id="{242E60AB-EE64-4C6F-BDA9-0099E80F76C8}"/>
                </a:ext>
              </a:extLst>
            </p:cNvPr>
            <p:cNvSpPr/>
            <p:nvPr/>
          </p:nvSpPr>
          <p:spPr bwMode="auto">
            <a:xfrm>
              <a:off x="5991231" y="4254532"/>
              <a:ext cx="85725" cy="188915"/>
            </a:xfrm>
            <a:custGeom>
              <a:avLst/>
              <a:gdLst>
                <a:gd name="T0" fmla="*/ 0 w 21"/>
                <a:gd name="T1" fmla="*/ 12 h 46"/>
                <a:gd name="T2" fmla="*/ 4 w 21"/>
                <a:gd name="T3" fmla="*/ 43 h 46"/>
                <a:gd name="T4" fmla="*/ 12 w 21"/>
                <a:gd name="T5" fmla="*/ 39 h 46"/>
                <a:gd name="T6" fmla="*/ 0 w 21"/>
                <a:gd name="T7" fmla="*/ 12 h 46"/>
              </a:gdLst>
              <a:ahLst/>
              <a:cxnLst>
                <a:cxn ang="0">
                  <a:pos x="T0" y="T1"/>
                </a:cxn>
                <a:cxn ang="0">
                  <a:pos x="T2" y="T3"/>
                </a:cxn>
                <a:cxn ang="0">
                  <a:pos x="T4" y="T5"/>
                </a:cxn>
                <a:cxn ang="0">
                  <a:pos x="T6" y="T7"/>
                </a:cxn>
              </a:cxnLst>
              <a:rect l="0" t="0" r="r" b="b"/>
              <a:pathLst>
                <a:path w="21" h="46">
                  <a:moveTo>
                    <a:pt x="0" y="12"/>
                  </a:moveTo>
                  <a:cubicBezTo>
                    <a:pt x="0" y="12"/>
                    <a:pt x="5" y="31"/>
                    <a:pt x="4" y="43"/>
                  </a:cubicBezTo>
                  <a:cubicBezTo>
                    <a:pt x="4" y="43"/>
                    <a:pt x="8" y="46"/>
                    <a:pt x="12" y="39"/>
                  </a:cubicBezTo>
                  <a:cubicBezTo>
                    <a:pt x="17" y="32"/>
                    <a:pt x="21" y="0"/>
                    <a:pt x="0"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3" name="íṣľîḑé">
              <a:extLst>
                <a:ext uri="{FF2B5EF4-FFF2-40B4-BE49-F238E27FC236}">
                  <a16:creationId xmlns:a16="http://schemas.microsoft.com/office/drawing/2014/main" id="{35E3E7E6-5F53-45F8-A27C-F164CDC754D4}"/>
                </a:ext>
              </a:extLst>
            </p:cNvPr>
            <p:cNvSpPr/>
            <p:nvPr/>
          </p:nvSpPr>
          <p:spPr bwMode="auto">
            <a:xfrm>
              <a:off x="5746757" y="4254532"/>
              <a:ext cx="87313" cy="188915"/>
            </a:xfrm>
            <a:custGeom>
              <a:avLst/>
              <a:gdLst>
                <a:gd name="T0" fmla="*/ 21 w 21"/>
                <a:gd name="T1" fmla="*/ 12 h 46"/>
                <a:gd name="T2" fmla="*/ 16 w 21"/>
                <a:gd name="T3" fmla="*/ 43 h 46"/>
                <a:gd name="T4" fmla="*/ 8 w 21"/>
                <a:gd name="T5" fmla="*/ 39 h 46"/>
                <a:gd name="T6" fmla="*/ 21 w 21"/>
                <a:gd name="T7" fmla="*/ 12 h 46"/>
              </a:gdLst>
              <a:ahLst/>
              <a:cxnLst>
                <a:cxn ang="0">
                  <a:pos x="T0" y="T1"/>
                </a:cxn>
                <a:cxn ang="0">
                  <a:pos x="T2" y="T3"/>
                </a:cxn>
                <a:cxn ang="0">
                  <a:pos x="T4" y="T5"/>
                </a:cxn>
                <a:cxn ang="0">
                  <a:pos x="T6" y="T7"/>
                </a:cxn>
              </a:cxnLst>
              <a:rect l="0" t="0" r="r" b="b"/>
              <a:pathLst>
                <a:path w="21" h="46">
                  <a:moveTo>
                    <a:pt x="21" y="12"/>
                  </a:moveTo>
                  <a:cubicBezTo>
                    <a:pt x="21" y="12"/>
                    <a:pt x="15" y="31"/>
                    <a:pt x="16" y="43"/>
                  </a:cubicBezTo>
                  <a:cubicBezTo>
                    <a:pt x="16" y="43"/>
                    <a:pt x="13" y="46"/>
                    <a:pt x="8" y="39"/>
                  </a:cubicBezTo>
                  <a:cubicBezTo>
                    <a:pt x="4" y="32"/>
                    <a:pt x="0" y="0"/>
                    <a:pt x="21"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4" name="îşļiḑè">
              <a:extLst>
                <a:ext uri="{FF2B5EF4-FFF2-40B4-BE49-F238E27FC236}">
                  <a16:creationId xmlns:a16="http://schemas.microsoft.com/office/drawing/2014/main" id="{43FA5F6D-C8FB-4297-A4E1-B83DDBB1B7A9}"/>
                </a:ext>
              </a:extLst>
            </p:cNvPr>
            <p:cNvSpPr/>
            <p:nvPr/>
          </p:nvSpPr>
          <p:spPr bwMode="auto">
            <a:xfrm>
              <a:off x="5746757" y="4179919"/>
              <a:ext cx="306388" cy="165102"/>
            </a:xfrm>
            <a:custGeom>
              <a:avLst/>
              <a:gdLst>
                <a:gd name="T0" fmla="*/ 13 w 74"/>
                <a:gd name="T1" fmla="*/ 28 h 40"/>
                <a:gd name="T2" fmla="*/ 26 w 74"/>
                <a:gd name="T3" fmla="*/ 6 h 40"/>
                <a:gd name="T4" fmla="*/ 68 w 74"/>
                <a:gd name="T5" fmla="*/ 27 h 40"/>
                <a:gd name="T6" fmla="*/ 13 w 74"/>
                <a:gd name="T7" fmla="*/ 28 h 40"/>
              </a:gdLst>
              <a:ahLst/>
              <a:cxnLst>
                <a:cxn ang="0">
                  <a:pos x="T0" y="T1"/>
                </a:cxn>
                <a:cxn ang="0">
                  <a:pos x="T2" y="T3"/>
                </a:cxn>
                <a:cxn ang="0">
                  <a:pos x="T4" y="T5"/>
                </a:cxn>
                <a:cxn ang="0">
                  <a:pos x="T6" y="T7"/>
                </a:cxn>
              </a:cxnLst>
              <a:rect l="0" t="0" r="r" b="b"/>
              <a:pathLst>
                <a:path w="74" h="40">
                  <a:moveTo>
                    <a:pt x="13" y="28"/>
                  </a:moveTo>
                  <a:cubicBezTo>
                    <a:pt x="13" y="28"/>
                    <a:pt x="0" y="12"/>
                    <a:pt x="26" y="6"/>
                  </a:cubicBezTo>
                  <a:cubicBezTo>
                    <a:pt x="52" y="0"/>
                    <a:pt x="74" y="14"/>
                    <a:pt x="68" y="27"/>
                  </a:cubicBezTo>
                  <a:cubicBezTo>
                    <a:pt x="63" y="40"/>
                    <a:pt x="22" y="37"/>
                    <a:pt x="13" y="28"/>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5" name="iṩlîḑê">
              <a:extLst>
                <a:ext uri="{FF2B5EF4-FFF2-40B4-BE49-F238E27FC236}">
                  <a16:creationId xmlns:a16="http://schemas.microsoft.com/office/drawing/2014/main" id="{F61E11B4-EEF3-4964-B1BF-A61FD8639A14}"/>
                </a:ext>
              </a:extLst>
            </p:cNvPr>
            <p:cNvSpPr/>
            <p:nvPr/>
          </p:nvSpPr>
          <p:spPr bwMode="auto">
            <a:xfrm>
              <a:off x="5842007" y="4216433"/>
              <a:ext cx="57149" cy="103189"/>
            </a:xfrm>
            <a:custGeom>
              <a:avLst/>
              <a:gdLst>
                <a:gd name="T0" fmla="*/ 10 w 14"/>
                <a:gd name="T1" fmla="*/ 25 h 25"/>
                <a:gd name="T2" fmla="*/ 10 w 14"/>
                <a:gd name="T3" fmla="*/ 25 h 25"/>
                <a:gd name="T4" fmla="*/ 10 w 14"/>
                <a:gd name="T5" fmla="*/ 25 h 25"/>
                <a:gd name="T6" fmla="*/ 0 w 14"/>
                <a:gd name="T7" fmla="*/ 1 h 25"/>
                <a:gd name="T8" fmla="*/ 0 w 14"/>
                <a:gd name="T9" fmla="*/ 0 h 25"/>
                <a:gd name="T10" fmla="*/ 0 w 14"/>
                <a:gd name="T11" fmla="*/ 0 h 25"/>
                <a:gd name="T12" fmla="*/ 11 w 14"/>
                <a:gd name="T13" fmla="*/ 25 h 25"/>
                <a:gd name="T14" fmla="*/ 10 w 1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5">
                  <a:moveTo>
                    <a:pt x="10" y="25"/>
                  </a:moveTo>
                  <a:cubicBezTo>
                    <a:pt x="10" y="25"/>
                    <a:pt x="10" y="25"/>
                    <a:pt x="10" y="25"/>
                  </a:cubicBezTo>
                  <a:cubicBezTo>
                    <a:pt x="10" y="25"/>
                    <a:pt x="10" y="25"/>
                    <a:pt x="10" y="25"/>
                  </a:cubicBezTo>
                  <a:cubicBezTo>
                    <a:pt x="13" y="5"/>
                    <a:pt x="0" y="1"/>
                    <a:pt x="0" y="1"/>
                  </a:cubicBezTo>
                  <a:cubicBezTo>
                    <a:pt x="0" y="1"/>
                    <a:pt x="0" y="1"/>
                    <a:pt x="0" y="0"/>
                  </a:cubicBezTo>
                  <a:cubicBezTo>
                    <a:pt x="0" y="0"/>
                    <a:pt x="0" y="0"/>
                    <a:pt x="0" y="0"/>
                  </a:cubicBezTo>
                  <a:cubicBezTo>
                    <a:pt x="1" y="0"/>
                    <a:pt x="14" y="4"/>
                    <a:pt x="11" y="25"/>
                  </a:cubicBezTo>
                  <a:cubicBezTo>
                    <a:pt x="11" y="25"/>
                    <a:pt x="11" y="25"/>
                    <a:pt x="10" y="25"/>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6" name="iśļídê">
              <a:extLst>
                <a:ext uri="{FF2B5EF4-FFF2-40B4-BE49-F238E27FC236}">
                  <a16:creationId xmlns:a16="http://schemas.microsoft.com/office/drawing/2014/main" id="{58331C76-D05F-41B9-B0DD-DEC771A51806}"/>
                </a:ext>
              </a:extLst>
            </p:cNvPr>
            <p:cNvSpPr/>
            <p:nvPr/>
          </p:nvSpPr>
          <p:spPr bwMode="auto">
            <a:xfrm>
              <a:off x="5908682" y="4208495"/>
              <a:ext cx="31750" cy="111127"/>
            </a:xfrm>
            <a:custGeom>
              <a:avLst/>
              <a:gdLst>
                <a:gd name="T0" fmla="*/ 0 w 8"/>
                <a:gd name="T1" fmla="*/ 27 h 27"/>
                <a:gd name="T2" fmla="*/ 0 w 8"/>
                <a:gd name="T3" fmla="*/ 27 h 27"/>
                <a:gd name="T4" fmla="*/ 0 w 8"/>
                <a:gd name="T5" fmla="*/ 27 h 27"/>
                <a:gd name="T6" fmla="*/ 7 w 8"/>
                <a:gd name="T7" fmla="*/ 11 h 27"/>
                <a:gd name="T8" fmla="*/ 0 w 8"/>
                <a:gd name="T9" fmla="*/ 1 h 27"/>
                <a:gd name="T10" fmla="*/ 0 w 8"/>
                <a:gd name="T11" fmla="*/ 1 h 27"/>
                <a:gd name="T12" fmla="*/ 0 w 8"/>
                <a:gd name="T13" fmla="*/ 1 h 27"/>
                <a:gd name="T14" fmla="*/ 8 w 8"/>
                <a:gd name="T15" fmla="*/ 11 h 27"/>
                <a:gd name="T16" fmla="*/ 1 w 8"/>
                <a:gd name="T17" fmla="*/ 27 h 27"/>
                <a:gd name="T18" fmla="*/ 0 w 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7">
                  <a:moveTo>
                    <a:pt x="0" y="27"/>
                  </a:moveTo>
                  <a:cubicBezTo>
                    <a:pt x="0" y="27"/>
                    <a:pt x="0" y="27"/>
                    <a:pt x="0" y="27"/>
                  </a:cubicBezTo>
                  <a:cubicBezTo>
                    <a:pt x="0" y="27"/>
                    <a:pt x="0" y="27"/>
                    <a:pt x="0" y="27"/>
                  </a:cubicBezTo>
                  <a:cubicBezTo>
                    <a:pt x="0" y="27"/>
                    <a:pt x="8" y="19"/>
                    <a:pt x="7" y="11"/>
                  </a:cubicBezTo>
                  <a:cubicBezTo>
                    <a:pt x="6" y="7"/>
                    <a:pt x="4" y="4"/>
                    <a:pt x="0" y="1"/>
                  </a:cubicBezTo>
                  <a:cubicBezTo>
                    <a:pt x="0" y="1"/>
                    <a:pt x="0" y="1"/>
                    <a:pt x="0" y="1"/>
                  </a:cubicBezTo>
                  <a:cubicBezTo>
                    <a:pt x="0" y="0"/>
                    <a:pt x="0" y="0"/>
                    <a:pt x="0" y="1"/>
                  </a:cubicBezTo>
                  <a:cubicBezTo>
                    <a:pt x="5" y="3"/>
                    <a:pt x="7" y="7"/>
                    <a:pt x="8" y="11"/>
                  </a:cubicBezTo>
                  <a:cubicBezTo>
                    <a:pt x="8" y="19"/>
                    <a:pt x="1" y="27"/>
                    <a:pt x="1" y="27"/>
                  </a:cubicBezTo>
                  <a:cubicBezTo>
                    <a:pt x="0" y="27"/>
                    <a:pt x="0" y="27"/>
                    <a:pt x="0" y="2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7" name="i$ļíḑè">
              <a:extLst>
                <a:ext uri="{FF2B5EF4-FFF2-40B4-BE49-F238E27FC236}">
                  <a16:creationId xmlns:a16="http://schemas.microsoft.com/office/drawing/2014/main" id="{77E7D951-51E5-4521-8A8C-CA5142A2655D}"/>
                </a:ext>
              </a:extLst>
            </p:cNvPr>
            <p:cNvSpPr/>
            <p:nvPr/>
          </p:nvSpPr>
          <p:spPr bwMode="auto">
            <a:xfrm>
              <a:off x="5792794" y="4257708"/>
              <a:ext cx="69849" cy="58739"/>
            </a:xfrm>
            <a:custGeom>
              <a:avLst/>
              <a:gdLst>
                <a:gd name="T0" fmla="*/ 16 w 17"/>
                <a:gd name="T1" fmla="*/ 14 h 14"/>
                <a:gd name="T2" fmla="*/ 15 w 17"/>
                <a:gd name="T3" fmla="*/ 14 h 14"/>
                <a:gd name="T4" fmla="*/ 15 w 17"/>
                <a:gd name="T5" fmla="*/ 14 h 14"/>
                <a:gd name="T6" fmla="*/ 1 w 17"/>
                <a:gd name="T7" fmla="*/ 0 h 14"/>
                <a:gd name="T8" fmla="*/ 0 w 17"/>
                <a:gd name="T9" fmla="*/ 0 h 14"/>
                <a:gd name="T10" fmla="*/ 1 w 17"/>
                <a:gd name="T11" fmla="*/ 0 h 14"/>
                <a:gd name="T12" fmla="*/ 16 w 17"/>
                <a:gd name="T13" fmla="*/ 14 h 14"/>
                <a:gd name="T14" fmla="*/ 16 w 1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16" y="14"/>
                  </a:moveTo>
                  <a:cubicBezTo>
                    <a:pt x="16" y="14"/>
                    <a:pt x="15" y="14"/>
                    <a:pt x="15" y="14"/>
                  </a:cubicBezTo>
                  <a:cubicBezTo>
                    <a:pt x="15" y="14"/>
                    <a:pt x="15" y="14"/>
                    <a:pt x="15" y="14"/>
                  </a:cubicBezTo>
                  <a:cubicBezTo>
                    <a:pt x="15" y="14"/>
                    <a:pt x="16" y="5"/>
                    <a:pt x="1" y="0"/>
                  </a:cubicBezTo>
                  <a:cubicBezTo>
                    <a:pt x="0" y="0"/>
                    <a:pt x="0" y="0"/>
                    <a:pt x="0" y="0"/>
                  </a:cubicBezTo>
                  <a:cubicBezTo>
                    <a:pt x="0" y="0"/>
                    <a:pt x="1" y="0"/>
                    <a:pt x="1" y="0"/>
                  </a:cubicBezTo>
                  <a:cubicBezTo>
                    <a:pt x="17" y="4"/>
                    <a:pt x="16" y="13"/>
                    <a:pt x="16" y="14"/>
                  </a:cubicBezTo>
                  <a:cubicBezTo>
                    <a:pt x="16" y="14"/>
                    <a:pt x="16" y="14"/>
                    <a:pt x="16" y="1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8" name="i$1íḓè">
              <a:extLst>
                <a:ext uri="{FF2B5EF4-FFF2-40B4-BE49-F238E27FC236}">
                  <a16:creationId xmlns:a16="http://schemas.microsoft.com/office/drawing/2014/main" id="{9E6122D7-B230-48B5-8B4D-F6DF2C3905DB}"/>
                </a:ext>
              </a:extLst>
            </p:cNvPr>
            <p:cNvSpPr/>
            <p:nvPr/>
          </p:nvSpPr>
          <p:spPr bwMode="auto">
            <a:xfrm>
              <a:off x="5957893" y="4221195"/>
              <a:ext cx="53975" cy="98426"/>
            </a:xfrm>
            <a:custGeom>
              <a:avLst/>
              <a:gdLst>
                <a:gd name="T0" fmla="*/ 1 w 13"/>
                <a:gd name="T1" fmla="*/ 24 h 24"/>
                <a:gd name="T2" fmla="*/ 0 w 13"/>
                <a:gd name="T3" fmla="*/ 24 h 24"/>
                <a:gd name="T4" fmla="*/ 0 w 13"/>
                <a:gd name="T5" fmla="*/ 24 h 24"/>
                <a:gd name="T6" fmla="*/ 12 w 13"/>
                <a:gd name="T7" fmla="*/ 10 h 24"/>
                <a:gd name="T8" fmla="*/ 5 w 13"/>
                <a:gd name="T9" fmla="*/ 1 h 24"/>
                <a:gd name="T10" fmla="*/ 5 w 13"/>
                <a:gd name="T11" fmla="*/ 0 h 24"/>
                <a:gd name="T12" fmla="*/ 5 w 13"/>
                <a:gd name="T13" fmla="*/ 0 h 24"/>
                <a:gd name="T14" fmla="*/ 13 w 13"/>
                <a:gd name="T15" fmla="*/ 10 h 24"/>
                <a:gd name="T16" fmla="*/ 1 w 13"/>
                <a:gd name="T17" fmla="*/ 24 h 24"/>
                <a:gd name="T18" fmla="*/ 1 w 13"/>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4">
                  <a:moveTo>
                    <a:pt x="1" y="24"/>
                  </a:moveTo>
                  <a:cubicBezTo>
                    <a:pt x="0" y="24"/>
                    <a:pt x="0" y="24"/>
                    <a:pt x="0" y="24"/>
                  </a:cubicBezTo>
                  <a:cubicBezTo>
                    <a:pt x="0" y="24"/>
                    <a:pt x="0" y="24"/>
                    <a:pt x="0" y="24"/>
                  </a:cubicBezTo>
                  <a:cubicBezTo>
                    <a:pt x="0" y="24"/>
                    <a:pt x="12" y="17"/>
                    <a:pt x="12" y="10"/>
                  </a:cubicBezTo>
                  <a:cubicBezTo>
                    <a:pt x="12" y="7"/>
                    <a:pt x="9" y="4"/>
                    <a:pt x="5" y="1"/>
                  </a:cubicBezTo>
                  <a:cubicBezTo>
                    <a:pt x="5" y="1"/>
                    <a:pt x="4" y="0"/>
                    <a:pt x="5" y="0"/>
                  </a:cubicBezTo>
                  <a:cubicBezTo>
                    <a:pt x="5" y="0"/>
                    <a:pt x="5" y="0"/>
                    <a:pt x="5" y="0"/>
                  </a:cubicBezTo>
                  <a:cubicBezTo>
                    <a:pt x="10" y="3"/>
                    <a:pt x="13" y="6"/>
                    <a:pt x="13" y="10"/>
                  </a:cubicBezTo>
                  <a:cubicBezTo>
                    <a:pt x="13" y="18"/>
                    <a:pt x="1" y="24"/>
                    <a:pt x="1" y="24"/>
                  </a:cubicBezTo>
                  <a:cubicBezTo>
                    <a:pt x="1" y="24"/>
                    <a:pt x="1" y="24"/>
                    <a:pt x="1" y="2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9" name="ïṣľîďê">
              <a:extLst>
                <a:ext uri="{FF2B5EF4-FFF2-40B4-BE49-F238E27FC236}">
                  <a16:creationId xmlns:a16="http://schemas.microsoft.com/office/drawing/2014/main" id="{8F42E6D8-F60A-47BD-ACE8-E4640259ED13}"/>
                </a:ext>
              </a:extLst>
            </p:cNvPr>
            <p:cNvSpPr/>
            <p:nvPr/>
          </p:nvSpPr>
          <p:spPr bwMode="auto">
            <a:xfrm>
              <a:off x="6011868" y="4316446"/>
              <a:ext cx="41275" cy="28575"/>
            </a:xfrm>
            <a:custGeom>
              <a:avLst/>
              <a:gdLst>
                <a:gd name="T0" fmla="*/ 4 w 10"/>
                <a:gd name="T1" fmla="*/ 7 h 7"/>
                <a:gd name="T2" fmla="*/ 0 w 10"/>
                <a:gd name="T3" fmla="*/ 5 h 7"/>
                <a:gd name="T4" fmla="*/ 0 w 10"/>
                <a:gd name="T5" fmla="*/ 5 h 7"/>
                <a:gd name="T6" fmla="*/ 1 w 10"/>
                <a:gd name="T7" fmla="*/ 5 h 7"/>
                <a:gd name="T8" fmla="*/ 5 w 10"/>
                <a:gd name="T9" fmla="*/ 6 h 7"/>
                <a:gd name="T10" fmla="*/ 9 w 10"/>
                <a:gd name="T11" fmla="*/ 0 h 7"/>
                <a:gd name="T12" fmla="*/ 9 w 10"/>
                <a:gd name="T13" fmla="*/ 0 h 7"/>
                <a:gd name="T14" fmla="*/ 10 w 10"/>
                <a:gd name="T15" fmla="*/ 1 h 7"/>
                <a:gd name="T16" fmla="*/ 5 w 10"/>
                <a:gd name="T17" fmla="*/ 7 h 7"/>
                <a:gd name="T18" fmla="*/ 4 w 10"/>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4" y="7"/>
                  </a:moveTo>
                  <a:cubicBezTo>
                    <a:pt x="2" y="7"/>
                    <a:pt x="0" y="5"/>
                    <a:pt x="0" y="5"/>
                  </a:cubicBezTo>
                  <a:cubicBezTo>
                    <a:pt x="0" y="5"/>
                    <a:pt x="0" y="5"/>
                    <a:pt x="0" y="5"/>
                  </a:cubicBezTo>
                  <a:cubicBezTo>
                    <a:pt x="0" y="5"/>
                    <a:pt x="1" y="5"/>
                    <a:pt x="1" y="5"/>
                  </a:cubicBezTo>
                  <a:cubicBezTo>
                    <a:pt x="1" y="5"/>
                    <a:pt x="3" y="7"/>
                    <a:pt x="5" y="6"/>
                  </a:cubicBezTo>
                  <a:cubicBezTo>
                    <a:pt x="7" y="6"/>
                    <a:pt x="8" y="4"/>
                    <a:pt x="9" y="0"/>
                  </a:cubicBezTo>
                  <a:cubicBezTo>
                    <a:pt x="9" y="0"/>
                    <a:pt x="9" y="0"/>
                    <a:pt x="9" y="0"/>
                  </a:cubicBezTo>
                  <a:cubicBezTo>
                    <a:pt x="9" y="0"/>
                    <a:pt x="10" y="0"/>
                    <a:pt x="10" y="1"/>
                  </a:cubicBezTo>
                  <a:cubicBezTo>
                    <a:pt x="9" y="4"/>
                    <a:pt x="7" y="6"/>
                    <a:pt x="5" y="7"/>
                  </a:cubicBezTo>
                  <a:cubicBezTo>
                    <a:pt x="5" y="7"/>
                    <a:pt x="5" y="7"/>
                    <a:pt x="4"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0" name="îṥļíḓè">
              <a:extLst>
                <a:ext uri="{FF2B5EF4-FFF2-40B4-BE49-F238E27FC236}">
                  <a16:creationId xmlns:a16="http://schemas.microsoft.com/office/drawing/2014/main" id="{5EBB6D18-8653-4D64-8153-F3CA8C901FA4}"/>
                </a:ext>
              </a:extLst>
            </p:cNvPr>
            <p:cNvSpPr/>
            <p:nvPr/>
          </p:nvSpPr>
          <p:spPr bwMode="auto">
            <a:xfrm>
              <a:off x="6002344" y="4345021"/>
              <a:ext cx="46039" cy="53975"/>
            </a:xfrm>
            <a:custGeom>
              <a:avLst/>
              <a:gdLst>
                <a:gd name="T0" fmla="*/ 7 w 11"/>
                <a:gd name="T1" fmla="*/ 13 h 13"/>
                <a:gd name="T2" fmla="*/ 5 w 11"/>
                <a:gd name="T3" fmla="*/ 13 h 13"/>
                <a:gd name="T4" fmla="*/ 0 w 11"/>
                <a:gd name="T5" fmla="*/ 0 h 13"/>
                <a:gd name="T6" fmla="*/ 1 w 11"/>
                <a:gd name="T7" fmla="*/ 0 h 13"/>
                <a:gd name="T8" fmla="*/ 1 w 11"/>
                <a:gd name="T9" fmla="*/ 0 h 13"/>
                <a:gd name="T10" fmla="*/ 1 w 11"/>
                <a:gd name="T11" fmla="*/ 0 h 13"/>
                <a:gd name="T12" fmla="*/ 6 w 11"/>
                <a:gd name="T13" fmla="*/ 12 h 13"/>
                <a:gd name="T14" fmla="*/ 11 w 11"/>
                <a:gd name="T15" fmla="*/ 11 h 13"/>
                <a:gd name="T16" fmla="*/ 11 w 11"/>
                <a:gd name="T17" fmla="*/ 11 h 13"/>
                <a:gd name="T18" fmla="*/ 11 w 11"/>
                <a:gd name="T19" fmla="*/ 11 h 13"/>
                <a:gd name="T20" fmla="*/ 7 w 11"/>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7" y="13"/>
                  </a:moveTo>
                  <a:cubicBezTo>
                    <a:pt x="6" y="13"/>
                    <a:pt x="6" y="13"/>
                    <a:pt x="5" y="13"/>
                  </a:cubicBezTo>
                  <a:cubicBezTo>
                    <a:pt x="1" y="10"/>
                    <a:pt x="1" y="1"/>
                    <a:pt x="0" y="0"/>
                  </a:cubicBezTo>
                  <a:cubicBezTo>
                    <a:pt x="0" y="0"/>
                    <a:pt x="1" y="0"/>
                    <a:pt x="1" y="0"/>
                  </a:cubicBezTo>
                  <a:cubicBezTo>
                    <a:pt x="1" y="0"/>
                    <a:pt x="1" y="0"/>
                    <a:pt x="1" y="0"/>
                  </a:cubicBezTo>
                  <a:cubicBezTo>
                    <a:pt x="1" y="0"/>
                    <a:pt x="1" y="0"/>
                    <a:pt x="1" y="0"/>
                  </a:cubicBezTo>
                  <a:cubicBezTo>
                    <a:pt x="1" y="0"/>
                    <a:pt x="2" y="10"/>
                    <a:pt x="6" y="12"/>
                  </a:cubicBezTo>
                  <a:cubicBezTo>
                    <a:pt x="7" y="12"/>
                    <a:pt x="9" y="12"/>
                    <a:pt x="11" y="11"/>
                  </a:cubicBezTo>
                  <a:cubicBezTo>
                    <a:pt x="11" y="10"/>
                    <a:pt x="11" y="10"/>
                    <a:pt x="11" y="11"/>
                  </a:cubicBezTo>
                  <a:cubicBezTo>
                    <a:pt x="11" y="11"/>
                    <a:pt x="11" y="11"/>
                    <a:pt x="11" y="11"/>
                  </a:cubicBezTo>
                  <a:cubicBezTo>
                    <a:pt x="10" y="12"/>
                    <a:pt x="8" y="13"/>
                    <a:pt x="7" y="13"/>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1" name="íṥḻïḋè">
              <a:extLst>
                <a:ext uri="{FF2B5EF4-FFF2-40B4-BE49-F238E27FC236}">
                  <a16:creationId xmlns:a16="http://schemas.microsoft.com/office/drawing/2014/main" id="{6D8E8020-43FC-4B2B-B6B8-F1BAA2A82A78}"/>
                </a:ext>
              </a:extLst>
            </p:cNvPr>
            <p:cNvSpPr/>
            <p:nvPr/>
          </p:nvSpPr>
          <p:spPr bwMode="auto">
            <a:xfrm>
              <a:off x="5772157" y="4311684"/>
              <a:ext cx="44451" cy="33339"/>
            </a:xfrm>
            <a:custGeom>
              <a:avLst/>
              <a:gdLst>
                <a:gd name="T0" fmla="*/ 2 w 11"/>
                <a:gd name="T1" fmla="*/ 7 h 8"/>
                <a:gd name="T2" fmla="*/ 0 w 11"/>
                <a:gd name="T3" fmla="*/ 6 h 8"/>
                <a:gd name="T4" fmla="*/ 0 w 11"/>
                <a:gd name="T5" fmla="*/ 6 h 8"/>
                <a:gd name="T6" fmla="*/ 0 w 11"/>
                <a:gd name="T7" fmla="*/ 5 h 8"/>
                <a:gd name="T8" fmla="*/ 10 w 11"/>
                <a:gd name="T9" fmla="*/ 1 h 8"/>
                <a:gd name="T10" fmla="*/ 11 w 11"/>
                <a:gd name="T11" fmla="*/ 0 h 8"/>
                <a:gd name="T12" fmla="*/ 11 w 11"/>
                <a:gd name="T13" fmla="*/ 1 h 8"/>
                <a:gd name="T14" fmla="*/ 2 w 1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2" y="7"/>
                  </a:moveTo>
                  <a:cubicBezTo>
                    <a:pt x="1" y="7"/>
                    <a:pt x="0" y="6"/>
                    <a:pt x="0" y="6"/>
                  </a:cubicBezTo>
                  <a:cubicBezTo>
                    <a:pt x="0" y="6"/>
                    <a:pt x="0" y="6"/>
                    <a:pt x="0" y="6"/>
                  </a:cubicBezTo>
                  <a:cubicBezTo>
                    <a:pt x="0" y="5"/>
                    <a:pt x="0" y="5"/>
                    <a:pt x="0" y="5"/>
                  </a:cubicBezTo>
                  <a:cubicBezTo>
                    <a:pt x="0" y="6"/>
                    <a:pt x="5" y="8"/>
                    <a:pt x="10" y="1"/>
                  </a:cubicBezTo>
                  <a:cubicBezTo>
                    <a:pt x="10" y="0"/>
                    <a:pt x="11" y="0"/>
                    <a:pt x="11" y="0"/>
                  </a:cubicBezTo>
                  <a:cubicBezTo>
                    <a:pt x="11" y="1"/>
                    <a:pt x="11" y="1"/>
                    <a:pt x="11" y="1"/>
                  </a:cubicBezTo>
                  <a:cubicBezTo>
                    <a:pt x="8" y="6"/>
                    <a:pt x="5" y="7"/>
                    <a:pt x="2"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2" name="ísļîḋè">
              <a:extLst>
                <a:ext uri="{FF2B5EF4-FFF2-40B4-BE49-F238E27FC236}">
                  <a16:creationId xmlns:a16="http://schemas.microsoft.com/office/drawing/2014/main" id="{A48DF1A7-4A55-4CBE-BFA9-38D0B8F0F18F}"/>
                </a:ext>
              </a:extLst>
            </p:cNvPr>
            <p:cNvSpPr/>
            <p:nvPr/>
          </p:nvSpPr>
          <p:spPr bwMode="auto">
            <a:xfrm>
              <a:off x="5775331" y="4349784"/>
              <a:ext cx="38101" cy="44451"/>
            </a:xfrm>
            <a:custGeom>
              <a:avLst/>
              <a:gdLst>
                <a:gd name="T0" fmla="*/ 2 w 9"/>
                <a:gd name="T1" fmla="*/ 11 h 11"/>
                <a:gd name="T2" fmla="*/ 1 w 9"/>
                <a:gd name="T3" fmla="*/ 11 h 11"/>
                <a:gd name="T4" fmla="*/ 0 w 9"/>
                <a:gd name="T5" fmla="*/ 10 h 11"/>
                <a:gd name="T6" fmla="*/ 1 w 9"/>
                <a:gd name="T7" fmla="*/ 10 h 11"/>
                <a:gd name="T8" fmla="*/ 4 w 9"/>
                <a:gd name="T9" fmla="*/ 9 h 11"/>
                <a:gd name="T10" fmla="*/ 9 w 9"/>
                <a:gd name="T11" fmla="*/ 0 h 11"/>
                <a:gd name="T12" fmla="*/ 9 w 9"/>
                <a:gd name="T13" fmla="*/ 0 h 11"/>
                <a:gd name="T14" fmla="*/ 9 w 9"/>
                <a:gd name="T15" fmla="*/ 1 h 11"/>
                <a:gd name="T16" fmla="*/ 4 w 9"/>
                <a:gd name="T17" fmla="*/ 10 h 11"/>
                <a:gd name="T18" fmla="*/ 2 w 9"/>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2" y="11"/>
                  </a:moveTo>
                  <a:cubicBezTo>
                    <a:pt x="1" y="11"/>
                    <a:pt x="1" y="11"/>
                    <a:pt x="1" y="11"/>
                  </a:cubicBezTo>
                  <a:cubicBezTo>
                    <a:pt x="0" y="10"/>
                    <a:pt x="0" y="10"/>
                    <a:pt x="0" y="10"/>
                  </a:cubicBezTo>
                  <a:cubicBezTo>
                    <a:pt x="0" y="10"/>
                    <a:pt x="1" y="10"/>
                    <a:pt x="1" y="10"/>
                  </a:cubicBezTo>
                  <a:cubicBezTo>
                    <a:pt x="1" y="10"/>
                    <a:pt x="2" y="10"/>
                    <a:pt x="4" y="9"/>
                  </a:cubicBezTo>
                  <a:cubicBezTo>
                    <a:pt x="5" y="9"/>
                    <a:pt x="7" y="6"/>
                    <a:pt x="9" y="0"/>
                  </a:cubicBezTo>
                  <a:cubicBezTo>
                    <a:pt x="9" y="0"/>
                    <a:pt x="9" y="0"/>
                    <a:pt x="9" y="0"/>
                  </a:cubicBezTo>
                  <a:cubicBezTo>
                    <a:pt x="9" y="0"/>
                    <a:pt x="9" y="0"/>
                    <a:pt x="9" y="1"/>
                  </a:cubicBezTo>
                  <a:cubicBezTo>
                    <a:pt x="8" y="6"/>
                    <a:pt x="6" y="9"/>
                    <a:pt x="4" y="10"/>
                  </a:cubicBezTo>
                  <a:cubicBezTo>
                    <a:pt x="3" y="11"/>
                    <a:pt x="2" y="11"/>
                    <a:pt x="2" y="11"/>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3" name="ïṡlidè">
              <a:extLst>
                <a:ext uri="{FF2B5EF4-FFF2-40B4-BE49-F238E27FC236}">
                  <a16:creationId xmlns:a16="http://schemas.microsoft.com/office/drawing/2014/main" id="{C54A1B69-9374-42D6-9419-42DF01D59DC7}"/>
                </a:ext>
              </a:extLst>
            </p:cNvPr>
            <p:cNvSpPr/>
            <p:nvPr/>
          </p:nvSpPr>
          <p:spPr bwMode="auto">
            <a:xfrm>
              <a:off x="6292857" y="4179919"/>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4" name="íŝḷïďê">
              <a:extLst>
                <a:ext uri="{FF2B5EF4-FFF2-40B4-BE49-F238E27FC236}">
                  <a16:creationId xmlns:a16="http://schemas.microsoft.com/office/drawing/2014/main" id="{54F7D1C1-36F1-40AF-AA68-3D70EFD3193B}"/>
                </a:ext>
              </a:extLst>
            </p:cNvPr>
            <p:cNvSpPr/>
            <p:nvPr/>
          </p:nvSpPr>
          <p:spPr bwMode="auto">
            <a:xfrm>
              <a:off x="6507169" y="4179919"/>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5" name="íṩľîḑè">
              <a:extLst>
                <a:ext uri="{FF2B5EF4-FFF2-40B4-BE49-F238E27FC236}">
                  <a16:creationId xmlns:a16="http://schemas.microsoft.com/office/drawing/2014/main" id="{A458211D-7E88-49B3-9BC6-103DDCE0C307}"/>
                </a:ext>
              </a:extLst>
            </p:cNvPr>
            <p:cNvSpPr/>
            <p:nvPr/>
          </p:nvSpPr>
          <p:spPr bwMode="auto">
            <a:xfrm>
              <a:off x="6700844" y="4179919"/>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6" name="işľiďe">
              <a:extLst>
                <a:ext uri="{FF2B5EF4-FFF2-40B4-BE49-F238E27FC236}">
                  <a16:creationId xmlns:a16="http://schemas.microsoft.com/office/drawing/2014/main" id="{F3B60EE7-9DF4-4710-96D1-0C1F493F0307}"/>
                </a:ext>
              </a:extLst>
            </p:cNvPr>
            <p:cNvSpPr/>
            <p:nvPr/>
          </p:nvSpPr>
          <p:spPr bwMode="auto">
            <a:xfrm>
              <a:off x="6916744" y="4179919"/>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7" name="î$ḻïdé">
              <a:extLst>
                <a:ext uri="{FF2B5EF4-FFF2-40B4-BE49-F238E27FC236}">
                  <a16:creationId xmlns:a16="http://schemas.microsoft.com/office/drawing/2014/main" id="{F5CC66C6-93BC-451A-9118-8213587D17A1}"/>
                </a:ext>
              </a:extLst>
            </p:cNvPr>
            <p:cNvSpPr/>
            <p:nvPr/>
          </p:nvSpPr>
          <p:spPr bwMode="auto">
            <a:xfrm>
              <a:off x="7118358" y="4179919"/>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8" name="ïśľiḓé">
              <a:extLst>
                <a:ext uri="{FF2B5EF4-FFF2-40B4-BE49-F238E27FC236}">
                  <a16:creationId xmlns:a16="http://schemas.microsoft.com/office/drawing/2014/main" id="{A63E054F-46AE-4A89-B360-603B36648010}"/>
                </a:ext>
              </a:extLst>
            </p:cNvPr>
            <p:cNvSpPr/>
            <p:nvPr/>
          </p:nvSpPr>
          <p:spPr bwMode="auto">
            <a:xfrm>
              <a:off x="6316669" y="4422809"/>
              <a:ext cx="963614" cy="38101"/>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19" name="îṥľiďe">
              <a:extLst>
                <a:ext uri="{FF2B5EF4-FFF2-40B4-BE49-F238E27FC236}">
                  <a16:creationId xmlns:a16="http://schemas.microsoft.com/office/drawing/2014/main" id="{E4D58EBD-9740-49EA-98C2-FBD6259261B8}"/>
                </a:ext>
              </a:extLst>
            </p:cNvPr>
            <p:cNvSpPr/>
            <p:nvPr/>
          </p:nvSpPr>
          <p:spPr bwMode="auto">
            <a:xfrm>
              <a:off x="6316669" y="451806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20" name="ïṩḷiḍê">
              <a:extLst>
                <a:ext uri="{FF2B5EF4-FFF2-40B4-BE49-F238E27FC236}">
                  <a16:creationId xmlns:a16="http://schemas.microsoft.com/office/drawing/2014/main" id="{901363CF-8F14-49E6-A071-1175EA6B1DC1}"/>
                </a:ext>
              </a:extLst>
            </p:cNvPr>
            <p:cNvSpPr/>
            <p:nvPr/>
          </p:nvSpPr>
          <p:spPr bwMode="auto">
            <a:xfrm>
              <a:off x="6316669" y="459267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21" name="ïṣļiḍè">
              <a:extLst>
                <a:ext uri="{FF2B5EF4-FFF2-40B4-BE49-F238E27FC236}">
                  <a16:creationId xmlns:a16="http://schemas.microsoft.com/office/drawing/2014/main" id="{D03CCAB1-3582-4A6B-B6E7-6A45B639EE9C}"/>
                </a:ext>
              </a:extLst>
            </p:cNvPr>
            <p:cNvSpPr/>
            <p:nvPr/>
          </p:nvSpPr>
          <p:spPr bwMode="auto">
            <a:xfrm>
              <a:off x="7643820" y="4378359"/>
              <a:ext cx="800101" cy="1370022"/>
            </a:xfrm>
            <a:custGeom>
              <a:avLst/>
              <a:gdLst>
                <a:gd name="T0" fmla="*/ 46 w 194"/>
                <a:gd name="T1" fmla="*/ 11 h 332"/>
                <a:gd name="T2" fmla="*/ 8 w 194"/>
                <a:gd name="T3" fmla="*/ 178 h 332"/>
                <a:gd name="T4" fmla="*/ 81 w 194"/>
                <a:gd name="T5" fmla="*/ 320 h 332"/>
                <a:gd name="T6" fmla="*/ 52 w 194"/>
                <a:gd name="T7" fmla="*/ 328 h 332"/>
                <a:gd name="T8" fmla="*/ 104 w 194"/>
                <a:gd name="T9" fmla="*/ 328 h 332"/>
                <a:gd name="T10" fmla="*/ 49 w 194"/>
                <a:gd name="T11" fmla="*/ 170 h 332"/>
                <a:gd name="T12" fmla="*/ 85 w 194"/>
                <a:gd name="T13" fmla="*/ 74 h 332"/>
                <a:gd name="T14" fmla="*/ 95 w 194"/>
                <a:gd name="T15" fmla="*/ 196 h 332"/>
                <a:gd name="T16" fmla="*/ 173 w 194"/>
                <a:gd name="T17" fmla="*/ 322 h 332"/>
                <a:gd name="T18" fmla="*/ 155 w 194"/>
                <a:gd name="T19" fmla="*/ 331 h 332"/>
                <a:gd name="T20" fmla="*/ 194 w 194"/>
                <a:gd name="T21" fmla="*/ 328 h 332"/>
                <a:gd name="T22" fmla="*/ 126 w 194"/>
                <a:gd name="T23" fmla="*/ 175 h 332"/>
                <a:gd name="T24" fmla="*/ 159 w 194"/>
                <a:gd name="T25" fmla="*/ 42 h 332"/>
                <a:gd name="T26" fmla="*/ 46 w 194"/>
                <a:gd name="T27"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332">
                  <a:moveTo>
                    <a:pt x="46" y="11"/>
                  </a:moveTo>
                  <a:cubicBezTo>
                    <a:pt x="46" y="11"/>
                    <a:pt x="0" y="117"/>
                    <a:pt x="8" y="178"/>
                  </a:cubicBezTo>
                  <a:cubicBezTo>
                    <a:pt x="15" y="231"/>
                    <a:pt x="81" y="320"/>
                    <a:pt x="81" y="320"/>
                  </a:cubicBezTo>
                  <a:cubicBezTo>
                    <a:pt x="61" y="326"/>
                    <a:pt x="46" y="327"/>
                    <a:pt x="52" y="328"/>
                  </a:cubicBezTo>
                  <a:cubicBezTo>
                    <a:pt x="59" y="330"/>
                    <a:pt x="104" y="328"/>
                    <a:pt x="104" y="328"/>
                  </a:cubicBezTo>
                  <a:cubicBezTo>
                    <a:pt x="104" y="328"/>
                    <a:pt x="38" y="204"/>
                    <a:pt x="49" y="170"/>
                  </a:cubicBezTo>
                  <a:cubicBezTo>
                    <a:pt x="61" y="132"/>
                    <a:pt x="85" y="74"/>
                    <a:pt x="85" y="74"/>
                  </a:cubicBezTo>
                  <a:cubicBezTo>
                    <a:pt x="85" y="74"/>
                    <a:pt x="79" y="173"/>
                    <a:pt x="95" y="196"/>
                  </a:cubicBezTo>
                  <a:cubicBezTo>
                    <a:pt x="111" y="219"/>
                    <a:pt x="184" y="320"/>
                    <a:pt x="173" y="322"/>
                  </a:cubicBezTo>
                  <a:cubicBezTo>
                    <a:pt x="155" y="327"/>
                    <a:pt x="132" y="330"/>
                    <a:pt x="155" y="331"/>
                  </a:cubicBezTo>
                  <a:cubicBezTo>
                    <a:pt x="174" y="332"/>
                    <a:pt x="194" y="328"/>
                    <a:pt x="194" y="328"/>
                  </a:cubicBezTo>
                  <a:cubicBezTo>
                    <a:pt x="194" y="328"/>
                    <a:pt x="132" y="225"/>
                    <a:pt x="126" y="175"/>
                  </a:cubicBezTo>
                  <a:cubicBezTo>
                    <a:pt x="119" y="126"/>
                    <a:pt x="159" y="42"/>
                    <a:pt x="159" y="42"/>
                  </a:cubicBezTo>
                  <a:cubicBezTo>
                    <a:pt x="159" y="42"/>
                    <a:pt x="114" y="0"/>
                    <a:pt x="46" y="1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2" name="ïŝľíḓê">
              <a:extLst>
                <a:ext uri="{FF2B5EF4-FFF2-40B4-BE49-F238E27FC236}">
                  <a16:creationId xmlns:a16="http://schemas.microsoft.com/office/drawing/2014/main" id="{608BDEA8-A3AE-4151-84F1-0F9BE7437750}"/>
                </a:ext>
              </a:extLst>
            </p:cNvPr>
            <p:cNvSpPr/>
            <p:nvPr/>
          </p:nvSpPr>
          <p:spPr bwMode="auto">
            <a:xfrm>
              <a:off x="7593021" y="4613311"/>
              <a:ext cx="850901" cy="1060459"/>
            </a:xfrm>
            <a:custGeom>
              <a:avLst/>
              <a:gdLst>
                <a:gd name="T0" fmla="*/ 30 w 206"/>
                <a:gd name="T1" fmla="*/ 0 h 257"/>
                <a:gd name="T2" fmla="*/ 7 w 206"/>
                <a:gd name="T3" fmla="*/ 126 h 257"/>
                <a:gd name="T4" fmla="*/ 82 w 206"/>
                <a:gd name="T5" fmla="*/ 257 h 257"/>
                <a:gd name="T6" fmla="*/ 117 w 206"/>
                <a:gd name="T7" fmla="*/ 252 h 257"/>
                <a:gd name="T8" fmla="*/ 71 w 206"/>
                <a:gd name="T9" fmla="*/ 129 h 257"/>
                <a:gd name="T10" fmla="*/ 89 w 206"/>
                <a:gd name="T11" fmla="*/ 41 h 257"/>
                <a:gd name="T12" fmla="*/ 94 w 206"/>
                <a:gd name="T13" fmla="*/ 140 h 257"/>
                <a:gd name="T14" fmla="*/ 172 w 206"/>
                <a:gd name="T15" fmla="*/ 257 h 257"/>
                <a:gd name="T16" fmla="*/ 206 w 206"/>
                <a:gd name="T17" fmla="*/ 257 h 257"/>
                <a:gd name="T18" fmla="*/ 148 w 206"/>
                <a:gd name="T19" fmla="*/ 118 h 257"/>
                <a:gd name="T20" fmla="*/ 162 w 206"/>
                <a:gd name="T21" fmla="*/ 14 h 257"/>
                <a:gd name="T22" fmla="*/ 30 w 206"/>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57">
                  <a:moveTo>
                    <a:pt x="30" y="0"/>
                  </a:moveTo>
                  <a:cubicBezTo>
                    <a:pt x="30" y="0"/>
                    <a:pt x="0" y="94"/>
                    <a:pt x="7" y="126"/>
                  </a:cubicBezTo>
                  <a:cubicBezTo>
                    <a:pt x="13" y="159"/>
                    <a:pt x="82" y="257"/>
                    <a:pt x="82" y="257"/>
                  </a:cubicBezTo>
                  <a:cubicBezTo>
                    <a:pt x="117" y="252"/>
                    <a:pt x="117" y="252"/>
                    <a:pt x="117" y="252"/>
                  </a:cubicBezTo>
                  <a:cubicBezTo>
                    <a:pt x="117" y="252"/>
                    <a:pt x="73" y="149"/>
                    <a:pt x="71" y="129"/>
                  </a:cubicBezTo>
                  <a:cubicBezTo>
                    <a:pt x="67" y="99"/>
                    <a:pt x="89" y="41"/>
                    <a:pt x="89" y="41"/>
                  </a:cubicBezTo>
                  <a:cubicBezTo>
                    <a:pt x="89" y="41"/>
                    <a:pt x="80" y="112"/>
                    <a:pt x="94" y="140"/>
                  </a:cubicBezTo>
                  <a:cubicBezTo>
                    <a:pt x="108" y="168"/>
                    <a:pt x="172" y="257"/>
                    <a:pt x="172" y="257"/>
                  </a:cubicBezTo>
                  <a:cubicBezTo>
                    <a:pt x="206" y="257"/>
                    <a:pt x="206" y="257"/>
                    <a:pt x="206" y="257"/>
                  </a:cubicBezTo>
                  <a:cubicBezTo>
                    <a:pt x="206" y="257"/>
                    <a:pt x="148" y="127"/>
                    <a:pt x="148" y="118"/>
                  </a:cubicBezTo>
                  <a:cubicBezTo>
                    <a:pt x="147" y="84"/>
                    <a:pt x="162" y="14"/>
                    <a:pt x="162" y="14"/>
                  </a:cubicBezTo>
                  <a:cubicBezTo>
                    <a:pt x="162" y="14"/>
                    <a:pt x="45" y="12"/>
                    <a:pt x="30" y="0"/>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3" name="íṩļidé">
              <a:extLst>
                <a:ext uri="{FF2B5EF4-FFF2-40B4-BE49-F238E27FC236}">
                  <a16:creationId xmlns:a16="http://schemas.microsoft.com/office/drawing/2014/main" id="{AF44442E-E901-413C-BCA8-C35CE572FFC3}"/>
                </a:ext>
              </a:extLst>
            </p:cNvPr>
            <p:cNvSpPr/>
            <p:nvPr/>
          </p:nvSpPr>
          <p:spPr bwMode="auto">
            <a:xfrm>
              <a:off x="7672395" y="3808441"/>
              <a:ext cx="784226" cy="900120"/>
            </a:xfrm>
            <a:custGeom>
              <a:avLst/>
              <a:gdLst>
                <a:gd name="T0" fmla="*/ 0 w 190"/>
                <a:gd name="T1" fmla="*/ 206 h 218"/>
                <a:gd name="T2" fmla="*/ 144 w 190"/>
                <a:gd name="T3" fmla="*/ 218 h 218"/>
                <a:gd name="T4" fmla="*/ 173 w 190"/>
                <a:gd name="T5" fmla="*/ 15 h 218"/>
                <a:gd name="T6" fmla="*/ 62 w 190"/>
                <a:gd name="T7" fmla="*/ 10 h 218"/>
                <a:gd name="T8" fmla="*/ 0 w 190"/>
                <a:gd name="T9" fmla="*/ 206 h 218"/>
              </a:gdLst>
              <a:ahLst/>
              <a:cxnLst>
                <a:cxn ang="0">
                  <a:pos x="T0" y="T1"/>
                </a:cxn>
                <a:cxn ang="0">
                  <a:pos x="T2" y="T3"/>
                </a:cxn>
                <a:cxn ang="0">
                  <a:pos x="T4" y="T5"/>
                </a:cxn>
                <a:cxn ang="0">
                  <a:pos x="T6" y="T7"/>
                </a:cxn>
                <a:cxn ang="0">
                  <a:pos x="T8" y="T9"/>
                </a:cxn>
              </a:cxnLst>
              <a:rect l="0" t="0" r="r" b="b"/>
              <a:pathLst>
                <a:path w="190" h="218">
                  <a:moveTo>
                    <a:pt x="0" y="206"/>
                  </a:moveTo>
                  <a:cubicBezTo>
                    <a:pt x="0" y="206"/>
                    <a:pt x="36" y="212"/>
                    <a:pt x="144" y="218"/>
                  </a:cubicBezTo>
                  <a:cubicBezTo>
                    <a:pt x="144" y="218"/>
                    <a:pt x="190" y="26"/>
                    <a:pt x="173" y="15"/>
                  </a:cubicBezTo>
                  <a:cubicBezTo>
                    <a:pt x="157" y="3"/>
                    <a:pt x="76" y="0"/>
                    <a:pt x="62" y="10"/>
                  </a:cubicBezTo>
                  <a:cubicBezTo>
                    <a:pt x="47" y="20"/>
                    <a:pt x="0" y="206"/>
                    <a:pt x="0" y="206"/>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4" name="îśḷïde">
              <a:extLst>
                <a:ext uri="{FF2B5EF4-FFF2-40B4-BE49-F238E27FC236}">
                  <a16:creationId xmlns:a16="http://schemas.microsoft.com/office/drawing/2014/main" id="{D661EE14-E4F2-460E-BF70-B664416045C1}"/>
                </a:ext>
              </a:extLst>
            </p:cNvPr>
            <p:cNvSpPr/>
            <p:nvPr/>
          </p:nvSpPr>
          <p:spPr bwMode="auto">
            <a:xfrm>
              <a:off x="7770820" y="4216433"/>
              <a:ext cx="574675" cy="277815"/>
            </a:xfrm>
            <a:custGeom>
              <a:avLst/>
              <a:gdLst>
                <a:gd name="T0" fmla="*/ 0 w 139"/>
                <a:gd name="T1" fmla="*/ 23 h 67"/>
                <a:gd name="T2" fmla="*/ 31 w 139"/>
                <a:gd name="T3" fmla="*/ 31 h 67"/>
                <a:gd name="T4" fmla="*/ 134 w 139"/>
                <a:gd name="T5" fmla="*/ 54 h 67"/>
                <a:gd name="T6" fmla="*/ 139 w 139"/>
                <a:gd name="T7" fmla="*/ 30 h 67"/>
                <a:gd name="T8" fmla="*/ 3 w 139"/>
                <a:gd name="T9" fmla="*/ 0 h 67"/>
                <a:gd name="T10" fmla="*/ 0 w 139"/>
                <a:gd name="T11" fmla="*/ 23 h 67"/>
              </a:gdLst>
              <a:ahLst/>
              <a:cxnLst>
                <a:cxn ang="0">
                  <a:pos x="T0" y="T1"/>
                </a:cxn>
                <a:cxn ang="0">
                  <a:pos x="T2" y="T3"/>
                </a:cxn>
                <a:cxn ang="0">
                  <a:pos x="T4" y="T5"/>
                </a:cxn>
                <a:cxn ang="0">
                  <a:pos x="T6" y="T7"/>
                </a:cxn>
                <a:cxn ang="0">
                  <a:pos x="T8" y="T9"/>
                </a:cxn>
                <a:cxn ang="0">
                  <a:pos x="T10" y="T11"/>
                </a:cxn>
              </a:cxnLst>
              <a:rect l="0" t="0" r="r" b="b"/>
              <a:pathLst>
                <a:path w="139" h="67">
                  <a:moveTo>
                    <a:pt x="0" y="23"/>
                  </a:moveTo>
                  <a:cubicBezTo>
                    <a:pt x="0" y="23"/>
                    <a:pt x="5" y="37"/>
                    <a:pt x="31" y="31"/>
                  </a:cubicBezTo>
                  <a:cubicBezTo>
                    <a:pt x="56" y="25"/>
                    <a:pt x="100" y="67"/>
                    <a:pt x="134" y="54"/>
                  </a:cubicBezTo>
                  <a:cubicBezTo>
                    <a:pt x="139" y="30"/>
                    <a:pt x="139" y="30"/>
                    <a:pt x="139" y="30"/>
                  </a:cubicBezTo>
                  <a:cubicBezTo>
                    <a:pt x="3" y="0"/>
                    <a:pt x="3" y="0"/>
                    <a:pt x="3" y="0"/>
                  </a:cubicBezTo>
                  <a:lnTo>
                    <a:pt x="0" y="23"/>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5" name="işḻíḍè">
              <a:extLst>
                <a:ext uri="{FF2B5EF4-FFF2-40B4-BE49-F238E27FC236}">
                  <a16:creationId xmlns:a16="http://schemas.microsoft.com/office/drawing/2014/main" id="{312C9D58-839F-4A6F-A192-33B1EEC8EE90}"/>
                </a:ext>
              </a:extLst>
            </p:cNvPr>
            <p:cNvSpPr/>
            <p:nvPr/>
          </p:nvSpPr>
          <p:spPr bwMode="auto">
            <a:xfrm>
              <a:off x="8089908" y="3536978"/>
              <a:ext cx="165101" cy="300040"/>
            </a:xfrm>
            <a:custGeom>
              <a:avLst/>
              <a:gdLst>
                <a:gd name="T0" fmla="*/ 28 w 40"/>
                <a:gd name="T1" fmla="*/ 71 h 73"/>
                <a:gd name="T2" fmla="*/ 0 w 40"/>
                <a:gd name="T3" fmla="*/ 73 h 73"/>
                <a:gd name="T4" fmla="*/ 7 w 40"/>
                <a:gd name="T5" fmla="*/ 24 h 73"/>
                <a:gd name="T6" fmla="*/ 40 w 40"/>
                <a:gd name="T7" fmla="*/ 0 h 73"/>
                <a:gd name="T8" fmla="*/ 28 w 40"/>
                <a:gd name="T9" fmla="*/ 71 h 73"/>
              </a:gdLst>
              <a:ahLst/>
              <a:cxnLst>
                <a:cxn ang="0">
                  <a:pos x="T0" y="T1"/>
                </a:cxn>
                <a:cxn ang="0">
                  <a:pos x="T2" y="T3"/>
                </a:cxn>
                <a:cxn ang="0">
                  <a:pos x="T4" y="T5"/>
                </a:cxn>
                <a:cxn ang="0">
                  <a:pos x="T6" y="T7"/>
                </a:cxn>
                <a:cxn ang="0">
                  <a:pos x="T8" y="T9"/>
                </a:cxn>
              </a:cxnLst>
              <a:rect l="0" t="0" r="r" b="b"/>
              <a:pathLst>
                <a:path w="40" h="73">
                  <a:moveTo>
                    <a:pt x="28" y="71"/>
                  </a:moveTo>
                  <a:cubicBezTo>
                    <a:pt x="0" y="73"/>
                    <a:pt x="0" y="73"/>
                    <a:pt x="0" y="73"/>
                  </a:cubicBezTo>
                  <a:cubicBezTo>
                    <a:pt x="0" y="73"/>
                    <a:pt x="8" y="40"/>
                    <a:pt x="7" y="24"/>
                  </a:cubicBezTo>
                  <a:cubicBezTo>
                    <a:pt x="6" y="13"/>
                    <a:pt x="40" y="0"/>
                    <a:pt x="40" y="0"/>
                  </a:cubicBezTo>
                  <a:lnTo>
                    <a:pt x="28" y="7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6" name="íṩḷiďè">
              <a:extLst>
                <a:ext uri="{FF2B5EF4-FFF2-40B4-BE49-F238E27FC236}">
                  <a16:creationId xmlns:a16="http://schemas.microsoft.com/office/drawing/2014/main" id="{A6BCD143-8BF3-4B3D-AA53-1F26BD02E4BB}"/>
                </a:ext>
              </a:extLst>
            </p:cNvPr>
            <p:cNvSpPr/>
            <p:nvPr/>
          </p:nvSpPr>
          <p:spPr bwMode="auto">
            <a:xfrm>
              <a:off x="8015295" y="3379814"/>
              <a:ext cx="293687" cy="346077"/>
            </a:xfrm>
            <a:custGeom>
              <a:avLst/>
              <a:gdLst>
                <a:gd name="T0" fmla="*/ 31 w 71"/>
                <a:gd name="T1" fmla="*/ 11 h 84"/>
                <a:gd name="T2" fmla="*/ 22 w 71"/>
                <a:gd name="T3" fmla="*/ 72 h 84"/>
                <a:gd name="T4" fmla="*/ 70 w 71"/>
                <a:gd name="T5" fmla="*/ 31 h 84"/>
                <a:gd name="T6" fmla="*/ 31 w 71"/>
                <a:gd name="T7" fmla="*/ 11 h 84"/>
              </a:gdLst>
              <a:ahLst/>
              <a:cxnLst>
                <a:cxn ang="0">
                  <a:pos x="T0" y="T1"/>
                </a:cxn>
                <a:cxn ang="0">
                  <a:pos x="T2" y="T3"/>
                </a:cxn>
                <a:cxn ang="0">
                  <a:pos x="T4" y="T5"/>
                </a:cxn>
                <a:cxn ang="0">
                  <a:pos x="T6" y="T7"/>
                </a:cxn>
              </a:cxnLst>
              <a:rect l="0" t="0" r="r" b="b"/>
              <a:pathLst>
                <a:path w="71" h="84">
                  <a:moveTo>
                    <a:pt x="31" y="11"/>
                  </a:moveTo>
                  <a:cubicBezTo>
                    <a:pt x="31" y="11"/>
                    <a:pt x="0" y="54"/>
                    <a:pt x="22" y="72"/>
                  </a:cubicBezTo>
                  <a:cubicBezTo>
                    <a:pt x="35" y="84"/>
                    <a:pt x="70" y="44"/>
                    <a:pt x="70" y="31"/>
                  </a:cubicBezTo>
                  <a:cubicBezTo>
                    <a:pt x="71" y="18"/>
                    <a:pt x="36" y="0"/>
                    <a:pt x="31"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7" name="iṣḷidê">
              <a:extLst>
                <a:ext uri="{FF2B5EF4-FFF2-40B4-BE49-F238E27FC236}">
                  <a16:creationId xmlns:a16="http://schemas.microsoft.com/office/drawing/2014/main" id="{76F878C8-1C66-47FB-A0EE-582BA8154DF5}"/>
                </a:ext>
              </a:extLst>
            </p:cNvPr>
            <p:cNvSpPr/>
            <p:nvPr/>
          </p:nvSpPr>
          <p:spPr bwMode="auto">
            <a:xfrm>
              <a:off x="8172459" y="3548090"/>
              <a:ext cx="15874" cy="20638"/>
            </a:xfrm>
            <a:custGeom>
              <a:avLst/>
              <a:gdLst>
                <a:gd name="T0" fmla="*/ 0 w 4"/>
                <a:gd name="T1" fmla="*/ 2 h 5"/>
                <a:gd name="T2" fmla="*/ 1 w 4"/>
                <a:gd name="T3" fmla="*/ 4 h 5"/>
                <a:gd name="T4" fmla="*/ 4 w 4"/>
                <a:gd name="T5" fmla="*/ 3 h 5"/>
                <a:gd name="T6" fmla="*/ 3 w 4"/>
                <a:gd name="T7" fmla="*/ 1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cubicBezTo>
                    <a:pt x="0" y="3"/>
                    <a:pt x="0" y="4"/>
                    <a:pt x="1" y="4"/>
                  </a:cubicBezTo>
                  <a:cubicBezTo>
                    <a:pt x="2" y="5"/>
                    <a:pt x="3" y="4"/>
                    <a:pt x="4" y="3"/>
                  </a:cubicBezTo>
                  <a:cubicBezTo>
                    <a:pt x="4" y="2"/>
                    <a:pt x="4" y="1"/>
                    <a:pt x="3" y="1"/>
                  </a:cubicBezTo>
                  <a:cubicBezTo>
                    <a:pt x="2" y="0"/>
                    <a:pt x="1" y="1"/>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8" name="iśḻîďé">
              <a:extLst>
                <a:ext uri="{FF2B5EF4-FFF2-40B4-BE49-F238E27FC236}">
                  <a16:creationId xmlns:a16="http://schemas.microsoft.com/office/drawing/2014/main" id="{C0336C47-3045-4716-B021-D8D12B93CE28}"/>
                </a:ext>
              </a:extLst>
            </p:cNvPr>
            <p:cNvSpPr/>
            <p:nvPr/>
          </p:nvSpPr>
          <p:spPr bwMode="auto">
            <a:xfrm>
              <a:off x="8101020" y="3524278"/>
              <a:ext cx="22225" cy="20638"/>
            </a:xfrm>
            <a:custGeom>
              <a:avLst/>
              <a:gdLst>
                <a:gd name="T0" fmla="*/ 1 w 5"/>
                <a:gd name="T1" fmla="*/ 1 h 5"/>
                <a:gd name="T2" fmla="*/ 2 w 5"/>
                <a:gd name="T3" fmla="*/ 4 h 5"/>
                <a:gd name="T4" fmla="*/ 4 w 5"/>
                <a:gd name="T5" fmla="*/ 3 h 5"/>
                <a:gd name="T6" fmla="*/ 4 w 5"/>
                <a:gd name="T7" fmla="*/ 0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4"/>
                    <a:pt x="2" y="4"/>
                  </a:cubicBezTo>
                  <a:cubicBezTo>
                    <a:pt x="3" y="5"/>
                    <a:pt x="4" y="4"/>
                    <a:pt x="4" y="3"/>
                  </a:cubicBezTo>
                  <a:cubicBezTo>
                    <a:pt x="5" y="2"/>
                    <a:pt x="5" y="1"/>
                    <a:pt x="4" y="0"/>
                  </a:cubicBezTo>
                  <a:cubicBezTo>
                    <a:pt x="3" y="0"/>
                    <a:pt x="1" y="0"/>
                    <a:pt x="1"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9" name="îŝľiḍe">
              <a:extLst>
                <a:ext uri="{FF2B5EF4-FFF2-40B4-BE49-F238E27FC236}">
                  <a16:creationId xmlns:a16="http://schemas.microsoft.com/office/drawing/2014/main" id="{D178715A-13E2-4F23-B601-78BC7141C50B}"/>
                </a:ext>
              </a:extLst>
            </p:cNvPr>
            <p:cNvSpPr/>
            <p:nvPr/>
          </p:nvSpPr>
          <p:spPr bwMode="auto">
            <a:xfrm>
              <a:off x="8101020" y="3643341"/>
              <a:ext cx="133350" cy="131763"/>
            </a:xfrm>
            <a:custGeom>
              <a:avLst/>
              <a:gdLst>
                <a:gd name="T0" fmla="*/ 4 w 32"/>
                <a:gd name="T1" fmla="*/ 10 h 32"/>
                <a:gd name="T2" fmla="*/ 32 w 32"/>
                <a:gd name="T3" fmla="*/ 0 h 32"/>
                <a:gd name="T4" fmla="*/ 23 w 32"/>
                <a:gd name="T5" fmla="*/ 23 h 32"/>
                <a:gd name="T6" fmla="*/ 0 w 32"/>
                <a:gd name="T7" fmla="*/ 31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4" y="10"/>
                    <a:pt x="20" y="13"/>
                    <a:pt x="32" y="0"/>
                  </a:cubicBezTo>
                  <a:cubicBezTo>
                    <a:pt x="32" y="0"/>
                    <a:pt x="32" y="14"/>
                    <a:pt x="23" y="23"/>
                  </a:cubicBezTo>
                  <a:cubicBezTo>
                    <a:pt x="15" y="32"/>
                    <a:pt x="0" y="31"/>
                    <a:pt x="0" y="31"/>
                  </a:cubicBezTo>
                  <a:cubicBezTo>
                    <a:pt x="0" y="31"/>
                    <a:pt x="4" y="16"/>
                    <a:pt x="4" y="10"/>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0" name="isļîdé">
              <a:extLst>
                <a:ext uri="{FF2B5EF4-FFF2-40B4-BE49-F238E27FC236}">
                  <a16:creationId xmlns:a16="http://schemas.microsoft.com/office/drawing/2014/main" id="{3B78E08B-9666-4D3C-973A-5D12DD10005E}"/>
                </a:ext>
              </a:extLst>
            </p:cNvPr>
            <p:cNvSpPr/>
            <p:nvPr/>
          </p:nvSpPr>
          <p:spPr bwMode="auto">
            <a:xfrm>
              <a:off x="8172459" y="3581427"/>
              <a:ext cx="33338" cy="38101"/>
            </a:xfrm>
            <a:custGeom>
              <a:avLst/>
              <a:gdLst>
                <a:gd name="T0" fmla="*/ 1 w 8"/>
                <a:gd name="T1" fmla="*/ 3 h 9"/>
                <a:gd name="T2" fmla="*/ 2 w 8"/>
                <a:gd name="T3" fmla="*/ 8 h 9"/>
                <a:gd name="T4" fmla="*/ 7 w 8"/>
                <a:gd name="T5" fmla="*/ 6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5"/>
                    <a:pt x="1" y="7"/>
                    <a:pt x="2" y="8"/>
                  </a:cubicBezTo>
                  <a:cubicBezTo>
                    <a:pt x="4" y="9"/>
                    <a:pt x="6" y="8"/>
                    <a:pt x="7" y="6"/>
                  </a:cubicBezTo>
                  <a:cubicBezTo>
                    <a:pt x="8" y="4"/>
                    <a:pt x="7"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1" name="íṣľïďe">
              <a:extLst>
                <a:ext uri="{FF2B5EF4-FFF2-40B4-BE49-F238E27FC236}">
                  <a16:creationId xmlns:a16="http://schemas.microsoft.com/office/drawing/2014/main" id="{F9B42D64-F9CD-4515-AF8B-1C00868FFF9C}"/>
                </a:ext>
              </a:extLst>
            </p:cNvPr>
            <p:cNvSpPr/>
            <p:nvPr/>
          </p:nvSpPr>
          <p:spPr bwMode="auto">
            <a:xfrm>
              <a:off x="8180396" y="3519514"/>
              <a:ext cx="36513" cy="28575"/>
            </a:xfrm>
            <a:custGeom>
              <a:avLst/>
              <a:gdLst>
                <a:gd name="T0" fmla="*/ 1 w 9"/>
                <a:gd name="T1" fmla="*/ 2 h 7"/>
                <a:gd name="T2" fmla="*/ 5 w 9"/>
                <a:gd name="T3" fmla="*/ 4 h 7"/>
                <a:gd name="T4" fmla="*/ 9 w 9"/>
                <a:gd name="T5" fmla="*/ 6 h 7"/>
                <a:gd name="T6" fmla="*/ 6 w 9"/>
                <a:gd name="T7" fmla="*/ 1 h 7"/>
                <a:gd name="T8" fmla="*/ 1 w 9"/>
                <a:gd name="T9" fmla="*/ 2 h 7"/>
              </a:gdLst>
              <a:ahLst/>
              <a:cxnLst>
                <a:cxn ang="0">
                  <a:pos x="T0" y="T1"/>
                </a:cxn>
                <a:cxn ang="0">
                  <a:pos x="T2" y="T3"/>
                </a:cxn>
                <a:cxn ang="0">
                  <a:pos x="T4" y="T5"/>
                </a:cxn>
                <a:cxn ang="0">
                  <a:pos x="T6" y="T7"/>
                </a:cxn>
                <a:cxn ang="0">
                  <a:pos x="T8" y="T9"/>
                </a:cxn>
              </a:cxnLst>
              <a:rect l="0" t="0" r="r" b="b"/>
              <a:pathLst>
                <a:path w="9" h="7">
                  <a:moveTo>
                    <a:pt x="1" y="2"/>
                  </a:moveTo>
                  <a:cubicBezTo>
                    <a:pt x="0" y="4"/>
                    <a:pt x="2" y="3"/>
                    <a:pt x="5" y="4"/>
                  </a:cubicBezTo>
                  <a:cubicBezTo>
                    <a:pt x="7" y="5"/>
                    <a:pt x="8" y="7"/>
                    <a:pt x="9" y="6"/>
                  </a:cubicBezTo>
                  <a:cubicBezTo>
                    <a:pt x="9" y="4"/>
                    <a:pt x="8" y="2"/>
                    <a:pt x="6" y="1"/>
                  </a:cubicBezTo>
                  <a:cubicBezTo>
                    <a:pt x="4" y="0"/>
                    <a:pt x="1" y="0"/>
                    <a:pt x="1"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2" name="i$ļidè">
              <a:extLst>
                <a:ext uri="{FF2B5EF4-FFF2-40B4-BE49-F238E27FC236}">
                  <a16:creationId xmlns:a16="http://schemas.microsoft.com/office/drawing/2014/main" id="{B023EFB1-400E-488F-B3D4-60EED5735B58}"/>
                </a:ext>
              </a:extLst>
            </p:cNvPr>
            <p:cNvSpPr/>
            <p:nvPr/>
          </p:nvSpPr>
          <p:spPr bwMode="auto">
            <a:xfrm>
              <a:off x="8105784" y="3483003"/>
              <a:ext cx="41275" cy="33339"/>
            </a:xfrm>
            <a:custGeom>
              <a:avLst/>
              <a:gdLst>
                <a:gd name="T0" fmla="*/ 1 w 10"/>
                <a:gd name="T1" fmla="*/ 3 h 8"/>
                <a:gd name="T2" fmla="*/ 5 w 10"/>
                <a:gd name="T3" fmla="*/ 4 h 8"/>
                <a:gd name="T4" fmla="*/ 9 w 10"/>
                <a:gd name="T5" fmla="*/ 6 h 8"/>
                <a:gd name="T6" fmla="*/ 7 w 10"/>
                <a:gd name="T7" fmla="*/ 1 h 8"/>
                <a:gd name="T8" fmla="*/ 1 w 10"/>
                <a:gd name="T9" fmla="*/ 3 h 8"/>
              </a:gdLst>
              <a:ahLst/>
              <a:cxnLst>
                <a:cxn ang="0">
                  <a:pos x="T0" y="T1"/>
                </a:cxn>
                <a:cxn ang="0">
                  <a:pos x="T2" y="T3"/>
                </a:cxn>
                <a:cxn ang="0">
                  <a:pos x="T4" y="T5"/>
                </a:cxn>
                <a:cxn ang="0">
                  <a:pos x="T6" y="T7"/>
                </a:cxn>
                <a:cxn ang="0">
                  <a:pos x="T8" y="T9"/>
                </a:cxn>
              </a:cxnLst>
              <a:rect l="0" t="0" r="r" b="b"/>
              <a:pathLst>
                <a:path w="10" h="8">
                  <a:moveTo>
                    <a:pt x="1" y="3"/>
                  </a:moveTo>
                  <a:cubicBezTo>
                    <a:pt x="0" y="4"/>
                    <a:pt x="3" y="3"/>
                    <a:pt x="5" y="4"/>
                  </a:cubicBezTo>
                  <a:cubicBezTo>
                    <a:pt x="7" y="6"/>
                    <a:pt x="8" y="8"/>
                    <a:pt x="9" y="6"/>
                  </a:cubicBezTo>
                  <a:cubicBezTo>
                    <a:pt x="10" y="5"/>
                    <a:pt x="9" y="3"/>
                    <a:pt x="7" y="1"/>
                  </a:cubicBezTo>
                  <a:cubicBezTo>
                    <a:pt x="5" y="0"/>
                    <a:pt x="2" y="1"/>
                    <a:pt x="1"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3" name="ïṥlîḑê">
              <a:extLst>
                <a:ext uri="{FF2B5EF4-FFF2-40B4-BE49-F238E27FC236}">
                  <a16:creationId xmlns:a16="http://schemas.microsoft.com/office/drawing/2014/main" id="{3C531369-BB6F-4A0E-804B-E54136364DCE}"/>
                </a:ext>
              </a:extLst>
            </p:cNvPr>
            <p:cNvSpPr/>
            <p:nvPr/>
          </p:nvSpPr>
          <p:spPr bwMode="auto">
            <a:xfrm>
              <a:off x="8077208" y="3544915"/>
              <a:ext cx="36513" cy="36513"/>
            </a:xfrm>
            <a:custGeom>
              <a:avLst/>
              <a:gdLst>
                <a:gd name="T0" fmla="*/ 1 w 9"/>
                <a:gd name="T1" fmla="*/ 3 h 9"/>
                <a:gd name="T2" fmla="*/ 3 w 9"/>
                <a:gd name="T3" fmla="*/ 8 h 9"/>
                <a:gd name="T4" fmla="*/ 8 w 9"/>
                <a:gd name="T5" fmla="*/ 6 h 9"/>
                <a:gd name="T6" fmla="*/ 6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5"/>
                    <a:pt x="1" y="7"/>
                    <a:pt x="3" y="8"/>
                  </a:cubicBezTo>
                  <a:cubicBezTo>
                    <a:pt x="5" y="9"/>
                    <a:pt x="7" y="8"/>
                    <a:pt x="8" y="6"/>
                  </a:cubicBezTo>
                  <a:cubicBezTo>
                    <a:pt x="9" y="4"/>
                    <a:pt x="8"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4" name="iṩ1íďé">
              <a:extLst>
                <a:ext uri="{FF2B5EF4-FFF2-40B4-BE49-F238E27FC236}">
                  <a16:creationId xmlns:a16="http://schemas.microsoft.com/office/drawing/2014/main" id="{BE88170C-F590-455F-A7DC-9893E35BDA3F}"/>
                </a:ext>
              </a:extLst>
            </p:cNvPr>
            <p:cNvSpPr/>
            <p:nvPr/>
          </p:nvSpPr>
          <p:spPr bwMode="auto">
            <a:xfrm>
              <a:off x="8118484" y="3544915"/>
              <a:ext cx="25400" cy="41275"/>
            </a:xfrm>
            <a:custGeom>
              <a:avLst/>
              <a:gdLst>
                <a:gd name="T0" fmla="*/ 0 w 6"/>
                <a:gd name="T1" fmla="*/ 10 h 10"/>
                <a:gd name="T2" fmla="*/ 0 w 6"/>
                <a:gd name="T3" fmla="*/ 9 h 10"/>
                <a:gd name="T4" fmla="*/ 0 w 6"/>
                <a:gd name="T5" fmla="*/ 9 h 10"/>
                <a:gd name="T6" fmla="*/ 5 w 6"/>
                <a:gd name="T7" fmla="*/ 1 h 10"/>
                <a:gd name="T8" fmla="*/ 6 w 6"/>
                <a:gd name="T9" fmla="*/ 1 h 10"/>
                <a:gd name="T10" fmla="*/ 6 w 6"/>
                <a:gd name="T11" fmla="*/ 1 h 10"/>
                <a:gd name="T12" fmla="*/ 1 w 6"/>
                <a:gd name="T13" fmla="*/ 9 h 10"/>
                <a:gd name="T14" fmla="*/ 6 w 6"/>
                <a:gd name="T15" fmla="*/ 5 h 10"/>
                <a:gd name="T16" fmla="*/ 6 w 6"/>
                <a:gd name="T17" fmla="*/ 5 h 10"/>
                <a:gd name="T18" fmla="*/ 6 w 6"/>
                <a:gd name="T19" fmla="*/ 6 h 10"/>
                <a:gd name="T20" fmla="*/ 0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0" y="10"/>
                  </a:moveTo>
                  <a:cubicBezTo>
                    <a:pt x="0" y="10"/>
                    <a:pt x="0" y="9"/>
                    <a:pt x="0" y="9"/>
                  </a:cubicBezTo>
                  <a:cubicBezTo>
                    <a:pt x="0" y="9"/>
                    <a:pt x="0" y="9"/>
                    <a:pt x="0" y="9"/>
                  </a:cubicBezTo>
                  <a:cubicBezTo>
                    <a:pt x="0" y="8"/>
                    <a:pt x="3" y="4"/>
                    <a:pt x="5" y="1"/>
                  </a:cubicBezTo>
                  <a:cubicBezTo>
                    <a:pt x="5" y="0"/>
                    <a:pt x="6" y="0"/>
                    <a:pt x="6" y="1"/>
                  </a:cubicBezTo>
                  <a:cubicBezTo>
                    <a:pt x="6" y="1"/>
                    <a:pt x="6" y="1"/>
                    <a:pt x="6" y="1"/>
                  </a:cubicBezTo>
                  <a:cubicBezTo>
                    <a:pt x="4" y="4"/>
                    <a:pt x="1" y="7"/>
                    <a:pt x="1" y="9"/>
                  </a:cubicBezTo>
                  <a:cubicBezTo>
                    <a:pt x="2" y="8"/>
                    <a:pt x="4" y="7"/>
                    <a:pt x="6" y="5"/>
                  </a:cubicBezTo>
                  <a:cubicBezTo>
                    <a:pt x="6" y="5"/>
                    <a:pt x="6" y="5"/>
                    <a:pt x="6" y="5"/>
                  </a:cubicBezTo>
                  <a:cubicBezTo>
                    <a:pt x="6" y="6"/>
                    <a:pt x="6" y="6"/>
                    <a:pt x="6" y="6"/>
                  </a:cubicBezTo>
                  <a:cubicBezTo>
                    <a:pt x="2" y="9"/>
                    <a:pt x="1" y="10"/>
                    <a:pt x="0"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5" name="i$1îdé">
              <a:extLst>
                <a:ext uri="{FF2B5EF4-FFF2-40B4-BE49-F238E27FC236}">
                  <a16:creationId xmlns:a16="http://schemas.microsoft.com/office/drawing/2014/main" id="{0A596BA9-5825-424C-B575-BD92CE047472}"/>
                </a:ext>
              </a:extLst>
            </p:cNvPr>
            <p:cNvSpPr/>
            <p:nvPr/>
          </p:nvSpPr>
          <p:spPr bwMode="auto">
            <a:xfrm>
              <a:off x="8015295" y="3341713"/>
              <a:ext cx="363539" cy="392116"/>
            </a:xfrm>
            <a:custGeom>
              <a:avLst/>
              <a:gdLst>
                <a:gd name="T0" fmla="*/ 19 w 88"/>
                <a:gd name="T1" fmla="*/ 63 h 95"/>
                <a:gd name="T2" fmla="*/ 29 w 88"/>
                <a:gd name="T3" fmla="*/ 61 h 95"/>
                <a:gd name="T4" fmla="*/ 45 w 88"/>
                <a:gd name="T5" fmla="*/ 71 h 95"/>
                <a:gd name="T6" fmla="*/ 67 w 88"/>
                <a:gd name="T7" fmla="*/ 39 h 95"/>
                <a:gd name="T8" fmla="*/ 31 w 88"/>
                <a:gd name="T9" fmla="*/ 22 h 95"/>
                <a:gd name="T10" fmla="*/ 67 w 88"/>
                <a:gd name="T11" fmla="*/ 7 h 95"/>
                <a:gd name="T12" fmla="*/ 76 w 88"/>
                <a:gd name="T13" fmla="*/ 30 h 95"/>
                <a:gd name="T14" fmla="*/ 66 w 88"/>
                <a:gd name="T15" fmla="*/ 58 h 95"/>
                <a:gd name="T16" fmla="*/ 26 w 88"/>
                <a:gd name="T17" fmla="*/ 90 h 95"/>
                <a:gd name="T18" fmla="*/ 15 w 88"/>
                <a:gd name="T19" fmla="*/ 55 h 95"/>
                <a:gd name="T20" fmla="*/ 19 w 88"/>
                <a:gd name="T2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5">
                  <a:moveTo>
                    <a:pt x="19" y="63"/>
                  </a:moveTo>
                  <a:cubicBezTo>
                    <a:pt x="19" y="63"/>
                    <a:pt x="23" y="57"/>
                    <a:pt x="29" y="61"/>
                  </a:cubicBezTo>
                  <a:cubicBezTo>
                    <a:pt x="35" y="65"/>
                    <a:pt x="31" y="75"/>
                    <a:pt x="45" y="71"/>
                  </a:cubicBezTo>
                  <a:cubicBezTo>
                    <a:pt x="60" y="68"/>
                    <a:pt x="65" y="40"/>
                    <a:pt x="67" y="39"/>
                  </a:cubicBezTo>
                  <a:cubicBezTo>
                    <a:pt x="70" y="37"/>
                    <a:pt x="29" y="33"/>
                    <a:pt x="31" y="22"/>
                  </a:cubicBezTo>
                  <a:cubicBezTo>
                    <a:pt x="33" y="7"/>
                    <a:pt x="49" y="0"/>
                    <a:pt x="67" y="7"/>
                  </a:cubicBezTo>
                  <a:cubicBezTo>
                    <a:pt x="83" y="13"/>
                    <a:pt x="63" y="15"/>
                    <a:pt x="76" y="30"/>
                  </a:cubicBezTo>
                  <a:cubicBezTo>
                    <a:pt x="88" y="45"/>
                    <a:pt x="76" y="51"/>
                    <a:pt x="66" y="58"/>
                  </a:cubicBezTo>
                  <a:cubicBezTo>
                    <a:pt x="56" y="65"/>
                    <a:pt x="50" y="95"/>
                    <a:pt x="26" y="90"/>
                  </a:cubicBezTo>
                  <a:cubicBezTo>
                    <a:pt x="0" y="84"/>
                    <a:pt x="14" y="54"/>
                    <a:pt x="15" y="55"/>
                  </a:cubicBezTo>
                  <a:cubicBezTo>
                    <a:pt x="16" y="56"/>
                    <a:pt x="15" y="66"/>
                    <a:pt x="19" y="6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6" name="ïṩļíḓè">
              <a:extLst>
                <a:ext uri="{FF2B5EF4-FFF2-40B4-BE49-F238E27FC236}">
                  <a16:creationId xmlns:a16="http://schemas.microsoft.com/office/drawing/2014/main" id="{2FDDE8A9-999A-44F2-894B-DEE5377805DC}"/>
                </a:ext>
              </a:extLst>
            </p:cNvPr>
            <p:cNvSpPr/>
            <p:nvPr/>
          </p:nvSpPr>
          <p:spPr bwMode="auto">
            <a:xfrm>
              <a:off x="8237545" y="3454426"/>
              <a:ext cx="87313" cy="131763"/>
            </a:xfrm>
            <a:custGeom>
              <a:avLst/>
              <a:gdLst>
                <a:gd name="T0" fmla="*/ 0 w 21"/>
                <a:gd name="T1" fmla="*/ 6 h 32"/>
                <a:gd name="T2" fmla="*/ 5 w 21"/>
                <a:gd name="T3" fmla="*/ 12 h 32"/>
                <a:gd name="T4" fmla="*/ 10 w 21"/>
                <a:gd name="T5" fmla="*/ 29 h 32"/>
                <a:gd name="T6" fmla="*/ 17 w 21"/>
                <a:gd name="T7" fmla="*/ 10 h 32"/>
                <a:gd name="T8" fmla="*/ 0 w 21"/>
                <a:gd name="T9" fmla="*/ 6 h 32"/>
              </a:gdLst>
              <a:ahLst/>
              <a:cxnLst>
                <a:cxn ang="0">
                  <a:pos x="T0" y="T1"/>
                </a:cxn>
                <a:cxn ang="0">
                  <a:pos x="T2" y="T3"/>
                </a:cxn>
                <a:cxn ang="0">
                  <a:pos x="T4" y="T5"/>
                </a:cxn>
                <a:cxn ang="0">
                  <a:pos x="T6" y="T7"/>
                </a:cxn>
                <a:cxn ang="0">
                  <a:pos x="T8" y="T9"/>
                </a:cxn>
              </a:cxnLst>
              <a:rect l="0" t="0" r="r" b="b"/>
              <a:pathLst>
                <a:path w="21" h="32">
                  <a:moveTo>
                    <a:pt x="0" y="6"/>
                  </a:moveTo>
                  <a:cubicBezTo>
                    <a:pt x="0" y="6"/>
                    <a:pt x="4" y="7"/>
                    <a:pt x="5" y="12"/>
                  </a:cubicBezTo>
                  <a:cubicBezTo>
                    <a:pt x="7" y="17"/>
                    <a:pt x="2" y="32"/>
                    <a:pt x="10" y="29"/>
                  </a:cubicBezTo>
                  <a:cubicBezTo>
                    <a:pt x="18" y="26"/>
                    <a:pt x="21" y="13"/>
                    <a:pt x="17" y="10"/>
                  </a:cubicBezTo>
                  <a:cubicBezTo>
                    <a:pt x="13" y="7"/>
                    <a:pt x="2" y="0"/>
                    <a:pt x="0"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7" name="î$ľîḍé">
              <a:extLst>
                <a:ext uri="{FF2B5EF4-FFF2-40B4-BE49-F238E27FC236}">
                  <a16:creationId xmlns:a16="http://schemas.microsoft.com/office/drawing/2014/main" id="{06889B02-11A0-4CFA-9666-2E63B18CA3A7}"/>
                </a:ext>
              </a:extLst>
            </p:cNvPr>
            <p:cNvSpPr/>
            <p:nvPr/>
          </p:nvSpPr>
          <p:spPr bwMode="auto">
            <a:xfrm>
              <a:off x="8247071" y="3557615"/>
              <a:ext cx="73025" cy="90488"/>
            </a:xfrm>
            <a:custGeom>
              <a:avLst/>
              <a:gdLst>
                <a:gd name="T0" fmla="*/ 6 w 18"/>
                <a:gd name="T1" fmla="*/ 8 h 22"/>
                <a:gd name="T2" fmla="*/ 18 w 18"/>
                <a:gd name="T3" fmla="*/ 7 h 22"/>
                <a:gd name="T4" fmla="*/ 3 w 18"/>
                <a:gd name="T5" fmla="*/ 18 h 22"/>
                <a:gd name="T6" fmla="*/ 6 w 18"/>
                <a:gd name="T7" fmla="*/ 8 h 22"/>
              </a:gdLst>
              <a:ahLst/>
              <a:cxnLst>
                <a:cxn ang="0">
                  <a:pos x="T0" y="T1"/>
                </a:cxn>
                <a:cxn ang="0">
                  <a:pos x="T2" y="T3"/>
                </a:cxn>
                <a:cxn ang="0">
                  <a:pos x="T4" y="T5"/>
                </a:cxn>
                <a:cxn ang="0">
                  <a:pos x="T6" y="T7"/>
                </a:cxn>
              </a:cxnLst>
              <a:rect l="0" t="0" r="r" b="b"/>
              <a:pathLst>
                <a:path w="18" h="22">
                  <a:moveTo>
                    <a:pt x="6" y="8"/>
                  </a:moveTo>
                  <a:cubicBezTo>
                    <a:pt x="6" y="8"/>
                    <a:pt x="17" y="0"/>
                    <a:pt x="18" y="7"/>
                  </a:cubicBezTo>
                  <a:cubicBezTo>
                    <a:pt x="18" y="14"/>
                    <a:pt x="6" y="22"/>
                    <a:pt x="3" y="18"/>
                  </a:cubicBezTo>
                  <a:cubicBezTo>
                    <a:pt x="0" y="13"/>
                    <a:pt x="6" y="8"/>
                    <a:pt x="6" y="8"/>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8" name="ïṡļïḍê">
              <a:extLst>
                <a:ext uri="{FF2B5EF4-FFF2-40B4-BE49-F238E27FC236}">
                  <a16:creationId xmlns:a16="http://schemas.microsoft.com/office/drawing/2014/main" id="{B4AFA120-D072-44DD-85EB-4C82DC45C0CA}"/>
                </a:ext>
              </a:extLst>
            </p:cNvPr>
            <p:cNvSpPr/>
            <p:nvPr/>
          </p:nvSpPr>
          <p:spPr bwMode="auto">
            <a:xfrm>
              <a:off x="8267709" y="3586190"/>
              <a:ext cx="36513" cy="33339"/>
            </a:xfrm>
            <a:custGeom>
              <a:avLst/>
              <a:gdLst>
                <a:gd name="T0" fmla="*/ 0 w 9"/>
                <a:gd name="T1" fmla="*/ 8 h 8"/>
                <a:gd name="T2" fmla="*/ 0 w 9"/>
                <a:gd name="T3" fmla="*/ 8 h 8"/>
                <a:gd name="T4" fmla="*/ 0 w 9"/>
                <a:gd name="T5" fmla="*/ 8 h 8"/>
                <a:gd name="T6" fmla="*/ 5 w 9"/>
                <a:gd name="T7" fmla="*/ 1 h 8"/>
                <a:gd name="T8" fmla="*/ 9 w 9"/>
                <a:gd name="T9" fmla="*/ 1 h 8"/>
                <a:gd name="T10" fmla="*/ 9 w 9"/>
                <a:gd name="T11" fmla="*/ 2 h 8"/>
                <a:gd name="T12" fmla="*/ 8 w 9"/>
                <a:gd name="T13" fmla="*/ 2 h 8"/>
                <a:gd name="T14" fmla="*/ 5 w 9"/>
                <a:gd name="T15" fmla="*/ 2 h 8"/>
                <a:gd name="T16" fmla="*/ 1 w 9"/>
                <a:gd name="T17" fmla="*/ 8 h 8"/>
                <a:gd name="T18" fmla="*/ 0 w 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8"/>
                  </a:moveTo>
                  <a:cubicBezTo>
                    <a:pt x="0" y="8"/>
                    <a:pt x="0" y="8"/>
                    <a:pt x="0" y="8"/>
                  </a:cubicBezTo>
                  <a:cubicBezTo>
                    <a:pt x="0" y="8"/>
                    <a:pt x="0" y="8"/>
                    <a:pt x="0" y="8"/>
                  </a:cubicBezTo>
                  <a:cubicBezTo>
                    <a:pt x="1" y="4"/>
                    <a:pt x="3" y="2"/>
                    <a:pt x="5" y="1"/>
                  </a:cubicBezTo>
                  <a:cubicBezTo>
                    <a:pt x="7" y="0"/>
                    <a:pt x="9" y="1"/>
                    <a:pt x="9" y="1"/>
                  </a:cubicBezTo>
                  <a:cubicBezTo>
                    <a:pt x="9" y="1"/>
                    <a:pt x="9" y="1"/>
                    <a:pt x="9" y="2"/>
                  </a:cubicBezTo>
                  <a:cubicBezTo>
                    <a:pt x="9" y="2"/>
                    <a:pt x="8" y="2"/>
                    <a:pt x="8" y="2"/>
                  </a:cubicBezTo>
                  <a:cubicBezTo>
                    <a:pt x="8" y="2"/>
                    <a:pt x="7" y="1"/>
                    <a:pt x="5" y="2"/>
                  </a:cubicBezTo>
                  <a:cubicBezTo>
                    <a:pt x="3" y="2"/>
                    <a:pt x="2" y="4"/>
                    <a:pt x="1" y="8"/>
                  </a:cubicBezTo>
                  <a:cubicBezTo>
                    <a:pt x="1" y="8"/>
                    <a:pt x="0" y="8"/>
                    <a:pt x="0"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9" name="ïṡľîḍé">
              <a:extLst>
                <a:ext uri="{FF2B5EF4-FFF2-40B4-BE49-F238E27FC236}">
                  <a16:creationId xmlns:a16="http://schemas.microsoft.com/office/drawing/2014/main" id="{1CD8444A-4D7A-4DC9-9272-90DA65EAD135}"/>
                </a:ext>
              </a:extLst>
            </p:cNvPr>
            <p:cNvSpPr/>
            <p:nvPr/>
          </p:nvSpPr>
          <p:spPr bwMode="auto">
            <a:xfrm>
              <a:off x="8275645" y="3589366"/>
              <a:ext cx="15874" cy="25401"/>
            </a:xfrm>
            <a:custGeom>
              <a:avLst/>
              <a:gdLst>
                <a:gd name="T0" fmla="*/ 0 w 4"/>
                <a:gd name="T1" fmla="*/ 6 h 6"/>
                <a:gd name="T2" fmla="*/ 0 w 4"/>
                <a:gd name="T3" fmla="*/ 6 h 6"/>
                <a:gd name="T4" fmla="*/ 0 w 4"/>
                <a:gd name="T5" fmla="*/ 5 h 6"/>
                <a:gd name="T6" fmla="*/ 2 w 4"/>
                <a:gd name="T7" fmla="*/ 0 h 6"/>
                <a:gd name="T8" fmla="*/ 3 w 4"/>
                <a:gd name="T9" fmla="*/ 0 h 6"/>
                <a:gd name="T10" fmla="*/ 3 w 4"/>
                <a:gd name="T11" fmla="*/ 0 h 6"/>
                <a:gd name="T12" fmla="*/ 1 w 4"/>
                <a:gd name="T13" fmla="*/ 5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cubicBezTo>
                    <a:pt x="0" y="6"/>
                    <a:pt x="0" y="6"/>
                    <a:pt x="0" y="6"/>
                  </a:cubicBezTo>
                  <a:cubicBezTo>
                    <a:pt x="0" y="5"/>
                    <a:pt x="0" y="5"/>
                    <a:pt x="0" y="5"/>
                  </a:cubicBezTo>
                  <a:cubicBezTo>
                    <a:pt x="3" y="1"/>
                    <a:pt x="2" y="0"/>
                    <a:pt x="2" y="0"/>
                  </a:cubicBezTo>
                  <a:cubicBezTo>
                    <a:pt x="2" y="0"/>
                    <a:pt x="2" y="0"/>
                    <a:pt x="3" y="0"/>
                  </a:cubicBezTo>
                  <a:cubicBezTo>
                    <a:pt x="3" y="0"/>
                    <a:pt x="3" y="0"/>
                    <a:pt x="3" y="0"/>
                  </a:cubicBezTo>
                  <a:cubicBezTo>
                    <a:pt x="3" y="0"/>
                    <a:pt x="4" y="2"/>
                    <a:pt x="1" y="5"/>
                  </a:cubicBezTo>
                  <a:cubicBezTo>
                    <a:pt x="1"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0" name="íšḷîďé">
              <a:extLst>
                <a:ext uri="{FF2B5EF4-FFF2-40B4-BE49-F238E27FC236}">
                  <a16:creationId xmlns:a16="http://schemas.microsoft.com/office/drawing/2014/main" id="{1DC282AD-051C-44B4-8556-1C368341072E}"/>
                </a:ext>
              </a:extLst>
            </p:cNvPr>
            <p:cNvSpPr/>
            <p:nvPr/>
          </p:nvSpPr>
          <p:spPr bwMode="auto">
            <a:xfrm>
              <a:off x="7716845" y="3932268"/>
              <a:ext cx="211138" cy="342903"/>
            </a:xfrm>
            <a:custGeom>
              <a:avLst/>
              <a:gdLst>
                <a:gd name="T0" fmla="*/ 18 w 51"/>
                <a:gd name="T1" fmla="*/ 9 h 83"/>
                <a:gd name="T2" fmla="*/ 8 w 51"/>
                <a:gd name="T3" fmla="*/ 64 h 83"/>
                <a:gd name="T4" fmla="*/ 49 w 51"/>
                <a:gd name="T5" fmla="*/ 28 h 83"/>
                <a:gd name="T6" fmla="*/ 18 w 51"/>
                <a:gd name="T7" fmla="*/ 9 h 83"/>
              </a:gdLst>
              <a:ahLst/>
              <a:cxnLst>
                <a:cxn ang="0">
                  <a:pos x="T0" y="T1"/>
                </a:cxn>
                <a:cxn ang="0">
                  <a:pos x="T2" y="T3"/>
                </a:cxn>
                <a:cxn ang="0">
                  <a:pos x="T4" y="T5"/>
                </a:cxn>
                <a:cxn ang="0">
                  <a:pos x="T6" y="T7"/>
                </a:cxn>
              </a:cxnLst>
              <a:rect l="0" t="0" r="r" b="b"/>
              <a:pathLst>
                <a:path w="51" h="83">
                  <a:moveTo>
                    <a:pt x="18" y="9"/>
                  </a:moveTo>
                  <a:cubicBezTo>
                    <a:pt x="18" y="9"/>
                    <a:pt x="0" y="45"/>
                    <a:pt x="8" y="64"/>
                  </a:cubicBezTo>
                  <a:cubicBezTo>
                    <a:pt x="15" y="83"/>
                    <a:pt x="46" y="38"/>
                    <a:pt x="49" y="28"/>
                  </a:cubicBezTo>
                  <a:cubicBezTo>
                    <a:pt x="51" y="17"/>
                    <a:pt x="30" y="0"/>
                    <a:pt x="18" y="9"/>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1" name="iṥ1ïdé">
              <a:extLst>
                <a:ext uri="{FF2B5EF4-FFF2-40B4-BE49-F238E27FC236}">
                  <a16:creationId xmlns:a16="http://schemas.microsoft.com/office/drawing/2014/main" id="{E076E95B-AC35-4DF1-A512-2C09F9954CA7}"/>
                </a:ext>
              </a:extLst>
            </p:cNvPr>
            <p:cNvSpPr/>
            <p:nvPr/>
          </p:nvSpPr>
          <p:spPr bwMode="auto">
            <a:xfrm>
              <a:off x="7775584" y="3813205"/>
              <a:ext cx="288925" cy="263527"/>
            </a:xfrm>
            <a:custGeom>
              <a:avLst/>
              <a:gdLst>
                <a:gd name="T0" fmla="*/ 0 w 70"/>
                <a:gd name="T1" fmla="*/ 44 h 64"/>
                <a:gd name="T2" fmla="*/ 26 w 70"/>
                <a:gd name="T3" fmla="*/ 63 h 64"/>
                <a:gd name="T4" fmla="*/ 65 w 70"/>
                <a:gd name="T5" fmla="*/ 2 h 64"/>
                <a:gd name="T6" fmla="*/ 23 w 70"/>
                <a:gd name="T7" fmla="*/ 11 h 64"/>
                <a:gd name="T8" fmla="*/ 0 w 70"/>
                <a:gd name="T9" fmla="*/ 44 h 64"/>
              </a:gdLst>
              <a:ahLst/>
              <a:cxnLst>
                <a:cxn ang="0">
                  <a:pos x="T0" y="T1"/>
                </a:cxn>
                <a:cxn ang="0">
                  <a:pos x="T2" y="T3"/>
                </a:cxn>
                <a:cxn ang="0">
                  <a:pos x="T4" y="T5"/>
                </a:cxn>
                <a:cxn ang="0">
                  <a:pos x="T6" y="T7"/>
                </a:cxn>
                <a:cxn ang="0">
                  <a:pos x="T8" y="T9"/>
                </a:cxn>
              </a:cxnLst>
              <a:rect l="0" t="0" r="r" b="b"/>
              <a:pathLst>
                <a:path w="70" h="64">
                  <a:moveTo>
                    <a:pt x="0" y="44"/>
                  </a:moveTo>
                  <a:cubicBezTo>
                    <a:pt x="0" y="44"/>
                    <a:pt x="19" y="64"/>
                    <a:pt x="26" y="63"/>
                  </a:cubicBezTo>
                  <a:cubicBezTo>
                    <a:pt x="32" y="63"/>
                    <a:pt x="70" y="4"/>
                    <a:pt x="65" y="2"/>
                  </a:cubicBezTo>
                  <a:cubicBezTo>
                    <a:pt x="60" y="0"/>
                    <a:pt x="33" y="3"/>
                    <a:pt x="23" y="11"/>
                  </a:cubicBezTo>
                  <a:cubicBezTo>
                    <a:pt x="13" y="18"/>
                    <a:pt x="0" y="44"/>
                    <a:pt x="0" y="4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2" name="ïṩḷïdè">
              <a:extLst>
                <a:ext uri="{FF2B5EF4-FFF2-40B4-BE49-F238E27FC236}">
                  <a16:creationId xmlns:a16="http://schemas.microsoft.com/office/drawing/2014/main" id="{646E4FF1-0269-41E0-86EA-478C4C314B9D}"/>
                </a:ext>
              </a:extLst>
            </p:cNvPr>
            <p:cNvSpPr/>
            <p:nvPr/>
          </p:nvSpPr>
          <p:spPr bwMode="auto">
            <a:xfrm>
              <a:off x="7672395" y="3540152"/>
              <a:ext cx="458788" cy="871544"/>
            </a:xfrm>
            <a:custGeom>
              <a:avLst/>
              <a:gdLst>
                <a:gd name="T0" fmla="*/ 67 w 111"/>
                <a:gd name="T1" fmla="*/ 164 h 211"/>
                <a:gd name="T2" fmla="*/ 98 w 111"/>
                <a:gd name="T3" fmla="*/ 36 h 211"/>
                <a:gd name="T4" fmla="*/ 86 w 111"/>
                <a:gd name="T5" fmla="*/ 5 h 211"/>
                <a:gd name="T6" fmla="*/ 88 w 111"/>
                <a:gd name="T7" fmla="*/ 42 h 211"/>
                <a:gd name="T8" fmla="*/ 25 w 111"/>
                <a:gd name="T9" fmla="*/ 150 h 211"/>
                <a:gd name="T10" fmla="*/ 67 w 111"/>
                <a:gd name="T11" fmla="*/ 164 h 211"/>
              </a:gdLst>
              <a:ahLst/>
              <a:cxnLst>
                <a:cxn ang="0">
                  <a:pos x="T0" y="T1"/>
                </a:cxn>
                <a:cxn ang="0">
                  <a:pos x="T2" y="T3"/>
                </a:cxn>
                <a:cxn ang="0">
                  <a:pos x="T4" y="T5"/>
                </a:cxn>
                <a:cxn ang="0">
                  <a:pos x="T6" y="T7"/>
                </a:cxn>
                <a:cxn ang="0">
                  <a:pos x="T8" y="T9"/>
                </a:cxn>
                <a:cxn ang="0">
                  <a:pos x="T10" y="T11"/>
                </a:cxn>
              </a:cxnLst>
              <a:rect l="0" t="0" r="r" b="b"/>
              <a:pathLst>
                <a:path w="111" h="211">
                  <a:moveTo>
                    <a:pt x="67" y="164"/>
                  </a:moveTo>
                  <a:cubicBezTo>
                    <a:pt x="67" y="164"/>
                    <a:pt x="111" y="52"/>
                    <a:pt x="98" y="36"/>
                  </a:cubicBezTo>
                  <a:cubicBezTo>
                    <a:pt x="88" y="23"/>
                    <a:pt x="93" y="0"/>
                    <a:pt x="86" y="5"/>
                  </a:cubicBezTo>
                  <a:cubicBezTo>
                    <a:pt x="75" y="15"/>
                    <a:pt x="86" y="36"/>
                    <a:pt x="88" y="42"/>
                  </a:cubicBezTo>
                  <a:cubicBezTo>
                    <a:pt x="91" y="49"/>
                    <a:pt x="46" y="143"/>
                    <a:pt x="25" y="150"/>
                  </a:cubicBezTo>
                  <a:cubicBezTo>
                    <a:pt x="0" y="158"/>
                    <a:pt x="48" y="211"/>
                    <a:pt x="67" y="16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3" name="íṡ1íḍè">
              <a:extLst>
                <a:ext uri="{FF2B5EF4-FFF2-40B4-BE49-F238E27FC236}">
                  <a16:creationId xmlns:a16="http://schemas.microsoft.com/office/drawing/2014/main" id="{789CF094-5BD3-47C3-A99B-7864D8AD5E93}"/>
                </a:ext>
              </a:extLst>
            </p:cNvPr>
            <p:cNvSpPr/>
            <p:nvPr/>
          </p:nvSpPr>
          <p:spPr bwMode="auto">
            <a:xfrm>
              <a:off x="7747008" y="4175158"/>
              <a:ext cx="57149" cy="103189"/>
            </a:xfrm>
            <a:custGeom>
              <a:avLst/>
              <a:gdLst>
                <a:gd name="T0" fmla="*/ 12 w 14"/>
                <a:gd name="T1" fmla="*/ 3 h 25"/>
                <a:gd name="T2" fmla="*/ 14 w 14"/>
                <a:gd name="T3" fmla="*/ 25 h 25"/>
                <a:gd name="T4" fmla="*/ 0 w 14"/>
                <a:gd name="T5" fmla="*/ 3 h 25"/>
                <a:gd name="T6" fmla="*/ 12 w 14"/>
                <a:gd name="T7" fmla="*/ 3 h 25"/>
              </a:gdLst>
              <a:ahLst/>
              <a:cxnLst>
                <a:cxn ang="0">
                  <a:pos x="T0" y="T1"/>
                </a:cxn>
                <a:cxn ang="0">
                  <a:pos x="T2" y="T3"/>
                </a:cxn>
                <a:cxn ang="0">
                  <a:pos x="T4" y="T5"/>
                </a:cxn>
                <a:cxn ang="0">
                  <a:pos x="T6" y="T7"/>
                </a:cxn>
              </a:cxnLst>
              <a:rect l="0" t="0" r="r" b="b"/>
              <a:pathLst>
                <a:path w="14" h="25">
                  <a:moveTo>
                    <a:pt x="12" y="3"/>
                  </a:moveTo>
                  <a:cubicBezTo>
                    <a:pt x="12" y="3"/>
                    <a:pt x="7" y="19"/>
                    <a:pt x="14" y="25"/>
                  </a:cubicBezTo>
                  <a:cubicBezTo>
                    <a:pt x="14" y="25"/>
                    <a:pt x="0" y="18"/>
                    <a:pt x="0" y="3"/>
                  </a:cubicBezTo>
                  <a:cubicBezTo>
                    <a:pt x="0" y="3"/>
                    <a:pt x="8" y="0"/>
                    <a:pt x="12"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4" name="isḻiḓê">
              <a:extLst>
                <a:ext uri="{FF2B5EF4-FFF2-40B4-BE49-F238E27FC236}">
                  <a16:creationId xmlns:a16="http://schemas.microsoft.com/office/drawing/2014/main" id="{165AA420-7A34-4A59-9CD2-E097076E9F4B}"/>
                </a:ext>
              </a:extLst>
            </p:cNvPr>
            <p:cNvSpPr/>
            <p:nvPr/>
          </p:nvSpPr>
          <p:spPr bwMode="auto">
            <a:xfrm>
              <a:off x="7675570" y="3857654"/>
              <a:ext cx="768350" cy="561980"/>
            </a:xfrm>
            <a:custGeom>
              <a:avLst/>
              <a:gdLst>
                <a:gd name="T0" fmla="*/ 2 w 186"/>
                <a:gd name="T1" fmla="*/ 83 h 136"/>
                <a:gd name="T2" fmla="*/ 34 w 186"/>
                <a:gd name="T3" fmla="*/ 68 h 136"/>
                <a:gd name="T4" fmla="*/ 117 w 186"/>
                <a:gd name="T5" fmla="*/ 95 h 136"/>
                <a:gd name="T6" fmla="*/ 159 w 186"/>
                <a:gd name="T7" fmla="*/ 8 h 136"/>
                <a:gd name="T8" fmla="*/ 186 w 186"/>
                <a:gd name="T9" fmla="*/ 34 h 136"/>
                <a:gd name="T10" fmla="*/ 133 w 186"/>
                <a:gd name="T11" fmla="*/ 128 h 136"/>
                <a:gd name="T12" fmla="*/ 18 w 186"/>
                <a:gd name="T13" fmla="*/ 81 h 136"/>
                <a:gd name="T14" fmla="*/ 2 w 186"/>
                <a:gd name="T15" fmla="*/ 83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36">
                  <a:moveTo>
                    <a:pt x="2" y="83"/>
                  </a:moveTo>
                  <a:cubicBezTo>
                    <a:pt x="2" y="83"/>
                    <a:pt x="8" y="65"/>
                    <a:pt x="34" y="68"/>
                  </a:cubicBezTo>
                  <a:cubicBezTo>
                    <a:pt x="60" y="71"/>
                    <a:pt x="76" y="87"/>
                    <a:pt x="117" y="95"/>
                  </a:cubicBezTo>
                  <a:cubicBezTo>
                    <a:pt x="164" y="103"/>
                    <a:pt x="147" y="10"/>
                    <a:pt x="159" y="8"/>
                  </a:cubicBezTo>
                  <a:cubicBezTo>
                    <a:pt x="170" y="6"/>
                    <a:pt x="185" y="0"/>
                    <a:pt x="186" y="34"/>
                  </a:cubicBezTo>
                  <a:cubicBezTo>
                    <a:pt x="186" y="69"/>
                    <a:pt x="184" y="136"/>
                    <a:pt x="133" y="128"/>
                  </a:cubicBezTo>
                  <a:cubicBezTo>
                    <a:pt x="82" y="121"/>
                    <a:pt x="33" y="68"/>
                    <a:pt x="18" y="81"/>
                  </a:cubicBezTo>
                  <a:cubicBezTo>
                    <a:pt x="7" y="90"/>
                    <a:pt x="0" y="86"/>
                    <a:pt x="2" y="8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5" name="í$ḻïďê">
              <a:extLst>
                <a:ext uri="{FF2B5EF4-FFF2-40B4-BE49-F238E27FC236}">
                  <a16:creationId xmlns:a16="http://schemas.microsoft.com/office/drawing/2014/main" id="{6686B62E-CA5D-4E06-9551-21B07F3C09FC}"/>
                </a:ext>
              </a:extLst>
            </p:cNvPr>
            <p:cNvSpPr/>
            <p:nvPr/>
          </p:nvSpPr>
          <p:spPr bwMode="auto">
            <a:xfrm>
              <a:off x="7762884" y="4143407"/>
              <a:ext cx="12700" cy="31751"/>
            </a:xfrm>
            <a:custGeom>
              <a:avLst/>
              <a:gdLst>
                <a:gd name="T0" fmla="*/ 1 w 3"/>
                <a:gd name="T1" fmla="*/ 8 h 8"/>
                <a:gd name="T2" fmla="*/ 1 w 3"/>
                <a:gd name="T3" fmla="*/ 8 h 8"/>
                <a:gd name="T4" fmla="*/ 0 w 3"/>
                <a:gd name="T5" fmla="*/ 8 h 8"/>
                <a:gd name="T6" fmla="*/ 2 w 3"/>
                <a:gd name="T7" fmla="*/ 0 h 8"/>
                <a:gd name="T8" fmla="*/ 2 w 3"/>
                <a:gd name="T9" fmla="*/ 0 h 8"/>
                <a:gd name="T10" fmla="*/ 3 w 3"/>
                <a:gd name="T11" fmla="*/ 0 h 8"/>
                <a:gd name="T12" fmla="*/ 1 w 3"/>
                <a:gd name="T13" fmla="*/ 8 h 8"/>
                <a:gd name="T14" fmla="*/ 1 w 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1" y="8"/>
                  </a:moveTo>
                  <a:cubicBezTo>
                    <a:pt x="1" y="8"/>
                    <a:pt x="1" y="8"/>
                    <a:pt x="1" y="8"/>
                  </a:cubicBezTo>
                  <a:cubicBezTo>
                    <a:pt x="0" y="8"/>
                    <a:pt x="0" y="8"/>
                    <a:pt x="0" y="8"/>
                  </a:cubicBezTo>
                  <a:cubicBezTo>
                    <a:pt x="0" y="8"/>
                    <a:pt x="1" y="2"/>
                    <a:pt x="2" y="0"/>
                  </a:cubicBezTo>
                  <a:cubicBezTo>
                    <a:pt x="2" y="0"/>
                    <a:pt x="2" y="0"/>
                    <a:pt x="2" y="0"/>
                  </a:cubicBezTo>
                  <a:cubicBezTo>
                    <a:pt x="3" y="0"/>
                    <a:pt x="3" y="0"/>
                    <a:pt x="3" y="0"/>
                  </a:cubicBezTo>
                  <a:cubicBezTo>
                    <a:pt x="2" y="3"/>
                    <a:pt x="1" y="8"/>
                    <a:pt x="1" y="8"/>
                  </a:cubicBezTo>
                  <a:cubicBezTo>
                    <a:pt x="1" y="8"/>
                    <a:pt x="1" y="8"/>
                    <a:pt x="1"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6" name="îšlîḑê">
              <a:extLst>
                <a:ext uri="{FF2B5EF4-FFF2-40B4-BE49-F238E27FC236}">
                  <a16:creationId xmlns:a16="http://schemas.microsoft.com/office/drawing/2014/main" id="{F0A10BA2-AA76-419B-8852-7C76E2F336A3}"/>
                </a:ext>
              </a:extLst>
            </p:cNvPr>
            <p:cNvSpPr/>
            <p:nvPr/>
          </p:nvSpPr>
          <p:spPr bwMode="auto">
            <a:xfrm>
              <a:off x="7685095" y="4164044"/>
              <a:ext cx="82550" cy="41275"/>
            </a:xfrm>
            <a:custGeom>
              <a:avLst/>
              <a:gdLst>
                <a:gd name="T0" fmla="*/ 1 w 20"/>
                <a:gd name="T1" fmla="*/ 10 h 10"/>
                <a:gd name="T2" fmla="*/ 0 w 20"/>
                <a:gd name="T3" fmla="*/ 10 h 10"/>
                <a:gd name="T4" fmla="*/ 0 w 20"/>
                <a:gd name="T5" fmla="*/ 9 h 10"/>
                <a:gd name="T6" fmla="*/ 19 w 20"/>
                <a:gd name="T7" fmla="*/ 0 h 10"/>
                <a:gd name="T8" fmla="*/ 20 w 20"/>
                <a:gd name="T9" fmla="*/ 0 h 10"/>
                <a:gd name="T10" fmla="*/ 20 w 20"/>
                <a:gd name="T11" fmla="*/ 1 h 10"/>
                <a:gd name="T12" fmla="*/ 1 w 20"/>
                <a:gd name="T13" fmla="*/ 10 h 10"/>
                <a:gd name="T14" fmla="*/ 1 w 2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 y="10"/>
                  </a:moveTo>
                  <a:cubicBezTo>
                    <a:pt x="0" y="10"/>
                    <a:pt x="0" y="10"/>
                    <a:pt x="0" y="10"/>
                  </a:cubicBezTo>
                  <a:cubicBezTo>
                    <a:pt x="0" y="10"/>
                    <a:pt x="0" y="9"/>
                    <a:pt x="0" y="9"/>
                  </a:cubicBezTo>
                  <a:cubicBezTo>
                    <a:pt x="1" y="9"/>
                    <a:pt x="11" y="1"/>
                    <a:pt x="19" y="0"/>
                  </a:cubicBezTo>
                  <a:cubicBezTo>
                    <a:pt x="20" y="0"/>
                    <a:pt x="20" y="0"/>
                    <a:pt x="20" y="0"/>
                  </a:cubicBezTo>
                  <a:cubicBezTo>
                    <a:pt x="20" y="0"/>
                    <a:pt x="20" y="1"/>
                    <a:pt x="20" y="1"/>
                  </a:cubicBezTo>
                  <a:cubicBezTo>
                    <a:pt x="11" y="2"/>
                    <a:pt x="1" y="10"/>
                    <a:pt x="1" y="10"/>
                  </a:cubicBezTo>
                  <a:cubicBezTo>
                    <a:pt x="1" y="10"/>
                    <a:pt x="1" y="10"/>
                    <a:pt x="1"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7" name="îslïdê">
              <a:extLst>
                <a:ext uri="{FF2B5EF4-FFF2-40B4-BE49-F238E27FC236}">
                  <a16:creationId xmlns:a16="http://schemas.microsoft.com/office/drawing/2014/main" id="{140004FD-7844-4146-B61C-B91DFDF7BF8F}"/>
                </a:ext>
              </a:extLst>
            </p:cNvPr>
            <p:cNvSpPr/>
            <p:nvPr/>
          </p:nvSpPr>
          <p:spPr bwMode="auto">
            <a:xfrm>
              <a:off x="7688271" y="4146582"/>
              <a:ext cx="82550" cy="46039"/>
            </a:xfrm>
            <a:custGeom>
              <a:avLst/>
              <a:gdLst>
                <a:gd name="T0" fmla="*/ 0 w 20"/>
                <a:gd name="T1" fmla="*/ 11 h 11"/>
                <a:gd name="T2" fmla="*/ 0 w 20"/>
                <a:gd name="T3" fmla="*/ 11 h 11"/>
                <a:gd name="T4" fmla="*/ 0 w 20"/>
                <a:gd name="T5" fmla="*/ 10 h 11"/>
                <a:gd name="T6" fmla="*/ 20 w 20"/>
                <a:gd name="T7" fmla="*/ 1 h 11"/>
                <a:gd name="T8" fmla="*/ 20 w 20"/>
                <a:gd name="T9" fmla="*/ 1 h 11"/>
                <a:gd name="T10" fmla="*/ 19 w 20"/>
                <a:gd name="T11" fmla="*/ 2 h 11"/>
                <a:gd name="T12" fmla="*/ 0 w 20"/>
                <a:gd name="T13" fmla="*/ 11 h 11"/>
                <a:gd name="T14" fmla="*/ 0 w 2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0" y="11"/>
                  </a:moveTo>
                  <a:cubicBezTo>
                    <a:pt x="0" y="11"/>
                    <a:pt x="0" y="11"/>
                    <a:pt x="0" y="11"/>
                  </a:cubicBezTo>
                  <a:cubicBezTo>
                    <a:pt x="0" y="10"/>
                    <a:pt x="0" y="10"/>
                    <a:pt x="0" y="10"/>
                  </a:cubicBezTo>
                  <a:cubicBezTo>
                    <a:pt x="0" y="10"/>
                    <a:pt x="12" y="0"/>
                    <a:pt x="20" y="1"/>
                  </a:cubicBezTo>
                  <a:cubicBezTo>
                    <a:pt x="20" y="1"/>
                    <a:pt x="20" y="1"/>
                    <a:pt x="20" y="1"/>
                  </a:cubicBezTo>
                  <a:cubicBezTo>
                    <a:pt x="20" y="2"/>
                    <a:pt x="20" y="2"/>
                    <a:pt x="19" y="2"/>
                  </a:cubicBezTo>
                  <a:cubicBezTo>
                    <a:pt x="13" y="1"/>
                    <a:pt x="0" y="10"/>
                    <a:pt x="0" y="11"/>
                  </a:cubicBezTo>
                  <a:cubicBezTo>
                    <a:pt x="0" y="11"/>
                    <a:pt x="0" y="11"/>
                    <a:pt x="0" y="1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8" name="iSlïḍe">
              <a:extLst>
                <a:ext uri="{FF2B5EF4-FFF2-40B4-BE49-F238E27FC236}">
                  <a16:creationId xmlns:a16="http://schemas.microsoft.com/office/drawing/2014/main" id="{71414090-59E0-46A7-B08B-6D3517641EE6}"/>
                </a:ext>
              </a:extLst>
            </p:cNvPr>
            <p:cNvSpPr/>
            <p:nvPr/>
          </p:nvSpPr>
          <p:spPr bwMode="auto">
            <a:xfrm>
              <a:off x="8247071" y="3837016"/>
              <a:ext cx="230188" cy="358777"/>
            </a:xfrm>
            <a:custGeom>
              <a:avLst/>
              <a:gdLst>
                <a:gd name="T0" fmla="*/ 6 w 56"/>
                <a:gd name="T1" fmla="*/ 4 h 87"/>
                <a:gd name="T2" fmla="*/ 49 w 56"/>
                <a:gd name="T3" fmla="*/ 19 h 87"/>
                <a:gd name="T4" fmla="*/ 52 w 56"/>
                <a:gd name="T5" fmla="*/ 87 h 87"/>
                <a:gd name="T6" fmla="*/ 5 w 56"/>
                <a:gd name="T7" fmla="*/ 76 h 87"/>
                <a:gd name="T8" fmla="*/ 6 w 56"/>
                <a:gd name="T9" fmla="*/ 4 h 87"/>
              </a:gdLst>
              <a:ahLst/>
              <a:cxnLst>
                <a:cxn ang="0">
                  <a:pos x="T0" y="T1"/>
                </a:cxn>
                <a:cxn ang="0">
                  <a:pos x="T2" y="T3"/>
                </a:cxn>
                <a:cxn ang="0">
                  <a:pos x="T4" y="T5"/>
                </a:cxn>
                <a:cxn ang="0">
                  <a:pos x="T6" y="T7"/>
                </a:cxn>
                <a:cxn ang="0">
                  <a:pos x="T8" y="T9"/>
                </a:cxn>
              </a:cxnLst>
              <a:rect l="0" t="0" r="r" b="b"/>
              <a:pathLst>
                <a:path w="56" h="87">
                  <a:moveTo>
                    <a:pt x="6" y="4"/>
                  </a:moveTo>
                  <a:cubicBezTo>
                    <a:pt x="6" y="4"/>
                    <a:pt x="38" y="0"/>
                    <a:pt x="49" y="19"/>
                  </a:cubicBezTo>
                  <a:cubicBezTo>
                    <a:pt x="56" y="30"/>
                    <a:pt x="52" y="87"/>
                    <a:pt x="52" y="87"/>
                  </a:cubicBezTo>
                  <a:cubicBezTo>
                    <a:pt x="52" y="87"/>
                    <a:pt x="9" y="77"/>
                    <a:pt x="5" y="76"/>
                  </a:cubicBezTo>
                  <a:cubicBezTo>
                    <a:pt x="1" y="75"/>
                    <a:pt x="0" y="9"/>
                    <a:pt x="6" y="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9" name="îSľíḑê">
              <a:extLst>
                <a:ext uri="{FF2B5EF4-FFF2-40B4-BE49-F238E27FC236}">
                  <a16:creationId xmlns:a16="http://schemas.microsoft.com/office/drawing/2014/main" id="{347543B9-CC7E-4DFF-A0B3-41E68376C2FB}"/>
                </a:ext>
              </a:extLst>
            </p:cNvPr>
            <p:cNvSpPr/>
            <p:nvPr/>
          </p:nvSpPr>
          <p:spPr bwMode="auto">
            <a:xfrm>
              <a:off x="8072446" y="3825905"/>
              <a:ext cx="133350" cy="93664"/>
            </a:xfrm>
            <a:custGeom>
              <a:avLst/>
              <a:gdLst>
                <a:gd name="T0" fmla="*/ 32 w 32"/>
                <a:gd name="T1" fmla="*/ 1 h 23"/>
                <a:gd name="T2" fmla="*/ 14 w 32"/>
                <a:gd name="T3" fmla="*/ 21 h 23"/>
                <a:gd name="T4" fmla="*/ 5 w 32"/>
                <a:gd name="T5" fmla="*/ 0 h 23"/>
                <a:gd name="T6" fmla="*/ 32 w 32"/>
                <a:gd name="T7" fmla="*/ 1 h 23"/>
              </a:gdLst>
              <a:ahLst/>
              <a:cxnLst>
                <a:cxn ang="0">
                  <a:pos x="T0" y="T1"/>
                </a:cxn>
                <a:cxn ang="0">
                  <a:pos x="T2" y="T3"/>
                </a:cxn>
                <a:cxn ang="0">
                  <a:pos x="T4" y="T5"/>
                </a:cxn>
                <a:cxn ang="0">
                  <a:pos x="T6" y="T7"/>
                </a:cxn>
              </a:cxnLst>
              <a:rect l="0" t="0" r="r" b="b"/>
              <a:pathLst>
                <a:path w="32" h="23">
                  <a:moveTo>
                    <a:pt x="32" y="1"/>
                  </a:moveTo>
                  <a:cubicBezTo>
                    <a:pt x="32" y="1"/>
                    <a:pt x="30" y="20"/>
                    <a:pt x="14" y="21"/>
                  </a:cubicBezTo>
                  <a:cubicBezTo>
                    <a:pt x="0" y="23"/>
                    <a:pt x="5" y="0"/>
                    <a:pt x="5" y="0"/>
                  </a:cubicBezTo>
                  <a:cubicBezTo>
                    <a:pt x="5" y="0"/>
                    <a:pt x="23" y="0"/>
                    <a:pt x="32" y="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0" name="ïsḷíḑê">
              <a:extLst>
                <a:ext uri="{FF2B5EF4-FFF2-40B4-BE49-F238E27FC236}">
                  <a16:creationId xmlns:a16="http://schemas.microsoft.com/office/drawing/2014/main" id="{14CBD17D-BE5C-4FD2-A191-F0D11CDF09EB}"/>
                </a:ext>
              </a:extLst>
            </p:cNvPr>
            <p:cNvSpPr/>
            <p:nvPr/>
          </p:nvSpPr>
          <p:spPr bwMode="auto">
            <a:xfrm>
              <a:off x="7693033" y="4691097"/>
              <a:ext cx="565150" cy="53975"/>
            </a:xfrm>
            <a:custGeom>
              <a:avLst/>
              <a:gdLst>
                <a:gd name="T0" fmla="*/ 136 w 137"/>
                <a:gd name="T1" fmla="*/ 13 h 13"/>
                <a:gd name="T2" fmla="*/ 136 w 137"/>
                <a:gd name="T3" fmla="*/ 13 h 13"/>
                <a:gd name="T4" fmla="*/ 0 w 137"/>
                <a:gd name="T5" fmla="*/ 1 h 13"/>
                <a:gd name="T6" fmla="*/ 0 w 137"/>
                <a:gd name="T7" fmla="*/ 1 h 13"/>
                <a:gd name="T8" fmla="*/ 0 w 137"/>
                <a:gd name="T9" fmla="*/ 0 h 13"/>
                <a:gd name="T10" fmla="*/ 136 w 137"/>
                <a:gd name="T11" fmla="*/ 13 h 13"/>
                <a:gd name="T12" fmla="*/ 137 w 137"/>
                <a:gd name="T13" fmla="*/ 13 h 13"/>
                <a:gd name="T14" fmla="*/ 136 w 137"/>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
                  <a:moveTo>
                    <a:pt x="136" y="13"/>
                  </a:moveTo>
                  <a:cubicBezTo>
                    <a:pt x="136" y="13"/>
                    <a:pt x="136" y="13"/>
                    <a:pt x="136" y="13"/>
                  </a:cubicBezTo>
                  <a:cubicBezTo>
                    <a:pt x="121" y="12"/>
                    <a:pt x="1" y="1"/>
                    <a:pt x="0" y="1"/>
                  </a:cubicBezTo>
                  <a:cubicBezTo>
                    <a:pt x="0" y="1"/>
                    <a:pt x="0" y="1"/>
                    <a:pt x="0" y="1"/>
                  </a:cubicBezTo>
                  <a:cubicBezTo>
                    <a:pt x="0" y="0"/>
                    <a:pt x="0" y="0"/>
                    <a:pt x="0" y="0"/>
                  </a:cubicBezTo>
                  <a:cubicBezTo>
                    <a:pt x="1" y="0"/>
                    <a:pt x="121" y="11"/>
                    <a:pt x="136" y="13"/>
                  </a:cubicBezTo>
                  <a:cubicBezTo>
                    <a:pt x="136" y="13"/>
                    <a:pt x="137" y="13"/>
                    <a:pt x="137" y="13"/>
                  </a:cubicBezTo>
                  <a:cubicBezTo>
                    <a:pt x="137" y="13"/>
                    <a:pt x="136" y="13"/>
                    <a:pt x="136" y="1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1" name="îšļïḋe">
              <a:extLst>
                <a:ext uri="{FF2B5EF4-FFF2-40B4-BE49-F238E27FC236}">
                  <a16:creationId xmlns:a16="http://schemas.microsoft.com/office/drawing/2014/main" id="{888981C3-84F0-45DD-820E-C7186582B1E5}"/>
                </a:ext>
              </a:extLst>
            </p:cNvPr>
            <p:cNvSpPr/>
            <p:nvPr/>
          </p:nvSpPr>
          <p:spPr bwMode="auto">
            <a:xfrm>
              <a:off x="7904171" y="4778411"/>
              <a:ext cx="93664" cy="12700"/>
            </a:xfrm>
            <a:custGeom>
              <a:avLst/>
              <a:gdLst>
                <a:gd name="T0" fmla="*/ 22 w 23"/>
                <a:gd name="T1" fmla="*/ 3 h 3"/>
                <a:gd name="T2" fmla="*/ 22 w 23"/>
                <a:gd name="T3" fmla="*/ 3 h 3"/>
                <a:gd name="T4" fmla="*/ 1 w 23"/>
                <a:gd name="T5" fmla="*/ 1 h 3"/>
                <a:gd name="T6" fmla="*/ 0 w 23"/>
                <a:gd name="T7" fmla="*/ 1 h 3"/>
                <a:gd name="T8" fmla="*/ 1 w 23"/>
                <a:gd name="T9" fmla="*/ 0 h 3"/>
                <a:gd name="T10" fmla="*/ 22 w 23"/>
                <a:gd name="T11" fmla="*/ 2 h 3"/>
                <a:gd name="T12" fmla="*/ 23 w 23"/>
                <a:gd name="T13" fmla="*/ 2 h 3"/>
                <a:gd name="T14" fmla="*/ 22 w 2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22" y="3"/>
                  </a:moveTo>
                  <a:cubicBezTo>
                    <a:pt x="22" y="3"/>
                    <a:pt x="22" y="3"/>
                    <a:pt x="22" y="3"/>
                  </a:cubicBezTo>
                  <a:cubicBezTo>
                    <a:pt x="1" y="1"/>
                    <a:pt x="1" y="1"/>
                    <a:pt x="1" y="1"/>
                  </a:cubicBezTo>
                  <a:cubicBezTo>
                    <a:pt x="0" y="1"/>
                    <a:pt x="0" y="1"/>
                    <a:pt x="0" y="1"/>
                  </a:cubicBezTo>
                  <a:cubicBezTo>
                    <a:pt x="0" y="0"/>
                    <a:pt x="0" y="0"/>
                    <a:pt x="1" y="0"/>
                  </a:cubicBezTo>
                  <a:cubicBezTo>
                    <a:pt x="22" y="2"/>
                    <a:pt x="22" y="2"/>
                    <a:pt x="22" y="2"/>
                  </a:cubicBezTo>
                  <a:cubicBezTo>
                    <a:pt x="22" y="2"/>
                    <a:pt x="23" y="2"/>
                    <a:pt x="23" y="2"/>
                  </a:cubicBezTo>
                  <a:cubicBezTo>
                    <a:pt x="23" y="2"/>
                    <a:pt x="22" y="3"/>
                    <a:pt x="22" y="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2" name="iṣḻiḓè">
              <a:extLst>
                <a:ext uri="{FF2B5EF4-FFF2-40B4-BE49-F238E27FC236}">
                  <a16:creationId xmlns:a16="http://schemas.microsoft.com/office/drawing/2014/main" id="{EC838F30-41D2-477D-B63C-2B9FB960EB42}"/>
                </a:ext>
              </a:extLst>
            </p:cNvPr>
            <p:cNvSpPr/>
            <p:nvPr/>
          </p:nvSpPr>
          <p:spPr bwMode="auto">
            <a:xfrm>
              <a:off x="8154995" y="4691097"/>
              <a:ext cx="74613" cy="165102"/>
            </a:xfrm>
            <a:custGeom>
              <a:avLst/>
              <a:gdLst>
                <a:gd name="T0" fmla="*/ 17 w 18"/>
                <a:gd name="T1" fmla="*/ 40 h 40"/>
                <a:gd name="T2" fmla="*/ 17 w 18"/>
                <a:gd name="T3" fmla="*/ 40 h 40"/>
                <a:gd name="T4" fmla="*/ 5 w 18"/>
                <a:gd name="T5" fmla="*/ 0 h 40"/>
                <a:gd name="T6" fmla="*/ 6 w 18"/>
                <a:gd name="T7" fmla="*/ 0 h 40"/>
                <a:gd name="T8" fmla="*/ 6 w 18"/>
                <a:gd name="T9" fmla="*/ 1 h 40"/>
                <a:gd name="T10" fmla="*/ 18 w 18"/>
                <a:gd name="T11" fmla="*/ 40 h 40"/>
                <a:gd name="T12" fmla="*/ 18 w 18"/>
                <a:gd name="T13" fmla="*/ 40 h 40"/>
                <a:gd name="T14" fmla="*/ 17 w 1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7" y="40"/>
                  </a:moveTo>
                  <a:cubicBezTo>
                    <a:pt x="17" y="40"/>
                    <a:pt x="17" y="40"/>
                    <a:pt x="17" y="40"/>
                  </a:cubicBezTo>
                  <a:cubicBezTo>
                    <a:pt x="17" y="40"/>
                    <a:pt x="0" y="26"/>
                    <a:pt x="5" y="0"/>
                  </a:cubicBezTo>
                  <a:cubicBezTo>
                    <a:pt x="5" y="0"/>
                    <a:pt x="6" y="0"/>
                    <a:pt x="6" y="0"/>
                  </a:cubicBezTo>
                  <a:cubicBezTo>
                    <a:pt x="6" y="0"/>
                    <a:pt x="6" y="0"/>
                    <a:pt x="6" y="1"/>
                  </a:cubicBezTo>
                  <a:cubicBezTo>
                    <a:pt x="0" y="25"/>
                    <a:pt x="18" y="40"/>
                    <a:pt x="18" y="40"/>
                  </a:cubicBezTo>
                  <a:cubicBezTo>
                    <a:pt x="18" y="40"/>
                    <a:pt x="18" y="40"/>
                    <a:pt x="18" y="40"/>
                  </a:cubicBezTo>
                  <a:cubicBezTo>
                    <a:pt x="18" y="40"/>
                    <a:pt x="18" y="40"/>
                    <a:pt x="17" y="4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3" name="is1iďé">
              <a:extLst>
                <a:ext uri="{FF2B5EF4-FFF2-40B4-BE49-F238E27FC236}">
                  <a16:creationId xmlns:a16="http://schemas.microsoft.com/office/drawing/2014/main" id="{B2F7424B-1B9E-4056-B11B-C148EF929C94}"/>
                </a:ext>
              </a:extLst>
            </p:cNvPr>
            <p:cNvSpPr/>
            <p:nvPr/>
          </p:nvSpPr>
          <p:spPr bwMode="auto">
            <a:xfrm>
              <a:off x="7654934" y="4670461"/>
              <a:ext cx="128588" cy="157164"/>
            </a:xfrm>
            <a:custGeom>
              <a:avLst/>
              <a:gdLst>
                <a:gd name="T0" fmla="*/ 1 w 31"/>
                <a:gd name="T1" fmla="*/ 38 h 38"/>
                <a:gd name="T2" fmla="*/ 0 w 31"/>
                <a:gd name="T3" fmla="*/ 37 h 38"/>
                <a:gd name="T4" fmla="*/ 1 w 31"/>
                <a:gd name="T5" fmla="*/ 37 h 38"/>
                <a:gd name="T6" fmla="*/ 30 w 31"/>
                <a:gd name="T7" fmla="*/ 0 h 38"/>
                <a:gd name="T8" fmla="*/ 31 w 31"/>
                <a:gd name="T9" fmla="*/ 0 h 38"/>
                <a:gd name="T10" fmla="*/ 31 w 31"/>
                <a:gd name="T11" fmla="*/ 0 h 38"/>
                <a:gd name="T12" fmla="*/ 10 w 31"/>
                <a:gd name="T13" fmla="*/ 30 h 38"/>
                <a:gd name="T14" fmla="*/ 1 w 31"/>
                <a:gd name="T15" fmla="*/ 38 h 38"/>
                <a:gd name="T16" fmla="*/ 1 w 31"/>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 y="38"/>
                  </a:moveTo>
                  <a:cubicBezTo>
                    <a:pt x="1" y="38"/>
                    <a:pt x="1" y="38"/>
                    <a:pt x="0" y="37"/>
                  </a:cubicBezTo>
                  <a:cubicBezTo>
                    <a:pt x="0" y="37"/>
                    <a:pt x="0" y="37"/>
                    <a:pt x="1" y="37"/>
                  </a:cubicBezTo>
                  <a:cubicBezTo>
                    <a:pt x="1" y="37"/>
                    <a:pt x="15" y="30"/>
                    <a:pt x="30" y="0"/>
                  </a:cubicBezTo>
                  <a:cubicBezTo>
                    <a:pt x="30" y="0"/>
                    <a:pt x="30" y="0"/>
                    <a:pt x="31" y="0"/>
                  </a:cubicBezTo>
                  <a:cubicBezTo>
                    <a:pt x="31" y="0"/>
                    <a:pt x="31" y="0"/>
                    <a:pt x="31" y="0"/>
                  </a:cubicBezTo>
                  <a:cubicBezTo>
                    <a:pt x="23" y="16"/>
                    <a:pt x="15" y="25"/>
                    <a:pt x="10" y="30"/>
                  </a:cubicBezTo>
                  <a:cubicBezTo>
                    <a:pt x="5" y="36"/>
                    <a:pt x="1" y="37"/>
                    <a:pt x="1" y="38"/>
                  </a:cubicBezTo>
                  <a:cubicBezTo>
                    <a:pt x="1" y="38"/>
                    <a:pt x="1" y="38"/>
                    <a:pt x="1" y="3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4" name="íśḻïḍê">
              <a:extLst>
                <a:ext uri="{FF2B5EF4-FFF2-40B4-BE49-F238E27FC236}">
                  <a16:creationId xmlns:a16="http://schemas.microsoft.com/office/drawing/2014/main" id="{A76419A9-11C4-4E02-ABE4-508299611D53}"/>
                </a:ext>
              </a:extLst>
            </p:cNvPr>
            <p:cNvSpPr/>
            <p:nvPr/>
          </p:nvSpPr>
          <p:spPr bwMode="auto">
            <a:xfrm>
              <a:off x="7956558" y="4687923"/>
              <a:ext cx="9524" cy="95250"/>
            </a:xfrm>
            <a:custGeom>
              <a:avLst/>
              <a:gdLst>
                <a:gd name="T0" fmla="*/ 1 w 2"/>
                <a:gd name="T1" fmla="*/ 23 h 23"/>
                <a:gd name="T2" fmla="*/ 1 w 2"/>
                <a:gd name="T3" fmla="*/ 23 h 23"/>
                <a:gd name="T4" fmla="*/ 0 w 2"/>
                <a:gd name="T5" fmla="*/ 23 h 23"/>
                <a:gd name="T6" fmla="*/ 1 w 2"/>
                <a:gd name="T7" fmla="*/ 0 h 23"/>
                <a:gd name="T8" fmla="*/ 1 w 2"/>
                <a:gd name="T9" fmla="*/ 0 h 23"/>
                <a:gd name="T10" fmla="*/ 1 w 2"/>
                <a:gd name="T11" fmla="*/ 0 h 23"/>
                <a:gd name="T12" fmla="*/ 2 w 2"/>
                <a:gd name="T13" fmla="*/ 0 h 23"/>
                <a:gd name="T14" fmla="*/ 1 w 2"/>
                <a:gd name="T15" fmla="*/ 23 h 23"/>
                <a:gd name="T16" fmla="*/ 1 w 2"/>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
                  <a:moveTo>
                    <a:pt x="1" y="23"/>
                  </a:moveTo>
                  <a:cubicBezTo>
                    <a:pt x="1" y="23"/>
                    <a:pt x="1" y="23"/>
                    <a:pt x="1" y="23"/>
                  </a:cubicBezTo>
                  <a:cubicBezTo>
                    <a:pt x="0" y="23"/>
                    <a:pt x="0" y="23"/>
                    <a:pt x="0" y="23"/>
                  </a:cubicBezTo>
                  <a:cubicBezTo>
                    <a:pt x="1" y="0"/>
                    <a:pt x="1" y="0"/>
                    <a:pt x="1" y="0"/>
                  </a:cubicBezTo>
                  <a:cubicBezTo>
                    <a:pt x="1" y="0"/>
                    <a:pt x="1" y="0"/>
                    <a:pt x="1" y="0"/>
                  </a:cubicBezTo>
                  <a:cubicBezTo>
                    <a:pt x="1" y="0"/>
                    <a:pt x="1" y="0"/>
                    <a:pt x="1" y="0"/>
                  </a:cubicBezTo>
                  <a:cubicBezTo>
                    <a:pt x="1" y="0"/>
                    <a:pt x="2" y="0"/>
                    <a:pt x="2" y="0"/>
                  </a:cubicBezTo>
                  <a:cubicBezTo>
                    <a:pt x="1" y="23"/>
                    <a:pt x="1" y="23"/>
                    <a:pt x="1" y="23"/>
                  </a:cubicBezTo>
                  <a:cubicBezTo>
                    <a:pt x="1" y="23"/>
                    <a:pt x="1" y="23"/>
                    <a:pt x="1" y="2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5" name="íślíďè">
              <a:extLst>
                <a:ext uri="{FF2B5EF4-FFF2-40B4-BE49-F238E27FC236}">
                  <a16:creationId xmlns:a16="http://schemas.microsoft.com/office/drawing/2014/main" id="{286B028C-8AE0-4E7F-A358-04BA19C3D7FF}"/>
                </a:ext>
              </a:extLst>
            </p:cNvPr>
            <p:cNvSpPr/>
            <p:nvPr/>
          </p:nvSpPr>
          <p:spPr bwMode="auto">
            <a:xfrm>
              <a:off x="7915283" y="4687923"/>
              <a:ext cx="50801" cy="82550"/>
            </a:xfrm>
            <a:custGeom>
              <a:avLst/>
              <a:gdLst>
                <a:gd name="T0" fmla="*/ 11 w 12"/>
                <a:gd name="T1" fmla="*/ 20 h 20"/>
                <a:gd name="T2" fmla="*/ 5 w 12"/>
                <a:gd name="T3" fmla="*/ 17 h 20"/>
                <a:gd name="T4" fmla="*/ 1 w 12"/>
                <a:gd name="T5" fmla="*/ 0 h 20"/>
                <a:gd name="T6" fmla="*/ 1 w 12"/>
                <a:gd name="T7" fmla="*/ 0 h 20"/>
                <a:gd name="T8" fmla="*/ 2 w 12"/>
                <a:gd name="T9" fmla="*/ 0 h 20"/>
                <a:gd name="T10" fmla="*/ 5 w 12"/>
                <a:gd name="T11" fmla="*/ 17 h 20"/>
                <a:gd name="T12" fmla="*/ 11 w 12"/>
                <a:gd name="T13" fmla="*/ 19 h 20"/>
                <a:gd name="T14" fmla="*/ 12 w 12"/>
                <a:gd name="T15" fmla="*/ 19 h 20"/>
                <a:gd name="T16" fmla="*/ 11 w 12"/>
                <a:gd name="T17" fmla="*/ 20 h 20"/>
                <a:gd name="T18" fmla="*/ 11 w 1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0">
                  <a:moveTo>
                    <a:pt x="11" y="20"/>
                  </a:moveTo>
                  <a:cubicBezTo>
                    <a:pt x="8" y="20"/>
                    <a:pt x="6" y="19"/>
                    <a:pt x="5" y="17"/>
                  </a:cubicBezTo>
                  <a:cubicBezTo>
                    <a:pt x="0" y="12"/>
                    <a:pt x="1" y="0"/>
                    <a:pt x="1" y="0"/>
                  </a:cubicBezTo>
                  <a:cubicBezTo>
                    <a:pt x="1" y="0"/>
                    <a:pt x="1" y="0"/>
                    <a:pt x="1" y="0"/>
                  </a:cubicBezTo>
                  <a:cubicBezTo>
                    <a:pt x="2" y="0"/>
                    <a:pt x="2" y="0"/>
                    <a:pt x="2" y="0"/>
                  </a:cubicBezTo>
                  <a:cubicBezTo>
                    <a:pt x="2" y="0"/>
                    <a:pt x="0" y="12"/>
                    <a:pt x="5" y="17"/>
                  </a:cubicBezTo>
                  <a:cubicBezTo>
                    <a:pt x="7" y="18"/>
                    <a:pt x="9" y="19"/>
                    <a:pt x="11" y="19"/>
                  </a:cubicBezTo>
                  <a:cubicBezTo>
                    <a:pt x="11" y="19"/>
                    <a:pt x="12" y="19"/>
                    <a:pt x="12" y="19"/>
                  </a:cubicBezTo>
                  <a:cubicBezTo>
                    <a:pt x="12" y="19"/>
                    <a:pt x="11" y="20"/>
                    <a:pt x="11" y="20"/>
                  </a:cubicBezTo>
                  <a:cubicBezTo>
                    <a:pt x="11" y="20"/>
                    <a:pt x="11" y="20"/>
                    <a:pt x="11" y="2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6" name="iśļíḍe">
              <a:extLst>
                <a:ext uri="{FF2B5EF4-FFF2-40B4-BE49-F238E27FC236}">
                  <a16:creationId xmlns:a16="http://schemas.microsoft.com/office/drawing/2014/main" id="{3D97B7A9-C6B8-4218-AC87-D9BC1F0CA4D4}"/>
                </a:ext>
              </a:extLst>
            </p:cNvPr>
            <p:cNvSpPr/>
            <p:nvPr/>
          </p:nvSpPr>
          <p:spPr bwMode="auto">
            <a:xfrm>
              <a:off x="8105784" y="3602066"/>
              <a:ext cx="33338" cy="33339"/>
            </a:xfrm>
            <a:custGeom>
              <a:avLst/>
              <a:gdLst>
                <a:gd name="T0" fmla="*/ 2 w 8"/>
                <a:gd name="T1" fmla="*/ 8 h 8"/>
                <a:gd name="T2" fmla="*/ 2 w 8"/>
                <a:gd name="T3" fmla="*/ 7 h 8"/>
                <a:gd name="T4" fmla="*/ 0 w 8"/>
                <a:gd name="T5" fmla="*/ 1 h 8"/>
                <a:gd name="T6" fmla="*/ 0 w 8"/>
                <a:gd name="T7" fmla="*/ 0 h 8"/>
                <a:gd name="T8" fmla="*/ 0 w 8"/>
                <a:gd name="T9" fmla="*/ 0 h 8"/>
                <a:gd name="T10" fmla="*/ 0 w 8"/>
                <a:gd name="T11" fmla="*/ 1 h 8"/>
                <a:gd name="T12" fmla="*/ 2 w 8"/>
                <a:gd name="T13" fmla="*/ 7 h 8"/>
                <a:gd name="T14" fmla="*/ 7 w 8"/>
                <a:gd name="T15" fmla="*/ 3 h 8"/>
                <a:gd name="T16" fmla="*/ 8 w 8"/>
                <a:gd name="T17" fmla="*/ 2 h 8"/>
                <a:gd name="T18" fmla="*/ 8 w 8"/>
                <a:gd name="T19" fmla="*/ 3 h 8"/>
                <a:gd name="T20" fmla="*/ 2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8"/>
                  </a:moveTo>
                  <a:cubicBezTo>
                    <a:pt x="2" y="8"/>
                    <a:pt x="2" y="8"/>
                    <a:pt x="2" y="7"/>
                  </a:cubicBezTo>
                  <a:cubicBezTo>
                    <a:pt x="1" y="7"/>
                    <a:pt x="0" y="5"/>
                    <a:pt x="0" y="1"/>
                  </a:cubicBezTo>
                  <a:cubicBezTo>
                    <a:pt x="0" y="0"/>
                    <a:pt x="0" y="0"/>
                    <a:pt x="0" y="0"/>
                  </a:cubicBezTo>
                  <a:cubicBezTo>
                    <a:pt x="0" y="0"/>
                    <a:pt x="0" y="0"/>
                    <a:pt x="0" y="0"/>
                  </a:cubicBezTo>
                  <a:cubicBezTo>
                    <a:pt x="0" y="0"/>
                    <a:pt x="0" y="0"/>
                    <a:pt x="0" y="1"/>
                  </a:cubicBezTo>
                  <a:cubicBezTo>
                    <a:pt x="1" y="6"/>
                    <a:pt x="2" y="7"/>
                    <a:pt x="2" y="7"/>
                  </a:cubicBezTo>
                  <a:cubicBezTo>
                    <a:pt x="4" y="7"/>
                    <a:pt x="6" y="4"/>
                    <a:pt x="7" y="3"/>
                  </a:cubicBezTo>
                  <a:cubicBezTo>
                    <a:pt x="7" y="2"/>
                    <a:pt x="7" y="2"/>
                    <a:pt x="8" y="2"/>
                  </a:cubicBezTo>
                  <a:cubicBezTo>
                    <a:pt x="8" y="3"/>
                    <a:pt x="8" y="3"/>
                    <a:pt x="8" y="3"/>
                  </a:cubicBezTo>
                  <a:cubicBezTo>
                    <a:pt x="7" y="4"/>
                    <a:pt x="5" y="8"/>
                    <a:pt x="2" y="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7" name="iśḷiḓé">
              <a:extLst>
                <a:ext uri="{FF2B5EF4-FFF2-40B4-BE49-F238E27FC236}">
                  <a16:creationId xmlns:a16="http://schemas.microsoft.com/office/drawing/2014/main" id="{B3E83614-DF7E-4378-B72D-882534389D74}"/>
                </a:ext>
              </a:extLst>
            </p:cNvPr>
            <p:cNvSpPr/>
            <p:nvPr/>
          </p:nvSpPr>
          <p:spPr bwMode="auto">
            <a:xfrm>
              <a:off x="8023233" y="3660803"/>
              <a:ext cx="28575" cy="23813"/>
            </a:xfrm>
            <a:custGeom>
              <a:avLst/>
              <a:gdLst>
                <a:gd name="T0" fmla="*/ 0 w 7"/>
                <a:gd name="T1" fmla="*/ 6 h 6"/>
                <a:gd name="T2" fmla="*/ 0 w 7"/>
                <a:gd name="T3" fmla="*/ 6 h 6"/>
                <a:gd name="T4" fmla="*/ 0 w 7"/>
                <a:gd name="T5" fmla="*/ 6 h 6"/>
                <a:gd name="T6" fmla="*/ 7 w 7"/>
                <a:gd name="T7" fmla="*/ 0 h 6"/>
                <a:gd name="T8" fmla="*/ 7 w 7"/>
                <a:gd name="T9" fmla="*/ 1 h 6"/>
                <a:gd name="T10" fmla="*/ 7 w 7"/>
                <a:gd name="T11" fmla="*/ 1 h 6"/>
                <a:gd name="T12" fmla="*/ 1 w 7"/>
                <a:gd name="T13" fmla="*/ 6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cubicBezTo>
                    <a:pt x="0" y="6"/>
                    <a:pt x="0" y="6"/>
                    <a:pt x="0" y="6"/>
                  </a:cubicBezTo>
                  <a:cubicBezTo>
                    <a:pt x="0" y="6"/>
                    <a:pt x="0" y="6"/>
                    <a:pt x="0" y="6"/>
                  </a:cubicBezTo>
                  <a:cubicBezTo>
                    <a:pt x="1" y="2"/>
                    <a:pt x="7" y="0"/>
                    <a:pt x="7" y="0"/>
                  </a:cubicBezTo>
                  <a:cubicBezTo>
                    <a:pt x="7" y="0"/>
                    <a:pt x="7" y="0"/>
                    <a:pt x="7" y="1"/>
                  </a:cubicBezTo>
                  <a:cubicBezTo>
                    <a:pt x="7" y="1"/>
                    <a:pt x="7" y="1"/>
                    <a:pt x="7" y="1"/>
                  </a:cubicBezTo>
                  <a:cubicBezTo>
                    <a:pt x="7" y="1"/>
                    <a:pt x="2" y="3"/>
                    <a:pt x="1" y="6"/>
                  </a:cubicBezTo>
                  <a:cubicBezTo>
                    <a:pt x="0"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8" name="iṡlidé">
              <a:extLst>
                <a:ext uri="{FF2B5EF4-FFF2-40B4-BE49-F238E27FC236}">
                  <a16:creationId xmlns:a16="http://schemas.microsoft.com/office/drawing/2014/main" id="{B452FCB5-5A42-4651-9F4A-DF2F6E496617}"/>
                </a:ext>
              </a:extLst>
            </p:cNvPr>
            <p:cNvSpPr/>
            <p:nvPr/>
          </p:nvSpPr>
          <p:spPr bwMode="auto">
            <a:xfrm>
              <a:off x="8010533" y="3573489"/>
              <a:ext cx="33338" cy="95250"/>
            </a:xfrm>
            <a:custGeom>
              <a:avLst/>
              <a:gdLst>
                <a:gd name="T0" fmla="*/ 7 w 8"/>
                <a:gd name="T1" fmla="*/ 23 h 23"/>
                <a:gd name="T2" fmla="*/ 7 w 8"/>
                <a:gd name="T3" fmla="*/ 23 h 23"/>
                <a:gd name="T4" fmla="*/ 5 w 8"/>
                <a:gd name="T5" fmla="*/ 0 h 23"/>
                <a:gd name="T6" fmla="*/ 5 w 8"/>
                <a:gd name="T7" fmla="*/ 0 h 23"/>
                <a:gd name="T8" fmla="*/ 5 w 8"/>
                <a:gd name="T9" fmla="*/ 0 h 23"/>
                <a:gd name="T10" fmla="*/ 8 w 8"/>
                <a:gd name="T11" fmla="*/ 23 h 23"/>
                <a:gd name="T12" fmla="*/ 8 w 8"/>
                <a:gd name="T13" fmla="*/ 23 h 23"/>
                <a:gd name="T14" fmla="*/ 7 w 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7" y="23"/>
                  </a:moveTo>
                  <a:cubicBezTo>
                    <a:pt x="7" y="23"/>
                    <a:pt x="7" y="23"/>
                    <a:pt x="7" y="23"/>
                  </a:cubicBezTo>
                  <a:cubicBezTo>
                    <a:pt x="0" y="15"/>
                    <a:pt x="4" y="1"/>
                    <a:pt x="5" y="0"/>
                  </a:cubicBezTo>
                  <a:cubicBezTo>
                    <a:pt x="5" y="0"/>
                    <a:pt x="5" y="0"/>
                    <a:pt x="5" y="0"/>
                  </a:cubicBezTo>
                  <a:cubicBezTo>
                    <a:pt x="5" y="0"/>
                    <a:pt x="6" y="0"/>
                    <a:pt x="5" y="0"/>
                  </a:cubicBezTo>
                  <a:cubicBezTo>
                    <a:pt x="5" y="0"/>
                    <a:pt x="1" y="14"/>
                    <a:pt x="8" y="23"/>
                  </a:cubicBezTo>
                  <a:cubicBezTo>
                    <a:pt x="8" y="23"/>
                    <a:pt x="8" y="23"/>
                    <a:pt x="8" y="23"/>
                  </a:cubicBezTo>
                  <a:cubicBezTo>
                    <a:pt x="8" y="23"/>
                    <a:pt x="7" y="23"/>
                    <a:pt x="7"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9" name="îṧ1iḓè">
              <a:extLst>
                <a:ext uri="{FF2B5EF4-FFF2-40B4-BE49-F238E27FC236}">
                  <a16:creationId xmlns:a16="http://schemas.microsoft.com/office/drawing/2014/main" id="{59FE5928-FB2C-47C5-95F2-88EE8F3E74C6}"/>
                </a:ext>
              </a:extLst>
            </p:cNvPr>
            <p:cNvSpPr/>
            <p:nvPr/>
          </p:nvSpPr>
          <p:spPr bwMode="auto">
            <a:xfrm>
              <a:off x="8007358" y="3581427"/>
              <a:ext cx="23812" cy="95250"/>
            </a:xfrm>
            <a:custGeom>
              <a:avLst/>
              <a:gdLst>
                <a:gd name="T0" fmla="*/ 5 w 6"/>
                <a:gd name="T1" fmla="*/ 23 h 23"/>
                <a:gd name="T2" fmla="*/ 5 w 6"/>
                <a:gd name="T3" fmla="*/ 22 h 23"/>
                <a:gd name="T4" fmla="*/ 2 w 6"/>
                <a:gd name="T5" fmla="*/ 1 h 23"/>
                <a:gd name="T6" fmla="*/ 3 w 6"/>
                <a:gd name="T7" fmla="*/ 1 h 23"/>
                <a:gd name="T8" fmla="*/ 3 w 6"/>
                <a:gd name="T9" fmla="*/ 1 h 23"/>
                <a:gd name="T10" fmla="*/ 6 w 6"/>
                <a:gd name="T11" fmla="*/ 22 h 23"/>
                <a:gd name="T12" fmla="*/ 5 w 6"/>
                <a:gd name="T13" fmla="*/ 23 h 23"/>
                <a:gd name="T14" fmla="*/ 5 w 6"/>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3">
                  <a:moveTo>
                    <a:pt x="5" y="23"/>
                  </a:moveTo>
                  <a:cubicBezTo>
                    <a:pt x="5" y="23"/>
                    <a:pt x="5" y="23"/>
                    <a:pt x="5" y="22"/>
                  </a:cubicBezTo>
                  <a:cubicBezTo>
                    <a:pt x="0" y="11"/>
                    <a:pt x="2" y="1"/>
                    <a:pt x="2" y="1"/>
                  </a:cubicBezTo>
                  <a:cubicBezTo>
                    <a:pt x="2" y="1"/>
                    <a:pt x="2" y="0"/>
                    <a:pt x="3" y="1"/>
                  </a:cubicBezTo>
                  <a:cubicBezTo>
                    <a:pt x="3" y="1"/>
                    <a:pt x="3" y="1"/>
                    <a:pt x="3" y="1"/>
                  </a:cubicBezTo>
                  <a:cubicBezTo>
                    <a:pt x="3" y="1"/>
                    <a:pt x="1" y="11"/>
                    <a:pt x="6" y="22"/>
                  </a:cubicBezTo>
                  <a:cubicBezTo>
                    <a:pt x="6" y="22"/>
                    <a:pt x="6" y="23"/>
                    <a:pt x="5" y="23"/>
                  </a:cubicBezTo>
                  <a:cubicBezTo>
                    <a:pt x="5" y="23"/>
                    <a:pt x="5" y="23"/>
                    <a:pt x="5"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0" name="iŝľïḍê">
              <a:extLst>
                <a:ext uri="{FF2B5EF4-FFF2-40B4-BE49-F238E27FC236}">
                  <a16:creationId xmlns:a16="http://schemas.microsoft.com/office/drawing/2014/main" id="{A7DA4A7D-3599-4FD6-9C77-9F8637C77D94}"/>
                </a:ext>
              </a:extLst>
            </p:cNvPr>
            <p:cNvSpPr/>
            <p:nvPr/>
          </p:nvSpPr>
          <p:spPr bwMode="auto">
            <a:xfrm>
              <a:off x="8139121" y="3351238"/>
              <a:ext cx="115888" cy="82550"/>
            </a:xfrm>
            <a:custGeom>
              <a:avLst/>
              <a:gdLst>
                <a:gd name="T0" fmla="*/ 1 w 28"/>
                <a:gd name="T1" fmla="*/ 20 h 20"/>
                <a:gd name="T2" fmla="*/ 1 w 28"/>
                <a:gd name="T3" fmla="*/ 20 h 20"/>
                <a:gd name="T4" fmla="*/ 3 w 28"/>
                <a:gd name="T5" fmla="*/ 8 h 20"/>
                <a:gd name="T6" fmla="*/ 28 w 28"/>
                <a:gd name="T7" fmla="*/ 3 h 20"/>
                <a:gd name="T8" fmla="*/ 28 w 28"/>
                <a:gd name="T9" fmla="*/ 4 h 20"/>
                <a:gd name="T10" fmla="*/ 28 w 28"/>
                <a:gd name="T11" fmla="*/ 4 h 20"/>
                <a:gd name="T12" fmla="*/ 4 w 28"/>
                <a:gd name="T13" fmla="*/ 8 h 20"/>
                <a:gd name="T14" fmla="*/ 1 w 28"/>
                <a:gd name="T15" fmla="*/ 20 h 20"/>
                <a:gd name="T16" fmla="*/ 1 w 28"/>
                <a:gd name="T17" fmla="*/ 20 h 20"/>
                <a:gd name="T18" fmla="*/ 1 w 28"/>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0">
                  <a:moveTo>
                    <a:pt x="1" y="20"/>
                  </a:moveTo>
                  <a:cubicBezTo>
                    <a:pt x="1" y="20"/>
                    <a:pt x="1" y="20"/>
                    <a:pt x="1" y="20"/>
                  </a:cubicBezTo>
                  <a:cubicBezTo>
                    <a:pt x="0" y="15"/>
                    <a:pt x="1" y="10"/>
                    <a:pt x="3" y="8"/>
                  </a:cubicBezTo>
                  <a:cubicBezTo>
                    <a:pt x="10" y="0"/>
                    <a:pt x="27" y="3"/>
                    <a:pt x="28" y="3"/>
                  </a:cubicBezTo>
                  <a:cubicBezTo>
                    <a:pt x="28" y="3"/>
                    <a:pt x="28" y="4"/>
                    <a:pt x="28" y="4"/>
                  </a:cubicBezTo>
                  <a:cubicBezTo>
                    <a:pt x="28" y="4"/>
                    <a:pt x="28" y="4"/>
                    <a:pt x="28" y="4"/>
                  </a:cubicBezTo>
                  <a:cubicBezTo>
                    <a:pt x="27" y="4"/>
                    <a:pt x="11" y="1"/>
                    <a:pt x="4" y="8"/>
                  </a:cubicBezTo>
                  <a:cubicBezTo>
                    <a:pt x="1" y="11"/>
                    <a:pt x="0" y="15"/>
                    <a:pt x="1" y="20"/>
                  </a:cubicBezTo>
                  <a:cubicBezTo>
                    <a:pt x="1" y="20"/>
                    <a:pt x="1" y="20"/>
                    <a:pt x="1" y="20"/>
                  </a:cubicBezTo>
                  <a:cubicBezTo>
                    <a:pt x="1" y="20"/>
                    <a:pt x="1" y="20"/>
                    <a:pt x="1"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1" name="ïṧḷídè">
              <a:extLst>
                <a:ext uri="{FF2B5EF4-FFF2-40B4-BE49-F238E27FC236}">
                  <a16:creationId xmlns:a16="http://schemas.microsoft.com/office/drawing/2014/main" id="{2CC462B7-AD50-4700-9820-5652BD2ECD3E}"/>
                </a:ext>
              </a:extLst>
            </p:cNvPr>
            <p:cNvSpPr/>
            <p:nvPr/>
          </p:nvSpPr>
          <p:spPr bwMode="auto">
            <a:xfrm>
              <a:off x="8193096" y="3395689"/>
              <a:ext cx="123824" cy="69850"/>
            </a:xfrm>
            <a:custGeom>
              <a:avLst/>
              <a:gdLst>
                <a:gd name="T0" fmla="*/ 3 w 30"/>
                <a:gd name="T1" fmla="*/ 17 h 17"/>
                <a:gd name="T2" fmla="*/ 2 w 30"/>
                <a:gd name="T3" fmla="*/ 17 h 17"/>
                <a:gd name="T4" fmla="*/ 8 w 30"/>
                <a:gd name="T5" fmla="*/ 3 h 17"/>
                <a:gd name="T6" fmla="*/ 21 w 30"/>
                <a:gd name="T7" fmla="*/ 1 h 17"/>
                <a:gd name="T8" fmla="*/ 29 w 30"/>
                <a:gd name="T9" fmla="*/ 0 h 17"/>
                <a:gd name="T10" fmla="*/ 30 w 30"/>
                <a:gd name="T11" fmla="*/ 0 h 17"/>
                <a:gd name="T12" fmla="*/ 30 w 30"/>
                <a:gd name="T13" fmla="*/ 1 h 17"/>
                <a:gd name="T14" fmla="*/ 21 w 30"/>
                <a:gd name="T15" fmla="*/ 2 h 17"/>
                <a:gd name="T16" fmla="*/ 8 w 30"/>
                <a:gd name="T17" fmla="*/ 4 h 17"/>
                <a:gd name="T18" fmla="*/ 3 w 30"/>
                <a:gd name="T19" fmla="*/ 17 h 17"/>
                <a:gd name="T20" fmla="*/ 3 w 30"/>
                <a:gd name="T21" fmla="*/ 17 h 17"/>
                <a:gd name="T22" fmla="*/ 3 w 30"/>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7">
                  <a:moveTo>
                    <a:pt x="3" y="17"/>
                  </a:moveTo>
                  <a:cubicBezTo>
                    <a:pt x="3" y="17"/>
                    <a:pt x="2" y="17"/>
                    <a:pt x="2" y="17"/>
                  </a:cubicBezTo>
                  <a:cubicBezTo>
                    <a:pt x="2" y="17"/>
                    <a:pt x="0" y="9"/>
                    <a:pt x="8" y="3"/>
                  </a:cubicBezTo>
                  <a:cubicBezTo>
                    <a:pt x="12" y="0"/>
                    <a:pt x="16" y="1"/>
                    <a:pt x="21" y="1"/>
                  </a:cubicBezTo>
                  <a:cubicBezTo>
                    <a:pt x="24" y="2"/>
                    <a:pt x="27" y="2"/>
                    <a:pt x="29" y="0"/>
                  </a:cubicBezTo>
                  <a:cubicBezTo>
                    <a:pt x="29" y="0"/>
                    <a:pt x="30" y="0"/>
                    <a:pt x="30" y="0"/>
                  </a:cubicBezTo>
                  <a:cubicBezTo>
                    <a:pt x="30" y="0"/>
                    <a:pt x="30" y="0"/>
                    <a:pt x="30" y="1"/>
                  </a:cubicBezTo>
                  <a:cubicBezTo>
                    <a:pt x="28" y="3"/>
                    <a:pt x="24" y="2"/>
                    <a:pt x="21" y="2"/>
                  </a:cubicBezTo>
                  <a:cubicBezTo>
                    <a:pt x="16" y="2"/>
                    <a:pt x="12" y="1"/>
                    <a:pt x="8" y="4"/>
                  </a:cubicBezTo>
                  <a:cubicBezTo>
                    <a:pt x="1" y="9"/>
                    <a:pt x="3" y="17"/>
                    <a:pt x="3" y="17"/>
                  </a:cubicBezTo>
                  <a:cubicBezTo>
                    <a:pt x="3" y="17"/>
                    <a:pt x="3" y="17"/>
                    <a:pt x="3" y="17"/>
                  </a:cubicBezTo>
                  <a:cubicBezTo>
                    <a:pt x="3" y="17"/>
                    <a:pt x="3" y="17"/>
                    <a:pt x="3" y="17"/>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2" name="ïşḷïḓé">
              <a:extLst>
                <a:ext uri="{FF2B5EF4-FFF2-40B4-BE49-F238E27FC236}">
                  <a16:creationId xmlns:a16="http://schemas.microsoft.com/office/drawing/2014/main" id="{1249E156-46D4-496E-9033-D53F6A86DCD7}"/>
                </a:ext>
              </a:extLst>
            </p:cNvPr>
            <p:cNvSpPr/>
            <p:nvPr/>
          </p:nvSpPr>
          <p:spPr bwMode="auto">
            <a:xfrm>
              <a:off x="8159759" y="3371876"/>
              <a:ext cx="139700" cy="77788"/>
            </a:xfrm>
            <a:custGeom>
              <a:avLst/>
              <a:gdLst>
                <a:gd name="T0" fmla="*/ 2 w 34"/>
                <a:gd name="T1" fmla="*/ 19 h 19"/>
                <a:gd name="T2" fmla="*/ 2 w 34"/>
                <a:gd name="T3" fmla="*/ 19 h 19"/>
                <a:gd name="T4" fmla="*/ 8 w 34"/>
                <a:gd name="T5" fmla="*/ 4 h 19"/>
                <a:gd name="T6" fmla="*/ 20 w 34"/>
                <a:gd name="T7" fmla="*/ 3 h 19"/>
                <a:gd name="T8" fmla="*/ 33 w 34"/>
                <a:gd name="T9" fmla="*/ 0 h 19"/>
                <a:gd name="T10" fmla="*/ 34 w 34"/>
                <a:gd name="T11" fmla="*/ 0 h 19"/>
                <a:gd name="T12" fmla="*/ 33 w 34"/>
                <a:gd name="T13" fmla="*/ 1 h 19"/>
                <a:gd name="T14" fmla="*/ 20 w 34"/>
                <a:gd name="T15" fmla="*/ 3 h 19"/>
                <a:gd name="T16" fmla="*/ 8 w 34"/>
                <a:gd name="T17" fmla="*/ 5 h 19"/>
                <a:gd name="T18" fmla="*/ 2 w 34"/>
                <a:gd name="T19" fmla="*/ 19 h 19"/>
                <a:gd name="T20" fmla="*/ 2 w 34"/>
                <a:gd name="T21" fmla="*/ 19 h 19"/>
                <a:gd name="T22" fmla="*/ 2 w 3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2" y="19"/>
                  </a:moveTo>
                  <a:cubicBezTo>
                    <a:pt x="2" y="19"/>
                    <a:pt x="2" y="19"/>
                    <a:pt x="2" y="19"/>
                  </a:cubicBezTo>
                  <a:cubicBezTo>
                    <a:pt x="1" y="19"/>
                    <a:pt x="0" y="7"/>
                    <a:pt x="8" y="4"/>
                  </a:cubicBezTo>
                  <a:cubicBezTo>
                    <a:pt x="11" y="2"/>
                    <a:pt x="16" y="2"/>
                    <a:pt x="20" y="3"/>
                  </a:cubicBezTo>
                  <a:cubicBezTo>
                    <a:pt x="25" y="3"/>
                    <a:pt x="30" y="3"/>
                    <a:pt x="33" y="0"/>
                  </a:cubicBezTo>
                  <a:cubicBezTo>
                    <a:pt x="33" y="0"/>
                    <a:pt x="33" y="0"/>
                    <a:pt x="34" y="0"/>
                  </a:cubicBezTo>
                  <a:cubicBezTo>
                    <a:pt x="34" y="0"/>
                    <a:pt x="34" y="1"/>
                    <a:pt x="33" y="1"/>
                  </a:cubicBezTo>
                  <a:cubicBezTo>
                    <a:pt x="30" y="3"/>
                    <a:pt x="25" y="3"/>
                    <a:pt x="20" y="3"/>
                  </a:cubicBezTo>
                  <a:cubicBezTo>
                    <a:pt x="16" y="3"/>
                    <a:pt x="12" y="3"/>
                    <a:pt x="8" y="5"/>
                  </a:cubicBezTo>
                  <a:cubicBezTo>
                    <a:pt x="1" y="7"/>
                    <a:pt x="2" y="19"/>
                    <a:pt x="2" y="19"/>
                  </a:cubicBezTo>
                  <a:cubicBezTo>
                    <a:pt x="2" y="19"/>
                    <a:pt x="2" y="19"/>
                    <a:pt x="2" y="19"/>
                  </a:cubicBezTo>
                  <a:cubicBezTo>
                    <a:pt x="2" y="19"/>
                    <a:pt x="2" y="19"/>
                    <a:pt x="2" y="19"/>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3" name="ïṩļiḓe">
              <a:extLst>
                <a:ext uri="{FF2B5EF4-FFF2-40B4-BE49-F238E27FC236}">
                  <a16:creationId xmlns:a16="http://schemas.microsoft.com/office/drawing/2014/main" id="{074499B8-48E5-4C92-A6BE-9653DF5F8C61}"/>
                </a:ext>
              </a:extLst>
            </p:cNvPr>
            <p:cNvSpPr/>
            <p:nvPr/>
          </p:nvSpPr>
          <p:spPr bwMode="auto">
            <a:xfrm>
              <a:off x="8237545" y="3457602"/>
              <a:ext cx="107950" cy="49213"/>
            </a:xfrm>
            <a:custGeom>
              <a:avLst/>
              <a:gdLst>
                <a:gd name="T0" fmla="*/ 26 w 26"/>
                <a:gd name="T1" fmla="*/ 12 h 12"/>
                <a:gd name="T2" fmla="*/ 25 w 26"/>
                <a:gd name="T3" fmla="*/ 12 h 12"/>
                <a:gd name="T4" fmla="*/ 7 w 26"/>
                <a:gd name="T5" fmla="*/ 1 h 12"/>
                <a:gd name="T6" fmla="*/ 7 w 26"/>
                <a:gd name="T7" fmla="*/ 1 h 12"/>
                <a:gd name="T8" fmla="*/ 1 w 26"/>
                <a:gd name="T9" fmla="*/ 5 h 12"/>
                <a:gd name="T10" fmla="*/ 0 w 26"/>
                <a:gd name="T11" fmla="*/ 5 h 12"/>
                <a:gd name="T12" fmla="*/ 0 w 26"/>
                <a:gd name="T13" fmla="*/ 4 h 12"/>
                <a:gd name="T14" fmla="*/ 7 w 26"/>
                <a:gd name="T15" fmla="*/ 0 h 12"/>
                <a:gd name="T16" fmla="*/ 7 w 26"/>
                <a:gd name="T17" fmla="*/ 0 h 12"/>
                <a:gd name="T18" fmla="*/ 26 w 26"/>
                <a:gd name="T19" fmla="*/ 12 h 12"/>
                <a:gd name="T20" fmla="*/ 26 w 26"/>
                <a:gd name="T21" fmla="*/ 12 h 12"/>
                <a:gd name="T22" fmla="*/ 26 w 26"/>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2">
                  <a:moveTo>
                    <a:pt x="26" y="12"/>
                  </a:moveTo>
                  <a:cubicBezTo>
                    <a:pt x="25" y="12"/>
                    <a:pt x="25" y="12"/>
                    <a:pt x="25" y="12"/>
                  </a:cubicBezTo>
                  <a:cubicBezTo>
                    <a:pt x="24" y="5"/>
                    <a:pt x="13" y="1"/>
                    <a:pt x="7" y="1"/>
                  </a:cubicBezTo>
                  <a:cubicBezTo>
                    <a:pt x="7" y="1"/>
                    <a:pt x="7" y="1"/>
                    <a:pt x="7" y="1"/>
                  </a:cubicBezTo>
                  <a:cubicBezTo>
                    <a:pt x="2" y="1"/>
                    <a:pt x="1" y="5"/>
                    <a:pt x="1" y="5"/>
                  </a:cubicBezTo>
                  <a:cubicBezTo>
                    <a:pt x="1" y="5"/>
                    <a:pt x="1" y="5"/>
                    <a:pt x="0" y="5"/>
                  </a:cubicBezTo>
                  <a:cubicBezTo>
                    <a:pt x="0" y="5"/>
                    <a:pt x="0" y="5"/>
                    <a:pt x="0" y="4"/>
                  </a:cubicBezTo>
                  <a:cubicBezTo>
                    <a:pt x="0" y="4"/>
                    <a:pt x="2" y="0"/>
                    <a:pt x="7" y="0"/>
                  </a:cubicBezTo>
                  <a:cubicBezTo>
                    <a:pt x="7" y="0"/>
                    <a:pt x="7" y="0"/>
                    <a:pt x="7" y="0"/>
                  </a:cubicBezTo>
                  <a:cubicBezTo>
                    <a:pt x="12" y="0"/>
                    <a:pt x="25" y="4"/>
                    <a:pt x="26" y="12"/>
                  </a:cubicBezTo>
                  <a:cubicBezTo>
                    <a:pt x="26" y="12"/>
                    <a:pt x="26" y="12"/>
                    <a:pt x="26" y="12"/>
                  </a:cubicBezTo>
                  <a:cubicBezTo>
                    <a:pt x="26" y="12"/>
                    <a:pt x="26" y="12"/>
                    <a:pt x="26"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4" name="îṩlîḓe">
              <a:extLst>
                <a:ext uri="{FF2B5EF4-FFF2-40B4-BE49-F238E27FC236}">
                  <a16:creationId xmlns:a16="http://schemas.microsoft.com/office/drawing/2014/main" id="{CD6A4CBE-E3BE-4896-82BC-9CC4D5D319FA}"/>
                </a:ext>
              </a:extLst>
            </p:cNvPr>
            <p:cNvSpPr/>
            <p:nvPr/>
          </p:nvSpPr>
          <p:spPr bwMode="auto">
            <a:xfrm>
              <a:off x="8267708" y="3490939"/>
              <a:ext cx="69849" cy="61913"/>
            </a:xfrm>
            <a:custGeom>
              <a:avLst/>
              <a:gdLst>
                <a:gd name="T0" fmla="*/ 12 w 17"/>
                <a:gd name="T1" fmla="*/ 15 h 15"/>
                <a:gd name="T2" fmla="*/ 11 w 17"/>
                <a:gd name="T3" fmla="*/ 15 h 15"/>
                <a:gd name="T4" fmla="*/ 10 w 17"/>
                <a:gd name="T5" fmla="*/ 11 h 15"/>
                <a:gd name="T6" fmla="*/ 9 w 17"/>
                <a:gd name="T7" fmla="*/ 7 h 15"/>
                <a:gd name="T8" fmla="*/ 6 w 17"/>
                <a:gd name="T9" fmla="*/ 2 h 15"/>
                <a:gd name="T10" fmla="*/ 0 w 17"/>
                <a:gd name="T11" fmla="*/ 2 h 15"/>
                <a:gd name="T12" fmla="*/ 0 w 17"/>
                <a:gd name="T13" fmla="*/ 2 h 15"/>
                <a:gd name="T14" fmla="*/ 0 w 17"/>
                <a:gd name="T15" fmla="*/ 1 h 15"/>
                <a:gd name="T16" fmla="*/ 6 w 17"/>
                <a:gd name="T17" fmla="*/ 2 h 15"/>
                <a:gd name="T18" fmla="*/ 9 w 17"/>
                <a:gd name="T19" fmla="*/ 6 h 15"/>
                <a:gd name="T20" fmla="*/ 10 w 17"/>
                <a:gd name="T21" fmla="*/ 11 h 15"/>
                <a:gd name="T22" fmla="*/ 12 w 17"/>
                <a:gd name="T23" fmla="*/ 14 h 15"/>
                <a:gd name="T24" fmla="*/ 16 w 17"/>
                <a:gd name="T25" fmla="*/ 12 h 15"/>
                <a:gd name="T26" fmla="*/ 17 w 17"/>
                <a:gd name="T27" fmla="*/ 12 h 15"/>
                <a:gd name="T28" fmla="*/ 17 w 17"/>
                <a:gd name="T29" fmla="*/ 13 h 15"/>
                <a:gd name="T30" fmla="*/ 12 w 17"/>
                <a:gd name="T3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2" y="15"/>
                  </a:moveTo>
                  <a:cubicBezTo>
                    <a:pt x="12" y="15"/>
                    <a:pt x="12" y="15"/>
                    <a:pt x="11" y="15"/>
                  </a:cubicBezTo>
                  <a:cubicBezTo>
                    <a:pt x="10" y="15"/>
                    <a:pt x="10" y="13"/>
                    <a:pt x="10" y="11"/>
                  </a:cubicBezTo>
                  <a:cubicBezTo>
                    <a:pt x="9" y="10"/>
                    <a:pt x="9" y="8"/>
                    <a:pt x="9" y="7"/>
                  </a:cubicBezTo>
                  <a:cubicBezTo>
                    <a:pt x="8" y="5"/>
                    <a:pt x="7" y="3"/>
                    <a:pt x="6" y="2"/>
                  </a:cubicBezTo>
                  <a:cubicBezTo>
                    <a:pt x="3" y="1"/>
                    <a:pt x="0" y="2"/>
                    <a:pt x="0" y="2"/>
                  </a:cubicBezTo>
                  <a:cubicBezTo>
                    <a:pt x="0" y="2"/>
                    <a:pt x="0" y="2"/>
                    <a:pt x="0" y="2"/>
                  </a:cubicBezTo>
                  <a:cubicBezTo>
                    <a:pt x="0" y="1"/>
                    <a:pt x="0" y="1"/>
                    <a:pt x="0" y="1"/>
                  </a:cubicBezTo>
                  <a:cubicBezTo>
                    <a:pt x="0" y="1"/>
                    <a:pt x="3" y="0"/>
                    <a:pt x="6" y="2"/>
                  </a:cubicBezTo>
                  <a:cubicBezTo>
                    <a:pt x="8" y="2"/>
                    <a:pt x="9" y="4"/>
                    <a:pt x="9" y="6"/>
                  </a:cubicBezTo>
                  <a:cubicBezTo>
                    <a:pt x="10" y="8"/>
                    <a:pt x="10" y="10"/>
                    <a:pt x="10" y="11"/>
                  </a:cubicBezTo>
                  <a:cubicBezTo>
                    <a:pt x="11" y="13"/>
                    <a:pt x="11" y="14"/>
                    <a:pt x="12" y="14"/>
                  </a:cubicBezTo>
                  <a:cubicBezTo>
                    <a:pt x="12" y="15"/>
                    <a:pt x="14" y="13"/>
                    <a:pt x="16" y="12"/>
                  </a:cubicBezTo>
                  <a:cubicBezTo>
                    <a:pt x="16" y="12"/>
                    <a:pt x="16" y="12"/>
                    <a:pt x="17" y="12"/>
                  </a:cubicBezTo>
                  <a:cubicBezTo>
                    <a:pt x="17" y="12"/>
                    <a:pt x="17" y="12"/>
                    <a:pt x="17" y="13"/>
                  </a:cubicBezTo>
                  <a:cubicBezTo>
                    <a:pt x="14" y="14"/>
                    <a:pt x="13" y="15"/>
                    <a:pt x="12" y="15"/>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5" name="íşļidé">
              <a:extLst>
                <a:ext uri="{FF2B5EF4-FFF2-40B4-BE49-F238E27FC236}">
                  <a16:creationId xmlns:a16="http://schemas.microsoft.com/office/drawing/2014/main" id="{1B90E9A4-92E5-426F-A40E-C683202FDE26}"/>
                </a:ext>
              </a:extLst>
            </p:cNvPr>
            <p:cNvSpPr/>
            <p:nvPr/>
          </p:nvSpPr>
          <p:spPr bwMode="auto">
            <a:xfrm>
              <a:off x="8221670" y="3421089"/>
              <a:ext cx="66675" cy="49213"/>
            </a:xfrm>
            <a:custGeom>
              <a:avLst/>
              <a:gdLst>
                <a:gd name="T0" fmla="*/ 0 w 16"/>
                <a:gd name="T1" fmla="*/ 12 h 12"/>
                <a:gd name="T2" fmla="*/ 0 w 16"/>
                <a:gd name="T3" fmla="*/ 12 h 12"/>
                <a:gd name="T4" fmla="*/ 0 w 16"/>
                <a:gd name="T5" fmla="*/ 12 h 12"/>
                <a:gd name="T6" fmla="*/ 5 w 16"/>
                <a:gd name="T7" fmla="*/ 2 h 12"/>
                <a:gd name="T8" fmla="*/ 16 w 16"/>
                <a:gd name="T9" fmla="*/ 2 h 12"/>
                <a:gd name="T10" fmla="*/ 16 w 16"/>
                <a:gd name="T11" fmla="*/ 3 h 12"/>
                <a:gd name="T12" fmla="*/ 16 w 16"/>
                <a:gd name="T13" fmla="*/ 3 h 12"/>
                <a:gd name="T14" fmla="*/ 5 w 16"/>
                <a:gd name="T15" fmla="*/ 3 h 12"/>
                <a:gd name="T16" fmla="*/ 0 w 16"/>
                <a:gd name="T17" fmla="*/ 12 h 12"/>
                <a:gd name="T18" fmla="*/ 0 w 16"/>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0" y="12"/>
                  </a:moveTo>
                  <a:cubicBezTo>
                    <a:pt x="0" y="12"/>
                    <a:pt x="0" y="12"/>
                    <a:pt x="0" y="12"/>
                  </a:cubicBezTo>
                  <a:cubicBezTo>
                    <a:pt x="0" y="12"/>
                    <a:pt x="0" y="12"/>
                    <a:pt x="0" y="12"/>
                  </a:cubicBezTo>
                  <a:cubicBezTo>
                    <a:pt x="0" y="11"/>
                    <a:pt x="0" y="5"/>
                    <a:pt x="5" y="2"/>
                  </a:cubicBezTo>
                  <a:cubicBezTo>
                    <a:pt x="8" y="0"/>
                    <a:pt x="11" y="0"/>
                    <a:pt x="16" y="2"/>
                  </a:cubicBezTo>
                  <a:cubicBezTo>
                    <a:pt x="16" y="2"/>
                    <a:pt x="16" y="2"/>
                    <a:pt x="16" y="3"/>
                  </a:cubicBezTo>
                  <a:cubicBezTo>
                    <a:pt x="16" y="3"/>
                    <a:pt x="16" y="3"/>
                    <a:pt x="16" y="3"/>
                  </a:cubicBezTo>
                  <a:cubicBezTo>
                    <a:pt x="11" y="1"/>
                    <a:pt x="8" y="1"/>
                    <a:pt x="5" y="3"/>
                  </a:cubicBezTo>
                  <a:cubicBezTo>
                    <a:pt x="1" y="5"/>
                    <a:pt x="0" y="12"/>
                    <a:pt x="0" y="12"/>
                  </a:cubicBezTo>
                  <a:cubicBezTo>
                    <a:pt x="0" y="12"/>
                    <a:pt x="0" y="12"/>
                    <a:pt x="0"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6" name="îṩḻïdê">
              <a:extLst>
                <a:ext uri="{FF2B5EF4-FFF2-40B4-BE49-F238E27FC236}">
                  <a16:creationId xmlns:a16="http://schemas.microsoft.com/office/drawing/2014/main" id="{B4DCC89B-2B4D-44A5-A33A-400340B13FC5}"/>
                </a:ext>
              </a:extLst>
            </p:cNvPr>
            <p:cNvSpPr/>
            <p:nvPr/>
          </p:nvSpPr>
          <p:spPr bwMode="auto">
            <a:xfrm>
              <a:off x="3560767" y="3289326"/>
              <a:ext cx="1095376" cy="704856"/>
            </a:xfrm>
            <a:custGeom>
              <a:avLst/>
              <a:gdLst>
                <a:gd name="T0" fmla="*/ 163 w 265"/>
                <a:gd name="T1" fmla="*/ 30 h 171"/>
                <a:gd name="T2" fmla="*/ 217 w 265"/>
                <a:gd name="T3" fmla="*/ 9 h 171"/>
                <a:gd name="T4" fmla="*/ 227 w 265"/>
                <a:gd name="T5" fmla="*/ 92 h 171"/>
                <a:gd name="T6" fmla="*/ 171 w 265"/>
                <a:gd name="T7" fmla="*/ 115 h 171"/>
                <a:gd name="T8" fmla="*/ 130 w 265"/>
                <a:gd name="T9" fmla="*/ 141 h 171"/>
                <a:gd name="T10" fmla="*/ 88 w 265"/>
                <a:gd name="T11" fmla="*/ 143 h 171"/>
                <a:gd name="T12" fmla="*/ 10 w 265"/>
                <a:gd name="T13" fmla="*/ 150 h 171"/>
                <a:gd name="T14" fmla="*/ 17 w 265"/>
                <a:gd name="T15" fmla="*/ 127 h 171"/>
                <a:gd name="T16" fmla="*/ 58 w 265"/>
                <a:gd name="T17" fmla="*/ 93 h 171"/>
                <a:gd name="T18" fmla="*/ 94 w 265"/>
                <a:gd name="T19" fmla="*/ 88 h 171"/>
                <a:gd name="T20" fmla="*/ 124 w 265"/>
                <a:gd name="T21" fmla="*/ 50 h 171"/>
                <a:gd name="T22" fmla="*/ 163 w 265"/>
                <a:gd name="T23"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171">
                  <a:moveTo>
                    <a:pt x="163" y="30"/>
                  </a:moveTo>
                  <a:cubicBezTo>
                    <a:pt x="163" y="30"/>
                    <a:pt x="184" y="0"/>
                    <a:pt x="217" y="9"/>
                  </a:cubicBezTo>
                  <a:cubicBezTo>
                    <a:pt x="246" y="17"/>
                    <a:pt x="265" y="71"/>
                    <a:pt x="227" y="92"/>
                  </a:cubicBezTo>
                  <a:cubicBezTo>
                    <a:pt x="193" y="110"/>
                    <a:pt x="184" y="102"/>
                    <a:pt x="171" y="115"/>
                  </a:cubicBezTo>
                  <a:cubicBezTo>
                    <a:pt x="158" y="128"/>
                    <a:pt x="157" y="138"/>
                    <a:pt x="130" y="141"/>
                  </a:cubicBezTo>
                  <a:cubicBezTo>
                    <a:pt x="113" y="143"/>
                    <a:pt x="102" y="133"/>
                    <a:pt x="88" y="143"/>
                  </a:cubicBezTo>
                  <a:cubicBezTo>
                    <a:pt x="75" y="153"/>
                    <a:pt x="34" y="171"/>
                    <a:pt x="10" y="150"/>
                  </a:cubicBezTo>
                  <a:cubicBezTo>
                    <a:pt x="0" y="141"/>
                    <a:pt x="0" y="128"/>
                    <a:pt x="17" y="127"/>
                  </a:cubicBezTo>
                  <a:cubicBezTo>
                    <a:pt x="44" y="125"/>
                    <a:pt x="36" y="100"/>
                    <a:pt x="58" y="93"/>
                  </a:cubicBezTo>
                  <a:cubicBezTo>
                    <a:pt x="80" y="86"/>
                    <a:pt x="82" y="96"/>
                    <a:pt x="94" y="88"/>
                  </a:cubicBezTo>
                  <a:cubicBezTo>
                    <a:pt x="106" y="79"/>
                    <a:pt x="104" y="58"/>
                    <a:pt x="124" y="50"/>
                  </a:cubicBezTo>
                  <a:cubicBezTo>
                    <a:pt x="144" y="42"/>
                    <a:pt x="149" y="50"/>
                    <a:pt x="163" y="30"/>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7" name="ïṧlïḋe">
              <a:extLst>
                <a:ext uri="{FF2B5EF4-FFF2-40B4-BE49-F238E27FC236}">
                  <a16:creationId xmlns:a16="http://schemas.microsoft.com/office/drawing/2014/main" id="{7513584B-1E82-424F-B0A0-512750EC1CE2}"/>
                </a:ext>
              </a:extLst>
            </p:cNvPr>
            <p:cNvSpPr/>
            <p:nvPr/>
          </p:nvSpPr>
          <p:spPr bwMode="auto">
            <a:xfrm>
              <a:off x="4370392" y="3490939"/>
              <a:ext cx="133350" cy="342903"/>
            </a:xfrm>
            <a:custGeom>
              <a:avLst/>
              <a:gdLst>
                <a:gd name="T0" fmla="*/ 0 w 32"/>
                <a:gd name="T1" fmla="*/ 83 h 83"/>
                <a:gd name="T2" fmla="*/ 30 w 32"/>
                <a:gd name="T3" fmla="*/ 78 h 83"/>
                <a:gd name="T4" fmla="*/ 29 w 32"/>
                <a:gd name="T5" fmla="*/ 27 h 83"/>
                <a:gd name="T6" fmla="*/ 0 w 32"/>
                <a:gd name="T7" fmla="*/ 0 h 83"/>
                <a:gd name="T8" fmla="*/ 0 w 32"/>
                <a:gd name="T9" fmla="*/ 83 h 83"/>
              </a:gdLst>
              <a:ahLst/>
              <a:cxnLst>
                <a:cxn ang="0">
                  <a:pos x="T0" y="T1"/>
                </a:cxn>
                <a:cxn ang="0">
                  <a:pos x="T2" y="T3"/>
                </a:cxn>
                <a:cxn ang="0">
                  <a:pos x="T4" y="T5"/>
                </a:cxn>
                <a:cxn ang="0">
                  <a:pos x="T6" y="T7"/>
                </a:cxn>
                <a:cxn ang="0">
                  <a:pos x="T8" y="T9"/>
                </a:cxn>
              </a:cxnLst>
              <a:rect l="0" t="0" r="r" b="b"/>
              <a:pathLst>
                <a:path w="32" h="83">
                  <a:moveTo>
                    <a:pt x="0" y="83"/>
                  </a:moveTo>
                  <a:cubicBezTo>
                    <a:pt x="30" y="78"/>
                    <a:pt x="30" y="78"/>
                    <a:pt x="30" y="78"/>
                  </a:cubicBezTo>
                  <a:cubicBezTo>
                    <a:pt x="30" y="78"/>
                    <a:pt x="26" y="43"/>
                    <a:pt x="29" y="27"/>
                  </a:cubicBezTo>
                  <a:cubicBezTo>
                    <a:pt x="32" y="17"/>
                    <a:pt x="0" y="0"/>
                    <a:pt x="0" y="0"/>
                  </a:cubicBezTo>
                  <a:lnTo>
                    <a:pt x="0" y="8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8" name="îṧḻíḋè">
              <a:extLst>
                <a:ext uri="{FF2B5EF4-FFF2-40B4-BE49-F238E27FC236}">
                  <a16:creationId xmlns:a16="http://schemas.microsoft.com/office/drawing/2014/main" id="{B407DA50-5F74-4CEE-BB68-D4311D4FBF0F}"/>
                </a:ext>
              </a:extLst>
            </p:cNvPr>
            <p:cNvSpPr/>
            <p:nvPr/>
          </p:nvSpPr>
          <p:spPr bwMode="auto">
            <a:xfrm>
              <a:off x="4318005" y="3346476"/>
              <a:ext cx="280989" cy="342903"/>
            </a:xfrm>
            <a:custGeom>
              <a:avLst/>
              <a:gdLst>
                <a:gd name="T0" fmla="*/ 43 w 68"/>
                <a:gd name="T1" fmla="*/ 11 h 83"/>
                <a:gd name="T2" fmla="*/ 44 w 68"/>
                <a:gd name="T3" fmla="*/ 74 h 83"/>
                <a:gd name="T4" fmla="*/ 1 w 68"/>
                <a:gd name="T5" fmla="*/ 27 h 83"/>
                <a:gd name="T6" fmla="*/ 43 w 68"/>
                <a:gd name="T7" fmla="*/ 11 h 83"/>
              </a:gdLst>
              <a:ahLst/>
              <a:cxnLst>
                <a:cxn ang="0">
                  <a:pos x="T0" y="T1"/>
                </a:cxn>
                <a:cxn ang="0">
                  <a:pos x="T2" y="T3"/>
                </a:cxn>
                <a:cxn ang="0">
                  <a:pos x="T4" y="T5"/>
                </a:cxn>
                <a:cxn ang="0">
                  <a:pos x="T6" y="T7"/>
                </a:cxn>
              </a:cxnLst>
              <a:rect l="0" t="0" r="r" b="b"/>
              <a:pathLst>
                <a:path w="68" h="83">
                  <a:moveTo>
                    <a:pt x="43" y="11"/>
                  </a:moveTo>
                  <a:cubicBezTo>
                    <a:pt x="43" y="11"/>
                    <a:pt x="68" y="58"/>
                    <a:pt x="44" y="74"/>
                  </a:cubicBezTo>
                  <a:cubicBezTo>
                    <a:pt x="30" y="83"/>
                    <a:pt x="0" y="39"/>
                    <a:pt x="1" y="27"/>
                  </a:cubicBezTo>
                  <a:cubicBezTo>
                    <a:pt x="3" y="14"/>
                    <a:pt x="39" y="0"/>
                    <a:pt x="4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9" name="ïS1íḋê">
              <a:extLst>
                <a:ext uri="{FF2B5EF4-FFF2-40B4-BE49-F238E27FC236}">
                  <a16:creationId xmlns:a16="http://schemas.microsoft.com/office/drawing/2014/main" id="{7AC51934-10A5-4EA3-BC2B-FD7B2F38FDD2}"/>
                </a:ext>
              </a:extLst>
            </p:cNvPr>
            <p:cNvSpPr/>
            <p:nvPr/>
          </p:nvSpPr>
          <p:spPr bwMode="auto">
            <a:xfrm>
              <a:off x="4313242" y="3498877"/>
              <a:ext cx="74613" cy="95250"/>
            </a:xfrm>
            <a:custGeom>
              <a:avLst/>
              <a:gdLst>
                <a:gd name="T0" fmla="*/ 13 w 18"/>
                <a:gd name="T1" fmla="*/ 10 h 23"/>
                <a:gd name="T2" fmla="*/ 2 w 18"/>
                <a:gd name="T3" fmla="*/ 7 h 23"/>
                <a:gd name="T4" fmla="*/ 15 w 18"/>
                <a:gd name="T5" fmla="*/ 19 h 23"/>
                <a:gd name="T6" fmla="*/ 13 w 18"/>
                <a:gd name="T7" fmla="*/ 10 h 23"/>
              </a:gdLst>
              <a:ahLst/>
              <a:cxnLst>
                <a:cxn ang="0">
                  <a:pos x="T0" y="T1"/>
                </a:cxn>
                <a:cxn ang="0">
                  <a:pos x="T2" y="T3"/>
                </a:cxn>
                <a:cxn ang="0">
                  <a:pos x="T4" y="T5"/>
                </a:cxn>
                <a:cxn ang="0">
                  <a:pos x="T6" y="T7"/>
                </a:cxn>
              </a:cxnLst>
              <a:rect l="0" t="0" r="r" b="b"/>
              <a:pathLst>
                <a:path w="18" h="23">
                  <a:moveTo>
                    <a:pt x="13" y="10"/>
                  </a:moveTo>
                  <a:cubicBezTo>
                    <a:pt x="13" y="10"/>
                    <a:pt x="4" y="0"/>
                    <a:pt x="2" y="7"/>
                  </a:cubicBezTo>
                  <a:cubicBezTo>
                    <a:pt x="0" y="13"/>
                    <a:pt x="12" y="23"/>
                    <a:pt x="15" y="19"/>
                  </a:cubicBezTo>
                  <a:cubicBezTo>
                    <a:pt x="18" y="15"/>
                    <a:pt x="13" y="10"/>
                    <a:pt x="1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0" name="ï$1îde">
              <a:extLst>
                <a:ext uri="{FF2B5EF4-FFF2-40B4-BE49-F238E27FC236}">
                  <a16:creationId xmlns:a16="http://schemas.microsoft.com/office/drawing/2014/main" id="{7DB63801-B10D-48B7-9CE2-C7823E525623}"/>
                </a:ext>
              </a:extLst>
            </p:cNvPr>
            <p:cNvSpPr/>
            <p:nvPr/>
          </p:nvSpPr>
          <p:spPr bwMode="auto">
            <a:xfrm>
              <a:off x="4243391" y="3333775"/>
              <a:ext cx="252413" cy="227015"/>
            </a:xfrm>
            <a:custGeom>
              <a:avLst/>
              <a:gdLst>
                <a:gd name="T0" fmla="*/ 61 w 61"/>
                <a:gd name="T1" fmla="*/ 11 h 55"/>
                <a:gd name="T2" fmla="*/ 38 w 61"/>
                <a:gd name="T3" fmla="*/ 30 h 55"/>
                <a:gd name="T4" fmla="*/ 11 w 61"/>
                <a:gd name="T5" fmla="*/ 46 h 55"/>
                <a:gd name="T6" fmla="*/ 61 w 61"/>
                <a:gd name="T7" fmla="*/ 11 h 55"/>
              </a:gdLst>
              <a:ahLst/>
              <a:cxnLst>
                <a:cxn ang="0">
                  <a:pos x="T0" y="T1"/>
                </a:cxn>
                <a:cxn ang="0">
                  <a:pos x="T2" y="T3"/>
                </a:cxn>
                <a:cxn ang="0">
                  <a:pos x="T4" y="T5"/>
                </a:cxn>
                <a:cxn ang="0">
                  <a:pos x="T6" y="T7"/>
                </a:cxn>
              </a:cxnLst>
              <a:rect l="0" t="0" r="r" b="b"/>
              <a:pathLst>
                <a:path w="61" h="55">
                  <a:moveTo>
                    <a:pt x="61" y="11"/>
                  </a:moveTo>
                  <a:cubicBezTo>
                    <a:pt x="61" y="11"/>
                    <a:pt x="43" y="6"/>
                    <a:pt x="38" y="30"/>
                  </a:cubicBezTo>
                  <a:cubicBezTo>
                    <a:pt x="34" y="55"/>
                    <a:pt x="11" y="46"/>
                    <a:pt x="11" y="46"/>
                  </a:cubicBezTo>
                  <a:cubicBezTo>
                    <a:pt x="11" y="46"/>
                    <a:pt x="0" y="0"/>
                    <a:pt x="61" y="11"/>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1" name="ïŝḷiḋè">
              <a:extLst>
                <a:ext uri="{FF2B5EF4-FFF2-40B4-BE49-F238E27FC236}">
                  <a16:creationId xmlns:a16="http://schemas.microsoft.com/office/drawing/2014/main" id="{7A558299-6E24-4876-9EC3-4D29DE2B7B44}"/>
                </a:ext>
              </a:extLst>
            </p:cNvPr>
            <p:cNvSpPr/>
            <p:nvPr/>
          </p:nvSpPr>
          <p:spPr bwMode="auto">
            <a:xfrm>
              <a:off x="4411666" y="3524278"/>
              <a:ext cx="17462" cy="15875"/>
            </a:xfrm>
            <a:custGeom>
              <a:avLst/>
              <a:gdLst>
                <a:gd name="T0" fmla="*/ 4 w 4"/>
                <a:gd name="T1" fmla="*/ 1 h 4"/>
                <a:gd name="T2" fmla="*/ 2 w 4"/>
                <a:gd name="T3" fmla="*/ 4 h 4"/>
                <a:gd name="T4" fmla="*/ 0 w 4"/>
                <a:gd name="T5" fmla="*/ 3 h 4"/>
                <a:gd name="T6" fmla="*/ 1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3"/>
                    <a:pt x="2" y="4"/>
                  </a:cubicBezTo>
                  <a:cubicBezTo>
                    <a:pt x="1" y="4"/>
                    <a:pt x="0" y="4"/>
                    <a:pt x="0" y="3"/>
                  </a:cubicBezTo>
                  <a:cubicBezTo>
                    <a:pt x="0" y="2"/>
                    <a:pt x="0" y="0"/>
                    <a:pt x="1" y="0"/>
                  </a:cubicBezTo>
                  <a:cubicBezTo>
                    <a:pt x="2" y="0"/>
                    <a:pt x="3"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2" name="ïSľîdê">
              <a:extLst>
                <a:ext uri="{FF2B5EF4-FFF2-40B4-BE49-F238E27FC236}">
                  <a16:creationId xmlns:a16="http://schemas.microsoft.com/office/drawing/2014/main" id="{A5F88CC8-2708-47DD-A9B2-020C6333C75F}"/>
                </a:ext>
              </a:extLst>
            </p:cNvPr>
            <p:cNvSpPr/>
            <p:nvPr/>
          </p:nvSpPr>
          <p:spPr bwMode="auto">
            <a:xfrm>
              <a:off x="4370392" y="3586190"/>
              <a:ext cx="120650" cy="157164"/>
            </a:xfrm>
            <a:custGeom>
              <a:avLst/>
              <a:gdLst>
                <a:gd name="T0" fmla="*/ 28 w 29"/>
                <a:gd name="T1" fmla="*/ 17 h 38"/>
                <a:gd name="T2" fmla="*/ 3 w 29"/>
                <a:gd name="T3" fmla="*/ 4 h 38"/>
                <a:gd name="T4" fmla="*/ 11 w 29"/>
                <a:gd name="T5" fmla="*/ 26 h 38"/>
                <a:gd name="T6" fmla="*/ 29 w 29"/>
                <a:gd name="T7" fmla="*/ 38 h 38"/>
                <a:gd name="T8" fmla="*/ 28 w 29"/>
                <a:gd name="T9" fmla="*/ 17 h 38"/>
              </a:gdLst>
              <a:ahLst/>
              <a:cxnLst>
                <a:cxn ang="0">
                  <a:pos x="T0" y="T1"/>
                </a:cxn>
                <a:cxn ang="0">
                  <a:pos x="T2" y="T3"/>
                </a:cxn>
                <a:cxn ang="0">
                  <a:pos x="T4" y="T5"/>
                </a:cxn>
                <a:cxn ang="0">
                  <a:pos x="T6" y="T7"/>
                </a:cxn>
                <a:cxn ang="0">
                  <a:pos x="T8" y="T9"/>
                </a:cxn>
              </a:cxnLst>
              <a:rect l="0" t="0" r="r" b="b"/>
              <a:pathLst>
                <a:path w="29" h="38">
                  <a:moveTo>
                    <a:pt x="28" y="17"/>
                  </a:moveTo>
                  <a:cubicBezTo>
                    <a:pt x="28" y="17"/>
                    <a:pt x="13" y="18"/>
                    <a:pt x="3" y="4"/>
                  </a:cubicBezTo>
                  <a:cubicBezTo>
                    <a:pt x="0" y="0"/>
                    <a:pt x="3" y="18"/>
                    <a:pt x="11" y="26"/>
                  </a:cubicBezTo>
                  <a:cubicBezTo>
                    <a:pt x="20" y="34"/>
                    <a:pt x="29" y="38"/>
                    <a:pt x="29" y="38"/>
                  </a:cubicBezTo>
                  <a:cubicBezTo>
                    <a:pt x="29" y="38"/>
                    <a:pt x="27" y="22"/>
                    <a:pt x="28" y="17"/>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3" name="îṧlidê">
              <a:extLst>
                <a:ext uri="{FF2B5EF4-FFF2-40B4-BE49-F238E27FC236}">
                  <a16:creationId xmlns:a16="http://schemas.microsoft.com/office/drawing/2014/main" id="{6DDF9F5B-AB69-4641-AD56-6C7EBF49C977}"/>
                </a:ext>
              </a:extLst>
            </p:cNvPr>
            <p:cNvSpPr/>
            <p:nvPr/>
          </p:nvSpPr>
          <p:spPr bwMode="auto">
            <a:xfrm>
              <a:off x="4333881" y="3527452"/>
              <a:ext cx="36513" cy="41275"/>
            </a:xfrm>
            <a:custGeom>
              <a:avLst/>
              <a:gdLst>
                <a:gd name="T0" fmla="*/ 8 w 9"/>
                <a:gd name="T1" fmla="*/ 10 h 10"/>
                <a:gd name="T2" fmla="*/ 8 w 9"/>
                <a:gd name="T3" fmla="*/ 9 h 10"/>
                <a:gd name="T4" fmla="*/ 4 w 9"/>
                <a:gd name="T5" fmla="*/ 2 h 10"/>
                <a:gd name="T6" fmla="*/ 1 w 9"/>
                <a:gd name="T7" fmla="*/ 2 h 10"/>
                <a:gd name="T8" fmla="*/ 1 w 9"/>
                <a:gd name="T9" fmla="*/ 2 h 10"/>
                <a:gd name="T10" fmla="*/ 1 w 9"/>
                <a:gd name="T11" fmla="*/ 1 h 10"/>
                <a:gd name="T12" fmla="*/ 5 w 9"/>
                <a:gd name="T13" fmla="*/ 2 h 10"/>
                <a:gd name="T14" fmla="*/ 9 w 9"/>
                <a:gd name="T15" fmla="*/ 9 h 10"/>
                <a:gd name="T16" fmla="*/ 8 w 9"/>
                <a:gd name="T17" fmla="*/ 10 h 10"/>
                <a:gd name="T18" fmla="*/ 8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10"/>
                  </a:moveTo>
                  <a:cubicBezTo>
                    <a:pt x="8" y="10"/>
                    <a:pt x="8" y="9"/>
                    <a:pt x="8" y="9"/>
                  </a:cubicBezTo>
                  <a:cubicBezTo>
                    <a:pt x="7" y="6"/>
                    <a:pt x="6" y="3"/>
                    <a:pt x="4" y="2"/>
                  </a:cubicBezTo>
                  <a:cubicBezTo>
                    <a:pt x="3" y="1"/>
                    <a:pt x="1" y="2"/>
                    <a:pt x="1" y="2"/>
                  </a:cubicBezTo>
                  <a:cubicBezTo>
                    <a:pt x="1" y="2"/>
                    <a:pt x="1" y="2"/>
                    <a:pt x="1" y="2"/>
                  </a:cubicBezTo>
                  <a:cubicBezTo>
                    <a:pt x="0" y="2"/>
                    <a:pt x="1" y="2"/>
                    <a:pt x="1" y="1"/>
                  </a:cubicBezTo>
                  <a:cubicBezTo>
                    <a:pt x="1" y="1"/>
                    <a:pt x="3" y="0"/>
                    <a:pt x="5" y="2"/>
                  </a:cubicBezTo>
                  <a:cubicBezTo>
                    <a:pt x="7" y="3"/>
                    <a:pt x="8" y="5"/>
                    <a:pt x="9" y="9"/>
                  </a:cubicBezTo>
                  <a:cubicBezTo>
                    <a:pt x="9" y="9"/>
                    <a:pt x="9" y="10"/>
                    <a:pt x="8" y="10"/>
                  </a:cubicBezTo>
                  <a:cubicBezTo>
                    <a:pt x="8" y="10"/>
                    <a:pt x="8" y="10"/>
                    <a:pt x="8"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4" name="išḷiḍe">
              <a:extLst>
                <a:ext uri="{FF2B5EF4-FFF2-40B4-BE49-F238E27FC236}">
                  <a16:creationId xmlns:a16="http://schemas.microsoft.com/office/drawing/2014/main" id="{6661687A-3EF2-4771-9C08-C27714F519D6}"/>
                </a:ext>
              </a:extLst>
            </p:cNvPr>
            <p:cNvSpPr/>
            <p:nvPr/>
          </p:nvSpPr>
          <p:spPr bwMode="auto">
            <a:xfrm>
              <a:off x="4411666" y="3552853"/>
              <a:ext cx="33338" cy="33339"/>
            </a:xfrm>
            <a:custGeom>
              <a:avLst/>
              <a:gdLst>
                <a:gd name="T0" fmla="*/ 8 w 8"/>
                <a:gd name="T1" fmla="*/ 3 h 8"/>
                <a:gd name="T2" fmla="*/ 5 w 8"/>
                <a:gd name="T3" fmla="*/ 7 h 8"/>
                <a:gd name="T4" fmla="*/ 1 w 8"/>
                <a:gd name="T5" fmla="*/ 5 h 8"/>
                <a:gd name="T6" fmla="*/ 3 w 8"/>
                <a:gd name="T7" fmla="*/ 0 h 8"/>
                <a:gd name="T8" fmla="*/ 8 w 8"/>
                <a:gd name="T9" fmla="*/ 3 h 8"/>
              </a:gdLst>
              <a:ahLst/>
              <a:cxnLst>
                <a:cxn ang="0">
                  <a:pos x="T0" y="T1"/>
                </a:cxn>
                <a:cxn ang="0">
                  <a:pos x="T2" y="T3"/>
                </a:cxn>
                <a:cxn ang="0">
                  <a:pos x="T4" y="T5"/>
                </a:cxn>
                <a:cxn ang="0">
                  <a:pos x="T6" y="T7"/>
                </a:cxn>
                <a:cxn ang="0">
                  <a:pos x="T8" y="T9"/>
                </a:cxn>
              </a:cxnLst>
              <a:rect l="0" t="0" r="r" b="b"/>
              <a:pathLst>
                <a:path w="8" h="8">
                  <a:moveTo>
                    <a:pt x="8" y="3"/>
                  </a:moveTo>
                  <a:cubicBezTo>
                    <a:pt x="8" y="5"/>
                    <a:pt x="7" y="7"/>
                    <a:pt x="5" y="7"/>
                  </a:cubicBezTo>
                  <a:cubicBezTo>
                    <a:pt x="3" y="8"/>
                    <a:pt x="1" y="7"/>
                    <a:pt x="1" y="5"/>
                  </a:cubicBezTo>
                  <a:cubicBezTo>
                    <a:pt x="0" y="3"/>
                    <a:pt x="1" y="1"/>
                    <a:pt x="3" y="0"/>
                  </a:cubicBezTo>
                  <a:cubicBezTo>
                    <a:pt x="5" y="0"/>
                    <a:pt x="7" y="1"/>
                    <a:pt x="8"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5" name="î$lïdê">
              <a:extLst>
                <a:ext uri="{FF2B5EF4-FFF2-40B4-BE49-F238E27FC236}">
                  <a16:creationId xmlns:a16="http://schemas.microsoft.com/office/drawing/2014/main" id="{6F3A936A-B097-4C6F-B541-8516C5CCCEFB}"/>
                </a:ext>
              </a:extLst>
            </p:cNvPr>
            <p:cNvSpPr/>
            <p:nvPr/>
          </p:nvSpPr>
          <p:spPr bwMode="auto">
            <a:xfrm>
              <a:off x="4349755" y="3532214"/>
              <a:ext cx="12700" cy="28575"/>
            </a:xfrm>
            <a:custGeom>
              <a:avLst/>
              <a:gdLst>
                <a:gd name="T0" fmla="*/ 2 w 3"/>
                <a:gd name="T1" fmla="*/ 7 h 7"/>
                <a:gd name="T2" fmla="*/ 2 w 3"/>
                <a:gd name="T3" fmla="*/ 7 h 7"/>
                <a:gd name="T4" fmla="*/ 0 w 3"/>
                <a:gd name="T5" fmla="*/ 1 h 7"/>
                <a:gd name="T6" fmla="*/ 1 w 3"/>
                <a:gd name="T7" fmla="*/ 1 h 7"/>
                <a:gd name="T8" fmla="*/ 1 w 3"/>
                <a:gd name="T9" fmla="*/ 1 h 7"/>
                <a:gd name="T10" fmla="*/ 3 w 3"/>
                <a:gd name="T11" fmla="*/ 6 h 7"/>
                <a:gd name="T12" fmla="*/ 3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7"/>
                  </a:cubicBezTo>
                  <a:cubicBezTo>
                    <a:pt x="0" y="2"/>
                    <a:pt x="0" y="1"/>
                    <a:pt x="0" y="1"/>
                  </a:cubicBezTo>
                  <a:cubicBezTo>
                    <a:pt x="0" y="0"/>
                    <a:pt x="1" y="0"/>
                    <a:pt x="1" y="1"/>
                  </a:cubicBezTo>
                  <a:cubicBezTo>
                    <a:pt x="1" y="1"/>
                    <a:pt x="1" y="1"/>
                    <a:pt x="1" y="1"/>
                  </a:cubicBezTo>
                  <a:cubicBezTo>
                    <a:pt x="1" y="1"/>
                    <a:pt x="1" y="2"/>
                    <a:pt x="3" y="6"/>
                  </a:cubicBezTo>
                  <a:cubicBezTo>
                    <a:pt x="3" y="6"/>
                    <a:pt x="3" y="7"/>
                    <a:pt x="3" y="7"/>
                  </a:cubicBezTo>
                  <a:cubicBezTo>
                    <a:pt x="3" y="7"/>
                    <a:pt x="3"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6" name="ïṡļíďé">
              <a:extLst>
                <a:ext uri="{FF2B5EF4-FFF2-40B4-BE49-F238E27FC236}">
                  <a16:creationId xmlns:a16="http://schemas.microsoft.com/office/drawing/2014/main" id="{C62970DB-936F-4BC0-9939-EF8478B24076}"/>
                </a:ext>
              </a:extLst>
            </p:cNvPr>
            <p:cNvSpPr/>
            <p:nvPr/>
          </p:nvSpPr>
          <p:spPr bwMode="auto">
            <a:xfrm>
              <a:off x="4387856" y="3490939"/>
              <a:ext cx="41275" cy="28575"/>
            </a:xfrm>
            <a:custGeom>
              <a:avLst/>
              <a:gdLst>
                <a:gd name="T0" fmla="*/ 9 w 10"/>
                <a:gd name="T1" fmla="*/ 3 h 7"/>
                <a:gd name="T2" fmla="*/ 5 w 10"/>
                <a:gd name="T3" fmla="*/ 4 h 7"/>
                <a:gd name="T4" fmla="*/ 1 w 10"/>
                <a:gd name="T5" fmla="*/ 5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3" y="5"/>
                    <a:pt x="1" y="7"/>
                    <a:pt x="1" y="5"/>
                  </a:cubicBezTo>
                  <a:cubicBezTo>
                    <a:pt x="0" y="4"/>
                    <a:pt x="2" y="2"/>
                    <a:pt x="4" y="1"/>
                  </a:cubicBezTo>
                  <a:cubicBezTo>
                    <a:pt x="6" y="0"/>
                    <a:pt x="9"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7" name="íṥľîḑe">
              <a:extLst>
                <a:ext uri="{FF2B5EF4-FFF2-40B4-BE49-F238E27FC236}">
                  <a16:creationId xmlns:a16="http://schemas.microsoft.com/office/drawing/2014/main" id="{9C082626-B0BF-4FEC-9358-BC3B81483D9D}"/>
                </a:ext>
              </a:extLst>
            </p:cNvPr>
            <p:cNvSpPr/>
            <p:nvPr/>
          </p:nvSpPr>
          <p:spPr bwMode="auto">
            <a:xfrm>
              <a:off x="4470405" y="3462364"/>
              <a:ext cx="41275" cy="28575"/>
            </a:xfrm>
            <a:custGeom>
              <a:avLst/>
              <a:gdLst>
                <a:gd name="T0" fmla="*/ 9 w 10"/>
                <a:gd name="T1" fmla="*/ 3 h 7"/>
                <a:gd name="T2" fmla="*/ 5 w 10"/>
                <a:gd name="T3" fmla="*/ 4 h 7"/>
                <a:gd name="T4" fmla="*/ 1 w 10"/>
                <a:gd name="T5" fmla="*/ 6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2" y="5"/>
                    <a:pt x="1" y="7"/>
                    <a:pt x="1" y="6"/>
                  </a:cubicBezTo>
                  <a:cubicBezTo>
                    <a:pt x="0" y="4"/>
                    <a:pt x="1" y="2"/>
                    <a:pt x="4" y="1"/>
                  </a:cubicBezTo>
                  <a:cubicBezTo>
                    <a:pt x="6" y="0"/>
                    <a:pt x="8"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8" name="ïśḻiḓè">
              <a:extLst>
                <a:ext uri="{FF2B5EF4-FFF2-40B4-BE49-F238E27FC236}">
                  <a16:creationId xmlns:a16="http://schemas.microsoft.com/office/drawing/2014/main" id="{0518EBB8-3C15-4EF3-8D14-670C6A3B3B38}"/>
                </a:ext>
              </a:extLst>
            </p:cNvPr>
            <p:cNvSpPr/>
            <p:nvPr/>
          </p:nvSpPr>
          <p:spPr bwMode="auto">
            <a:xfrm>
              <a:off x="4506918" y="3527452"/>
              <a:ext cx="33338" cy="33339"/>
            </a:xfrm>
            <a:custGeom>
              <a:avLst/>
              <a:gdLst>
                <a:gd name="T0" fmla="*/ 7 w 8"/>
                <a:gd name="T1" fmla="*/ 3 h 8"/>
                <a:gd name="T2" fmla="*/ 5 w 8"/>
                <a:gd name="T3" fmla="*/ 7 h 8"/>
                <a:gd name="T4" fmla="*/ 0 w 8"/>
                <a:gd name="T5" fmla="*/ 5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3" y="8"/>
                    <a:pt x="1" y="7"/>
                    <a:pt x="0" y="5"/>
                  </a:cubicBezTo>
                  <a:cubicBezTo>
                    <a:pt x="0" y="3"/>
                    <a:pt x="1" y="1"/>
                    <a:pt x="3" y="0"/>
                  </a:cubicBezTo>
                  <a:cubicBezTo>
                    <a:pt x="4" y="0"/>
                    <a:pt x="7" y="1"/>
                    <a:pt x="7"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9" name="îṧliḍè">
              <a:extLst>
                <a:ext uri="{FF2B5EF4-FFF2-40B4-BE49-F238E27FC236}">
                  <a16:creationId xmlns:a16="http://schemas.microsoft.com/office/drawing/2014/main" id="{1201EEB0-83A2-45A4-B269-C24B23ADE75B}"/>
                </a:ext>
              </a:extLst>
            </p:cNvPr>
            <p:cNvSpPr/>
            <p:nvPr/>
          </p:nvSpPr>
          <p:spPr bwMode="auto">
            <a:xfrm>
              <a:off x="4475167" y="3516340"/>
              <a:ext cx="23812" cy="36513"/>
            </a:xfrm>
            <a:custGeom>
              <a:avLst/>
              <a:gdLst>
                <a:gd name="T0" fmla="*/ 6 w 6"/>
                <a:gd name="T1" fmla="*/ 9 h 9"/>
                <a:gd name="T2" fmla="*/ 0 w 6"/>
                <a:gd name="T3" fmla="*/ 5 h 9"/>
                <a:gd name="T4" fmla="*/ 0 w 6"/>
                <a:gd name="T5" fmla="*/ 5 h 9"/>
                <a:gd name="T6" fmla="*/ 1 w 6"/>
                <a:gd name="T7" fmla="*/ 5 h 9"/>
                <a:gd name="T8" fmla="*/ 5 w 6"/>
                <a:gd name="T9" fmla="*/ 8 h 9"/>
                <a:gd name="T10" fmla="*/ 1 w 6"/>
                <a:gd name="T11" fmla="*/ 0 h 9"/>
                <a:gd name="T12" fmla="*/ 1 w 6"/>
                <a:gd name="T13" fmla="*/ 0 h 9"/>
                <a:gd name="T14" fmla="*/ 2 w 6"/>
                <a:gd name="T15" fmla="*/ 0 h 9"/>
                <a:gd name="T16" fmla="*/ 6 w 6"/>
                <a:gd name="T17" fmla="*/ 9 h 9"/>
                <a:gd name="T18" fmla="*/ 6 w 6"/>
                <a:gd name="T19" fmla="*/ 9 h 9"/>
                <a:gd name="T20" fmla="*/ 6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6" y="9"/>
                  </a:moveTo>
                  <a:cubicBezTo>
                    <a:pt x="5" y="9"/>
                    <a:pt x="4" y="9"/>
                    <a:pt x="0" y="5"/>
                  </a:cubicBezTo>
                  <a:cubicBezTo>
                    <a:pt x="0" y="5"/>
                    <a:pt x="0" y="5"/>
                    <a:pt x="0" y="5"/>
                  </a:cubicBezTo>
                  <a:cubicBezTo>
                    <a:pt x="0" y="4"/>
                    <a:pt x="1" y="4"/>
                    <a:pt x="1" y="5"/>
                  </a:cubicBezTo>
                  <a:cubicBezTo>
                    <a:pt x="2" y="6"/>
                    <a:pt x="4" y="8"/>
                    <a:pt x="5" y="8"/>
                  </a:cubicBezTo>
                  <a:cubicBezTo>
                    <a:pt x="5" y="7"/>
                    <a:pt x="3" y="4"/>
                    <a:pt x="1" y="0"/>
                  </a:cubicBezTo>
                  <a:cubicBezTo>
                    <a:pt x="1" y="0"/>
                    <a:pt x="1" y="0"/>
                    <a:pt x="1" y="0"/>
                  </a:cubicBezTo>
                  <a:cubicBezTo>
                    <a:pt x="2" y="0"/>
                    <a:pt x="2" y="0"/>
                    <a:pt x="2" y="0"/>
                  </a:cubicBezTo>
                  <a:cubicBezTo>
                    <a:pt x="4" y="4"/>
                    <a:pt x="6" y="8"/>
                    <a:pt x="6" y="9"/>
                  </a:cubicBezTo>
                  <a:cubicBezTo>
                    <a:pt x="6" y="9"/>
                    <a:pt x="6" y="9"/>
                    <a:pt x="6" y="9"/>
                  </a:cubicBezTo>
                  <a:cubicBezTo>
                    <a:pt x="6" y="9"/>
                    <a:pt x="6" y="9"/>
                    <a:pt x="6"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0" name="íŝlîḑe">
              <a:extLst>
                <a:ext uri="{FF2B5EF4-FFF2-40B4-BE49-F238E27FC236}">
                  <a16:creationId xmlns:a16="http://schemas.microsoft.com/office/drawing/2014/main" id="{A5590E76-2437-4090-8A8F-4EC01F4097A1}"/>
                </a:ext>
              </a:extLst>
            </p:cNvPr>
            <p:cNvSpPr/>
            <p:nvPr/>
          </p:nvSpPr>
          <p:spPr bwMode="auto">
            <a:xfrm>
              <a:off x="4470405" y="3565553"/>
              <a:ext cx="33338" cy="28575"/>
            </a:xfrm>
            <a:custGeom>
              <a:avLst/>
              <a:gdLst>
                <a:gd name="T0" fmla="*/ 5 w 8"/>
                <a:gd name="T1" fmla="*/ 7 h 7"/>
                <a:gd name="T2" fmla="*/ 0 w 8"/>
                <a:gd name="T3" fmla="*/ 1 h 7"/>
                <a:gd name="T4" fmla="*/ 0 w 8"/>
                <a:gd name="T5" fmla="*/ 1 h 7"/>
                <a:gd name="T6" fmla="*/ 1 w 8"/>
                <a:gd name="T7" fmla="*/ 1 h 7"/>
                <a:gd name="T8" fmla="*/ 5 w 8"/>
                <a:gd name="T9" fmla="*/ 6 h 7"/>
                <a:gd name="T10" fmla="*/ 8 w 8"/>
                <a:gd name="T11" fmla="*/ 0 h 7"/>
                <a:gd name="T12" fmla="*/ 8 w 8"/>
                <a:gd name="T13" fmla="*/ 0 h 7"/>
                <a:gd name="T14" fmla="*/ 8 w 8"/>
                <a:gd name="T15" fmla="*/ 0 h 7"/>
                <a:gd name="T16" fmla="*/ 5 w 8"/>
                <a:gd name="T17" fmla="*/ 7 h 7"/>
                <a:gd name="T18" fmla="*/ 5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5" y="7"/>
                  </a:moveTo>
                  <a:cubicBezTo>
                    <a:pt x="3" y="7"/>
                    <a:pt x="0" y="2"/>
                    <a:pt x="0" y="1"/>
                  </a:cubicBezTo>
                  <a:cubicBezTo>
                    <a:pt x="0" y="1"/>
                    <a:pt x="0" y="1"/>
                    <a:pt x="0" y="1"/>
                  </a:cubicBezTo>
                  <a:cubicBezTo>
                    <a:pt x="1" y="1"/>
                    <a:pt x="1" y="1"/>
                    <a:pt x="1" y="1"/>
                  </a:cubicBezTo>
                  <a:cubicBezTo>
                    <a:pt x="2" y="3"/>
                    <a:pt x="4" y="6"/>
                    <a:pt x="5" y="6"/>
                  </a:cubicBezTo>
                  <a:cubicBezTo>
                    <a:pt x="6" y="6"/>
                    <a:pt x="7" y="5"/>
                    <a:pt x="8" y="0"/>
                  </a:cubicBezTo>
                  <a:cubicBezTo>
                    <a:pt x="8" y="0"/>
                    <a:pt x="8" y="0"/>
                    <a:pt x="8" y="0"/>
                  </a:cubicBezTo>
                  <a:cubicBezTo>
                    <a:pt x="8" y="0"/>
                    <a:pt x="8" y="0"/>
                    <a:pt x="8" y="0"/>
                  </a:cubicBezTo>
                  <a:cubicBezTo>
                    <a:pt x="8" y="4"/>
                    <a:pt x="7" y="6"/>
                    <a:pt x="5" y="7"/>
                  </a:cubicBezTo>
                  <a:cubicBezTo>
                    <a:pt x="5" y="7"/>
                    <a:pt x="5" y="7"/>
                    <a:pt x="5"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1" name="išḻîḓé">
              <a:extLst>
                <a:ext uri="{FF2B5EF4-FFF2-40B4-BE49-F238E27FC236}">
                  <a16:creationId xmlns:a16="http://schemas.microsoft.com/office/drawing/2014/main" id="{CCBD3003-7EA3-4FAB-AF7D-F30A7731E94C}"/>
                </a:ext>
              </a:extLst>
            </p:cNvPr>
            <p:cNvSpPr/>
            <p:nvPr/>
          </p:nvSpPr>
          <p:spPr bwMode="auto">
            <a:xfrm>
              <a:off x="4491042" y="3498877"/>
              <a:ext cx="15874" cy="17462"/>
            </a:xfrm>
            <a:custGeom>
              <a:avLst/>
              <a:gdLst>
                <a:gd name="T0" fmla="*/ 4 w 4"/>
                <a:gd name="T1" fmla="*/ 1 h 4"/>
                <a:gd name="T2" fmla="*/ 3 w 4"/>
                <a:gd name="T3" fmla="*/ 4 h 4"/>
                <a:gd name="T4" fmla="*/ 0 w 4"/>
                <a:gd name="T5" fmla="*/ 3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4"/>
                    <a:pt x="3" y="4"/>
                  </a:cubicBezTo>
                  <a:cubicBezTo>
                    <a:pt x="2" y="4"/>
                    <a:pt x="1" y="4"/>
                    <a:pt x="0" y="3"/>
                  </a:cubicBezTo>
                  <a:cubicBezTo>
                    <a:pt x="0" y="2"/>
                    <a:pt x="0" y="1"/>
                    <a:pt x="2" y="0"/>
                  </a:cubicBezTo>
                  <a:cubicBezTo>
                    <a:pt x="3" y="0"/>
                    <a:pt x="4"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2" name="íṩḻïḑè">
              <a:extLst>
                <a:ext uri="{FF2B5EF4-FFF2-40B4-BE49-F238E27FC236}">
                  <a16:creationId xmlns:a16="http://schemas.microsoft.com/office/drawing/2014/main" id="{B98B4AFD-58BA-49EC-920E-AB51946DB81E}"/>
                </a:ext>
              </a:extLst>
            </p:cNvPr>
            <p:cNvSpPr/>
            <p:nvPr/>
          </p:nvSpPr>
          <p:spPr bwMode="auto">
            <a:xfrm>
              <a:off x="4321180" y="3375052"/>
              <a:ext cx="169863" cy="157164"/>
            </a:xfrm>
            <a:custGeom>
              <a:avLst/>
              <a:gdLst>
                <a:gd name="T0" fmla="*/ 4 w 41"/>
                <a:gd name="T1" fmla="*/ 37 h 38"/>
                <a:gd name="T2" fmla="*/ 0 w 41"/>
                <a:gd name="T3" fmla="*/ 37 h 38"/>
                <a:gd name="T4" fmla="*/ 0 w 41"/>
                <a:gd name="T5" fmla="*/ 37 h 38"/>
                <a:gd name="T6" fmla="*/ 0 w 41"/>
                <a:gd name="T7" fmla="*/ 36 h 38"/>
                <a:gd name="T8" fmla="*/ 23 w 41"/>
                <a:gd name="T9" fmla="*/ 20 h 38"/>
                <a:gd name="T10" fmla="*/ 27 w 41"/>
                <a:gd name="T11" fmla="*/ 11 h 38"/>
                <a:gd name="T12" fmla="*/ 40 w 41"/>
                <a:gd name="T13" fmla="*/ 0 h 38"/>
                <a:gd name="T14" fmla="*/ 41 w 41"/>
                <a:gd name="T15" fmla="*/ 0 h 38"/>
                <a:gd name="T16" fmla="*/ 40 w 41"/>
                <a:gd name="T17" fmla="*/ 1 h 38"/>
                <a:gd name="T18" fmla="*/ 40 w 41"/>
                <a:gd name="T19" fmla="*/ 1 h 38"/>
                <a:gd name="T20" fmla="*/ 27 w 41"/>
                <a:gd name="T21" fmla="*/ 12 h 38"/>
                <a:gd name="T22" fmla="*/ 24 w 41"/>
                <a:gd name="T23" fmla="*/ 20 h 38"/>
                <a:gd name="T24" fmla="*/ 4 w 41"/>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8">
                  <a:moveTo>
                    <a:pt x="4" y="37"/>
                  </a:moveTo>
                  <a:cubicBezTo>
                    <a:pt x="3" y="37"/>
                    <a:pt x="1" y="37"/>
                    <a:pt x="0" y="37"/>
                  </a:cubicBezTo>
                  <a:cubicBezTo>
                    <a:pt x="0" y="37"/>
                    <a:pt x="0" y="37"/>
                    <a:pt x="0" y="37"/>
                  </a:cubicBezTo>
                  <a:cubicBezTo>
                    <a:pt x="0" y="36"/>
                    <a:pt x="0" y="36"/>
                    <a:pt x="0" y="36"/>
                  </a:cubicBezTo>
                  <a:cubicBezTo>
                    <a:pt x="16" y="38"/>
                    <a:pt x="19" y="29"/>
                    <a:pt x="23" y="20"/>
                  </a:cubicBezTo>
                  <a:cubicBezTo>
                    <a:pt x="24" y="17"/>
                    <a:pt x="25" y="14"/>
                    <a:pt x="27" y="11"/>
                  </a:cubicBezTo>
                  <a:cubicBezTo>
                    <a:pt x="33" y="0"/>
                    <a:pt x="40" y="0"/>
                    <a:pt x="40" y="0"/>
                  </a:cubicBezTo>
                  <a:cubicBezTo>
                    <a:pt x="41" y="0"/>
                    <a:pt x="41" y="0"/>
                    <a:pt x="41" y="0"/>
                  </a:cubicBezTo>
                  <a:cubicBezTo>
                    <a:pt x="41" y="1"/>
                    <a:pt x="41" y="1"/>
                    <a:pt x="40" y="1"/>
                  </a:cubicBezTo>
                  <a:cubicBezTo>
                    <a:pt x="40" y="1"/>
                    <a:pt x="40" y="1"/>
                    <a:pt x="40" y="1"/>
                  </a:cubicBezTo>
                  <a:cubicBezTo>
                    <a:pt x="40" y="1"/>
                    <a:pt x="33" y="1"/>
                    <a:pt x="27" y="12"/>
                  </a:cubicBezTo>
                  <a:cubicBezTo>
                    <a:pt x="26" y="14"/>
                    <a:pt x="25" y="17"/>
                    <a:pt x="24" y="20"/>
                  </a:cubicBezTo>
                  <a:cubicBezTo>
                    <a:pt x="21" y="29"/>
                    <a:pt x="17" y="37"/>
                    <a:pt x="4" y="3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3" name="íṣlîḋe">
              <a:extLst>
                <a:ext uri="{FF2B5EF4-FFF2-40B4-BE49-F238E27FC236}">
                  <a16:creationId xmlns:a16="http://schemas.microsoft.com/office/drawing/2014/main" id="{9E149916-CEFA-403E-9B03-6D6991C1EE79}"/>
                </a:ext>
              </a:extLst>
            </p:cNvPr>
            <p:cNvSpPr/>
            <p:nvPr/>
          </p:nvSpPr>
          <p:spPr bwMode="auto">
            <a:xfrm>
              <a:off x="3841754" y="3284562"/>
              <a:ext cx="623889" cy="376241"/>
            </a:xfrm>
            <a:custGeom>
              <a:avLst/>
              <a:gdLst>
                <a:gd name="T0" fmla="*/ 0 w 151"/>
                <a:gd name="T1" fmla="*/ 91 h 91"/>
                <a:gd name="T2" fmla="*/ 0 w 151"/>
                <a:gd name="T3" fmla="*/ 91 h 91"/>
                <a:gd name="T4" fmla="*/ 0 w 151"/>
                <a:gd name="T5" fmla="*/ 90 h 91"/>
                <a:gd name="T6" fmla="*/ 30 w 151"/>
                <a:gd name="T7" fmla="*/ 71 h 91"/>
                <a:gd name="T8" fmla="*/ 34 w 151"/>
                <a:gd name="T9" fmla="*/ 62 h 91"/>
                <a:gd name="T10" fmla="*/ 75 w 151"/>
                <a:gd name="T11" fmla="*/ 42 h 91"/>
                <a:gd name="T12" fmla="*/ 78 w 151"/>
                <a:gd name="T13" fmla="*/ 42 h 91"/>
                <a:gd name="T14" fmla="*/ 95 w 151"/>
                <a:gd name="T15" fmla="*/ 28 h 91"/>
                <a:gd name="T16" fmla="*/ 111 w 151"/>
                <a:gd name="T17" fmla="*/ 12 h 91"/>
                <a:gd name="T18" fmla="*/ 151 w 151"/>
                <a:gd name="T19" fmla="*/ 10 h 91"/>
                <a:gd name="T20" fmla="*/ 151 w 151"/>
                <a:gd name="T21" fmla="*/ 10 h 91"/>
                <a:gd name="T22" fmla="*/ 150 w 151"/>
                <a:gd name="T23" fmla="*/ 11 h 91"/>
                <a:gd name="T24" fmla="*/ 111 w 151"/>
                <a:gd name="T25" fmla="*/ 12 h 91"/>
                <a:gd name="T26" fmla="*/ 96 w 151"/>
                <a:gd name="T27" fmla="*/ 29 h 91"/>
                <a:gd name="T28" fmla="*/ 78 w 151"/>
                <a:gd name="T29" fmla="*/ 42 h 91"/>
                <a:gd name="T30" fmla="*/ 75 w 151"/>
                <a:gd name="T31" fmla="*/ 43 h 91"/>
                <a:gd name="T32" fmla="*/ 35 w 151"/>
                <a:gd name="T33" fmla="*/ 62 h 91"/>
                <a:gd name="T34" fmla="*/ 31 w 151"/>
                <a:gd name="T35" fmla="*/ 72 h 91"/>
                <a:gd name="T36" fmla="*/ 0 w 151"/>
                <a:gd name="T37" fmla="*/ 91 h 91"/>
                <a:gd name="T38" fmla="*/ 0 w 151"/>
                <a:gd name="T3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91">
                  <a:moveTo>
                    <a:pt x="0" y="91"/>
                  </a:moveTo>
                  <a:cubicBezTo>
                    <a:pt x="0" y="91"/>
                    <a:pt x="0" y="91"/>
                    <a:pt x="0" y="91"/>
                  </a:cubicBezTo>
                  <a:cubicBezTo>
                    <a:pt x="0" y="90"/>
                    <a:pt x="0" y="90"/>
                    <a:pt x="0" y="90"/>
                  </a:cubicBezTo>
                  <a:cubicBezTo>
                    <a:pt x="24" y="90"/>
                    <a:pt x="27" y="81"/>
                    <a:pt x="30" y="71"/>
                  </a:cubicBezTo>
                  <a:cubicBezTo>
                    <a:pt x="31" y="68"/>
                    <a:pt x="32" y="65"/>
                    <a:pt x="34" y="62"/>
                  </a:cubicBezTo>
                  <a:cubicBezTo>
                    <a:pt x="41" y="50"/>
                    <a:pt x="56" y="46"/>
                    <a:pt x="75" y="42"/>
                  </a:cubicBezTo>
                  <a:cubicBezTo>
                    <a:pt x="78" y="42"/>
                    <a:pt x="78" y="42"/>
                    <a:pt x="78" y="42"/>
                  </a:cubicBezTo>
                  <a:cubicBezTo>
                    <a:pt x="89" y="39"/>
                    <a:pt x="92" y="34"/>
                    <a:pt x="95" y="28"/>
                  </a:cubicBezTo>
                  <a:cubicBezTo>
                    <a:pt x="98" y="23"/>
                    <a:pt x="101" y="17"/>
                    <a:pt x="111" y="12"/>
                  </a:cubicBezTo>
                  <a:cubicBezTo>
                    <a:pt x="131" y="0"/>
                    <a:pt x="150" y="10"/>
                    <a:pt x="151" y="10"/>
                  </a:cubicBezTo>
                  <a:cubicBezTo>
                    <a:pt x="151" y="10"/>
                    <a:pt x="151" y="10"/>
                    <a:pt x="151" y="10"/>
                  </a:cubicBezTo>
                  <a:cubicBezTo>
                    <a:pt x="151" y="11"/>
                    <a:pt x="150" y="11"/>
                    <a:pt x="150" y="11"/>
                  </a:cubicBezTo>
                  <a:cubicBezTo>
                    <a:pt x="150" y="11"/>
                    <a:pt x="131" y="1"/>
                    <a:pt x="111" y="12"/>
                  </a:cubicBezTo>
                  <a:cubicBezTo>
                    <a:pt x="102" y="18"/>
                    <a:pt x="99" y="24"/>
                    <a:pt x="96" y="29"/>
                  </a:cubicBezTo>
                  <a:cubicBezTo>
                    <a:pt x="92" y="35"/>
                    <a:pt x="89" y="40"/>
                    <a:pt x="78" y="42"/>
                  </a:cubicBezTo>
                  <a:cubicBezTo>
                    <a:pt x="75" y="43"/>
                    <a:pt x="75" y="43"/>
                    <a:pt x="75" y="43"/>
                  </a:cubicBezTo>
                  <a:cubicBezTo>
                    <a:pt x="57" y="47"/>
                    <a:pt x="42" y="51"/>
                    <a:pt x="35" y="62"/>
                  </a:cubicBezTo>
                  <a:cubicBezTo>
                    <a:pt x="33" y="65"/>
                    <a:pt x="32" y="69"/>
                    <a:pt x="31" y="72"/>
                  </a:cubicBezTo>
                  <a:cubicBezTo>
                    <a:pt x="28" y="81"/>
                    <a:pt x="25" y="90"/>
                    <a:pt x="0" y="91"/>
                  </a:cubicBezTo>
                  <a:cubicBezTo>
                    <a:pt x="0" y="91"/>
                    <a:pt x="0" y="91"/>
                    <a:pt x="0"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4" name="íṩļîḋè">
              <a:extLst>
                <a:ext uri="{FF2B5EF4-FFF2-40B4-BE49-F238E27FC236}">
                  <a16:creationId xmlns:a16="http://schemas.microsoft.com/office/drawing/2014/main" id="{737475CF-6BE7-41DC-8DD5-7C05DCF83F08}"/>
                </a:ext>
              </a:extLst>
            </p:cNvPr>
            <p:cNvSpPr/>
            <p:nvPr/>
          </p:nvSpPr>
          <p:spPr bwMode="auto">
            <a:xfrm>
              <a:off x="3643316" y="3330601"/>
              <a:ext cx="827089" cy="511179"/>
            </a:xfrm>
            <a:custGeom>
              <a:avLst/>
              <a:gdLst>
                <a:gd name="T0" fmla="*/ 9 w 200"/>
                <a:gd name="T1" fmla="*/ 122 h 124"/>
                <a:gd name="T2" fmla="*/ 0 w 200"/>
                <a:gd name="T3" fmla="*/ 121 h 124"/>
                <a:gd name="T4" fmla="*/ 0 w 200"/>
                <a:gd name="T5" fmla="*/ 120 h 124"/>
                <a:gd name="T6" fmla="*/ 1 w 200"/>
                <a:gd name="T7" fmla="*/ 120 h 124"/>
                <a:gd name="T8" fmla="*/ 23 w 200"/>
                <a:gd name="T9" fmla="*/ 118 h 124"/>
                <a:gd name="T10" fmla="*/ 31 w 200"/>
                <a:gd name="T11" fmla="*/ 107 h 124"/>
                <a:gd name="T12" fmla="*/ 56 w 200"/>
                <a:gd name="T13" fmla="*/ 93 h 124"/>
                <a:gd name="T14" fmla="*/ 107 w 200"/>
                <a:gd name="T15" fmla="*/ 81 h 124"/>
                <a:gd name="T16" fmla="*/ 125 w 200"/>
                <a:gd name="T17" fmla="*/ 58 h 124"/>
                <a:gd name="T18" fmla="*/ 143 w 200"/>
                <a:gd name="T19" fmla="*/ 42 h 124"/>
                <a:gd name="T20" fmla="*/ 171 w 200"/>
                <a:gd name="T21" fmla="*/ 21 h 124"/>
                <a:gd name="T22" fmla="*/ 200 w 200"/>
                <a:gd name="T23" fmla="*/ 8 h 124"/>
                <a:gd name="T24" fmla="*/ 200 w 200"/>
                <a:gd name="T25" fmla="*/ 8 h 124"/>
                <a:gd name="T26" fmla="*/ 200 w 200"/>
                <a:gd name="T27" fmla="*/ 9 h 124"/>
                <a:gd name="T28" fmla="*/ 171 w 200"/>
                <a:gd name="T29" fmla="*/ 21 h 124"/>
                <a:gd name="T30" fmla="*/ 143 w 200"/>
                <a:gd name="T31" fmla="*/ 43 h 124"/>
                <a:gd name="T32" fmla="*/ 126 w 200"/>
                <a:gd name="T33" fmla="*/ 59 h 124"/>
                <a:gd name="T34" fmla="*/ 108 w 200"/>
                <a:gd name="T35" fmla="*/ 81 h 124"/>
                <a:gd name="T36" fmla="*/ 56 w 200"/>
                <a:gd name="T37" fmla="*/ 94 h 124"/>
                <a:gd name="T38" fmla="*/ 32 w 200"/>
                <a:gd name="T39" fmla="*/ 108 h 124"/>
                <a:gd name="T40" fmla="*/ 23 w 200"/>
                <a:gd name="T41" fmla="*/ 118 h 124"/>
                <a:gd name="T42" fmla="*/ 9 w 200"/>
                <a:gd name="T43"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24">
                  <a:moveTo>
                    <a:pt x="9" y="122"/>
                  </a:moveTo>
                  <a:cubicBezTo>
                    <a:pt x="4" y="122"/>
                    <a:pt x="0" y="121"/>
                    <a:pt x="0" y="121"/>
                  </a:cubicBezTo>
                  <a:cubicBezTo>
                    <a:pt x="0" y="121"/>
                    <a:pt x="0" y="121"/>
                    <a:pt x="0" y="120"/>
                  </a:cubicBezTo>
                  <a:cubicBezTo>
                    <a:pt x="0" y="120"/>
                    <a:pt x="0" y="120"/>
                    <a:pt x="1" y="120"/>
                  </a:cubicBezTo>
                  <a:cubicBezTo>
                    <a:pt x="1" y="120"/>
                    <a:pt x="11" y="124"/>
                    <a:pt x="23" y="118"/>
                  </a:cubicBezTo>
                  <a:cubicBezTo>
                    <a:pt x="27" y="115"/>
                    <a:pt x="29" y="111"/>
                    <a:pt x="31" y="107"/>
                  </a:cubicBezTo>
                  <a:cubicBezTo>
                    <a:pt x="35" y="100"/>
                    <a:pt x="39" y="92"/>
                    <a:pt x="56" y="93"/>
                  </a:cubicBezTo>
                  <a:cubicBezTo>
                    <a:pt x="82" y="95"/>
                    <a:pt x="88" y="94"/>
                    <a:pt x="107" y="81"/>
                  </a:cubicBezTo>
                  <a:cubicBezTo>
                    <a:pt x="116" y="74"/>
                    <a:pt x="121" y="66"/>
                    <a:pt x="125" y="58"/>
                  </a:cubicBezTo>
                  <a:cubicBezTo>
                    <a:pt x="130" y="50"/>
                    <a:pt x="135" y="42"/>
                    <a:pt x="143" y="42"/>
                  </a:cubicBezTo>
                  <a:cubicBezTo>
                    <a:pt x="159" y="42"/>
                    <a:pt x="165" y="30"/>
                    <a:pt x="171" y="21"/>
                  </a:cubicBezTo>
                  <a:cubicBezTo>
                    <a:pt x="177" y="9"/>
                    <a:pt x="182" y="0"/>
                    <a:pt x="200" y="8"/>
                  </a:cubicBezTo>
                  <a:cubicBezTo>
                    <a:pt x="200" y="8"/>
                    <a:pt x="200" y="8"/>
                    <a:pt x="200" y="8"/>
                  </a:cubicBezTo>
                  <a:cubicBezTo>
                    <a:pt x="200" y="9"/>
                    <a:pt x="200" y="9"/>
                    <a:pt x="200" y="9"/>
                  </a:cubicBezTo>
                  <a:cubicBezTo>
                    <a:pt x="182" y="1"/>
                    <a:pt x="177" y="10"/>
                    <a:pt x="171" y="21"/>
                  </a:cubicBezTo>
                  <a:cubicBezTo>
                    <a:pt x="166" y="31"/>
                    <a:pt x="160" y="42"/>
                    <a:pt x="143" y="43"/>
                  </a:cubicBezTo>
                  <a:cubicBezTo>
                    <a:pt x="135" y="43"/>
                    <a:pt x="131" y="50"/>
                    <a:pt x="126" y="59"/>
                  </a:cubicBezTo>
                  <a:cubicBezTo>
                    <a:pt x="122" y="66"/>
                    <a:pt x="117" y="75"/>
                    <a:pt x="108" y="81"/>
                  </a:cubicBezTo>
                  <a:cubicBezTo>
                    <a:pt x="88" y="95"/>
                    <a:pt x="82" y="95"/>
                    <a:pt x="56" y="94"/>
                  </a:cubicBezTo>
                  <a:cubicBezTo>
                    <a:pt x="40" y="93"/>
                    <a:pt x="36" y="101"/>
                    <a:pt x="32" y="108"/>
                  </a:cubicBezTo>
                  <a:cubicBezTo>
                    <a:pt x="29" y="112"/>
                    <a:pt x="27" y="116"/>
                    <a:pt x="23" y="118"/>
                  </a:cubicBezTo>
                  <a:cubicBezTo>
                    <a:pt x="18" y="121"/>
                    <a:pt x="13" y="122"/>
                    <a:pt x="9" y="12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5" name="îṥ1íďe">
              <a:extLst>
                <a:ext uri="{FF2B5EF4-FFF2-40B4-BE49-F238E27FC236}">
                  <a16:creationId xmlns:a16="http://schemas.microsoft.com/office/drawing/2014/main" id="{08D9F876-6321-4F6F-9B3E-1D7F5D395FDE}"/>
                </a:ext>
              </a:extLst>
            </p:cNvPr>
            <p:cNvSpPr/>
            <p:nvPr/>
          </p:nvSpPr>
          <p:spPr bwMode="auto">
            <a:xfrm>
              <a:off x="3797305" y="3619528"/>
              <a:ext cx="573088" cy="276227"/>
            </a:xfrm>
            <a:custGeom>
              <a:avLst/>
              <a:gdLst>
                <a:gd name="T0" fmla="*/ 1 w 139"/>
                <a:gd name="T1" fmla="*/ 67 h 67"/>
                <a:gd name="T2" fmla="*/ 0 w 139"/>
                <a:gd name="T3" fmla="*/ 66 h 67"/>
                <a:gd name="T4" fmla="*/ 1 w 139"/>
                <a:gd name="T5" fmla="*/ 66 h 67"/>
                <a:gd name="T6" fmla="*/ 29 w 139"/>
                <a:gd name="T7" fmla="*/ 49 h 67"/>
                <a:gd name="T8" fmla="*/ 53 w 139"/>
                <a:gd name="T9" fmla="*/ 45 h 67"/>
                <a:gd name="T10" fmla="*/ 81 w 139"/>
                <a:gd name="T11" fmla="*/ 42 h 67"/>
                <a:gd name="T12" fmla="*/ 97 w 139"/>
                <a:gd name="T13" fmla="*/ 23 h 67"/>
                <a:gd name="T14" fmla="*/ 116 w 139"/>
                <a:gd name="T15" fmla="*/ 8 h 67"/>
                <a:gd name="T16" fmla="*/ 138 w 139"/>
                <a:gd name="T17" fmla="*/ 0 h 67"/>
                <a:gd name="T18" fmla="*/ 138 w 139"/>
                <a:gd name="T19" fmla="*/ 0 h 67"/>
                <a:gd name="T20" fmla="*/ 138 w 139"/>
                <a:gd name="T21" fmla="*/ 0 h 67"/>
                <a:gd name="T22" fmla="*/ 116 w 139"/>
                <a:gd name="T23" fmla="*/ 8 h 67"/>
                <a:gd name="T24" fmla="*/ 115 w 139"/>
                <a:gd name="T25" fmla="*/ 8 h 67"/>
                <a:gd name="T26" fmla="*/ 97 w 139"/>
                <a:gd name="T27" fmla="*/ 23 h 67"/>
                <a:gd name="T28" fmla="*/ 82 w 139"/>
                <a:gd name="T29" fmla="*/ 42 h 67"/>
                <a:gd name="T30" fmla="*/ 53 w 139"/>
                <a:gd name="T31" fmla="*/ 45 h 67"/>
                <a:gd name="T32" fmla="*/ 30 w 139"/>
                <a:gd name="T33" fmla="*/ 49 h 67"/>
                <a:gd name="T34" fmla="*/ 1 w 139"/>
                <a:gd name="T35" fmla="*/ 67 h 67"/>
                <a:gd name="T36" fmla="*/ 1 w 139"/>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67">
                  <a:moveTo>
                    <a:pt x="1" y="67"/>
                  </a:moveTo>
                  <a:cubicBezTo>
                    <a:pt x="0" y="67"/>
                    <a:pt x="0" y="66"/>
                    <a:pt x="0" y="66"/>
                  </a:cubicBezTo>
                  <a:cubicBezTo>
                    <a:pt x="0" y="66"/>
                    <a:pt x="0" y="66"/>
                    <a:pt x="1" y="66"/>
                  </a:cubicBezTo>
                  <a:cubicBezTo>
                    <a:pt x="1" y="66"/>
                    <a:pt x="18" y="61"/>
                    <a:pt x="29" y="49"/>
                  </a:cubicBezTo>
                  <a:cubicBezTo>
                    <a:pt x="35" y="42"/>
                    <a:pt x="44" y="43"/>
                    <a:pt x="53" y="45"/>
                  </a:cubicBezTo>
                  <a:cubicBezTo>
                    <a:pt x="62" y="46"/>
                    <a:pt x="73" y="47"/>
                    <a:pt x="81" y="42"/>
                  </a:cubicBezTo>
                  <a:cubicBezTo>
                    <a:pt x="90" y="37"/>
                    <a:pt x="93" y="29"/>
                    <a:pt x="97" y="23"/>
                  </a:cubicBezTo>
                  <a:cubicBezTo>
                    <a:pt x="101" y="15"/>
                    <a:pt x="105" y="7"/>
                    <a:pt x="116" y="8"/>
                  </a:cubicBezTo>
                  <a:cubicBezTo>
                    <a:pt x="135" y="8"/>
                    <a:pt x="138" y="0"/>
                    <a:pt x="138" y="0"/>
                  </a:cubicBezTo>
                  <a:cubicBezTo>
                    <a:pt x="138" y="0"/>
                    <a:pt x="138" y="0"/>
                    <a:pt x="138" y="0"/>
                  </a:cubicBezTo>
                  <a:cubicBezTo>
                    <a:pt x="138" y="0"/>
                    <a:pt x="139" y="0"/>
                    <a:pt x="138" y="0"/>
                  </a:cubicBezTo>
                  <a:cubicBezTo>
                    <a:pt x="138" y="1"/>
                    <a:pt x="136" y="9"/>
                    <a:pt x="116" y="8"/>
                  </a:cubicBezTo>
                  <a:cubicBezTo>
                    <a:pt x="116" y="8"/>
                    <a:pt x="115" y="8"/>
                    <a:pt x="115" y="8"/>
                  </a:cubicBezTo>
                  <a:cubicBezTo>
                    <a:pt x="105" y="8"/>
                    <a:pt x="101" y="15"/>
                    <a:pt x="97" y="23"/>
                  </a:cubicBezTo>
                  <a:cubicBezTo>
                    <a:pt x="94" y="30"/>
                    <a:pt x="90" y="37"/>
                    <a:pt x="82" y="42"/>
                  </a:cubicBezTo>
                  <a:cubicBezTo>
                    <a:pt x="73" y="48"/>
                    <a:pt x="62" y="46"/>
                    <a:pt x="53" y="45"/>
                  </a:cubicBezTo>
                  <a:cubicBezTo>
                    <a:pt x="44" y="44"/>
                    <a:pt x="35" y="43"/>
                    <a:pt x="30" y="49"/>
                  </a:cubicBezTo>
                  <a:cubicBezTo>
                    <a:pt x="19" y="62"/>
                    <a:pt x="1" y="67"/>
                    <a:pt x="1" y="67"/>
                  </a:cubicBezTo>
                  <a:cubicBezTo>
                    <a:pt x="1" y="67"/>
                    <a:pt x="1" y="67"/>
                    <a:pt x="1" y="6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6" name="iŝḻíḍé">
              <a:extLst>
                <a:ext uri="{FF2B5EF4-FFF2-40B4-BE49-F238E27FC236}">
                  <a16:creationId xmlns:a16="http://schemas.microsoft.com/office/drawing/2014/main" id="{F936D89B-B613-4B54-9E07-F7250F5ED327}"/>
                </a:ext>
              </a:extLst>
            </p:cNvPr>
            <p:cNvSpPr/>
            <p:nvPr/>
          </p:nvSpPr>
          <p:spPr bwMode="auto">
            <a:xfrm>
              <a:off x="4462467" y="3238525"/>
              <a:ext cx="941389" cy="722318"/>
            </a:xfrm>
            <a:custGeom>
              <a:avLst/>
              <a:gdLst>
                <a:gd name="T0" fmla="*/ 8 w 228"/>
                <a:gd name="T1" fmla="*/ 139 h 175"/>
                <a:gd name="T2" fmla="*/ 151 w 228"/>
                <a:gd name="T3" fmla="*/ 67 h 175"/>
                <a:gd name="T4" fmla="*/ 210 w 228"/>
                <a:gd name="T5" fmla="*/ 2 h 175"/>
                <a:gd name="T6" fmla="*/ 195 w 228"/>
                <a:gd name="T7" fmla="*/ 25 h 175"/>
                <a:gd name="T8" fmla="*/ 119 w 228"/>
                <a:gd name="T9" fmla="*/ 140 h 175"/>
                <a:gd name="T10" fmla="*/ 43 w 228"/>
                <a:gd name="T11" fmla="*/ 175 h 175"/>
                <a:gd name="T12" fmla="*/ 8 w 228"/>
                <a:gd name="T13" fmla="*/ 139 h 175"/>
              </a:gdLst>
              <a:ahLst/>
              <a:cxnLst>
                <a:cxn ang="0">
                  <a:pos x="T0" y="T1"/>
                </a:cxn>
                <a:cxn ang="0">
                  <a:pos x="T2" y="T3"/>
                </a:cxn>
                <a:cxn ang="0">
                  <a:pos x="T4" y="T5"/>
                </a:cxn>
                <a:cxn ang="0">
                  <a:pos x="T6" y="T7"/>
                </a:cxn>
                <a:cxn ang="0">
                  <a:pos x="T8" y="T9"/>
                </a:cxn>
                <a:cxn ang="0">
                  <a:pos x="T10" y="T11"/>
                </a:cxn>
                <a:cxn ang="0">
                  <a:pos x="T12" y="T13"/>
                </a:cxn>
              </a:cxnLst>
              <a:rect l="0" t="0" r="r" b="b"/>
              <a:pathLst>
                <a:path w="228" h="175">
                  <a:moveTo>
                    <a:pt x="8" y="139"/>
                  </a:moveTo>
                  <a:cubicBezTo>
                    <a:pt x="8" y="139"/>
                    <a:pt x="122" y="118"/>
                    <a:pt x="151" y="67"/>
                  </a:cubicBezTo>
                  <a:cubicBezTo>
                    <a:pt x="181" y="17"/>
                    <a:pt x="196" y="4"/>
                    <a:pt x="210" y="2"/>
                  </a:cubicBezTo>
                  <a:cubicBezTo>
                    <a:pt x="228" y="0"/>
                    <a:pt x="203" y="12"/>
                    <a:pt x="195" y="25"/>
                  </a:cubicBezTo>
                  <a:cubicBezTo>
                    <a:pt x="189" y="37"/>
                    <a:pt x="162" y="116"/>
                    <a:pt x="119" y="140"/>
                  </a:cubicBezTo>
                  <a:cubicBezTo>
                    <a:pt x="76" y="164"/>
                    <a:pt x="43" y="175"/>
                    <a:pt x="43" y="175"/>
                  </a:cubicBezTo>
                  <a:cubicBezTo>
                    <a:pt x="43" y="175"/>
                    <a:pt x="0" y="140"/>
                    <a:pt x="8" y="139"/>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7" name="iṡľiďe">
              <a:extLst>
                <a:ext uri="{FF2B5EF4-FFF2-40B4-BE49-F238E27FC236}">
                  <a16:creationId xmlns:a16="http://schemas.microsoft.com/office/drawing/2014/main" id="{CF8817D9-ECD9-4FB4-9043-06143B3B3435}"/>
                </a:ext>
              </a:extLst>
            </p:cNvPr>
            <p:cNvSpPr/>
            <p:nvPr/>
          </p:nvSpPr>
          <p:spPr bwMode="auto">
            <a:xfrm>
              <a:off x="3186116" y="3722717"/>
              <a:ext cx="1309690" cy="415928"/>
            </a:xfrm>
            <a:custGeom>
              <a:avLst/>
              <a:gdLst>
                <a:gd name="T0" fmla="*/ 260 w 317"/>
                <a:gd name="T1" fmla="*/ 28 h 101"/>
                <a:gd name="T2" fmla="*/ 120 w 317"/>
                <a:gd name="T3" fmla="*/ 71 h 101"/>
                <a:gd name="T4" fmla="*/ 6 w 317"/>
                <a:gd name="T5" fmla="*/ 60 h 101"/>
                <a:gd name="T6" fmla="*/ 33 w 317"/>
                <a:gd name="T7" fmla="*/ 64 h 101"/>
                <a:gd name="T8" fmla="*/ 173 w 317"/>
                <a:gd name="T9" fmla="*/ 100 h 101"/>
                <a:gd name="T10" fmla="*/ 292 w 317"/>
                <a:gd name="T11" fmla="*/ 62 h 101"/>
                <a:gd name="T12" fmla="*/ 260 w 317"/>
                <a:gd name="T13" fmla="*/ 28 h 101"/>
              </a:gdLst>
              <a:ahLst/>
              <a:cxnLst>
                <a:cxn ang="0">
                  <a:pos x="T0" y="T1"/>
                </a:cxn>
                <a:cxn ang="0">
                  <a:pos x="T2" y="T3"/>
                </a:cxn>
                <a:cxn ang="0">
                  <a:pos x="T4" y="T5"/>
                </a:cxn>
                <a:cxn ang="0">
                  <a:pos x="T6" y="T7"/>
                </a:cxn>
                <a:cxn ang="0">
                  <a:pos x="T8" y="T9"/>
                </a:cxn>
                <a:cxn ang="0">
                  <a:pos x="T10" y="T11"/>
                </a:cxn>
                <a:cxn ang="0">
                  <a:pos x="T12" y="T13"/>
                </a:cxn>
              </a:cxnLst>
              <a:rect l="0" t="0" r="r" b="b"/>
              <a:pathLst>
                <a:path w="317" h="101">
                  <a:moveTo>
                    <a:pt x="260" y="28"/>
                  </a:moveTo>
                  <a:cubicBezTo>
                    <a:pt x="260" y="28"/>
                    <a:pt x="193" y="89"/>
                    <a:pt x="120" y="71"/>
                  </a:cubicBezTo>
                  <a:cubicBezTo>
                    <a:pt x="48" y="52"/>
                    <a:pt x="13" y="52"/>
                    <a:pt x="6" y="60"/>
                  </a:cubicBezTo>
                  <a:cubicBezTo>
                    <a:pt x="0" y="65"/>
                    <a:pt x="20" y="60"/>
                    <a:pt x="33" y="64"/>
                  </a:cubicBezTo>
                  <a:cubicBezTo>
                    <a:pt x="44" y="66"/>
                    <a:pt x="124" y="98"/>
                    <a:pt x="173" y="100"/>
                  </a:cubicBezTo>
                  <a:cubicBezTo>
                    <a:pt x="222" y="101"/>
                    <a:pt x="292" y="62"/>
                    <a:pt x="292" y="62"/>
                  </a:cubicBezTo>
                  <a:cubicBezTo>
                    <a:pt x="292" y="62"/>
                    <a:pt x="317" y="0"/>
                    <a:pt x="260" y="28"/>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8" name="îš1ïḓê">
              <a:extLst>
                <a:ext uri="{FF2B5EF4-FFF2-40B4-BE49-F238E27FC236}">
                  <a16:creationId xmlns:a16="http://schemas.microsoft.com/office/drawing/2014/main" id="{AEC53FAE-43AF-4AE3-9EE3-2FFCBCACB0B3}"/>
                </a:ext>
              </a:extLst>
            </p:cNvPr>
            <p:cNvSpPr/>
            <p:nvPr/>
          </p:nvSpPr>
          <p:spPr bwMode="auto">
            <a:xfrm>
              <a:off x="3540130" y="4510123"/>
              <a:ext cx="1289051" cy="1238259"/>
            </a:xfrm>
            <a:custGeom>
              <a:avLst/>
              <a:gdLst>
                <a:gd name="T0" fmla="*/ 285 w 312"/>
                <a:gd name="T1" fmla="*/ 11 h 300"/>
                <a:gd name="T2" fmla="*/ 311 w 312"/>
                <a:gd name="T3" fmla="*/ 134 h 300"/>
                <a:gd name="T4" fmla="*/ 289 w 312"/>
                <a:gd name="T5" fmla="*/ 285 h 300"/>
                <a:gd name="T6" fmla="*/ 304 w 312"/>
                <a:gd name="T7" fmla="*/ 296 h 300"/>
                <a:gd name="T8" fmla="*/ 266 w 312"/>
                <a:gd name="T9" fmla="*/ 295 h 300"/>
                <a:gd name="T10" fmla="*/ 270 w 312"/>
                <a:gd name="T11" fmla="*/ 162 h 300"/>
                <a:gd name="T12" fmla="*/ 232 w 312"/>
                <a:gd name="T13" fmla="*/ 48 h 300"/>
                <a:gd name="T14" fmla="*/ 189 w 312"/>
                <a:gd name="T15" fmla="*/ 141 h 300"/>
                <a:gd name="T16" fmla="*/ 24 w 312"/>
                <a:gd name="T17" fmla="*/ 113 h 300"/>
                <a:gd name="T18" fmla="*/ 9 w 312"/>
                <a:gd name="T19" fmla="*/ 126 h 300"/>
                <a:gd name="T20" fmla="*/ 30 w 312"/>
                <a:gd name="T21" fmla="*/ 95 h 300"/>
                <a:gd name="T22" fmla="*/ 151 w 312"/>
                <a:gd name="T23" fmla="*/ 101 h 300"/>
                <a:gd name="T24" fmla="*/ 181 w 312"/>
                <a:gd name="T25" fmla="*/ 11 h 300"/>
                <a:gd name="T26" fmla="*/ 285 w 312"/>
                <a:gd name="T27" fmla="*/ 1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00">
                  <a:moveTo>
                    <a:pt x="285" y="11"/>
                  </a:moveTo>
                  <a:cubicBezTo>
                    <a:pt x="285" y="11"/>
                    <a:pt x="312" y="86"/>
                    <a:pt x="311" y="134"/>
                  </a:cubicBezTo>
                  <a:cubicBezTo>
                    <a:pt x="309" y="205"/>
                    <a:pt x="277" y="272"/>
                    <a:pt x="289" y="285"/>
                  </a:cubicBezTo>
                  <a:cubicBezTo>
                    <a:pt x="297" y="294"/>
                    <a:pt x="312" y="293"/>
                    <a:pt x="304" y="296"/>
                  </a:cubicBezTo>
                  <a:cubicBezTo>
                    <a:pt x="296" y="300"/>
                    <a:pt x="266" y="295"/>
                    <a:pt x="266" y="295"/>
                  </a:cubicBezTo>
                  <a:cubicBezTo>
                    <a:pt x="266" y="295"/>
                    <a:pt x="273" y="196"/>
                    <a:pt x="270" y="162"/>
                  </a:cubicBezTo>
                  <a:cubicBezTo>
                    <a:pt x="268" y="134"/>
                    <a:pt x="232" y="48"/>
                    <a:pt x="232" y="48"/>
                  </a:cubicBezTo>
                  <a:cubicBezTo>
                    <a:pt x="232" y="48"/>
                    <a:pt x="226" y="118"/>
                    <a:pt x="189" y="141"/>
                  </a:cubicBezTo>
                  <a:cubicBezTo>
                    <a:pt x="152" y="165"/>
                    <a:pt x="30" y="104"/>
                    <a:pt x="24" y="113"/>
                  </a:cubicBezTo>
                  <a:cubicBezTo>
                    <a:pt x="17" y="121"/>
                    <a:pt x="18" y="125"/>
                    <a:pt x="9" y="126"/>
                  </a:cubicBezTo>
                  <a:cubicBezTo>
                    <a:pt x="0" y="128"/>
                    <a:pt x="31" y="95"/>
                    <a:pt x="30" y="95"/>
                  </a:cubicBezTo>
                  <a:cubicBezTo>
                    <a:pt x="29" y="94"/>
                    <a:pt x="139" y="115"/>
                    <a:pt x="151" y="101"/>
                  </a:cubicBezTo>
                  <a:cubicBezTo>
                    <a:pt x="162" y="88"/>
                    <a:pt x="181" y="11"/>
                    <a:pt x="181" y="11"/>
                  </a:cubicBezTo>
                  <a:cubicBezTo>
                    <a:pt x="181" y="11"/>
                    <a:pt x="262" y="0"/>
                    <a:pt x="285"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9" name="iṣľiḍe">
              <a:extLst>
                <a:ext uri="{FF2B5EF4-FFF2-40B4-BE49-F238E27FC236}">
                  <a16:creationId xmlns:a16="http://schemas.microsoft.com/office/drawing/2014/main" id="{79B5F431-85CD-4510-94A4-EE23E9B9A2A0}"/>
                </a:ext>
              </a:extLst>
            </p:cNvPr>
            <p:cNvSpPr/>
            <p:nvPr/>
          </p:nvSpPr>
          <p:spPr bwMode="auto">
            <a:xfrm>
              <a:off x="4217992" y="3784630"/>
              <a:ext cx="474663" cy="436567"/>
            </a:xfrm>
            <a:custGeom>
              <a:avLst/>
              <a:gdLst>
                <a:gd name="T0" fmla="*/ 17 w 115"/>
                <a:gd name="T1" fmla="*/ 12 h 106"/>
                <a:gd name="T2" fmla="*/ 98 w 115"/>
                <a:gd name="T3" fmla="*/ 7 h 106"/>
                <a:gd name="T4" fmla="*/ 105 w 115"/>
                <a:gd name="T5" fmla="*/ 93 h 106"/>
                <a:gd name="T6" fmla="*/ 25 w 115"/>
                <a:gd name="T7" fmla="*/ 106 h 106"/>
                <a:gd name="T8" fmla="*/ 17 w 115"/>
                <a:gd name="T9" fmla="*/ 12 h 106"/>
              </a:gdLst>
              <a:ahLst/>
              <a:cxnLst>
                <a:cxn ang="0">
                  <a:pos x="T0" y="T1"/>
                </a:cxn>
                <a:cxn ang="0">
                  <a:pos x="T2" y="T3"/>
                </a:cxn>
                <a:cxn ang="0">
                  <a:pos x="T4" y="T5"/>
                </a:cxn>
                <a:cxn ang="0">
                  <a:pos x="T6" y="T7"/>
                </a:cxn>
                <a:cxn ang="0">
                  <a:pos x="T8" y="T9"/>
                </a:cxn>
              </a:cxnLst>
              <a:rect l="0" t="0" r="r" b="b"/>
              <a:pathLst>
                <a:path w="115" h="106">
                  <a:moveTo>
                    <a:pt x="17" y="12"/>
                  </a:moveTo>
                  <a:cubicBezTo>
                    <a:pt x="17" y="12"/>
                    <a:pt x="82" y="0"/>
                    <a:pt x="98" y="7"/>
                  </a:cubicBezTo>
                  <a:cubicBezTo>
                    <a:pt x="115" y="14"/>
                    <a:pt x="105" y="93"/>
                    <a:pt x="105" y="93"/>
                  </a:cubicBezTo>
                  <a:cubicBezTo>
                    <a:pt x="25" y="106"/>
                    <a:pt x="25" y="106"/>
                    <a:pt x="25" y="106"/>
                  </a:cubicBezTo>
                  <a:cubicBezTo>
                    <a:pt x="25" y="106"/>
                    <a:pt x="0" y="21"/>
                    <a:pt x="17" y="1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0" name="îṥļîďe">
              <a:extLst>
                <a:ext uri="{FF2B5EF4-FFF2-40B4-BE49-F238E27FC236}">
                  <a16:creationId xmlns:a16="http://schemas.microsoft.com/office/drawing/2014/main" id="{DADE3281-1AB0-4A42-8127-0CC32ED223D9}"/>
                </a:ext>
              </a:extLst>
            </p:cNvPr>
            <p:cNvSpPr/>
            <p:nvPr/>
          </p:nvSpPr>
          <p:spPr bwMode="auto">
            <a:xfrm>
              <a:off x="4279905" y="3887817"/>
              <a:ext cx="458788" cy="503242"/>
            </a:xfrm>
            <a:custGeom>
              <a:avLst/>
              <a:gdLst>
                <a:gd name="T0" fmla="*/ 0 w 111"/>
                <a:gd name="T1" fmla="*/ 38 h 122"/>
                <a:gd name="T2" fmla="*/ 86 w 111"/>
                <a:gd name="T3" fmla="*/ 7 h 122"/>
                <a:gd name="T4" fmla="*/ 98 w 111"/>
                <a:gd name="T5" fmla="*/ 122 h 122"/>
                <a:gd name="T6" fmla="*/ 7 w 111"/>
                <a:gd name="T7" fmla="*/ 97 h 122"/>
                <a:gd name="T8" fmla="*/ 0 w 111"/>
                <a:gd name="T9" fmla="*/ 38 h 122"/>
              </a:gdLst>
              <a:ahLst/>
              <a:cxnLst>
                <a:cxn ang="0">
                  <a:pos x="T0" y="T1"/>
                </a:cxn>
                <a:cxn ang="0">
                  <a:pos x="T2" y="T3"/>
                </a:cxn>
                <a:cxn ang="0">
                  <a:pos x="T4" y="T5"/>
                </a:cxn>
                <a:cxn ang="0">
                  <a:pos x="T6" y="T7"/>
                </a:cxn>
                <a:cxn ang="0">
                  <a:pos x="T8" y="T9"/>
                </a:cxn>
              </a:cxnLst>
              <a:rect l="0" t="0" r="r" b="b"/>
              <a:pathLst>
                <a:path w="111" h="122">
                  <a:moveTo>
                    <a:pt x="0" y="38"/>
                  </a:moveTo>
                  <a:cubicBezTo>
                    <a:pt x="0" y="38"/>
                    <a:pt x="18" y="0"/>
                    <a:pt x="86" y="7"/>
                  </a:cubicBezTo>
                  <a:cubicBezTo>
                    <a:pt x="111" y="9"/>
                    <a:pt x="98" y="122"/>
                    <a:pt x="98" y="122"/>
                  </a:cubicBezTo>
                  <a:cubicBezTo>
                    <a:pt x="7" y="97"/>
                    <a:pt x="7" y="97"/>
                    <a:pt x="7" y="97"/>
                  </a:cubicBezTo>
                  <a:cubicBezTo>
                    <a:pt x="7" y="97"/>
                    <a:pt x="0" y="50"/>
                    <a:pt x="0" y="3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1" name="îşľîḑê">
              <a:extLst>
                <a:ext uri="{FF2B5EF4-FFF2-40B4-BE49-F238E27FC236}">
                  <a16:creationId xmlns:a16="http://schemas.microsoft.com/office/drawing/2014/main" id="{6019088C-9C29-4861-8AD3-205B52E50391}"/>
                </a:ext>
              </a:extLst>
            </p:cNvPr>
            <p:cNvSpPr/>
            <p:nvPr/>
          </p:nvSpPr>
          <p:spPr bwMode="auto">
            <a:xfrm>
              <a:off x="4635506" y="5710281"/>
              <a:ext cx="203200" cy="41275"/>
            </a:xfrm>
            <a:custGeom>
              <a:avLst/>
              <a:gdLst>
                <a:gd name="T0" fmla="*/ 0 w 49"/>
                <a:gd name="T1" fmla="*/ 0 h 10"/>
                <a:gd name="T2" fmla="*/ 33 w 49"/>
                <a:gd name="T3" fmla="*/ 3 h 10"/>
                <a:gd name="T4" fmla="*/ 33 w 49"/>
                <a:gd name="T5" fmla="*/ 0 h 10"/>
                <a:gd name="T6" fmla="*/ 48 w 49"/>
                <a:gd name="T7" fmla="*/ 7 h 10"/>
                <a:gd name="T8" fmla="*/ 0 w 49"/>
                <a:gd name="T9" fmla="*/ 6 h 10"/>
                <a:gd name="T10" fmla="*/ 0 w 49"/>
                <a:gd name="T11" fmla="*/ 0 h 10"/>
              </a:gdLst>
              <a:ahLst/>
              <a:cxnLst>
                <a:cxn ang="0">
                  <a:pos x="T0" y="T1"/>
                </a:cxn>
                <a:cxn ang="0">
                  <a:pos x="T2" y="T3"/>
                </a:cxn>
                <a:cxn ang="0">
                  <a:pos x="T4" y="T5"/>
                </a:cxn>
                <a:cxn ang="0">
                  <a:pos x="T6" y="T7"/>
                </a:cxn>
                <a:cxn ang="0">
                  <a:pos x="T8" y="T9"/>
                </a:cxn>
                <a:cxn ang="0">
                  <a:pos x="T10" y="T11"/>
                </a:cxn>
              </a:cxnLst>
              <a:rect l="0" t="0" r="r" b="b"/>
              <a:pathLst>
                <a:path w="49" h="10">
                  <a:moveTo>
                    <a:pt x="0" y="0"/>
                  </a:moveTo>
                  <a:cubicBezTo>
                    <a:pt x="33" y="3"/>
                    <a:pt x="33" y="3"/>
                    <a:pt x="33" y="3"/>
                  </a:cubicBezTo>
                  <a:cubicBezTo>
                    <a:pt x="33" y="0"/>
                    <a:pt x="33" y="0"/>
                    <a:pt x="33" y="0"/>
                  </a:cubicBezTo>
                  <a:cubicBezTo>
                    <a:pt x="33" y="0"/>
                    <a:pt x="46" y="4"/>
                    <a:pt x="48" y="7"/>
                  </a:cubicBezTo>
                  <a:cubicBezTo>
                    <a:pt x="49" y="10"/>
                    <a:pt x="0" y="6"/>
                    <a:pt x="0" y="6"/>
                  </a:cubicBezTo>
                  <a:lnTo>
                    <a:pt x="0" y="0"/>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2" name="íSlîḍê">
              <a:extLst>
                <a:ext uri="{FF2B5EF4-FFF2-40B4-BE49-F238E27FC236}">
                  <a16:creationId xmlns:a16="http://schemas.microsoft.com/office/drawing/2014/main" id="{C65B1208-F5F6-44D8-B84D-10CB75D0CCD0}"/>
                </a:ext>
              </a:extLst>
            </p:cNvPr>
            <p:cNvSpPr/>
            <p:nvPr/>
          </p:nvSpPr>
          <p:spPr bwMode="auto">
            <a:xfrm>
              <a:off x="3536954" y="4889538"/>
              <a:ext cx="131762" cy="173040"/>
            </a:xfrm>
            <a:custGeom>
              <a:avLst/>
              <a:gdLst>
                <a:gd name="T0" fmla="*/ 32 w 32"/>
                <a:gd name="T1" fmla="*/ 3 h 42"/>
                <a:gd name="T2" fmla="*/ 14 w 32"/>
                <a:gd name="T3" fmla="*/ 30 h 42"/>
                <a:gd name="T4" fmla="*/ 17 w 32"/>
                <a:gd name="T5" fmla="*/ 32 h 42"/>
                <a:gd name="T6" fmla="*/ 3 w 32"/>
                <a:gd name="T7" fmla="*/ 42 h 42"/>
                <a:gd name="T8" fmla="*/ 26 w 32"/>
                <a:gd name="T9" fmla="*/ 0 h 42"/>
                <a:gd name="T10" fmla="*/ 32 w 32"/>
                <a:gd name="T11" fmla="*/ 3 h 42"/>
              </a:gdLst>
              <a:ahLst/>
              <a:cxnLst>
                <a:cxn ang="0">
                  <a:pos x="T0" y="T1"/>
                </a:cxn>
                <a:cxn ang="0">
                  <a:pos x="T2" y="T3"/>
                </a:cxn>
                <a:cxn ang="0">
                  <a:pos x="T4" y="T5"/>
                </a:cxn>
                <a:cxn ang="0">
                  <a:pos x="T6" y="T7"/>
                </a:cxn>
                <a:cxn ang="0">
                  <a:pos x="T8" y="T9"/>
                </a:cxn>
                <a:cxn ang="0">
                  <a:pos x="T10" y="T11"/>
                </a:cxn>
              </a:cxnLst>
              <a:rect l="0" t="0" r="r" b="b"/>
              <a:pathLst>
                <a:path w="32" h="42">
                  <a:moveTo>
                    <a:pt x="32" y="3"/>
                  </a:moveTo>
                  <a:cubicBezTo>
                    <a:pt x="14" y="30"/>
                    <a:pt x="14" y="30"/>
                    <a:pt x="14" y="30"/>
                  </a:cubicBezTo>
                  <a:cubicBezTo>
                    <a:pt x="17" y="32"/>
                    <a:pt x="17" y="32"/>
                    <a:pt x="17" y="32"/>
                  </a:cubicBezTo>
                  <a:cubicBezTo>
                    <a:pt x="17" y="32"/>
                    <a:pt x="6" y="42"/>
                    <a:pt x="3" y="42"/>
                  </a:cubicBezTo>
                  <a:cubicBezTo>
                    <a:pt x="0" y="42"/>
                    <a:pt x="26" y="0"/>
                    <a:pt x="26" y="0"/>
                  </a:cubicBezTo>
                  <a:lnTo>
                    <a:pt x="32" y="3"/>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3" name="îsļídè">
              <a:extLst>
                <a:ext uri="{FF2B5EF4-FFF2-40B4-BE49-F238E27FC236}">
                  <a16:creationId xmlns:a16="http://schemas.microsoft.com/office/drawing/2014/main" id="{D8F060D0-CC49-46A8-9DCE-F39EB4B74403}"/>
                </a:ext>
              </a:extLst>
            </p:cNvPr>
            <p:cNvSpPr/>
            <p:nvPr/>
          </p:nvSpPr>
          <p:spPr bwMode="auto">
            <a:xfrm>
              <a:off x="4300542" y="3808441"/>
              <a:ext cx="74613" cy="177801"/>
            </a:xfrm>
            <a:custGeom>
              <a:avLst/>
              <a:gdLst>
                <a:gd name="T0" fmla="*/ 4 w 18"/>
                <a:gd name="T1" fmla="*/ 0 h 43"/>
                <a:gd name="T2" fmla="*/ 18 w 18"/>
                <a:gd name="T3" fmla="*/ 41 h 43"/>
                <a:gd name="T4" fmla="*/ 15 w 18"/>
                <a:gd name="T5" fmla="*/ 43 h 43"/>
                <a:gd name="T6" fmla="*/ 0 w 18"/>
                <a:gd name="T7" fmla="*/ 0 h 43"/>
                <a:gd name="T8" fmla="*/ 4 w 18"/>
                <a:gd name="T9" fmla="*/ 0 h 43"/>
              </a:gdLst>
              <a:ahLst/>
              <a:cxnLst>
                <a:cxn ang="0">
                  <a:pos x="T0" y="T1"/>
                </a:cxn>
                <a:cxn ang="0">
                  <a:pos x="T2" y="T3"/>
                </a:cxn>
                <a:cxn ang="0">
                  <a:pos x="T4" y="T5"/>
                </a:cxn>
                <a:cxn ang="0">
                  <a:pos x="T6" y="T7"/>
                </a:cxn>
                <a:cxn ang="0">
                  <a:pos x="T8" y="T9"/>
                </a:cxn>
              </a:cxnLst>
              <a:rect l="0" t="0" r="r" b="b"/>
              <a:pathLst>
                <a:path w="18" h="43">
                  <a:moveTo>
                    <a:pt x="4" y="0"/>
                  </a:moveTo>
                  <a:cubicBezTo>
                    <a:pt x="4" y="0"/>
                    <a:pt x="17" y="37"/>
                    <a:pt x="18" y="41"/>
                  </a:cubicBezTo>
                  <a:cubicBezTo>
                    <a:pt x="15" y="43"/>
                    <a:pt x="15" y="43"/>
                    <a:pt x="15" y="43"/>
                  </a:cubicBezTo>
                  <a:cubicBezTo>
                    <a:pt x="0" y="0"/>
                    <a:pt x="0" y="0"/>
                    <a:pt x="0" y="0"/>
                  </a:cubicBezTo>
                  <a:cubicBezTo>
                    <a:pt x="0" y="0"/>
                    <a:pt x="2" y="0"/>
                    <a:pt x="4" y="0"/>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4" name="iṧḷiḋè">
              <a:extLst>
                <a:ext uri="{FF2B5EF4-FFF2-40B4-BE49-F238E27FC236}">
                  <a16:creationId xmlns:a16="http://schemas.microsoft.com/office/drawing/2014/main" id="{01F14970-794F-4474-B9E8-D0C9D716BD5F}"/>
                </a:ext>
              </a:extLst>
            </p:cNvPr>
            <p:cNvSpPr/>
            <p:nvPr/>
          </p:nvSpPr>
          <p:spPr bwMode="auto">
            <a:xfrm>
              <a:off x="4565655" y="3787804"/>
              <a:ext cx="74613" cy="180977"/>
            </a:xfrm>
            <a:custGeom>
              <a:avLst/>
              <a:gdLst>
                <a:gd name="T0" fmla="*/ 4 w 18"/>
                <a:gd name="T1" fmla="*/ 1 h 44"/>
                <a:gd name="T2" fmla="*/ 18 w 18"/>
                <a:gd name="T3" fmla="*/ 42 h 44"/>
                <a:gd name="T4" fmla="*/ 14 w 18"/>
                <a:gd name="T5" fmla="*/ 44 h 44"/>
                <a:gd name="T6" fmla="*/ 0 w 18"/>
                <a:gd name="T7" fmla="*/ 0 h 44"/>
                <a:gd name="T8" fmla="*/ 4 w 18"/>
                <a:gd name="T9" fmla="*/ 1 h 44"/>
              </a:gdLst>
              <a:ahLst/>
              <a:cxnLst>
                <a:cxn ang="0">
                  <a:pos x="T0" y="T1"/>
                </a:cxn>
                <a:cxn ang="0">
                  <a:pos x="T2" y="T3"/>
                </a:cxn>
                <a:cxn ang="0">
                  <a:pos x="T4" y="T5"/>
                </a:cxn>
                <a:cxn ang="0">
                  <a:pos x="T6" y="T7"/>
                </a:cxn>
                <a:cxn ang="0">
                  <a:pos x="T8" y="T9"/>
                </a:cxn>
              </a:cxnLst>
              <a:rect l="0" t="0" r="r" b="b"/>
              <a:pathLst>
                <a:path w="18" h="44">
                  <a:moveTo>
                    <a:pt x="4" y="1"/>
                  </a:moveTo>
                  <a:cubicBezTo>
                    <a:pt x="4" y="1"/>
                    <a:pt x="16" y="38"/>
                    <a:pt x="18" y="42"/>
                  </a:cubicBezTo>
                  <a:cubicBezTo>
                    <a:pt x="14" y="44"/>
                    <a:pt x="14" y="44"/>
                    <a:pt x="14" y="44"/>
                  </a:cubicBezTo>
                  <a:cubicBezTo>
                    <a:pt x="0" y="0"/>
                    <a:pt x="0" y="0"/>
                    <a:pt x="0" y="0"/>
                  </a:cubicBezTo>
                  <a:cubicBezTo>
                    <a:pt x="0" y="0"/>
                    <a:pt x="2" y="1"/>
                    <a:pt x="4" y="1"/>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5" name="îşlïďê">
              <a:extLst>
                <a:ext uri="{FF2B5EF4-FFF2-40B4-BE49-F238E27FC236}">
                  <a16:creationId xmlns:a16="http://schemas.microsoft.com/office/drawing/2014/main" id="{13D19A18-8E0F-4E65-922A-6C0912685BF0}"/>
                </a:ext>
              </a:extLst>
            </p:cNvPr>
            <p:cNvSpPr/>
            <p:nvPr/>
          </p:nvSpPr>
          <p:spPr bwMode="auto">
            <a:xfrm>
              <a:off x="5243517" y="3292500"/>
              <a:ext cx="36513" cy="20638"/>
            </a:xfrm>
            <a:custGeom>
              <a:avLst/>
              <a:gdLst>
                <a:gd name="T0" fmla="*/ 9 w 9"/>
                <a:gd name="T1" fmla="*/ 5 h 5"/>
                <a:gd name="T2" fmla="*/ 8 w 9"/>
                <a:gd name="T3" fmla="*/ 5 h 5"/>
                <a:gd name="T4" fmla="*/ 0 w 9"/>
                <a:gd name="T5" fmla="*/ 1 h 5"/>
                <a:gd name="T6" fmla="*/ 0 w 9"/>
                <a:gd name="T7" fmla="*/ 1 h 5"/>
                <a:gd name="T8" fmla="*/ 0 w 9"/>
                <a:gd name="T9" fmla="*/ 0 h 5"/>
                <a:gd name="T10" fmla="*/ 9 w 9"/>
                <a:gd name="T11" fmla="*/ 4 h 5"/>
                <a:gd name="T12" fmla="*/ 9 w 9"/>
                <a:gd name="T13" fmla="*/ 5 h 5"/>
                <a:gd name="T14" fmla="*/ 9 w 9"/>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5"/>
                  </a:moveTo>
                  <a:cubicBezTo>
                    <a:pt x="9" y="5"/>
                    <a:pt x="8" y="5"/>
                    <a:pt x="8" y="5"/>
                  </a:cubicBezTo>
                  <a:cubicBezTo>
                    <a:pt x="7" y="2"/>
                    <a:pt x="0" y="1"/>
                    <a:pt x="0" y="1"/>
                  </a:cubicBezTo>
                  <a:cubicBezTo>
                    <a:pt x="0" y="1"/>
                    <a:pt x="0" y="1"/>
                    <a:pt x="0" y="1"/>
                  </a:cubicBezTo>
                  <a:cubicBezTo>
                    <a:pt x="0" y="0"/>
                    <a:pt x="0" y="0"/>
                    <a:pt x="0" y="0"/>
                  </a:cubicBezTo>
                  <a:cubicBezTo>
                    <a:pt x="1" y="0"/>
                    <a:pt x="8" y="1"/>
                    <a:pt x="9" y="4"/>
                  </a:cubicBezTo>
                  <a:cubicBezTo>
                    <a:pt x="9" y="4"/>
                    <a:pt x="9" y="5"/>
                    <a:pt x="9" y="5"/>
                  </a:cubicBezTo>
                  <a:cubicBezTo>
                    <a:pt x="9" y="5"/>
                    <a:pt x="9" y="5"/>
                    <a:pt x="9" y="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6" name="iṥľíḍê">
              <a:extLst>
                <a:ext uri="{FF2B5EF4-FFF2-40B4-BE49-F238E27FC236}">
                  <a16:creationId xmlns:a16="http://schemas.microsoft.com/office/drawing/2014/main" id="{E6535A7E-A05E-49CA-8B81-0B37CE3DC3BB}"/>
                </a:ext>
              </a:extLst>
            </p:cNvPr>
            <p:cNvSpPr/>
            <p:nvPr/>
          </p:nvSpPr>
          <p:spPr bwMode="auto">
            <a:xfrm>
              <a:off x="5267331" y="3248051"/>
              <a:ext cx="82550" cy="57150"/>
            </a:xfrm>
            <a:custGeom>
              <a:avLst/>
              <a:gdLst>
                <a:gd name="T0" fmla="*/ 1 w 20"/>
                <a:gd name="T1" fmla="*/ 14 h 14"/>
                <a:gd name="T2" fmla="*/ 1 w 20"/>
                <a:gd name="T3" fmla="*/ 14 h 14"/>
                <a:gd name="T4" fmla="*/ 0 w 20"/>
                <a:gd name="T5" fmla="*/ 13 h 14"/>
                <a:gd name="T6" fmla="*/ 20 w 20"/>
                <a:gd name="T7" fmla="*/ 0 h 14"/>
                <a:gd name="T8" fmla="*/ 20 w 20"/>
                <a:gd name="T9" fmla="*/ 1 h 14"/>
                <a:gd name="T10" fmla="*/ 20 w 20"/>
                <a:gd name="T11" fmla="*/ 1 h 14"/>
                <a:gd name="T12" fmla="*/ 1 w 20"/>
                <a:gd name="T13" fmla="*/ 14 h 14"/>
                <a:gd name="T14" fmla="*/ 1 w 2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1" y="14"/>
                  </a:moveTo>
                  <a:cubicBezTo>
                    <a:pt x="1" y="14"/>
                    <a:pt x="1" y="14"/>
                    <a:pt x="1" y="14"/>
                  </a:cubicBezTo>
                  <a:cubicBezTo>
                    <a:pt x="0" y="14"/>
                    <a:pt x="0" y="14"/>
                    <a:pt x="0" y="13"/>
                  </a:cubicBezTo>
                  <a:cubicBezTo>
                    <a:pt x="6" y="4"/>
                    <a:pt x="20" y="0"/>
                    <a:pt x="20" y="0"/>
                  </a:cubicBezTo>
                  <a:cubicBezTo>
                    <a:pt x="20" y="0"/>
                    <a:pt x="20" y="0"/>
                    <a:pt x="20" y="1"/>
                  </a:cubicBezTo>
                  <a:cubicBezTo>
                    <a:pt x="20" y="1"/>
                    <a:pt x="20" y="1"/>
                    <a:pt x="20" y="1"/>
                  </a:cubicBezTo>
                  <a:cubicBezTo>
                    <a:pt x="20" y="1"/>
                    <a:pt x="7" y="5"/>
                    <a:pt x="1" y="14"/>
                  </a:cubicBezTo>
                  <a:cubicBezTo>
                    <a:pt x="1" y="14"/>
                    <a:pt x="1" y="14"/>
                    <a:pt x="1"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7" name="ïşliḋê">
              <a:extLst>
                <a:ext uri="{FF2B5EF4-FFF2-40B4-BE49-F238E27FC236}">
                  <a16:creationId xmlns:a16="http://schemas.microsoft.com/office/drawing/2014/main" id="{753DAC18-8EB3-4CB6-B27C-410B02F128F9}"/>
                </a:ext>
              </a:extLst>
            </p:cNvPr>
            <p:cNvSpPr/>
            <p:nvPr/>
          </p:nvSpPr>
          <p:spPr bwMode="auto">
            <a:xfrm>
              <a:off x="5251455" y="3248051"/>
              <a:ext cx="77787" cy="49213"/>
            </a:xfrm>
            <a:custGeom>
              <a:avLst/>
              <a:gdLst>
                <a:gd name="T0" fmla="*/ 1 w 19"/>
                <a:gd name="T1" fmla="*/ 12 h 12"/>
                <a:gd name="T2" fmla="*/ 0 w 19"/>
                <a:gd name="T3" fmla="*/ 12 h 12"/>
                <a:gd name="T4" fmla="*/ 0 w 19"/>
                <a:gd name="T5" fmla="*/ 11 h 12"/>
                <a:gd name="T6" fmla="*/ 18 w 19"/>
                <a:gd name="T7" fmla="*/ 0 h 12"/>
                <a:gd name="T8" fmla="*/ 19 w 19"/>
                <a:gd name="T9" fmla="*/ 1 h 12"/>
                <a:gd name="T10" fmla="*/ 19 w 19"/>
                <a:gd name="T11" fmla="*/ 1 h 12"/>
                <a:gd name="T12" fmla="*/ 1 w 19"/>
                <a:gd name="T13" fmla="*/ 12 h 12"/>
                <a:gd name="T14" fmla="*/ 1 w 1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 y="12"/>
                  </a:moveTo>
                  <a:cubicBezTo>
                    <a:pt x="1" y="12"/>
                    <a:pt x="0" y="12"/>
                    <a:pt x="0" y="12"/>
                  </a:cubicBezTo>
                  <a:cubicBezTo>
                    <a:pt x="0" y="12"/>
                    <a:pt x="0" y="12"/>
                    <a:pt x="0" y="11"/>
                  </a:cubicBezTo>
                  <a:cubicBezTo>
                    <a:pt x="1" y="11"/>
                    <a:pt x="11" y="2"/>
                    <a:pt x="18" y="0"/>
                  </a:cubicBezTo>
                  <a:cubicBezTo>
                    <a:pt x="19" y="0"/>
                    <a:pt x="19" y="1"/>
                    <a:pt x="19" y="1"/>
                  </a:cubicBezTo>
                  <a:cubicBezTo>
                    <a:pt x="19" y="1"/>
                    <a:pt x="19" y="1"/>
                    <a:pt x="19" y="1"/>
                  </a:cubicBezTo>
                  <a:cubicBezTo>
                    <a:pt x="12" y="3"/>
                    <a:pt x="1" y="12"/>
                    <a:pt x="1" y="12"/>
                  </a:cubicBezTo>
                  <a:cubicBezTo>
                    <a:pt x="1" y="12"/>
                    <a:pt x="1" y="12"/>
                    <a:pt x="1" y="1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8" name="îṥlîḑè">
              <a:extLst>
                <a:ext uri="{FF2B5EF4-FFF2-40B4-BE49-F238E27FC236}">
                  <a16:creationId xmlns:a16="http://schemas.microsoft.com/office/drawing/2014/main" id="{F4089508-DC1C-4519-84AB-E12E4DCCD228}"/>
                </a:ext>
              </a:extLst>
            </p:cNvPr>
            <p:cNvSpPr/>
            <p:nvPr/>
          </p:nvSpPr>
          <p:spPr bwMode="auto">
            <a:xfrm>
              <a:off x="5251455" y="3292500"/>
              <a:ext cx="90488" cy="82550"/>
            </a:xfrm>
            <a:custGeom>
              <a:avLst/>
              <a:gdLst>
                <a:gd name="T0" fmla="*/ 15 w 22"/>
                <a:gd name="T1" fmla="*/ 0 h 20"/>
                <a:gd name="T2" fmla="*/ 10 w 22"/>
                <a:gd name="T3" fmla="*/ 6 h 20"/>
                <a:gd name="T4" fmla="*/ 21 w 22"/>
                <a:gd name="T5" fmla="*/ 3 h 20"/>
                <a:gd name="T6" fmla="*/ 3 w 22"/>
                <a:gd name="T7" fmla="*/ 16 h 20"/>
                <a:gd name="T8" fmla="*/ 15 w 22"/>
                <a:gd name="T9" fmla="*/ 0 h 20"/>
              </a:gdLst>
              <a:ahLst/>
              <a:cxnLst>
                <a:cxn ang="0">
                  <a:pos x="T0" y="T1"/>
                </a:cxn>
                <a:cxn ang="0">
                  <a:pos x="T2" y="T3"/>
                </a:cxn>
                <a:cxn ang="0">
                  <a:pos x="T4" y="T5"/>
                </a:cxn>
                <a:cxn ang="0">
                  <a:pos x="T6" y="T7"/>
                </a:cxn>
                <a:cxn ang="0">
                  <a:pos x="T8" y="T9"/>
                </a:cxn>
              </a:cxnLst>
              <a:rect l="0" t="0" r="r" b="b"/>
              <a:pathLst>
                <a:path w="22" h="20">
                  <a:moveTo>
                    <a:pt x="15" y="0"/>
                  </a:moveTo>
                  <a:cubicBezTo>
                    <a:pt x="15" y="0"/>
                    <a:pt x="9" y="5"/>
                    <a:pt x="10" y="6"/>
                  </a:cubicBezTo>
                  <a:cubicBezTo>
                    <a:pt x="11" y="7"/>
                    <a:pt x="20" y="1"/>
                    <a:pt x="21" y="3"/>
                  </a:cubicBezTo>
                  <a:cubicBezTo>
                    <a:pt x="22" y="5"/>
                    <a:pt x="6" y="12"/>
                    <a:pt x="3" y="16"/>
                  </a:cubicBezTo>
                  <a:cubicBezTo>
                    <a:pt x="0" y="20"/>
                    <a:pt x="5" y="4"/>
                    <a:pt x="15" y="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9" name="î$ľiḍe">
              <a:extLst>
                <a:ext uri="{FF2B5EF4-FFF2-40B4-BE49-F238E27FC236}">
                  <a16:creationId xmlns:a16="http://schemas.microsoft.com/office/drawing/2014/main" id="{84F38A01-4E55-4755-87EA-F9C8B1B31F62}"/>
                </a:ext>
              </a:extLst>
            </p:cNvPr>
            <p:cNvSpPr/>
            <p:nvPr/>
          </p:nvSpPr>
          <p:spPr bwMode="auto">
            <a:xfrm>
              <a:off x="3292479" y="3944968"/>
              <a:ext cx="12700" cy="28575"/>
            </a:xfrm>
            <a:custGeom>
              <a:avLst/>
              <a:gdLst>
                <a:gd name="T0" fmla="*/ 2 w 3"/>
                <a:gd name="T1" fmla="*/ 7 h 7"/>
                <a:gd name="T2" fmla="*/ 2 w 3"/>
                <a:gd name="T3" fmla="*/ 6 h 7"/>
                <a:gd name="T4" fmla="*/ 0 w 3"/>
                <a:gd name="T5" fmla="*/ 1 h 7"/>
                <a:gd name="T6" fmla="*/ 0 w 3"/>
                <a:gd name="T7" fmla="*/ 0 h 7"/>
                <a:gd name="T8" fmla="*/ 1 w 3"/>
                <a:gd name="T9" fmla="*/ 0 h 7"/>
                <a:gd name="T10" fmla="*/ 3 w 3"/>
                <a:gd name="T11" fmla="*/ 6 h 7"/>
                <a:gd name="T12" fmla="*/ 2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6"/>
                  </a:cubicBezTo>
                  <a:cubicBezTo>
                    <a:pt x="2" y="6"/>
                    <a:pt x="1" y="2"/>
                    <a:pt x="0" y="1"/>
                  </a:cubicBezTo>
                  <a:cubicBezTo>
                    <a:pt x="0" y="0"/>
                    <a:pt x="0" y="0"/>
                    <a:pt x="0" y="0"/>
                  </a:cubicBezTo>
                  <a:cubicBezTo>
                    <a:pt x="1" y="0"/>
                    <a:pt x="1" y="0"/>
                    <a:pt x="1" y="0"/>
                  </a:cubicBezTo>
                  <a:cubicBezTo>
                    <a:pt x="2" y="2"/>
                    <a:pt x="3" y="6"/>
                    <a:pt x="3" y="6"/>
                  </a:cubicBezTo>
                  <a:cubicBezTo>
                    <a:pt x="3"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0" name="íṩļiďé">
              <a:extLst>
                <a:ext uri="{FF2B5EF4-FFF2-40B4-BE49-F238E27FC236}">
                  <a16:creationId xmlns:a16="http://schemas.microsoft.com/office/drawing/2014/main" id="{C9AA4892-7CCA-4D80-B9BE-26BDCEDC8336}"/>
                </a:ext>
              </a:extLst>
            </p:cNvPr>
            <p:cNvSpPr/>
            <p:nvPr/>
          </p:nvSpPr>
          <p:spPr bwMode="auto">
            <a:xfrm>
              <a:off x="3206754" y="3957667"/>
              <a:ext cx="98426" cy="15875"/>
            </a:xfrm>
            <a:custGeom>
              <a:avLst/>
              <a:gdLst>
                <a:gd name="T0" fmla="*/ 0 w 24"/>
                <a:gd name="T1" fmla="*/ 4 h 4"/>
                <a:gd name="T2" fmla="*/ 0 w 24"/>
                <a:gd name="T3" fmla="*/ 3 h 4"/>
                <a:gd name="T4" fmla="*/ 0 w 24"/>
                <a:gd name="T5" fmla="*/ 3 h 4"/>
                <a:gd name="T6" fmla="*/ 23 w 24"/>
                <a:gd name="T7" fmla="*/ 1 h 4"/>
                <a:gd name="T8" fmla="*/ 24 w 24"/>
                <a:gd name="T9" fmla="*/ 2 h 4"/>
                <a:gd name="T10" fmla="*/ 23 w 24"/>
                <a:gd name="T11" fmla="*/ 2 h 4"/>
                <a:gd name="T12" fmla="*/ 0 w 24"/>
                <a:gd name="T13" fmla="*/ 4 h 4"/>
                <a:gd name="T14" fmla="*/ 0 w 2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
                  <a:moveTo>
                    <a:pt x="0" y="4"/>
                  </a:moveTo>
                  <a:cubicBezTo>
                    <a:pt x="0" y="4"/>
                    <a:pt x="0" y="4"/>
                    <a:pt x="0" y="3"/>
                  </a:cubicBezTo>
                  <a:cubicBezTo>
                    <a:pt x="0" y="3"/>
                    <a:pt x="0" y="3"/>
                    <a:pt x="0" y="3"/>
                  </a:cubicBezTo>
                  <a:cubicBezTo>
                    <a:pt x="1" y="3"/>
                    <a:pt x="18" y="0"/>
                    <a:pt x="23" y="1"/>
                  </a:cubicBezTo>
                  <a:cubicBezTo>
                    <a:pt x="23" y="1"/>
                    <a:pt x="24" y="1"/>
                    <a:pt x="24" y="2"/>
                  </a:cubicBezTo>
                  <a:cubicBezTo>
                    <a:pt x="24" y="2"/>
                    <a:pt x="23" y="2"/>
                    <a:pt x="23" y="2"/>
                  </a:cubicBezTo>
                  <a:cubicBezTo>
                    <a:pt x="18" y="1"/>
                    <a:pt x="0" y="4"/>
                    <a:pt x="0" y="4"/>
                  </a:cubicBezTo>
                  <a:cubicBezTo>
                    <a:pt x="0" y="4"/>
                    <a:pt x="0" y="4"/>
                    <a:pt x="0"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1" name="îŝ1íḍê">
              <a:extLst>
                <a:ext uri="{FF2B5EF4-FFF2-40B4-BE49-F238E27FC236}">
                  <a16:creationId xmlns:a16="http://schemas.microsoft.com/office/drawing/2014/main" id="{04F409C5-BD7C-492F-895D-504D37092276}"/>
                </a:ext>
              </a:extLst>
            </p:cNvPr>
            <p:cNvSpPr/>
            <p:nvPr/>
          </p:nvSpPr>
          <p:spPr bwMode="auto">
            <a:xfrm>
              <a:off x="3214690" y="3948143"/>
              <a:ext cx="85725" cy="12700"/>
            </a:xfrm>
            <a:custGeom>
              <a:avLst/>
              <a:gdLst>
                <a:gd name="T0" fmla="*/ 1 w 21"/>
                <a:gd name="T1" fmla="*/ 3 h 3"/>
                <a:gd name="T2" fmla="*/ 0 w 21"/>
                <a:gd name="T3" fmla="*/ 3 h 3"/>
                <a:gd name="T4" fmla="*/ 1 w 21"/>
                <a:gd name="T5" fmla="*/ 3 h 3"/>
                <a:gd name="T6" fmla="*/ 20 w 21"/>
                <a:gd name="T7" fmla="*/ 1 h 3"/>
                <a:gd name="T8" fmla="*/ 21 w 21"/>
                <a:gd name="T9" fmla="*/ 2 h 3"/>
                <a:gd name="T10" fmla="*/ 20 w 21"/>
                <a:gd name="T11" fmla="*/ 2 h 3"/>
                <a:gd name="T12" fmla="*/ 1 w 21"/>
                <a:gd name="T13" fmla="*/ 3 h 3"/>
                <a:gd name="T14" fmla="*/ 1 w 2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
                  <a:moveTo>
                    <a:pt x="1" y="3"/>
                  </a:moveTo>
                  <a:cubicBezTo>
                    <a:pt x="1" y="3"/>
                    <a:pt x="0" y="3"/>
                    <a:pt x="0" y="3"/>
                  </a:cubicBezTo>
                  <a:cubicBezTo>
                    <a:pt x="0" y="3"/>
                    <a:pt x="0" y="3"/>
                    <a:pt x="1" y="3"/>
                  </a:cubicBezTo>
                  <a:cubicBezTo>
                    <a:pt x="1" y="3"/>
                    <a:pt x="12" y="0"/>
                    <a:pt x="20" y="1"/>
                  </a:cubicBezTo>
                  <a:cubicBezTo>
                    <a:pt x="21" y="1"/>
                    <a:pt x="21" y="2"/>
                    <a:pt x="21" y="2"/>
                  </a:cubicBezTo>
                  <a:cubicBezTo>
                    <a:pt x="21" y="2"/>
                    <a:pt x="21" y="2"/>
                    <a:pt x="20" y="2"/>
                  </a:cubicBezTo>
                  <a:cubicBezTo>
                    <a:pt x="12" y="0"/>
                    <a:pt x="1" y="3"/>
                    <a:pt x="1" y="3"/>
                  </a:cubicBezTo>
                  <a:cubicBezTo>
                    <a:pt x="1" y="3"/>
                    <a:pt x="1" y="3"/>
                    <a:pt x="1" y="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2" name="íśļîḑe">
              <a:extLst>
                <a:ext uri="{FF2B5EF4-FFF2-40B4-BE49-F238E27FC236}">
                  <a16:creationId xmlns:a16="http://schemas.microsoft.com/office/drawing/2014/main" id="{E96F45F5-608A-46C5-88EC-4BC6EEBF3D01}"/>
                </a:ext>
              </a:extLst>
            </p:cNvPr>
            <p:cNvSpPr/>
            <p:nvPr/>
          </p:nvSpPr>
          <p:spPr bwMode="auto">
            <a:xfrm>
              <a:off x="4594229" y="4959388"/>
              <a:ext cx="231774" cy="82550"/>
            </a:xfrm>
            <a:custGeom>
              <a:avLst/>
              <a:gdLst>
                <a:gd name="T0" fmla="*/ 7 w 56"/>
                <a:gd name="T1" fmla="*/ 19 h 20"/>
                <a:gd name="T2" fmla="*/ 56 w 56"/>
                <a:gd name="T3" fmla="*/ 9 h 20"/>
                <a:gd name="T4" fmla="*/ 56 w 56"/>
                <a:gd name="T5" fmla="*/ 0 h 20"/>
                <a:gd name="T6" fmla="*/ 0 w 56"/>
                <a:gd name="T7" fmla="*/ 0 h 20"/>
                <a:gd name="T8" fmla="*/ 7 w 56"/>
                <a:gd name="T9" fmla="*/ 19 h 20"/>
              </a:gdLst>
              <a:ahLst/>
              <a:cxnLst>
                <a:cxn ang="0">
                  <a:pos x="T0" y="T1"/>
                </a:cxn>
                <a:cxn ang="0">
                  <a:pos x="T2" y="T3"/>
                </a:cxn>
                <a:cxn ang="0">
                  <a:pos x="T4" y="T5"/>
                </a:cxn>
                <a:cxn ang="0">
                  <a:pos x="T6" y="T7"/>
                </a:cxn>
                <a:cxn ang="0">
                  <a:pos x="T8" y="T9"/>
                </a:cxn>
              </a:cxnLst>
              <a:rect l="0" t="0" r="r" b="b"/>
              <a:pathLst>
                <a:path w="56" h="20">
                  <a:moveTo>
                    <a:pt x="7" y="19"/>
                  </a:moveTo>
                  <a:cubicBezTo>
                    <a:pt x="7" y="19"/>
                    <a:pt x="39" y="20"/>
                    <a:pt x="56" y="9"/>
                  </a:cubicBezTo>
                  <a:cubicBezTo>
                    <a:pt x="56" y="0"/>
                    <a:pt x="56" y="0"/>
                    <a:pt x="56" y="0"/>
                  </a:cubicBezTo>
                  <a:cubicBezTo>
                    <a:pt x="0" y="0"/>
                    <a:pt x="0" y="0"/>
                    <a:pt x="0" y="0"/>
                  </a:cubicBezTo>
                  <a:lnTo>
                    <a:pt x="7" y="19"/>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3" name="iSļïḑê">
              <a:extLst>
                <a:ext uri="{FF2B5EF4-FFF2-40B4-BE49-F238E27FC236}">
                  <a16:creationId xmlns:a16="http://schemas.microsoft.com/office/drawing/2014/main" id="{5BA724B9-B614-4A45-8F52-B13259D65BA2}"/>
                </a:ext>
              </a:extLst>
            </p:cNvPr>
            <p:cNvSpPr/>
            <p:nvPr/>
          </p:nvSpPr>
          <p:spPr bwMode="auto">
            <a:xfrm>
              <a:off x="4168779" y="4865723"/>
              <a:ext cx="263525" cy="144464"/>
            </a:xfrm>
            <a:custGeom>
              <a:avLst/>
              <a:gdLst>
                <a:gd name="T0" fmla="*/ 0 w 64"/>
                <a:gd name="T1" fmla="*/ 13 h 35"/>
                <a:gd name="T2" fmla="*/ 56 w 64"/>
                <a:gd name="T3" fmla="*/ 35 h 35"/>
                <a:gd name="T4" fmla="*/ 64 w 64"/>
                <a:gd name="T5" fmla="*/ 20 h 35"/>
                <a:gd name="T6" fmla="*/ 6 w 64"/>
                <a:gd name="T7" fmla="*/ 0 h 35"/>
                <a:gd name="T8" fmla="*/ 0 w 64"/>
                <a:gd name="T9" fmla="*/ 13 h 35"/>
              </a:gdLst>
              <a:ahLst/>
              <a:cxnLst>
                <a:cxn ang="0">
                  <a:pos x="T0" y="T1"/>
                </a:cxn>
                <a:cxn ang="0">
                  <a:pos x="T2" y="T3"/>
                </a:cxn>
                <a:cxn ang="0">
                  <a:pos x="T4" y="T5"/>
                </a:cxn>
                <a:cxn ang="0">
                  <a:pos x="T6" y="T7"/>
                </a:cxn>
                <a:cxn ang="0">
                  <a:pos x="T8" y="T9"/>
                </a:cxn>
              </a:cxnLst>
              <a:rect l="0" t="0" r="r" b="b"/>
              <a:pathLst>
                <a:path w="64" h="35">
                  <a:moveTo>
                    <a:pt x="0" y="13"/>
                  </a:moveTo>
                  <a:cubicBezTo>
                    <a:pt x="0" y="13"/>
                    <a:pt x="23" y="31"/>
                    <a:pt x="56" y="35"/>
                  </a:cubicBezTo>
                  <a:cubicBezTo>
                    <a:pt x="56" y="35"/>
                    <a:pt x="64" y="23"/>
                    <a:pt x="64" y="20"/>
                  </a:cubicBezTo>
                  <a:cubicBezTo>
                    <a:pt x="6" y="0"/>
                    <a:pt x="6" y="0"/>
                    <a:pt x="6" y="0"/>
                  </a:cubicBezTo>
                  <a:cubicBezTo>
                    <a:pt x="6" y="0"/>
                    <a:pt x="1" y="12"/>
                    <a:pt x="0" y="1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4" name="i$lïdé">
              <a:extLst>
                <a:ext uri="{FF2B5EF4-FFF2-40B4-BE49-F238E27FC236}">
                  <a16:creationId xmlns:a16="http://schemas.microsoft.com/office/drawing/2014/main" id="{E7A1F5A7-EB7B-4BD6-8B1A-1A6F2D849822}"/>
                </a:ext>
              </a:extLst>
            </p:cNvPr>
            <p:cNvSpPr/>
            <p:nvPr/>
          </p:nvSpPr>
          <p:spPr bwMode="auto">
            <a:xfrm>
              <a:off x="4081466" y="4254532"/>
              <a:ext cx="785814" cy="735018"/>
            </a:xfrm>
            <a:custGeom>
              <a:avLst/>
              <a:gdLst>
                <a:gd name="T0" fmla="*/ 0 w 190"/>
                <a:gd name="T1" fmla="*/ 138 h 178"/>
                <a:gd name="T2" fmla="*/ 79 w 190"/>
                <a:gd name="T3" fmla="*/ 172 h 178"/>
                <a:gd name="T4" fmla="*/ 190 w 190"/>
                <a:gd name="T5" fmla="*/ 167 h 178"/>
                <a:gd name="T6" fmla="*/ 148 w 190"/>
                <a:gd name="T7" fmla="*/ 0 h 178"/>
                <a:gd name="T8" fmla="*/ 55 w 190"/>
                <a:gd name="T9" fmla="*/ 8 h 178"/>
                <a:gd name="T10" fmla="*/ 0 w 190"/>
                <a:gd name="T11" fmla="*/ 138 h 178"/>
              </a:gdLst>
              <a:ahLst/>
              <a:cxnLst>
                <a:cxn ang="0">
                  <a:pos x="T0" y="T1"/>
                </a:cxn>
                <a:cxn ang="0">
                  <a:pos x="T2" y="T3"/>
                </a:cxn>
                <a:cxn ang="0">
                  <a:pos x="T4" y="T5"/>
                </a:cxn>
                <a:cxn ang="0">
                  <a:pos x="T6" y="T7"/>
                </a:cxn>
                <a:cxn ang="0">
                  <a:pos x="T8" y="T9"/>
                </a:cxn>
                <a:cxn ang="0">
                  <a:pos x="T10" y="T11"/>
                </a:cxn>
              </a:cxnLst>
              <a:rect l="0" t="0" r="r" b="b"/>
              <a:pathLst>
                <a:path w="190" h="178">
                  <a:moveTo>
                    <a:pt x="0" y="138"/>
                  </a:moveTo>
                  <a:cubicBezTo>
                    <a:pt x="0" y="138"/>
                    <a:pt x="44" y="166"/>
                    <a:pt x="79" y="172"/>
                  </a:cubicBezTo>
                  <a:cubicBezTo>
                    <a:pt x="114" y="178"/>
                    <a:pt x="184" y="174"/>
                    <a:pt x="190" y="167"/>
                  </a:cubicBezTo>
                  <a:cubicBezTo>
                    <a:pt x="190" y="167"/>
                    <a:pt x="182" y="74"/>
                    <a:pt x="148" y="0"/>
                  </a:cubicBezTo>
                  <a:cubicBezTo>
                    <a:pt x="148" y="0"/>
                    <a:pt x="78" y="2"/>
                    <a:pt x="55" y="8"/>
                  </a:cubicBezTo>
                  <a:cubicBezTo>
                    <a:pt x="55" y="8"/>
                    <a:pt x="3" y="114"/>
                    <a:pt x="0" y="13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5" name="íš1íḓê">
              <a:extLst>
                <a:ext uri="{FF2B5EF4-FFF2-40B4-BE49-F238E27FC236}">
                  <a16:creationId xmlns:a16="http://schemas.microsoft.com/office/drawing/2014/main" id="{6893E136-53C2-480A-A60D-758B82E9C880}"/>
                </a:ext>
              </a:extLst>
            </p:cNvPr>
            <p:cNvSpPr/>
            <p:nvPr/>
          </p:nvSpPr>
          <p:spPr bwMode="auto">
            <a:xfrm>
              <a:off x="5581655" y="1481149"/>
              <a:ext cx="557214" cy="466728"/>
            </a:xfrm>
            <a:custGeom>
              <a:avLst/>
              <a:gdLst>
                <a:gd name="T0" fmla="*/ 0 w 135"/>
                <a:gd name="T1" fmla="*/ 113 h 113"/>
                <a:gd name="T2" fmla="*/ 18 w 135"/>
                <a:gd name="T3" fmla="*/ 18 h 113"/>
                <a:gd name="T4" fmla="*/ 131 w 135"/>
                <a:gd name="T5" fmla="*/ 29 h 113"/>
                <a:gd name="T6" fmla="*/ 129 w 135"/>
                <a:gd name="T7" fmla="*/ 112 h 113"/>
                <a:gd name="T8" fmla="*/ 0 w 135"/>
                <a:gd name="T9" fmla="*/ 113 h 113"/>
              </a:gdLst>
              <a:ahLst/>
              <a:cxnLst>
                <a:cxn ang="0">
                  <a:pos x="T0" y="T1"/>
                </a:cxn>
                <a:cxn ang="0">
                  <a:pos x="T2" y="T3"/>
                </a:cxn>
                <a:cxn ang="0">
                  <a:pos x="T4" y="T5"/>
                </a:cxn>
                <a:cxn ang="0">
                  <a:pos x="T6" y="T7"/>
                </a:cxn>
                <a:cxn ang="0">
                  <a:pos x="T8" y="T9"/>
                </a:cxn>
              </a:cxnLst>
              <a:rect l="0" t="0" r="r" b="b"/>
              <a:pathLst>
                <a:path w="135" h="113">
                  <a:moveTo>
                    <a:pt x="0" y="113"/>
                  </a:moveTo>
                  <a:cubicBezTo>
                    <a:pt x="0" y="113"/>
                    <a:pt x="2" y="31"/>
                    <a:pt x="18" y="18"/>
                  </a:cubicBezTo>
                  <a:cubicBezTo>
                    <a:pt x="34" y="5"/>
                    <a:pt x="127" y="0"/>
                    <a:pt x="131" y="29"/>
                  </a:cubicBezTo>
                  <a:cubicBezTo>
                    <a:pt x="135" y="59"/>
                    <a:pt x="129" y="112"/>
                    <a:pt x="129" y="112"/>
                  </a:cubicBezTo>
                  <a:lnTo>
                    <a:pt x="0" y="113"/>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6" name="íṣḻîḍé">
              <a:extLst>
                <a:ext uri="{FF2B5EF4-FFF2-40B4-BE49-F238E27FC236}">
                  <a16:creationId xmlns:a16="http://schemas.microsoft.com/office/drawing/2014/main" id="{DD27B1B2-A32C-4D87-ACE3-C3088CF41750}"/>
                </a:ext>
              </a:extLst>
            </p:cNvPr>
            <p:cNvSpPr/>
            <p:nvPr/>
          </p:nvSpPr>
          <p:spPr bwMode="auto">
            <a:xfrm>
              <a:off x="5751518" y="1055696"/>
              <a:ext cx="363538" cy="384178"/>
            </a:xfrm>
            <a:custGeom>
              <a:avLst/>
              <a:gdLst>
                <a:gd name="T0" fmla="*/ 63 w 88"/>
                <a:gd name="T1" fmla="*/ 50 h 93"/>
                <a:gd name="T2" fmla="*/ 74 w 88"/>
                <a:gd name="T3" fmla="*/ 22 h 93"/>
                <a:gd name="T4" fmla="*/ 42 w 88"/>
                <a:gd name="T5" fmla="*/ 12 h 93"/>
                <a:gd name="T6" fmla="*/ 6 w 88"/>
                <a:gd name="T7" fmla="*/ 29 h 93"/>
                <a:gd name="T8" fmla="*/ 8 w 88"/>
                <a:gd name="T9" fmla="*/ 61 h 93"/>
                <a:gd name="T10" fmla="*/ 4 w 88"/>
                <a:gd name="T11" fmla="*/ 75 h 93"/>
                <a:gd name="T12" fmla="*/ 17 w 88"/>
                <a:gd name="T13" fmla="*/ 84 h 93"/>
                <a:gd name="T14" fmla="*/ 24 w 88"/>
                <a:gd name="T15" fmla="*/ 91 h 93"/>
                <a:gd name="T16" fmla="*/ 63 w 88"/>
                <a:gd name="T17"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3">
                  <a:moveTo>
                    <a:pt x="63" y="50"/>
                  </a:moveTo>
                  <a:cubicBezTo>
                    <a:pt x="63" y="50"/>
                    <a:pt x="88" y="45"/>
                    <a:pt x="74" y="22"/>
                  </a:cubicBezTo>
                  <a:cubicBezTo>
                    <a:pt x="60" y="0"/>
                    <a:pt x="49" y="13"/>
                    <a:pt x="42" y="12"/>
                  </a:cubicBezTo>
                  <a:cubicBezTo>
                    <a:pt x="35" y="11"/>
                    <a:pt x="12" y="9"/>
                    <a:pt x="6" y="29"/>
                  </a:cubicBezTo>
                  <a:cubicBezTo>
                    <a:pt x="1" y="46"/>
                    <a:pt x="13" y="60"/>
                    <a:pt x="8" y="61"/>
                  </a:cubicBezTo>
                  <a:cubicBezTo>
                    <a:pt x="4" y="62"/>
                    <a:pt x="0" y="68"/>
                    <a:pt x="4" y="75"/>
                  </a:cubicBezTo>
                  <a:cubicBezTo>
                    <a:pt x="8" y="82"/>
                    <a:pt x="19" y="82"/>
                    <a:pt x="17" y="84"/>
                  </a:cubicBezTo>
                  <a:cubicBezTo>
                    <a:pt x="15" y="85"/>
                    <a:pt x="15" y="90"/>
                    <a:pt x="24" y="91"/>
                  </a:cubicBezTo>
                  <a:cubicBezTo>
                    <a:pt x="33" y="93"/>
                    <a:pt x="63" y="50"/>
                    <a:pt x="63" y="50"/>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7" name="îś1ídè">
              <a:extLst>
                <a:ext uri="{FF2B5EF4-FFF2-40B4-BE49-F238E27FC236}">
                  <a16:creationId xmlns:a16="http://schemas.microsoft.com/office/drawing/2014/main" id="{3DFCA404-A8AF-40FD-8415-C3A4BD981827}"/>
                </a:ext>
              </a:extLst>
            </p:cNvPr>
            <p:cNvSpPr/>
            <p:nvPr/>
          </p:nvSpPr>
          <p:spPr bwMode="auto">
            <a:xfrm>
              <a:off x="5837242" y="1246197"/>
              <a:ext cx="165101" cy="338140"/>
            </a:xfrm>
            <a:custGeom>
              <a:avLst/>
              <a:gdLst>
                <a:gd name="T0" fmla="*/ 0 w 40"/>
                <a:gd name="T1" fmla="*/ 68 h 82"/>
                <a:gd name="T2" fmla="*/ 28 w 40"/>
                <a:gd name="T3" fmla="*/ 82 h 82"/>
                <a:gd name="T4" fmla="*/ 36 w 40"/>
                <a:gd name="T5" fmla="*/ 33 h 82"/>
                <a:gd name="T6" fmla="*/ 12 w 40"/>
                <a:gd name="T7" fmla="*/ 0 h 82"/>
                <a:gd name="T8" fmla="*/ 0 w 40"/>
                <a:gd name="T9" fmla="*/ 68 h 82"/>
              </a:gdLst>
              <a:ahLst/>
              <a:cxnLst>
                <a:cxn ang="0">
                  <a:pos x="T0" y="T1"/>
                </a:cxn>
                <a:cxn ang="0">
                  <a:pos x="T2" y="T3"/>
                </a:cxn>
                <a:cxn ang="0">
                  <a:pos x="T4" y="T5"/>
                </a:cxn>
                <a:cxn ang="0">
                  <a:pos x="T6" y="T7"/>
                </a:cxn>
                <a:cxn ang="0">
                  <a:pos x="T8" y="T9"/>
                </a:cxn>
              </a:cxnLst>
              <a:rect l="0" t="0" r="r" b="b"/>
              <a:pathLst>
                <a:path w="40" h="82">
                  <a:moveTo>
                    <a:pt x="0" y="68"/>
                  </a:moveTo>
                  <a:cubicBezTo>
                    <a:pt x="28" y="82"/>
                    <a:pt x="28" y="82"/>
                    <a:pt x="28" y="82"/>
                  </a:cubicBezTo>
                  <a:cubicBezTo>
                    <a:pt x="28" y="82"/>
                    <a:pt x="30" y="47"/>
                    <a:pt x="36" y="33"/>
                  </a:cubicBezTo>
                  <a:cubicBezTo>
                    <a:pt x="40" y="22"/>
                    <a:pt x="12" y="0"/>
                    <a:pt x="12" y="0"/>
                  </a:cubicBezTo>
                  <a:lnTo>
                    <a:pt x="0" y="68"/>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8" name="îşļídè">
              <a:extLst>
                <a:ext uri="{FF2B5EF4-FFF2-40B4-BE49-F238E27FC236}">
                  <a16:creationId xmlns:a16="http://schemas.microsoft.com/office/drawing/2014/main" id="{BEB1514A-EF5A-4084-8A28-7ED111516BB8}"/>
                </a:ext>
              </a:extLst>
            </p:cNvPr>
            <p:cNvSpPr/>
            <p:nvPr/>
          </p:nvSpPr>
          <p:spPr bwMode="auto">
            <a:xfrm>
              <a:off x="5834068" y="1122372"/>
              <a:ext cx="260351" cy="333378"/>
            </a:xfrm>
            <a:custGeom>
              <a:avLst/>
              <a:gdLst>
                <a:gd name="T0" fmla="*/ 46 w 63"/>
                <a:gd name="T1" fmla="*/ 12 h 81"/>
                <a:gd name="T2" fmla="*/ 37 w 63"/>
                <a:gd name="T3" fmla="*/ 74 h 81"/>
                <a:gd name="T4" fmla="*/ 3 w 63"/>
                <a:gd name="T5" fmla="*/ 20 h 81"/>
                <a:gd name="T6" fmla="*/ 46 w 63"/>
                <a:gd name="T7" fmla="*/ 12 h 81"/>
              </a:gdLst>
              <a:ahLst/>
              <a:cxnLst>
                <a:cxn ang="0">
                  <a:pos x="T0" y="T1"/>
                </a:cxn>
                <a:cxn ang="0">
                  <a:pos x="T2" y="T3"/>
                </a:cxn>
                <a:cxn ang="0">
                  <a:pos x="T4" y="T5"/>
                </a:cxn>
                <a:cxn ang="0">
                  <a:pos x="T6" y="T7"/>
                </a:cxn>
              </a:cxnLst>
              <a:rect l="0" t="0" r="r" b="b"/>
              <a:pathLst>
                <a:path w="63" h="81">
                  <a:moveTo>
                    <a:pt x="46" y="12"/>
                  </a:moveTo>
                  <a:cubicBezTo>
                    <a:pt x="46" y="12"/>
                    <a:pt x="63" y="63"/>
                    <a:pt x="37" y="74"/>
                  </a:cubicBezTo>
                  <a:cubicBezTo>
                    <a:pt x="21" y="81"/>
                    <a:pt x="0" y="33"/>
                    <a:pt x="3" y="20"/>
                  </a:cubicBezTo>
                  <a:cubicBezTo>
                    <a:pt x="6" y="8"/>
                    <a:pt x="45" y="0"/>
                    <a:pt x="46" y="12"/>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9" name="îṥḻïďê">
              <a:extLst>
                <a:ext uri="{FF2B5EF4-FFF2-40B4-BE49-F238E27FC236}">
                  <a16:creationId xmlns:a16="http://schemas.microsoft.com/office/drawing/2014/main" id="{72751BF4-A43D-4B58-8D3F-2FF6E3ECAABE}"/>
                </a:ext>
              </a:extLst>
            </p:cNvPr>
            <p:cNvSpPr/>
            <p:nvPr/>
          </p:nvSpPr>
          <p:spPr bwMode="auto">
            <a:xfrm>
              <a:off x="5821368" y="1249373"/>
              <a:ext cx="69849" cy="95250"/>
            </a:xfrm>
            <a:custGeom>
              <a:avLst/>
              <a:gdLst>
                <a:gd name="T0" fmla="*/ 13 w 17"/>
                <a:gd name="T1" fmla="*/ 11 h 23"/>
                <a:gd name="T2" fmla="*/ 2 w 17"/>
                <a:gd name="T3" fmla="*/ 6 h 23"/>
                <a:gd name="T4" fmla="*/ 13 w 17"/>
                <a:gd name="T5" fmla="*/ 20 h 23"/>
                <a:gd name="T6" fmla="*/ 13 w 17"/>
                <a:gd name="T7" fmla="*/ 11 h 23"/>
              </a:gdLst>
              <a:ahLst/>
              <a:cxnLst>
                <a:cxn ang="0">
                  <a:pos x="T0" y="T1"/>
                </a:cxn>
                <a:cxn ang="0">
                  <a:pos x="T2" y="T3"/>
                </a:cxn>
                <a:cxn ang="0">
                  <a:pos x="T4" y="T5"/>
                </a:cxn>
                <a:cxn ang="0">
                  <a:pos x="T6" y="T7"/>
                </a:cxn>
              </a:cxnLst>
              <a:rect l="0" t="0" r="r" b="b"/>
              <a:pathLst>
                <a:path w="17" h="23">
                  <a:moveTo>
                    <a:pt x="13" y="11"/>
                  </a:moveTo>
                  <a:cubicBezTo>
                    <a:pt x="13" y="11"/>
                    <a:pt x="5" y="0"/>
                    <a:pt x="2" y="6"/>
                  </a:cubicBezTo>
                  <a:cubicBezTo>
                    <a:pt x="0" y="12"/>
                    <a:pt x="10" y="23"/>
                    <a:pt x="13" y="20"/>
                  </a:cubicBezTo>
                  <a:cubicBezTo>
                    <a:pt x="17" y="17"/>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0" name="íŝļíďé">
              <a:extLst>
                <a:ext uri="{FF2B5EF4-FFF2-40B4-BE49-F238E27FC236}">
                  <a16:creationId xmlns:a16="http://schemas.microsoft.com/office/drawing/2014/main" id="{7F487BE2-891F-4454-BA6B-8CBD2792C93F}"/>
                </a:ext>
              </a:extLst>
            </p:cNvPr>
            <p:cNvSpPr/>
            <p:nvPr/>
          </p:nvSpPr>
          <p:spPr bwMode="auto">
            <a:xfrm>
              <a:off x="5919793" y="1287472"/>
              <a:ext cx="17462" cy="15875"/>
            </a:xfrm>
            <a:custGeom>
              <a:avLst/>
              <a:gdLst>
                <a:gd name="T0" fmla="*/ 4 w 4"/>
                <a:gd name="T1" fmla="*/ 2 h 4"/>
                <a:gd name="T2" fmla="*/ 2 w 4"/>
                <a:gd name="T3" fmla="*/ 4 h 4"/>
                <a:gd name="T4" fmla="*/ 0 w 4"/>
                <a:gd name="T5" fmla="*/ 3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3"/>
                  </a:cubicBezTo>
                  <a:cubicBezTo>
                    <a:pt x="0" y="1"/>
                    <a:pt x="0" y="0"/>
                    <a:pt x="1" y="0"/>
                  </a:cubicBezTo>
                  <a:cubicBezTo>
                    <a:pt x="3" y="0"/>
                    <a:pt x="4" y="1"/>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1" name="ïsļîḍê">
              <a:extLst>
                <a:ext uri="{FF2B5EF4-FFF2-40B4-BE49-F238E27FC236}">
                  <a16:creationId xmlns:a16="http://schemas.microsoft.com/office/drawing/2014/main" id="{801E4A29-2679-4133-B3A1-3BC6536E424B}"/>
                </a:ext>
              </a:extLst>
            </p:cNvPr>
            <p:cNvSpPr/>
            <p:nvPr/>
          </p:nvSpPr>
          <p:spPr bwMode="auto">
            <a:xfrm>
              <a:off x="5867405" y="1344624"/>
              <a:ext cx="106364" cy="173040"/>
            </a:xfrm>
            <a:custGeom>
              <a:avLst/>
              <a:gdLst>
                <a:gd name="T0" fmla="*/ 26 w 26"/>
                <a:gd name="T1" fmla="*/ 21 h 42"/>
                <a:gd name="T2" fmla="*/ 3 w 26"/>
                <a:gd name="T3" fmla="*/ 3 h 42"/>
                <a:gd name="T4" fmla="*/ 7 w 26"/>
                <a:gd name="T5" fmla="*/ 26 h 42"/>
                <a:gd name="T6" fmla="*/ 23 w 26"/>
                <a:gd name="T7" fmla="*/ 42 h 42"/>
                <a:gd name="T8" fmla="*/ 26 w 26"/>
                <a:gd name="T9" fmla="*/ 21 h 42"/>
              </a:gdLst>
              <a:ahLst/>
              <a:cxnLst>
                <a:cxn ang="0">
                  <a:pos x="T0" y="T1"/>
                </a:cxn>
                <a:cxn ang="0">
                  <a:pos x="T2" y="T3"/>
                </a:cxn>
                <a:cxn ang="0">
                  <a:pos x="T4" y="T5"/>
                </a:cxn>
                <a:cxn ang="0">
                  <a:pos x="T6" y="T7"/>
                </a:cxn>
                <a:cxn ang="0">
                  <a:pos x="T8" y="T9"/>
                </a:cxn>
              </a:cxnLst>
              <a:rect l="0" t="0" r="r" b="b"/>
              <a:pathLst>
                <a:path w="26" h="42">
                  <a:moveTo>
                    <a:pt x="26" y="21"/>
                  </a:moveTo>
                  <a:cubicBezTo>
                    <a:pt x="26" y="21"/>
                    <a:pt x="10" y="19"/>
                    <a:pt x="3" y="3"/>
                  </a:cubicBezTo>
                  <a:cubicBezTo>
                    <a:pt x="1" y="0"/>
                    <a:pt x="0" y="17"/>
                    <a:pt x="7" y="26"/>
                  </a:cubicBezTo>
                  <a:cubicBezTo>
                    <a:pt x="14" y="36"/>
                    <a:pt x="23" y="42"/>
                    <a:pt x="23" y="42"/>
                  </a:cubicBezTo>
                  <a:cubicBezTo>
                    <a:pt x="23" y="42"/>
                    <a:pt x="24" y="26"/>
                    <a:pt x="26" y="21"/>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2" name="iṩļïḋè">
              <a:extLst>
                <a:ext uri="{FF2B5EF4-FFF2-40B4-BE49-F238E27FC236}">
                  <a16:creationId xmlns:a16="http://schemas.microsoft.com/office/drawing/2014/main" id="{AA38BB3B-D06F-41FB-86CB-ED032B88E98A}"/>
                </a:ext>
              </a:extLst>
            </p:cNvPr>
            <p:cNvSpPr/>
            <p:nvPr/>
          </p:nvSpPr>
          <p:spPr bwMode="auto">
            <a:xfrm>
              <a:off x="5846768" y="1282710"/>
              <a:ext cx="23812" cy="41275"/>
            </a:xfrm>
            <a:custGeom>
              <a:avLst/>
              <a:gdLst>
                <a:gd name="T0" fmla="*/ 6 w 6"/>
                <a:gd name="T1" fmla="*/ 10 h 10"/>
                <a:gd name="T2" fmla="*/ 6 w 6"/>
                <a:gd name="T3" fmla="*/ 10 h 10"/>
                <a:gd name="T4" fmla="*/ 5 w 6"/>
                <a:gd name="T5" fmla="*/ 9 h 10"/>
                <a:gd name="T6" fmla="*/ 3 w 6"/>
                <a:gd name="T7" fmla="*/ 2 h 10"/>
                <a:gd name="T8" fmla="*/ 0 w 6"/>
                <a:gd name="T9" fmla="*/ 1 h 10"/>
                <a:gd name="T10" fmla="*/ 0 w 6"/>
                <a:gd name="T11" fmla="*/ 1 h 10"/>
                <a:gd name="T12" fmla="*/ 0 w 6"/>
                <a:gd name="T13" fmla="*/ 0 h 10"/>
                <a:gd name="T14" fmla="*/ 4 w 6"/>
                <a:gd name="T15" fmla="*/ 1 h 10"/>
                <a:gd name="T16" fmla="*/ 6 w 6"/>
                <a:gd name="T17" fmla="*/ 9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6" y="10"/>
                    <a:pt x="5" y="9"/>
                    <a:pt x="5" y="9"/>
                  </a:cubicBezTo>
                  <a:cubicBezTo>
                    <a:pt x="6" y="6"/>
                    <a:pt x="5" y="3"/>
                    <a:pt x="3" y="2"/>
                  </a:cubicBezTo>
                  <a:cubicBezTo>
                    <a:pt x="2" y="1"/>
                    <a:pt x="0" y="1"/>
                    <a:pt x="0" y="1"/>
                  </a:cubicBezTo>
                  <a:cubicBezTo>
                    <a:pt x="0" y="1"/>
                    <a:pt x="0" y="1"/>
                    <a:pt x="0" y="1"/>
                  </a:cubicBezTo>
                  <a:cubicBezTo>
                    <a:pt x="0" y="1"/>
                    <a:pt x="0" y="0"/>
                    <a:pt x="0" y="0"/>
                  </a:cubicBezTo>
                  <a:cubicBezTo>
                    <a:pt x="0" y="0"/>
                    <a:pt x="2" y="0"/>
                    <a:pt x="4" y="1"/>
                  </a:cubicBezTo>
                  <a:cubicBezTo>
                    <a:pt x="6" y="3"/>
                    <a:pt x="6" y="5"/>
                    <a:pt x="6" y="9"/>
                  </a:cubicBezTo>
                  <a:cubicBezTo>
                    <a:pt x="6" y="9"/>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3" name="îš1ïḋe">
              <a:extLst>
                <a:ext uri="{FF2B5EF4-FFF2-40B4-BE49-F238E27FC236}">
                  <a16:creationId xmlns:a16="http://schemas.microsoft.com/office/drawing/2014/main" id="{9FD4CC95-B5B5-4CF4-AA07-2C94E9A97E7D}"/>
                </a:ext>
              </a:extLst>
            </p:cNvPr>
            <p:cNvSpPr/>
            <p:nvPr/>
          </p:nvSpPr>
          <p:spPr bwMode="auto">
            <a:xfrm>
              <a:off x="5911855" y="1316049"/>
              <a:ext cx="33338" cy="33339"/>
            </a:xfrm>
            <a:custGeom>
              <a:avLst/>
              <a:gdLst>
                <a:gd name="T0" fmla="*/ 8 w 8"/>
                <a:gd name="T1" fmla="*/ 4 h 8"/>
                <a:gd name="T2" fmla="*/ 5 w 8"/>
                <a:gd name="T3" fmla="*/ 8 h 8"/>
                <a:gd name="T4" fmla="*/ 1 w 8"/>
                <a:gd name="T5" fmla="*/ 5 h 8"/>
                <a:gd name="T6" fmla="*/ 4 w 8"/>
                <a:gd name="T7" fmla="*/ 1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5" y="8"/>
                  </a:cubicBezTo>
                  <a:cubicBezTo>
                    <a:pt x="3" y="8"/>
                    <a:pt x="1" y="7"/>
                    <a:pt x="1" y="5"/>
                  </a:cubicBezTo>
                  <a:cubicBezTo>
                    <a:pt x="0" y="3"/>
                    <a:pt x="2" y="1"/>
                    <a:pt x="4" y="1"/>
                  </a:cubicBezTo>
                  <a:cubicBezTo>
                    <a:pt x="6" y="0"/>
                    <a:pt x="8" y="2"/>
                    <a:pt x="8" y="4"/>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4" name="i$ḷîḓè">
              <a:extLst>
                <a:ext uri="{FF2B5EF4-FFF2-40B4-BE49-F238E27FC236}">
                  <a16:creationId xmlns:a16="http://schemas.microsoft.com/office/drawing/2014/main" id="{CC2FEBE0-AF1D-40CF-97A5-479B1BCD3B34}"/>
                </a:ext>
              </a:extLst>
            </p:cNvPr>
            <p:cNvSpPr/>
            <p:nvPr/>
          </p:nvSpPr>
          <p:spPr bwMode="auto">
            <a:xfrm>
              <a:off x="5854704" y="1287472"/>
              <a:ext cx="12700" cy="23813"/>
            </a:xfrm>
            <a:custGeom>
              <a:avLst/>
              <a:gdLst>
                <a:gd name="T0" fmla="*/ 2 w 3"/>
                <a:gd name="T1" fmla="*/ 6 h 6"/>
                <a:gd name="T2" fmla="*/ 2 w 3"/>
                <a:gd name="T3" fmla="*/ 6 h 6"/>
                <a:gd name="T4" fmla="*/ 1 w 3"/>
                <a:gd name="T5" fmla="*/ 0 h 6"/>
                <a:gd name="T6" fmla="*/ 2 w 3"/>
                <a:gd name="T7" fmla="*/ 0 h 6"/>
                <a:gd name="T8" fmla="*/ 2 w 3"/>
                <a:gd name="T9" fmla="*/ 1 h 6"/>
                <a:gd name="T10" fmla="*/ 3 w 3"/>
                <a:gd name="T11" fmla="*/ 6 h 6"/>
                <a:gd name="T12" fmla="*/ 3 w 3"/>
                <a:gd name="T13" fmla="*/ 6 h 6"/>
                <a:gd name="T14" fmla="*/ 2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1"/>
                  </a:cubicBezTo>
                  <a:cubicBezTo>
                    <a:pt x="2" y="1"/>
                    <a:pt x="1" y="2"/>
                    <a:pt x="3" y="6"/>
                  </a:cubicBezTo>
                  <a:cubicBezTo>
                    <a:pt x="3" y="6"/>
                    <a:pt x="3" y="6"/>
                    <a:pt x="3" y="6"/>
                  </a:cubicBezTo>
                  <a:cubicBezTo>
                    <a:pt x="3"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5" name="iṩḷiḋé">
              <a:extLst>
                <a:ext uri="{FF2B5EF4-FFF2-40B4-BE49-F238E27FC236}">
                  <a16:creationId xmlns:a16="http://schemas.microsoft.com/office/drawing/2014/main" id="{C3CC0587-E927-4A5D-B0B8-FAAEF79DBB1D}"/>
                </a:ext>
              </a:extLst>
            </p:cNvPr>
            <p:cNvSpPr/>
            <p:nvPr/>
          </p:nvSpPr>
          <p:spPr bwMode="auto">
            <a:xfrm>
              <a:off x="5899155" y="1254135"/>
              <a:ext cx="41275" cy="25401"/>
            </a:xfrm>
            <a:custGeom>
              <a:avLst/>
              <a:gdLst>
                <a:gd name="T0" fmla="*/ 9 w 10"/>
                <a:gd name="T1" fmla="*/ 3 h 6"/>
                <a:gd name="T2" fmla="*/ 5 w 10"/>
                <a:gd name="T3" fmla="*/ 4 h 6"/>
                <a:gd name="T4" fmla="*/ 1 w 10"/>
                <a:gd name="T5" fmla="*/ 5 h 6"/>
                <a:gd name="T6" fmla="*/ 4 w 10"/>
                <a:gd name="T7" fmla="*/ 1 h 6"/>
                <a:gd name="T8" fmla="*/ 9 w 10"/>
                <a:gd name="T9" fmla="*/ 3 h 6"/>
              </a:gdLst>
              <a:ahLst/>
              <a:cxnLst>
                <a:cxn ang="0">
                  <a:pos x="T0" y="T1"/>
                </a:cxn>
                <a:cxn ang="0">
                  <a:pos x="T2" y="T3"/>
                </a:cxn>
                <a:cxn ang="0">
                  <a:pos x="T4" y="T5"/>
                </a:cxn>
                <a:cxn ang="0">
                  <a:pos x="T6" y="T7"/>
                </a:cxn>
                <a:cxn ang="0">
                  <a:pos x="T8" y="T9"/>
                </a:cxn>
              </a:cxnLst>
              <a:rect l="0" t="0" r="r" b="b"/>
              <a:pathLst>
                <a:path w="10" h="6">
                  <a:moveTo>
                    <a:pt x="9" y="3"/>
                  </a:moveTo>
                  <a:cubicBezTo>
                    <a:pt x="10" y="5"/>
                    <a:pt x="7" y="4"/>
                    <a:pt x="5" y="4"/>
                  </a:cubicBezTo>
                  <a:cubicBezTo>
                    <a:pt x="3" y="4"/>
                    <a:pt x="1" y="6"/>
                    <a:pt x="1" y="5"/>
                  </a:cubicBezTo>
                  <a:cubicBezTo>
                    <a:pt x="0" y="3"/>
                    <a:pt x="2" y="1"/>
                    <a:pt x="4" y="1"/>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6" name="iśľíḑe">
              <a:extLst>
                <a:ext uri="{FF2B5EF4-FFF2-40B4-BE49-F238E27FC236}">
                  <a16:creationId xmlns:a16="http://schemas.microsoft.com/office/drawing/2014/main" id="{A5038F0B-0AEB-4DE0-9ADC-186BD10FCD1B}"/>
                </a:ext>
              </a:extLst>
            </p:cNvPr>
            <p:cNvSpPr/>
            <p:nvPr/>
          </p:nvSpPr>
          <p:spPr bwMode="auto">
            <a:xfrm>
              <a:off x="5986469" y="1241435"/>
              <a:ext cx="36513" cy="25401"/>
            </a:xfrm>
            <a:custGeom>
              <a:avLst/>
              <a:gdLst>
                <a:gd name="T0" fmla="*/ 9 w 9"/>
                <a:gd name="T1" fmla="*/ 3 h 6"/>
                <a:gd name="T2" fmla="*/ 5 w 9"/>
                <a:gd name="T3" fmla="*/ 4 h 6"/>
                <a:gd name="T4" fmla="*/ 0 w 9"/>
                <a:gd name="T5" fmla="*/ 4 h 6"/>
                <a:gd name="T6" fmla="*/ 4 w 9"/>
                <a:gd name="T7" fmla="*/ 0 h 6"/>
                <a:gd name="T8" fmla="*/ 9 w 9"/>
                <a:gd name="T9" fmla="*/ 3 h 6"/>
              </a:gdLst>
              <a:ahLst/>
              <a:cxnLst>
                <a:cxn ang="0">
                  <a:pos x="T0" y="T1"/>
                </a:cxn>
                <a:cxn ang="0">
                  <a:pos x="T2" y="T3"/>
                </a:cxn>
                <a:cxn ang="0">
                  <a:pos x="T4" y="T5"/>
                </a:cxn>
                <a:cxn ang="0">
                  <a:pos x="T6" y="T7"/>
                </a:cxn>
                <a:cxn ang="0">
                  <a:pos x="T8" y="T9"/>
                </a:cxn>
              </a:cxnLst>
              <a:rect l="0" t="0" r="r" b="b"/>
              <a:pathLst>
                <a:path w="9" h="6">
                  <a:moveTo>
                    <a:pt x="9" y="3"/>
                  </a:moveTo>
                  <a:cubicBezTo>
                    <a:pt x="9" y="5"/>
                    <a:pt x="7" y="3"/>
                    <a:pt x="5" y="4"/>
                  </a:cubicBezTo>
                  <a:cubicBezTo>
                    <a:pt x="2" y="4"/>
                    <a:pt x="1" y="6"/>
                    <a:pt x="0" y="4"/>
                  </a:cubicBezTo>
                  <a:cubicBezTo>
                    <a:pt x="0" y="2"/>
                    <a:pt x="2" y="1"/>
                    <a:pt x="4" y="0"/>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7" name="ïSļîdé">
              <a:extLst>
                <a:ext uri="{FF2B5EF4-FFF2-40B4-BE49-F238E27FC236}">
                  <a16:creationId xmlns:a16="http://schemas.microsoft.com/office/drawing/2014/main" id="{57CEAFF5-2B1B-4F7C-8E46-D6B7C91FE248}"/>
                </a:ext>
              </a:extLst>
            </p:cNvPr>
            <p:cNvSpPr/>
            <p:nvPr/>
          </p:nvSpPr>
          <p:spPr bwMode="auto">
            <a:xfrm>
              <a:off x="6011867" y="1311285"/>
              <a:ext cx="31750" cy="33339"/>
            </a:xfrm>
            <a:custGeom>
              <a:avLst/>
              <a:gdLst>
                <a:gd name="T0" fmla="*/ 7 w 8"/>
                <a:gd name="T1" fmla="*/ 3 h 8"/>
                <a:gd name="T2" fmla="*/ 4 w 8"/>
                <a:gd name="T3" fmla="*/ 7 h 8"/>
                <a:gd name="T4" fmla="*/ 0 w 8"/>
                <a:gd name="T5" fmla="*/ 4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6" y="7"/>
                    <a:pt x="4" y="7"/>
                  </a:cubicBezTo>
                  <a:cubicBezTo>
                    <a:pt x="2" y="8"/>
                    <a:pt x="0" y="6"/>
                    <a:pt x="0" y="4"/>
                  </a:cubicBezTo>
                  <a:cubicBezTo>
                    <a:pt x="0" y="2"/>
                    <a:pt x="1" y="0"/>
                    <a:pt x="3" y="0"/>
                  </a:cubicBezTo>
                  <a:cubicBezTo>
                    <a:pt x="5" y="0"/>
                    <a:pt x="7" y="1"/>
                    <a:pt x="7" y="3"/>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8" name="ïŝlîde">
              <a:extLst>
                <a:ext uri="{FF2B5EF4-FFF2-40B4-BE49-F238E27FC236}">
                  <a16:creationId xmlns:a16="http://schemas.microsoft.com/office/drawing/2014/main" id="{DE764D5B-15C5-453B-A3F0-DBCC1E55D649}"/>
                </a:ext>
              </a:extLst>
            </p:cNvPr>
            <p:cNvSpPr/>
            <p:nvPr/>
          </p:nvSpPr>
          <p:spPr bwMode="auto">
            <a:xfrm>
              <a:off x="5981705" y="1290648"/>
              <a:ext cx="20638" cy="41275"/>
            </a:xfrm>
            <a:custGeom>
              <a:avLst/>
              <a:gdLst>
                <a:gd name="T0" fmla="*/ 4 w 5"/>
                <a:gd name="T1" fmla="*/ 10 h 10"/>
                <a:gd name="T2" fmla="*/ 0 w 5"/>
                <a:gd name="T3" fmla="*/ 5 h 10"/>
                <a:gd name="T4" fmla="*/ 0 w 5"/>
                <a:gd name="T5" fmla="*/ 4 h 10"/>
                <a:gd name="T6" fmla="*/ 0 w 5"/>
                <a:gd name="T7" fmla="*/ 4 h 10"/>
                <a:gd name="T8" fmla="*/ 4 w 5"/>
                <a:gd name="T9" fmla="*/ 9 h 10"/>
                <a:gd name="T10" fmla="*/ 2 w 5"/>
                <a:gd name="T11" fmla="*/ 0 h 10"/>
                <a:gd name="T12" fmla="*/ 2 w 5"/>
                <a:gd name="T13" fmla="*/ 0 h 10"/>
                <a:gd name="T14" fmla="*/ 2 w 5"/>
                <a:gd name="T15" fmla="*/ 0 h 10"/>
                <a:gd name="T16" fmla="*/ 5 w 5"/>
                <a:gd name="T17" fmla="*/ 10 h 10"/>
                <a:gd name="T18" fmla="*/ 5 w 5"/>
                <a:gd name="T19" fmla="*/ 10 h 10"/>
                <a:gd name="T20" fmla="*/ 4 w 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4" y="10"/>
                  </a:moveTo>
                  <a:cubicBezTo>
                    <a:pt x="4" y="10"/>
                    <a:pt x="3" y="9"/>
                    <a:pt x="0" y="5"/>
                  </a:cubicBezTo>
                  <a:cubicBezTo>
                    <a:pt x="0" y="5"/>
                    <a:pt x="0" y="4"/>
                    <a:pt x="0" y="4"/>
                  </a:cubicBezTo>
                  <a:cubicBezTo>
                    <a:pt x="0" y="4"/>
                    <a:pt x="0" y="4"/>
                    <a:pt x="0" y="4"/>
                  </a:cubicBezTo>
                  <a:cubicBezTo>
                    <a:pt x="2" y="6"/>
                    <a:pt x="3" y="8"/>
                    <a:pt x="4" y="9"/>
                  </a:cubicBezTo>
                  <a:cubicBezTo>
                    <a:pt x="4" y="7"/>
                    <a:pt x="3" y="4"/>
                    <a:pt x="2" y="0"/>
                  </a:cubicBezTo>
                  <a:cubicBezTo>
                    <a:pt x="1" y="0"/>
                    <a:pt x="2" y="0"/>
                    <a:pt x="2" y="0"/>
                  </a:cubicBezTo>
                  <a:cubicBezTo>
                    <a:pt x="2" y="0"/>
                    <a:pt x="2" y="0"/>
                    <a:pt x="2" y="0"/>
                  </a:cubicBezTo>
                  <a:cubicBezTo>
                    <a:pt x="4" y="4"/>
                    <a:pt x="5" y="9"/>
                    <a:pt x="5" y="10"/>
                  </a:cubicBezTo>
                  <a:cubicBezTo>
                    <a:pt x="5" y="10"/>
                    <a:pt x="5" y="10"/>
                    <a:pt x="5" y="10"/>
                  </a:cubicBezTo>
                  <a:cubicBezTo>
                    <a:pt x="5" y="10"/>
                    <a:pt x="5" y="10"/>
                    <a:pt x="4"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9" name="îṡľíḋé">
              <a:extLst>
                <a:ext uri="{FF2B5EF4-FFF2-40B4-BE49-F238E27FC236}">
                  <a16:creationId xmlns:a16="http://schemas.microsoft.com/office/drawing/2014/main" id="{6A712955-6ABF-4243-84E4-E570CC1853B1}"/>
                </a:ext>
              </a:extLst>
            </p:cNvPr>
            <p:cNvSpPr/>
            <p:nvPr/>
          </p:nvSpPr>
          <p:spPr bwMode="auto">
            <a:xfrm>
              <a:off x="5970593" y="1341448"/>
              <a:ext cx="36513" cy="28575"/>
            </a:xfrm>
            <a:custGeom>
              <a:avLst/>
              <a:gdLst>
                <a:gd name="T0" fmla="*/ 4 w 9"/>
                <a:gd name="T1" fmla="*/ 7 h 7"/>
                <a:gd name="T2" fmla="*/ 4 w 9"/>
                <a:gd name="T3" fmla="*/ 7 h 7"/>
                <a:gd name="T4" fmla="*/ 0 w 9"/>
                <a:gd name="T5" fmla="*/ 1 h 7"/>
                <a:gd name="T6" fmla="*/ 0 w 9"/>
                <a:gd name="T7" fmla="*/ 0 h 7"/>
                <a:gd name="T8" fmla="*/ 1 w 9"/>
                <a:gd name="T9" fmla="*/ 1 h 7"/>
                <a:gd name="T10" fmla="*/ 4 w 9"/>
                <a:gd name="T11" fmla="*/ 6 h 7"/>
                <a:gd name="T12" fmla="*/ 8 w 9"/>
                <a:gd name="T13" fmla="*/ 1 h 7"/>
                <a:gd name="T14" fmla="*/ 8 w 9"/>
                <a:gd name="T15" fmla="*/ 0 h 7"/>
                <a:gd name="T16" fmla="*/ 9 w 9"/>
                <a:gd name="T17" fmla="*/ 1 h 7"/>
                <a:gd name="T18" fmla="*/ 4 w 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4" y="7"/>
                  </a:moveTo>
                  <a:cubicBezTo>
                    <a:pt x="4" y="7"/>
                    <a:pt x="4" y="7"/>
                    <a:pt x="4" y="7"/>
                  </a:cubicBezTo>
                  <a:cubicBezTo>
                    <a:pt x="2" y="7"/>
                    <a:pt x="0" y="1"/>
                    <a:pt x="0" y="1"/>
                  </a:cubicBezTo>
                  <a:cubicBezTo>
                    <a:pt x="0" y="1"/>
                    <a:pt x="0" y="0"/>
                    <a:pt x="0" y="0"/>
                  </a:cubicBezTo>
                  <a:cubicBezTo>
                    <a:pt x="1" y="0"/>
                    <a:pt x="1" y="0"/>
                    <a:pt x="1" y="1"/>
                  </a:cubicBezTo>
                  <a:cubicBezTo>
                    <a:pt x="2" y="3"/>
                    <a:pt x="3" y="6"/>
                    <a:pt x="4" y="6"/>
                  </a:cubicBezTo>
                  <a:cubicBezTo>
                    <a:pt x="5" y="6"/>
                    <a:pt x="6" y="5"/>
                    <a:pt x="8" y="1"/>
                  </a:cubicBezTo>
                  <a:cubicBezTo>
                    <a:pt x="8" y="0"/>
                    <a:pt x="8" y="0"/>
                    <a:pt x="8" y="0"/>
                  </a:cubicBezTo>
                  <a:cubicBezTo>
                    <a:pt x="9" y="0"/>
                    <a:pt x="9" y="1"/>
                    <a:pt x="9" y="1"/>
                  </a:cubicBezTo>
                  <a:cubicBezTo>
                    <a:pt x="7" y="5"/>
                    <a:pt x="6" y="7"/>
                    <a:pt x="4"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0" name="ïsľíḑê">
              <a:extLst>
                <a:ext uri="{FF2B5EF4-FFF2-40B4-BE49-F238E27FC236}">
                  <a16:creationId xmlns:a16="http://schemas.microsoft.com/office/drawing/2014/main" id="{CAE8ECC9-E0AC-4CE9-B1E4-ECA9FAB64623}"/>
                </a:ext>
              </a:extLst>
            </p:cNvPr>
            <p:cNvSpPr/>
            <p:nvPr/>
          </p:nvSpPr>
          <p:spPr bwMode="auto">
            <a:xfrm>
              <a:off x="6002343" y="1279534"/>
              <a:ext cx="17462" cy="15875"/>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4" y="0"/>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1" name="işlïďê">
              <a:extLst>
                <a:ext uri="{FF2B5EF4-FFF2-40B4-BE49-F238E27FC236}">
                  <a16:creationId xmlns:a16="http://schemas.microsoft.com/office/drawing/2014/main" id="{3EC19DF6-F486-4B76-90F7-25417F1DE980}"/>
                </a:ext>
              </a:extLst>
            </p:cNvPr>
            <p:cNvSpPr/>
            <p:nvPr/>
          </p:nvSpPr>
          <p:spPr bwMode="auto">
            <a:xfrm>
              <a:off x="5821368" y="1122372"/>
              <a:ext cx="144463" cy="152402"/>
            </a:xfrm>
            <a:custGeom>
              <a:avLst/>
              <a:gdLst>
                <a:gd name="T0" fmla="*/ 35 w 35"/>
                <a:gd name="T1" fmla="*/ 6 h 37"/>
                <a:gd name="T2" fmla="*/ 25 w 35"/>
                <a:gd name="T3" fmla="*/ 10 h 37"/>
                <a:gd name="T4" fmla="*/ 19 w 35"/>
                <a:gd name="T5" fmla="*/ 30 h 37"/>
                <a:gd name="T6" fmla="*/ 9 w 35"/>
                <a:gd name="T7" fmla="*/ 37 h 37"/>
                <a:gd name="T8" fmla="*/ 2 w 35"/>
                <a:gd name="T9" fmla="*/ 22 h 37"/>
                <a:gd name="T10" fmla="*/ 35 w 35"/>
                <a:gd name="T11" fmla="*/ 6 h 37"/>
              </a:gdLst>
              <a:ahLst/>
              <a:cxnLst>
                <a:cxn ang="0">
                  <a:pos x="T0" y="T1"/>
                </a:cxn>
                <a:cxn ang="0">
                  <a:pos x="T2" y="T3"/>
                </a:cxn>
                <a:cxn ang="0">
                  <a:pos x="T4" y="T5"/>
                </a:cxn>
                <a:cxn ang="0">
                  <a:pos x="T6" y="T7"/>
                </a:cxn>
                <a:cxn ang="0">
                  <a:pos x="T8" y="T9"/>
                </a:cxn>
                <a:cxn ang="0">
                  <a:pos x="T10" y="T11"/>
                </a:cxn>
              </a:cxnLst>
              <a:rect l="0" t="0" r="r" b="b"/>
              <a:pathLst>
                <a:path w="35" h="37">
                  <a:moveTo>
                    <a:pt x="35" y="6"/>
                  </a:moveTo>
                  <a:cubicBezTo>
                    <a:pt x="35" y="6"/>
                    <a:pt x="28" y="5"/>
                    <a:pt x="25" y="10"/>
                  </a:cubicBezTo>
                  <a:cubicBezTo>
                    <a:pt x="22" y="15"/>
                    <a:pt x="30" y="22"/>
                    <a:pt x="19" y="30"/>
                  </a:cubicBezTo>
                  <a:cubicBezTo>
                    <a:pt x="11" y="36"/>
                    <a:pt x="9" y="37"/>
                    <a:pt x="9" y="37"/>
                  </a:cubicBezTo>
                  <a:cubicBezTo>
                    <a:pt x="9" y="37"/>
                    <a:pt x="0" y="33"/>
                    <a:pt x="2" y="22"/>
                  </a:cubicBezTo>
                  <a:cubicBezTo>
                    <a:pt x="3" y="11"/>
                    <a:pt x="24" y="0"/>
                    <a:pt x="35"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2" name="ï$ľiḋe">
              <a:extLst>
                <a:ext uri="{FF2B5EF4-FFF2-40B4-BE49-F238E27FC236}">
                  <a16:creationId xmlns:a16="http://schemas.microsoft.com/office/drawing/2014/main" id="{F77D9CDE-946A-436D-8039-1F53A07A1664}"/>
                </a:ext>
              </a:extLst>
            </p:cNvPr>
            <p:cNvSpPr/>
            <p:nvPr/>
          </p:nvSpPr>
          <p:spPr bwMode="auto">
            <a:xfrm>
              <a:off x="5837242" y="1517662"/>
              <a:ext cx="144463" cy="87314"/>
            </a:xfrm>
            <a:custGeom>
              <a:avLst/>
              <a:gdLst>
                <a:gd name="T0" fmla="*/ 0 w 35"/>
                <a:gd name="T1" fmla="*/ 2 h 21"/>
                <a:gd name="T2" fmla="*/ 28 w 35"/>
                <a:gd name="T3" fmla="*/ 16 h 21"/>
                <a:gd name="T4" fmla="*/ 30 w 35"/>
                <a:gd name="T5" fmla="*/ 0 h 21"/>
                <a:gd name="T6" fmla="*/ 0 w 35"/>
                <a:gd name="T7" fmla="*/ 2 h 21"/>
              </a:gdLst>
              <a:ahLst/>
              <a:cxnLst>
                <a:cxn ang="0">
                  <a:pos x="T0" y="T1"/>
                </a:cxn>
                <a:cxn ang="0">
                  <a:pos x="T2" y="T3"/>
                </a:cxn>
                <a:cxn ang="0">
                  <a:pos x="T4" y="T5"/>
                </a:cxn>
                <a:cxn ang="0">
                  <a:pos x="T6" y="T7"/>
                </a:cxn>
              </a:cxnLst>
              <a:rect l="0" t="0" r="r" b="b"/>
              <a:pathLst>
                <a:path w="35" h="21">
                  <a:moveTo>
                    <a:pt x="0" y="2"/>
                  </a:moveTo>
                  <a:cubicBezTo>
                    <a:pt x="0" y="2"/>
                    <a:pt x="16" y="21"/>
                    <a:pt x="28" y="16"/>
                  </a:cubicBezTo>
                  <a:cubicBezTo>
                    <a:pt x="35" y="13"/>
                    <a:pt x="30" y="0"/>
                    <a:pt x="30" y="0"/>
                  </a:cubicBezTo>
                  <a:lnTo>
                    <a:pt x="0" y="2"/>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3" name="íṩ1iďe">
              <a:extLst>
                <a:ext uri="{FF2B5EF4-FFF2-40B4-BE49-F238E27FC236}">
                  <a16:creationId xmlns:a16="http://schemas.microsoft.com/office/drawing/2014/main" id="{28A06EE9-287F-48A6-8BBB-3CFCE14F783E}"/>
                </a:ext>
              </a:extLst>
            </p:cNvPr>
            <p:cNvSpPr/>
            <p:nvPr/>
          </p:nvSpPr>
          <p:spPr bwMode="auto">
            <a:xfrm>
              <a:off x="6019805" y="1166823"/>
              <a:ext cx="219076" cy="327028"/>
            </a:xfrm>
            <a:custGeom>
              <a:avLst/>
              <a:gdLst>
                <a:gd name="T0" fmla="*/ 40 w 53"/>
                <a:gd name="T1" fmla="*/ 79 h 79"/>
                <a:gd name="T2" fmla="*/ 53 w 53"/>
                <a:gd name="T3" fmla="*/ 71 h 79"/>
                <a:gd name="T4" fmla="*/ 32 w 53"/>
                <a:gd name="T5" fmla="*/ 23 h 79"/>
                <a:gd name="T6" fmla="*/ 40 w 53"/>
                <a:gd name="T7" fmla="*/ 79 h 79"/>
              </a:gdLst>
              <a:ahLst/>
              <a:cxnLst>
                <a:cxn ang="0">
                  <a:pos x="T0" y="T1"/>
                </a:cxn>
                <a:cxn ang="0">
                  <a:pos x="T2" y="T3"/>
                </a:cxn>
                <a:cxn ang="0">
                  <a:pos x="T4" y="T5"/>
                </a:cxn>
                <a:cxn ang="0">
                  <a:pos x="T6" y="T7"/>
                </a:cxn>
              </a:cxnLst>
              <a:rect l="0" t="0" r="r" b="b"/>
              <a:pathLst>
                <a:path w="53" h="79">
                  <a:moveTo>
                    <a:pt x="40" y="79"/>
                  </a:moveTo>
                  <a:cubicBezTo>
                    <a:pt x="53" y="71"/>
                    <a:pt x="53" y="71"/>
                    <a:pt x="53" y="71"/>
                  </a:cubicBezTo>
                  <a:cubicBezTo>
                    <a:pt x="53" y="71"/>
                    <a:pt x="28" y="45"/>
                    <a:pt x="32" y="23"/>
                  </a:cubicBezTo>
                  <a:cubicBezTo>
                    <a:pt x="36" y="0"/>
                    <a:pt x="0" y="26"/>
                    <a:pt x="40" y="79"/>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4" name="ïṥlîḑê">
              <a:extLst>
                <a:ext uri="{FF2B5EF4-FFF2-40B4-BE49-F238E27FC236}">
                  <a16:creationId xmlns:a16="http://schemas.microsoft.com/office/drawing/2014/main" id="{33EA9C18-BA6D-4ED6-A628-B50F33FDE8D3}"/>
                </a:ext>
              </a:extLst>
            </p:cNvPr>
            <p:cNvSpPr/>
            <p:nvPr/>
          </p:nvSpPr>
          <p:spPr bwMode="auto">
            <a:xfrm>
              <a:off x="6084893" y="1365260"/>
              <a:ext cx="500063" cy="636592"/>
            </a:xfrm>
            <a:custGeom>
              <a:avLst/>
              <a:gdLst>
                <a:gd name="T0" fmla="*/ 0 w 121"/>
                <a:gd name="T1" fmla="*/ 45 h 154"/>
                <a:gd name="T2" fmla="*/ 47 w 121"/>
                <a:gd name="T3" fmla="*/ 96 h 154"/>
                <a:gd name="T4" fmla="*/ 8 w 121"/>
                <a:gd name="T5" fmla="*/ 10 h 154"/>
                <a:gd name="T6" fmla="*/ 29 w 121"/>
                <a:gd name="T7" fmla="*/ 0 h 154"/>
                <a:gd name="T8" fmla="*/ 81 w 121"/>
                <a:gd name="T9" fmla="*/ 136 h 154"/>
                <a:gd name="T10" fmla="*/ 3 w 121"/>
                <a:gd name="T11" fmla="*/ 103 h 154"/>
                <a:gd name="T12" fmla="*/ 0 w 121"/>
                <a:gd name="T13" fmla="*/ 45 h 154"/>
              </a:gdLst>
              <a:ahLst/>
              <a:cxnLst>
                <a:cxn ang="0">
                  <a:pos x="T0" y="T1"/>
                </a:cxn>
                <a:cxn ang="0">
                  <a:pos x="T2" y="T3"/>
                </a:cxn>
                <a:cxn ang="0">
                  <a:pos x="T4" y="T5"/>
                </a:cxn>
                <a:cxn ang="0">
                  <a:pos x="T6" y="T7"/>
                </a:cxn>
                <a:cxn ang="0">
                  <a:pos x="T8" y="T9"/>
                </a:cxn>
                <a:cxn ang="0">
                  <a:pos x="T10" y="T11"/>
                </a:cxn>
                <a:cxn ang="0">
                  <a:pos x="T12" y="T13"/>
                </a:cxn>
              </a:cxnLst>
              <a:rect l="0" t="0" r="r" b="b"/>
              <a:pathLst>
                <a:path w="121" h="154">
                  <a:moveTo>
                    <a:pt x="0" y="45"/>
                  </a:moveTo>
                  <a:cubicBezTo>
                    <a:pt x="0" y="45"/>
                    <a:pt x="13" y="51"/>
                    <a:pt x="47" y="96"/>
                  </a:cubicBezTo>
                  <a:cubicBezTo>
                    <a:pt x="62" y="115"/>
                    <a:pt x="9" y="22"/>
                    <a:pt x="8" y="10"/>
                  </a:cubicBezTo>
                  <a:cubicBezTo>
                    <a:pt x="29" y="0"/>
                    <a:pt x="29" y="0"/>
                    <a:pt x="29" y="0"/>
                  </a:cubicBezTo>
                  <a:cubicBezTo>
                    <a:pt x="29" y="0"/>
                    <a:pt x="121" y="116"/>
                    <a:pt x="81" y="136"/>
                  </a:cubicBezTo>
                  <a:cubicBezTo>
                    <a:pt x="47" y="154"/>
                    <a:pt x="3" y="103"/>
                    <a:pt x="3" y="103"/>
                  </a:cubicBezTo>
                  <a:cubicBezTo>
                    <a:pt x="3" y="103"/>
                    <a:pt x="8" y="57"/>
                    <a:pt x="0" y="4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5" name="iṥḻïḑè">
              <a:extLst>
                <a:ext uri="{FF2B5EF4-FFF2-40B4-BE49-F238E27FC236}">
                  <a16:creationId xmlns:a16="http://schemas.microsoft.com/office/drawing/2014/main" id="{C893D321-5C8E-478B-98E9-691AB7DA0405}"/>
                </a:ext>
              </a:extLst>
            </p:cNvPr>
            <p:cNvSpPr/>
            <p:nvPr/>
          </p:nvSpPr>
          <p:spPr bwMode="auto">
            <a:xfrm>
              <a:off x="5581655" y="1803413"/>
              <a:ext cx="541338" cy="144464"/>
            </a:xfrm>
            <a:custGeom>
              <a:avLst/>
              <a:gdLst>
                <a:gd name="T0" fmla="*/ 131 w 131"/>
                <a:gd name="T1" fmla="*/ 15 h 35"/>
                <a:gd name="T2" fmla="*/ 64 w 131"/>
                <a:gd name="T3" fmla="*/ 21 h 35"/>
                <a:gd name="T4" fmla="*/ 2 w 131"/>
                <a:gd name="T5" fmla="*/ 0 h 35"/>
                <a:gd name="T6" fmla="*/ 0 w 131"/>
                <a:gd name="T7" fmla="*/ 35 h 35"/>
                <a:gd name="T8" fmla="*/ 129 w 131"/>
                <a:gd name="T9" fmla="*/ 34 h 35"/>
                <a:gd name="T10" fmla="*/ 131 w 131"/>
                <a:gd name="T11" fmla="*/ 15 h 35"/>
              </a:gdLst>
              <a:ahLst/>
              <a:cxnLst>
                <a:cxn ang="0">
                  <a:pos x="T0" y="T1"/>
                </a:cxn>
                <a:cxn ang="0">
                  <a:pos x="T2" y="T3"/>
                </a:cxn>
                <a:cxn ang="0">
                  <a:pos x="T4" y="T5"/>
                </a:cxn>
                <a:cxn ang="0">
                  <a:pos x="T6" y="T7"/>
                </a:cxn>
                <a:cxn ang="0">
                  <a:pos x="T8" y="T9"/>
                </a:cxn>
                <a:cxn ang="0">
                  <a:pos x="T10" y="T11"/>
                </a:cxn>
              </a:cxnLst>
              <a:rect l="0" t="0" r="r" b="b"/>
              <a:pathLst>
                <a:path w="131" h="35">
                  <a:moveTo>
                    <a:pt x="131" y="15"/>
                  </a:moveTo>
                  <a:cubicBezTo>
                    <a:pt x="131" y="15"/>
                    <a:pt x="92" y="26"/>
                    <a:pt x="64" y="21"/>
                  </a:cubicBezTo>
                  <a:cubicBezTo>
                    <a:pt x="35" y="17"/>
                    <a:pt x="2" y="0"/>
                    <a:pt x="2" y="0"/>
                  </a:cubicBezTo>
                  <a:cubicBezTo>
                    <a:pt x="0" y="35"/>
                    <a:pt x="0" y="35"/>
                    <a:pt x="0" y="35"/>
                  </a:cubicBezTo>
                  <a:cubicBezTo>
                    <a:pt x="129" y="34"/>
                    <a:pt x="129" y="34"/>
                    <a:pt x="129" y="34"/>
                  </a:cubicBezTo>
                  <a:cubicBezTo>
                    <a:pt x="129" y="34"/>
                    <a:pt x="130" y="26"/>
                    <a:pt x="131" y="15"/>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6" name="îṥļîḍe">
              <a:extLst>
                <a:ext uri="{FF2B5EF4-FFF2-40B4-BE49-F238E27FC236}">
                  <a16:creationId xmlns:a16="http://schemas.microsoft.com/office/drawing/2014/main" id="{E289BE9A-F20A-4D15-A5FC-1B0E52924A5F}"/>
                </a:ext>
              </a:extLst>
            </p:cNvPr>
            <p:cNvSpPr/>
            <p:nvPr/>
          </p:nvSpPr>
          <p:spPr bwMode="auto">
            <a:xfrm>
              <a:off x="5689605" y="1939940"/>
              <a:ext cx="250825" cy="82550"/>
            </a:xfrm>
            <a:custGeom>
              <a:avLst/>
              <a:gdLst>
                <a:gd name="T0" fmla="*/ 4 w 61"/>
                <a:gd name="T1" fmla="*/ 1 h 20"/>
                <a:gd name="T2" fmla="*/ 36 w 61"/>
                <a:gd name="T3" fmla="*/ 1 h 20"/>
                <a:gd name="T4" fmla="*/ 57 w 61"/>
                <a:gd name="T5" fmla="*/ 18 h 20"/>
                <a:gd name="T6" fmla="*/ 10 w 61"/>
                <a:gd name="T7" fmla="*/ 14 h 20"/>
                <a:gd name="T8" fmla="*/ 4 w 61"/>
                <a:gd name="T9" fmla="*/ 1 h 20"/>
              </a:gdLst>
              <a:ahLst/>
              <a:cxnLst>
                <a:cxn ang="0">
                  <a:pos x="T0" y="T1"/>
                </a:cxn>
                <a:cxn ang="0">
                  <a:pos x="T2" y="T3"/>
                </a:cxn>
                <a:cxn ang="0">
                  <a:pos x="T4" y="T5"/>
                </a:cxn>
                <a:cxn ang="0">
                  <a:pos x="T6" y="T7"/>
                </a:cxn>
                <a:cxn ang="0">
                  <a:pos x="T8" y="T9"/>
                </a:cxn>
              </a:cxnLst>
              <a:rect l="0" t="0" r="r" b="b"/>
              <a:pathLst>
                <a:path w="61" h="20">
                  <a:moveTo>
                    <a:pt x="4" y="1"/>
                  </a:moveTo>
                  <a:cubicBezTo>
                    <a:pt x="4" y="1"/>
                    <a:pt x="21" y="0"/>
                    <a:pt x="36" y="1"/>
                  </a:cubicBezTo>
                  <a:cubicBezTo>
                    <a:pt x="52" y="2"/>
                    <a:pt x="61" y="17"/>
                    <a:pt x="57" y="18"/>
                  </a:cubicBezTo>
                  <a:cubicBezTo>
                    <a:pt x="52" y="20"/>
                    <a:pt x="30" y="10"/>
                    <a:pt x="10" y="14"/>
                  </a:cubicBezTo>
                  <a:cubicBezTo>
                    <a:pt x="10" y="14"/>
                    <a:pt x="0" y="11"/>
                    <a:pt x="4" y="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7" name="íšḷíḑê">
              <a:extLst>
                <a:ext uri="{FF2B5EF4-FFF2-40B4-BE49-F238E27FC236}">
                  <a16:creationId xmlns:a16="http://schemas.microsoft.com/office/drawing/2014/main" id="{EAF5BE92-B41F-415C-A4CC-EE0D8055977F}"/>
                </a:ext>
              </a:extLst>
            </p:cNvPr>
            <p:cNvSpPr/>
            <p:nvPr/>
          </p:nvSpPr>
          <p:spPr bwMode="auto">
            <a:xfrm>
              <a:off x="5130805" y="1527186"/>
              <a:ext cx="661988" cy="577854"/>
            </a:xfrm>
            <a:custGeom>
              <a:avLst/>
              <a:gdLst>
                <a:gd name="T0" fmla="*/ 132 w 160"/>
                <a:gd name="T1" fmla="*/ 57 h 140"/>
                <a:gd name="T2" fmla="*/ 78 w 160"/>
                <a:gd name="T3" fmla="*/ 84 h 140"/>
                <a:gd name="T4" fmla="*/ 157 w 160"/>
                <a:gd name="T5" fmla="*/ 100 h 140"/>
                <a:gd name="T6" fmla="*/ 157 w 160"/>
                <a:gd name="T7" fmla="*/ 115 h 140"/>
                <a:gd name="T8" fmla="*/ 31 w 160"/>
                <a:gd name="T9" fmla="*/ 115 h 140"/>
                <a:gd name="T10" fmla="*/ 144 w 160"/>
                <a:gd name="T11" fmla="*/ 0 h 140"/>
                <a:gd name="T12" fmla="*/ 132 w 160"/>
                <a:gd name="T13" fmla="*/ 57 h 140"/>
              </a:gdLst>
              <a:ahLst/>
              <a:cxnLst>
                <a:cxn ang="0">
                  <a:pos x="T0" y="T1"/>
                </a:cxn>
                <a:cxn ang="0">
                  <a:pos x="T2" y="T3"/>
                </a:cxn>
                <a:cxn ang="0">
                  <a:pos x="T4" y="T5"/>
                </a:cxn>
                <a:cxn ang="0">
                  <a:pos x="T6" y="T7"/>
                </a:cxn>
                <a:cxn ang="0">
                  <a:pos x="T8" y="T9"/>
                </a:cxn>
                <a:cxn ang="0">
                  <a:pos x="T10" y="T11"/>
                </a:cxn>
                <a:cxn ang="0">
                  <a:pos x="T12" y="T13"/>
                </a:cxn>
              </a:cxnLst>
              <a:rect l="0" t="0" r="r" b="b"/>
              <a:pathLst>
                <a:path w="160" h="140">
                  <a:moveTo>
                    <a:pt x="132" y="57"/>
                  </a:moveTo>
                  <a:cubicBezTo>
                    <a:pt x="132" y="57"/>
                    <a:pt x="75" y="64"/>
                    <a:pt x="78" y="84"/>
                  </a:cubicBezTo>
                  <a:cubicBezTo>
                    <a:pt x="81" y="105"/>
                    <a:pt x="136" y="87"/>
                    <a:pt x="157" y="100"/>
                  </a:cubicBezTo>
                  <a:cubicBezTo>
                    <a:pt x="157" y="100"/>
                    <a:pt x="160" y="110"/>
                    <a:pt x="157" y="115"/>
                  </a:cubicBezTo>
                  <a:cubicBezTo>
                    <a:pt x="154" y="120"/>
                    <a:pt x="62" y="140"/>
                    <a:pt x="31" y="115"/>
                  </a:cubicBezTo>
                  <a:cubicBezTo>
                    <a:pt x="0" y="89"/>
                    <a:pt x="59" y="18"/>
                    <a:pt x="144" y="0"/>
                  </a:cubicBezTo>
                  <a:cubicBezTo>
                    <a:pt x="144" y="0"/>
                    <a:pt x="139" y="41"/>
                    <a:pt x="132" y="5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8" name="ïŝlíďê">
              <a:extLst>
                <a:ext uri="{FF2B5EF4-FFF2-40B4-BE49-F238E27FC236}">
                  <a16:creationId xmlns:a16="http://schemas.microsoft.com/office/drawing/2014/main" id="{C4FF4A89-C40E-4584-81A7-755328CAAF90}"/>
                </a:ext>
              </a:extLst>
            </p:cNvPr>
            <p:cNvSpPr/>
            <p:nvPr/>
          </p:nvSpPr>
          <p:spPr bwMode="auto">
            <a:xfrm>
              <a:off x="5965830" y="1114434"/>
              <a:ext cx="103188" cy="160340"/>
            </a:xfrm>
            <a:custGeom>
              <a:avLst/>
              <a:gdLst>
                <a:gd name="T0" fmla="*/ 0 w 25"/>
                <a:gd name="T1" fmla="*/ 8 h 39"/>
                <a:gd name="T2" fmla="*/ 10 w 25"/>
                <a:gd name="T3" fmla="*/ 13 h 39"/>
                <a:gd name="T4" fmla="*/ 20 w 25"/>
                <a:gd name="T5" fmla="*/ 32 h 39"/>
                <a:gd name="T6" fmla="*/ 0 w 25"/>
                <a:gd name="T7" fmla="*/ 8 h 39"/>
              </a:gdLst>
              <a:ahLst/>
              <a:cxnLst>
                <a:cxn ang="0">
                  <a:pos x="T0" y="T1"/>
                </a:cxn>
                <a:cxn ang="0">
                  <a:pos x="T2" y="T3"/>
                </a:cxn>
                <a:cxn ang="0">
                  <a:pos x="T4" y="T5"/>
                </a:cxn>
                <a:cxn ang="0">
                  <a:pos x="T6" y="T7"/>
                </a:cxn>
              </a:cxnLst>
              <a:rect l="0" t="0" r="r" b="b"/>
              <a:pathLst>
                <a:path w="25" h="39">
                  <a:moveTo>
                    <a:pt x="0" y="8"/>
                  </a:moveTo>
                  <a:cubicBezTo>
                    <a:pt x="0" y="8"/>
                    <a:pt x="6" y="8"/>
                    <a:pt x="10" y="13"/>
                  </a:cubicBezTo>
                  <a:cubicBezTo>
                    <a:pt x="15" y="19"/>
                    <a:pt x="14" y="39"/>
                    <a:pt x="20" y="32"/>
                  </a:cubicBezTo>
                  <a:cubicBezTo>
                    <a:pt x="25" y="26"/>
                    <a:pt x="24" y="0"/>
                    <a:pt x="0"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9" name="îṧ1íḋê">
              <a:extLst>
                <a:ext uri="{FF2B5EF4-FFF2-40B4-BE49-F238E27FC236}">
                  <a16:creationId xmlns:a16="http://schemas.microsoft.com/office/drawing/2014/main" id="{A681D5D5-1BAF-44E3-B66A-C2DAEDF2F477}"/>
                </a:ext>
              </a:extLst>
            </p:cNvPr>
            <p:cNvSpPr/>
            <p:nvPr/>
          </p:nvSpPr>
          <p:spPr bwMode="auto">
            <a:xfrm>
              <a:off x="6118229" y="1320811"/>
              <a:ext cx="38101" cy="15875"/>
            </a:xfrm>
            <a:custGeom>
              <a:avLst/>
              <a:gdLst>
                <a:gd name="T0" fmla="*/ 1 w 9"/>
                <a:gd name="T1" fmla="*/ 4 h 4"/>
                <a:gd name="T2" fmla="*/ 0 w 9"/>
                <a:gd name="T3" fmla="*/ 4 h 4"/>
                <a:gd name="T4" fmla="*/ 0 w 9"/>
                <a:gd name="T5" fmla="*/ 4 h 4"/>
                <a:gd name="T6" fmla="*/ 9 w 9"/>
                <a:gd name="T7" fmla="*/ 0 h 4"/>
                <a:gd name="T8" fmla="*/ 9 w 9"/>
                <a:gd name="T9" fmla="*/ 0 h 4"/>
                <a:gd name="T10" fmla="*/ 9 w 9"/>
                <a:gd name="T11" fmla="*/ 1 h 4"/>
                <a:gd name="T12" fmla="*/ 1 w 9"/>
                <a:gd name="T13" fmla="*/ 4 h 4"/>
                <a:gd name="T14" fmla="*/ 1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1" y="4"/>
                  </a:moveTo>
                  <a:cubicBezTo>
                    <a:pt x="1" y="4"/>
                    <a:pt x="0" y="4"/>
                    <a:pt x="0" y="4"/>
                  </a:cubicBezTo>
                  <a:cubicBezTo>
                    <a:pt x="0" y="4"/>
                    <a:pt x="0" y="4"/>
                    <a:pt x="0" y="4"/>
                  </a:cubicBezTo>
                  <a:cubicBezTo>
                    <a:pt x="1" y="3"/>
                    <a:pt x="5" y="0"/>
                    <a:pt x="9" y="0"/>
                  </a:cubicBezTo>
                  <a:cubicBezTo>
                    <a:pt x="9" y="0"/>
                    <a:pt x="9" y="0"/>
                    <a:pt x="9" y="0"/>
                  </a:cubicBezTo>
                  <a:cubicBezTo>
                    <a:pt x="9" y="0"/>
                    <a:pt x="9" y="1"/>
                    <a:pt x="9" y="1"/>
                  </a:cubicBezTo>
                  <a:cubicBezTo>
                    <a:pt x="5" y="1"/>
                    <a:pt x="1" y="4"/>
                    <a:pt x="1" y="4"/>
                  </a:cubicBezTo>
                  <a:cubicBezTo>
                    <a:pt x="1" y="4"/>
                    <a:pt x="1" y="4"/>
                    <a:pt x="1"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0" name="îṣľíḓè">
              <a:extLst>
                <a:ext uri="{FF2B5EF4-FFF2-40B4-BE49-F238E27FC236}">
                  <a16:creationId xmlns:a16="http://schemas.microsoft.com/office/drawing/2014/main" id="{9A3F5E53-015A-484B-876A-3594C12FC937}"/>
                </a:ext>
              </a:extLst>
            </p:cNvPr>
            <p:cNvSpPr/>
            <p:nvPr/>
          </p:nvSpPr>
          <p:spPr bwMode="auto">
            <a:xfrm>
              <a:off x="6115055" y="1228735"/>
              <a:ext cx="28575" cy="100014"/>
            </a:xfrm>
            <a:custGeom>
              <a:avLst/>
              <a:gdLst>
                <a:gd name="T0" fmla="*/ 6 w 7"/>
                <a:gd name="T1" fmla="*/ 24 h 24"/>
                <a:gd name="T2" fmla="*/ 5 w 7"/>
                <a:gd name="T3" fmla="*/ 24 h 24"/>
                <a:gd name="T4" fmla="*/ 6 w 7"/>
                <a:gd name="T5" fmla="*/ 1 h 24"/>
                <a:gd name="T6" fmla="*/ 7 w 7"/>
                <a:gd name="T7" fmla="*/ 0 h 24"/>
                <a:gd name="T8" fmla="*/ 7 w 7"/>
                <a:gd name="T9" fmla="*/ 1 h 24"/>
                <a:gd name="T10" fmla="*/ 6 w 7"/>
                <a:gd name="T11" fmla="*/ 23 h 24"/>
                <a:gd name="T12" fmla="*/ 6 w 7"/>
                <a:gd name="T13" fmla="*/ 24 h 24"/>
                <a:gd name="T14" fmla="*/ 6 w 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4">
                  <a:moveTo>
                    <a:pt x="6" y="24"/>
                  </a:moveTo>
                  <a:cubicBezTo>
                    <a:pt x="5" y="24"/>
                    <a:pt x="5" y="24"/>
                    <a:pt x="5" y="24"/>
                  </a:cubicBezTo>
                  <a:cubicBezTo>
                    <a:pt x="0" y="15"/>
                    <a:pt x="6" y="1"/>
                    <a:pt x="6" y="1"/>
                  </a:cubicBezTo>
                  <a:cubicBezTo>
                    <a:pt x="6" y="0"/>
                    <a:pt x="7" y="0"/>
                    <a:pt x="7" y="0"/>
                  </a:cubicBezTo>
                  <a:cubicBezTo>
                    <a:pt x="7" y="1"/>
                    <a:pt x="7" y="1"/>
                    <a:pt x="7" y="1"/>
                  </a:cubicBezTo>
                  <a:cubicBezTo>
                    <a:pt x="7" y="1"/>
                    <a:pt x="1" y="15"/>
                    <a:pt x="6" y="23"/>
                  </a:cubicBezTo>
                  <a:cubicBezTo>
                    <a:pt x="6" y="24"/>
                    <a:pt x="6" y="24"/>
                    <a:pt x="6" y="24"/>
                  </a:cubicBezTo>
                  <a:cubicBezTo>
                    <a:pt x="6" y="24"/>
                    <a:pt x="6" y="24"/>
                    <a:pt x="6" y="2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1" name="ï$ļïḍé">
              <a:extLst>
                <a:ext uri="{FF2B5EF4-FFF2-40B4-BE49-F238E27FC236}">
                  <a16:creationId xmlns:a16="http://schemas.microsoft.com/office/drawing/2014/main" id="{CB8F6B6A-4BE1-46E7-8598-2F03828EF8BB}"/>
                </a:ext>
              </a:extLst>
            </p:cNvPr>
            <p:cNvSpPr/>
            <p:nvPr/>
          </p:nvSpPr>
          <p:spPr bwMode="auto">
            <a:xfrm>
              <a:off x="6135693" y="1238259"/>
              <a:ext cx="15874" cy="85726"/>
            </a:xfrm>
            <a:custGeom>
              <a:avLst/>
              <a:gdLst>
                <a:gd name="T0" fmla="*/ 2 w 4"/>
                <a:gd name="T1" fmla="*/ 21 h 21"/>
                <a:gd name="T2" fmla="*/ 2 w 4"/>
                <a:gd name="T3" fmla="*/ 20 h 21"/>
                <a:gd name="T4" fmla="*/ 3 w 4"/>
                <a:gd name="T5" fmla="*/ 0 h 21"/>
                <a:gd name="T6" fmla="*/ 4 w 4"/>
                <a:gd name="T7" fmla="*/ 0 h 21"/>
                <a:gd name="T8" fmla="*/ 4 w 4"/>
                <a:gd name="T9" fmla="*/ 0 h 21"/>
                <a:gd name="T10" fmla="*/ 3 w 4"/>
                <a:gd name="T11" fmla="*/ 20 h 21"/>
                <a:gd name="T12" fmla="*/ 3 w 4"/>
                <a:gd name="T13" fmla="*/ 21 h 21"/>
                <a:gd name="T14" fmla="*/ 2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2" y="21"/>
                  </a:moveTo>
                  <a:cubicBezTo>
                    <a:pt x="2" y="21"/>
                    <a:pt x="2" y="21"/>
                    <a:pt x="2" y="20"/>
                  </a:cubicBezTo>
                  <a:cubicBezTo>
                    <a:pt x="0" y="11"/>
                    <a:pt x="3" y="0"/>
                    <a:pt x="3" y="0"/>
                  </a:cubicBezTo>
                  <a:cubicBezTo>
                    <a:pt x="4" y="0"/>
                    <a:pt x="4" y="0"/>
                    <a:pt x="4" y="0"/>
                  </a:cubicBezTo>
                  <a:cubicBezTo>
                    <a:pt x="4" y="0"/>
                    <a:pt x="4" y="0"/>
                    <a:pt x="4" y="0"/>
                  </a:cubicBezTo>
                  <a:cubicBezTo>
                    <a:pt x="4" y="1"/>
                    <a:pt x="1" y="11"/>
                    <a:pt x="3" y="20"/>
                  </a:cubicBezTo>
                  <a:cubicBezTo>
                    <a:pt x="3" y="20"/>
                    <a:pt x="3" y="21"/>
                    <a:pt x="3" y="21"/>
                  </a:cubicBezTo>
                  <a:cubicBezTo>
                    <a:pt x="3" y="21"/>
                    <a:pt x="2" y="21"/>
                    <a:pt x="2" y="2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2" name="îṧḻïḓe">
              <a:extLst>
                <a:ext uri="{FF2B5EF4-FFF2-40B4-BE49-F238E27FC236}">
                  <a16:creationId xmlns:a16="http://schemas.microsoft.com/office/drawing/2014/main" id="{093BD223-A8D4-44EA-984E-6E4BC5630680}"/>
                </a:ext>
              </a:extLst>
            </p:cNvPr>
            <p:cNvSpPr/>
            <p:nvPr/>
          </p:nvSpPr>
          <p:spPr bwMode="auto">
            <a:xfrm>
              <a:off x="5829304" y="1960579"/>
              <a:ext cx="95250" cy="57150"/>
            </a:xfrm>
            <a:custGeom>
              <a:avLst/>
              <a:gdLst>
                <a:gd name="T0" fmla="*/ 23 w 23"/>
                <a:gd name="T1" fmla="*/ 14 h 14"/>
                <a:gd name="T2" fmla="*/ 22 w 23"/>
                <a:gd name="T3" fmla="*/ 13 h 14"/>
                <a:gd name="T4" fmla="*/ 0 w 23"/>
                <a:gd name="T5" fmla="*/ 1 h 14"/>
                <a:gd name="T6" fmla="*/ 0 w 23"/>
                <a:gd name="T7" fmla="*/ 0 h 14"/>
                <a:gd name="T8" fmla="*/ 0 w 23"/>
                <a:gd name="T9" fmla="*/ 0 h 14"/>
                <a:gd name="T10" fmla="*/ 23 w 23"/>
                <a:gd name="T11" fmla="*/ 13 h 14"/>
                <a:gd name="T12" fmla="*/ 23 w 23"/>
                <a:gd name="T13" fmla="*/ 14 h 14"/>
                <a:gd name="T14" fmla="*/ 23 w 2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23" y="14"/>
                  </a:moveTo>
                  <a:cubicBezTo>
                    <a:pt x="22" y="14"/>
                    <a:pt x="22" y="13"/>
                    <a:pt x="22" y="13"/>
                  </a:cubicBezTo>
                  <a:cubicBezTo>
                    <a:pt x="18" y="5"/>
                    <a:pt x="0" y="1"/>
                    <a:pt x="0" y="1"/>
                  </a:cubicBezTo>
                  <a:cubicBezTo>
                    <a:pt x="0" y="1"/>
                    <a:pt x="0" y="0"/>
                    <a:pt x="0" y="0"/>
                  </a:cubicBezTo>
                  <a:cubicBezTo>
                    <a:pt x="0" y="0"/>
                    <a:pt x="0" y="0"/>
                    <a:pt x="0" y="0"/>
                  </a:cubicBezTo>
                  <a:cubicBezTo>
                    <a:pt x="1" y="0"/>
                    <a:pt x="18" y="4"/>
                    <a:pt x="23" y="13"/>
                  </a:cubicBezTo>
                  <a:cubicBezTo>
                    <a:pt x="23" y="13"/>
                    <a:pt x="23" y="13"/>
                    <a:pt x="23" y="14"/>
                  </a:cubicBezTo>
                  <a:cubicBezTo>
                    <a:pt x="23" y="14"/>
                    <a:pt x="23" y="14"/>
                    <a:pt x="23"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3" name="íṥ1íḓê">
              <a:extLst>
                <a:ext uri="{FF2B5EF4-FFF2-40B4-BE49-F238E27FC236}">
                  <a16:creationId xmlns:a16="http://schemas.microsoft.com/office/drawing/2014/main" id="{366115BB-1368-4E3C-9DC2-495FD4647EAC}"/>
                </a:ext>
              </a:extLst>
            </p:cNvPr>
            <p:cNvSpPr/>
            <p:nvPr/>
          </p:nvSpPr>
          <p:spPr bwMode="auto">
            <a:xfrm>
              <a:off x="5821368" y="1943115"/>
              <a:ext cx="15874" cy="28575"/>
            </a:xfrm>
            <a:custGeom>
              <a:avLst/>
              <a:gdLst>
                <a:gd name="T0" fmla="*/ 0 w 4"/>
                <a:gd name="T1" fmla="*/ 7 h 7"/>
                <a:gd name="T2" fmla="*/ 0 w 4"/>
                <a:gd name="T3" fmla="*/ 7 h 7"/>
                <a:gd name="T4" fmla="*/ 0 w 4"/>
                <a:gd name="T5" fmla="*/ 7 h 7"/>
                <a:gd name="T6" fmla="*/ 3 w 4"/>
                <a:gd name="T7" fmla="*/ 0 h 7"/>
                <a:gd name="T8" fmla="*/ 4 w 4"/>
                <a:gd name="T9" fmla="*/ 0 h 7"/>
                <a:gd name="T10" fmla="*/ 4 w 4"/>
                <a:gd name="T11" fmla="*/ 1 h 7"/>
                <a:gd name="T12" fmla="*/ 1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0" y="7"/>
                    <a:pt x="0" y="7"/>
                    <a:pt x="0" y="7"/>
                  </a:cubicBezTo>
                  <a:cubicBezTo>
                    <a:pt x="0" y="7"/>
                    <a:pt x="1" y="3"/>
                    <a:pt x="3" y="0"/>
                  </a:cubicBezTo>
                  <a:cubicBezTo>
                    <a:pt x="3" y="0"/>
                    <a:pt x="3" y="0"/>
                    <a:pt x="4" y="0"/>
                  </a:cubicBezTo>
                  <a:cubicBezTo>
                    <a:pt x="4" y="0"/>
                    <a:pt x="4" y="0"/>
                    <a:pt x="4" y="1"/>
                  </a:cubicBezTo>
                  <a:cubicBezTo>
                    <a:pt x="2" y="3"/>
                    <a:pt x="1" y="7"/>
                    <a:pt x="1" y="7"/>
                  </a:cubicBezTo>
                  <a:cubicBezTo>
                    <a:pt x="1" y="7"/>
                    <a:pt x="1" y="7"/>
                    <a:pt x="0"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4" name="îşļiḋê">
              <a:extLst>
                <a:ext uri="{FF2B5EF4-FFF2-40B4-BE49-F238E27FC236}">
                  <a16:creationId xmlns:a16="http://schemas.microsoft.com/office/drawing/2014/main" id="{43B764D0-3AEB-4C65-B1EE-26A892576215}"/>
                </a:ext>
              </a:extLst>
            </p:cNvPr>
            <p:cNvSpPr/>
            <p:nvPr/>
          </p:nvSpPr>
          <p:spPr bwMode="auto">
            <a:xfrm>
              <a:off x="5834068" y="1947879"/>
              <a:ext cx="95250" cy="61913"/>
            </a:xfrm>
            <a:custGeom>
              <a:avLst/>
              <a:gdLst>
                <a:gd name="T0" fmla="*/ 23 w 23"/>
                <a:gd name="T1" fmla="*/ 15 h 15"/>
                <a:gd name="T2" fmla="*/ 22 w 23"/>
                <a:gd name="T3" fmla="*/ 15 h 15"/>
                <a:gd name="T4" fmla="*/ 0 w 23"/>
                <a:gd name="T5" fmla="*/ 1 h 15"/>
                <a:gd name="T6" fmla="*/ 0 w 23"/>
                <a:gd name="T7" fmla="*/ 1 h 15"/>
                <a:gd name="T8" fmla="*/ 1 w 23"/>
                <a:gd name="T9" fmla="*/ 0 h 15"/>
                <a:gd name="T10" fmla="*/ 23 w 23"/>
                <a:gd name="T11" fmla="*/ 14 h 15"/>
                <a:gd name="T12" fmla="*/ 23 w 23"/>
                <a:gd name="T13" fmla="*/ 15 h 15"/>
                <a:gd name="T14" fmla="*/ 23 w 23"/>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5">
                  <a:moveTo>
                    <a:pt x="23" y="15"/>
                  </a:moveTo>
                  <a:cubicBezTo>
                    <a:pt x="23" y="15"/>
                    <a:pt x="22" y="15"/>
                    <a:pt x="22" y="15"/>
                  </a:cubicBezTo>
                  <a:cubicBezTo>
                    <a:pt x="19" y="6"/>
                    <a:pt x="1" y="1"/>
                    <a:pt x="0" y="1"/>
                  </a:cubicBezTo>
                  <a:cubicBezTo>
                    <a:pt x="0" y="1"/>
                    <a:pt x="0" y="1"/>
                    <a:pt x="0" y="1"/>
                  </a:cubicBezTo>
                  <a:cubicBezTo>
                    <a:pt x="0" y="1"/>
                    <a:pt x="0" y="0"/>
                    <a:pt x="1" y="0"/>
                  </a:cubicBezTo>
                  <a:cubicBezTo>
                    <a:pt x="1" y="1"/>
                    <a:pt x="19" y="5"/>
                    <a:pt x="23" y="14"/>
                  </a:cubicBezTo>
                  <a:cubicBezTo>
                    <a:pt x="23" y="14"/>
                    <a:pt x="23" y="15"/>
                    <a:pt x="23" y="15"/>
                  </a:cubicBezTo>
                  <a:cubicBezTo>
                    <a:pt x="23" y="15"/>
                    <a:pt x="23" y="15"/>
                    <a:pt x="23" y="1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5" name="íṡlîdê">
              <a:extLst>
                <a:ext uri="{FF2B5EF4-FFF2-40B4-BE49-F238E27FC236}">
                  <a16:creationId xmlns:a16="http://schemas.microsoft.com/office/drawing/2014/main" id="{CD180BD2-F5F2-4D0F-8E26-8006F4B03F0B}"/>
                </a:ext>
              </a:extLst>
            </p:cNvPr>
            <p:cNvSpPr/>
            <p:nvPr/>
          </p:nvSpPr>
          <p:spPr bwMode="auto">
            <a:xfrm>
              <a:off x="5849942" y="1122372"/>
              <a:ext cx="111126" cy="136526"/>
            </a:xfrm>
            <a:custGeom>
              <a:avLst/>
              <a:gdLst>
                <a:gd name="T0" fmla="*/ 0 w 27"/>
                <a:gd name="T1" fmla="*/ 33 h 33"/>
                <a:gd name="T2" fmla="*/ 0 w 27"/>
                <a:gd name="T3" fmla="*/ 33 h 33"/>
                <a:gd name="T4" fmla="*/ 0 w 27"/>
                <a:gd name="T5" fmla="*/ 32 h 33"/>
                <a:gd name="T6" fmla="*/ 8 w 27"/>
                <a:gd name="T7" fmla="*/ 18 h 33"/>
                <a:gd name="T8" fmla="*/ 11 w 27"/>
                <a:gd name="T9" fmla="*/ 4 h 33"/>
                <a:gd name="T10" fmla="*/ 17 w 27"/>
                <a:gd name="T11" fmla="*/ 1 h 33"/>
                <a:gd name="T12" fmla="*/ 27 w 27"/>
                <a:gd name="T13" fmla="*/ 4 h 33"/>
                <a:gd name="T14" fmla="*/ 27 w 27"/>
                <a:gd name="T15" fmla="*/ 5 h 33"/>
                <a:gd name="T16" fmla="*/ 26 w 27"/>
                <a:gd name="T17" fmla="*/ 5 h 33"/>
                <a:gd name="T18" fmla="*/ 17 w 27"/>
                <a:gd name="T19" fmla="*/ 1 h 33"/>
                <a:gd name="T20" fmla="*/ 11 w 27"/>
                <a:gd name="T21" fmla="*/ 5 h 33"/>
                <a:gd name="T22" fmla="*/ 8 w 27"/>
                <a:gd name="T23" fmla="*/ 18 h 33"/>
                <a:gd name="T24" fmla="*/ 0 w 27"/>
                <a:gd name="T25" fmla="*/ 33 h 33"/>
                <a:gd name="T26" fmla="*/ 0 w 27"/>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3">
                  <a:moveTo>
                    <a:pt x="0" y="33"/>
                  </a:moveTo>
                  <a:cubicBezTo>
                    <a:pt x="0" y="33"/>
                    <a:pt x="0" y="33"/>
                    <a:pt x="0" y="33"/>
                  </a:cubicBezTo>
                  <a:cubicBezTo>
                    <a:pt x="0" y="32"/>
                    <a:pt x="0" y="32"/>
                    <a:pt x="0" y="32"/>
                  </a:cubicBezTo>
                  <a:cubicBezTo>
                    <a:pt x="7" y="31"/>
                    <a:pt x="7" y="25"/>
                    <a:pt x="8" y="18"/>
                  </a:cubicBezTo>
                  <a:cubicBezTo>
                    <a:pt x="8" y="13"/>
                    <a:pt x="8" y="8"/>
                    <a:pt x="11" y="4"/>
                  </a:cubicBezTo>
                  <a:cubicBezTo>
                    <a:pt x="13" y="2"/>
                    <a:pt x="15" y="1"/>
                    <a:pt x="17" y="1"/>
                  </a:cubicBezTo>
                  <a:cubicBezTo>
                    <a:pt x="22" y="0"/>
                    <a:pt x="27" y="4"/>
                    <a:pt x="27" y="4"/>
                  </a:cubicBezTo>
                  <a:cubicBezTo>
                    <a:pt x="27" y="4"/>
                    <a:pt x="27" y="4"/>
                    <a:pt x="27" y="5"/>
                  </a:cubicBezTo>
                  <a:cubicBezTo>
                    <a:pt x="27" y="5"/>
                    <a:pt x="27" y="5"/>
                    <a:pt x="26" y="5"/>
                  </a:cubicBezTo>
                  <a:cubicBezTo>
                    <a:pt x="26" y="5"/>
                    <a:pt x="22" y="1"/>
                    <a:pt x="17" y="1"/>
                  </a:cubicBezTo>
                  <a:cubicBezTo>
                    <a:pt x="15" y="2"/>
                    <a:pt x="13" y="3"/>
                    <a:pt x="11" y="5"/>
                  </a:cubicBezTo>
                  <a:cubicBezTo>
                    <a:pt x="9" y="8"/>
                    <a:pt x="9" y="13"/>
                    <a:pt x="8" y="18"/>
                  </a:cubicBezTo>
                  <a:cubicBezTo>
                    <a:pt x="8" y="25"/>
                    <a:pt x="7" y="32"/>
                    <a:pt x="0" y="33"/>
                  </a:cubicBezTo>
                  <a:cubicBezTo>
                    <a:pt x="0" y="33"/>
                    <a:pt x="0" y="33"/>
                    <a:pt x="0" y="33"/>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6" name="îS1íḍè">
              <a:extLst>
                <a:ext uri="{FF2B5EF4-FFF2-40B4-BE49-F238E27FC236}">
                  <a16:creationId xmlns:a16="http://schemas.microsoft.com/office/drawing/2014/main" id="{F46743DC-CB33-42F6-9351-8597CE798CA0}"/>
                </a:ext>
              </a:extLst>
            </p:cNvPr>
            <p:cNvSpPr/>
            <p:nvPr/>
          </p:nvSpPr>
          <p:spPr bwMode="auto">
            <a:xfrm>
              <a:off x="5970593" y="1114434"/>
              <a:ext cx="98426" cy="127001"/>
            </a:xfrm>
            <a:custGeom>
              <a:avLst/>
              <a:gdLst>
                <a:gd name="T0" fmla="*/ 17 w 24"/>
                <a:gd name="T1" fmla="*/ 31 h 31"/>
                <a:gd name="T2" fmla="*/ 17 w 24"/>
                <a:gd name="T3" fmla="*/ 31 h 31"/>
                <a:gd name="T4" fmla="*/ 17 w 24"/>
                <a:gd name="T5" fmla="*/ 31 h 31"/>
                <a:gd name="T6" fmla="*/ 12 w 24"/>
                <a:gd name="T7" fmla="*/ 5 h 31"/>
                <a:gd name="T8" fmla="*/ 3 w 24"/>
                <a:gd name="T9" fmla="*/ 2 h 31"/>
                <a:gd name="T10" fmla="*/ 1 w 24"/>
                <a:gd name="T11" fmla="*/ 8 h 31"/>
                <a:gd name="T12" fmla="*/ 1 w 24"/>
                <a:gd name="T13" fmla="*/ 8 h 31"/>
                <a:gd name="T14" fmla="*/ 0 w 24"/>
                <a:gd name="T15" fmla="*/ 8 h 31"/>
                <a:gd name="T16" fmla="*/ 3 w 24"/>
                <a:gd name="T17" fmla="*/ 1 h 31"/>
                <a:gd name="T18" fmla="*/ 12 w 24"/>
                <a:gd name="T19" fmla="*/ 4 h 31"/>
                <a:gd name="T20" fmla="*/ 18 w 24"/>
                <a:gd name="T21" fmla="*/ 31 h 31"/>
                <a:gd name="T22" fmla="*/ 17 w 24"/>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17" y="31"/>
                  </a:moveTo>
                  <a:cubicBezTo>
                    <a:pt x="17" y="31"/>
                    <a:pt x="17" y="31"/>
                    <a:pt x="17" y="31"/>
                  </a:cubicBezTo>
                  <a:cubicBezTo>
                    <a:pt x="17" y="31"/>
                    <a:pt x="17" y="31"/>
                    <a:pt x="17" y="31"/>
                  </a:cubicBezTo>
                  <a:cubicBezTo>
                    <a:pt x="17" y="31"/>
                    <a:pt x="23" y="13"/>
                    <a:pt x="12" y="5"/>
                  </a:cubicBezTo>
                  <a:cubicBezTo>
                    <a:pt x="8" y="2"/>
                    <a:pt x="5" y="1"/>
                    <a:pt x="3" y="2"/>
                  </a:cubicBezTo>
                  <a:cubicBezTo>
                    <a:pt x="1" y="3"/>
                    <a:pt x="1" y="8"/>
                    <a:pt x="1" y="8"/>
                  </a:cubicBezTo>
                  <a:cubicBezTo>
                    <a:pt x="1" y="8"/>
                    <a:pt x="1" y="8"/>
                    <a:pt x="1" y="8"/>
                  </a:cubicBezTo>
                  <a:cubicBezTo>
                    <a:pt x="0" y="8"/>
                    <a:pt x="0" y="8"/>
                    <a:pt x="0" y="8"/>
                  </a:cubicBezTo>
                  <a:cubicBezTo>
                    <a:pt x="0" y="8"/>
                    <a:pt x="0" y="3"/>
                    <a:pt x="3" y="1"/>
                  </a:cubicBezTo>
                  <a:cubicBezTo>
                    <a:pt x="5" y="0"/>
                    <a:pt x="8" y="1"/>
                    <a:pt x="12" y="4"/>
                  </a:cubicBezTo>
                  <a:cubicBezTo>
                    <a:pt x="24" y="13"/>
                    <a:pt x="18" y="31"/>
                    <a:pt x="18" y="31"/>
                  </a:cubicBezTo>
                  <a:cubicBezTo>
                    <a:pt x="17" y="31"/>
                    <a:pt x="17" y="31"/>
                    <a:pt x="17" y="31"/>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7" name="iṧlîḑe">
              <a:extLst>
                <a:ext uri="{FF2B5EF4-FFF2-40B4-BE49-F238E27FC236}">
                  <a16:creationId xmlns:a16="http://schemas.microsoft.com/office/drawing/2014/main" id="{8679DB70-6801-444D-B34F-938764FA6F8B}"/>
                </a:ext>
              </a:extLst>
            </p:cNvPr>
            <p:cNvSpPr/>
            <p:nvPr/>
          </p:nvSpPr>
          <p:spPr bwMode="auto">
            <a:xfrm>
              <a:off x="5795967" y="1117608"/>
              <a:ext cx="115888" cy="273053"/>
            </a:xfrm>
            <a:custGeom>
              <a:avLst/>
              <a:gdLst>
                <a:gd name="T0" fmla="*/ 12 w 28"/>
                <a:gd name="T1" fmla="*/ 66 h 66"/>
                <a:gd name="T2" fmla="*/ 12 w 28"/>
                <a:gd name="T3" fmla="*/ 66 h 66"/>
                <a:gd name="T4" fmla="*/ 12 w 28"/>
                <a:gd name="T5" fmla="*/ 66 h 66"/>
                <a:gd name="T6" fmla="*/ 13 w 28"/>
                <a:gd name="T7" fmla="*/ 63 h 66"/>
                <a:gd name="T8" fmla="*/ 8 w 28"/>
                <a:gd name="T9" fmla="*/ 59 h 66"/>
                <a:gd name="T10" fmla="*/ 3 w 28"/>
                <a:gd name="T11" fmla="*/ 55 h 66"/>
                <a:gd name="T12" fmla="*/ 4 w 28"/>
                <a:gd name="T13" fmla="*/ 51 h 66"/>
                <a:gd name="T14" fmla="*/ 6 w 28"/>
                <a:gd name="T15" fmla="*/ 44 h 66"/>
                <a:gd name="T16" fmla="*/ 1 w 28"/>
                <a:gd name="T17" fmla="*/ 24 h 66"/>
                <a:gd name="T18" fmla="*/ 5 w 28"/>
                <a:gd name="T19" fmla="*/ 9 h 66"/>
                <a:gd name="T20" fmla="*/ 27 w 28"/>
                <a:gd name="T21" fmla="*/ 0 h 66"/>
                <a:gd name="T22" fmla="*/ 27 w 28"/>
                <a:gd name="T23" fmla="*/ 0 h 66"/>
                <a:gd name="T24" fmla="*/ 28 w 28"/>
                <a:gd name="T25" fmla="*/ 0 h 66"/>
                <a:gd name="T26" fmla="*/ 27 w 28"/>
                <a:gd name="T27" fmla="*/ 1 h 66"/>
                <a:gd name="T28" fmla="*/ 6 w 28"/>
                <a:gd name="T29" fmla="*/ 9 h 66"/>
                <a:gd name="T30" fmla="*/ 2 w 28"/>
                <a:gd name="T31" fmla="*/ 24 h 66"/>
                <a:gd name="T32" fmla="*/ 6 w 28"/>
                <a:gd name="T33" fmla="*/ 43 h 66"/>
                <a:gd name="T34" fmla="*/ 5 w 28"/>
                <a:gd name="T35" fmla="*/ 52 h 66"/>
                <a:gd name="T36" fmla="*/ 4 w 28"/>
                <a:gd name="T37" fmla="*/ 55 h 66"/>
                <a:gd name="T38" fmla="*/ 8 w 28"/>
                <a:gd name="T39" fmla="*/ 58 h 66"/>
                <a:gd name="T40" fmla="*/ 13 w 28"/>
                <a:gd name="T41" fmla="*/ 63 h 66"/>
                <a:gd name="T42" fmla="*/ 12 w 28"/>
                <a:gd name="T43" fmla="*/ 66 h 66"/>
                <a:gd name="T44" fmla="*/ 12 w 28"/>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12" y="66"/>
                  </a:moveTo>
                  <a:cubicBezTo>
                    <a:pt x="12" y="66"/>
                    <a:pt x="12" y="66"/>
                    <a:pt x="12" y="66"/>
                  </a:cubicBezTo>
                  <a:cubicBezTo>
                    <a:pt x="12" y="66"/>
                    <a:pt x="12" y="66"/>
                    <a:pt x="12" y="66"/>
                  </a:cubicBezTo>
                  <a:cubicBezTo>
                    <a:pt x="12" y="65"/>
                    <a:pt x="13" y="64"/>
                    <a:pt x="13" y="63"/>
                  </a:cubicBezTo>
                  <a:cubicBezTo>
                    <a:pt x="12" y="61"/>
                    <a:pt x="10" y="60"/>
                    <a:pt x="8" y="59"/>
                  </a:cubicBezTo>
                  <a:cubicBezTo>
                    <a:pt x="6" y="58"/>
                    <a:pt x="3" y="57"/>
                    <a:pt x="3" y="55"/>
                  </a:cubicBezTo>
                  <a:cubicBezTo>
                    <a:pt x="3" y="54"/>
                    <a:pt x="3" y="53"/>
                    <a:pt x="4" y="51"/>
                  </a:cubicBezTo>
                  <a:cubicBezTo>
                    <a:pt x="7" y="47"/>
                    <a:pt x="7" y="47"/>
                    <a:pt x="6" y="44"/>
                  </a:cubicBezTo>
                  <a:cubicBezTo>
                    <a:pt x="4" y="41"/>
                    <a:pt x="2" y="36"/>
                    <a:pt x="1" y="24"/>
                  </a:cubicBezTo>
                  <a:cubicBezTo>
                    <a:pt x="0" y="18"/>
                    <a:pt x="2" y="13"/>
                    <a:pt x="5" y="9"/>
                  </a:cubicBezTo>
                  <a:cubicBezTo>
                    <a:pt x="13" y="0"/>
                    <a:pt x="27" y="0"/>
                    <a:pt x="27" y="0"/>
                  </a:cubicBezTo>
                  <a:cubicBezTo>
                    <a:pt x="27" y="0"/>
                    <a:pt x="27" y="0"/>
                    <a:pt x="27" y="0"/>
                  </a:cubicBezTo>
                  <a:cubicBezTo>
                    <a:pt x="27" y="0"/>
                    <a:pt x="28" y="0"/>
                    <a:pt x="28" y="0"/>
                  </a:cubicBezTo>
                  <a:cubicBezTo>
                    <a:pt x="28" y="0"/>
                    <a:pt x="27" y="1"/>
                    <a:pt x="27" y="1"/>
                  </a:cubicBezTo>
                  <a:cubicBezTo>
                    <a:pt x="27" y="1"/>
                    <a:pt x="13" y="1"/>
                    <a:pt x="6" y="9"/>
                  </a:cubicBezTo>
                  <a:cubicBezTo>
                    <a:pt x="3" y="13"/>
                    <a:pt x="1" y="18"/>
                    <a:pt x="2" y="24"/>
                  </a:cubicBezTo>
                  <a:cubicBezTo>
                    <a:pt x="3" y="35"/>
                    <a:pt x="5" y="40"/>
                    <a:pt x="6" y="43"/>
                  </a:cubicBezTo>
                  <a:cubicBezTo>
                    <a:pt x="8" y="46"/>
                    <a:pt x="8" y="47"/>
                    <a:pt x="5" y="52"/>
                  </a:cubicBezTo>
                  <a:cubicBezTo>
                    <a:pt x="4" y="53"/>
                    <a:pt x="4" y="54"/>
                    <a:pt x="4" y="55"/>
                  </a:cubicBezTo>
                  <a:cubicBezTo>
                    <a:pt x="4" y="56"/>
                    <a:pt x="6" y="57"/>
                    <a:pt x="8" y="58"/>
                  </a:cubicBezTo>
                  <a:cubicBezTo>
                    <a:pt x="11" y="60"/>
                    <a:pt x="13" y="61"/>
                    <a:pt x="13" y="63"/>
                  </a:cubicBezTo>
                  <a:cubicBezTo>
                    <a:pt x="14" y="64"/>
                    <a:pt x="13" y="65"/>
                    <a:pt x="12" y="66"/>
                  </a:cubicBezTo>
                  <a:cubicBezTo>
                    <a:pt x="12" y="66"/>
                    <a:pt x="12" y="66"/>
                    <a:pt x="12" y="66"/>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8" name="ïṣ1idê">
              <a:extLst>
                <a:ext uri="{FF2B5EF4-FFF2-40B4-BE49-F238E27FC236}">
                  <a16:creationId xmlns:a16="http://schemas.microsoft.com/office/drawing/2014/main" id="{CEFD83E9-6FBC-4B03-B3C4-FE5270B7FD35}"/>
                </a:ext>
              </a:extLst>
            </p:cNvPr>
            <p:cNvSpPr/>
            <p:nvPr/>
          </p:nvSpPr>
          <p:spPr bwMode="auto">
            <a:xfrm>
              <a:off x="5883281" y="1146184"/>
              <a:ext cx="82550" cy="112715"/>
            </a:xfrm>
            <a:custGeom>
              <a:avLst/>
              <a:gdLst>
                <a:gd name="T0" fmla="*/ 1 w 20"/>
                <a:gd name="T1" fmla="*/ 27 h 27"/>
                <a:gd name="T2" fmla="*/ 0 w 20"/>
                <a:gd name="T3" fmla="*/ 27 h 27"/>
                <a:gd name="T4" fmla="*/ 0 w 20"/>
                <a:gd name="T5" fmla="*/ 26 h 27"/>
                <a:gd name="T6" fmla="*/ 2 w 20"/>
                <a:gd name="T7" fmla="*/ 26 h 27"/>
                <a:gd name="T8" fmla="*/ 13 w 20"/>
                <a:gd name="T9" fmla="*/ 15 h 27"/>
                <a:gd name="T10" fmla="*/ 13 w 20"/>
                <a:gd name="T11" fmla="*/ 7 h 27"/>
                <a:gd name="T12" fmla="*/ 13 w 20"/>
                <a:gd name="T13" fmla="*/ 1 h 27"/>
                <a:gd name="T14" fmla="*/ 20 w 20"/>
                <a:gd name="T15" fmla="*/ 0 h 27"/>
                <a:gd name="T16" fmla="*/ 20 w 20"/>
                <a:gd name="T17" fmla="*/ 0 h 27"/>
                <a:gd name="T18" fmla="*/ 20 w 20"/>
                <a:gd name="T19" fmla="*/ 1 h 27"/>
                <a:gd name="T20" fmla="*/ 20 w 20"/>
                <a:gd name="T21" fmla="*/ 1 h 27"/>
                <a:gd name="T22" fmla="*/ 20 w 20"/>
                <a:gd name="T23" fmla="*/ 1 h 27"/>
                <a:gd name="T24" fmla="*/ 14 w 20"/>
                <a:gd name="T25" fmla="*/ 2 h 27"/>
                <a:gd name="T26" fmla="*/ 14 w 20"/>
                <a:gd name="T27" fmla="*/ 7 h 27"/>
                <a:gd name="T28" fmla="*/ 14 w 20"/>
                <a:gd name="T29" fmla="*/ 15 h 27"/>
                <a:gd name="T30" fmla="*/ 3 w 20"/>
                <a:gd name="T31" fmla="*/ 26 h 27"/>
                <a:gd name="T32" fmla="*/ 1 w 20"/>
                <a:gd name="T33" fmla="*/ 27 h 27"/>
                <a:gd name="T34" fmla="*/ 1 w 20"/>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7">
                  <a:moveTo>
                    <a:pt x="1" y="27"/>
                  </a:moveTo>
                  <a:cubicBezTo>
                    <a:pt x="0" y="27"/>
                    <a:pt x="0" y="27"/>
                    <a:pt x="0" y="27"/>
                  </a:cubicBezTo>
                  <a:cubicBezTo>
                    <a:pt x="0" y="27"/>
                    <a:pt x="0" y="26"/>
                    <a:pt x="0" y="26"/>
                  </a:cubicBezTo>
                  <a:cubicBezTo>
                    <a:pt x="1" y="26"/>
                    <a:pt x="1" y="26"/>
                    <a:pt x="2" y="26"/>
                  </a:cubicBezTo>
                  <a:cubicBezTo>
                    <a:pt x="6" y="25"/>
                    <a:pt x="13" y="23"/>
                    <a:pt x="13" y="15"/>
                  </a:cubicBezTo>
                  <a:cubicBezTo>
                    <a:pt x="13" y="12"/>
                    <a:pt x="13" y="9"/>
                    <a:pt x="13" y="7"/>
                  </a:cubicBezTo>
                  <a:cubicBezTo>
                    <a:pt x="12" y="4"/>
                    <a:pt x="12" y="3"/>
                    <a:pt x="13" y="1"/>
                  </a:cubicBezTo>
                  <a:cubicBezTo>
                    <a:pt x="14" y="0"/>
                    <a:pt x="16" y="0"/>
                    <a:pt x="20" y="0"/>
                  </a:cubicBezTo>
                  <a:cubicBezTo>
                    <a:pt x="20" y="0"/>
                    <a:pt x="20" y="0"/>
                    <a:pt x="20" y="0"/>
                  </a:cubicBezTo>
                  <a:cubicBezTo>
                    <a:pt x="20" y="0"/>
                    <a:pt x="20" y="1"/>
                    <a:pt x="20" y="1"/>
                  </a:cubicBezTo>
                  <a:cubicBezTo>
                    <a:pt x="20" y="1"/>
                    <a:pt x="20" y="1"/>
                    <a:pt x="20" y="1"/>
                  </a:cubicBezTo>
                  <a:cubicBezTo>
                    <a:pt x="20" y="1"/>
                    <a:pt x="20" y="1"/>
                    <a:pt x="20" y="1"/>
                  </a:cubicBezTo>
                  <a:cubicBezTo>
                    <a:pt x="17" y="1"/>
                    <a:pt x="15" y="1"/>
                    <a:pt x="14" y="2"/>
                  </a:cubicBezTo>
                  <a:cubicBezTo>
                    <a:pt x="13" y="3"/>
                    <a:pt x="13" y="5"/>
                    <a:pt x="14" y="7"/>
                  </a:cubicBezTo>
                  <a:cubicBezTo>
                    <a:pt x="14" y="9"/>
                    <a:pt x="14" y="12"/>
                    <a:pt x="14" y="15"/>
                  </a:cubicBezTo>
                  <a:cubicBezTo>
                    <a:pt x="13" y="24"/>
                    <a:pt x="6" y="25"/>
                    <a:pt x="3" y="26"/>
                  </a:cubicBezTo>
                  <a:cubicBezTo>
                    <a:pt x="2" y="27"/>
                    <a:pt x="1" y="27"/>
                    <a:pt x="1" y="27"/>
                  </a:cubicBezTo>
                  <a:cubicBezTo>
                    <a:pt x="1" y="27"/>
                    <a:pt x="1" y="27"/>
                    <a:pt x="1" y="2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9" name="ï$ḷîḓê">
              <a:extLst>
                <a:ext uri="{FF2B5EF4-FFF2-40B4-BE49-F238E27FC236}">
                  <a16:creationId xmlns:a16="http://schemas.microsoft.com/office/drawing/2014/main" id="{ACF960FB-AAB4-4325-8682-D31258705F01}"/>
                </a:ext>
              </a:extLst>
            </p:cNvPr>
            <p:cNvSpPr/>
            <p:nvPr/>
          </p:nvSpPr>
          <p:spPr bwMode="auto">
            <a:xfrm>
              <a:off x="5494342" y="3062312"/>
              <a:ext cx="2025651" cy="763593"/>
            </a:xfrm>
            <a:custGeom>
              <a:avLst/>
              <a:gdLst>
                <a:gd name="T0" fmla="*/ 442 w 490"/>
                <a:gd name="T1" fmla="*/ 185 h 185"/>
                <a:gd name="T2" fmla="*/ 48 w 490"/>
                <a:gd name="T3" fmla="*/ 185 h 185"/>
                <a:gd name="T4" fmla="*/ 0 w 490"/>
                <a:gd name="T5" fmla="*/ 137 h 185"/>
                <a:gd name="T6" fmla="*/ 0 w 490"/>
                <a:gd name="T7" fmla="*/ 48 h 185"/>
                <a:gd name="T8" fmla="*/ 48 w 490"/>
                <a:gd name="T9" fmla="*/ 0 h 185"/>
                <a:gd name="T10" fmla="*/ 442 w 490"/>
                <a:gd name="T11" fmla="*/ 0 h 185"/>
                <a:gd name="T12" fmla="*/ 490 w 490"/>
                <a:gd name="T13" fmla="*/ 48 h 185"/>
                <a:gd name="T14" fmla="*/ 490 w 490"/>
                <a:gd name="T15" fmla="*/ 137 h 185"/>
                <a:gd name="T16" fmla="*/ 442 w 490"/>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5">
                  <a:moveTo>
                    <a:pt x="442" y="185"/>
                  </a:moveTo>
                  <a:cubicBezTo>
                    <a:pt x="48" y="185"/>
                    <a:pt x="48" y="185"/>
                    <a:pt x="48" y="185"/>
                  </a:cubicBezTo>
                  <a:cubicBezTo>
                    <a:pt x="21" y="185"/>
                    <a:pt x="0" y="164"/>
                    <a:pt x="0" y="137"/>
                  </a:cubicBezTo>
                  <a:cubicBezTo>
                    <a:pt x="0" y="48"/>
                    <a:pt x="0" y="48"/>
                    <a:pt x="0" y="48"/>
                  </a:cubicBezTo>
                  <a:cubicBezTo>
                    <a:pt x="0" y="21"/>
                    <a:pt x="21" y="0"/>
                    <a:pt x="48" y="0"/>
                  </a:cubicBezTo>
                  <a:cubicBezTo>
                    <a:pt x="442" y="0"/>
                    <a:pt x="442" y="0"/>
                    <a:pt x="442" y="0"/>
                  </a:cubicBezTo>
                  <a:cubicBezTo>
                    <a:pt x="468" y="0"/>
                    <a:pt x="490" y="21"/>
                    <a:pt x="490" y="48"/>
                  </a:cubicBezTo>
                  <a:cubicBezTo>
                    <a:pt x="490" y="137"/>
                    <a:pt x="490" y="137"/>
                    <a:pt x="490" y="137"/>
                  </a:cubicBezTo>
                  <a:cubicBezTo>
                    <a:pt x="490" y="164"/>
                    <a:pt x="468" y="185"/>
                    <a:pt x="442"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0" name="îšḻïḓê">
              <a:extLst>
                <a:ext uri="{FF2B5EF4-FFF2-40B4-BE49-F238E27FC236}">
                  <a16:creationId xmlns:a16="http://schemas.microsoft.com/office/drawing/2014/main" id="{BB8E7D45-CB2F-483F-9F47-90EE698A77BD}"/>
                </a:ext>
              </a:extLst>
            </p:cNvPr>
            <p:cNvSpPr/>
            <p:nvPr/>
          </p:nvSpPr>
          <p:spPr bwMode="auto">
            <a:xfrm>
              <a:off x="5700718" y="3710016"/>
              <a:ext cx="306388" cy="304802"/>
            </a:xfrm>
            <a:custGeom>
              <a:avLst/>
              <a:gdLst>
                <a:gd name="T0" fmla="*/ 0 w 193"/>
                <a:gd name="T1" fmla="*/ 8 h 192"/>
                <a:gd name="T2" fmla="*/ 0 w 193"/>
                <a:gd name="T3" fmla="*/ 192 h 192"/>
                <a:gd name="T4" fmla="*/ 193 w 193"/>
                <a:gd name="T5" fmla="*/ 0 h 192"/>
                <a:gd name="T6" fmla="*/ 0 w 193"/>
                <a:gd name="T7" fmla="*/ 8 h 192"/>
              </a:gdLst>
              <a:ahLst/>
              <a:cxnLst>
                <a:cxn ang="0">
                  <a:pos x="T0" y="T1"/>
                </a:cxn>
                <a:cxn ang="0">
                  <a:pos x="T2" y="T3"/>
                </a:cxn>
                <a:cxn ang="0">
                  <a:pos x="T4" y="T5"/>
                </a:cxn>
                <a:cxn ang="0">
                  <a:pos x="T6" y="T7"/>
                </a:cxn>
              </a:cxnLst>
              <a:rect l="0" t="0" r="r" b="b"/>
              <a:pathLst>
                <a:path w="193" h="192">
                  <a:moveTo>
                    <a:pt x="0" y="8"/>
                  </a:moveTo>
                  <a:lnTo>
                    <a:pt x="0" y="192"/>
                  </a:lnTo>
                  <a:lnTo>
                    <a:pt x="193"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1" name="ísļiḋé">
              <a:extLst>
                <a:ext uri="{FF2B5EF4-FFF2-40B4-BE49-F238E27FC236}">
                  <a16:creationId xmlns:a16="http://schemas.microsoft.com/office/drawing/2014/main" id="{54262A66-A3C2-4ECC-8A06-11A1581417CB}"/>
                </a:ext>
              </a:extLst>
            </p:cNvPr>
            <p:cNvSpPr/>
            <p:nvPr/>
          </p:nvSpPr>
          <p:spPr bwMode="auto">
            <a:xfrm>
              <a:off x="5635629" y="3140098"/>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2" name="ïṧ1îdê">
              <a:extLst>
                <a:ext uri="{FF2B5EF4-FFF2-40B4-BE49-F238E27FC236}">
                  <a16:creationId xmlns:a16="http://schemas.microsoft.com/office/drawing/2014/main" id="{405731F9-2F52-49B2-A0E9-AA4E6F97C79C}"/>
                </a:ext>
              </a:extLst>
            </p:cNvPr>
            <p:cNvSpPr/>
            <p:nvPr/>
          </p:nvSpPr>
          <p:spPr bwMode="auto">
            <a:xfrm>
              <a:off x="5635631" y="3140098"/>
              <a:ext cx="561976" cy="561980"/>
            </a:xfrm>
            <a:prstGeom prst="ellipse">
              <a:avLst/>
            </a:pr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3" name="îslíḋé">
              <a:extLst>
                <a:ext uri="{FF2B5EF4-FFF2-40B4-BE49-F238E27FC236}">
                  <a16:creationId xmlns:a16="http://schemas.microsoft.com/office/drawing/2014/main" id="{7B6B11D5-8728-4E76-90C0-66ED936AD7F5}"/>
                </a:ext>
              </a:extLst>
            </p:cNvPr>
            <p:cNvSpPr/>
            <p:nvPr/>
          </p:nvSpPr>
          <p:spPr bwMode="auto">
            <a:xfrm>
              <a:off x="5684842" y="3189311"/>
              <a:ext cx="438150" cy="446091"/>
            </a:xfrm>
            <a:custGeom>
              <a:avLst/>
              <a:gdLst>
                <a:gd name="T0" fmla="*/ 54 w 106"/>
                <a:gd name="T1" fmla="*/ 99 h 108"/>
                <a:gd name="T2" fmla="*/ 31 w 106"/>
                <a:gd name="T3" fmla="*/ 93 h 108"/>
                <a:gd name="T4" fmla="*/ 18 w 106"/>
                <a:gd name="T5" fmla="*/ 80 h 108"/>
                <a:gd name="T6" fmla="*/ 17 w 106"/>
                <a:gd name="T7" fmla="*/ 61 h 108"/>
                <a:gd name="T8" fmla="*/ 51 w 106"/>
                <a:gd name="T9" fmla="*/ 1 h 108"/>
                <a:gd name="T10" fmla="*/ 95 w 106"/>
                <a:gd name="T11" fmla="*/ 30 h 108"/>
                <a:gd name="T12" fmla="*/ 87 w 106"/>
                <a:gd name="T13" fmla="*/ 82 h 108"/>
                <a:gd name="T14" fmla="*/ 68 w 106"/>
                <a:gd name="T15" fmla="*/ 98 h 108"/>
                <a:gd name="T16" fmla="*/ 54 w 106"/>
                <a:gd name="T17"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8">
                  <a:moveTo>
                    <a:pt x="54" y="99"/>
                  </a:moveTo>
                  <a:cubicBezTo>
                    <a:pt x="54" y="99"/>
                    <a:pt x="31" y="108"/>
                    <a:pt x="31" y="93"/>
                  </a:cubicBezTo>
                  <a:cubicBezTo>
                    <a:pt x="31" y="84"/>
                    <a:pt x="19" y="90"/>
                    <a:pt x="18" y="80"/>
                  </a:cubicBezTo>
                  <a:cubicBezTo>
                    <a:pt x="17" y="71"/>
                    <a:pt x="22" y="72"/>
                    <a:pt x="17" y="61"/>
                  </a:cubicBezTo>
                  <a:cubicBezTo>
                    <a:pt x="0" y="30"/>
                    <a:pt x="28" y="2"/>
                    <a:pt x="51" y="1"/>
                  </a:cubicBezTo>
                  <a:cubicBezTo>
                    <a:pt x="74" y="0"/>
                    <a:pt x="85" y="5"/>
                    <a:pt x="95" y="30"/>
                  </a:cubicBezTo>
                  <a:cubicBezTo>
                    <a:pt x="106" y="57"/>
                    <a:pt x="83" y="64"/>
                    <a:pt x="87" y="82"/>
                  </a:cubicBezTo>
                  <a:cubicBezTo>
                    <a:pt x="89" y="91"/>
                    <a:pt x="83" y="102"/>
                    <a:pt x="68" y="98"/>
                  </a:cubicBezTo>
                  <a:cubicBezTo>
                    <a:pt x="54" y="95"/>
                    <a:pt x="54" y="99"/>
                    <a:pt x="54" y="99"/>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4" name="î$ľíḑê">
              <a:extLst>
                <a:ext uri="{FF2B5EF4-FFF2-40B4-BE49-F238E27FC236}">
                  <a16:creationId xmlns:a16="http://schemas.microsoft.com/office/drawing/2014/main" id="{A725AC43-C405-447B-87D6-2B43E5B4C6D8}"/>
                </a:ext>
              </a:extLst>
            </p:cNvPr>
            <p:cNvSpPr/>
            <p:nvPr/>
          </p:nvSpPr>
          <p:spPr bwMode="auto">
            <a:xfrm>
              <a:off x="5862642" y="3511577"/>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5" name="isľíḓé">
              <a:extLst>
                <a:ext uri="{FF2B5EF4-FFF2-40B4-BE49-F238E27FC236}">
                  <a16:creationId xmlns:a16="http://schemas.microsoft.com/office/drawing/2014/main" id="{4B643B50-3AB1-4E1D-837A-26346C57A3C3}"/>
                </a:ext>
              </a:extLst>
            </p:cNvPr>
            <p:cNvSpPr/>
            <p:nvPr/>
          </p:nvSpPr>
          <p:spPr bwMode="auto">
            <a:xfrm>
              <a:off x="5862642" y="3532215"/>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6" name="íṡ1ídé">
              <a:extLst>
                <a:ext uri="{FF2B5EF4-FFF2-40B4-BE49-F238E27FC236}">
                  <a16:creationId xmlns:a16="http://schemas.microsoft.com/office/drawing/2014/main" id="{15ABB469-6535-47A5-8562-9C75712B46BC}"/>
                </a:ext>
              </a:extLst>
            </p:cNvPr>
            <p:cNvSpPr/>
            <p:nvPr/>
          </p:nvSpPr>
          <p:spPr bwMode="auto">
            <a:xfrm>
              <a:off x="5772154" y="3202013"/>
              <a:ext cx="271463" cy="400052"/>
            </a:xfrm>
            <a:custGeom>
              <a:avLst/>
              <a:gdLst>
                <a:gd name="T0" fmla="*/ 7 w 66"/>
                <a:gd name="T1" fmla="*/ 33 h 97"/>
                <a:gd name="T2" fmla="*/ 33 w 66"/>
                <a:gd name="T3" fmla="*/ 96 h 97"/>
                <a:gd name="T4" fmla="*/ 61 w 66"/>
                <a:gd name="T5" fmla="*/ 24 h 97"/>
                <a:gd name="T6" fmla="*/ 7 w 66"/>
                <a:gd name="T7" fmla="*/ 33 h 97"/>
              </a:gdLst>
              <a:ahLst/>
              <a:cxnLst>
                <a:cxn ang="0">
                  <a:pos x="T0" y="T1"/>
                </a:cxn>
                <a:cxn ang="0">
                  <a:pos x="T2" y="T3"/>
                </a:cxn>
                <a:cxn ang="0">
                  <a:pos x="T4" y="T5"/>
                </a:cxn>
                <a:cxn ang="0">
                  <a:pos x="T6" y="T7"/>
                </a:cxn>
              </a:cxnLst>
              <a:rect l="0" t="0" r="r" b="b"/>
              <a:pathLst>
                <a:path w="66" h="97">
                  <a:moveTo>
                    <a:pt x="7" y="33"/>
                  </a:moveTo>
                  <a:cubicBezTo>
                    <a:pt x="7" y="33"/>
                    <a:pt x="0" y="94"/>
                    <a:pt x="33" y="96"/>
                  </a:cubicBezTo>
                  <a:cubicBezTo>
                    <a:pt x="66" y="97"/>
                    <a:pt x="65" y="35"/>
                    <a:pt x="61" y="24"/>
                  </a:cubicBezTo>
                  <a:cubicBezTo>
                    <a:pt x="56" y="13"/>
                    <a:pt x="5" y="0"/>
                    <a:pt x="7" y="33"/>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7" name="îŝľíde">
              <a:extLst>
                <a:ext uri="{FF2B5EF4-FFF2-40B4-BE49-F238E27FC236}">
                  <a16:creationId xmlns:a16="http://schemas.microsoft.com/office/drawing/2014/main" id="{424A608A-1048-470F-AC4F-821CB1D5D10D}"/>
                </a:ext>
              </a:extLst>
            </p:cNvPr>
            <p:cNvSpPr/>
            <p:nvPr/>
          </p:nvSpPr>
          <p:spPr bwMode="auto">
            <a:xfrm>
              <a:off x="5899154" y="3408390"/>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9 h 19"/>
                <a:gd name="T14" fmla="*/ 4 w 5"/>
                <a:gd name="T15" fmla="*/ 1 h 19"/>
                <a:gd name="T16" fmla="*/ 4 w 5"/>
                <a:gd name="T17" fmla="*/ 0 h 19"/>
                <a:gd name="T18" fmla="*/ 4 w 5"/>
                <a:gd name="T19" fmla="*/ 0 h 19"/>
                <a:gd name="T20" fmla="*/ 5 w 5"/>
                <a:gd name="T21" fmla="*/ 0 h 19"/>
                <a:gd name="T22" fmla="*/ 4 w 5"/>
                <a:gd name="T23" fmla="*/ 19 h 19"/>
                <a:gd name="T24" fmla="*/ 3 w 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8" name="îṡ1ïdé">
              <a:extLst>
                <a:ext uri="{FF2B5EF4-FFF2-40B4-BE49-F238E27FC236}">
                  <a16:creationId xmlns:a16="http://schemas.microsoft.com/office/drawing/2014/main" id="{BE9E4708-4D0B-4A2D-8E53-FAFEC69FE894}"/>
                </a:ext>
              </a:extLst>
            </p:cNvPr>
            <p:cNvSpPr/>
            <p:nvPr/>
          </p:nvSpPr>
          <p:spPr bwMode="auto">
            <a:xfrm>
              <a:off x="5878518" y="3490940"/>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1"/>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9" name="íśļíḋè">
              <a:extLst>
                <a:ext uri="{FF2B5EF4-FFF2-40B4-BE49-F238E27FC236}">
                  <a16:creationId xmlns:a16="http://schemas.microsoft.com/office/drawing/2014/main" id="{44756582-9085-4D1A-B507-7847811CD98A}"/>
                </a:ext>
              </a:extLst>
            </p:cNvPr>
            <p:cNvSpPr/>
            <p:nvPr/>
          </p:nvSpPr>
          <p:spPr bwMode="auto">
            <a:xfrm>
              <a:off x="5940429" y="3367115"/>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0" name="îşľîde">
              <a:extLst>
                <a:ext uri="{FF2B5EF4-FFF2-40B4-BE49-F238E27FC236}">
                  <a16:creationId xmlns:a16="http://schemas.microsoft.com/office/drawing/2014/main" id="{8051E5F0-0FF2-4621-9A84-577369BDC8A3}"/>
                </a:ext>
              </a:extLst>
            </p:cNvPr>
            <p:cNvSpPr/>
            <p:nvPr/>
          </p:nvSpPr>
          <p:spPr bwMode="auto">
            <a:xfrm>
              <a:off x="5842004" y="3362351"/>
              <a:ext cx="41275" cy="30163"/>
            </a:xfrm>
            <a:custGeom>
              <a:avLst/>
              <a:gdLst>
                <a:gd name="T0" fmla="*/ 0 w 10"/>
                <a:gd name="T1" fmla="*/ 4 h 7"/>
                <a:gd name="T2" fmla="*/ 5 w 10"/>
                <a:gd name="T3" fmla="*/ 4 h 7"/>
                <a:gd name="T4" fmla="*/ 10 w 10"/>
                <a:gd name="T5" fmla="*/ 4 h 7"/>
                <a:gd name="T6" fmla="*/ 5 w 10"/>
                <a:gd name="T7" fmla="*/ 0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0" y="6"/>
                    <a:pt x="2" y="4"/>
                    <a:pt x="5" y="4"/>
                  </a:cubicBezTo>
                  <a:cubicBezTo>
                    <a:pt x="8" y="4"/>
                    <a:pt x="10" y="7"/>
                    <a:pt x="10" y="4"/>
                  </a:cubicBezTo>
                  <a:cubicBezTo>
                    <a:pt x="10" y="2"/>
                    <a:pt x="8" y="0"/>
                    <a:pt x="5" y="0"/>
                  </a:cubicBezTo>
                  <a:cubicBezTo>
                    <a:pt x="3" y="0"/>
                    <a:pt x="0"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1" name="íṥ1îḋê">
              <a:extLst>
                <a:ext uri="{FF2B5EF4-FFF2-40B4-BE49-F238E27FC236}">
                  <a16:creationId xmlns:a16="http://schemas.microsoft.com/office/drawing/2014/main" id="{EBF9521A-30E1-4C42-91EF-71E2E3E04BDB}"/>
                </a:ext>
              </a:extLst>
            </p:cNvPr>
            <p:cNvSpPr/>
            <p:nvPr/>
          </p:nvSpPr>
          <p:spPr bwMode="auto">
            <a:xfrm>
              <a:off x="5961067" y="3454427"/>
              <a:ext cx="41275" cy="41275"/>
            </a:xfrm>
            <a:custGeom>
              <a:avLst/>
              <a:gdLst>
                <a:gd name="T0" fmla="*/ 1 w 10"/>
                <a:gd name="T1" fmla="*/ 5 h 10"/>
                <a:gd name="T2" fmla="*/ 5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5"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2" name="ï$1ïďé">
              <a:extLst>
                <a:ext uri="{FF2B5EF4-FFF2-40B4-BE49-F238E27FC236}">
                  <a16:creationId xmlns:a16="http://schemas.microsoft.com/office/drawing/2014/main" id="{EB096138-7238-4437-A71A-3D43276114EB}"/>
                </a:ext>
              </a:extLst>
            </p:cNvPr>
            <p:cNvSpPr/>
            <p:nvPr/>
          </p:nvSpPr>
          <p:spPr bwMode="auto">
            <a:xfrm>
              <a:off x="5821367" y="3454427"/>
              <a:ext cx="41275" cy="41275"/>
            </a:xfrm>
            <a:custGeom>
              <a:avLst/>
              <a:gdLst>
                <a:gd name="T0" fmla="*/ 1 w 10"/>
                <a:gd name="T1" fmla="*/ 5 h 10"/>
                <a:gd name="T2" fmla="*/ 4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4"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3" name="íś1iďè">
              <a:extLst>
                <a:ext uri="{FF2B5EF4-FFF2-40B4-BE49-F238E27FC236}">
                  <a16:creationId xmlns:a16="http://schemas.microsoft.com/office/drawing/2014/main" id="{E76DE7F9-81DF-41AB-A98E-B98CDA34DAA3}"/>
                </a:ext>
              </a:extLst>
            </p:cNvPr>
            <p:cNvSpPr/>
            <p:nvPr/>
          </p:nvSpPr>
          <p:spPr bwMode="auto">
            <a:xfrm>
              <a:off x="5953129"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4" y="5"/>
                    <a:pt x="5" y="4"/>
                    <a:pt x="5" y="2"/>
                  </a:cubicBezTo>
                  <a:cubicBezTo>
                    <a:pt x="5" y="1"/>
                    <a:pt x="4" y="0"/>
                    <a:pt x="3" y="0"/>
                  </a:cubicBezTo>
                  <a:cubicBezTo>
                    <a:pt x="2"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4" name="ï$ḻïďè">
              <a:extLst>
                <a:ext uri="{FF2B5EF4-FFF2-40B4-BE49-F238E27FC236}">
                  <a16:creationId xmlns:a16="http://schemas.microsoft.com/office/drawing/2014/main" id="{86A91D85-2AE7-42C3-B9AB-7DF2E1056F0C}"/>
                </a:ext>
              </a:extLst>
            </p:cNvPr>
            <p:cNvSpPr/>
            <p:nvPr/>
          </p:nvSpPr>
          <p:spPr bwMode="auto">
            <a:xfrm>
              <a:off x="5849942"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3" y="5"/>
                    <a:pt x="5" y="4"/>
                    <a:pt x="5" y="2"/>
                  </a:cubicBezTo>
                  <a:cubicBezTo>
                    <a:pt x="5" y="1"/>
                    <a:pt x="4" y="0"/>
                    <a:pt x="3" y="0"/>
                  </a:cubicBezTo>
                  <a:cubicBezTo>
                    <a:pt x="1"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5" name="ïSlîḓe">
              <a:extLst>
                <a:ext uri="{FF2B5EF4-FFF2-40B4-BE49-F238E27FC236}">
                  <a16:creationId xmlns:a16="http://schemas.microsoft.com/office/drawing/2014/main" id="{5563865D-882D-4C5A-9242-E41E91AD5901}"/>
                </a:ext>
              </a:extLst>
            </p:cNvPr>
            <p:cNvSpPr/>
            <p:nvPr/>
          </p:nvSpPr>
          <p:spPr bwMode="auto">
            <a:xfrm>
              <a:off x="5908679" y="3235350"/>
              <a:ext cx="155575" cy="193677"/>
            </a:xfrm>
            <a:custGeom>
              <a:avLst/>
              <a:gdLst>
                <a:gd name="T0" fmla="*/ 0 w 38"/>
                <a:gd name="T1" fmla="*/ 4 h 47"/>
                <a:gd name="T2" fmla="*/ 20 w 38"/>
                <a:gd name="T3" fmla="*/ 23 h 47"/>
                <a:gd name="T4" fmla="*/ 37 w 38"/>
                <a:gd name="T5" fmla="*/ 44 h 47"/>
                <a:gd name="T6" fmla="*/ 32 w 38"/>
                <a:gd name="T7" fmla="*/ 12 h 47"/>
                <a:gd name="T8" fmla="*/ 0 w 38"/>
                <a:gd name="T9" fmla="*/ 4 h 47"/>
              </a:gdLst>
              <a:ahLst/>
              <a:cxnLst>
                <a:cxn ang="0">
                  <a:pos x="T0" y="T1"/>
                </a:cxn>
                <a:cxn ang="0">
                  <a:pos x="T2" y="T3"/>
                </a:cxn>
                <a:cxn ang="0">
                  <a:pos x="T4" y="T5"/>
                </a:cxn>
                <a:cxn ang="0">
                  <a:pos x="T6" y="T7"/>
                </a:cxn>
                <a:cxn ang="0">
                  <a:pos x="T8" y="T9"/>
                </a:cxn>
              </a:cxnLst>
              <a:rect l="0" t="0" r="r" b="b"/>
              <a:pathLst>
                <a:path w="38" h="47">
                  <a:moveTo>
                    <a:pt x="0" y="4"/>
                  </a:moveTo>
                  <a:cubicBezTo>
                    <a:pt x="0" y="4"/>
                    <a:pt x="22" y="9"/>
                    <a:pt x="20" y="23"/>
                  </a:cubicBezTo>
                  <a:cubicBezTo>
                    <a:pt x="16" y="43"/>
                    <a:pt x="29" y="47"/>
                    <a:pt x="37" y="44"/>
                  </a:cubicBezTo>
                  <a:cubicBezTo>
                    <a:pt x="37" y="44"/>
                    <a:pt x="38" y="24"/>
                    <a:pt x="32" y="12"/>
                  </a:cubicBezTo>
                  <a:cubicBezTo>
                    <a:pt x="26" y="0"/>
                    <a:pt x="0" y="4"/>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6" name="išļidé">
              <a:extLst>
                <a:ext uri="{FF2B5EF4-FFF2-40B4-BE49-F238E27FC236}">
                  <a16:creationId xmlns:a16="http://schemas.microsoft.com/office/drawing/2014/main" id="{011AA525-65DF-4590-8DB4-8F4505906831}"/>
                </a:ext>
              </a:extLst>
            </p:cNvPr>
            <p:cNvSpPr/>
            <p:nvPr/>
          </p:nvSpPr>
          <p:spPr bwMode="auto">
            <a:xfrm>
              <a:off x="5780092" y="3235350"/>
              <a:ext cx="123824" cy="201615"/>
            </a:xfrm>
            <a:custGeom>
              <a:avLst/>
              <a:gdLst>
                <a:gd name="T0" fmla="*/ 30 w 30"/>
                <a:gd name="T1" fmla="*/ 4 h 49"/>
                <a:gd name="T2" fmla="*/ 11 w 30"/>
                <a:gd name="T3" fmla="*/ 23 h 49"/>
                <a:gd name="T4" fmla="*/ 1 w 30"/>
                <a:gd name="T5" fmla="*/ 46 h 49"/>
                <a:gd name="T6" fmla="*/ 5 w 30"/>
                <a:gd name="T7" fmla="*/ 12 h 49"/>
                <a:gd name="T8" fmla="*/ 30 w 30"/>
                <a:gd name="T9" fmla="*/ 4 h 49"/>
              </a:gdLst>
              <a:ahLst/>
              <a:cxnLst>
                <a:cxn ang="0">
                  <a:pos x="T0" y="T1"/>
                </a:cxn>
                <a:cxn ang="0">
                  <a:pos x="T2" y="T3"/>
                </a:cxn>
                <a:cxn ang="0">
                  <a:pos x="T4" y="T5"/>
                </a:cxn>
                <a:cxn ang="0">
                  <a:pos x="T6" y="T7"/>
                </a:cxn>
                <a:cxn ang="0">
                  <a:pos x="T8" y="T9"/>
                </a:cxn>
              </a:cxnLst>
              <a:rect l="0" t="0" r="r" b="b"/>
              <a:pathLst>
                <a:path w="30" h="49">
                  <a:moveTo>
                    <a:pt x="30" y="4"/>
                  </a:moveTo>
                  <a:cubicBezTo>
                    <a:pt x="30" y="4"/>
                    <a:pt x="8" y="6"/>
                    <a:pt x="11" y="23"/>
                  </a:cubicBezTo>
                  <a:cubicBezTo>
                    <a:pt x="14" y="43"/>
                    <a:pt x="8" y="49"/>
                    <a:pt x="1" y="46"/>
                  </a:cubicBezTo>
                  <a:cubicBezTo>
                    <a:pt x="1" y="46"/>
                    <a:pt x="0" y="24"/>
                    <a:pt x="5" y="12"/>
                  </a:cubicBezTo>
                  <a:cubicBezTo>
                    <a:pt x="9" y="0"/>
                    <a:pt x="30" y="4"/>
                    <a:pt x="3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7" name="iş1ídê">
              <a:extLst>
                <a:ext uri="{FF2B5EF4-FFF2-40B4-BE49-F238E27FC236}">
                  <a16:creationId xmlns:a16="http://schemas.microsoft.com/office/drawing/2014/main" id="{BDF701CC-7BAF-4747-86C7-E3595210823F}"/>
                </a:ext>
              </a:extLst>
            </p:cNvPr>
            <p:cNvSpPr/>
            <p:nvPr/>
          </p:nvSpPr>
          <p:spPr bwMode="auto">
            <a:xfrm>
              <a:off x="5878518" y="3238526"/>
              <a:ext cx="157163" cy="174626"/>
            </a:xfrm>
            <a:custGeom>
              <a:avLst/>
              <a:gdLst>
                <a:gd name="T0" fmla="*/ 37 w 38"/>
                <a:gd name="T1" fmla="*/ 42 h 42"/>
                <a:gd name="T2" fmla="*/ 27 w 38"/>
                <a:gd name="T3" fmla="*/ 27 h 42"/>
                <a:gd name="T4" fmla="*/ 25 w 38"/>
                <a:gd name="T5" fmla="*/ 17 h 42"/>
                <a:gd name="T6" fmla="*/ 1 w 38"/>
                <a:gd name="T7" fmla="*/ 1 h 42"/>
                <a:gd name="T8" fmla="*/ 0 w 38"/>
                <a:gd name="T9" fmla="*/ 0 h 42"/>
                <a:gd name="T10" fmla="*/ 1 w 38"/>
                <a:gd name="T11" fmla="*/ 0 h 42"/>
                <a:gd name="T12" fmla="*/ 25 w 38"/>
                <a:gd name="T13" fmla="*/ 17 h 42"/>
                <a:gd name="T14" fmla="*/ 27 w 38"/>
                <a:gd name="T15" fmla="*/ 27 h 42"/>
                <a:gd name="T16" fmla="*/ 37 w 38"/>
                <a:gd name="T17" fmla="*/ 41 h 42"/>
                <a:gd name="T18" fmla="*/ 38 w 38"/>
                <a:gd name="T19" fmla="*/ 41 h 42"/>
                <a:gd name="T20" fmla="*/ 38 w 38"/>
                <a:gd name="T21" fmla="*/ 41 h 42"/>
                <a:gd name="T22" fmla="*/ 38 w 38"/>
                <a:gd name="T23" fmla="*/ 42 h 42"/>
                <a:gd name="T24" fmla="*/ 37 w 3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37" y="42"/>
                  </a:moveTo>
                  <a:cubicBezTo>
                    <a:pt x="28" y="42"/>
                    <a:pt x="27" y="35"/>
                    <a:pt x="27" y="27"/>
                  </a:cubicBezTo>
                  <a:cubicBezTo>
                    <a:pt x="26" y="24"/>
                    <a:pt x="26" y="20"/>
                    <a:pt x="25" y="17"/>
                  </a:cubicBezTo>
                  <a:cubicBezTo>
                    <a:pt x="18" y="4"/>
                    <a:pt x="1" y="1"/>
                    <a:pt x="1" y="1"/>
                  </a:cubicBezTo>
                  <a:cubicBezTo>
                    <a:pt x="0" y="1"/>
                    <a:pt x="0" y="1"/>
                    <a:pt x="0" y="0"/>
                  </a:cubicBezTo>
                  <a:cubicBezTo>
                    <a:pt x="0" y="0"/>
                    <a:pt x="1" y="0"/>
                    <a:pt x="1" y="0"/>
                  </a:cubicBezTo>
                  <a:cubicBezTo>
                    <a:pt x="1" y="0"/>
                    <a:pt x="19" y="4"/>
                    <a:pt x="25" y="17"/>
                  </a:cubicBezTo>
                  <a:cubicBezTo>
                    <a:pt x="27" y="20"/>
                    <a:pt x="27" y="24"/>
                    <a:pt x="27" y="27"/>
                  </a:cubicBezTo>
                  <a:cubicBezTo>
                    <a:pt x="28" y="34"/>
                    <a:pt x="29" y="41"/>
                    <a:pt x="37" y="41"/>
                  </a:cubicBezTo>
                  <a:cubicBezTo>
                    <a:pt x="37" y="41"/>
                    <a:pt x="37" y="41"/>
                    <a:pt x="38" y="41"/>
                  </a:cubicBezTo>
                  <a:cubicBezTo>
                    <a:pt x="38" y="41"/>
                    <a:pt x="38" y="41"/>
                    <a:pt x="38" y="41"/>
                  </a:cubicBezTo>
                  <a:cubicBezTo>
                    <a:pt x="38" y="42"/>
                    <a:pt x="38" y="42"/>
                    <a:pt x="38" y="42"/>
                  </a:cubicBezTo>
                  <a:cubicBezTo>
                    <a:pt x="37" y="42"/>
                    <a:pt x="37" y="42"/>
                    <a:pt x="37" y="4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8" name="îŝľidê">
              <a:extLst>
                <a:ext uri="{FF2B5EF4-FFF2-40B4-BE49-F238E27FC236}">
                  <a16:creationId xmlns:a16="http://schemas.microsoft.com/office/drawing/2014/main" id="{F3F0C001-DB1A-4AC2-A1EA-44D556CFA351}"/>
                </a:ext>
              </a:extLst>
            </p:cNvPr>
            <p:cNvSpPr/>
            <p:nvPr/>
          </p:nvSpPr>
          <p:spPr bwMode="auto">
            <a:xfrm>
              <a:off x="6007104" y="3400452"/>
              <a:ext cx="61913" cy="85726"/>
            </a:xfrm>
            <a:custGeom>
              <a:avLst/>
              <a:gdLst>
                <a:gd name="T0" fmla="*/ 3 w 15"/>
                <a:gd name="T1" fmla="*/ 10 h 21"/>
                <a:gd name="T2" fmla="*/ 12 w 15"/>
                <a:gd name="T3" fmla="*/ 5 h 21"/>
                <a:gd name="T4" fmla="*/ 3 w 15"/>
                <a:gd name="T5" fmla="*/ 18 h 21"/>
                <a:gd name="T6" fmla="*/ 3 w 15"/>
                <a:gd name="T7" fmla="*/ 10 h 21"/>
              </a:gdLst>
              <a:ahLst/>
              <a:cxnLst>
                <a:cxn ang="0">
                  <a:pos x="T0" y="T1"/>
                </a:cxn>
                <a:cxn ang="0">
                  <a:pos x="T2" y="T3"/>
                </a:cxn>
                <a:cxn ang="0">
                  <a:pos x="T4" y="T5"/>
                </a:cxn>
                <a:cxn ang="0">
                  <a:pos x="T6" y="T7"/>
                </a:cxn>
              </a:cxnLst>
              <a:rect l="0" t="0" r="r" b="b"/>
              <a:pathLst>
                <a:path w="15" h="21">
                  <a:moveTo>
                    <a:pt x="3" y="10"/>
                  </a:moveTo>
                  <a:cubicBezTo>
                    <a:pt x="3" y="10"/>
                    <a:pt x="10" y="0"/>
                    <a:pt x="12" y="5"/>
                  </a:cubicBezTo>
                  <a:cubicBezTo>
                    <a:pt x="15" y="11"/>
                    <a:pt x="6" y="21"/>
                    <a:pt x="3" y="18"/>
                  </a:cubicBezTo>
                  <a:cubicBezTo>
                    <a:pt x="0" y="16"/>
                    <a:pt x="3" y="10"/>
                    <a:pt x="3" y="10"/>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9" name="íṩ1iďê">
              <a:extLst>
                <a:ext uri="{FF2B5EF4-FFF2-40B4-BE49-F238E27FC236}">
                  <a16:creationId xmlns:a16="http://schemas.microsoft.com/office/drawing/2014/main" id="{6465FC12-947B-476C-B304-3D3B4FD9868A}"/>
                </a:ext>
              </a:extLst>
            </p:cNvPr>
            <p:cNvSpPr/>
            <p:nvPr/>
          </p:nvSpPr>
          <p:spPr bwMode="auto">
            <a:xfrm>
              <a:off x="6022979" y="3429027"/>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9"/>
                    <a:pt x="0" y="8"/>
                  </a:cubicBezTo>
                  <a:cubicBezTo>
                    <a:pt x="0" y="5"/>
                    <a:pt x="0" y="2"/>
                    <a:pt x="2" y="1"/>
                  </a:cubicBezTo>
                  <a:cubicBezTo>
                    <a:pt x="3" y="0"/>
                    <a:pt x="5" y="0"/>
                    <a:pt x="5" y="0"/>
                  </a:cubicBezTo>
                  <a:cubicBezTo>
                    <a:pt x="5" y="1"/>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0" name="iṥļîḑe">
              <a:extLst>
                <a:ext uri="{FF2B5EF4-FFF2-40B4-BE49-F238E27FC236}">
                  <a16:creationId xmlns:a16="http://schemas.microsoft.com/office/drawing/2014/main" id="{5EE4FDCB-2CD7-49AA-BF22-6672CEA74F07}"/>
                </a:ext>
              </a:extLst>
            </p:cNvPr>
            <p:cNvSpPr/>
            <p:nvPr/>
          </p:nvSpPr>
          <p:spPr bwMode="auto">
            <a:xfrm>
              <a:off x="6027743" y="3433791"/>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1"/>
                    <a:pt x="1" y="0"/>
                    <a:pt x="1" y="0"/>
                  </a:cubicBezTo>
                  <a:cubicBezTo>
                    <a:pt x="1" y="0"/>
                    <a:pt x="1" y="0"/>
                    <a:pt x="1" y="0"/>
                  </a:cubicBezTo>
                  <a:cubicBezTo>
                    <a:pt x="2" y="0"/>
                    <a:pt x="2" y="2"/>
                    <a:pt x="1" y="6"/>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1" name="îsļïḓe">
              <a:extLst>
                <a:ext uri="{FF2B5EF4-FFF2-40B4-BE49-F238E27FC236}">
                  <a16:creationId xmlns:a16="http://schemas.microsoft.com/office/drawing/2014/main" id="{FAF7E772-5632-4BC0-A804-D3D2A2590FDA}"/>
                </a:ext>
              </a:extLst>
            </p:cNvPr>
            <p:cNvSpPr/>
            <p:nvPr/>
          </p:nvSpPr>
          <p:spPr bwMode="auto">
            <a:xfrm>
              <a:off x="5911855" y="3227414"/>
              <a:ext cx="173039" cy="185739"/>
            </a:xfrm>
            <a:custGeom>
              <a:avLst/>
              <a:gdLst>
                <a:gd name="T0" fmla="*/ 36 w 42"/>
                <a:gd name="T1" fmla="*/ 45 h 45"/>
                <a:gd name="T2" fmla="*/ 33 w 42"/>
                <a:gd name="T3" fmla="*/ 45 h 45"/>
                <a:gd name="T4" fmla="*/ 26 w 42"/>
                <a:gd name="T5" fmla="*/ 26 h 45"/>
                <a:gd name="T6" fmla="*/ 21 w 42"/>
                <a:gd name="T7" fmla="*/ 9 h 45"/>
                <a:gd name="T8" fmla="*/ 1 w 42"/>
                <a:gd name="T9" fmla="*/ 4 h 45"/>
                <a:gd name="T10" fmla="*/ 0 w 42"/>
                <a:gd name="T11" fmla="*/ 4 h 45"/>
                <a:gd name="T12" fmla="*/ 0 w 42"/>
                <a:gd name="T13" fmla="*/ 3 h 45"/>
                <a:gd name="T14" fmla="*/ 22 w 42"/>
                <a:gd name="T15" fmla="*/ 8 h 45"/>
                <a:gd name="T16" fmla="*/ 27 w 42"/>
                <a:gd name="T17" fmla="*/ 26 h 45"/>
                <a:gd name="T18" fmla="*/ 34 w 42"/>
                <a:gd name="T19" fmla="*/ 44 h 45"/>
                <a:gd name="T20" fmla="*/ 41 w 42"/>
                <a:gd name="T21" fmla="*/ 43 h 45"/>
                <a:gd name="T22" fmla="*/ 42 w 42"/>
                <a:gd name="T23" fmla="*/ 43 h 45"/>
                <a:gd name="T24" fmla="*/ 42 w 42"/>
                <a:gd name="T25" fmla="*/ 44 h 45"/>
                <a:gd name="T26" fmla="*/ 36 w 42"/>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5">
                  <a:moveTo>
                    <a:pt x="36" y="45"/>
                  </a:moveTo>
                  <a:cubicBezTo>
                    <a:pt x="35" y="45"/>
                    <a:pt x="34" y="45"/>
                    <a:pt x="33" y="45"/>
                  </a:cubicBezTo>
                  <a:cubicBezTo>
                    <a:pt x="29" y="42"/>
                    <a:pt x="27" y="34"/>
                    <a:pt x="26" y="26"/>
                  </a:cubicBezTo>
                  <a:cubicBezTo>
                    <a:pt x="25" y="19"/>
                    <a:pt x="24" y="12"/>
                    <a:pt x="21" y="9"/>
                  </a:cubicBezTo>
                  <a:cubicBezTo>
                    <a:pt x="13" y="1"/>
                    <a:pt x="1" y="4"/>
                    <a:pt x="1" y="4"/>
                  </a:cubicBezTo>
                  <a:cubicBezTo>
                    <a:pt x="0" y="4"/>
                    <a:pt x="0" y="4"/>
                    <a:pt x="0" y="4"/>
                  </a:cubicBezTo>
                  <a:cubicBezTo>
                    <a:pt x="0" y="3"/>
                    <a:pt x="0" y="3"/>
                    <a:pt x="0" y="3"/>
                  </a:cubicBezTo>
                  <a:cubicBezTo>
                    <a:pt x="0" y="3"/>
                    <a:pt x="13" y="0"/>
                    <a:pt x="22" y="8"/>
                  </a:cubicBezTo>
                  <a:cubicBezTo>
                    <a:pt x="25" y="12"/>
                    <a:pt x="26" y="19"/>
                    <a:pt x="27" y="26"/>
                  </a:cubicBezTo>
                  <a:cubicBezTo>
                    <a:pt x="28" y="34"/>
                    <a:pt x="29" y="42"/>
                    <a:pt x="34" y="44"/>
                  </a:cubicBezTo>
                  <a:cubicBezTo>
                    <a:pt x="35" y="45"/>
                    <a:pt x="38" y="45"/>
                    <a:pt x="41" y="43"/>
                  </a:cubicBezTo>
                  <a:cubicBezTo>
                    <a:pt x="42" y="43"/>
                    <a:pt x="42" y="43"/>
                    <a:pt x="42" y="43"/>
                  </a:cubicBezTo>
                  <a:cubicBezTo>
                    <a:pt x="42" y="44"/>
                    <a:pt x="42" y="44"/>
                    <a:pt x="42" y="44"/>
                  </a:cubicBezTo>
                  <a:cubicBezTo>
                    <a:pt x="40" y="45"/>
                    <a:pt x="38" y="45"/>
                    <a:pt x="36" y="45"/>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2" name="ïS1îďê">
              <a:extLst>
                <a:ext uri="{FF2B5EF4-FFF2-40B4-BE49-F238E27FC236}">
                  <a16:creationId xmlns:a16="http://schemas.microsoft.com/office/drawing/2014/main" id="{16D9151E-3145-4DAC-ADDA-E46201C99E00}"/>
                </a:ext>
              </a:extLst>
            </p:cNvPr>
            <p:cNvSpPr/>
            <p:nvPr/>
          </p:nvSpPr>
          <p:spPr bwMode="auto">
            <a:xfrm>
              <a:off x="5784854" y="3227414"/>
              <a:ext cx="111126" cy="176214"/>
            </a:xfrm>
            <a:custGeom>
              <a:avLst/>
              <a:gdLst>
                <a:gd name="T0" fmla="*/ 0 w 27"/>
                <a:gd name="T1" fmla="*/ 43 h 43"/>
                <a:gd name="T2" fmla="*/ 0 w 27"/>
                <a:gd name="T3" fmla="*/ 43 h 43"/>
                <a:gd name="T4" fmla="*/ 0 w 27"/>
                <a:gd name="T5" fmla="*/ 42 h 43"/>
                <a:gd name="T6" fmla="*/ 2 w 27"/>
                <a:gd name="T7" fmla="*/ 31 h 43"/>
                <a:gd name="T8" fmla="*/ 1 w 27"/>
                <a:gd name="T9" fmla="*/ 15 h 43"/>
                <a:gd name="T10" fmla="*/ 11 w 27"/>
                <a:gd name="T11" fmla="*/ 4 h 43"/>
                <a:gd name="T12" fmla="*/ 27 w 27"/>
                <a:gd name="T13" fmla="*/ 3 h 43"/>
                <a:gd name="T14" fmla="*/ 27 w 27"/>
                <a:gd name="T15" fmla="*/ 4 h 43"/>
                <a:gd name="T16" fmla="*/ 27 w 27"/>
                <a:gd name="T17" fmla="*/ 4 h 43"/>
                <a:gd name="T18" fmla="*/ 11 w 27"/>
                <a:gd name="T19" fmla="*/ 4 h 43"/>
                <a:gd name="T20" fmla="*/ 2 w 27"/>
                <a:gd name="T21" fmla="*/ 16 h 43"/>
                <a:gd name="T22" fmla="*/ 3 w 27"/>
                <a:gd name="T23" fmla="*/ 31 h 43"/>
                <a:gd name="T24" fmla="*/ 0 w 27"/>
                <a:gd name="T25" fmla="*/ 43 h 43"/>
                <a:gd name="T26" fmla="*/ 0 w 27"/>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3">
                  <a:moveTo>
                    <a:pt x="0" y="43"/>
                  </a:moveTo>
                  <a:cubicBezTo>
                    <a:pt x="0" y="43"/>
                    <a:pt x="0" y="43"/>
                    <a:pt x="0" y="43"/>
                  </a:cubicBezTo>
                  <a:cubicBezTo>
                    <a:pt x="0" y="43"/>
                    <a:pt x="0" y="42"/>
                    <a:pt x="0" y="42"/>
                  </a:cubicBezTo>
                  <a:cubicBezTo>
                    <a:pt x="4" y="41"/>
                    <a:pt x="3" y="36"/>
                    <a:pt x="2" y="31"/>
                  </a:cubicBezTo>
                  <a:cubicBezTo>
                    <a:pt x="1" y="26"/>
                    <a:pt x="0" y="20"/>
                    <a:pt x="1" y="15"/>
                  </a:cubicBezTo>
                  <a:cubicBezTo>
                    <a:pt x="3" y="10"/>
                    <a:pt x="6" y="6"/>
                    <a:pt x="11" y="4"/>
                  </a:cubicBezTo>
                  <a:cubicBezTo>
                    <a:pt x="18" y="0"/>
                    <a:pt x="27" y="3"/>
                    <a:pt x="27" y="3"/>
                  </a:cubicBezTo>
                  <a:cubicBezTo>
                    <a:pt x="27" y="3"/>
                    <a:pt x="27" y="3"/>
                    <a:pt x="27" y="4"/>
                  </a:cubicBezTo>
                  <a:cubicBezTo>
                    <a:pt x="27" y="4"/>
                    <a:pt x="27" y="4"/>
                    <a:pt x="27" y="4"/>
                  </a:cubicBezTo>
                  <a:cubicBezTo>
                    <a:pt x="27" y="4"/>
                    <a:pt x="18" y="1"/>
                    <a:pt x="11" y="4"/>
                  </a:cubicBezTo>
                  <a:cubicBezTo>
                    <a:pt x="7" y="6"/>
                    <a:pt x="4" y="10"/>
                    <a:pt x="2" y="16"/>
                  </a:cubicBezTo>
                  <a:cubicBezTo>
                    <a:pt x="1" y="20"/>
                    <a:pt x="2" y="26"/>
                    <a:pt x="3" y="31"/>
                  </a:cubicBezTo>
                  <a:cubicBezTo>
                    <a:pt x="4" y="36"/>
                    <a:pt x="5" y="41"/>
                    <a:pt x="0" y="43"/>
                  </a:cubicBezTo>
                  <a:cubicBezTo>
                    <a:pt x="0" y="43"/>
                    <a:pt x="0" y="43"/>
                    <a:pt x="0" y="43"/>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3" name="iṥliḋe">
              <a:extLst>
                <a:ext uri="{FF2B5EF4-FFF2-40B4-BE49-F238E27FC236}">
                  <a16:creationId xmlns:a16="http://schemas.microsoft.com/office/drawing/2014/main" id="{E28ED255-FC8E-4BCF-8DA7-6889384F1CAD}"/>
                </a:ext>
              </a:extLst>
            </p:cNvPr>
            <p:cNvSpPr/>
            <p:nvPr/>
          </p:nvSpPr>
          <p:spPr bwMode="auto">
            <a:xfrm>
              <a:off x="5751516" y="3387752"/>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3"/>
                    <a:pt x="9" y="24"/>
                    <a:pt x="13" y="21"/>
                  </a:cubicBezTo>
                  <a:cubicBezTo>
                    <a:pt x="17" y="18"/>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4" name="išḻíḍe">
              <a:extLst>
                <a:ext uri="{FF2B5EF4-FFF2-40B4-BE49-F238E27FC236}">
                  <a16:creationId xmlns:a16="http://schemas.microsoft.com/office/drawing/2014/main" id="{7C69B499-E207-423C-AED7-160778F9DA52}"/>
                </a:ext>
              </a:extLst>
            </p:cNvPr>
            <p:cNvSpPr/>
            <p:nvPr/>
          </p:nvSpPr>
          <p:spPr bwMode="auto">
            <a:xfrm>
              <a:off x="5775327" y="3421090"/>
              <a:ext cx="25400" cy="41275"/>
            </a:xfrm>
            <a:custGeom>
              <a:avLst/>
              <a:gdLst>
                <a:gd name="T0" fmla="*/ 6 w 6"/>
                <a:gd name="T1" fmla="*/ 10 h 10"/>
                <a:gd name="T2" fmla="*/ 6 w 6"/>
                <a:gd name="T3" fmla="*/ 10 h 10"/>
                <a:gd name="T4" fmla="*/ 5 w 6"/>
                <a:gd name="T5" fmla="*/ 10 h 10"/>
                <a:gd name="T6" fmla="*/ 3 w 6"/>
                <a:gd name="T7" fmla="*/ 2 h 10"/>
                <a:gd name="T8" fmla="*/ 0 w 6"/>
                <a:gd name="T9" fmla="*/ 2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4"/>
                    <a:pt x="3" y="2"/>
                  </a:cubicBezTo>
                  <a:cubicBezTo>
                    <a:pt x="2" y="1"/>
                    <a:pt x="0" y="2"/>
                    <a:pt x="0" y="2"/>
                  </a:cubicBezTo>
                  <a:cubicBezTo>
                    <a:pt x="0" y="2"/>
                    <a:pt x="0" y="2"/>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5" name="išḻîdé">
              <a:extLst>
                <a:ext uri="{FF2B5EF4-FFF2-40B4-BE49-F238E27FC236}">
                  <a16:creationId xmlns:a16="http://schemas.microsoft.com/office/drawing/2014/main" id="{37437284-4CF6-453E-9269-D435283F1BA1}"/>
                </a:ext>
              </a:extLst>
            </p:cNvPr>
            <p:cNvSpPr/>
            <p:nvPr/>
          </p:nvSpPr>
          <p:spPr bwMode="auto">
            <a:xfrm>
              <a:off x="5784853" y="3429027"/>
              <a:ext cx="11112" cy="25401"/>
            </a:xfrm>
            <a:custGeom>
              <a:avLst/>
              <a:gdLst>
                <a:gd name="T0" fmla="*/ 2 w 3"/>
                <a:gd name="T1" fmla="*/ 6 h 6"/>
                <a:gd name="T2" fmla="*/ 2 w 3"/>
                <a:gd name="T3" fmla="*/ 6 h 6"/>
                <a:gd name="T4" fmla="*/ 1 w 3"/>
                <a:gd name="T5" fmla="*/ 0 h 6"/>
                <a:gd name="T6" fmla="*/ 2 w 3"/>
                <a:gd name="T7" fmla="*/ 0 h 6"/>
                <a:gd name="T8" fmla="*/ 2 w 3"/>
                <a:gd name="T9" fmla="*/ 0 h 6"/>
                <a:gd name="T10" fmla="*/ 2 w 3"/>
                <a:gd name="T11" fmla="*/ 0 h 6"/>
                <a:gd name="T12" fmla="*/ 3 w 3"/>
                <a:gd name="T13" fmla="*/ 5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0"/>
                  </a:cubicBezTo>
                  <a:cubicBezTo>
                    <a:pt x="2" y="0"/>
                    <a:pt x="2" y="0"/>
                    <a:pt x="2" y="0"/>
                  </a:cubicBezTo>
                  <a:cubicBezTo>
                    <a:pt x="2" y="0"/>
                    <a:pt x="1" y="1"/>
                    <a:pt x="3" y="5"/>
                  </a:cubicBezTo>
                  <a:cubicBezTo>
                    <a:pt x="3" y="6"/>
                    <a:pt x="3" y="6"/>
                    <a:pt x="2" y="6"/>
                  </a:cubicBezTo>
                  <a:cubicBezTo>
                    <a:pt x="2"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6" name="ïṣľïḓê">
              <a:extLst>
                <a:ext uri="{FF2B5EF4-FFF2-40B4-BE49-F238E27FC236}">
                  <a16:creationId xmlns:a16="http://schemas.microsoft.com/office/drawing/2014/main" id="{12132AEE-7931-423B-9D59-C309D4BC31ED}"/>
                </a:ext>
              </a:extLst>
            </p:cNvPr>
            <p:cNvSpPr/>
            <p:nvPr/>
          </p:nvSpPr>
          <p:spPr bwMode="auto">
            <a:xfrm>
              <a:off x="5916617" y="3202013"/>
              <a:ext cx="173039" cy="165102"/>
            </a:xfrm>
            <a:custGeom>
              <a:avLst/>
              <a:gdLst>
                <a:gd name="T0" fmla="*/ 40 w 42"/>
                <a:gd name="T1" fmla="*/ 40 h 40"/>
                <a:gd name="T2" fmla="*/ 39 w 42"/>
                <a:gd name="T3" fmla="*/ 40 h 40"/>
                <a:gd name="T4" fmla="*/ 32 w 42"/>
                <a:gd name="T5" fmla="*/ 28 h 40"/>
                <a:gd name="T6" fmla="*/ 23 w 42"/>
                <a:gd name="T7" fmla="*/ 10 h 40"/>
                <a:gd name="T8" fmla="*/ 13 w 42"/>
                <a:gd name="T9" fmla="*/ 3 h 40"/>
                <a:gd name="T10" fmla="*/ 0 w 42"/>
                <a:gd name="T11" fmla="*/ 6 h 40"/>
                <a:gd name="T12" fmla="*/ 0 w 42"/>
                <a:gd name="T13" fmla="*/ 6 h 40"/>
                <a:gd name="T14" fmla="*/ 0 w 42"/>
                <a:gd name="T15" fmla="*/ 5 h 40"/>
                <a:gd name="T16" fmla="*/ 14 w 42"/>
                <a:gd name="T17" fmla="*/ 2 h 40"/>
                <a:gd name="T18" fmla="*/ 24 w 42"/>
                <a:gd name="T19" fmla="*/ 9 h 40"/>
                <a:gd name="T20" fmla="*/ 33 w 42"/>
                <a:gd name="T21" fmla="*/ 27 h 40"/>
                <a:gd name="T22" fmla="*/ 39 w 42"/>
                <a:gd name="T23" fmla="*/ 40 h 40"/>
                <a:gd name="T24" fmla="*/ 42 w 42"/>
                <a:gd name="T25" fmla="*/ 39 h 40"/>
                <a:gd name="T26" fmla="*/ 42 w 42"/>
                <a:gd name="T27" fmla="*/ 39 h 40"/>
                <a:gd name="T28" fmla="*/ 42 w 42"/>
                <a:gd name="T29" fmla="*/ 40 h 40"/>
                <a:gd name="T30" fmla="*/ 40 w 42"/>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40"/>
                  </a:moveTo>
                  <a:cubicBezTo>
                    <a:pt x="40" y="40"/>
                    <a:pt x="39" y="40"/>
                    <a:pt x="39" y="40"/>
                  </a:cubicBezTo>
                  <a:cubicBezTo>
                    <a:pt x="36" y="40"/>
                    <a:pt x="34" y="35"/>
                    <a:pt x="32" y="28"/>
                  </a:cubicBezTo>
                  <a:cubicBezTo>
                    <a:pt x="30" y="22"/>
                    <a:pt x="27" y="16"/>
                    <a:pt x="23" y="10"/>
                  </a:cubicBezTo>
                  <a:cubicBezTo>
                    <a:pt x="21" y="6"/>
                    <a:pt x="17" y="3"/>
                    <a:pt x="13" y="3"/>
                  </a:cubicBezTo>
                  <a:cubicBezTo>
                    <a:pt x="7" y="1"/>
                    <a:pt x="0" y="6"/>
                    <a:pt x="0" y="6"/>
                  </a:cubicBezTo>
                  <a:cubicBezTo>
                    <a:pt x="0" y="6"/>
                    <a:pt x="0" y="6"/>
                    <a:pt x="0" y="6"/>
                  </a:cubicBezTo>
                  <a:cubicBezTo>
                    <a:pt x="0" y="6"/>
                    <a:pt x="0" y="6"/>
                    <a:pt x="0" y="5"/>
                  </a:cubicBezTo>
                  <a:cubicBezTo>
                    <a:pt x="0" y="5"/>
                    <a:pt x="6" y="0"/>
                    <a:pt x="14" y="2"/>
                  </a:cubicBezTo>
                  <a:cubicBezTo>
                    <a:pt x="18" y="2"/>
                    <a:pt x="21" y="5"/>
                    <a:pt x="24" y="9"/>
                  </a:cubicBezTo>
                  <a:cubicBezTo>
                    <a:pt x="28" y="15"/>
                    <a:pt x="30" y="22"/>
                    <a:pt x="33" y="27"/>
                  </a:cubicBezTo>
                  <a:cubicBezTo>
                    <a:pt x="35" y="34"/>
                    <a:pt x="37" y="39"/>
                    <a:pt x="39" y="40"/>
                  </a:cubicBezTo>
                  <a:cubicBezTo>
                    <a:pt x="40" y="40"/>
                    <a:pt x="41" y="40"/>
                    <a:pt x="42" y="39"/>
                  </a:cubicBezTo>
                  <a:cubicBezTo>
                    <a:pt x="42" y="39"/>
                    <a:pt x="42" y="39"/>
                    <a:pt x="42" y="39"/>
                  </a:cubicBezTo>
                  <a:cubicBezTo>
                    <a:pt x="42" y="39"/>
                    <a:pt x="42" y="39"/>
                    <a:pt x="42" y="40"/>
                  </a:cubicBezTo>
                  <a:cubicBezTo>
                    <a:pt x="41" y="40"/>
                    <a:pt x="41" y="40"/>
                    <a:pt x="40" y="40"/>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7" name="íŝḻíde">
              <a:extLst>
                <a:ext uri="{FF2B5EF4-FFF2-40B4-BE49-F238E27FC236}">
                  <a16:creationId xmlns:a16="http://schemas.microsoft.com/office/drawing/2014/main" id="{3EE1EF7C-9CDD-40E7-A823-126EBD93DE8E}"/>
                </a:ext>
              </a:extLst>
            </p:cNvPr>
            <p:cNvSpPr/>
            <p:nvPr/>
          </p:nvSpPr>
          <p:spPr bwMode="auto">
            <a:xfrm>
              <a:off x="6292852" y="3181375"/>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8" name="îṧļidè">
              <a:extLst>
                <a:ext uri="{FF2B5EF4-FFF2-40B4-BE49-F238E27FC236}">
                  <a16:creationId xmlns:a16="http://schemas.microsoft.com/office/drawing/2014/main" id="{14DC40F1-7E77-4A72-AA76-239C13CAE29B}"/>
                </a:ext>
              </a:extLst>
            </p:cNvPr>
            <p:cNvSpPr/>
            <p:nvPr/>
          </p:nvSpPr>
          <p:spPr bwMode="auto">
            <a:xfrm>
              <a:off x="6507166" y="3181375"/>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9" name="ïslíḑé">
              <a:extLst>
                <a:ext uri="{FF2B5EF4-FFF2-40B4-BE49-F238E27FC236}">
                  <a16:creationId xmlns:a16="http://schemas.microsoft.com/office/drawing/2014/main" id="{F14B1256-045C-4014-AE00-A6859CCF6FE7}"/>
                </a:ext>
              </a:extLst>
            </p:cNvPr>
            <p:cNvSpPr/>
            <p:nvPr/>
          </p:nvSpPr>
          <p:spPr bwMode="auto">
            <a:xfrm>
              <a:off x="6700841" y="3181375"/>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0" name="i$ḷíḓê">
              <a:extLst>
                <a:ext uri="{FF2B5EF4-FFF2-40B4-BE49-F238E27FC236}">
                  <a16:creationId xmlns:a16="http://schemas.microsoft.com/office/drawing/2014/main" id="{DFFA9C04-D2AD-4184-BC0B-FA67A9A3990C}"/>
                </a:ext>
              </a:extLst>
            </p:cNvPr>
            <p:cNvSpPr/>
            <p:nvPr/>
          </p:nvSpPr>
          <p:spPr bwMode="auto">
            <a:xfrm>
              <a:off x="6916741" y="3181375"/>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1" name="iś1îḑè">
              <a:extLst>
                <a:ext uri="{FF2B5EF4-FFF2-40B4-BE49-F238E27FC236}">
                  <a16:creationId xmlns:a16="http://schemas.microsoft.com/office/drawing/2014/main" id="{8BAB064A-40FD-486E-8B00-E0D4095B0A57}"/>
                </a:ext>
              </a:extLst>
            </p:cNvPr>
            <p:cNvSpPr/>
            <p:nvPr/>
          </p:nvSpPr>
          <p:spPr bwMode="auto">
            <a:xfrm>
              <a:off x="7118353" y="3181373"/>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2" name="í$ḻíḓé">
              <a:extLst>
                <a:ext uri="{FF2B5EF4-FFF2-40B4-BE49-F238E27FC236}">
                  <a16:creationId xmlns:a16="http://schemas.microsoft.com/office/drawing/2014/main" id="{8A4699BD-4000-4237-840C-F817299D9F69}"/>
                </a:ext>
              </a:extLst>
            </p:cNvPr>
            <p:cNvSpPr/>
            <p:nvPr/>
          </p:nvSpPr>
          <p:spPr bwMode="auto">
            <a:xfrm>
              <a:off x="6316668" y="3429027"/>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273" name="íṣḷïḑé">
              <a:extLst>
                <a:ext uri="{FF2B5EF4-FFF2-40B4-BE49-F238E27FC236}">
                  <a16:creationId xmlns:a16="http://schemas.microsoft.com/office/drawing/2014/main" id="{6C3C542C-E222-4A66-ADD3-207ADF84BA51}"/>
                </a:ext>
              </a:extLst>
            </p:cNvPr>
            <p:cNvSpPr/>
            <p:nvPr/>
          </p:nvSpPr>
          <p:spPr bwMode="auto">
            <a:xfrm>
              <a:off x="6316665" y="3519525"/>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274" name="îšḻîďê">
              <a:extLst>
                <a:ext uri="{FF2B5EF4-FFF2-40B4-BE49-F238E27FC236}">
                  <a16:creationId xmlns:a16="http://schemas.microsoft.com/office/drawing/2014/main" id="{AD38FC2D-7892-400C-9E9E-E355E5C1408D}"/>
                </a:ext>
              </a:extLst>
            </p:cNvPr>
            <p:cNvSpPr/>
            <p:nvPr/>
          </p:nvSpPr>
          <p:spPr bwMode="auto">
            <a:xfrm>
              <a:off x="6316663" y="3594101"/>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grpSp>
      <p:sp>
        <p:nvSpPr>
          <p:cNvPr id="275" name="矩形 274"/>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276"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277" name="群組 276"/>
          <p:cNvGrpSpPr/>
          <p:nvPr/>
        </p:nvGrpSpPr>
        <p:grpSpPr>
          <a:xfrm>
            <a:off x="2195737" y="44631"/>
            <a:ext cx="2664296" cy="360045"/>
            <a:chOff x="2123728" y="44624"/>
            <a:chExt cx="2664296" cy="360045"/>
          </a:xfrm>
        </p:grpSpPr>
        <p:grpSp>
          <p:nvGrpSpPr>
            <p:cNvPr id="278" name="群組 277"/>
            <p:cNvGrpSpPr/>
            <p:nvPr/>
          </p:nvGrpSpPr>
          <p:grpSpPr>
            <a:xfrm>
              <a:off x="2555776" y="44624"/>
              <a:ext cx="2232248" cy="360045"/>
              <a:chOff x="2267744" y="44624"/>
              <a:chExt cx="2232248" cy="360045"/>
            </a:xfrm>
          </p:grpSpPr>
          <p:grpSp>
            <p:nvGrpSpPr>
              <p:cNvPr id="280" name="群組 37"/>
              <p:cNvGrpSpPr/>
              <p:nvPr/>
            </p:nvGrpSpPr>
            <p:grpSpPr>
              <a:xfrm>
                <a:off x="2267744" y="44629"/>
                <a:ext cx="2232248" cy="360040"/>
                <a:chOff x="2267738" y="44624"/>
                <a:chExt cx="2232248" cy="360040"/>
              </a:xfrm>
            </p:grpSpPr>
            <p:sp>
              <p:nvSpPr>
                <p:cNvPr id="283" name="橢圓 28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4" name="橢圓 28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5" name="橢圓 28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1" name="橢圓 28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2" name="橢圓 28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9" name="橢圓 27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6" name="矩形 28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7539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0033CC"/>
                </a:solidFill>
                <a:latin typeface="微軟正黑體" panose="020B0604030504040204" pitchFamily="34" charset="-120"/>
                <a:ea typeface="微軟正黑體" panose="020B0604030504040204"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val="1840127969"/>
              </p:ext>
            </p:extLst>
          </p:nvPr>
        </p:nvGraphicFramePr>
        <p:xfrm>
          <a:off x="-193916" y="1401088"/>
          <a:ext cx="9518444" cy="519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群組 16"/>
          <p:cNvGrpSpPr/>
          <p:nvPr/>
        </p:nvGrpSpPr>
        <p:grpSpPr>
          <a:xfrm>
            <a:off x="2195737" y="44631"/>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5126701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70697" y="6461850"/>
            <a:ext cx="2133600" cy="365125"/>
          </a:xfrm>
        </p:spPr>
        <p:txBody>
          <a:bodyPr/>
          <a:lstStyle/>
          <a:p>
            <a:pPr>
              <a:defRPr/>
            </a:pPr>
            <a:fld id="{BB9199D3-8569-4C08-9BDA-497527D70E4F}" type="slidenum">
              <a:rPr lang="zh-TW" altLang="en-US" smtClean="0"/>
              <a:pPr>
                <a:defRPr/>
              </a:pPr>
              <a:t>53</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5354" y="69646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113</a:t>
            </a:r>
            <a:r>
              <a:rPr lang="zh-TW" altLang="en-US" sz="3200" b="1" dirty="0">
                <a:solidFill>
                  <a:prstClr val="white"/>
                </a:solidFill>
                <a:latin typeface="微軟正黑體" panose="020B0604030504040204" pitchFamily="34" charset="-120"/>
                <a:ea typeface="微軟正黑體" panose="020B0604030504040204" pitchFamily="34" charset="-120"/>
              </a:rPr>
              <a:t>學年度特色招生入學管道說明</a:t>
            </a:r>
          </a:p>
        </p:txBody>
      </p:sp>
      <p:sp>
        <p:nvSpPr>
          <p:cNvPr id="8" name="文字方塊 7"/>
          <p:cNvSpPr txBox="1"/>
          <p:nvPr/>
        </p:nvSpPr>
        <p:spPr>
          <a:xfrm>
            <a:off x="413033" y="1446236"/>
            <a:ext cx="9073008" cy="5201424"/>
          </a:xfrm>
          <a:prstGeom prst="rect">
            <a:avLst/>
          </a:prstGeom>
          <a:noFill/>
        </p:spPr>
        <p:txBody>
          <a:bodyPr wrap="square" rtlCol="0">
            <a:spAutoFit/>
          </a:bodyPr>
          <a:lstStyle/>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一、考試分發入學：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以學科為主軸，遴選也以學科測驗為主</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可跨就學區報名，依所報名之就學區分發。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113</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學年度高級中等學校辦理聯合特色招生考試分發入學之區域為</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基北區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桃連區</a:t>
            </a: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及</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嘉義區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，共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3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區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6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校辦理。</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 二、專業群科甄選入學：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得參採國中教育會考成績作為錄取門檻。依術科測驗分數及學生志願，為錄取依據。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學生可自行擇一就學區報考，不受國民中學學籍所在地就學區限制。</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8" name="群組 17"/>
          <p:cNvGrpSpPr/>
          <p:nvPr/>
        </p:nvGrpSpPr>
        <p:grpSpPr>
          <a:xfrm>
            <a:off x="2195737" y="44631"/>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70586"/>
            <a:ext cx="7992888"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653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54</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8851" y="69697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113</a:t>
            </a:r>
            <a:r>
              <a:rPr lang="zh-TW" altLang="en-US" sz="3200" b="1" dirty="0">
                <a:solidFill>
                  <a:prstClr val="white"/>
                </a:solidFill>
                <a:latin typeface="微軟正黑體" panose="020B0604030504040204" pitchFamily="34" charset="-120"/>
                <a:ea typeface="微軟正黑體" panose="020B0604030504040204" pitchFamily="34" charset="-120"/>
              </a:rPr>
              <a:t>學年度特色招生入學管道說明</a:t>
            </a:r>
          </a:p>
        </p:txBody>
      </p:sp>
      <p:sp>
        <p:nvSpPr>
          <p:cNvPr id="8" name="文字方塊 7"/>
          <p:cNvSpPr txBox="1"/>
          <p:nvPr/>
        </p:nvSpPr>
        <p:spPr>
          <a:xfrm>
            <a:off x="88653" y="1356736"/>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328916" y="1556799"/>
            <a:ext cx="8815099" cy="5165517"/>
          </a:xfrm>
          <a:prstGeom prst="rect">
            <a:avLst/>
          </a:prstGeom>
          <a:noFill/>
        </p:spPr>
        <p:txBody>
          <a:bodyPr wrap="square" rtlCol="0">
            <a:spAutoFit/>
          </a:bodyPr>
          <a:lstStyle/>
          <a:p>
            <a:r>
              <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三、藝才班甄選入學</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a:t>
            </a:r>
            <a:endPar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分為四類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音樂班、美術班、舞蹈班、戲劇班。以聯合辦理為原則</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參加之學生，</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不受就學區之限制，惟僅能向一區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報名術科測驗及申請分發。</a:t>
            </a: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管道一之「競賽表現」</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競賽表現特別優異者，可提出書面審查資料</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依「高中藝術才</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能美術</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音樂類、舞蹈類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類學生競賽表現採認參照標準」進行書面審查</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經鑑輔會鑑定</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通過後，即可報到入學。</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管道二之「術科測驗」</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招生作業分術科測驗及分發作業二階段辦理</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pPr marL="180000" indent="-180000">
              <a:lnSpc>
                <a:spcPts val="1000"/>
              </a:lnSpc>
            </a:pPr>
            <a:endParaRPr lang="en-US" altLang="zh-TW" sz="2600" b="1" dirty="0">
              <a:solidFill>
                <a:srgbClr val="C00000"/>
              </a:solidFill>
              <a:latin typeface="微軟正黑體" panose="020B0604030504040204" pitchFamily="34" charset="-120"/>
              <a:ea typeface="微軟正黑體" panose="020B0604030504040204" pitchFamily="34" charset="-120"/>
              <a:cs typeface="Apple LiGothic Medium"/>
            </a:endParaRPr>
          </a:p>
          <a:p>
            <a:pPr marL="444500" indent="-444500"/>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四、科學班甄選入學：</a:t>
            </a:r>
            <a:endParaRPr lang="en-US" altLang="zh-TW" sz="2600" b="1" dirty="0">
              <a:solidFill>
                <a:srgbClr val="C00000"/>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科學班甄選為各校單獨招生，招生名額、報名暨入班資格審查，依各校招生簡章為準</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各校採報名暨入班資格審查。</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辦理科學營：透過科學能力檢定，進行倍率篩選學生，並施以實驗實作或口試。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pPr>
              <a:lnSpc>
                <a:spcPts val="1600"/>
              </a:lnSpc>
            </a:pP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五、體育班甄選入學：</a:t>
            </a:r>
            <a:b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各校體育班發展運動種類及特色課程內容，自訂錄取條件及名額，以自辦或聯合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        辦理的術科測驗分數作為入學依據。</a:t>
            </a:r>
            <a:b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本管道之不受免試就學區限制，學生得跨區報名。 </a:t>
            </a:r>
          </a:p>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608836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1"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0033CC"/>
                </a:solidFill>
                <a:latin typeface="微軟正黑體" panose="020B0604030504040204" pitchFamily="34" charset="-120"/>
                <a:ea typeface="微軟正黑體" panose="020B0604030504040204" pitchFamily="34" charset="-120"/>
              </a:rPr>
              <a:t>113</a:t>
            </a:r>
            <a:r>
              <a:rPr lang="zh-TW" altLang="en-US" sz="3200" b="1" dirty="0">
                <a:solidFill>
                  <a:srgbClr val="0033CC"/>
                </a:solidFill>
                <a:latin typeface="微軟正黑體" panose="020B0604030504040204" pitchFamily="34" charset="-120"/>
                <a:ea typeface="微軟正黑體" panose="020B0604030504040204" pitchFamily="34" charset="-120"/>
              </a:rPr>
              <a:t>學年度特色招生─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pic>
        <p:nvPicPr>
          <p:cNvPr id="20" name="表格 2"/>
          <p:cNvPicPr>
            <a:picLocks noGrp="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3" y="1412776"/>
            <a:ext cx="5544616"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群組 20"/>
          <p:cNvGrpSpPr/>
          <p:nvPr/>
        </p:nvGrpSpPr>
        <p:grpSpPr>
          <a:xfrm>
            <a:off x="2195737" y="44631"/>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矩形 1"/>
          <p:cNvSpPr/>
          <p:nvPr/>
        </p:nvSpPr>
        <p:spPr>
          <a:xfrm>
            <a:off x="1763688" y="5773286"/>
            <a:ext cx="4104456" cy="646331"/>
          </a:xfrm>
          <a:prstGeom prst="rect">
            <a:avLst/>
          </a:prstGeom>
          <a:solidFill>
            <a:schemeClr val="accent5">
              <a:lumMod val="20000"/>
              <a:lumOff val="80000"/>
            </a:schemeClr>
          </a:solidFill>
          <a:ln>
            <a:noFill/>
          </a:ln>
        </p:spPr>
        <p:txBody>
          <a:bodyPr wrap="square">
            <a:spAutoFit/>
          </a:bodyPr>
          <a:lstStyle/>
          <a:p>
            <a:pPr algn="ctr"/>
            <a:r>
              <a:rPr lang="zh-TW" altLang="en-US" sz="3500" b="1" dirty="0">
                <a:solidFill>
                  <a:srgbClr val="006600"/>
                </a:solidFill>
                <a:latin typeface="微軟正黑體" panose="020B0604030504040204" pitchFamily="34" charset="-120"/>
                <a:ea typeface="微軟正黑體" panose="020B0604030504040204" pitchFamily="34" charset="-120"/>
              </a:rPr>
              <a:t>專業群科</a:t>
            </a:r>
          </a:p>
        </p:txBody>
      </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55</a:t>
            </a:fld>
            <a:endParaRPr lang="zh-TW" altLang="en-US">
              <a:solidFill>
                <a:prstClr val="black">
                  <a:tint val="75000"/>
                </a:prstClr>
              </a:solidFill>
            </a:endParaRPr>
          </a:p>
        </p:txBody>
      </p:sp>
    </p:spTree>
    <p:extLst>
      <p:ext uri="{BB962C8B-B14F-4D97-AF65-F5344CB8AC3E}">
        <p14:creationId xmlns:p14="http://schemas.microsoft.com/office/powerpoint/2010/main" val="20699937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1583" y="6568241"/>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56</a:t>
            </a:fld>
            <a:endParaRPr lang="zh-TW" altLang="en-US" b="1">
              <a:latin typeface="微軟正黑體" panose="020B0604030504040204" pitchFamily="34" charset="-120"/>
              <a:ea typeface="微軟正黑體" panose="020B0604030504040204" pitchFamily="34" charset="-120"/>
            </a:endParaRPr>
          </a:p>
        </p:txBody>
      </p:sp>
      <p:sp>
        <p:nvSpPr>
          <p:cNvPr id="3" name="矩形: 圓角 1"/>
          <p:cNvSpPr/>
          <p:nvPr/>
        </p:nvSpPr>
        <p:spPr>
          <a:xfrm>
            <a:off x="285319" y="1525536"/>
            <a:ext cx="8570159" cy="4752528"/>
          </a:xfrm>
          <a:prstGeom prst="roundRect">
            <a:avLst>
              <a:gd name="adj" fmla="val 7314"/>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Freeform 17"/>
          <p:cNvSpPr>
            <a:spLocks noEditPoints="1"/>
          </p:cNvSpPr>
          <p:nvPr/>
        </p:nvSpPr>
        <p:spPr bwMode="gray">
          <a:xfrm>
            <a:off x="1065183" y="2193059"/>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sp>
        <p:nvSpPr>
          <p:cNvPr id="10" name="Oval 20"/>
          <p:cNvSpPr>
            <a:spLocks noChangeArrowheads="1"/>
          </p:cNvSpPr>
          <p:nvPr/>
        </p:nvSpPr>
        <p:spPr bwMode="gray">
          <a:xfrm rot="20876594">
            <a:off x="3381350" y="5139494"/>
            <a:ext cx="1438275" cy="666751"/>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1" name="Oval 21"/>
          <p:cNvSpPr>
            <a:spLocks noChangeArrowheads="1"/>
          </p:cNvSpPr>
          <p:nvPr/>
        </p:nvSpPr>
        <p:spPr bwMode="gray">
          <a:xfrm>
            <a:off x="3313091" y="3920292"/>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2" name="Oval 22"/>
          <p:cNvSpPr>
            <a:spLocks noChangeArrowheads="1"/>
          </p:cNvSpPr>
          <p:nvPr/>
        </p:nvSpPr>
        <p:spPr bwMode="gray">
          <a:xfrm>
            <a:off x="3333743" y="3929786"/>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3" name="Oval 23"/>
          <p:cNvSpPr>
            <a:spLocks noChangeArrowheads="1"/>
          </p:cNvSpPr>
          <p:nvPr/>
        </p:nvSpPr>
        <p:spPr bwMode="gray">
          <a:xfrm>
            <a:off x="3351205" y="3945694"/>
            <a:ext cx="1584325" cy="15557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4" name="Oval 24"/>
          <p:cNvSpPr>
            <a:spLocks noChangeArrowheads="1"/>
          </p:cNvSpPr>
          <p:nvPr/>
        </p:nvSpPr>
        <p:spPr bwMode="gray">
          <a:xfrm>
            <a:off x="3443258" y="3990145"/>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5" name="Text Box 25"/>
          <p:cNvSpPr txBox="1">
            <a:spLocks noChangeArrowheads="1"/>
          </p:cNvSpPr>
          <p:nvPr/>
        </p:nvSpPr>
        <p:spPr bwMode="gray">
          <a:xfrm>
            <a:off x="3629035" y="4217158"/>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16" name="Oval 27"/>
          <p:cNvSpPr>
            <a:spLocks noChangeArrowheads="1"/>
          </p:cNvSpPr>
          <p:nvPr/>
        </p:nvSpPr>
        <p:spPr bwMode="gray">
          <a:xfrm rot="20827004">
            <a:off x="1552553" y="4529859"/>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7" name="Oval 29"/>
          <p:cNvSpPr>
            <a:spLocks noChangeArrowheads="1"/>
          </p:cNvSpPr>
          <p:nvPr/>
        </p:nvSpPr>
        <p:spPr bwMode="gray">
          <a:xfrm>
            <a:off x="1476346" y="3539292"/>
            <a:ext cx="1371600" cy="1441451"/>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8" name="Oval 30"/>
          <p:cNvSpPr>
            <a:spLocks noChangeArrowheads="1"/>
          </p:cNvSpPr>
          <p:nvPr/>
        </p:nvSpPr>
        <p:spPr bwMode="gray">
          <a:xfrm>
            <a:off x="1493830" y="3547233"/>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9" name="Oval 31"/>
          <p:cNvSpPr>
            <a:spLocks noChangeArrowheads="1"/>
          </p:cNvSpPr>
          <p:nvPr/>
        </p:nvSpPr>
        <p:spPr bwMode="gray">
          <a:xfrm>
            <a:off x="1506530" y="3561520"/>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0" name="Oval 32"/>
          <p:cNvSpPr>
            <a:spLocks noChangeArrowheads="1"/>
          </p:cNvSpPr>
          <p:nvPr/>
        </p:nvSpPr>
        <p:spPr bwMode="gray">
          <a:xfrm>
            <a:off x="1579533" y="3597998"/>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1" name="Text Box 33"/>
          <p:cNvSpPr txBox="1">
            <a:spLocks noChangeArrowheads="1"/>
          </p:cNvSpPr>
          <p:nvPr/>
        </p:nvSpPr>
        <p:spPr bwMode="gray">
          <a:xfrm>
            <a:off x="1459023" y="3785358"/>
            <a:ext cx="14157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22" name="Oval 35"/>
          <p:cNvSpPr>
            <a:spLocks noChangeArrowheads="1"/>
          </p:cNvSpPr>
          <p:nvPr/>
        </p:nvSpPr>
        <p:spPr bwMode="gray">
          <a:xfrm>
            <a:off x="1217583" y="2774084"/>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3" name="Oval 36"/>
          <p:cNvSpPr>
            <a:spLocks noChangeArrowheads="1"/>
          </p:cNvSpPr>
          <p:nvPr/>
        </p:nvSpPr>
        <p:spPr bwMode="gray">
          <a:xfrm>
            <a:off x="1293784" y="2167692"/>
            <a:ext cx="1023938" cy="1023939"/>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4" name="Oval 37"/>
          <p:cNvSpPr>
            <a:spLocks noChangeArrowheads="1"/>
          </p:cNvSpPr>
          <p:nvPr/>
        </p:nvSpPr>
        <p:spPr bwMode="gray">
          <a:xfrm>
            <a:off x="1306484" y="2172454"/>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5" name="Oval 38"/>
          <p:cNvSpPr>
            <a:spLocks noChangeArrowheads="1"/>
          </p:cNvSpPr>
          <p:nvPr/>
        </p:nvSpPr>
        <p:spPr bwMode="gray">
          <a:xfrm>
            <a:off x="1317598" y="2183568"/>
            <a:ext cx="950912" cy="9334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6" name="Oval 39"/>
          <p:cNvSpPr>
            <a:spLocks noChangeArrowheads="1"/>
          </p:cNvSpPr>
          <p:nvPr/>
        </p:nvSpPr>
        <p:spPr bwMode="gray">
          <a:xfrm>
            <a:off x="1371572" y="2208969"/>
            <a:ext cx="847725" cy="7572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7" name="Text Box 40"/>
          <p:cNvSpPr txBox="1">
            <a:spLocks noChangeArrowheads="1"/>
          </p:cNvSpPr>
          <p:nvPr/>
        </p:nvSpPr>
        <p:spPr bwMode="gray">
          <a:xfrm>
            <a:off x="1395325" y="2272470"/>
            <a:ext cx="8002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28" name="AutoShape 48"/>
          <p:cNvSpPr>
            <a:spLocks noChangeArrowheads="1"/>
          </p:cNvSpPr>
          <p:nvPr/>
        </p:nvSpPr>
        <p:spPr bwMode="auto">
          <a:xfrm>
            <a:off x="4149701" y="3280507"/>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29" name="Freeform 49"/>
          <p:cNvSpPr>
            <a:spLocks/>
          </p:cNvSpPr>
          <p:nvPr/>
        </p:nvSpPr>
        <p:spPr bwMode="gray">
          <a:xfrm>
            <a:off x="5805458" y="2991576"/>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p:spPr>
        <p:txBody>
          <a:bodyP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nvGrpSpPr>
          <p:cNvPr id="30" name="Group 50"/>
          <p:cNvGrpSpPr>
            <a:grpSpLocks/>
          </p:cNvGrpSpPr>
          <p:nvPr/>
        </p:nvGrpSpPr>
        <p:grpSpPr bwMode="auto">
          <a:xfrm>
            <a:off x="5433984" y="1912074"/>
            <a:ext cx="1811338" cy="1079500"/>
            <a:chOff x="1997" y="1314"/>
            <a:chExt cx="1889" cy="1009"/>
          </a:xfrm>
        </p:grpSpPr>
        <p:grpSp>
          <p:nvGrpSpPr>
            <p:cNvPr id="31" name="Group 51"/>
            <p:cNvGrpSpPr>
              <a:grpSpLocks/>
            </p:cNvGrpSpPr>
            <p:nvPr/>
          </p:nvGrpSpPr>
          <p:grpSpPr bwMode="auto">
            <a:xfrm>
              <a:off x="1997" y="1404"/>
              <a:ext cx="1889" cy="919"/>
              <a:chOff x="1973" y="1027"/>
              <a:chExt cx="1926" cy="937"/>
            </a:xfrm>
          </p:grpSpPr>
          <p:sp>
            <p:nvSpPr>
              <p:cNvPr id="36"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7"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sp>
          <p:nvSpPr>
            <p:cNvPr id="32"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3"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4"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p:spPr>
          <p:txBody>
            <a:bodyPr vert="eaVert" wrap="none" anchor="ctr"/>
            <a:lstStyle/>
            <a:p>
              <a:pPr algn="ctr">
                <a:defRPr/>
              </a:pPr>
              <a:endParaRPr lang="zh-TW" altLang="en-US" sz="1000" b="1" dirty="0">
                <a:solidFill>
                  <a:prstClr val="black"/>
                </a:solidFill>
                <a:latin typeface="微軟正黑體" panose="020B0604030504040204" pitchFamily="34" charset="-120"/>
                <a:ea typeface="微軟正黑體" panose="020B0604030504040204" pitchFamily="34" charset="-120"/>
              </a:endParaRPr>
            </a:p>
          </p:txBody>
        </p:sp>
        <p:sp>
          <p:nvSpPr>
            <p:cNvPr id="35"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p:spPr>
          <p:txBody>
            <a:bodyPr wrap="none" anchor="ctr"/>
            <a:lstStyle/>
            <a:p>
              <a:pPr algn="ctr">
                <a:defRPr/>
              </a:pPr>
              <a:r>
                <a:rPr lang="zh-TW" altLang="en-US" sz="2400" b="1"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38" name="AutoShape 58"/>
          <p:cNvSpPr>
            <a:spLocks noChangeArrowheads="1"/>
          </p:cNvSpPr>
          <p:nvPr/>
        </p:nvSpPr>
        <p:spPr bwMode="auto">
          <a:xfrm>
            <a:off x="7029425" y="3351941"/>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39" name="Freeform 59"/>
          <p:cNvSpPr>
            <a:spLocks/>
          </p:cNvSpPr>
          <p:nvPr/>
        </p:nvSpPr>
        <p:spPr bwMode="gray">
          <a:xfrm flipH="1">
            <a:off x="6670668" y="2991576"/>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7" y="44631"/>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矩形 57"/>
          <p:cNvSpPr/>
          <p:nvPr/>
        </p:nvSpPr>
        <p:spPr>
          <a:xfrm>
            <a:off x="1" y="681009"/>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0033CC"/>
                </a:solidFill>
                <a:latin typeface="微軟正黑體" panose="020B0604030504040204" pitchFamily="34" charset="-120"/>
                <a:ea typeface="微軟正黑體" panose="020B0604030504040204" pitchFamily="34" charset="-120"/>
              </a:rPr>
              <a:t>113</a:t>
            </a:r>
            <a:r>
              <a:rPr lang="zh-TW" altLang="en-US" sz="3200" b="1" dirty="0">
                <a:solidFill>
                  <a:srgbClr val="0033CC"/>
                </a:solidFill>
                <a:latin typeface="微軟正黑體" panose="020B0604030504040204" pitchFamily="34" charset="-120"/>
                <a:ea typeface="微軟正黑體" panose="020B0604030504040204" pitchFamily="34" charset="-120"/>
              </a:rPr>
              <a:t>學年度特色招生─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8702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64091" y="1361021"/>
            <a:ext cx="8570159" cy="5092317"/>
          </a:xfrm>
          <a:prstGeom prst="roundRect">
            <a:avLst>
              <a:gd name="adj" fmla="val 7505"/>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1"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特色招生甄選入學─術科測驗</a:t>
            </a:r>
          </a:p>
        </p:txBody>
      </p:sp>
      <p:sp>
        <p:nvSpPr>
          <p:cNvPr id="61" name="AutoShape 16"/>
          <p:cNvSpPr>
            <a:spLocks noChangeArrowheads="1"/>
          </p:cNvSpPr>
          <p:nvPr/>
        </p:nvSpPr>
        <p:spPr bwMode="gray">
          <a:xfrm>
            <a:off x="395552" y="1772816"/>
            <a:ext cx="2974727" cy="4419600"/>
          </a:xfrm>
          <a:prstGeom prst="rightArrow">
            <a:avLst>
              <a:gd name="adj1" fmla="val 62787"/>
              <a:gd name="adj2" fmla="val 41259"/>
            </a:avLst>
          </a:prstGeom>
          <a:solidFill>
            <a:srgbClr val="EDEDED"/>
          </a:solidFill>
          <a:ln w="19050" cap="rnd" algn="ctr">
            <a:noFill/>
            <a:prstDash val="sysDot"/>
            <a:miter lim="800000"/>
            <a:headEnd/>
            <a:tailEnd/>
          </a:ln>
          <a:effectLst>
            <a:outerShdw blurRad="165100" dist="127000" dir="2700000" algn="tl" rotWithShape="0">
              <a:prstClr val="black">
                <a:alpha val="40000"/>
              </a:prstClr>
            </a:outerShdw>
          </a:effec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179518" y="3463324"/>
            <a:ext cx="29161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 typeface="Wingdings" panose="05000000000000000000" pitchFamily="2" charset="2"/>
              <a:buNone/>
            </a:pPr>
            <a:r>
              <a:rPr lang="zh-TW" altLang="en-US" sz="2400" b="1" dirty="0">
                <a:solidFill>
                  <a:prstClr val="black"/>
                </a:solidFill>
                <a:latin typeface="微軟正黑體" panose="020B0604030504040204" pitchFamily="34" charset="-120"/>
                <a:ea typeface="微軟正黑體" panose="020B0604030504040204" pitchFamily="34" charset="-120"/>
              </a:rPr>
              <a:t>特色招生甄選入學</a:t>
            </a:r>
          </a:p>
          <a:p>
            <a:pPr algn="ctr">
              <a:spcBef>
                <a:spcPct val="0"/>
              </a:spcBef>
              <a:buClrTx/>
              <a:buSzTx/>
              <a:buFont typeface="Wingdings" panose="05000000000000000000" pitchFamily="2" charset="2"/>
              <a:buNone/>
            </a:pPr>
            <a:r>
              <a:rPr lang="zh-TW" altLang="en-US" sz="2400" b="1" dirty="0">
                <a:solidFill>
                  <a:prstClr val="black"/>
                </a:solidFill>
                <a:latin typeface="微軟正黑體" panose="020B0604030504040204" pitchFamily="34" charset="-120"/>
                <a:ea typeface="微軟正黑體" panose="020B0604030504040204" pitchFamily="34" charset="-120"/>
              </a:rPr>
              <a:t>術科測驗</a:t>
            </a:r>
            <a:endParaRPr lang="zh-TW" altLang="en-US" sz="2400" b="1" dirty="0">
              <a:solidFill>
                <a:srgbClr val="1C1C1C"/>
              </a:solidFill>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63888" y="1945464"/>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63888" y="3307508"/>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63888" y="4612464"/>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176657" y="2250267"/>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a:t>
            </a:r>
            <a:r>
              <a:rPr lang="en-US" altLang="zh-TW" sz="2400" b="1" dirty="0">
                <a:solidFill>
                  <a:srgbClr val="0000CC"/>
                </a:solidFill>
                <a:latin typeface="微軟正黑體" panose="020B0604030504040204" pitchFamily="34" charset="-120"/>
                <a:ea typeface="微軟正黑體" panose="020B0604030504040204" pitchFamily="34" charset="-120"/>
              </a:rPr>
              <a:t>(</a:t>
            </a:r>
            <a:r>
              <a:rPr lang="zh-TW" altLang="en-US" sz="2400" b="1" dirty="0">
                <a:solidFill>
                  <a:srgbClr val="0000CC"/>
                </a:solidFill>
                <a:latin typeface="微軟正黑體" panose="020B0604030504040204" pitchFamily="34" charset="-120"/>
                <a:ea typeface="微軟正黑體" panose="020B0604030504040204" pitchFamily="34" charset="-120"/>
              </a:rPr>
              <a:t>校</a:t>
            </a:r>
            <a:r>
              <a:rPr lang="en-US" altLang="zh-TW" sz="2400" b="1" dirty="0">
                <a:solidFill>
                  <a:srgbClr val="0000CC"/>
                </a:solidFill>
                <a:latin typeface="微軟正黑體" panose="020B0604030504040204" pitchFamily="34" charset="-120"/>
                <a:ea typeface="微軟正黑體" panose="020B0604030504040204" pitchFamily="34" charset="-120"/>
              </a:rPr>
              <a:t>)</a:t>
            </a:r>
            <a:r>
              <a:rPr lang="zh-TW" altLang="en-US" sz="2400" b="1" dirty="0">
                <a:solidFill>
                  <a:srgbClr val="0000CC"/>
                </a:solidFill>
                <a:latin typeface="微軟正黑體" panose="020B0604030504040204" pitchFamily="34" charset="-120"/>
                <a:ea typeface="微軟正黑體" panose="020B0604030504040204" pitchFamily="34" charset="-120"/>
              </a:rPr>
              <a:t>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097288" y="3301800"/>
            <a:ext cx="4248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59237" y="4862838"/>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7" y="44631"/>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57</a:t>
            </a:fld>
            <a:endParaRPr lang="zh-TW" altLang="en-US">
              <a:solidFill>
                <a:prstClr val="black">
                  <a:tint val="75000"/>
                </a:prstClr>
              </a:solidFill>
            </a:endParaRPr>
          </a:p>
        </p:txBody>
      </p:sp>
    </p:spTree>
    <p:extLst>
      <p:ext uri="{BB962C8B-B14F-4D97-AF65-F5344CB8AC3E}">
        <p14:creationId xmlns:p14="http://schemas.microsoft.com/office/powerpoint/2010/main" val="19340132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51541" y="1412776"/>
            <a:ext cx="8746025" cy="5256584"/>
          </a:xfrm>
          <a:prstGeom prst="roundRect">
            <a:avLst>
              <a:gd name="adj" fmla="val 8243"/>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1"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特色招生甄選入學─分發作業</a:t>
            </a:r>
          </a:p>
        </p:txBody>
      </p:sp>
      <p:sp>
        <p:nvSpPr>
          <p:cNvPr id="61" name="AutoShape 23"/>
          <p:cNvSpPr>
            <a:spLocks noChangeArrowheads="1"/>
          </p:cNvSpPr>
          <p:nvPr/>
        </p:nvSpPr>
        <p:spPr bwMode="gray">
          <a:xfrm>
            <a:off x="5724131" y="2204864"/>
            <a:ext cx="3115125" cy="3246512"/>
          </a:xfrm>
          <a:prstGeom prst="roundRect">
            <a:avLst>
              <a:gd name="adj" fmla="val 9106"/>
            </a:avLst>
          </a:prstGeom>
          <a:gradFill rotWithShape="1">
            <a:gsLst>
              <a:gs pos="0">
                <a:srgbClr val="CCFFFF"/>
              </a:gs>
              <a:gs pos="100000">
                <a:srgbClr val="FFFFFF"/>
              </a:gs>
            </a:gsLst>
            <a:lin ang="5400000" scaled="1"/>
          </a:gradFill>
          <a:ln w="28575">
            <a:no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prstClr val="black"/>
                </a:solidFill>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395544" y="1484784"/>
            <a:ext cx="5328593" cy="4752528"/>
          </a:xfrm>
          <a:prstGeom prst="rightArrow">
            <a:avLst>
              <a:gd name="adj1" fmla="val 76130"/>
              <a:gd name="adj2" fmla="val 21744"/>
            </a:avLst>
          </a:prstGeom>
          <a:solidFill>
            <a:schemeClr val="accent6"/>
          </a:solidFill>
          <a:ln>
            <a:noFill/>
          </a:ln>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7544" y="2205839"/>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000" b="1" dirty="0">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7544" y="3069906"/>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prstClr val="black">
                    <a:lumMod val="95000"/>
                    <a:lumOff val="5000"/>
                  </a:prstClr>
                </a:solidFill>
                <a:latin typeface="微軟正黑體" panose="020B0604030504040204" pitchFamily="34" charset="-120"/>
                <a:ea typeface="微軟正黑體" panose="020B0604030504040204" pitchFamily="34" charset="-120"/>
              </a:rPr>
              <a:t>以術科測驗分數現場撕榜作業</a:t>
            </a:r>
            <a:endParaRPr lang="en-US" altLang="zh-TW" sz="2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7544" y="3934031"/>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117" y="1671610"/>
            <a:ext cx="76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29"/>
          <p:cNvSpPr>
            <a:spLocks noChangeArrowheads="1"/>
          </p:cNvSpPr>
          <p:nvPr/>
        </p:nvSpPr>
        <p:spPr bwMode="blackWhite">
          <a:xfrm>
            <a:off x="467544" y="4798127"/>
            <a:ext cx="4038600" cy="719137"/>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prstClr val="black">
                    <a:lumMod val="95000"/>
                    <a:lumOff val="5000"/>
                  </a:prstClr>
                </a:solidFill>
                <a:latin typeface="微軟正黑體" panose="020B0604030504040204" pitchFamily="34" charset="-120"/>
                <a:ea typeface="微軟正黑體" panose="020B0604030504040204" pitchFamily="34" charset="-120"/>
              </a:rPr>
              <a:t>如有缺額，得經主管機關同意後辦理續招</a:t>
            </a:r>
            <a:endParaRPr lang="en-US" altLang="zh-TW" sz="2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2195737" y="44631"/>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29"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58</a:t>
            </a:fld>
            <a:endParaRPr lang="zh-TW" altLang="en-US">
              <a:solidFill>
                <a:prstClr val="black">
                  <a:tint val="75000"/>
                </a:prstClr>
              </a:solidFill>
            </a:endParaRPr>
          </a:p>
        </p:txBody>
      </p:sp>
    </p:spTree>
    <p:extLst>
      <p:ext uri="{BB962C8B-B14F-4D97-AF65-F5344CB8AC3E}">
        <p14:creationId xmlns:p14="http://schemas.microsoft.com/office/powerpoint/2010/main" val="9361986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59</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22851" y="753017"/>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srgbClr val="0033CC"/>
                </a:solidFill>
                <a:latin typeface="微軟正黑體" panose="020B0604030504040204" pitchFamily="34" charset="-120"/>
                <a:ea typeface="微軟正黑體" panose="020B0604030504040204" pitchFamily="34" charset="-120"/>
              </a:rPr>
              <a:t>   </a:t>
            </a:r>
            <a:r>
              <a:rPr lang="zh-TW" altLang="en-US" sz="3200" b="1" dirty="0">
                <a:solidFill>
                  <a:srgbClr val="0033CC"/>
                </a:solidFill>
                <a:latin typeface="微軟正黑體" panose="020B0604030504040204" pitchFamily="34" charset="-120"/>
                <a:ea typeface="微軟正黑體" panose="020B0604030504040204" pitchFamily="34" charset="-120"/>
              </a:rPr>
              <a:t>免試入學與特色招生考試分發入學之比較</a:t>
            </a:r>
          </a:p>
        </p:txBody>
      </p:sp>
      <p:graphicFrame>
        <p:nvGraphicFramePr>
          <p:cNvPr id="17" name="內容版面配置區 5"/>
          <p:cNvGraphicFramePr>
            <a:graphicFrameLocks/>
          </p:cNvGraphicFramePr>
          <p:nvPr>
            <p:extLst>
              <p:ext uri="{D42A27DB-BD31-4B8C-83A1-F6EECF244321}">
                <p14:modId xmlns:p14="http://schemas.microsoft.com/office/powerpoint/2010/main" val="2107054126"/>
              </p:ext>
            </p:extLst>
          </p:nvPr>
        </p:nvGraphicFramePr>
        <p:xfrm>
          <a:off x="395536" y="1556792"/>
          <a:ext cx="8496944" cy="4613619"/>
        </p:xfrm>
        <a:graphic>
          <a:graphicData uri="http://schemas.openxmlformats.org/drawingml/2006/table">
            <a:tbl>
              <a:tblPr firstRow="1" bandRow="1">
                <a:tableStyleId>{D113A9D2-9D6B-4929-AA2D-F23B5EE8CBE7}</a:tableStyleId>
              </a:tblPr>
              <a:tblGrid>
                <a:gridCol w="2952328">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555636">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項目</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免試入學</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特色招生考試分發</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01321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辦理學校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所有高中職</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經申請核准之少數學校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555636">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辦理方式</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考招分離</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考招合一</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47590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報名後主要工作</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志願選填</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繳交志願表</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參加學科測驗</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公告成績</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選填志願</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01321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分發錄取</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r>
                        <a:rPr lang="zh-TW" altLang="en-US" sz="2400" b="1" dirty="0">
                          <a:latin typeface="微軟正黑體" panose="020B0604030504040204" pitchFamily="34" charset="-120"/>
                          <a:ea typeface="微軟正黑體" panose="020B0604030504040204" pitchFamily="34" charset="-120"/>
                        </a:rPr>
                        <a:t>免試入學與特色招生考試分發入學</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兩者一次分發到位</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2102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1740" y="458892"/>
            <a:ext cx="4782773" cy="936104"/>
          </a:xfrm>
        </p:spPr>
        <p:txBody>
          <a:bodyPr>
            <a:normAutofit/>
          </a:bodyPr>
          <a:lstStyle/>
          <a:p>
            <a:r>
              <a:rPr kumimoji="1" lang="zh-TW" altLang="en-US" sz="4000" b="1" dirty="0">
                <a:solidFill>
                  <a:srgbClr val="0000FF"/>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6" name="圖片 35">
            <a:extLst>
              <a:ext uri="{FF2B5EF4-FFF2-40B4-BE49-F238E27FC236}">
                <a16:creationId xmlns:a16="http://schemas.microsoft.com/office/drawing/2014/main" id="{E855C6D8-3461-4E15-B980-9E7EB2D56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445" y="2338918"/>
            <a:ext cx="5718476" cy="4397396"/>
          </a:xfrm>
          <a:prstGeom prst="rect">
            <a:avLst/>
          </a:prstGeom>
          <a:ln>
            <a:noFill/>
          </a:ln>
          <a:effectLst>
            <a:softEdge rad="112500"/>
          </a:effectLst>
        </p:spPr>
      </p:pic>
      <p:sp>
        <p:nvSpPr>
          <p:cNvPr id="39" name="矩形 38">
            <a:extLst>
              <a:ext uri="{FF2B5EF4-FFF2-40B4-BE49-F238E27FC236}">
                <a16:creationId xmlns:a16="http://schemas.microsoft.com/office/drawing/2014/main" id="{1D87AAEE-830D-4B8B-A163-A7A3B9440650}"/>
              </a:ext>
            </a:extLst>
          </p:cNvPr>
          <p:cNvSpPr/>
          <p:nvPr/>
        </p:nvSpPr>
        <p:spPr>
          <a:xfrm>
            <a:off x="218314" y="1484816"/>
            <a:ext cx="7089990" cy="1646605"/>
          </a:xfrm>
          <a:prstGeom prst="rect">
            <a:avLst/>
          </a:prstGeom>
        </p:spPr>
        <p:txBody>
          <a:bodyPr wrap="square">
            <a:spAutoFit/>
          </a:bodyPr>
          <a:lstStyle/>
          <a:p>
            <a:r>
              <a:rPr kumimoji="0" lang="zh-TW" altLang="en-US" sz="3200" b="1" dirty="0">
                <a:solidFill>
                  <a:srgbClr val="C00000"/>
                </a:solidFill>
                <a:latin typeface="微軟正黑體" panose="020B0604030504040204" pitchFamily="34" charset="-120"/>
                <a:ea typeface="微軟正黑體" panose="020B0604030504040204" pitchFamily="34" charset="-120"/>
              </a:rPr>
              <a:t>找出孩子擅長的領域，努力加強</a:t>
            </a:r>
            <a:endParaRPr kumimoji="0" lang="en-US" altLang="zh-TW" sz="3200" b="1" dirty="0">
              <a:solidFill>
                <a:srgbClr val="C00000"/>
              </a:solidFill>
              <a:latin typeface="微軟正黑體" panose="020B0604030504040204" pitchFamily="34" charset="-120"/>
              <a:ea typeface="微軟正黑體" panose="020B0604030504040204" pitchFamily="34" charset="-120"/>
            </a:endParaRPr>
          </a:p>
          <a:p>
            <a:pPr>
              <a:spcBef>
                <a:spcPts val="600"/>
              </a:spcBef>
              <a:spcAft>
                <a:spcPts val="600"/>
              </a:spcAft>
            </a:pPr>
            <a:r>
              <a:rPr kumimoji="0" lang="zh-TW" altLang="en-US" sz="3200" b="1" dirty="0">
                <a:solidFill>
                  <a:prstClr val="black">
                    <a:lumMod val="85000"/>
                    <a:lumOff val="15000"/>
                  </a:prstClr>
                </a:solidFill>
                <a:latin typeface="微軟正黑體" panose="020B0604030504040204" pitchFamily="34" charset="-120"/>
                <a:ea typeface="微軟正黑體" panose="020B0604030504040204" pitchFamily="34" charset="-120"/>
              </a:rPr>
              <a:t>如此一來，擅長的事物就變得更厲害，強項就變得更強。</a:t>
            </a:r>
          </a:p>
        </p:txBody>
      </p:sp>
    </p:spTree>
    <p:extLst>
      <p:ext uri="{BB962C8B-B14F-4D97-AF65-F5344CB8AC3E}">
        <p14:creationId xmlns:p14="http://schemas.microsoft.com/office/powerpoint/2010/main" val="2389915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多元適性」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b="28554"/>
          <a:stretch/>
        </p:blipFill>
        <p:spPr bwMode="auto">
          <a:xfrm>
            <a:off x="1751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2843808" y="2204864"/>
            <a:ext cx="6101670" cy="1107996"/>
          </a:xfrm>
          <a:prstGeom prst="rect">
            <a:avLst/>
          </a:prstGeom>
        </p:spPr>
        <p:txBody>
          <a:bodyPr wrap="none">
            <a:spAutoFit/>
          </a:bodyPr>
          <a:lstStyle/>
          <a:p>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Part4-</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五專入學</a:t>
            </a:r>
          </a:p>
        </p:txBody>
      </p:sp>
      <p:sp>
        <p:nvSpPr>
          <p:cNvPr id="4" name="矩形 3"/>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57415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kumimoji="0" lang="en-US" altLang="zh-TW"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招生學校概況</a:t>
            </a:r>
          </a:p>
        </p:txBody>
      </p:sp>
      <p:sp>
        <p:nvSpPr>
          <p:cNvPr id="21507" name="內容版面配置區 2"/>
          <p:cNvSpPr>
            <a:spLocks noGrp="1"/>
          </p:cNvSpPr>
          <p:nvPr>
            <p:ph idx="1"/>
          </p:nvPr>
        </p:nvSpPr>
        <p:spPr>
          <a:xfrm>
            <a:off x="469474" y="1417538"/>
            <a:ext cx="8229600" cy="4525963"/>
          </a:xfrm>
        </p:spPr>
        <p:txBody>
          <a:bodyPr/>
          <a:lstStyle/>
          <a:p>
            <a:pPr eaLnBrk="1" hangingPunct="1"/>
            <a:r>
              <a:rPr lang="en-US" altLang="zh-TW" sz="4000" b="1" dirty="0">
                <a:ea typeface="微軟正黑體" panose="020B0604030504040204" pitchFamily="34" charset="-120"/>
              </a:rPr>
              <a:t>113</a:t>
            </a:r>
            <a:r>
              <a:rPr lang="zh-TW" altLang="en-US" sz="4000" b="1" dirty="0">
                <a:ea typeface="微軟正黑體" panose="020B0604030504040204" pitchFamily="34" charset="-120"/>
              </a:rPr>
              <a:t>學年度</a:t>
            </a:r>
            <a:r>
              <a:rPr lang="zh-TW" altLang="en-US" sz="2800" dirty="0">
                <a:ea typeface="微軟正黑體" panose="020B0604030504040204" pitchFamily="34" charset="-120"/>
              </a:rPr>
              <a:t>五專部招生學校計有國立臺北科技大學、國立臺中科技大學、國立高雄科技大學等</a:t>
            </a:r>
            <a:r>
              <a:rPr lang="en-US" altLang="zh-TW" sz="2800" dirty="0">
                <a:ea typeface="微軟正黑體" panose="020B0604030504040204" pitchFamily="34" charset="-120"/>
              </a:rPr>
              <a:t>42</a:t>
            </a:r>
            <a:r>
              <a:rPr lang="zh-TW" altLang="en-US" sz="2800" dirty="0">
                <a:ea typeface="微軟正黑體" panose="020B0604030504040204" pitchFamily="34" charset="-120"/>
              </a:rPr>
              <a:t>所學校，包含</a:t>
            </a:r>
            <a:r>
              <a:rPr lang="en-US" altLang="zh-TW" sz="2800" dirty="0">
                <a:solidFill>
                  <a:srgbClr val="FF0000"/>
                </a:solidFill>
                <a:ea typeface="微軟正黑體" panose="020B0604030504040204" pitchFamily="34" charset="-120"/>
              </a:rPr>
              <a:t>9</a:t>
            </a:r>
            <a:r>
              <a:rPr lang="zh-TW" altLang="en-US" sz="2800" dirty="0">
                <a:ea typeface="微軟正黑體" panose="020B0604030504040204" pitchFamily="34" charset="-120"/>
              </a:rPr>
              <a:t>所國立、</a:t>
            </a:r>
            <a:r>
              <a:rPr lang="en-US" altLang="zh-TW" sz="2800" dirty="0">
                <a:solidFill>
                  <a:srgbClr val="FF0000"/>
                </a:solidFill>
                <a:ea typeface="微軟正黑體" panose="020B0604030504040204" pitchFamily="34" charset="-120"/>
              </a:rPr>
              <a:t>32</a:t>
            </a:r>
            <a:r>
              <a:rPr lang="zh-TW" altLang="en-US" sz="2800" dirty="0">
                <a:ea typeface="微軟正黑體" panose="020B0604030504040204" pitchFamily="34" charset="-120"/>
              </a:rPr>
              <a:t>所私立，總招生名額共超過</a:t>
            </a:r>
            <a:r>
              <a:rPr lang="en-US" altLang="zh-TW" sz="2800" dirty="0">
                <a:solidFill>
                  <a:srgbClr val="FF0000"/>
                </a:solidFill>
                <a:ea typeface="微軟正黑體" panose="020B0604030504040204" pitchFamily="34" charset="-120"/>
              </a:rPr>
              <a:t>15,000</a:t>
            </a:r>
            <a:r>
              <a:rPr lang="zh-TW" altLang="en-US" sz="2800" dirty="0">
                <a:ea typeface="微軟正黑體" panose="020B0604030504040204" pitchFamily="34" charset="-120"/>
              </a:rPr>
              <a:t>名。</a:t>
            </a:r>
            <a:endParaRPr lang="en-US" altLang="zh-TW" sz="2800" dirty="0">
              <a:ea typeface="微軟正黑體" panose="020B0604030504040204" pitchFamily="34" charset="-120"/>
            </a:endParaRPr>
          </a:p>
        </p:txBody>
      </p:sp>
      <p:grpSp>
        <p:nvGrpSpPr>
          <p:cNvPr id="3" name="群組 2"/>
          <p:cNvGrpSpPr/>
          <p:nvPr/>
        </p:nvGrpSpPr>
        <p:grpSpPr>
          <a:xfrm>
            <a:off x="446649" y="3356992"/>
            <a:ext cx="8466757" cy="3395110"/>
            <a:chOff x="393728" y="3057475"/>
            <a:chExt cx="8466757" cy="339511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5759"/>
            <a:stretch/>
          </p:blipFill>
          <p:spPr>
            <a:xfrm>
              <a:off x="5964018" y="3057475"/>
              <a:ext cx="2896467" cy="192545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8" y="3057475"/>
              <a:ext cx="2893437" cy="1925450"/>
            </a:xfrm>
            <a:prstGeom prst="rect">
              <a:avLst/>
            </a:prstGeom>
          </p:spPr>
        </p:pic>
        <p:pic>
          <p:nvPicPr>
            <p:cNvPr id="6" name="圖片 5"/>
            <p:cNvPicPr>
              <a:picLocks noChangeAspect="1"/>
            </p:cNvPicPr>
            <p:nvPr/>
          </p:nvPicPr>
          <p:blipFill rotWithShape="1">
            <a:blip r:embed="rId4" cstate="print">
              <a:lum contrast="-1000"/>
              <a:extLst>
                <a:ext uri="{BEBA8EAE-BF5A-486C-A8C5-ECC9F3942E4B}">
                  <a14:imgProps xmlns:a14="http://schemas.microsoft.com/office/drawing/2010/main">
                    <a14:imgLayer r:embed="rId5">
                      <a14:imgEffect>
                        <a14:sharpenSoften amount="2000"/>
                      </a14:imgEffect>
                      <a14:imgEffect>
                        <a14:brightnessContrast bright="15000"/>
                      </a14:imgEffect>
                    </a14:imgLayer>
                  </a14:imgProps>
                </a:ext>
                <a:ext uri="{28A0092B-C50C-407E-A947-70E740481C1C}">
                  <a14:useLocalDpi xmlns:a14="http://schemas.microsoft.com/office/drawing/2010/main" val="0"/>
                </a:ext>
              </a:extLst>
            </a:blip>
            <a:srcRect l="5900" t="12184" r="1963" b="13234"/>
            <a:stretch/>
          </p:blipFill>
          <p:spPr>
            <a:xfrm>
              <a:off x="2996625" y="4475549"/>
              <a:ext cx="3257933" cy="1977036"/>
            </a:xfrm>
            <a:prstGeom prst="rect">
              <a:avLst/>
            </a:prstGeom>
          </p:spPr>
        </p:pic>
      </p:grpSp>
      <p:sp>
        <p:nvSpPr>
          <p:cNvPr id="9" name="矩形 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63993495"/>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7">
            <a:extLst>
              <a:ext uri="{FF2B5EF4-FFF2-40B4-BE49-F238E27FC236}">
                <a16:creationId xmlns:a16="http://schemas.microsoft.com/office/drawing/2014/main" id="{A3CC6544-049A-4A34-A544-C5BE6DB4D5CD}"/>
              </a:ext>
            </a:extLst>
          </p:cNvPr>
          <p:cNvSpPr/>
          <p:nvPr/>
        </p:nvSpPr>
        <p:spPr bwMode="auto">
          <a:xfrm>
            <a:off x="244954" y="1429185"/>
            <a:ext cx="3088790" cy="3728039"/>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圓角矩形 11">
            <a:extLst>
              <a:ext uri="{FF2B5EF4-FFF2-40B4-BE49-F238E27FC236}">
                <a16:creationId xmlns:a16="http://schemas.microsoft.com/office/drawing/2014/main" id="{DD68AA2F-79F0-4AD1-967D-3B49CB826CC0}"/>
              </a:ext>
            </a:extLst>
          </p:cNvPr>
          <p:cNvSpPr/>
          <p:nvPr/>
        </p:nvSpPr>
        <p:spPr bwMode="auto">
          <a:xfrm>
            <a:off x="5774153" y="1429153"/>
            <a:ext cx="3160998" cy="405673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4E42C476-9DE4-4906-AD72-72694B972262}"/>
              </a:ext>
            </a:extLst>
          </p:cNvPr>
          <p:cNvGraphicFramePr>
            <a:graphicFrameLocks noGrp="1"/>
          </p:cNvGraphicFramePr>
          <p:nvPr>
            <p:extLst>
              <p:ext uri="{D42A27DB-BD31-4B8C-83A1-F6EECF244321}">
                <p14:modId xmlns:p14="http://schemas.microsoft.com/office/powerpoint/2010/main" val="1877142597"/>
              </p:ext>
            </p:extLst>
          </p:nvPr>
        </p:nvGraphicFramePr>
        <p:xfrm>
          <a:off x="5623868" y="1535635"/>
          <a:ext cx="3311283" cy="3942700"/>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val="20000"/>
                    </a:ext>
                  </a:extLst>
                </a:gridCol>
                <a:gridCol w="1622339">
                  <a:extLst>
                    <a:ext uri="{9D8B030D-6E8A-4147-A177-3AD203B41FA5}">
                      <a16:colId xmlns:a16="http://schemas.microsoft.com/office/drawing/2014/main" val="20001"/>
                    </a:ext>
                  </a:extLst>
                </a:gridCol>
              </a:tblGrid>
              <a:tr h="394270">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4270">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臺南護理專校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4270">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高苑科技大學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a:solidFill>
                          <a:srgbClr val="7030A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0751164"/>
                  </a:ext>
                </a:extLst>
              </a:tr>
            </a:tbl>
          </a:graphicData>
        </a:graphic>
      </p:graphicFrame>
      <p:sp>
        <p:nvSpPr>
          <p:cNvPr id="7" name="圓角矩形 10">
            <a:extLst>
              <a:ext uri="{FF2B5EF4-FFF2-40B4-BE49-F238E27FC236}">
                <a16:creationId xmlns:a16="http://schemas.microsoft.com/office/drawing/2014/main" id="{B852A4FC-B25E-4050-82F5-ED0282025CD1}"/>
              </a:ext>
            </a:extLst>
          </p:cNvPr>
          <p:cNvSpPr/>
          <p:nvPr/>
        </p:nvSpPr>
        <p:spPr bwMode="auto">
          <a:xfrm>
            <a:off x="3738835" y="142915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8" name="內容版面配置區 2">
            <a:extLst>
              <a:ext uri="{FF2B5EF4-FFF2-40B4-BE49-F238E27FC236}">
                <a16:creationId xmlns:a16="http://schemas.microsoft.com/office/drawing/2014/main" id="{66692910-1E76-46CF-A8C7-089E6F676038}"/>
              </a:ext>
            </a:extLst>
          </p:cNvPr>
          <p:cNvGraphicFramePr>
            <a:graphicFrameLocks/>
          </p:cNvGraphicFramePr>
          <p:nvPr>
            <p:extLst>
              <p:ext uri="{D42A27DB-BD31-4B8C-83A1-F6EECF244321}">
                <p14:modId xmlns:p14="http://schemas.microsoft.com/office/powerpoint/2010/main" val="3887978443"/>
              </p:ext>
            </p:extLst>
          </p:nvPr>
        </p:nvGraphicFramePr>
        <p:xfrm>
          <a:off x="3707920" y="153631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a16="http://schemas.microsoft.com/office/drawing/2014/main"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圓角矩形 1">
            <a:extLst>
              <a:ext uri="{FF2B5EF4-FFF2-40B4-BE49-F238E27FC236}">
                <a16:creationId xmlns:a16="http://schemas.microsoft.com/office/drawing/2014/main" id="{5968B2E7-9A53-4E83-91B6-B2599DEC2838}"/>
              </a:ext>
            </a:extLst>
          </p:cNvPr>
          <p:cNvSpPr/>
          <p:nvPr/>
        </p:nvSpPr>
        <p:spPr bwMode="auto">
          <a:xfrm>
            <a:off x="104377" y="92995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圓角矩形 6">
            <a:extLst>
              <a:ext uri="{FF2B5EF4-FFF2-40B4-BE49-F238E27FC236}">
                <a16:creationId xmlns:a16="http://schemas.microsoft.com/office/drawing/2014/main" id="{BD69AE30-761B-4A46-B304-301A9E8621B0}"/>
              </a:ext>
            </a:extLst>
          </p:cNvPr>
          <p:cNvSpPr/>
          <p:nvPr/>
        </p:nvSpPr>
        <p:spPr bwMode="auto">
          <a:xfrm>
            <a:off x="5630290" y="92995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5">
            <a:extLst>
              <a:ext uri="{FF2B5EF4-FFF2-40B4-BE49-F238E27FC236}">
                <a16:creationId xmlns:a16="http://schemas.microsoft.com/office/drawing/2014/main" id="{B2266233-AB6D-4CDE-8017-CB48D97B6FFD}"/>
              </a:ext>
            </a:extLst>
          </p:cNvPr>
          <p:cNvSpPr/>
          <p:nvPr/>
        </p:nvSpPr>
        <p:spPr bwMode="auto">
          <a:xfrm>
            <a:off x="3662997" y="92995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6D73EEEF-1A97-47C3-9EFB-3ACAEAC950B0}"/>
              </a:ext>
            </a:extLst>
          </p:cNvPr>
          <p:cNvGraphicFramePr>
            <a:graphicFrameLocks noGrp="1"/>
          </p:cNvGraphicFramePr>
          <p:nvPr>
            <p:extLst>
              <p:ext uri="{D42A27DB-BD31-4B8C-83A1-F6EECF244321}">
                <p14:modId xmlns:p14="http://schemas.microsoft.com/office/powerpoint/2010/main" val="893439927"/>
              </p:ext>
            </p:extLst>
          </p:nvPr>
        </p:nvGraphicFramePr>
        <p:xfrm>
          <a:off x="57758" y="1493771"/>
          <a:ext cx="3275985" cy="3592908"/>
        </p:xfrm>
        <a:graphic>
          <a:graphicData uri="http://schemas.openxmlformats.org/drawingml/2006/table">
            <a:tbl>
              <a:tblPr bandRow="1">
                <a:tableStyleId>{5C22544A-7EE6-4342-B048-85BDC9FD1C3A}</a:tableStyleId>
              </a:tblPr>
              <a:tblGrid>
                <a:gridCol w="1693245">
                  <a:extLst>
                    <a:ext uri="{9D8B030D-6E8A-4147-A177-3AD203B41FA5}">
                      <a16:colId xmlns:a16="http://schemas.microsoft.com/office/drawing/2014/main" val="20000"/>
                    </a:ext>
                  </a:extLst>
                </a:gridCol>
                <a:gridCol w="1582740">
                  <a:extLst>
                    <a:ext uri="{9D8B030D-6E8A-4147-A177-3AD203B41FA5}">
                      <a16:colId xmlns:a16="http://schemas.microsoft.com/office/drawing/2014/main"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 </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3" name="文字方塊 2">
            <a:extLst>
              <a:ext uri="{FF2B5EF4-FFF2-40B4-BE49-F238E27FC236}">
                <a16:creationId xmlns:a16="http://schemas.microsoft.com/office/drawing/2014/main" id="{7DB84891-AF42-4F6F-BB43-852AC32983C7}"/>
              </a:ext>
            </a:extLst>
          </p:cNvPr>
          <p:cNvSpPr txBox="1"/>
          <p:nvPr/>
        </p:nvSpPr>
        <p:spPr>
          <a:xfrm>
            <a:off x="923317" y="5661248"/>
            <a:ext cx="7297397"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註：各校招生科組以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各招生委員會</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公告為準。</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1" y="4"/>
            <a:ext cx="9052354"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標題 12"/>
          <p:cNvSpPr>
            <a:spLocks noGrp="1"/>
          </p:cNvSpPr>
          <p:nvPr>
            <p:ph type="title"/>
          </p:nvPr>
        </p:nvSpPr>
        <p:spPr/>
        <p:txBody>
          <a:bodyPr>
            <a:normAutofit fontScale="90000"/>
          </a:bodyPr>
          <a:lstStyle/>
          <a:p>
            <a:endParaRPr lang="zh-TW" altLang="en-US"/>
          </a:p>
        </p:txBody>
      </p:sp>
    </p:spTree>
    <p:extLst>
      <p:ext uri="{BB962C8B-B14F-4D97-AF65-F5344CB8AC3E}">
        <p14:creationId xmlns:p14="http://schemas.microsoft.com/office/powerpoint/2010/main" val="32247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251521" y="1680738"/>
            <a:ext cx="8712968" cy="4986354"/>
            <a:chOff x="860686" y="1484784"/>
            <a:chExt cx="7887778" cy="4986354"/>
          </a:xfrm>
        </p:grpSpPr>
        <p:sp>
          <p:nvSpPr>
            <p:cNvPr id="18" name="圓角矩形 17"/>
            <p:cNvSpPr/>
            <p:nvPr/>
          </p:nvSpPr>
          <p:spPr bwMode="auto">
            <a:xfrm>
              <a:off x="4802936" y="2569510"/>
              <a:ext cx="3945528" cy="625319"/>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補助級距分為</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5</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級，補助金額為</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5,000</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35,000 </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，減輕其籌措學費負擔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 name="圓角矩形 18"/>
            <p:cNvSpPr/>
            <p:nvPr/>
          </p:nvSpPr>
          <p:spPr bwMode="auto">
            <a:xfrm>
              <a:off x="4754880" y="3383290"/>
              <a:ext cx="3993584" cy="146891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之生活助學金者，學校得安排生活服務學習</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元以上未達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之生活助學金者，學校不得安排生活服務學習</a:t>
              </a:r>
              <a:endParaRPr kumimoji="0" lang="zh-TW"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圓角矩形 19"/>
            <p:cNvSpPr/>
            <p:nvPr/>
          </p:nvSpPr>
          <p:spPr bwMode="auto">
            <a:xfrm>
              <a:off x="4802936" y="5033862"/>
              <a:ext cx="3945528" cy="535557"/>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圓角矩形 20"/>
            <p:cNvSpPr/>
            <p:nvPr/>
          </p:nvSpPr>
          <p:spPr bwMode="auto">
            <a:xfrm>
              <a:off x="4802936" y="5798449"/>
              <a:ext cx="3945528" cy="62532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提供低收入戶學生</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校內宿舍免費住宿</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；另提供中低收入戶學生校內宿舍優先住宿</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2"/>
            <p:cNvSpPr/>
            <p:nvPr/>
          </p:nvSpPr>
          <p:spPr bwMode="auto">
            <a:xfrm>
              <a:off x="4802936" y="1537158"/>
              <a:ext cx="3945528" cy="811722"/>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依專科學校法第</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44</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條規定，補助學費全額</a:t>
              </a:r>
              <a:endPar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lvl="0" algn="just" eaLnBrk="1" hangingPunct="1"/>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免繳納學費</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，僅須繳交雜費等其他費用</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zh-TW" sz="28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圓角矩形 1"/>
            <p:cNvSpPr/>
            <p:nvPr/>
          </p:nvSpPr>
          <p:spPr bwMode="auto">
            <a:xfrm>
              <a:off x="860686" y="1484784"/>
              <a:ext cx="1944216" cy="916470"/>
            </a:xfrm>
            <a:prstGeom prst="roundRect">
              <a:avLst>
                <a:gd name="adj" fmla="val 10015"/>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前三年</a:t>
              </a:r>
            </a:p>
          </p:txBody>
        </p:sp>
        <p:sp>
          <p:nvSpPr>
            <p:cNvPr id="6" name="圓角矩形 5"/>
            <p:cNvSpPr/>
            <p:nvPr/>
          </p:nvSpPr>
          <p:spPr bwMode="auto">
            <a:xfrm>
              <a:off x="860686" y="2522140"/>
              <a:ext cx="1944216" cy="3948998"/>
            </a:xfrm>
            <a:prstGeom prst="roundRect">
              <a:avLst>
                <a:gd name="adj" fmla="val 4648"/>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四、五</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年級</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just"/>
              <a:r>
                <a:rPr lang="en-US" altLang="zh-TW"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依據「大專校院</a:t>
              </a:r>
              <a:r>
                <a:rPr lang="zh-TW" altLang="en-US" sz="24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弱勢學生</a:t>
              </a:r>
              <a:r>
                <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助學計畫」辦理</a:t>
              </a:r>
              <a:r>
                <a:rPr lang="en-US" altLang="zh-TW"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圓角矩形 7"/>
            <p:cNvSpPr/>
            <p:nvPr/>
          </p:nvSpPr>
          <p:spPr bwMode="auto">
            <a:xfrm>
              <a:off x="2915816" y="1484784"/>
              <a:ext cx="1944216" cy="91647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免納學費</a:t>
              </a:r>
            </a:p>
          </p:txBody>
        </p:sp>
        <p:sp>
          <p:nvSpPr>
            <p:cNvPr id="9" name="圓角矩形 8"/>
            <p:cNvSpPr/>
            <p:nvPr/>
          </p:nvSpPr>
          <p:spPr bwMode="auto">
            <a:xfrm>
              <a:off x="2915816" y="2522141"/>
              <a:ext cx="1944216" cy="720056"/>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p>
          </p:txBody>
        </p:sp>
        <p:sp>
          <p:nvSpPr>
            <p:cNvPr id="10" name="圓角矩形 9"/>
            <p:cNvSpPr/>
            <p:nvPr/>
          </p:nvSpPr>
          <p:spPr bwMode="auto">
            <a:xfrm>
              <a:off x="2915816" y="3335922"/>
              <a:ext cx="1944216" cy="1563646"/>
            </a:xfrm>
            <a:prstGeom prst="roundRect">
              <a:avLst>
                <a:gd name="adj" fmla="val 6921"/>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生活</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p>
          </p:txBody>
        </p:sp>
        <p:sp>
          <p:nvSpPr>
            <p:cNvPr id="11" name="圓角矩形 10"/>
            <p:cNvSpPr/>
            <p:nvPr/>
          </p:nvSpPr>
          <p:spPr bwMode="auto">
            <a:xfrm>
              <a:off x="2915816" y="4993293"/>
              <a:ext cx="1944216" cy="616695"/>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緊急紓困</a:t>
              </a:r>
            </a:p>
          </p:txBody>
        </p:sp>
        <p:sp>
          <p:nvSpPr>
            <p:cNvPr id="12" name="圓角矩形 11"/>
            <p:cNvSpPr/>
            <p:nvPr/>
          </p:nvSpPr>
          <p:spPr bwMode="auto">
            <a:xfrm>
              <a:off x="2915816" y="5751081"/>
              <a:ext cx="1944216" cy="720057"/>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住宿優惠</a:t>
              </a:r>
            </a:p>
          </p:txBody>
        </p:sp>
      </p:grpSp>
      <p:sp>
        <p:nvSpPr>
          <p:cNvPr id="4" name="投影片編號版面配置區 3"/>
          <p:cNvSpPr>
            <a:spLocks noGrp="1"/>
          </p:cNvSpPr>
          <p:nvPr>
            <p:ph type="sldNum" sz="quarter" idx="12"/>
          </p:nvPr>
        </p:nvSpPr>
        <p:spPr>
          <a:xfrm>
            <a:off x="7010400" y="6437192"/>
            <a:ext cx="2133600" cy="365125"/>
          </a:xfrm>
        </p:spPr>
        <p:txBody>
          <a:bodyPr/>
          <a:lstStyle/>
          <a:p>
            <a:pPr>
              <a:defRPr/>
            </a:pPr>
            <a:fld id="{3389D979-77D4-4AA7-9D0B-5088B9A32813}" type="slidenum">
              <a:rPr lang="zh-TW" altLang="en-US" smtClean="0"/>
              <a:pPr>
                <a:defRPr/>
              </a:pPr>
              <a:t>63</a:t>
            </a:fld>
            <a:endParaRPr lang="zh-TW" altLang="en-US" dirty="0"/>
          </a:p>
        </p:txBody>
      </p:sp>
      <p:sp>
        <p:nvSpPr>
          <p:cNvPr id="17" name="矩形 16"/>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關於五專 </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免學費與助學補助</a:t>
            </a:r>
          </a:p>
        </p:txBody>
      </p:sp>
      <p:sp>
        <p:nvSpPr>
          <p:cNvPr id="22" name="矩形 21"/>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8099301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14" y="1282785"/>
            <a:ext cx="7474941" cy="35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1974810155"/>
              </p:ext>
            </p:extLst>
          </p:nvPr>
        </p:nvGraphicFramePr>
        <p:xfrm>
          <a:off x="1220934" y="4864796"/>
          <a:ext cx="7455520" cy="2021840"/>
        </p:xfrm>
        <a:graphic>
          <a:graphicData uri="http://schemas.openxmlformats.org/drawingml/2006/table">
            <a:tbl>
              <a:tblPr firstRow="1" bandRow="1">
                <a:tableStyleId>{5C22544A-7EE6-4342-B048-85BDC9FD1C3A}</a:tableStyleId>
              </a:tblPr>
              <a:tblGrid>
                <a:gridCol w="1585208">
                  <a:extLst>
                    <a:ext uri="{9D8B030D-6E8A-4147-A177-3AD203B41FA5}">
                      <a16:colId xmlns:a16="http://schemas.microsoft.com/office/drawing/2014/main" val="20000"/>
                    </a:ext>
                  </a:extLst>
                </a:gridCol>
                <a:gridCol w="2142552">
                  <a:extLst>
                    <a:ext uri="{9D8B030D-6E8A-4147-A177-3AD203B41FA5}">
                      <a16:colId xmlns:a16="http://schemas.microsoft.com/office/drawing/2014/main" val="20001"/>
                    </a:ext>
                  </a:extLst>
                </a:gridCol>
                <a:gridCol w="1863880">
                  <a:extLst>
                    <a:ext uri="{9D8B030D-6E8A-4147-A177-3AD203B41FA5}">
                      <a16:colId xmlns:a16="http://schemas.microsoft.com/office/drawing/2014/main" val="20002"/>
                    </a:ext>
                  </a:extLst>
                </a:gridCol>
                <a:gridCol w="1863880">
                  <a:extLst>
                    <a:ext uri="{9D8B030D-6E8A-4147-A177-3AD203B41FA5}">
                      <a16:colId xmlns:a16="http://schemas.microsoft.com/office/drawing/2014/main" val="20003"/>
                    </a:ext>
                  </a:extLst>
                </a:gridCol>
              </a:tblGrid>
              <a:tr h="370840">
                <a:tc>
                  <a:txBody>
                    <a:bodyPr/>
                    <a:lstStyle/>
                    <a:p>
                      <a:pPr algn="ct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企業</a:t>
                      </a: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教育部</a:t>
                      </a: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學生</a:t>
                      </a:r>
                    </a:p>
                  </a:txBody>
                  <a:tcPr anchor="ctr">
                    <a:lnB w="12700" cap="flat" cmpd="sng" algn="ctr">
                      <a:solidFill>
                        <a:schemeClr val="tx1"/>
                      </a:solidFill>
                      <a:prstDash val="solid"/>
                      <a:round/>
                      <a:headEnd type="none" w="med" len="med"/>
                      <a:tailEnd type="none" w="med" len="med"/>
                    </a:lnB>
                    <a:solidFill>
                      <a:srgbClr val="FF8989"/>
                    </a:solidFill>
                  </a:tcPr>
                </a:tc>
                <a:extLst>
                  <a:ext uri="{0D108BD9-81ED-4DB2-BD59-A6C34878D82A}">
                    <a16:rowId xmlns:a16="http://schemas.microsoft.com/office/drawing/2014/main" val="10000"/>
                  </a:ext>
                </a:extLst>
              </a:tr>
              <a:tr h="370840">
                <a:tc>
                  <a:txBody>
                    <a:bodyPr/>
                    <a:lstStyle/>
                    <a:p>
                      <a:pPr algn="ctr"/>
                      <a:r>
                        <a:rPr lang="zh-TW" altLang="en-US" sz="2800" b="0" dirty="0">
                          <a:latin typeface="Times New Roman" pitchFamily="18" charset="0"/>
                          <a:ea typeface="微軟正黑體" pitchFamily="34" charset="-120"/>
                          <a:cs typeface="Times New Roman" pitchFamily="18" charset="0"/>
                        </a:rPr>
                        <a:t>專四</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altLang="zh-TW" b="1" dirty="0">
                          <a:latin typeface="Times New Roman" pitchFamily="18" charset="0"/>
                          <a:ea typeface="微軟正黑體" pitchFamily="34" charset="-120"/>
                          <a:cs typeface="Times New Roman" pitchFamily="18" charset="0"/>
                        </a:rPr>
                        <a:t>$6,000</a:t>
                      </a:r>
                      <a:r>
                        <a:rPr lang="zh-TW" altLang="en-US" b="1" dirty="0">
                          <a:latin typeface="Times New Roman" pitchFamily="18" charset="0"/>
                          <a:ea typeface="微軟正黑體" pitchFamily="34" charset="-120"/>
                          <a:cs typeface="Times New Roman" pitchFamily="18" charset="0"/>
                        </a:rPr>
                        <a:t>以上</a:t>
                      </a:r>
                      <a:endParaRPr lang="en-US" altLang="zh-TW" b="1" dirty="0">
                        <a:latin typeface="Times New Roman" pitchFamily="18" charset="0"/>
                        <a:ea typeface="微軟正黑體" pitchFamily="34" charset="-120"/>
                        <a:cs typeface="Times New Roman" pitchFamily="18" charset="0"/>
                      </a:endParaRPr>
                    </a:p>
                    <a:p>
                      <a:pPr algn="ctr"/>
                      <a:r>
                        <a:rPr lang="zh-TW" altLang="en-US" dirty="0">
                          <a:latin typeface="Times New Roman" pitchFamily="18" charset="0"/>
                          <a:ea typeface="微軟正黑體" pitchFamily="34" charset="-120"/>
                          <a:cs typeface="Times New Roman" pitchFamily="18" charset="0"/>
                        </a:rPr>
                        <a:t>生活獎學金</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pPr>
                      <a:r>
                        <a:rPr lang="zh-TW" altLang="en-US" dirty="0">
                          <a:latin typeface="Times New Roman" pitchFamily="18" charset="0"/>
                          <a:ea typeface="微軟正黑體" pitchFamily="34" charset="-120"/>
                          <a:cs typeface="Times New Roman" pitchFamily="18" charset="0"/>
                        </a:rPr>
                        <a:t>就業獎學金</a:t>
                      </a:r>
                      <a:endParaRPr lang="en-US" altLang="zh-TW" dirty="0">
                        <a:latin typeface="Times New Roman" pitchFamily="18" charset="0"/>
                        <a:ea typeface="微軟正黑體" pitchFamily="34" charset="-120"/>
                        <a:cs typeface="Times New Roman" pitchFamily="18" charset="0"/>
                      </a:endParaRPr>
                    </a:p>
                    <a:p>
                      <a:pPr algn="ctr">
                        <a:lnSpc>
                          <a:spcPct val="150000"/>
                        </a:lnSpc>
                      </a:pPr>
                      <a:r>
                        <a:rPr lang="en-US" altLang="zh-TW" dirty="0">
                          <a:latin typeface="Times New Roman" pitchFamily="18" charset="0"/>
                          <a:ea typeface="微軟正黑體" pitchFamily="34" charset="-120"/>
                          <a:cs typeface="Times New Roman" pitchFamily="18" charset="0"/>
                        </a:rPr>
                        <a:t>(</a:t>
                      </a:r>
                      <a:r>
                        <a:rPr lang="zh-TW" altLang="en-US" dirty="0">
                          <a:latin typeface="Times New Roman" pitchFamily="18" charset="0"/>
                          <a:ea typeface="微軟正黑體" pitchFamily="34" charset="-120"/>
                          <a:cs typeface="Times New Roman" pitchFamily="18" charset="0"/>
                        </a:rPr>
                        <a:t>學雜費補助</a:t>
                      </a:r>
                      <a:r>
                        <a:rPr lang="en-US" altLang="zh-TW" dirty="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trike="noStrike" baseline="0" dirty="0">
                          <a:latin typeface="Times New Roman" pitchFamily="18" charset="0"/>
                          <a:ea typeface="微軟正黑體" pitchFamily="34" charset="-120"/>
                          <a:cs typeface="Times New Roman" pitchFamily="18" charset="0"/>
                        </a:rPr>
                        <a:t>在校期間</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0" dirty="0">
                          <a:latin typeface="Times New Roman" pitchFamily="18" charset="0"/>
                          <a:ea typeface="微軟正黑體" pitchFamily="34" charset="-120"/>
                          <a:cs typeface="Times New Roman" pitchFamily="18" charset="0"/>
                        </a:rPr>
                        <a:t>專五</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zh-TW" altLang="en-US" dirty="0">
                          <a:latin typeface="Times New Roman" pitchFamily="18" charset="0"/>
                          <a:ea typeface="微軟正黑體" pitchFamily="34" charset="-120"/>
                          <a:cs typeface="Times New Roman" pitchFamily="18" charset="0"/>
                        </a:rPr>
                        <a:t>基本工資以上</a:t>
                      </a:r>
                      <a:endParaRPr lang="en-US" altLang="zh-TW" dirty="0">
                        <a:latin typeface="Times New Roman" pitchFamily="18" charset="0"/>
                        <a:ea typeface="微軟正黑體" pitchFamily="34" charset="-120"/>
                        <a:cs typeface="Times New Roman" pitchFamily="18" charset="0"/>
                      </a:endParaRPr>
                    </a:p>
                    <a:p>
                      <a:pPr algn="ctr"/>
                      <a:r>
                        <a:rPr lang="zh-TW" altLang="en-US" dirty="0">
                          <a:latin typeface="Times New Roman" pitchFamily="18" charset="0"/>
                          <a:ea typeface="微軟正黑體" pitchFamily="34" charset="-120"/>
                          <a:cs typeface="Times New Roman" pitchFamily="18" charset="0"/>
                        </a:rPr>
                        <a:t>實習津貼</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dirty="0"/>
                    </a:p>
                  </a:txBody>
                  <a:tcPr anchor="ctr"/>
                </a:tc>
                <a:tc>
                  <a:txBody>
                    <a:bodyPr/>
                    <a:lstStyle/>
                    <a:p>
                      <a:pPr algn="ctr"/>
                      <a:r>
                        <a:rPr lang="zh-TW" altLang="en-US" dirty="0">
                          <a:latin typeface="Times New Roman" pitchFamily="18" charset="0"/>
                          <a:ea typeface="微軟正黑體" pitchFamily="34" charset="-120"/>
                          <a:cs typeface="Times New Roman" pitchFamily="18" charset="0"/>
                        </a:rPr>
                        <a:t>實習期間</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zh-TW" altLang="en-US" dirty="0">
                          <a:latin typeface="Times New Roman" pitchFamily="18" charset="0"/>
                          <a:ea typeface="微軟正黑體" pitchFamily="34" charset="-120"/>
                          <a:cs typeface="Times New Roman" pitchFamily="18" charset="0"/>
                        </a:rPr>
                        <a:t>畢業後</a:t>
                      </a:r>
                      <a:r>
                        <a:rPr lang="en-US" altLang="zh-TW" b="1" dirty="0">
                          <a:latin typeface="Times New Roman" pitchFamily="18" charset="0"/>
                          <a:ea typeface="微軟正黑體" pitchFamily="34" charset="-120"/>
                          <a:cs typeface="Times New Roman" pitchFamily="18" charset="0"/>
                        </a:rPr>
                        <a:t>2</a:t>
                      </a:r>
                      <a:r>
                        <a:rPr lang="zh-TW" altLang="en-US" dirty="0">
                          <a:latin typeface="Times New Roman" pitchFamily="18" charset="0"/>
                          <a:ea typeface="微軟正黑體" pitchFamily="34" charset="-120"/>
                          <a:cs typeface="Times New Roman" pitchFamily="18" charset="0"/>
                        </a:rPr>
                        <a:t>年</a:t>
                      </a:r>
                    </a:p>
                  </a:txBody>
                  <a:tcPr anchor="ctr">
                    <a:lnT w="12700" cap="flat" cmpd="sng" algn="ctr">
                      <a:solidFill>
                        <a:schemeClr val="tx1"/>
                      </a:solidFill>
                      <a:prstDash val="solid"/>
                      <a:round/>
                      <a:headEnd type="none" w="med" len="med"/>
                      <a:tailEnd type="none" w="med" len="med"/>
                    </a:lnT>
                    <a:solidFill>
                      <a:srgbClr val="CCECFF"/>
                    </a:solidFill>
                  </a:tcPr>
                </a:tc>
                <a:tc>
                  <a:txBody>
                    <a:bodyPr/>
                    <a:lstStyle/>
                    <a:p>
                      <a:pPr algn="ctr"/>
                      <a:r>
                        <a:rPr lang="zh-TW" altLang="en-US" strike="noStrike" baseline="0" dirty="0">
                          <a:latin typeface="Times New Roman" pitchFamily="18" charset="0"/>
                          <a:ea typeface="微軟正黑體" pitchFamily="34" charset="-120"/>
                          <a:cs typeface="Times New Roman" pitchFamily="18" charset="0"/>
                        </a:rPr>
                        <a:t>提供正式職缺</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TW" strike="noStrike" baseline="0" dirty="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zh-TW" altLang="en-US" dirty="0">
                          <a:latin typeface="Times New Roman" pitchFamily="18" charset="0"/>
                          <a:ea typeface="微軟正黑體" pitchFamily="34" charset="-120"/>
                          <a:cs typeface="Times New Roman" pitchFamily="18" charset="0"/>
                        </a:rPr>
                        <a:t>至該企業上班</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sp>
        <p:nvSpPr>
          <p:cNvPr id="3" name="投影片編號版面配置區 2"/>
          <p:cNvSpPr>
            <a:spLocks noGrp="1"/>
          </p:cNvSpPr>
          <p:nvPr>
            <p:ph type="sldNum" sz="quarter" idx="12"/>
          </p:nvPr>
        </p:nvSpPr>
        <p:spPr>
          <a:xfrm>
            <a:off x="6553200" y="6525336"/>
            <a:ext cx="2133600" cy="365125"/>
          </a:xfrm>
        </p:spPr>
        <p:txBody>
          <a:bodyPr/>
          <a:lstStyle/>
          <a:p>
            <a:pPr>
              <a:defRPr/>
            </a:pPr>
            <a:fld id="{BCF6C782-A86A-45BB-B3F6-D32D537A4B8D}" type="slidenum">
              <a:rPr lang="zh-TW" altLang="en-US" smtClean="0"/>
              <a:pPr>
                <a:defRPr/>
              </a:pPr>
              <a:t>64</a:t>
            </a:fld>
            <a:endParaRPr lang="zh-TW" altLang="en-US"/>
          </a:p>
        </p:txBody>
      </p:sp>
      <p:sp>
        <p:nvSpPr>
          <p:cNvPr id="7" name="矩形 6"/>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關於五專 </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五專畢業生投入職場展翅計畫</a:t>
            </a:r>
            <a:endParaRPr kumimoji="0"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5582813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4721294" y="4903205"/>
            <a:ext cx="2519361"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5952505" y="789863"/>
            <a:ext cx="3700754"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294130"/>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728" y="-39263"/>
            <a:ext cx="9469272" cy="829093"/>
            <a:chOff x="-967" y="-39262"/>
            <a:chExt cx="8963768"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7" y="-39262"/>
              <a:ext cx="8963768"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en-US" altLang="zh-TW" sz="30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30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學年度五專主要入學管道流程圖</a:t>
              </a:r>
              <a:endParaRPr lang="en-US" sz="3000"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4635350" y="3645838"/>
            <a:ext cx="2519361"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4608011" y="2484311"/>
            <a:ext cx="2519361"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486903" y="2161707"/>
            <a:ext cx="4404106"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486903" y="3446381"/>
            <a:ext cx="4404106"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486903" y="4729061"/>
            <a:ext cx="4404106"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486903" y="6013772"/>
            <a:ext cx="4404106"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2892967" y="2929627"/>
            <a:ext cx="1662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2892983" y="4228215"/>
            <a:ext cx="1102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5083639" y="2798108"/>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4997872" y="4228704"/>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5024516" y="5688347"/>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2892968" y="5526802"/>
            <a:ext cx="1391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486903" y="879027"/>
            <a:ext cx="4404106"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五專完全免試入學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4585166" y="636956"/>
            <a:ext cx="2519361"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5130185" y="781383"/>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1594648"/>
            <a:ext cx="291369"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2858381"/>
            <a:ext cx="291369"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4164629"/>
            <a:ext cx="291369"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5437347"/>
            <a:ext cx="291369" cy="478082"/>
          </a:xfrm>
          <a:prstGeom prst="rect">
            <a:avLst/>
          </a:prstGeom>
        </p:spPr>
      </p:pic>
    </p:spTree>
    <p:extLst>
      <p:ext uri="{BB962C8B-B14F-4D97-AF65-F5344CB8AC3E}">
        <p14:creationId xmlns:p14="http://schemas.microsoft.com/office/powerpoint/2010/main" val="2435114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內容版面配置區 2"/>
          <p:cNvSpPr>
            <a:spLocks noGrp="1"/>
          </p:cNvSpPr>
          <p:nvPr>
            <p:ph idx="1"/>
          </p:nvPr>
        </p:nvSpPr>
        <p:spPr>
          <a:xfrm>
            <a:off x="457200" y="1618449"/>
            <a:ext cx="8229600" cy="5256212"/>
          </a:xfrm>
        </p:spPr>
        <p:txBody>
          <a:bodyPr/>
          <a:lstStyle/>
          <a:p>
            <a:pPr eaLnBrk="1" hangingPunct="1"/>
            <a:r>
              <a:rPr lang="zh-TW" altLang="en-US" sz="2800" dirty="0">
                <a:ea typeface="微軟正黑體" panose="020B0604030504040204" pitchFamily="34" charset="-120"/>
              </a:rPr>
              <a:t>有意願就讀五專之免試生共有</a:t>
            </a:r>
            <a:r>
              <a:rPr lang="en-US" altLang="zh-TW" b="1" dirty="0">
                <a:solidFill>
                  <a:srgbClr val="FF0000"/>
                </a:solidFill>
                <a:ea typeface="微軟正黑體" panose="020B0604030504040204" pitchFamily="34" charset="-120"/>
              </a:rPr>
              <a:t>3</a:t>
            </a:r>
            <a:r>
              <a:rPr lang="zh-TW" altLang="en-US" sz="2800" dirty="0">
                <a:ea typeface="微軟正黑體" panose="020B0604030504040204" pitchFamily="34" charset="-120"/>
              </a:rPr>
              <a:t>次機會，其中又以</a:t>
            </a:r>
            <a:r>
              <a:rPr lang="zh-TW" altLang="en-US" sz="2800" b="1" dirty="0">
                <a:solidFill>
                  <a:srgbClr val="FF0000"/>
                </a:solidFill>
                <a:ea typeface="微軟正黑體" panose="020B0604030504040204" pitchFamily="34" charset="-120"/>
              </a:rPr>
              <a:t>五專優先免試入學</a:t>
            </a:r>
            <a:r>
              <a:rPr lang="zh-TW" altLang="en-US" sz="2800" dirty="0">
                <a:ea typeface="微軟正黑體" panose="020B0604030504040204" pitchFamily="34" charset="-120"/>
              </a:rPr>
              <a:t>名額最多、錄取理想科組機率最高，務必參加。</a:t>
            </a:r>
            <a:endParaRPr lang="en-US" altLang="zh-TW" sz="28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2400" dirty="0">
              <a:ea typeface="微軟正黑體" panose="020B0604030504040204" pitchFamily="34" charset="-120"/>
            </a:endParaRPr>
          </a:p>
          <a:p>
            <a:pPr eaLnBrk="1" hangingPunct="1"/>
            <a:r>
              <a:rPr lang="zh-TW" altLang="en-US" sz="2400" b="1" dirty="0">
                <a:ea typeface="微軟正黑體" panose="020B0604030504040204" pitchFamily="34" charset="-120"/>
              </a:rPr>
              <a:t>五專優先免試入學、聯合免試入學之</a:t>
            </a:r>
            <a:r>
              <a:rPr lang="zh-TW" altLang="en-US" sz="2400" b="1" dirty="0">
                <a:solidFill>
                  <a:srgbClr val="0000FF"/>
                </a:solidFill>
                <a:ea typeface="微軟正黑體" panose="020B0604030504040204" pitchFamily="34" charset="-120"/>
              </a:rPr>
              <a:t>「超額比序項目積分」採計方式及「同分比序項目順序」、「辦理方式」及「錄取方式」</a:t>
            </a:r>
            <a:r>
              <a:rPr lang="zh-TW" altLang="en-US" sz="2400" b="1" dirty="0">
                <a:ea typeface="微軟正黑體" panose="020B0604030504040204" pitchFamily="34" charset="-120"/>
              </a:rPr>
              <a:t>等皆有所不同，請報名學生務必注意。</a:t>
            </a:r>
            <a:endParaRPr lang="en-US" altLang="zh-TW" sz="2400" b="1" dirty="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3139106"/>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00" y="3114368"/>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224" y="3101857"/>
            <a:ext cx="1864896" cy="1902955"/>
          </a:xfrm>
          <a:prstGeom prst="rect">
            <a:avLst/>
          </a:prstGeom>
        </p:spPr>
      </p:pic>
      <p:sp>
        <p:nvSpPr>
          <p:cNvPr id="5" name="文字方塊 4"/>
          <p:cNvSpPr txBox="1"/>
          <p:nvPr/>
        </p:nvSpPr>
        <p:spPr>
          <a:xfrm>
            <a:off x="2299593"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優免</a:t>
            </a:r>
          </a:p>
        </p:txBody>
      </p:sp>
      <p:sp>
        <p:nvSpPr>
          <p:cNvPr id="9" name="文字方塊 8"/>
          <p:cNvSpPr txBox="1"/>
          <p:nvPr/>
        </p:nvSpPr>
        <p:spPr>
          <a:xfrm>
            <a:off x="4748880"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聯免</a:t>
            </a:r>
          </a:p>
        </p:txBody>
      </p:sp>
      <p:sp>
        <p:nvSpPr>
          <p:cNvPr id="10" name="文字方塊 9"/>
          <p:cNvSpPr txBox="1"/>
          <p:nvPr/>
        </p:nvSpPr>
        <p:spPr>
          <a:xfrm>
            <a:off x="7219641"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續招</a:t>
            </a:r>
          </a:p>
        </p:txBody>
      </p:sp>
      <p:sp>
        <p:nvSpPr>
          <p:cNvPr id="11" name="矩形 10"/>
          <p:cNvSpPr/>
          <p:nvPr/>
        </p:nvSpPr>
        <p:spPr>
          <a:xfrm>
            <a:off x="1" y="836712"/>
            <a:ext cx="8241044" cy="523220"/>
          </a:xfrm>
          <a:prstGeom prst="rect">
            <a:avLst/>
          </a:prstGeom>
        </p:spPr>
        <p:txBody>
          <a:bodyPr wrap="square">
            <a:spAutoFit/>
          </a:bodyPr>
          <a:lstStyle/>
          <a:p>
            <a:pPr lvl="0" algn="just">
              <a:defRPr/>
            </a:pPr>
            <a:r>
              <a:rPr kumimoji="0" lang="zh-TW" altLang="en-US" sz="2800" b="1" noProof="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貳</a:t>
            </a:r>
            <a:r>
              <a:rPr kumimoji="0"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學年度五專招生簡介</a:t>
            </a:r>
            <a:r>
              <a:rPr kumimoji="0" lang="en-US" altLang="zh-TW" sz="28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招生管道說明</a:t>
            </a:r>
          </a:p>
        </p:txBody>
      </p:sp>
      <p:sp>
        <p:nvSpPr>
          <p:cNvPr id="6" name="投影片編號版面配置區 5"/>
          <p:cNvSpPr>
            <a:spLocks noGrp="1"/>
          </p:cNvSpPr>
          <p:nvPr>
            <p:ph type="sldNum" sz="quarter" idx="12"/>
          </p:nvPr>
        </p:nvSpPr>
        <p:spPr/>
        <p:txBody>
          <a:bodyPr/>
          <a:lstStyle/>
          <a:p>
            <a:pPr>
              <a:defRPr/>
            </a:pPr>
            <a:fld id="{BCF6C782-A86A-45BB-B3F6-D32D537A4B8D}" type="slidenum">
              <a:rPr lang="zh-TW" altLang="en-US" smtClean="0"/>
              <a:pPr>
                <a:defRPr/>
              </a:pPr>
              <a:t>66</a:t>
            </a:fld>
            <a:endParaRPr lang="zh-TW" altLang="en-US"/>
          </a:p>
        </p:txBody>
      </p:sp>
      <p:sp>
        <p:nvSpPr>
          <p:cNvPr id="12" name="矩形 11"/>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2195737" y="44631"/>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8437"/>
          <a:stretch/>
        </p:blipFill>
        <p:spPr bwMode="auto">
          <a:xfrm>
            <a:off x="16" y="1288182"/>
            <a:ext cx="9192181" cy="566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58938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6;p38"/>
          <p:cNvSpPr txBox="1">
            <a:spLocks/>
          </p:cNvSpPr>
          <p:nvPr/>
        </p:nvSpPr>
        <p:spPr>
          <a:xfrm>
            <a:off x="2060367" y="2831979"/>
            <a:ext cx="5203523" cy="142278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altLang="zh-TW" sz="40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學年度五專完全免試入學</a:t>
            </a:r>
          </a:p>
          <a:p>
            <a:pPr algn="ctr">
              <a:lnSpc>
                <a:spcPct val="100000"/>
              </a:lnSpc>
              <a:spcBef>
                <a:spcPts val="0"/>
              </a:spcBef>
            </a:pP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單獨招生</a:t>
            </a:r>
            <a:r>
              <a:rPr lang="en-US" altLang="zh-TW" b="1" dirty="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5" y="4826833"/>
            <a:ext cx="752272" cy="100302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8014260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3" y="-39262"/>
            <a:ext cx="8317140" cy="698450"/>
            <a:chOff x="-966" y="-39262"/>
            <a:chExt cx="10300803" cy="698450"/>
          </a:xfrm>
        </p:grpSpPr>
        <p:grpSp>
          <p:nvGrpSpPr>
            <p:cNvPr id="8" name="群組 7"/>
            <p:cNvGrpSpPr/>
            <p:nvPr/>
          </p:nvGrpSpPr>
          <p:grpSpPr>
            <a:xfrm>
              <a:off x="1" y="48599"/>
              <a:ext cx="10299836" cy="561085"/>
              <a:chOff x="1" y="48599"/>
              <a:chExt cx="9022522" cy="561085"/>
            </a:xfrm>
          </p:grpSpPr>
          <p:sp>
            <p:nvSpPr>
              <p:cNvPr id="120" name="圓角化同側角落矩形 119"/>
              <p:cNvSpPr/>
              <p:nvPr/>
            </p:nvSpPr>
            <p:spPr>
              <a:xfrm rot="16200000" flipH="1">
                <a:off x="4230719" y="-4182119"/>
                <a:ext cx="561085" cy="9022522"/>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1021162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548657" y="702717"/>
            <a:ext cx="8415847" cy="539061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五專完全免試入學單獨招生集體報名平台資訊系統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1071151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177" y="4236"/>
            <a:ext cx="9143823" cy="627984"/>
            <a:chOff x="0" y="4236"/>
            <a:chExt cx="9814997" cy="627984"/>
          </a:xfrm>
        </p:grpSpPr>
        <p:grpSp>
          <p:nvGrpSpPr>
            <p:cNvPr id="8" name="群組 7"/>
            <p:cNvGrpSpPr/>
            <p:nvPr/>
          </p:nvGrpSpPr>
          <p:grpSpPr>
            <a:xfrm>
              <a:off x="0" y="4236"/>
              <a:ext cx="9814997" cy="605450"/>
              <a:chOff x="0" y="4236"/>
              <a:chExt cx="8597809" cy="605450"/>
            </a:xfrm>
          </p:grpSpPr>
          <p:sp>
            <p:nvSpPr>
              <p:cNvPr id="120" name="圓角化同側角落矩形 119"/>
              <p:cNvSpPr/>
              <p:nvPr/>
            </p:nvSpPr>
            <p:spPr>
              <a:xfrm rot="16200000" flipH="1">
                <a:off x="3996180" y="-3991944"/>
                <a:ext cx="605450" cy="8597809"/>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25315" y="21632"/>
              <a:ext cx="9468689" cy="610588"/>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kumimoji="0" lang="en-US" dirty="0">
                <a:solidFill>
                  <a:prstClr val="black"/>
                </a:solidFill>
              </a:endParaRPr>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542381" y="1613031"/>
            <a:ext cx="2683633"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6015094" y="1534331"/>
            <a:ext cx="2586542" cy="261474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extLst>
              <p:ext uri="{D42A27DB-BD31-4B8C-83A1-F6EECF244321}">
                <p14:modId xmlns:p14="http://schemas.microsoft.com/office/powerpoint/2010/main" val="4273815629"/>
              </p:ext>
            </p:extLst>
          </p:nvPr>
        </p:nvGraphicFramePr>
        <p:xfrm>
          <a:off x="5902397" y="1851942"/>
          <a:ext cx="2699255" cy="2187582"/>
        </p:xfrm>
        <a:graphic>
          <a:graphicData uri="http://schemas.openxmlformats.org/drawingml/2006/table">
            <a:tbl>
              <a:tblPr bandRow="1">
                <a:tableStyleId>{5C22544A-7EE6-4342-B048-85BDC9FD1C3A}</a:tableStyleId>
              </a:tblPr>
              <a:tblGrid>
                <a:gridCol w="1376775">
                  <a:extLst>
                    <a:ext uri="{9D8B030D-6E8A-4147-A177-3AD203B41FA5}">
                      <a16:colId xmlns:a16="http://schemas.microsoft.com/office/drawing/2014/main" val="20000"/>
                    </a:ext>
                  </a:extLst>
                </a:gridCol>
                <a:gridCol w="1322480">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1300" dirty="0"/>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3866563" y="1613031"/>
            <a:ext cx="1424484" cy="1455930"/>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fontAlgn="auto">
              <a:spcBef>
                <a:spcPts val="0"/>
              </a:spcBef>
              <a:spcAft>
                <a:spcPts val="0"/>
              </a:spcAft>
            </a:pPr>
            <a:endParaRPr kumimoji="0" lang="zh-TW" altLang="en-US" sz="200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extLst>
              <p:ext uri="{D42A27DB-BD31-4B8C-83A1-F6EECF244321}">
                <p14:modId xmlns:p14="http://schemas.microsoft.com/office/powerpoint/2010/main" val="3803697241"/>
              </p:ext>
            </p:extLst>
          </p:nvPr>
        </p:nvGraphicFramePr>
        <p:xfrm>
          <a:off x="3843368" y="1864872"/>
          <a:ext cx="1424484" cy="1009686"/>
        </p:xfrm>
        <a:graphic>
          <a:graphicData uri="http://schemas.openxmlformats.org/drawingml/2006/table">
            <a:tbl>
              <a:tblPr bandRow="1">
                <a:tableStyleId>{5C22544A-7EE6-4342-B048-85BDC9FD1C3A}</a:tableStyleId>
              </a:tblPr>
              <a:tblGrid>
                <a:gridCol w="1424484">
                  <a:extLst>
                    <a:ext uri="{9D8B030D-6E8A-4147-A177-3AD203B41FA5}">
                      <a16:colId xmlns:a16="http://schemas.microsoft.com/office/drawing/2014/main" val="20002"/>
                    </a:ext>
                  </a:extLst>
                </a:gridCol>
              </a:tblGrid>
              <a:tr h="336562">
                <a:tc>
                  <a:txBody>
                    <a:bodyPr/>
                    <a:lstStyle/>
                    <a:p>
                      <a:pPr algn="ct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68583" marR="68583"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418099" y="1258516"/>
            <a:ext cx="2894498"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北區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(13</a:t>
            </a: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5907196" y="1246265"/>
            <a:ext cx="2789066"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南區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3795605" y="1258516"/>
            <a:ext cx="1552823"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fontAlgn="auto">
              <a:spcBef>
                <a:spcPts val="0"/>
              </a:spcBef>
              <a:spcAft>
                <a:spcPts val="0"/>
              </a:spcAft>
            </a:pP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所</a:t>
            </a:r>
            <a:r>
              <a:rPr kumimoji="0"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extLst>
              <p:ext uri="{D42A27DB-BD31-4B8C-83A1-F6EECF244321}">
                <p14:modId xmlns:p14="http://schemas.microsoft.com/office/powerpoint/2010/main" val="3367803434"/>
              </p:ext>
            </p:extLst>
          </p:nvPr>
        </p:nvGraphicFramePr>
        <p:xfrm>
          <a:off x="-26630" y="1771032"/>
          <a:ext cx="3461714" cy="3252422"/>
        </p:xfrm>
        <a:graphic>
          <a:graphicData uri="http://schemas.openxmlformats.org/drawingml/2006/table">
            <a:tbl>
              <a:tblPr bandRow="1">
                <a:tableStyleId>{5C22544A-7EE6-4342-B048-85BDC9FD1C3A}</a:tableStyleId>
              </a:tblPr>
              <a:tblGrid>
                <a:gridCol w="1842072">
                  <a:extLst>
                    <a:ext uri="{9D8B030D-6E8A-4147-A177-3AD203B41FA5}">
                      <a16:colId xmlns:a16="http://schemas.microsoft.com/office/drawing/2014/main" val="20000"/>
                    </a:ext>
                  </a:extLst>
                </a:gridCol>
                <a:gridCol w="1619642">
                  <a:extLst>
                    <a:ext uri="{9D8B030D-6E8A-4147-A177-3AD203B41FA5}">
                      <a16:colId xmlns:a16="http://schemas.microsoft.com/office/drawing/2014/main" val="20001"/>
                    </a:ext>
                  </a:extLst>
                </a:gridCol>
              </a:tblGrid>
              <a:tr h="444691">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300" dirty="0"/>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0522">
                <a:tc>
                  <a:txBody>
                    <a:bodyPr/>
                    <a:lstStyle/>
                    <a:p>
                      <a:pPr algn="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799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00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300" dirty="0"/>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052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3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68583" marR="68583"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300" dirty="0"/>
                    </a:p>
                  </a:txBody>
                  <a:tcPr marL="68583" marR="68583"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7" name="文字方塊 26">
            <a:extLst>
              <a:ext uri="{FF2B5EF4-FFF2-40B4-BE49-F238E27FC236}">
                <a16:creationId xmlns:a16="http://schemas.microsoft.com/office/drawing/2014/main" id="{03EA7DC6-2602-4F90-A1E1-B60060276DD4}"/>
              </a:ext>
            </a:extLst>
          </p:cNvPr>
          <p:cNvSpPr txBox="1"/>
          <p:nvPr/>
        </p:nvSpPr>
        <p:spPr>
          <a:xfrm>
            <a:off x="1115616" y="5510127"/>
            <a:ext cx="7272808" cy="369332"/>
          </a:xfrm>
          <a:prstGeom prst="rect">
            <a:avLst/>
          </a:prstGeom>
          <a:noFill/>
        </p:spPr>
        <p:txBody>
          <a:bodyPr wrap="square" rtlCol="0">
            <a:spAutoFit/>
          </a:bodyPr>
          <a:lstStyle/>
          <a:p>
            <a:pPr marL="684000" indent="-684000" fontAlgn="auto">
              <a:spcBef>
                <a:spcPts val="0"/>
              </a:spcBef>
              <a:spcAft>
                <a:spcPts val="0"/>
              </a:spcAft>
            </a:pPr>
            <a:r>
              <a:rPr kumimoji="0"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kumimoji="0"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學年度</a:t>
            </a:r>
            <a:r>
              <a:rPr kumimoji="0"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kumimoji="0"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159090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nvGrpSpPr>
          <p:cNvPr id="21" name="群組 20">
            <a:extLst>
              <a:ext uri="{FF2B5EF4-FFF2-40B4-BE49-F238E27FC236}">
                <a16:creationId xmlns:a16="http://schemas.microsoft.com/office/drawing/2014/main" id="{719C8226-8718-412A-B301-4C4E35618011}"/>
              </a:ext>
            </a:extLst>
          </p:cNvPr>
          <p:cNvGrpSpPr/>
          <p:nvPr/>
        </p:nvGrpSpPr>
        <p:grpSpPr>
          <a:xfrm>
            <a:off x="331454" y="791395"/>
            <a:ext cx="8561041" cy="6021989"/>
            <a:chOff x="323528" y="1722853"/>
            <a:chExt cx="8496944" cy="5277086"/>
          </a:xfrm>
        </p:grpSpPr>
        <p:sp>
          <p:nvSpPr>
            <p:cNvPr id="22" name="圓角矩形 91">
              <a:extLst>
                <a:ext uri="{FF2B5EF4-FFF2-40B4-BE49-F238E27FC236}">
                  <a16:creationId xmlns:a16="http://schemas.microsoft.com/office/drawing/2014/main" id="{8D401CD9-5884-4423-8724-FD13785BEDB0}"/>
                </a:ext>
              </a:extLst>
            </p:cNvPr>
            <p:cNvSpPr/>
            <p:nvPr/>
          </p:nvSpPr>
          <p:spPr>
            <a:xfrm>
              <a:off x="323528" y="1722853"/>
              <a:ext cx="8496944" cy="5277086"/>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AutoShape 817">
              <a:extLst>
                <a:ext uri="{FF2B5EF4-FFF2-40B4-BE49-F238E27FC236}">
                  <a16:creationId xmlns:a16="http://schemas.microsoft.com/office/drawing/2014/main" id="{33B1F3DE-1367-469B-AF6D-585036767B07}"/>
                </a:ext>
              </a:extLst>
            </p:cNvPr>
            <p:cNvSpPr>
              <a:spLocks noChangeArrowheads="1"/>
            </p:cNvSpPr>
            <p:nvPr/>
          </p:nvSpPr>
          <p:spPr bwMode="auto">
            <a:xfrm>
              <a:off x="644443" y="5233116"/>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5" name="AutoShape 818">
              <a:extLst>
                <a:ext uri="{FF2B5EF4-FFF2-40B4-BE49-F238E27FC236}">
                  <a16:creationId xmlns:a16="http://schemas.microsoft.com/office/drawing/2014/main" id="{8121C48B-F7DE-4CD3-99B5-8230BA91A4D9}"/>
                </a:ext>
              </a:extLst>
            </p:cNvPr>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6" name="AutoShape 819">
              <a:extLst>
                <a:ext uri="{FF2B5EF4-FFF2-40B4-BE49-F238E27FC236}">
                  <a16:creationId xmlns:a16="http://schemas.microsoft.com/office/drawing/2014/main" id="{B7821F0D-4D6F-4835-B104-1B0EA734D393}"/>
                </a:ext>
              </a:extLst>
            </p:cNvPr>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7" name="AutoShape 805">
              <a:extLst>
                <a:ext uri="{FF2B5EF4-FFF2-40B4-BE49-F238E27FC236}">
                  <a16:creationId xmlns:a16="http://schemas.microsoft.com/office/drawing/2014/main" id="{220A4ABE-82D0-4EDD-BDBF-885D7F2D3F2F}"/>
                </a:ext>
              </a:extLst>
            </p:cNvPr>
            <p:cNvSpPr>
              <a:spLocks noChangeArrowheads="1"/>
            </p:cNvSpPr>
            <p:nvPr/>
          </p:nvSpPr>
          <p:spPr bwMode="auto">
            <a:xfrm>
              <a:off x="1703387" y="523311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8" name="AutoShape 806">
              <a:extLst>
                <a:ext uri="{FF2B5EF4-FFF2-40B4-BE49-F238E27FC236}">
                  <a16:creationId xmlns:a16="http://schemas.microsoft.com/office/drawing/2014/main" id="{444B0B2B-C5A6-41C1-BE8A-F889C9D2AEAB}"/>
                </a:ext>
              </a:extLst>
            </p:cNvPr>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9" name="AutoShape 807">
              <a:extLst>
                <a:ext uri="{FF2B5EF4-FFF2-40B4-BE49-F238E27FC236}">
                  <a16:creationId xmlns:a16="http://schemas.microsoft.com/office/drawing/2014/main" id="{55D869EE-4C8B-4A54-8A98-4F199A6239FD}"/>
                </a:ext>
              </a:extLst>
            </p:cNvPr>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dirty="0">
                <a:solidFill>
                  <a:prstClr val="black"/>
                </a:solidFill>
              </a:endParaRPr>
            </a:p>
          </p:txBody>
        </p:sp>
        <p:sp>
          <p:nvSpPr>
            <p:cNvPr id="30" name="AutoShape 814">
              <a:extLst>
                <a:ext uri="{FF2B5EF4-FFF2-40B4-BE49-F238E27FC236}">
                  <a16:creationId xmlns:a16="http://schemas.microsoft.com/office/drawing/2014/main" id="{19D29CBC-1448-4AFD-80D4-22C7A793E871}"/>
                </a:ext>
              </a:extLst>
            </p:cNvPr>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solidFill>
                  <a:prstClr val="black"/>
                </a:solidFill>
              </a:endParaRPr>
            </a:p>
          </p:txBody>
        </p:sp>
        <p:sp>
          <p:nvSpPr>
            <p:cNvPr id="31" name="AutoShape 815">
              <a:extLst>
                <a:ext uri="{FF2B5EF4-FFF2-40B4-BE49-F238E27FC236}">
                  <a16:creationId xmlns:a16="http://schemas.microsoft.com/office/drawing/2014/main" id="{E15A206F-6BC7-46E2-B0F0-145DA46E64C6}"/>
                </a:ext>
              </a:extLst>
            </p:cNvPr>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32" name="Rectangle 808">
              <a:extLst>
                <a:ext uri="{FF2B5EF4-FFF2-40B4-BE49-F238E27FC236}">
                  <a16:creationId xmlns:a16="http://schemas.microsoft.com/office/drawing/2014/main" id="{098CD6C9-4224-4209-96F8-231658439E00}"/>
                </a:ext>
              </a:extLst>
            </p:cNvPr>
            <p:cNvSpPr>
              <a:spLocks noChangeArrowheads="1"/>
            </p:cNvSpPr>
            <p:nvPr/>
          </p:nvSpPr>
          <p:spPr bwMode="auto">
            <a:xfrm>
              <a:off x="2102399" y="6053427"/>
              <a:ext cx="1405172"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適性輔導</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33" name="WordArt 821">
              <a:extLst>
                <a:ext uri="{FF2B5EF4-FFF2-40B4-BE49-F238E27FC236}">
                  <a16:creationId xmlns:a16="http://schemas.microsoft.com/office/drawing/2014/main" id="{6FFC7B66-9BC2-4222-8467-93F74FD8723D}"/>
                </a:ext>
              </a:extLst>
            </p:cNvPr>
            <p:cNvSpPr>
              <a:spLocks noChangeArrowheads="1" noChangeShapeType="1" noTextEdit="1"/>
            </p:cNvSpPr>
            <p:nvPr/>
          </p:nvSpPr>
          <p:spPr bwMode="auto">
            <a:xfrm>
              <a:off x="906462" y="5969867"/>
              <a:ext cx="409780" cy="41101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34" name="WordArt 822">
              <a:extLst>
                <a:ext uri="{FF2B5EF4-FFF2-40B4-BE49-F238E27FC236}">
                  <a16:creationId xmlns:a16="http://schemas.microsoft.com/office/drawing/2014/main" id="{09513549-4589-41D9-A653-11659D112D12}"/>
                </a:ext>
              </a:extLst>
            </p:cNvPr>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35" name="WordArt 823">
              <a:extLst>
                <a:ext uri="{FF2B5EF4-FFF2-40B4-BE49-F238E27FC236}">
                  <a16:creationId xmlns:a16="http://schemas.microsoft.com/office/drawing/2014/main" id="{41AC1695-F562-4B13-972D-399F12703809}"/>
                </a:ext>
              </a:extLst>
            </p:cNvPr>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42" name="Freeform 824">
              <a:extLst>
                <a:ext uri="{FF2B5EF4-FFF2-40B4-BE49-F238E27FC236}">
                  <a16:creationId xmlns:a16="http://schemas.microsoft.com/office/drawing/2014/main" id="{FC550590-A22A-4EBE-90A6-99CF28F30484}"/>
                </a:ext>
              </a:extLst>
            </p:cNvPr>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Rectangle 808">
              <a:extLst>
                <a:ext uri="{FF2B5EF4-FFF2-40B4-BE49-F238E27FC236}">
                  <a16:creationId xmlns:a16="http://schemas.microsoft.com/office/drawing/2014/main" id="{D812A948-0BC5-471F-9CE4-3EB9571F875B}"/>
                </a:ext>
              </a:extLst>
            </p:cNvPr>
            <p:cNvSpPr>
              <a:spLocks noChangeArrowheads="1"/>
            </p:cNvSpPr>
            <p:nvPr/>
          </p:nvSpPr>
          <p:spPr bwMode="auto">
            <a:xfrm>
              <a:off x="3102963" y="4665209"/>
              <a:ext cx="1405172"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適性入學</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44" name="Rectangle 808">
              <a:extLst>
                <a:ext uri="{FF2B5EF4-FFF2-40B4-BE49-F238E27FC236}">
                  <a16:creationId xmlns:a16="http://schemas.microsoft.com/office/drawing/2014/main" id="{013B98D3-7C62-4404-9D65-B93CFAD4E968}"/>
                </a:ext>
              </a:extLst>
            </p:cNvPr>
            <p:cNvSpPr>
              <a:spLocks noChangeArrowheads="1"/>
            </p:cNvSpPr>
            <p:nvPr/>
          </p:nvSpPr>
          <p:spPr bwMode="auto">
            <a:xfrm>
              <a:off x="3674714" y="3276991"/>
              <a:ext cx="2282364" cy="56638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Rectangle 808">
              <a:extLst>
                <a:ext uri="{FF2B5EF4-FFF2-40B4-BE49-F238E27FC236}">
                  <a16:creationId xmlns:a16="http://schemas.microsoft.com/office/drawing/2014/main" id="{D6B0365B-508C-4226-A267-515E328A0BFA}"/>
                </a:ext>
              </a:extLst>
            </p:cNvPr>
            <p:cNvSpPr>
              <a:spLocks noChangeArrowheads="1"/>
            </p:cNvSpPr>
            <p:nvPr/>
          </p:nvSpPr>
          <p:spPr bwMode="auto">
            <a:xfrm>
              <a:off x="4648651" y="5969867"/>
              <a:ext cx="1710645"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Rectangle 808">
              <a:extLst>
                <a:ext uri="{FF2B5EF4-FFF2-40B4-BE49-F238E27FC236}">
                  <a16:creationId xmlns:a16="http://schemas.microsoft.com/office/drawing/2014/main" id="{41274DD5-5499-473B-A6F8-279FE24DB9BC}"/>
                </a:ext>
              </a:extLst>
            </p:cNvPr>
            <p:cNvSpPr>
              <a:spLocks noChangeArrowheads="1"/>
            </p:cNvSpPr>
            <p:nvPr/>
          </p:nvSpPr>
          <p:spPr bwMode="auto">
            <a:xfrm>
              <a:off x="5231017" y="4707850"/>
              <a:ext cx="1710645"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Rectangle 808">
              <a:extLst>
                <a:ext uri="{FF2B5EF4-FFF2-40B4-BE49-F238E27FC236}">
                  <a16:creationId xmlns:a16="http://schemas.microsoft.com/office/drawing/2014/main" id="{9C72AFF9-AF05-4F85-852E-03A15177AA2F}"/>
                </a:ext>
              </a:extLst>
            </p:cNvPr>
            <p:cNvSpPr>
              <a:spLocks noChangeArrowheads="1"/>
            </p:cNvSpPr>
            <p:nvPr/>
          </p:nvSpPr>
          <p:spPr bwMode="auto">
            <a:xfrm>
              <a:off x="6104656" y="3403193"/>
              <a:ext cx="1099700"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8" name="Freeform 824">
              <a:extLst>
                <a:ext uri="{FF2B5EF4-FFF2-40B4-BE49-F238E27FC236}">
                  <a16:creationId xmlns:a16="http://schemas.microsoft.com/office/drawing/2014/main" id="{C3CAC631-95F8-4A92-BAA5-CA33E5ED3D78}"/>
                </a:ext>
              </a:extLst>
            </p:cNvPr>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solidFill>
                  <a:prstClr val="black"/>
                </a:solidFill>
              </a:endParaRPr>
            </a:p>
          </p:txBody>
        </p:sp>
      </p:grpSp>
      <p:sp>
        <p:nvSpPr>
          <p:cNvPr id="2" name="標題 1"/>
          <p:cNvSpPr>
            <a:spLocks noGrp="1"/>
          </p:cNvSpPr>
          <p:nvPr>
            <p:ph type="title" idx="4294967295"/>
          </p:nvPr>
        </p:nvSpPr>
        <p:spPr>
          <a:xfrm>
            <a:off x="41291" y="836223"/>
            <a:ext cx="9102725" cy="936625"/>
          </a:xfrm>
        </p:spPr>
        <p:txBody>
          <a:bodyPr>
            <a:normAutofit/>
          </a:bodyPr>
          <a:lstStyle/>
          <a:p>
            <a:r>
              <a:rPr kumimoji="1"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十二年國教對孩子的期望</a:t>
            </a:r>
          </a:p>
        </p:txBody>
      </p:sp>
    </p:spTree>
    <p:extLst>
      <p:ext uri="{BB962C8B-B14F-4D97-AF65-F5344CB8AC3E}">
        <p14:creationId xmlns:p14="http://schemas.microsoft.com/office/powerpoint/2010/main" val="424681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3" y="-39262"/>
            <a:ext cx="8101115" cy="698450"/>
            <a:chOff x="-966" y="-39262"/>
            <a:chExt cx="8695752" cy="698450"/>
          </a:xfrm>
        </p:grpSpPr>
        <p:grpSp>
          <p:nvGrpSpPr>
            <p:cNvPr id="8" name="群組 7"/>
            <p:cNvGrpSpPr/>
            <p:nvPr/>
          </p:nvGrpSpPr>
          <p:grpSpPr>
            <a:xfrm>
              <a:off x="0" y="48600"/>
              <a:ext cx="8694786" cy="561085"/>
              <a:chOff x="0" y="48600"/>
              <a:chExt cx="7616519" cy="561085"/>
            </a:xfrm>
          </p:grpSpPr>
          <p:sp>
            <p:nvSpPr>
              <p:cNvPr id="120" name="圓角化同側角落矩形 119"/>
              <p:cNvSpPr/>
              <p:nvPr/>
            </p:nvSpPr>
            <p:spPr>
              <a:xfrm rot="16200000" flipH="1">
                <a:off x="3561733" y="-3445101"/>
                <a:ext cx="493053" cy="7616519"/>
              </a:xfrm>
              <a:prstGeom prst="round2SameRect">
                <a:avLst>
                  <a:gd name="adj1" fmla="val 0"/>
                  <a:gd name="adj2" fmla="val 48614"/>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966" y="-39262"/>
              <a:ext cx="869575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kumimoji="0" lang="en-US" dirty="0">
                <a:solidFill>
                  <a:prstClr val="black"/>
                </a:solidFill>
              </a:endParaRPr>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450273" y="800266"/>
            <a:ext cx="8243454" cy="177498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pPr>
            <a:r>
              <a:rPr kumimoji="0" lang="zh-TW" altLang="en-US" sz="2400" dirty="0">
                <a:solidFill>
                  <a:prstClr val="black"/>
                </a:solidFill>
                <a:ea typeface="微軟正黑體" panose="020B0604030504040204" pitchFamily="34" charset="-120"/>
              </a:rPr>
              <a:t>報名人數未達該科招生名額時，</a:t>
            </a:r>
            <a:r>
              <a:rPr kumimoji="0" lang="zh-TW" altLang="en-US" sz="2400" b="1" dirty="0">
                <a:solidFill>
                  <a:srgbClr val="FF0000"/>
                </a:solidFill>
                <a:ea typeface="微軟正黑體" panose="020B0604030504040204" pitchFamily="34" charset="-120"/>
              </a:rPr>
              <a:t>全額錄取</a:t>
            </a:r>
            <a:r>
              <a:rPr kumimoji="0" lang="zh-TW" altLang="en-US" sz="2400" dirty="0">
                <a:solidFill>
                  <a:prstClr val="black"/>
                </a:solidFill>
                <a:ea typeface="微軟正黑體" panose="020B0604030504040204" pitchFamily="34" charset="-120"/>
              </a:rPr>
              <a:t>。</a:t>
            </a:r>
            <a:endParaRPr kumimoji="0" lang="en-US" altLang="zh-TW" sz="2400" dirty="0">
              <a:solidFill>
                <a:prstClr val="black"/>
              </a:solidFill>
              <a:ea typeface="微軟正黑體" panose="020B0604030504040204" pitchFamily="34" charset="-120"/>
            </a:endParaRPr>
          </a:p>
          <a:p>
            <a:pPr fontAlgn="auto">
              <a:lnSpc>
                <a:spcPct val="110000"/>
              </a:lnSpc>
              <a:spcAft>
                <a:spcPts val="0"/>
              </a:spcAft>
            </a:pPr>
            <a:r>
              <a:rPr kumimoji="0" lang="zh-TW" altLang="en-US" sz="2400" dirty="0">
                <a:solidFill>
                  <a:prstClr val="black"/>
                </a:solidFill>
                <a:ea typeface="微軟正黑體" panose="020B0604030504040204" pitchFamily="34" charset="-120"/>
              </a:rPr>
              <a:t>報名人數超過該科招生名額時，依「超額比序項目積分對照表」採計之積分總和，由</a:t>
            </a:r>
            <a:r>
              <a:rPr kumimoji="0" lang="zh-TW" altLang="en-US" sz="2400" b="1" dirty="0">
                <a:solidFill>
                  <a:srgbClr val="FF0000"/>
                </a:solidFill>
                <a:ea typeface="微軟正黑體" panose="020B0604030504040204" pitchFamily="34" charset="-120"/>
              </a:rPr>
              <a:t>高至低依序錄取</a:t>
            </a:r>
            <a:r>
              <a:rPr kumimoji="0" lang="zh-TW" altLang="en-US" sz="2400" dirty="0">
                <a:solidFill>
                  <a:prstClr val="black"/>
                </a:solidFill>
                <a:ea typeface="微軟正黑體" panose="020B0604030504040204" pitchFamily="34" charset="-120"/>
              </a:rPr>
              <a:t>；當總積分相同時，依同分比序項目順序錄取至招生人數足額，</a:t>
            </a:r>
            <a:r>
              <a:rPr kumimoji="0" lang="zh-TW" altLang="en-US" sz="2400" b="1" dirty="0">
                <a:solidFill>
                  <a:srgbClr val="FF0000"/>
                </a:solidFill>
                <a:ea typeface="微軟正黑體" panose="020B0604030504040204" pitchFamily="34" charset="-120"/>
              </a:rPr>
              <a:t>不另列備取</a:t>
            </a:r>
            <a:r>
              <a:rPr kumimoji="0" lang="zh-TW" altLang="en-US" sz="2400" dirty="0">
                <a:solidFill>
                  <a:prstClr val="black"/>
                </a:solidFill>
                <a:ea typeface="微軟正黑體" panose="020B0604030504040204" pitchFamily="34" charset="-120"/>
              </a:rPr>
              <a:t>。</a:t>
            </a:r>
            <a:endParaRPr kumimoji="0" lang="en-US" altLang="zh-TW" sz="2400" dirty="0">
              <a:solidFill>
                <a:prstClr val="black"/>
              </a:solidFill>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2010544186"/>
              </p:ext>
            </p:extLst>
          </p:nvPr>
        </p:nvGraphicFramePr>
        <p:xfrm>
          <a:off x="899592" y="2486081"/>
          <a:ext cx="7881363" cy="4393556"/>
        </p:xfrm>
        <a:graphic>
          <a:graphicData uri="http://schemas.openxmlformats.org/drawingml/2006/table">
            <a:tbl>
              <a:tblPr firstRow="1" firstCol="1" bandRow="1">
                <a:tableStyleId>{5C22544A-7EE6-4342-B048-85BDC9FD1C3A}</a:tableStyleId>
              </a:tblPr>
              <a:tblGrid>
                <a:gridCol w="993591">
                  <a:extLst>
                    <a:ext uri="{9D8B030D-6E8A-4147-A177-3AD203B41FA5}">
                      <a16:colId xmlns:a16="http://schemas.microsoft.com/office/drawing/2014/main" val="4206352707"/>
                    </a:ext>
                  </a:extLst>
                </a:gridCol>
                <a:gridCol w="707302">
                  <a:extLst>
                    <a:ext uri="{9D8B030D-6E8A-4147-A177-3AD203B41FA5}">
                      <a16:colId xmlns:a16="http://schemas.microsoft.com/office/drawing/2014/main" val="321726490"/>
                    </a:ext>
                  </a:extLst>
                </a:gridCol>
                <a:gridCol w="732563">
                  <a:extLst>
                    <a:ext uri="{9D8B030D-6E8A-4147-A177-3AD203B41FA5}">
                      <a16:colId xmlns:a16="http://schemas.microsoft.com/office/drawing/2014/main" val="1983236859"/>
                    </a:ext>
                  </a:extLst>
                </a:gridCol>
                <a:gridCol w="943069">
                  <a:extLst>
                    <a:ext uri="{9D8B030D-6E8A-4147-A177-3AD203B41FA5}">
                      <a16:colId xmlns:a16="http://schemas.microsoft.com/office/drawing/2014/main" val="2638158537"/>
                    </a:ext>
                  </a:extLst>
                </a:gridCol>
                <a:gridCol w="2020862">
                  <a:extLst>
                    <a:ext uri="{9D8B030D-6E8A-4147-A177-3AD203B41FA5}">
                      <a16:colId xmlns:a16="http://schemas.microsoft.com/office/drawing/2014/main" val="2904840269"/>
                    </a:ext>
                  </a:extLst>
                </a:gridCol>
                <a:gridCol w="2483976">
                  <a:extLst>
                    <a:ext uri="{9D8B030D-6E8A-4147-A177-3AD203B41FA5}">
                      <a16:colId xmlns:a16="http://schemas.microsoft.com/office/drawing/2014/main" val="3814186461"/>
                    </a:ext>
                  </a:extLst>
                </a:gridCol>
              </a:tblGrid>
              <a:tr h="304150">
                <a:tc>
                  <a:txBody>
                    <a:bodyPr/>
                    <a:lstStyle/>
                    <a:p>
                      <a:pPr algn="ctr"/>
                      <a:r>
                        <a:rPr lang="zh-TW" sz="1400" kern="100" dirty="0">
                          <a:effectLst/>
                          <a:latin typeface="微軟正黑體" panose="020B0604030504040204" pitchFamily="34" charset="-120"/>
                          <a:ea typeface="微軟正黑體" panose="020B0604030504040204" pitchFamily="34" charset="-120"/>
                        </a:rPr>
                        <a:t>比序項目</a:t>
                      </a:r>
                    </a:p>
                  </a:txBody>
                  <a:tcPr marL="41137" marR="41137"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41137" marR="41137"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41137" marR="41137"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41137" marR="41137" marT="0" marB="0" anchor="ctr"/>
                </a:tc>
                <a:tc hMerge="1">
                  <a:txBody>
                    <a:bodyPr/>
                    <a:lstStyle/>
                    <a:p>
                      <a:endParaRPr lang="zh-TW" altLang="en-US"/>
                    </a:p>
                  </a:txBody>
                  <a:tcPr/>
                </a:tc>
                <a:extLst>
                  <a:ext uri="{0D108BD9-81ED-4DB2-BD59-A6C34878D82A}">
                    <a16:rowId xmlns:a16="http://schemas.microsoft.com/office/drawing/2014/main" val="2519473932"/>
                  </a:ext>
                </a:extLst>
              </a:tr>
              <a:tr h="704947">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41137" marR="41137"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41137" marR="41137" marT="0" marB="0" anchor="ctr"/>
                </a:tc>
                <a:tc hMerge="1">
                  <a:txBody>
                    <a:bodyPr/>
                    <a:lstStyle/>
                    <a:p>
                      <a:endParaRPr lang="zh-TW" altLang="en-US"/>
                    </a:p>
                  </a:txBody>
                  <a:tcPr/>
                </a:tc>
                <a:extLst>
                  <a:ext uri="{0D108BD9-81ED-4DB2-BD59-A6C34878D82A}">
                    <a16:rowId xmlns:a16="http://schemas.microsoft.com/office/drawing/2014/main" val="4157230999"/>
                  </a:ext>
                </a:extLst>
              </a:tr>
              <a:tr h="572656">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41137" marR="41137" marT="0" marB="0" anchor="ctr"/>
                </a:tc>
                <a:tc hMerge="1">
                  <a:txBody>
                    <a:bodyPr/>
                    <a:lstStyle/>
                    <a:p>
                      <a:endParaRPr lang="zh-TW" altLang="en-US"/>
                    </a:p>
                  </a:txBody>
                  <a:tcPr/>
                </a:tc>
                <a:extLst>
                  <a:ext uri="{0D108BD9-81ED-4DB2-BD59-A6C34878D82A}">
                    <a16:rowId xmlns:a16="http://schemas.microsoft.com/office/drawing/2014/main" val="1078843104"/>
                  </a:ext>
                </a:extLst>
              </a:tr>
              <a:tr h="572656">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41137" marR="41137" marT="0" marB="0" anchor="ctr"/>
                </a:tc>
                <a:tc hMerge="1">
                  <a:txBody>
                    <a:bodyPr/>
                    <a:lstStyle/>
                    <a:p>
                      <a:endParaRPr lang="zh-TW" altLang="en-US"/>
                    </a:p>
                  </a:txBody>
                  <a:tcPr/>
                </a:tc>
                <a:extLst>
                  <a:ext uri="{0D108BD9-81ED-4DB2-BD59-A6C34878D82A}">
                    <a16:rowId xmlns:a16="http://schemas.microsoft.com/office/drawing/2014/main" val="2940144141"/>
                  </a:ext>
                </a:extLst>
              </a:tr>
              <a:tr h="572656">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41137" marR="41137"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41137" marR="41137"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41137" marR="41137"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41137" marR="41137" marT="0" marB="0" anchor="ctr"/>
                </a:tc>
                <a:tc hMerge="1">
                  <a:txBody>
                    <a:bodyPr/>
                    <a:lstStyle/>
                    <a:p>
                      <a:endParaRPr lang="zh-TW" altLang="en-US"/>
                    </a:p>
                  </a:txBody>
                  <a:tcPr/>
                </a:tc>
                <a:extLst>
                  <a:ext uri="{0D108BD9-81ED-4DB2-BD59-A6C34878D82A}">
                    <a16:rowId xmlns:a16="http://schemas.microsoft.com/office/drawing/2014/main" val="98552078"/>
                  </a:ext>
                </a:extLst>
              </a:tr>
              <a:tr h="359758">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41137" marR="41137"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41137" marR="4113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233657">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41137" marR="41137"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137" marR="41137"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41137" marR="41137"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718450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23" y="-39262"/>
            <a:ext cx="795709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spcBef>
                  <a:spcPts val="0"/>
                </a:spcBef>
                <a:spcAft>
                  <a:spcPts val="0"/>
                </a:spcAft>
              </a:pPr>
              <a:r>
                <a:rPr kumimoji="0"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kumimoji="0"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kumimoji="0"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kumimoji="0" lang="en-US" dirty="0">
                <a:solidFill>
                  <a:prstClr val="black"/>
                </a:solidFill>
              </a:endParaRPr>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3412412243"/>
              </p:ext>
            </p:extLst>
          </p:nvPr>
        </p:nvGraphicFramePr>
        <p:xfrm>
          <a:off x="827584" y="908720"/>
          <a:ext cx="7631476" cy="5544955"/>
        </p:xfrm>
        <a:graphic>
          <a:graphicData uri="http://schemas.openxmlformats.org/drawingml/2006/table">
            <a:tbl>
              <a:tblPr firstRow="1" bandRow="1">
                <a:tableStyleId>{5940675A-B579-460E-94D1-54222C63F5DA}</a:tableStyleId>
              </a:tblPr>
              <a:tblGrid>
                <a:gridCol w="2570953">
                  <a:extLst>
                    <a:ext uri="{9D8B030D-6E8A-4147-A177-3AD203B41FA5}">
                      <a16:colId xmlns:a16="http://schemas.microsoft.com/office/drawing/2014/main" val="20000"/>
                    </a:ext>
                  </a:extLst>
                </a:gridCol>
                <a:gridCol w="5060523">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78258" marR="78258"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78258" marR="78258"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78258" marR="78258"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64939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81754" y="1484784"/>
            <a:ext cx="8229600" cy="4967882"/>
          </a:xfrm>
        </p:spPr>
        <p:txBody>
          <a:bodyPr/>
          <a:lstStyle/>
          <a:p>
            <a:pPr eaLnBrk="1" hangingPunct="1"/>
            <a:r>
              <a:rPr lang="zh-TW" altLang="en-US" sz="2800" dirty="0">
                <a:ea typeface="微軟正黑體" panose="020B0604030504040204" pitchFamily="34" charset="-120"/>
              </a:rPr>
              <a:t>學生</a:t>
            </a:r>
            <a:r>
              <a:rPr lang="zh-TW" altLang="en-US" sz="2800" b="1" dirty="0">
                <a:solidFill>
                  <a:srgbClr val="0000FF"/>
                </a:solidFill>
                <a:ea typeface="微軟正黑體" panose="020B0604030504040204" pitchFamily="34" charset="-120"/>
              </a:rPr>
              <a:t>可同時報名</a:t>
            </a:r>
            <a:r>
              <a:rPr lang="zh-TW" altLang="en-US" sz="2800" dirty="0">
                <a:ea typeface="微軟正黑體" panose="020B0604030504040204" pitchFamily="34" charset="-120"/>
              </a:rPr>
              <a:t>高中高職及五專各不同入學管道，惟在不同管道皆有錄取時，</a:t>
            </a:r>
            <a:r>
              <a:rPr lang="zh-TW" altLang="en-US" sz="2800" dirty="0">
                <a:solidFill>
                  <a:srgbClr val="FF0000"/>
                </a:solidFill>
                <a:ea typeface="微軟正黑體" panose="020B0604030504040204" pitchFamily="34" charset="-120"/>
              </a:rPr>
              <a:t>僅能擇一</a:t>
            </a:r>
            <a:r>
              <a:rPr lang="zh-TW" altLang="en-US" sz="2800" dirty="0">
                <a:ea typeface="微軟正黑體" panose="020B0604030504040204" pitchFamily="34" charset="-120"/>
              </a:rPr>
              <a:t>報到。</a:t>
            </a:r>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r>
              <a:rPr lang="zh-TW" altLang="en-US" sz="2800" dirty="0">
                <a:ea typeface="微軟正黑體" panose="020B0604030504040204" pitchFamily="34" charset="-120"/>
              </a:rPr>
              <a:t>已在高中高職或五專之入學管道錄取並已完成報到手續者，若</a:t>
            </a:r>
            <a:r>
              <a:rPr lang="zh-TW" altLang="en-US" sz="2800" b="1" u="sng" dirty="0">
                <a:solidFill>
                  <a:srgbClr val="FF0000"/>
                </a:solidFill>
                <a:ea typeface="微軟正黑體" panose="020B0604030504040204" pitchFamily="34" charset="-120"/>
              </a:rPr>
              <a:t>未於簡章規定之期限前</a:t>
            </a:r>
            <a:r>
              <a:rPr lang="zh-TW" altLang="en-US" sz="2800" dirty="0">
                <a:solidFill>
                  <a:srgbClr val="0000FF"/>
                </a:solidFill>
                <a:ea typeface="微軟正黑體" panose="020B0604030504040204" pitchFamily="34" charset="-120"/>
              </a:rPr>
              <a:t>聲明放棄</a:t>
            </a:r>
            <a:r>
              <a:rPr lang="zh-TW" altLang="en-US" sz="2800" dirty="0">
                <a:ea typeface="微軟正黑體" panose="020B0604030504040204" pitchFamily="34" charset="-120"/>
              </a:rPr>
              <a:t>錄取資格，</a:t>
            </a:r>
            <a:r>
              <a:rPr lang="zh-TW" altLang="en-US" sz="2800" b="1" u="sng" dirty="0">
                <a:solidFill>
                  <a:srgbClr val="FF0000"/>
                </a:solidFill>
                <a:ea typeface="微軟正黑體" panose="020B0604030504040204" pitchFamily="34" charset="-120"/>
              </a:rPr>
              <a:t>不可報名</a:t>
            </a:r>
            <a:r>
              <a:rPr lang="zh-TW" altLang="en-US" sz="2800" dirty="0">
                <a:ea typeface="微軟正黑體" panose="020B0604030504040204" pitchFamily="34" charset="-120"/>
              </a:rPr>
              <a:t>後續之其他入學管道。</a:t>
            </a:r>
            <a:endParaRPr lang="en-US" altLang="zh-TW" sz="2800" dirty="0">
              <a:ea typeface="微軟正黑體" panose="020B0604030504040204" pitchFamily="34" charset="-120"/>
            </a:endParaRPr>
          </a:p>
        </p:txBody>
      </p:sp>
      <p:sp>
        <p:nvSpPr>
          <p:cNvPr id="3" name="向右箭號 2"/>
          <p:cNvSpPr/>
          <p:nvPr/>
        </p:nvSpPr>
        <p:spPr bwMode="auto">
          <a:xfrm>
            <a:off x="2871997" y="3013169"/>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7" name="圓角矩形 6"/>
          <p:cNvSpPr/>
          <p:nvPr/>
        </p:nvSpPr>
        <p:spPr bwMode="auto">
          <a:xfrm>
            <a:off x="6145126" y="2852266"/>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各就學區免試入學</a:t>
            </a:r>
          </a:p>
        </p:txBody>
      </p:sp>
      <p:sp>
        <p:nvSpPr>
          <p:cNvPr id="8" name="圓角矩形 7"/>
          <p:cNvSpPr/>
          <p:nvPr/>
        </p:nvSpPr>
        <p:spPr bwMode="auto">
          <a:xfrm>
            <a:off x="6145126" y="3908086"/>
            <a:ext cx="2591519" cy="576064"/>
          </a:xfrm>
          <a:prstGeom prst="roundRect">
            <a:avLst/>
          </a:prstGeom>
          <a:noFill/>
          <a:ln w="38100">
            <a:solidFill>
              <a:schemeClr val="accent5">
                <a:lumMod val="75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五專聯合免試入學</a:t>
            </a:r>
          </a:p>
        </p:txBody>
      </p:sp>
      <p:pic>
        <p:nvPicPr>
          <p:cNvPr id="14" name="圖片 13">
            <a:extLst>
              <a:ext uri="{FF2B5EF4-FFF2-40B4-BE49-F238E27FC236}">
                <a16:creationId xmlns:a16="http://schemas.microsoft.com/office/drawing/2014/main" id="{2488E4DF-4FFF-4D61-A5FB-0091C880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073" y="2412109"/>
            <a:ext cx="1573530" cy="2268812"/>
          </a:xfrm>
          <a:prstGeom prst="rect">
            <a:avLst/>
          </a:prstGeom>
        </p:spPr>
      </p:pic>
      <p:sp>
        <p:nvSpPr>
          <p:cNvPr id="15" name="乘號 14">
            <a:extLst>
              <a:ext uri="{FF2B5EF4-FFF2-40B4-BE49-F238E27FC236}">
                <a16:creationId xmlns:a16="http://schemas.microsoft.com/office/drawing/2014/main" id="{4DEA042E-CE42-42DE-917B-4AE965AA7B27}"/>
              </a:ext>
            </a:extLst>
          </p:cNvPr>
          <p:cNvSpPr/>
          <p:nvPr/>
        </p:nvSpPr>
        <p:spPr bwMode="auto">
          <a:xfrm>
            <a:off x="5305521" y="1589636"/>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72</a:t>
            </a:fld>
            <a:endParaRPr lang="zh-TW" altLang="en-US"/>
          </a:p>
        </p:txBody>
      </p:sp>
      <p:sp>
        <p:nvSpPr>
          <p:cNvPr id="11" name="矩形 10"/>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重要規範事項</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3" name="群組 12"/>
          <p:cNvGrpSpPr/>
          <p:nvPr/>
        </p:nvGrpSpPr>
        <p:grpSpPr>
          <a:xfrm>
            <a:off x="2195737" y="44631"/>
            <a:ext cx="2664296" cy="360045"/>
            <a:chOff x="2123728" y="44624"/>
            <a:chExt cx="2664296" cy="360045"/>
          </a:xfrm>
        </p:grpSpPr>
        <p:grpSp>
          <p:nvGrpSpPr>
            <p:cNvPr id="16" name="群組 15"/>
            <p:cNvGrpSpPr/>
            <p:nvPr/>
          </p:nvGrpSpPr>
          <p:grpSpPr>
            <a:xfrm>
              <a:off x="2555776" y="44624"/>
              <a:ext cx="2232248" cy="360045"/>
              <a:chOff x="2267744" y="44624"/>
              <a:chExt cx="2232248" cy="360045"/>
            </a:xfrm>
          </p:grpSpPr>
          <p:grpSp>
            <p:nvGrpSpPr>
              <p:cNvPr id="18" name="群組 37"/>
              <p:cNvGrpSpPr/>
              <p:nvPr/>
            </p:nvGrpSpPr>
            <p:grpSpPr>
              <a:xfrm>
                <a:off x="2267744" y="44629"/>
                <a:ext cx="2232248" cy="360040"/>
                <a:chOff x="2267738" y="44624"/>
                <a:chExt cx="2232248" cy="360040"/>
              </a:xfrm>
            </p:grpSpPr>
            <p:sp>
              <p:nvSpPr>
                <p:cNvPr id="21" name="橢圓 2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0" name="橢圓 1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19618516"/>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bwMode="auto">
          <a:xfrm>
            <a:off x="2621558" y="1940932"/>
            <a:ext cx="5184576" cy="2743200"/>
          </a:xfrm>
          <a:prstGeom prst="roundRect">
            <a:avLst>
              <a:gd name="adj" fmla="val 7046"/>
            </a:avLst>
          </a:prstGeom>
          <a:solidFill>
            <a:schemeClr val="accent4">
              <a:lumMod val="40000"/>
              <a:lumOff val="60000"/>
            </a:schemeClr>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a:p>
        </p:txBody>
      </p:sp>
      <p:sp>
        <p:nvSpPr>
          <p:cNvPr id="5" name="圓角矩形 4"/>
          <p:cNvSpPr/>
          <p:nvPr/>
        </p:nvSpPr>
        <p:spPr bwMode="auto">
          <a:xfrm>
            <a:off x="1589782" y="1796916"/>
            <a:ext cx="1175792" cy="3031232"/>
          </a:xfrm>
          <a:prstGeom prst="roundRect">
            <a:avLst>
              <a:gd name="adj" fmla="val 7046"/>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963902505"/>
              </p:ext>
            </p:extLst>
          </p:nvPr>
        </p:nvGraphicFramePr>
        <p:xfrm>
          <a:off x="1589782" y="1940932"/>
          <a:ext cx="6096000" cy="2743200"/>
        </p:xfrm>
        <a:graphic>
          <a:graphicData uri="http://schemas.openxmlformats.org/drawingml/2006/table">
            <a:tbl>
              <a:tblPr firstRow="1" bandRow="1">
                <a:tableStyleId>{5C22544A-7EE6-4342-B048-85BDC9FD1C3A}</a:tableStyleId>
              </a:tblPr>
              <a:tblGrid>
                <a:gridCol w="1175792">
                  <a:extLst>
                    <a:ext uri="{9D8B030D-6E8A-4147-A177-3AD203B41FA5}">
                      <a16:colId xmlns:a16="http://schemas.microsoft.com/office/drawing/2014/main" val="20000"/>
                    </a:ext>
                  </a:extLst>
                </a:gridCol>
                <a:gridCol w="4920208">
                  <a:extLst>
                    <a:ext uri="{9D8B030D-6E8A-4147-A177-3AD203B41FA5}">
                      <a16:colId xmlns:a16="http://schemas.microsoft.com/office/drawing/2014/main" val="20001"/>
                    </a:ext>
                  </a:extLst>
                </a:gridCol>
              </a:tblGrid>
              <a:tr h="370840">
                <a:tc rowSpan="6">
                  <a:txBody>
                    <a:bodyPr/>
                    <a:lstStyle/>
                    <a:p>
                      <a:pPr algn="ctr"/>
                      <a:r>
                        <a:rPr lang="zh-TW" altLang="en-US" sz="3200" b="1" dirty="0">
                          <a:solidFill>
                            <a:schemeClr val="bg1"/>
                          </a:solidFill>
                          <a:latin typeface="Times New Roman" pitchFamily="18" charset="0"/>
                          <a:ea typeface="微軟正黑體" pitchFamily="34" charset="-120"/>
                          <a:cs typeface="Times New Roman" pitchFamily="18" charset="0"/>
                        </a:rPr>
                        <a:t>採</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計</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項</a:t>
                      </a:r>
                      <a:endParaRPr lang="en-US" altLang="zh-TW" sz="3200" b="1" dirty="0">
                        <a:solidFill>
                          <a:schemeClr val="bg1"/>
                        </a:solidFill>
                        <a:latin typeface="Times New Roman" pitchFamily="18" charset="0"/>
                        <a:ea typeface="微軟正黑體" pitchFamily="34" charset="-120"/>
                        <a:cs typeface="Times New Roman" pitchFamily="18" charset="0"/>
                      </a:endParaRPr>
                    </a:p>
                    <a:p>
                      <a:pPr algn="ctr"/>
                      <a:r>
                        <a:rPr lang="zh-TW" altLang="en-US" sz="3200" b="1"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chemeClr val="tx1"/>
                          </a:solidFill>
                          <a:latin typeface="Times New Roman" pitchFamily="18" charset="0"/>
                          <a:ea typeface="微軟正黑體" pitchFamily="34" charset="-120"/>
                          <a:cs typeface="Times New Roman" pitchFamily="18" charset="0"/>
                        </a:rPr>
                        <a:t>多元學習表現</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含服務學習及競賽</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4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國中教育會考</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含寫作測驗</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矩形 2"/>
          <p:cNvSpPr/>
          <p:nvPr/>
        </p:nvSpPr>
        <p:spPr>
          <a:xfrm>
            <a:off x="581783" y="4828148"/>
            <a:ext cx="8196460" cy="2092881"/>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BCF6C782-A86A-45BB-B3F6-D32D537A4B8D}" type="slidenum">
              <a:rPr lang="zh-TW" altLang="en-US" smtClean="0"/>
              <a:pPr>
                <a:defRPr/>
              </a:pPr>
              <a:t>73</a:t>
            </a:fld>
            <a:endParaRPr lang="zh-TW" altLang="en-US"/>
          </a:p>
        </p:txBody>
      </p:sp>
      <p:sp>
        <p:nvSpPr>
          <p:cNvPr id="8" name="矩形 7"/>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優先免試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9" name="矩形 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40271014"/>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1775778" y="1567604"/>
            <a:ext cx="7056784" cy="3566160"/>
          </a:xfrm>
          <a:prstGeom prst="roundRect">
            <a:avLst>
              <a:gd name="adj" fmla="val 1353"/>
            </a:avLst>
          </a:prstGeom>
          <a:solidFill>
            <a:srgbClr val="FFCCCC"/>
          </a:solidFill>
          <a:ln w="9525">
            <a:noFill/>
            <a:round/>
            <a:headEnd/>
            <a:tailEnd type="triangle" w="med" len="med"/>
          </a:ln>
          <a:effectLst>
            <a:outerShdw blurRad="44450" dist="76200" dir="3000000" algn="ctr">
              <a:srgbClr val="000000">
                <a:alpha val="32000"/>
              </a:srgbClr>
            </a:outerShdw>
          </a:effectLst>
        </p:spPr>
        <p:txBody>
          <a:bodyPr rtlCol="0" anchor="ctr"/>
          <a:lstStyle/>
          <a:p>
            <a:pPr algn="ctr"/>
            <a:endParaRPr lang="zh-TW" altLang="en-US" b="1"/>
          </a:p>
        </p:txBody>
      </p:sp>
      <p:sp>
        <p:nvSpPr>
          <p:cNvPr id="6" name="圓角矩形 5"/>
          <p:cNvSpPr/>
          <p:nvPr/>
        </p:nvSpPr>
        <p:spPr bwMode="auto">
          <a:xfrm>
            <a:off x="619310" y="1442472"/>
            <a:ext cx="1253472" cy="3816424"/>
          </a:xfrm>
          <a:prstGeom prst="roundRect">
            <a:avLst/>
          </a:prstGeom>
          <a:gradFill flip="none" rotWithShape="1">
            <a:gsLst>
              <a:gs pos="0">
                <a:srgbClr val="FF8989">
                  <a:shade val="30000"/>
                  <a:satMod val="115000"/>
                </a:srgbClr>
              </a:gs>
              <a:gs pos="50000">
                <a:srgbClr val="FF8989">
                  <a:shade val="67500"/>
                  <a:satMod val="115000"/>
                </a:srgbClr>
              </a:gs>
              <a:gs pos="100000">
                <a:srgbClr val="FF8989">
                  <a:shade val="100000"/>
                  <a:satMod val="115000"/>
                </a:srgbClr>
              </a:gs>
            </a:gsLst>
            <a:lin ang="10800000" scaled="1"/>
            <a:tileRect/>
          </a:gradFill>
          <a:ln w="9525">
            <a:noFill/>
            <a:round/>
            <a:headEnd/>
            <a:tailEnd type="triangle" w="med" len="med"/>
          </a:ln>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b="1"/>
          </a:p>
        </p:txBody>
      </p:sp>
      <p:sp>
        <p:nvSpPr>
          <p:cNvPr id="3" name="矩形 2"/>
          <p:cNvSpPr/>
          <p:nvPr/>
        </p:nvSpPr>
        <p:spPr>
          <a:xfrm>
            <a:off x="441130" y="5589272"/>
            <a:ext cx="8286290" cy="830997"/>
          </a:xfrm>
          <a:prstGeom prst="rect">
            <a:avLst/>
          </a:prstGeom>
        </p:spPr>
        <p:txBody>
          <a:bodyPr wrap="square">
            <a:spAutoFit/>
          </a:bodyPr>
          <a:lstStyle/>
          <a:p>
            <a:pPr marL="342900" lvl="0" indent="-342900" algn="just" eaLnBrk="1" hangingPunct="1">
              <a:spcBef>
                <a:spcPts val="1200"/>
              </a:spcBef>
              <a:buFont typeface="Arial" panose="020B0604020202020204" pitchFamily="34" charset="0"/>
              <a:buChar char="•"/>
            </a:pP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各招生學校訂定各項目積分採計</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權重</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及同分比序項目</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順序</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，依此計算各項目積分所得之超額比序總積分與分發順位。</a:t>
            </a:r>
            <a:endParaRPr kumimoji="0" lang="en-US" altLang="zh-TW"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809416088"/>
              </p:ext>
            </p:extLst>
          </p:nvPr>
        </p:nvGraphicFramePr>
        <p:xfrm>
          <a:off x="616462" y="1613324"/>
          <a:ext cx="8079272" cy="3474720"/>
        </p:xfrm>
        <a:graphic>
          <a:graphicData uri="http://schemas.openxmlformats.org/drawingml/2006/table">
            <a:tbl>
              <a:tblPr firstRow="1" bandRow="1">
                <a:tableStyleId>{5C22544A-7EE6-4342-B048-85BDC9FD1C3A}</a:tableStyleId>
              </a:tblPr>
              <a:tblGrid>
                <a:gridCol w="1259709">
                  <a:extLst>
                    <a:ext uri="{9D8B030D-6E8A-4147-A177-3AD203B41FA5}">
                      <a16:colId xmlns:a16="http://schemas.microsoft.com/office/drawing/2014/main" val="20000"/>
                    </a:ext>
                  </a:extLst>
                </a:gridCol>
                <a:gridCol w="6819563">
                  <a:extLst>
                    <a:ext uri="{9D8B030D-6E8A-4147-A177-3AD203B41FA5}">
                      <a16:colId xmlns:a16="http://schemas.microsoft.com/office/drawing/2014/main" val="20001"/>
                    </a:ext>
                  </a:extLst>
                </a:gridCol>
              </a:tblGrid>
              <a:tr h="370840">
                <a:tc rowSpan="7">
                  <a:txBody>
                    <a:bodyPr/>
                    <a:lstStyle/>
                    <a:p>
                      <a:pPr algn="ctr"/>
                      <a:r>
                        <a:rPr lang="zh-TW" altLang="en-US" sz="3200" b="1" dirty="0">
                          <a:latin typeface="Times New Roman" pitchFamily="18" charset="0"/>
                          <a:ea typeface="微軟正黑體" pitchFamily="34" charset="-120"/>
                          <a:cs typeface="Times New Roman" pitchFamily="18" charset="0"/>
                        </a:rPr>
                        <a:t>採</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計</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項</a:t>
                      </a:r>
                      <a:endParaRPr lang="en-US" altLang="zh-TW" sz="3200" b="1" dirty="0">
                        <a:latin typeface="Times New Roman" pitchFamily="18" charset="0"/>
                        <a:ea typeface="微軟正黑體" pitchFamily="34" charset="-120"/>
                        <a:cs typeface="Times New Roman" pitchFamily="18" charset="0"/>
                      </a:endParaRPr>
                    </a:p>
                    <a:p>
                      <a:pPr algn="ctr"/>
                      <a:r>
                        <a:rPr lang="zh-TW" altLang="en-US" sz="3200" b="1" dirty="0">
                          <a:latin typeface="Times New Roman" pitchFamily="18" charset="0"/>
                          <a:ea typeface="微軟正黑體" pitchFamily="34" charset="-120"/>
                          <a:cs typeface="Times New Roman" pitchFamily="18" charset="0"/>
                        </a:rPr>
                        <a:t>目</a:t>
                      </a:r>
                      <a:endParaRPr lang="en-US" altLang="zh-TW" sz="3200" b="1" dirty="0">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eaLnBrk="1" hangingPunct="1">
                        <a:spcBef>
                          <a:spcPts val="1200"/>
                        </a:spcBef>
                      </a:pPr>
                      <a:r>
                        <a:rPr lang="zh-TW" altLang="en-US" sz="2400" b="1" dirty="0">
                          <a:solidFill>
                            <a:schemeClr val="tx1"/>
                          </a:solidFill>
                          <a:latin typeface="Times New Roman" pitchFamily="18" charset="0"/>
                          <a:ea typeface="微軟正黑體" pitchFamily="34" charset="-120"/>
                          <a:cs typeface="Times New Roman" pitchFamily="18" charset="0"/>
                        </a:rPr>
                        <a:t>多元學習表現</a:t>
                      </a:r>
                      <a:endParaRPr lang="en-US" altLang="zh-TW" sz="2400" b="1" dirty="0">
                        <a:solidFill>
                          <a:schemeClr val="tx1"/>
                        </a:solidFill>
                        <a:latin typeface="Times New Roman" pitchFamily="18" charset="0"/>
                        <a:ea typeface="微軟正黑體" pitchFamily="34" charset="-120"/>
                        <a:cs typeface="Times New Roman" pitchFamily="18" charset="0"/>
                      </a:endParaRPr>
                    </a:p>
                    <a:p>
                      <a:pPr marL="0" indent="0" algn="just" eaLnBrk="1" hangingPunct="1">
                        <a:spcBef>
                          <a:spcPts val="0"/>
                        </a:spcBef>
                        <a:buNone/>
                      </a:pP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含服務學習、競賽、日常生活表現評量、體適能</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400" b="1" dirty="0">
                          <a:solidFill>
                            <a:srgbClr val="FF0000"/>
                          </a:solidFill>
                          <a:latin typeface="Times New Roman" pitchFamily="18" charset="0"/>
                          <a:ea typeface="微軟正黑體" pitchFamily="34" charset="-120"/>
                          <a:cs typeface="Times New Roman" pitchFamily="18" charset="0"/>
                        </a:rPr>
                        <a:t>技藝優良</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弱勢身分</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均衡學習</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適性輔導</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國中教育會考</a:t>
                      </a: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vMerge="1">
                  <a:txBody>
                    <a:bodyPr/>
                    <a:lstStyle/>
                    <a:p>
                      <a:endParaRPr lang="zh-TW" altLang="en-US" dirty="0"/>
                    </a:p>
                  </a:txBody>
                  <a:tcPr/>
                </a:tc>
                <a:tc>
                  <a:txBody>
                    <a:bodyPr/>
                    <a:lstStyle/>
                    <a:p>
                      <a:r>
                        <a:rPr lang="zh-TW" altLang="en-US" sz="2400" b="1" dirty="0">
                          <a:solidFill>
                            <a:schemeClr val="tx1"/>
                          </a:solidFill>
                          <a:latin typeface="Times New Roman" pitchFamily="18" charset="0"/>
                          <a:ea typeface="微軟正黑體" pitchFamily="34" charset="-120"/>
                          <a:cs typeface="Times New Roman" pitchFamily="18" charset="0"/>
                        </a:rPr>
                        <a:t>其他</a:t>
                      </a:r>
                      <a:r>
                        <a:rPr lang="en-US" altLang="zh-TW" sz="1800" b="1" dirty="0">
                          <a:solidFill>
                            <a:schemeClr val="tx1"/>
                          </a:solidFill>
                          <a:latin typeface="Times New Roman" pitchFamily="18" charset="0"/>
                          <a:ea typeface="微軟正黑體" pitchFamily="34" charset="-120"/>
                          <a:cs typeface="Times New Roman" pitchFamily="18" charset="0"/>
                        </a:rPr>
                        <a:t>(</a:t>
                      </a:r>
                      <a:r>
                        <a:rPr lang="zh-TW" altLang="en-US" sz="1800" b="1" dirty="0">
                          <a:solidFill>
                            <a:schemeClr val="tx1"/>
                          </a:solidFill>
                          <a:latin typeface="Times New Roman" pitchFamily="18" charset="0"/>
                          <a:ea typeface="微軟正黑體" pitchFamily="34" charset="-120"/>
                          <a:cs typeface="Times New Roman" pitchFamily="18" charset="0"/>
                        </a:rPr>
                        <a:t>招生學校自訂項目</a:t>
                      </a:r>
                      <a:r>
                        <a:rPr lang="en-US" altLang="zh-TW" sz="1800" b="1" dirty="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4" name="投影片編號版面配置區 3"/>
          <p:cNvSpPr>
            <a:spLocks noGrp="1"/>
          </p:cNvSpPr>
          <p:nvPr>
            <p:ph type="sldNum" sz="quarter" idx="12"/>
          </p:nvPr>
        </p:nvSpPr>
        <p:spPr>
          <a:xfrm>
            <a:off x="6661212" y="6572406"/>
            <a:ext cx="2133600" cy="365125"/>
          </a:xfrm>
        </p:spPr>
        <p:txBody>
          <a:bodyPr/>
          <a:lstStyle/>
          <a:p>
            <a:pPr>
              <a:defRPr/>
            </a:pPr>
            <a:fld id="{BCF6C782-A86A-45BB-B3F6-D32D537A4B8D}" type="slidenum">
              <a:rPr lang="zh-TW" altLang="en-US" smtClean="0"/>
              <a:pPr>
                <a:defRPr/>
              </a:pPr>
              <a:t>74</a:t>
            </a:fld>
            <a:endParaRPr lang="zh-TW" altLang="en-US"/>
          </a:p>
        </p:txBody>
      </p:sp>
      <p:sp>
        <p:nvSpPr>
          <p:cNvPr id="9" name="矩形 8"/>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聯合免試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56219227"/>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內容版面配置區 2"/>
          <p:cNvSpPr>
            <a:spLocks noGrp="1"/>
          </p:cNvSpPr>
          <p:nvPr>
            <p:ph idx="1"/>
          </p:nvPr>
        </p:nvSpPr>
        <p:spPr>
          <a:xfrm>
            <a:off x="107504" y="1484784"/>
            <a:ext cx="9036496" cy="4680520"/>
          </a:xfrm>
        </p:spPr>
        <p:txBody>
          <a:bodyPr/>
          <a:lstStyle/>
          <a:p>
            <a:pPr>
              <a:spcBef>
                <a:spcPts val="1200"/>
              </a:spcBef>
            </a:pPr>
            <a:r>
              <a:rPr lang="zh-TW" altLang="en-US" sz="2800" b="1" dirty="0">
                <a:ea typeface="微軟正黑體" panose="020B0604030504040204" pitchFamily="34" charset="-120"/>
              </a:rPr>
              <a:t>高級中等學校各就學區免試入學及各區五專聯合免試入學可同時報名，但二者皆錄取時，</a:t>
            </a:r>
            <a:r>
              <a:rPr lang="zh-TW" altLang="en-US" b="1" dirty="0">
                <a:solidFill>
                  <a:srgbClr val="FF0000"/>
                </a:solidFill>
                <a:ea typeface="微軟正黑體" panose="020B0604030504040204" pitchFamily="34" charset="-120"/>
              </a:rPr>
              <a:t>僅能擇一</a:t>
            </a:r>
            <a:r>
              <a:rPr lang="zh-TW" altLang="en-US" sz="2800" b="1" dirty="0">
                <a:ea typeface="微軟正黑體" panose="020B0604030504040204" pitchFamily="34" charset="-120"/>
              </a:rPr>
              <a:t>報到。</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雖可同時報名多區之五專聯合免試入學，但各區招生學校現場登記分發日期皆訂於同一天辦理且須</a:t>
            </a:r>
            <a:r>
              <a:rPr lang="zh-TW" altLang="en-US" sz="2800" b="1" dirty="0">
                <a:solidFill>
                  <a:srgbClr val="0000FF"/>
                </a:solidFill>
                <a:ea typeface="微軟正黑體" panose="020B0604030504040204" pitchFamily="34" charset="-120"/>
              </a:rPr>
              <a:t>攜帶學歷</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力</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證件</a:t>
            </a:r>
            <a:r>
              <a:rPr lang="zh-TW" altLang="en-US" sz="3600" b="1" dirty="0">
                <a:solidFill>
                  <a:srgbClr val="FF0000"/>
                </a:solidFill>
                <a:ea typeface="微軟正黑體" panose="020B0604030504040204" pitchFamily="34" charset="-120"/>
              </a:rPr>
              <a:t>正本</a:t>
            </a:r>
            <a:r>
              <a:rPr lang="zh-TW" altLang="en-US" sz="2800" b="1" dirty="0">
                <a:ea typeface="微軟正黑體" panose="020B0604030504040204" pitchFamily="34" charset="-120"/>
              </a:rPr>
              <a:t>，</a:t>
            </a:r>
            <a:r>
              <a:rPr lang="zh-TW" altLang="en-US" sz="2800" b="1" dirty="0">
                <a:solidFill>
                  <a:srgbClr val="00B050"/>
                </a:solidFill>
                <a:ea typeface="微軟正黑體" panose="020B0604030504040204" pitchFamily="34" charset="-120"/>
              </a:rPr>
              <a:t>故同時被多區通知到現場時，僅能擇一所招生學校參加現場登記分發</a:t>
            </a:r>
            <a:r>
              <a:rPr lang="zh-TW" altLang="en-US" sz="2800" b="1" dirty="0">
                <a:ea typeface="微軟正黑體" panose="020B0604030504040204" pitchFamily="34" charset="-120"/>
              </a:rPr>
              <a:t>。</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請務必注意現場登記分發報到通知單寄送時間，並準時前往參加現場分發，若</a:t>
            </a:r>
            <a:r>
              <a:rPr lang="en-US" altLang="zh-TW" sz="2800" b="1" dirty="0">
                <a:ea typeface="微軟正黑體" panose="020B0604030504040204" pitchFamily="34" charset="-120"/>
              </a:rPr>
              <a:t>7</a:t>
            </a:r>
            <a:r>
              <a:rPr lang="zh-TW" altLang="en-US" sz="2800" b="1" dirty="0">
                <a:ea typeface="微軟正黑體" panose="020B0604030504040204" pitchFamily="34" charset="-120"/>
              </a:rPr>
              <a:t>月</a:t>
            </a:r>
            <a:r>
              <a:rPr lang="en-US" altLang="zh-TW" sz="2800" b="1" dirty="0">
                <a:ea typeface="微軟正黑體" panose="020B0604030504040204" pitchFamily="34" charset="-120"/>
              </a:rPr>
              <a:t>8</a:t>
            </a:r>
            <a:r>
              <a:rPr lang="zh-TW" altLang="en-US" sz="2800" b="1" dirty="0">
                <a:ea typeface="微軟正黑體" panose="020B0604030504040204" pitchFamily="34" charset="-120"/>
              </a:rPr>
              <a:t>日下午</a:t>
            </a:r>
            <a:r>
              <a:rPr lang="en-US" altLang="zh-TW" sz="2800" b="1" dirty="0">
                <a:ea typeface="微軟正黑體" panose="020B0604030504040204" pitchFamily="34" charset="-120"/>
              </a:rPr>
              <a:t>5</a:t>
            </a:r>
            <a:r>
              <a:rPr lang="zh-TW" altLang="en-US" sz="2800" b="1" dirty="0">
                <a:ea typeface="微軟正黑體" panose="020B0604030504040204" pitchFamily="34" charset="-120"/>
              </a:rPr>
              <a:t>點前無收到通知單，逕向各招生學校查詢，並請於</a:t>
            </a:r>
            <a:r>
              <a:rPr lang="en-US" altLang="zh-TW" sz="2800" b="1" dirty="0">
                <a:ea typeface="微軟正黑體" panose="020B0604030504040204" pitchFamily="34" charset="-120"/>
              </a:rPr>
              <a:t>7</a:t>
            </a:r>
            <a:r>
              <a:rPr lang="zh-TW" altLang="en-US" sz="2800" b="1" dirty="0">
                <a:ea typeface="微軟正黑體" panose="020B0604030504040204" pitchFamily="34" charset="-120"/>
              </a:rPr>
              <a:t>月</a:t>
            </a:r>
            <a:r>
              <a:rPr lang="en-US" altLang="zh-TW" sz="2800" b="1" dirty="0">
                <a:ea typeface="微軟正黑體" panose="020B0604030504040204" pitchFamily="34" charset="-120"/>
              </a:rPr>
              <a:t>10</a:t>
            </a:r>
            <a:r>
              <a:rPr lang="zh-TW" altLang="en-US" sz="2800" b="1" dirty="0">
                <a:ea typeface="微軟正黑體" panose="020B0604030504040204" pitchFamily="34" charset="-120"/>
              </a:rPr>
              <a:t>日準時前往參加現場分發。</a:t>
            </a:r>
            <a:endParaRPr lang="en-US" altLang="zh-TW" sz="2800" b="1" dirty="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75</a:t>
            </a:fld>
            <a:endParaRPr lang="zh-TW" altLang="en-US"/>
          </a:p>
        </p:txBody>
      </p:sp>
      <p:sp>
        <p:nvSpPr>
          <p:cNvPr id="5" name="矩形 4"/>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五專聯合免試入學</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其他重點提醒</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7999556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E8D9B6E-23FD-4C8C-8DF5-33F499045056}"/>
              </a:ext>
            </a:extLst>
          </p:cNvPr>
          <p:cNvGrpSpPr/>
          <p:nvPr/>
        </p:nvGrpSpPr>
        <p:grpSpPr>
          <a:xfrm>
            <a:off x="2" y="-41376"/>
            <a:ext cx="846043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3">
            <a:extLst>
              <a:ext uri="{FF2B5EF4-FFF2-40B4-BE49-F238E27FC236}">
                <a16:creationId xmlns:a16="http://schemas.microsoft.com/office/drawing/2014/main" id="{DEF63787-C7D7-4EC7-8A9A-27722D7CF576}"/>
              </a:ext>
            </a:extLst>
          </p:cNvPr>
          <p:cNvGraphicFramePr>
            <a:graphicFrameLocks/>
          </p:cNvGraphicFramePr>
          <p:nvPr/>
        </p:nvGraphicFramePr>
        <p:xfrm>
          <a:off x="971601" y="692696"/>
          <a:ext cx="7266214" cy="2834374"/>
        </p:xfrm>
        <a:graphic>
          <a:graphicData uri="http://schemas.openxmlformats.org/drawingml/2006/table">
            <a:tbl>
              <a:tblPr firstRow="1" bandRow="1"/>
              <a:tblGrid>
                <a:gridCol w="1975757">
                  <a:extLst>
                    <a:ext uri="{9D8B030D-6E8A-4147-A177-3AD203B41FA5}">
                      <a16:colId xmlns:a16="http://schemas.microsoft.com/office/drawing/2014/main" val="20000"/>
                    </a:ext>
                  </a:extLst>
                </a:gridCol>
                <a:gridCol w="5290457">
                  <a:extLst>
                    <a:ext uri="{9D8B030D-6E8A-4147-A177-3AD203B41FA5}">
                      <a16:colId xmlns:a16="http://schemas.microsoft.com/office/drawing/2014/main" val="20001"/>
                    </a:ext>
                  </a:extLst>
                </a:gridCol>
              </a:tblGrid>
              <a:tr h="313328">
                <a:tc rowSpan="2">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354358">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a16="http://schemas.microsoft.com/office/drawing/2014/main" val="200169942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75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281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專班學生將獲得公費就學獎助</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畢業後派任至慈濟各醫療院所</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服務五年</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bl>
          </a:graphicData>
        </a:graphic>
      </p:graphicFrame>
      <p:graphicFrame>
        <p:nvGraphicFramePr>
          <p:cNvPr id="8" name="內容版面配置區 3">
            <a:extLst>
              <a:ext uri="{FF2B5EF4-FFF2-40B4-BE49-F238E27FC236}">
                <a16:creationId xmlns:a16="http://schemas.microsoft.com/office/drawing/2014/main" id="{1378FC96-1EF6-414A-A664-EDC22537BFEB}"/>
              </a:ext>
            </a:extLst>
          </p:cNvPr>
          <p:cNvGraphicFramePr>
            <a:graphicFrameLocks/>
          </p:cNvGraphicFramePr>
          <p:nvPr/>
        </p:nvGraphicFramePr>
        <p:xfrm>
          <a:off x="938901" y="3755002"/>
          <a:ext cx="7305515" cy="3102998"/>
        </p:xfrm>
        <a:graphic>
          <a:graphicData uri="http://schemas.openxmlformats.org/drawingml/2006/table">
            <a:tbl>
              <a:tblPr firstRow="1" bandRow="1"/>
              <a:tblGrid>
                <a:gridCol w="1963511">
                  <a:extLst>
                    <a:ext uri="{9D8B030D-6E8A-4147-A177-3AD203B41FA5}">
                      <a16:colId xmlns:a16="http://schemas.microsoft.com/office/drawing/2014/main" val="20000"/>
                    </a:ext>
                  </a:extLst>
                </a:gridCol>
                <a:gridCol w="5342004">
                  <a:extLst>
                    <a:ext uri="{9D8B030D-6E8A-4147-A177-3AD203B41FA5}">
                      <a16:colId xmlns:a16="http://schemas.microsoft.com/office/drawing/2014/main" val="20001"/>
                    </a:ext>
                  </a:extLst>
                </a:gridCol>
              </a:tblGrid>
              <a:tr h="864096">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衛生福利部玉里醫院</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五專護理科花東專班獎助生單獨招生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0000"/>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預定於</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月底公告</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9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9129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在校期間由衛生福利部玉里醫院提供學雜費獎助金，畢業後在該醫院服務。</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r"/>
                      <a:r>
                        <a:rPr lang="zh-TW" altLang="en-US" sz="1800" b="1" i="1" u="none" strike="noStrike" kern="1200" baseline="0" dirty="0">
                          <a:solidFill>
                            <a:schemeClr val="tx1"/>
                          </a:solidFill>
                          <a:latin typeface="Calibri"/>
                          <a:ea typeface="+mn-ea"/>
                          <a:cs typeface="+mn-cs"/>
                        </a:rPr>
                        <a:t>異動以簡章及各招生委員會公告為準</a:t>
                      </a:r>
                      <a:endParaRPr lang="zh-TW" altLang="en-US" sz="1800" b="1" i="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9" name="橢圓形圖說文字 8"/>
          <p:cNvSpPr/>
          <p:nvPr/>
        </p:nvSpPr>
        <p:spPr>
          <a:xfrm>
            <a:off x="7248260" y="1772816"/>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a:solidFill>
                  <a:srgbClr val="0000FF"/>
                </a:solidFill>
                <a:latin typeface="微軟正黑體" pitchFamily="34" charset="-120"/>
                <a:ea typeface="微軟正黑體" pitchFamily="34" charset="-120"/>
              </a:rPr>
              <a:t>限原住民身分</a:t>
            </a:r>
          </a:p>
        </p:txBody>
      </p:sp>
      <p:sp>
        <p:nvSpPr>
          <p:cNvPr id="10" name="橢圓形圖說文字 9"/>
          <p:cNvSpPr/>
          <p:nvPr/>
        </p:nvSpPr>
        <p:spPr>
          <a:xfrm>
            <a:off x="7308304" y="4869160"/>
            <a:ext cx="1716228" cy="792088"/>
          </a:xfrm>
          <a:prstGeom prst="wedgeEllipseCallout">
            <a:avLst>
              <a:gd name="adj1" fmla="val -64718"/>
              <a:gd name="adj2" fmla="val 5230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限設籍</a:t>
            </a:r>
            <a:endParaRPr lang="en-US" altLang="zh-TW"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花東地區</a:t>
            </a:r>
          </a:p>
        </p:txBody>
      </p:sp>
    </p:spTree>
    <p:extLst>
      <p:ext uri="{BB962C8B-B14F-4D97-AF65-F5344CB8AC3E}">
        <p14:creationId xmlns:p14="http://schemas.microsoft.com/office/powerpoint/2010/main" val="145126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E8D9B6E-23FD-4C8C-8DF5-33F499045056}"/>
              </a:ext>
            </a:extLst>
          </p:cNvPr>
          <p:cNvGrpSpPr/>
          <p:nvPr/>
        </p:nvGrpSpPr>
        <p:grpSpPr>
          <a:xfrm>
            <a:off x="0" y="-41376"/>
            <a:ext cx="925252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伍、其他五專招生管道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9" name="內容版面配置區 3">
            <a:extLst>
              <a:ext uri="{FF2B5EF4-FFF2-40B4-BE49-F238E27FC236}">
                <a16:creationId xmlns:a16="http://schemas.microsoft.com/office/drawing/2014/main" id="{A146316F-F48A-480C-ACF4-75094C36618B}"/>
              </a:ext>
            </a:extLst>
          </p:cNvPr>
          <p:cNvGraphicFramePr>
            <a:graphicFrameLocks/>
          </p:cNvGraphicFramePr>
          <p:nvPr/>
        </p:nvGraphicFramePr>
        <p:xfrm>
          <a:off x="791580" y="3773909"/>
          <a:ext cx="7560840" cy="3748736"/>
        </p:xfrm>
        <a:graphic>
          <a:graphicData uri="http://schemas.openxmlformats.org/drawingml/2006/table">
            <a:tbl>
              <a:tblPr firstRow="1" bandRow="1">
                <a:tableStyleId>{F2DE63D5-997A-4646-A377-4702673A728D}</a:tableStyleId>
              </a:tblPr>
              <a:tblGrid>
                <a:gridCol w="1928948">
                  <a:extLst>
                    <a:ext uri="{9D8B030D-6E8A-4147-A177-3AD203B41FA5}">
                      <a16:colId xmlns:a16="http://schemas.microsoft.com/office/drawing/2014/main" val="20000"/>
                    </a:ext>
                  </a:extLst>
                </a:gridCol>
                <a:gridCol w="5631892">
                  <a:extLst>
                    <a:ext uri="{9D8B030D-6E8A-4147-A177-3AD203B41FA5}">
                      <a16:colId xmlns:a16="http://schemas.microsoft.com/office/drawing/2014/main" val="20001"/>
                    </a:ext>
                  </a:extLst>
                </a:gridCol>
              </a:tblGrid>
              <a:tr h="330175">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國立臺南護理專科學校</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330175">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五專老人服務事業科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a16="http://schemas.microsoft.com/office/drawing/2014/main" val="2001699422"/>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即日起至</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3017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77833">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書審</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：在校成績、自傳、其他</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證照、競賽、英檢</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p>
                    <a:p>
                      <a:pPr marL="1058863" indent="0" algn="just">
                        <a:tabLst>
                          <a:tab pos="1122363" algn="l"/>
                        </a:tabLst>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筆試</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：公民</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82549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1" i="1" u="none" strike="noStrike" kern="1200" baseline="0" dirty="0">
                          <a:solidFill>
                            <a:schemeClr val="tx1"/>
                          </a:solidFill>
                          <a:latin typeface="+mn-lt"/>
                          <a:ea typeface="+mn-ea"/>
                          <a:cs typeface="+mn-cs"/>
                        </a:rPr>
                        <a:t>異動以簡章及各招生委員會公告為準</a:t>
                      </a:r>
                      <a:endParaRPr lang="zh-TW" altLang="en-US" sz="1800" b="1" i="1" dirty="0">
                        <a:latin typeface="Times New Roman" panose="02020603050405020304" pitchFamily="18" charset="0"/>
                        <a:ea typeface="微軟正黑體" panose="020B0604030504040204" pitchFamily="34" charset="-120"/>
                        <a:cs typeface="Times New Roman" panose="02020603050405020304" pitchFamily="18" charset="0"/>
                      </a:endParaRPr>
                    </a:p>
                    <a:p>
                      <a:pPr algn="ct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8" name="內容版面配置區 3">
            <a:extLst>
              <a:ext uri="{FF2B5EF4-FFF2-40B4-BE49-F238E27FC236}">
                <a16:creationId xmlns:a16="http://schemas.microsoft.com/office/drawing/2014/main" id="{2C1C5C7F-00A6-4BEA-9960-F39CB4A1C0E0}"/>
              </a:ext>
            </a:extLst>
          </p:cNvPr>
          <p:cNvGraphicFramePr>
            <a:graphicFrameLocks/>
          </p:cNvGraphicFramePr>
          <p:nvPr/>
        </p:nvGraphicFramePr>
        <p:xfrm>
          <a:off x="611560" y="562570"/>
          <a:ext cx="8136904" cy="3157667"/>
        </p:xfrm>
        <a:graphic>
          <a:graphicData uri="http://schemas.openxmlformats.org/drawingml/2006/table">
            <a:tbl>
              <a:tblPr firstRow="1" bandRow="1"/>
              <a:tblGrid>
                <a:gridCol w="1879043">
                  <a:extLst>
                    <a:ext uri="{9D8B030D-6E8A-4147-A177-3AD203B41FA5}">
                      <a16:colId xmlns:a16="http://schemas.microsoft.com/office/drawing/2014/main" val="20000"/>
                    </a:ext>
                  </a:extLst>
                </a:gridCol>
                <a:gridCol w="6257861">
                  <a:extLst>
                    <a:ext uri="{9D8B030D-6E8A-4147-A177-3AD203B41FA5}">
                      <a16:colId xmlns:a16="http://schemas.microsoft.com/office/drawing/2014/main" val="20001"/>
                    </a:ext>
                  </a:extLst>
                </a:gridCol>
              </a:tblGrid>
              <a:tr h="669807">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東部地區</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五專護理科獎助生甄選入學招生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0000"/>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48</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2749">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成績計算方式</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比照該校北區五專聯合免試入學成績採計方式辦理</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2578332"/>
                  </a:ext>
                </a:extLst>
              </a:tr>
              <a:tr h="9568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在校期間由台東馬偕紀念醫院、台東基督教醫院及花蓮門諾醫院提供學雜費獎助金，畢業後在以上醫院服務，其服務年限</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依獎助金支領年限</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而定。</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87429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內容版面配置區 2"/>
          <p:cNvSpPr>
            <a:spLocks noGrp="1"/>
          </p:cNvSpPr>
          <p:nvPr>
            <p:ph idx="1"/>
          </p:nvPr>
        </p:nvSpPr>
        <p:spPr>
          <a:xfrm>
            <a:off x="565212" y="1700814"/>
            <a:ext cx="8229600" cy="4525963"/>
          </a:xfrm>
        </p:spPr>
        <p:txBody>
          <a:bodyPr/>
          <a:lstStyle/>
          <a:p>
            <a:pPr algn="just" eaLnBrk="1" hangingPunct="1">
              <a:spcBef>
                <a:spcPts val="1200"/>
              </a:spcBef>
            </a:pPr>
            <a:r>
              <a:rPr lang="zh-TW" altLang="en-US" sz="2800" dirty="0">
                <a:ea typeface="微軟正黑體" panose="020B0604030504040204" pitchFamily="34" charset="-120"/>
              </a:rPr>
              <a:t>經</a:t>
            </a:r>
            <a:r>
              <a:rPr lang="zh-TW" altLang="en-US" sz="2800" b="1" dirty="0">
                <a:ea typeface="微軟正黑體" panose="020B0604030504040204" pitchFamily="34" charset="-120"/>
              </a:rPr>
              <a:t>五專優先免試入學</a:t>
            </a:r>
            <a:r>
              <a:rPr lang="zh-TW" altLang="en-US" sz="2800" dirty="0">
                <a:ea typeface="微軟正黑體" panose="020B0604030504040204" pitchFamily="34" charset="-120"/>
              </a:rPr>
              <a:t>及各區</a:t>
            </a:r>
            <a:r>
              <a:rPr lang="zh-TW" altLang="en-US" sz="2800" b="1" dirty="0">
                <a:ea typeface="微軟正黑體" panose="020B0604030504040204" pitchFamily="34" charset="-120"/>
              </a:rPr>
              <a:t>五專聯合免試入學</a:t>
            </a:r>
            <a:r>
              <a:rPr lang="zh-TW" altLang="en-US" sz="2800" dirty="0">
                <a:ea typeface="微軟正黑體" panose="020B0604030504040204" pitchFamily="34" charset="-120"/>
              </a:rPr>
              <a:t>招生後，仍有招生名額之五專招生學校得經教育部核准辦理續招，分發作業由五專續招學校自行訂定之招生規定辦理。</a:t>
            </a:r>
            <a:endParaRPr lang="en-US" altLang="zh-TW" sz="2800" dirty="0">
              <a:ea typeface="微軟正黑體" panose="020B0604030504040204" pitchFamily="34" charset="-120"/>
            </a:endParaRPr>
          </a:p>
          <a:p>
            <a:pPr algn="just" eaLnBrk="1" hangingPunct="1">
              <a:spcBef>
                <a:spcPts val="1200"/>
              </a:spcBef>
            </a:pPr>
            <a:r>
              <a:rPr lang="zh-TW" altLang="en-US" sz="2800" dirty="0">
                <a:ea typeface="微軟正黑體" panose="020B0604030504040204" pitchFamily="34" charset="-120"/>
              </a:rPr>
              <a:t>各校辦理五專免試續招時間，自</a:t>
            </a:r>
            <a:r>
              <a:rPr lang="en-US" altLang="zh-TW" sz="2800" dirty="0">
                <a:ea typeface="微軟正黑體" panose="020B0604030504040204" pitchFamily="34" charset="-120"/>
              </a:rPr>
              <a:t>7</a:t>
            </a:r>
            <a:r>
              <a:rPr lang="zh-TW" altLang="en-US" sz="2800" dirty="0">
                <a:ea typeface="微軟正黑體" panose="020B0604030504040204" pitchFamily="34" charset="-120"/>
              </a:rPr>
              <a:t>月下旬開始辦理，有意報名者可至</a:t>
            </a:r>
            <a:r>
              <a:rPr lang="zh-TW" altLang="en-US" sz="2800" dirty="0">
                <a:solidFill>
                  <a:srgbClr val="0000FF"/>
                </a:solidFill>
                <a:ea typeface="微軟正黑體" panose="020B0604030504040204" pitchFamily="34" charset="-120"/>
              </a:rPr>
              <a:t>技專校院招生策略委員會</a:t>
            </a:r>
            <a:r>
              <a:rPr lang="zh-TW" altLang="en-US" sz="2800" dirty="0">
                <a:ea typeface="微軟正黑體" panose="020B0604030504040204" pitchFamily="34" charset="-120"/>
              </a:rPr>
              <a:t>網站</a:t>
            </a:r>
            <a:r>
              <a:rPr lang="zh-TW" altLang="en-US" sz="1800" dirty="0">
                <a:ea typeface="微軟正黑體" panose="020B0604030504040204" pitchFamily="34" charset="-120"/>
              </a:rPr>
              <a:t>（</a:t>
            </a:r>
            <a:r>
              <a:rPr lang="en-US" altLang="zh-TW" sz="1800" dirty="0">
                <a:ea typeface="微軟正黑體" panose="020B0604030504040204" pitchFamily="34" charset="-120"/>
                <a:hlinkClick r:id="rId2"/>
              </a:rPr>
              <a:t>http://www.techadmi.edu.tw</a:t>
            </a:r>
            <a:r>
              <a:rPr lang="zh-TW" altLang="en-US" sz="1800" dirty="0">
                <a:ea typeface="微軟正黑體" panose="020B0604030504040204" pitchFamily="34" charset="-120"/>
              </a:rPr>
              <a:t>）</a:t>
            </a:r>
            <a:r>
              <a:rPr lang="zh-TW" altLang="en-US" sz="2800" dirty="0">
                <a:ea typeface="微軟正黑體" panose="020B0604030504040204" pitchFamily="34" charset="-120"/>
              </a:rPr>
              <a:t>查詢招生學校科組名額等資訊。</a:t>
            </a: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78</a:t>
            </a:fld>
            <a:endParaRPr lang="zh-TW" altLang="en-US"/>
          </a:p>
        </p:txBody>
      </p:sp>
      <p:sp>
        <p:nvSpPr>
          <p:cNvPr id="6" name="矩形 5"/>
          <p:cNvSpPr/>
          <p:nvPr/>
        </p:nvSpPr>
        <p:spPr>
          <a:xfrm>
            <a:off x="1" y="764704"/>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五專免試續招</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27640139"/>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多元適性入學」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823"/>
            <a:ext cx="9144000" cy="528406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403648" y="721203"/>
            <a:ext cx="6048672" cy="830997"/>
          </a:xfrm>
          <a:prstGeom prst="rect">
            <a:avLst/>
          </a:prstGeom>
        </p:spPr>
        <p:txBody>
          <a:bodyPr wrap="square">
            <a:spAutoFit/>
          </a:bodyPr>
          <a:lstStyle/>
          <a:p>
            <a:r>
              <a:rPr lang="en-US" altLang="zh-TW" sz="48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Part5-</a:t>
            </a:r>
            <a:r>
              <a:rPr lang="zh-TW" altLang="en-US" sz="48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其他入學管道</a:t>
            </a:r>
          </a:p>
        </p:txBody>
      </p:sp>
      <p:sp>
        <p:nvSpPr>
          <p:cNvPr id="5" name="矩形 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2200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descr="高雄市珠算數學學會- 十二年國教">
            <a:extLst>
              <a:ext uri="{FF2B5EF4-FFF2-40B4-BE49-F238E27FC236}">
                <a16:creationId xmlns:a16="http://schemas.microsoft.com/office/drawing/2014/main" id="{8D3EAEA6-06FF-4A47-9F3A-FE1D08C82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296" y="0"/>
            <a:ext cx="733067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群組 11">
            <a:extLst>
              <a:ext uri="{FF2B5EF4-FFF2-40B4-BE49-F238E27FC236}">
                <a16:creationId xmlns:a16="http://schemas.microsoft.com/office/drawing/2014/main" id="{C0A10EDC-F687-4CA8-9523-443FE1423379}"/>
              </a:ext>
            </a:extLst>
          </p:cNvPr>
          <p:cNvGrpSpPr/>
          <p:nvPr/>
        </p:nvGrpSpPr>
        <p:grpSpPr>
          <a:xfrm>
            <a:off x="2446910" y="480583"/>
            <a:ext cx="5655255" cy="6237130"/>
            <a:chOff x="1995054" y="480583"/>
            <a:chExt cx="7540340" cy="6237130"/>
          </a:xfrm>
        </p:grpSpPr>
        <p:sp>
          <p:nvSpPr>
            <p:cNvPr id="3" name="矩形: 圓角 2">
              <a:extLst>
                <a:ext uri="{FF2B5EF4-FFF2-40B4-BE49-F238E27FC236}">
                  <a16:creationId xmlns:a16="http://schemas.microsoft.com/office/drawing/2014/main" id="{D9B5C452-8915-4C8A-BA71-DBDC89D0898C}"/>
                </a:ext>
              </a:extLst>
            </p:cNvPr>
            <p:cNvSpPr/>
            <p:nvPr/>
          </p:nvSpPr>
          <p:spPr>
            <a:xfrm>
              <a:off x="3782291" y="480583"/>
              <a:ext cx="2909455" cy="2805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a16="http://schemas.microsoft.com/office/drawing/2014/main" id="{6F6F31DF-C7AA-4D3C-91AC-A3E6D65822C6}"/>
                </a:ext>
              </a:extLst>
            </p:cNvPr>
            <p:cNvSpPr/>
            <p:nvPr/>
          </p:nvSpPr>
          <p:spPr>
            <a:xfrm>
              <a:off x="4073237" y="1281972"/>
              <a:ext cx="3636818" cy="38446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6B8B0AA0-C47E-4366-8437-C6E63D4909B7}"/>
                </a:ext>
              </a:extLst>
            </p:cNvPr>
            <p:cNvSpPr/>
            <p:nvPr/>
          </p:nvSpPr>
          <p:spPr>
            <a:xfrm>
              <a:off x="1995054" y="2169097"/>
              <a:ext cx="1350819" cy="5091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C8FEF0E9-CAD1-412B-B733-D944182AA8CA}"/>
                </a:ext>
              </a:extLst>
            </p:cNvPr>
            <p:cNvSpPr/>
            <p:nvPr/>
          </p:nvSpPr>
          <p:spPr>
            <a:xfrm>
              <a:off x="4703618" y="3304296"/>
              <a:ext cx="1614055" cy="34134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CE47028F-F588-4EBB-8474-04890A633453}"/>
                </a:ext>
              </a:extLst>
            </p:cNvPr>
            <p:cNvSpPr/>
            <p:nvPr/>
          </p:nvSpPr>
          <p:spPr>
            <a:xfrm>
              <a:off x="7477992" y="3299106"/>
              <a:ext cx="990600" cy="34134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5DD27B33-821B-4810-8151-2E1E4E3BA16C}"/>
                </a:ext>
              </a:extLst>
            </p:cNvPr>
            <p:cNvSpPr/>
            <p:nvPr/>
          </p:nvSpPr>
          <p:spPr>
            <a:xfrm>
              <a:off x="8544794" y="3299105"/>
              <a:ext cx="990600" cy="34134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723C0280-C445-431C-B9AF-F912690737B5}"/>
                </a:ext>
              </a:extLst>
            </p:cNvPr>
            <p:cNvSpPr/>
            <p:nvPr/>
          </p:nvSpPr>
          <p:spPr>
            <a:xfrm>
              <a:off x="3518259" y="2169097"/>
              <a:ext cx="1350819" cy="5091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投影片編號版面配置區 9"/>
          <p:cNvSpPr>
            <a:spLocks noGrp="1"/>
          </p:cNvSpPr>
          <p:nvPr>
            <p:ph type="sldNum" sz="quarter" idx="12"/>
          </p:nvPr>
        </p:nvSpPr>
        <p:spPr/>
        <p:txBody>
          <a:bodyPr/>
          <a:lstStyle/>
          <a:p>
            <a:fld id="{C2E42920-5CEB-4D4C-9C16-41ED72EC8A0B}" type="slidenum">
              <a:rPr lang="zh-TW" altLang="en-US" smtClean="0"/>
              <a:t>8</a:t>
            </a:fld>
            <a:endParaRPr lang="zh-TW" altLang="en-US"/>
          </a:p>
        </p:txBody>
      </p:sp>
      <p:sp>
        <p:nvSpPr>
          <p:cNvPr id="15" name="投影片編號版面配置區 5"/>
          <p:cNvSpPr txBox="1">
            <a:spLocks/>
          </p:cNvSpPr>
          <p:nvPr/>
        </p:nvSpPr>
        <p:spPr>
          <a:xfrm>
            <a:off x="6982906" y="6364728"/>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dirty="0">
                <a:solidFill>
                  <a:schemeClr val="bg1"/>
                </a:solidFill>
              </a:rPr>
              <a:t>2</a:t>
            </a:r>
            <a:endParaRPr lang="zh-TW" altLang="en-US" b="1" dirty="0">
              <a:solidFill>
                <a:schemeClr val="bg1"/>
              </a:solidFill>
            </a:endParaRPr>
          </a:p>
        </p:txBody>
      </p:sp>
      <p:sp>
        <p:nvSpPr>
          <p:cNvPr id="16" name="投影片編號版面配置區 5"/>
          <p:cNvSpPr txBox="1">
            <a:spLocks/>
          </p:cNvSpPr>
          <p:nvPr/>
        </p:nvSpPr>
        <p:spPr>
          <a:xfrm>
            <a:off x="7115176" y="6312834"/>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E42920-5CEB-4D4C-9C16-41ED72EC8A0B}" type="slidenum">
              <a:rPr lang="zh-TW" altLang="en-US" smtClean="0"/>
              <a:pPr/>
              <a:t>8</a:t>
            </a:fld>
            <a:endParaRPr lang="zh-TW" altLang="en-US" dirty="0"/>
          </a:p>
        </p:txBody>
      </p:sp>
    </p:spTree>
    <p:extLst>
      <p:ext uri="{BB962C8B-B14F-4D97-AF65-F5344CB8AC3E}">
        <p14:creationId xmlns:p14="http://schemas.microsoft.com/office/powerpoint/2010/main" val="258617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80</a:t>
            </a:fld>
            <a:endParaRPr lang="zh-TW" altLang="en-US" b="1">
              <a:latin typeface="微軟正黑體" panose="020B0604030504040204" pitchFamily="34" charset="-120"/>
              <a:ea typeface="微軟正黑體" panose="020B0604030504040204" pitchFamily="34" charset="-120"/>
            </a:endParaRPr>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2635" y="914584"/>
            <a:ext cx="9131381" cy="5760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113</a:t>
            </a:r>
            <a:r>
              <a:rPr lang="zh-TW" altLang="en-US" sz="3200" b="1" dirty="0">
                <a:solidFill>
                  <a:prstClr val="white"/>
                </a:solidFill>
                <a:latin typeface="微軟正黑體" panose="020B0604030504040204" pitchFamily="34" charset="-120"/>
                <a:ea typeface="微軟正黑體" panose="020B0604030504040204" pitchFamily="34" charset="-120"/>
              </a:rPr>
              <a:t>學年度適性入學管道說明</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其他管道</a:t>
            </a:r>
          </a:p>
        </p:txBody>
      </p:sp>
      <p:sp>
        <p:nvSpPr>
          <p:cNvPr id="8" name="文字方塊 7"/>
          <p:cNvSpPr txBox="1"/>
          <p:nvPr/>
        </p:nvSpPr>
        <p:spPr>
          <a:xfrm>
            <a:off x="-12905" y="1538207"/>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401641" y="1738262"/>
            <a:ext cx="8496944" cy="4939814"/>
          </a:xfrm>
          <a:prstGeom prst="rect">
            <a:avLst/>
          </a:prstGeom>
          <a:noFill/>
        </p:spPr>
        <p:txBody>
          <a:bodyPr wrap="square" rtlCol="0">
            <a:spAutoFit/>
          </a:bodyPr>
          <a:lstStyle/>
          <a:p>
            <a:pPr marL="622300" indent="-622300"/>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一、未受補助之私校獨招：</a:t>
            </a:r>
            <a:endParaRPr lang="en-US" altLang="zh-TW" sz="2800" b="1" dirty="0">
              <a:solidFill>
                <a:srgbClr val="C00000"/>
              </a:solidFill>
              <a:latin typeface="微軟正黑體" panose="020B0604030504040204" pitchFamily="34" charset="-120"/>
              <a:ea typeface="微軟正黑體" panose="020B0604030504040204" pitchFamily="34" charset="-120"/>
              <a:cs typeface="Apple LiGothic Medium"/>
            </a:endParaRPr>
          </a:p>
          <a:p>
            <a:pPr marL="723900" indent="-457200"/>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依據高級中等教育法第</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35</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條第</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6</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項規定</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私立高級中等學校非政府捐助設立、未接受政府依私立學校法第 </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59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條規定所為獎勵、補助，且未由政府依第 </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56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條規定負擔學費者，得單獨辦理招生，不受高級中等教育法有關招生規定之限制。</a:t>
            </a:r>
            <a:endPar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endParaRPr>
          </a:p>
          <a:p>
            <a:pPr marL="723900" indent="-457200"/>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為促進教育資源公共化，仍應提供不低於該校核定招生總名額</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15%</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之免試入學名額。 </a:t>
            </a:r>
          </a:p>
          <a:p>
            <a:pPr marL="622300" indent="-622300">
              <a:spcBef>
                <a:spcPts val="1800"/>
              </a:spcBef>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二、實用技能學程：</a:t>
            </a:r>
            <a:endParaRPr lang="en-US" altLang="zh-TW" sz="2800" b="1" dirty="0">
              <a:solidFill>
                <a:srgbClr val="C00000"/>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實用技能學程是以學生為中心、學校為本位的教育，注重學生多元性向與適性發展。</a:t>
            </a:r>
            <a:endPar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課程特色：</a:t>
            </a:r>
            <a:r>
              <a:rPr lang="zh-TW" altLang="en-US" sz="2000" b="1" dirty="0">
                <a:solidFill>
                  <a:srgbClr val="0000FF"/>
                </a:solidFill>
                <a:latin typeface="微軟正黑體" panose="020B0604030504040204" pitchFamily="34" charset="-120"/>
                <a:ea typeface="微軟正黑體" panose="020B0604030504040204" pitchFamily="34" charset="-120"/>
                <a:cs typeface="Apple LiGothic Medium"/>
              </a:rPr>
              <a:t>就業導向課程</a:t>
            </a:r>
            <a:endParaRPr lang="en-US" altLang="zh-TW" sz="2000" b="1" dirty="0">
              <a:solidFill>
                <a:srgbClr val="0000FF"/>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採分區輔導分發方式招生，以曾選習國中技藝教育學生優先分發，未曾選習國中技藝教育學生次之。 </a:t>
            </a:r>
          </a:p>
          <a:p>
            <a:endParaRPr lang="zh-TW" altLang="en-US" sz="24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39174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81</a:t>
            </a:fld>
            <a:endParaRPr lang="zh-TW" altLang="en-US"/>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87" y="753017"/>
            <a:ext cx="9167927" cy="5760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113</a:t>
            </a:r>
            <a:r>
              <a:rPr lang="zh-TW" altLang="en-US" sz="3200" b="1" dirty="0">
                <a:solidFill>
                  <a:prstClr val="white"/>
                </a:solidFill>
                <a:latin typeface="微軟正黑體" panose="020B0604030504040204" pitchFamily="34" charset="-120"/>
                <a:ea typeface="微軟正黑體" panose="020B0604030504040204" pitchFamily="34" charset="-120"/>
              </a:rPr>
              <a:t>學年度適性入學管道說明</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其他管道</a:t>
            </a:r>
          </a:p>
        </p:txBody>
      </p:sp>
      <p:sp>
        <p:nvSpPr>
          <p:cNvPr id="11" name="文字方塊 10"/>
          <p:cNvSpPr txBox="1"/>
          <p:nvPr/>
        </p:nvSpPr>
        <p:spPr>
          <a:xfrm>
            <a:off x="221009" y="1557857"/>
            <a:ext cx="8712962" cy="4113947"/>
          </a:xfrm>
          <a:prstGeom prst="rect">
            <a:avLst/>
          </a:prstGeom>
          <a:noFill/>
        </p:spPr>
        <p:txBody>
          <a:bodyPr wrap="square" rtlCol="0">
            <a:spAutoFit/>
          </a:bodyPr>
          <a:lstStyle/>
          <a:p>
            <a:pPr marL="355600" indent="-355600">
              <a:lnSpc>
                <a:spcPct val="150000"/>
              </a:lnSpc>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三、建教合作班：</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建教合作班招生入學由各校自行辦理。主要以免試為之，但為各產業人才培育之需要，各校得辦理面談、口試、實作或由學校訂定評選方式。</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透過學校與企業安排，學生一方面於學校修習一般科目及專業理論課程，一方面至企業實習、訓練，是以準備就業為目標之職業教育方式。</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建校合作班辦理方式有輪調式、階梯式、實習式及其他經中央主管機關核定之方式， 使建校生得於在學期間進入建教合作機構接受職業技能。</a:t>
            </a:r>
          </a:p>
          <a:p>
            <a:pPr marL="355600" indent="-355600">
              <a:lnSpc>
                <a:spcPct val="150000"/>
              </a:lnSpc>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四、身心障礙生適性輔導安置：</a:t>
            </a:r>
          </a:p>
          <a:p>
            <a:pPr marL="812800" indent="-457200">
              <a:tabLst>
                <a:tab pos="723900" algn="l"/>
              </a:tabLst>
            </a:pP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參加身心障礙學生適性輔導安置之學生，亦可參加免試入學或特色招生入學，並擇一錄取結果報到。</a:t>
            </a:r>
          </a:p>
          <a:p>
            <a:pPr marL="812800" indent="-457200">
              <a:tabLst>
                <a:tab pos="723900" algn="l"/>
              </a:tabLst>
            </a:pP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臺北市、新北市、桃園市、臺中市、高雄市獨立辦理。</a:t>
            </a: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21" name="群組 20"/>
          <p:cNvGrpSpPr/>
          <p:nvPr/>
        </p:nvGrpSpPr>
        <p:grpSpPr>
          <a:xfrm>
            <a:off x="2195737" y="44631"/>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583867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526"/>
            <a:ext cx="7474407" cy="809295"/>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99"/>
                </a:solidFill>
                <a:latin typeface="微軟正黑體" panose="020B0604030504040204" pitchFamily="34" charset="-120"/>
                <a:ea typeface="微軟正黑體" panose="020B0604030504040204" pitchFamily="34" charset="-120"/>
              </a:rPr>
              <a:t>參、花蓮區適性入學相關管道</a:t>
            </a:r>
          </a:p>
        </p:txBody>
      </p:sp>
      <p:grpSp>
        <p:nvGrpSpPr>
          <p:cNvPr id="4" name="群組 3"/>
          <p:cNvGrpSpPr/>
          <p:nvPr/>
        </p:nvGrpSpPr>
        <p:grpSpPr>
          <a:xfrm>
            <a:off x="2195737" y="44624"/>
            <a:ext cx="6768752" cy="400110"/>
            <a:chOff x="2195736" y="44624"/>
            <a:chExt cx="6768752" cy="400110"/>
          </a:xfrm>
        </p:grpSpPr>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花蓮區適性入學相關管道</a:t>
              </a: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4" name="矩形 33"/>
          <p:cNvSpPr/>
          <p:nvPr/>
        </p:nvSpPr>
        <p:spPr>
          <a:xfrm>
            <a:off x="1091" y="5933989"/>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35" name="直線接點 34"/>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投影片編號版面配置區 1"/>
          <p:cNvSpPr>
            <a:spLocks noGrp="1"/>
          </p:cNvSpPr>
          <p:nvPr>
            <p:ph type="sldNum" sz="quarter" idx="12"/>
          </p:nvPr>
        </p:nvSpPr>
        <p:spPr>
          <a:xfrm>
            <a:off x="7010400" y="6492908"/>
            <a:ext cx="2133600" cy="365125"/>
          </a:xfrm>
        </p:spPr>
        <p:txBody>
          <a:bodyPr/>
          <a:lstStyle/>
          <a:p>
            <a:pPr>
              <a:defRPr/>
            </a:pPr>
            <a:fld id="{03FD5384-ADE2-4419-8CED-3AA429929FD9}" type="slidenum">
              <a:rPr lang="zh-TW" altLang="en-US" smtClean="0">
                <a:solidFill>
                  <a:prstClr val="black">
                    <a:tint val="75000"/>
                  </a:prstClr>
                </a:solidFill>
              </a:rPr>
              <a:pPr>
                <a:defRPr/>
              </a:pPr>
              <a:t>82</a:t>
            </a:fld>
            <a:endParaRPr lang="zh-TW" altLang="en-US" dirty="0">
              <a:solidFill>
                <a:prstClr val="black">
                  <a:tint val="75000"/>
                </a:prstClr>
              </a:solidFill>
            </a:endParaRPr>
          </a:p>
        </p:txBody>
      </p:sp>
      <p:pic>
        <p:nvPicPr>
          <p:cNvPr id="69634"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079" y="2010791"/>
            <a:ext cx="6696744" cy="3923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2276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113</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免試入學</a:t>
            </a:r>
            <a:r>
              <a:rPr lang="zh-TW" altLang="en-US" sz="2800" b="1" dirty="0">
                <a:latin typeface="微軟正黑體" panose="020B0604030504040204" pitchFamily="34" charset="-120"/>
                <a:ea typeface="微軟正黑體" panose="020B0604030504040204" pitchFamily="34" charset="-120"/>
              </a:rPr>
              <a:t>管道</a:t>
            </a:r>
          </a:p>
        </p:txBody>
      </p:sp>
      <p:graphicFrame>
        <p:nvGraphicFramePr>
          <p:cNvPr id="25" name="表格 24"/>
          <p:cNvGraphicFramePr>
            <a:graphicFrameLocks noGrp="1"/>
          </p:cNvGraphicFramePr>
          <p:nvPr>
            <p:extLst>
              <p:ext uri="{D42A27DB-BD31-4B8C-83A1-F6EECF244321}">
                <p14:modId xmlns:p14="http://schemas.microsoft.com/office/powerpoint/2010/main" val="1292689157"/>
              </p:ext>
            </p:extLst>
          </p:nvPr>
        </p:nvGraphicFramePr>
        <p:xfrm>
          <a:off x="827586" y="1628800"/>
          <a:ext cx="7704856" cy="5029200"/>
        </p:xfrm>
        <a:graphic>
          <a:graphicData uri="http://schemas.openxmlformats.org/drawingml/2006/table">
            <a:tbl>
              <a:tblPr bandRow="1">
                <a:tableStyleId>{21E4AEA4-8DFA-4A89-87EB-49C32662AFE0}</a:tableStyleId>
              </a:tblPr>
              <a:tblGrid>
                <a:gridCol w="7704856">
                  <a:extLst>
                    <a:ext uri="{9D8B030D-6E8A-4147-A177-3AD203B41FA5}">
                      <a16:colId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none" dirty="0">
                          <a:solidFill>
                            <a:srgbClr val="0000FF"/>
                          </a:solidFill>
                          <a:latin typeface="微軟正黑體" panose="020B0604030504040204" pitchFamily="34" charset="-120"/>
                          <a:ea typeface="微軟正黑體" panose="020B0604030504040204" pitchFamily="34" charset="-120"/>
                        </a:rPr>
                        <a:t>學習區完全免試</a:t>
                      </a:r>
                      <a:r>
                        <a:rPr lang="zh-TW" altLang="en-US" sz="3200" b="1" u="none" kern="1200" dirty="0">
                          <a:solidFill>
                            <a:srgbClr val="0000FF"/>
                          </a:solidFill>
                          <a:latin typeface="微軟正黑體" panose="020B0604030504040204" pitchFamily="34" charset="-120"/>
                          <a:ea typeface="微軟正黑體" panose="020B0604030504040204" pitchFamily="34" charset="-120"/>
                          <a:cs typeface="+mn-cs"/>
                        </a:rPr>
                        <a:t>入學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完免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32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、光復、玉里、海星、四維、上騰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免試入學</a:t>
                      </a:r>
                      <a:r>
                        <a:rPr lang="en-US" altLang="zh-TW" sz="3200" b="1" dirty="0">
                          <a:solidFill>
                            <a:srgbClr val="0000FF"/>
                          </a:solidFill>
                          <a:latin typeface="微軟正黑體" panose="020B0604030504040204" pitchFamily="34" charset="-120"/>
                          <a:ea typeface="微軟正黑體" panose="020B0604030504040204" pitchFamily="34" charset="-120"/>
                        </a:rPr>
                        <a:t>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大免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2800" b="1" dirty="0">
                        <a:solidFill>
                          <a:srgbClr val="0000FF"/>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跨區者，須辦變更就學區</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技優甄審入學</a:t>
                      </a:r>
                      <a:br>
                        <a:rPr lang="en-US" altLang="zh-TW" sz="3200" b="1" dirty="0">
                          <a:solidFill>
                            <a:srgbClr val="0000FF"/>
                          </a:solidFill>
                          <a:latin typeface="微軟正黑體" panose="020B0604030504040204" pitchFamily="34" charset="-120"/>
                          <a:ea typeface="微軟正黑體" panose="020B0604030504040204" pitchFamily="34" charset="-120"/>
                        </a:rPr>
                      </a:b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花商、花工、花農、光復、玉里、上騰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4"/>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直升入學</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慈大附中</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實用技能學程</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dirty="0">
                          <a:solidFill>
                            <a:srgbClr val="FF0000"/>
                          </a:solidFill>
                          <a:latin typeface="微軟正黑體" panose="020B0604030504040204" pitchFamily="34" charset="-120"/>
                          <a:ea typeface="微軟正黑體" panose="020B0604030504040204" pitchFamily="34" charset="-120"/>
                        </a:rPr>
                        <a:t>花商</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2"/>
                  </a:ext>
                </a:extLst>
              </a:tr>
            </a:tbl>
          </a:graphicData>
        </a:graphic>
      </p:graphicFrame>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83</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免試入學</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89257625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113</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特色招生</a:t>
            </a:r>
            <a:r>
              <a:rPr lang="zh-TW" altLang="en-US" sz="2800" b="1" dirty="0">
                <a:latin typeface="微軟正黑體" panose="020B0604030504040204" pitchFamily="34" charset="-120"/>
                <a:ea typeface="微軟正黑體" panose="020B0604030504040204" pitchFamily="34" charset="-120"/>
              </a:rPr>
              <a:t>入學管道</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84</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val="375791286"/>
              </p:ext>
            </p:extLst>
          </p:nvPr>
        </p:nvGraphicFramePr>
        <p:xfrm>
          <a:off x="719574" y="1844824"/>
          <a:ext cx="7704856" cy="4206240"/>
        </p:xfrm>
        <a:graphic>
          <a:graphicData uri="http://schemas.openxmlformats.org/drawingml/2006/table">
            <a:tbl>
              <a:tblPr bandRow="1">
                <a:tableStyleId>{21E4AEA4-8DFA-4A89-87EB-49C32662AFE0}</a:tableStyleId>
              </a:tblPr>
              <a:tblGrid>
                <a:gridCol w="7704856">
                  <a:extLst>
                    <a:ext uri="{9D8B030D-6E8A-4147-A177-3AD203B41FA5}">
                      <a16:colId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dirty="0">
                          <a:solidFill>
                            <a:srgbClr val="0000FF"/>
                          </a:solidFill>
                          <a:latin typeface="微軟正黑體" panose="020B0604030504040204" pitchFamily="34" charset="-120"/>
                          <a:ea typeface="微軟正黑體" panose="020B0604030504040204" pitchFamily="34" charset="-120"/>
                        </a:rPr>
                        <a:t>專業群科甄選入學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體育班甄選入學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花中體育班、玉高體育班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藝才班甄選入學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花中音樂班、花女美術班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strike="dblStrike" baseline="0" dirty="0">
                          <a:latin typeface="微軟正黑體" pitchFamily="34" charset="-120"/>
                          <a:ea typeface="微軟正黑體" pitchFamily="34" charset="-120"/>
                        </a:rPr>
                        <a:t>科學班甄選入學</a:t>
                      </a:r>
                      <a:endParaRPr lang="en-US" altLang="zh-TW" sz="3200" strike="dblStrike" baseline="0" dirty="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strike="noStrike" baseline="0" dirty="0">
                          <a:solidFill>
                            <a:srgbClr val="006600"/>
                          </a:solidFill>
                          <a:latin typeface="微軟正黑體" pitchFamily="34" charset="-120"/>
                          <a:ea typeface="微軟正黑體" pitchFamily="34" charset="-120"/>
                        </a:rPr>
                        <a:t>(</a:t>
                      </a:r>
                      <a:r>
                        <a:rPr lang="zh-TW" altLang="en-US" sz="2800" strike="noStrike" baseline="0" dirty="0">
                          <a:solidFill>
                            <a:srgbClr val="006600"/>
                          </a:solidFill>
                          <a:latin typeface="微軟正黑體" pitchFamily="34" charset="-120"/>
                          <a:ea typeface="微軟正黑體" pitchFamily="34" charset="-120"/>
                        </a:rPr>
                        <a:t>花蓮區無，但可報考其他縣市</a:t>
                      </a:r>
                      <a:r>
                        <a:rPr lang="en-US" altLang="zh-TW" sz="2800" strike="noStrike" baseline="0" dirty="0">
                          <a:solidFill>
                            <a:srgbClr val="006600"/>
                          </a:solidFill>
                          <a:latin typeface="微軟正黑體" pitchFamily="34" charset="-120"/>
                          <a:ea typeface="微軟正黑體" pitchFamily="34" charset="-120"/>
                        </a:rPr>
                        <a:t>)</a:t>
                      </a:r>
                      <a:endParaRPr lang="zh-TW" altLang="en-US" sz="2800" b="1" strike="noStrike" baseline="0" dirty="0">
                        <a:solidFill>
                          <a:srgbClr val="0066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1"/>
                  </a:ext>
                </a:extLst>
              </a:tr>
            </a:tbl>
          </a:graphicData>
        </a:graphic>
      </p:graphicFrame>
      <p:grpSp>
        <p:nvGrpSpPr>
          <p:cNvPr id="19" name="群組 18"/>
          <p:cNvGrpSpPr/>
          <p:nvPr/>
        </p:nvGrpSpPr>
        <p:grpSpPr>
          <a:xfrm>
            <a:off x="2195737" y="44624"/>
            <a:ext cx="6768752" cy="400110"/>
            <a:chOff x="2195736" y="44624"/>
            <a:chExt cx="6768752" cy="400110"/>
          </a:xfrm>
        </p:grpSpPr>
        <p:sp>
          <p:nvSpPr>
            <p:cNvPr id="20" name="矩形 1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特免招生</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00739585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85</a:t>
            </a:fld>
            <a:endParaRPr lang="zh-TW" altLang="en-US"/>
          </a:p>
        </p:txBody>
      </p:sp>
      <p:sp>
        <p:nvSpPr>
          <p:cNvPr id="18" name="矩形 17"/>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113</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600" b="1" dirty="0">
                <a:solidFill>
                  <a:srgbClr val="FFFF00"/>
                </a:solidFill>
                <a:latin typeface="微軟正黑體" panose="020B0604030504040204" pitchFamily="34" charset="-120"/>
                <a:ea typeface="微軟正黑體" panose="020B0604030504040204" pitchFamily="34" charset="-120"/>
              </a:rPr>
              <a:t>五專</a:t>
            </a:r>
            <a:r>
              <a:rPr lang="zh-TW" altLang="en-US" sz="2800" b="1" dirty="0">
                <a:latin typeface="微軟正黑體" panose="020B0604030504040204" pitchFamily="34" charset="-120"/>
                <a:ea typeface="微軟正黑體" panose="020B0604030504040204" pitchFamily="34" charset="-120"/>
              </a:rPr>
              <a:t>入學管道</a:t>
            </a:r>
          </a:p>
        </p:txBody>
      </p:sp>
      <p:graphicFrame>
        <p:nvGraphicFramePr>
          <p:cNvPr id="19" name="表格 18"/>
          <p:cNvGraphicFramePr>
            <a:graphicFrameLocks noGrp="1"/>
          </p:cNvGraphicFramePr>
          <p:nvPr>
            <p:extLst>
              <p:ext uri="{D42A27DB-BD31-4B8C-83A1-F6EECF244321}">
                <p14:modId xmlns:p14="http://schemas.microsoft.com/office/powerpoint/2010/main" val="3217536364"/>
              </p:ext>
            </p:extLst>
          </p:nvPr>
        </p:nvGraphicFramePr>
        <p:xfrm>
          <a:off x="647565" y="2132856"/>
          <a:ext cx="7704856" cy="3078480"/>
        </p:xfrm>
        <a:graphic>
          <a:graphicData uri="http://schemas.openxmlformats.org/drawingml/2006/table">
            <a:tbl>
              <a:tblPr bandRow="1">
                <a:tableStyleId>{21E4AEA4-8DFA-4A89-87EB-49C32662AFE0}</a:tableStyleId>
              </a:tblPr>
              <a:tblGrid>
                <a:gridCol w="7704856">
                  <a:extLst>
                    <a:ext uri="{9D8B030D-6E8A-4147-A177-3AD203B41FA5}">
                      <a16:colId xmlns:a16="http://schemas.microsoft.com/office/drawing/2014/main" val="20000"/>
                    </a:ext>
                  </a:extLst>
                </a:gridCol>
              </a:tblGrid>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u="none" kern="1200" dirty="0">
                          <a:solidFill>
                            <a:srgbClr val="0000FF"/>
                          </a:solidFill>
                          <a:latin typeface="微軟正黑體" panose="020B0604030504040204" pitchFamily="34" charset="-120"/>
                          <a:ea typeface="微軟正黑體" panose="020B0604030504040204" pitchFamily="34" charset="-120"/>
                          <a:cs typeface="+mn-cs"/>
                        </a:rPr>
                        <a:t>五專完全免試入學 </a:t>
                      </a:r>
                      <a:r>
                        <a:rPr kumimoji="0" lang="en-US" altLang="zh-TW"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完免</a:t>
                      </a:r>
                      <a:r>
                        <a:rPr kumimoji="0" lang="en-US" altLang="zh-TW"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28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不分區獨招、電腦分發</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0"/>
                  </a:ext>
                </a:extLst>
              </a:tr>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五專優先免試入學 </a:t>
                      </a: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優免</a:t>
                      </a: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全國一區、電腦分發</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a:solidFill>
                            <a:srgbClr val="0000FF"/>
                          </a:solidFill>
                          <a:latin typeface="微軟正黑體" panose="020B0604030504040204" pitchFamily="34" charset="-120"/>
                          <a:ea typeface="微軟正黑體" panose="020B0604030504040204" pitchFamily="34" charset="-120"/>
                          <a:cs typeface="+mn-cs"/>
                        </a:rPr>
                        <a:t>五專聯合免試入學 </a:t>
                      </a: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聯免</a:t>
                      </a: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分北、中、南三區報名</a:t>
                      </a:r>
                      <a:r>
                        <a:rPr lang="en-US" altLang="zh-TW" sz="2800" b="1" kern="1200" dirty="0">
                          <a:solidFill>
                            <a:srgbClr val="FF0000"/>
                          </a:solidFill>
                          <a:latin typeface="微軟正黑體" panose="020B0604030504040204" pitchFamily="34" charset="-120"/>
                          <a:ea typeface="微軟正黑體" panose="020B0604030504040204" pitchFamily="34" charset="-120"/>
                          <a:cs typeface="+mn-cs"/>
                        </a:rPr>
                        <a:t>)</a:t>
                      </a:r>
                    </a:p>
                  </a:txBody>
                  <a:tcPr/>
                </a:tc>
                <a:extLst>
                  <a:ext uri="{0D108BD9-81ED-4DB2-BD59-A6C34878D82A}">
                    <a16:rowId xmlns:a16="http://schemas.microsoft.com/office/drawing/2014/main" val="10001"/>
                  </a:ext>
                </a:extLst>
              </a:tr>
            </a:tbl>
          </a:graphicData>
        </a:graphic>
      </p:graphicFrame>
      <p:grpSp>
        <p:nvGrpSpPr>
          <p:cNvPr id="20" name="群組 19"/>
          <p:cNvGrpSpPr/>
          <p:nvPr/>
        </p:nvGrpSpPr>
        <p:grpSpPr>
          <a:xfrm>
            <a:off x="2195737" y="44624"/>
            <a:ext cx="6768752" cy="400110"/>
            <a:chOff x="2195736" y="44624"/>
            <a:chExt cx="6768752" cy="400110"/>
          </a:xfrm>
        </p:grpSpPr>
        <p:sp>
          <p:nvSpPr>
            <p:cNvPr id="21" name="矩形 20"/>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五專入學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87853764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單箭頭接點 11"/>
          <p:cNvCxnSpPr/>
          <p:nvPr/>
        </p:nvCxnSpPr>
        <p:spPr bwMode="auto">
          <a:xfrm>
            <a:off x="2441830" y="4214660"/>
            <a:ext cx="7937" cy="1015663"/>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p:spPr>
      </p:cxnSp>
      <p:sp>
        <p:nvSpPr>
          <p:cNvPr id="6" name="圓角矩形 5"/>
          <p:cNvSpPr/>
          <p:nvPr/>
        </p:nvSpPr>
        <p:spPr bwMode="auto">
          <a:xfrm>
            <a:off x="688098" y="1524084"/>
            <a:ext cx="3540754" cy="713386"/>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a:defRPr/>
            </a:pPr>
            <a:r>
              <a:rPr kumimoji="0" lang="zh-TW" altLang="en-US" sz="2800" b="1" dirty="0">
                <a:solidFill>
                  <a:schemeClr val="tx1"/>
                </a:solidFill>
                <a:latin typeface="標楷體" pitchFamily="65" charset="-120"/>
                <a:ea typeface="標楷體" pitchFamily="65" charset="-120"/>
              </a:rPr>
              <a:t>國中教育會考</a:t>
            </a:r>
          </a:p>
        </p:txBody>
      </p:sp>
      <p:sp>
        <p:nvSpPr>
          <p:cNvPr id="7" name="圓角矩形 6"/>
          <p:cNvSpPr/>
          <p:nvPr/>
        </p:nvSpPr>
        <p:spPr bwMode="auto">
          <a:xfrm>
            <a:off x="695946" y="3660638"/>
            <a:ext cx="3540754" cy="736923"/>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nchor="ctr"/>
          <a:lstStyle/>
          <a:p>
            <a:pPr algn="ctr">
              <a:spcBef>
                <a:spcPts val="0"/>
              </a:spcBef>
              <a:defRPr/>
            </a:pPr>
            <a:r>
              <a:rPr kumimoji="0" lang="zh-TW" altLang="en-US" sz="2800" b="1" dirty="0">
                <a:solidFill>
                  <a:schemeClr val="tx1"/>
                </a:solidFill>
                <a:latin typeface="標楷體" pitchFamily="65" charset="-120"/>
                <a:ea typeface="標楷體" pitchFamily="65" charset="-120"/>
              </a:rPr>
              <a:t>免試入學</a:t>
            </a:r>
            <a:endParaRPr kumimoji="0" lang="zh-TW" altLang="en-US" sz="2800" b="1" i="1" dirty="0">
              <a:solidFill>
                <a:schemeClr val="tx1"/>
              </a:solidFill>
              <a:latin typeface="標楷體" pitchFamily="65" charset="-120"/>
              <a:ea typeface="標楷體" pitchFamily="65" charset="-120"/>
            </a:endParaRPr>
          </a:p>
        </p:txBody>
      </p:sp>
      <p:cxnSp>
        <p:nvCxnSpPr>
          <p:cNvPr id="11" name="直線單箭頭接點 10"/>
          <p:cNvCxnSpPr>
            <a:stCxn id="6" idx="2"/>
            <a:endCxn id="7" idx="0"/>
          </p:cNvCxnSpPr>
          <p:nvPr/>
        </p:nvCxnSpPr>
        <p:spPr bwMode="auto">
          <a:xfrm>
            <a:off x="2458489" y="2237502"/>
            <a:ext cx="7849" cy="1423161"/>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p:spPr>
      </p:cxnSp>
      <p:sp>
        <p:nvSpPr>
          <p:cNvPr id="62470" name="文字方塊 15"/>
          <p:cNvSpPr txBox="1">
            <a:spLocks noChangeArrowheads="1"/>
          </p:cNvSpPr>
          <p:nvPr/>
        </p:nvSpPr>
        <p:spPr bwMode="auto">
          <a:xfrm>
            <a:off x="256921" y="4450142"/>
            <a:ext cx="3338174"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113.7.1~7.2</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a:solidFill>
                  <a:srgbClr val="006600"/>
                </a:solidFill>
                <a:latin typeface="Times New Roman" pitchFamily="18" charset="0"/>
                <a:ea typeface="標楷體" pitchFamily="65" charset="-120"/>
                <a:cs typeface="Times New Roman" pitchFamily="18" charset="0"/>
              </a:rPr>
              <a:t>113.7.9</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a:solidFill>
                  <a:srgbClr val="006600"/>
                </a:solidFill>
                <a:latin typeface="Times New Roman" pitchFamily="18" charset="0"/>
                <a:ea typeface="標楷體" pitchFamily="65" charset="-120"/>
                <a:cs typeface="Times New Roman" pitchFamily="18" charset="0"/>
              </a:rPr>
              <a:t>113.7.11</a:t>
            </a:r>
          </a:p>
        </p:txBody>
      </p:sp>
      <p:sp>
        <p:nvSpPr>
          <p:cNvPr id="4" name="圓角矩形 3"/>
          <p:cNvSpPr/>
          <p:nvPr/>
        </p:nvSpPr>
        <p:spPr bwMode="auto">
          <a:xfrm>
            <a:off x="5513506" y="1757949"/>
            <a:ext cx="2996042" cy="959105"/>
          </a:xfrm>
          <a:prstGeom prst="roundRect">
            <a:avLst/>
          </a:prstGeom>
          <a:solidFill>
            <a:srgbClr val="FFCCFF"/>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學習區</a:t>
            </a:r>
            <a:endParaRPr kumimoji="0" lang="en-US" altLang="zh-TW" sz="28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完全免試入學</a:t>
            </a:r>
          </a:p>
        </p:txBody>
      </p:sp>
      <p:sp>
        <p:nvSpPr>
          <p:cNvPr id="18" name="圓角矩形 17"/>
          <p:cNvSpPr/>
          <p:nvPr/>
        </p:nvSpPr>
        <p:spPr bwMode="auto">
          <a:xfrm>
            <a:off x="745764" y="5260118"/>
            <a:ext cx="3541192" cy="1312820"/>
          </a:xfrm>
          <a:prstGeom prst="roundRect">
            <a:avLst/>
          </a:prstGeom>
          <a:solidFill>
            <a:schemeClr val="accent6">
              <a:lumMod val="40000"/>
              <a:lumOff val="6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a:defRPr/>
            </a:pPr>
            <a:r>
              <a:rPr kumimoji="0" lang="zh-TW" altLang="en-US" sz="2800" b="1" dirty="0">
                <a:solidFill>
                  <a:schemeClr val="tx1"/>
                </a:solidFill>
                <a:latin typeface="標楷體" pitchFamily="65" charset="-120"/>
                <a:ea typeface="標楷體" pitchFamily="65" charset="-120"/>
              </a:rPr>
              <a:t>各校續招</a:t>
            </a:r>
          </a:p>
        </p:txBody>
      </p:sp>
      <p:sp>
        <p:nvSpPr>
          <p:cNvPr id="62475" name="文字方塊 19"/>
          <p:cNvSpPr txBox="1">
            <a:spLocks noChangeArrowheads="1"/>
          </p:cNvSpPr>
          <p:nvPr/>
        </p:nvSpPr>
        <p:spPr bwMode="auto">
          <a:xfrm>
            <a:off x="761383" y="5707982"/>
            <a:ext cx="3467468" cy="707886"/>
          </a:xfrm>
          <a:prstGeom prst="rect">
            <a:avLst/>
          </a:prstGeom>
          <a:noFill/>
          <a:ln w="9525">
            <a:noFill/>
            <a:miter lim="800000"/>
            <a:headEnd/>
            <a:tailEnd/>
          </a:ln>
        </p:spPr>
        <p:txBody>
          <a:bodyPr wrap="square">
            <a:spAutoFit/>
          </a:bodyPr>
          <a:lstStyle/>
          <a:p>
            <a:r>
              <a:rPr lang="zh-TW" altLang="en-US" sz="2000" b="1" dirty="0">
                <a:solidFill>
                  <a:srgbClr val="FF0000"/>
                </a:solidFill>
                <a:latin typeface="Times New Roman" pitchFamily="18" charset="0"/>
                <a:ea typeface="標楷體" pitchFamily="65" charset="-120"/>
                <a:cs typeface="Times New Roman" pitchFamily="18" charset="0"/>
              </a:rPr>
              <a:t>依各校公告時間辦理報名及分發作業</a:t>
            </a:r>
            <a:r>
              <a:rPr lang="en-US" altLang="zh-TW" sz="2000" b="1" dirty="0">
                <a:solidFill>
                  <a:srgbClr val="FF0000"/>
                </a:solidFill>
                <a:latin typeface="Times New Roman" pitchFamily="18" charset="0"/>
                <a:ea typeface="標楷體" pitchFamily="65" charset="-120"/>
                <a:cs typeface="Times New Roman" pitchFamily="18" charset="0"/>
              </a:rPr>
              <a:t>(113</a:t>
            </a:r>
            <a:r>
              <a:rPr lang="zh-TW" altLang="en-US" sz="2000" b="1" dirty="0">
                <a:solidFill>
                  <a:srgbClr val="FF0000"/>
                </a:solidFill>
                <a:latin typeface="Times New Roman" pitchFamily="18" charset="0"/>
                <a:ea typeface="標楷體" pitchFamily="65" charset="-120"/>
                <a:cs typeface="Times New Roman" pitchFamily="18" charset="0"/>
              </a:rPr>
              <a:t>年</a:t>
            </a:r>
            <a:r>
              <a:rPr lang="en-US" altLang="zh-TW" sz="2000" b="1" dirty="0">
                <a:solidFill>
                  <a:srgbClr val="FF0000"/>
                </a:solidFill>
                <a:latin typeface="Times New Roman" pitchFamily="18" charset="0"/>
                <a:ea typeface="標楷體" pitchFamily="65" charset="-120"/>
                <a:cs typeface="Times New Roman" pitchFamily="18" charset="0"/>
              </a:rPr>
              <a:t>7</a:t>
            </a:r>
            <a:r>
              <a:rPr lang="zh-TW" altLang="en-US" sz="2000" b="1" dirty="0">
                <a:solidFill>
                  <a:srgbClr val="FF0000"/>
                </a:solidFill>
                <a:latin typeface="Times New Roman" pitchFamily="18" charset="0"/>
                <a:ea typeface="標楷體" pitchFamily="65" charset="-120"/>
                <a:cs typeface="Times New Roman" pitchFamily="18" charset="0"/>
              </a:rPr>
              <a:t>月下旬以後</a:t>
            </a:r>
            <a:r>
              <a:rPr lang="en-US" altLang="zh-TW" sz="2000" b="1" dirty="0">
                <a:solidFill>
                  <a:srgbClr val="FF0000"/>
                </a:solidFill>
                <a:latin typeface="Times New Roman" pitchFamily="18" charset="0"/>
                <a:ea typeface="標楷體" pitchFamily="65" charset="-120"/>
                <a:cs typeface="Times New Roman" pitchFamily="18" charset="0"/>
              </a:rPr>
              <a:t>)</a:t>
            </a:r>
          </a:p>
        </p:txBody>
      </p:sp>
      <p:cxnSp>
        <p:nvCxnSpPr>
          <p:cNvPr id="14" name="直線單箭頭接點 13"/>
          <p:cNvCxnSpPr/>
          <p:nvPr/>
        </p:nvCxnSpPr>
        <p:spPr bwMode="auto">
          <a:xfrm>
            <a:off x="2449767" y="2383737"/>
            <a:ext cx="2997145" cy="2340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9" name="文字方塊 15"/>
          <p:cNvSpPr txBox="1">
            <a:spLocks noChangeArrowheads="1"/>
          </p:cNvSpPr>
          <p:nvPr/>
        </p:nvSpPr>
        <p:spPr bwMode="auto">
          <a:xfrm>
            <a:off x="5630781" y="2737301"/>
            <a:ext cx="2878781"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113.5.7~5.8</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a:solidFill>
                  <a:srgbClr val="006600"/>
                </a:solidFill>
                <a:latin typeface="Times New Roman" pitchFamily="18" charset="0"/>
                <a:ea typeface="標楷體" pitchFamily="65" charset="-120"/>
                <a:cs typeface="Times New Roman" pitchFamily="18" charset="0"/>
              </a:rPr>
              <a:t>113.5.16</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a:solidFill>
                  <a:srgbClr val="006600"/>
                </a:solidFill>
                <a:latin typeface="Times New Roman" pitchFamily="18" charset="0"/>
                <a:ea typeface="標楷體" pitchFamily="65" charset="-120"/>
                <a:cs typeface="Times New Roman" pitchFamily="18" charset="0"/>
              </a:rPr>
              <a:t>113.6.17</a:t>
            </a:r>
          </a:p>
        </p:txBody>
      </p:sp>
      <p:sp>
        <p:nvSpPr>
          <p:cNvPr id="25" name="文字方塊 15"/>
          <p:cNvSpPr txBox="1">
            <a:spLocks noChangeArrowheads="1"/>
          </p:cNvSpPr>
          <p:nvPr/>
        </p:nvSpPr>
        <p:spPr bwMode="auto">
          <a:xfrm>
            <a:off x="256920" y="2348600"/>
            <a:ext cx="3490912" cy="923330"/>
          </a:xfrm>
          <a:prstGeom prst="rect">
            <a:avLst/>
          </a:prstGeom>
          <a:noFill/>
          <a:ln w="9525">
            <a:noFill/>
            <a:miter lim="800000"/>
            <a:headEnd/>
            <a:tailEnd/>
          </a:ln>
        </p:spPr>
        <p:txBody>
          <a:bodyPr>
            <a:spAutoFit/>
          </a:bodyPr>
          <a:lstStyle/>
          <a:p>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113.3.7~3.9</a:t>
            </a:r>
          </a:p>
          <a:p>
            <a:r>
              <a:rPr lang="zh-TW" altLang="en-US" b="1" dirty="0">
                <a:solidFill>
                  <a:srgbClr val="006600"/>
                </a:solidFill>
                <a:latin typeface="Times New Roman" pitchFamily="18" charset="0"/>
                <a:ea typeface="標楷體" pitchFamily="65" charset="-120"/>
                <a:cs typeface="Times New Roman" pitchFamily="18" charset="0"/>
              </a:rPr>
              <a:t>測驗：</a:t>
            </a:r>
            <a:r>
              <a:rPr lang="en-US" altLang="zh-TW" b="1" dirty="0">
                <a:solidFill>
                  <a:srgbClr val="006600"/>
                </a:solidFill>
                <a:latin typeface="Times New Roman" pitchFamily="18" charset="0"/>
                <a:ea typeface="標楷體" pitchFamily="65" charset="-120"/>
                <a:cs typeface="Times New Roman" pitchFamily="18" charset="0"/>
              </a:rPr>
              <a:t>113.5.18~5.19</a:t>
            </a:r>
          </a:p>
          <a:p>
            <a:r>
              <a:rPr lang="zh-TW" altLang="en-US" b="1" dirty="0">
                <a:solidFill>
                  <a:srgbClr val="006600"/>
                </a:solidFill>
                <a:latin typeface="Times New Roman" pitchFamily="18" charset="0"/>
                <a:ea typeface="標楷體" pitchFamily="65" charset="-120"/>
                <a:cs typeface="Times New Roman" pitchFamily="18" charset="0"/>
              </a:rPr>
              <a:t>成績公告：</a:t>
            </a:r>
            <a:r>
              <a:rPr lang="en-US" altLang="zh-TW" b="1" dirty="0">
                <a:solidFill>
                  <a:srgbClr val="006600"/>
                </a:solidFill>
                <a:latin typeface="Times New Roman" pitchFamily="18" charset="0"/>
                <a:ea typeface="標楷體" pitchFamily="65" charset="-120"/>
                <a:cs typeface="Times New Roman" pitchFamily="18" charset="0"/>
              </a:rPr>
              <a:t>113.6.7</a:t>
            </a:r>
          </a:p>
        </p:txBody>
      </p:sp>
      <p:cxnSp>
        <p:nvCxnSpPr>
          <p:cNvPr id="9" name="肘形接點 8"/>
          <p:cNvCxnSpPr/>
          <p:nvPr/>
        </p:nvCxnSpPr>
        <p:spPr>
          <a:xfrm>
            <a:off x="2462399" y="3271930"/>
            <a:ext cx="2984499" cy="864096"/>
          </a:xfrm>
          <a:prstGeom prst="bentConnector3">
            <a:avLst>
              <a:gd name="adj1" fmla="val 70307"/>
            </a:avLst>
          </a:prstGeom>
          <a:ln w="28575">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bwMode="auto">
          <a:xfrm>
            <a:off x="5513506" y="3763386"/>
            <a:ext cx="2996042" cy="959105"/>
          </a:xfrm>
          <a:prstGeom prst="roundRect">
            <a:avLst/>
          </a:prstGeom>
          <a:solidFill>
            <a:srgbClr val="F9FC8C"/>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特色招生</a:t>
            </a:r>
            <a:endParaRPr kumimoji="0" lang="en-US" altLang="zh-TW" sz="28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專業群科甄選入學</a:t>
            </a:r>
          </a:p>
        </p:txBody>
      </p:sp>
      <p:sp>
        <p:nvSpPr>
          <p:cNvPr id="22" name="文字方塊 15"/>
          <p:cNvSpPr txBox="1">
            <a:spLocks noChangeArrowheads="1"/>
          </p:cNvSpPr>
          <p:nvPr/>
        </p:nvSpPr>
        <p:spPr bwMode="auto">
          <a:xfrm>
            <a:off x="5635531" y="4810208"/>
            <a:ext cx="2686286" cy="1089529"/>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113.3.11~3.15</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術科測驗：</a:t>
            </a:r>
            <a:r>
              <a:rPr lang="en-US" altLang="zh-TW" b="1" dirty="0">
                <a:solidFill>
                  <a:srgbClr val="006600"/>
                </a:solidFill>
                <a:latin typeface="Times New Roman" pitchFamily="18" charset="0"/>
                <a:ea typeface="標楷體" pitchFamily="65" charset="-120"/>
                <a:cs typeface="Times New Roman" pitchFamily="18" charset="0"/>
              </a:rPr>
              <a:t>113.4.13</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a:solidFill>
                  <a:srgbClr val="006600"/>
                </a:solidFill>
                <a:latin typeface="Times New Roman" pitchFamily="18" charset="0"/>
                <a:ea typeface="標楷體" pitchFamily="65" charset="-120"/>
                <a:cs typeface="Times New Roman" pitchFamily="18" charset="0"/>
              </a:rPr>
              <a:t>113.6.14</a:t>
            </a: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a:solidFill>
                  <a:srgbClr val="006600"/>
                </a:solidFill>
                <a:latin typeface="Times New Roman" pitchFamily="18" charset="0"/>
                <a:ea typeface="標楷體" pitchFamily="65" charset="-120"/>
                <a:cs typeface="Times New Roman" pitchFamily="18" charset="0"/>
              </a:rPr>
              <a:t>113.6.17</a:t>
            </a:r>
          </a:p>
        </p:txBody>
      </p:sp>
      <p:sp>
        <p:nvSpPr>
          <p:cNvPr id="23" name="矩形 22"/>
          <p:cNvSpPr/>
          <p:nvPr/>
        </p:nvSpPr>
        <p:spPr>
          <a:xfrm>
            <a:off x="107506" y="696467"/>
            <a:ext cx="8928992" cy="576064"/>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113</a:t>
            </a:r>
            <a:r>
              <a:rPr lang="zh-TW" altLang="en-US" sz="3200" b="1" dirty="0">
                <a:solidFill>
                  <a:prstClr val="white"/>
                </a:solidFill>
                <a:latin typeface="微軟正黑體" panose="020B0604030504040204" pitchFamily="34" charset="-120"/>
                <a:ea typeface="微軟正黑體" panose="020B0604030504040204" pitchFamily="34" charset="-120"/>
              </a:rPr>
              <a:t>年花蓮區高中職適性入學重要日程</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86</a:t>
            </a:fld>
            <a:endParaRPr lang="zh-TW" altLang="en-US"/>
          </a:p>
        </p:txBody>
      </p:sp>
      <p:grpSp>
        <p:nvGrpSpPr>
          <p:cNvPr id="36" name="群組 35"/>
          <p:cNvGrpSpPr/>
          <p:nvPr/>
        </p:nvGrpSpPr>
        <p:grpSpPr>
          <a:xfrm>
            <a:off x="2195737" y="44624"/>
            <a:ext cx="6768752" cy="400110"/>
            <a:chOff x="2195736" y="44624"/>
            <a:chExt cx="6768752" cy="400110"/>
          </a:xfrm>
        </p:grpSpPr>
        <p:sp>
          <p:nvSpPr>
            <p:cNvPr id="37" name="矩形 3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79512" y="1340768"/>
            <a:ext cx="8713788" cy="5257800"/>
          </a:xfrm>
          <a:ln>
            <a:solidFill>
              <a:srgbClr val="FF0000"/>
            </a:solidFill>
          </a:ln>
        </p:spPr>
        <p:txBody>
          <a:bodyPr>
            <a:normAutofit fontScale="92500" lnSpcReduction="10000"/>
          </a:bodyPr>
          <a:lstStyle/>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花蓮區高級中等學校免試入學 </a:t>
            </a:r>
            <a:r>
              <a:rPr kumimoji="0" lang="en-US" altLang="zh-TW" sz="2400" b="1" dirty="0">
                <a:solidFill>
                  <a:srgbClr val="FF0000"/>
                </a:solidFill>
              </a:rPr>
              <a:t>(</a:t>
            </a:r>
            <a:r>
              <a:rPr kumimoji="0" lang="zh-TW" altLang="en-US" sz="2400" b="1" dirty="0">
                <a:solidFill>
                  <a:srgbClr val="FF0000"/>
                </a:solidFill>
              </a:rPr>
              <a:t>承辦：花蓮高商</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學習區完全免試入學</a:t>
            </a:r>
            <a:r>
              <a:rPr kumimoji="0" lang="en-US" altLang="zh-TW" sz="2400" b="1" dirty="0">
                <a:solidFill>
                  <a:srgbClr val="FF0000"/>
                </a:solidFill>
              </a:rPr>
              <a:t>(</a:t>
            </a:r>
            <a:r>
              <a:rPr kumimoji="0" lang="zh-TW" altLang="en-US" sz="2400" b="1" dirty="0">
                <a:solidFill>
                  <a:srgbClr val="FF0000"/>
                </a:solidFill>
              </a:rPr>
              <a:t>承辦：花蓮高工</a:t>
            </a:r>
            <a:r>
              <a:rPr kumimoji="0" lang="en-US" altLang="zh-TW" sz="2400" b="1" dirty="0">
                <a:solidFill>
                  <a:srgbClr val="FF0000"/>
                </a:solidFill>
              </a:rPr>
              <a:t>)</a:t>
            </a:r>
            <a:endParaRPr kumimoji="0" lang="zh-TW" altLang="en-US" sz="2400" b="1" dirty="0">
              <a:solidFill>
                <a:srgbClr val="FF0000"/>
              </a:solidFill>
            </a:endParaRP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國中技藝技能優良學生甄審入學</a:t>
            </a:r>
            <a:r>
              <a:rPr kumimoji="0" lang="en-US" altLang="zh-TW" sz="2400" b="1" dirty="0">
                <a:solidFill>
                  <a:srgbClr val="FF0000"/>
                </a:solidFill>
              </a:rPr>
              <a:t>(</a:t>
            </a:r>
            <a:r>
              <a:rPr kumimoji="0" lang="zh-TW" altLang="en-US" sz="2400" b="1" dirty="0">
                <a:solidFill>
                  <a:srgbClr val="FF0000"/>
                </a:solidFill>
              </a:rPr>
              <a:t>承辦：花蓮高商</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特色招生專業群科甄選入學</a:t>
            </a:r>
            <a:r>
              <a:rPr kumimoji="0" lang="en-US" altLang="zh-TW" sz="2400" b="1" dirty="0">
                <a:solidFill>
                  <a:srgbClr val="FF0000"/>
                </a:solidFill>
              </a:rPr>
              <a:t>(</a:t>
            </a:r>
            <a:r>
              <a:rPr kumimoji="0" lang="zh-TW" altLang="en-US" sz="2400" b="1" dirty="0">
                <a:solidFill>
                  <a:srgbClr val="FF0000"/>
                </a:solidFill>
              </a:rPr>
              <a:t>花商、花工、花農、上騰</a:t>
            </a:r>
            <a:r>
              <a:rPr kumimoji="0" lang="en-US" altLang="zh-TW" sz="2400" b="1" dirty="0">
                <a:solidFill>
                  <a:srgbClr val="FF0000"/>
                </a:solidFill>
              </a:rPr>
              <a:t>)</a:t>
            </a:r>
            <a:endParaRPr kumimoji="0" lang="zh-TW" altLang="en-US" sz="2400" b="1" dirty="0">
              <a:solidFill>
                <a:srgbClr val="FF0000"/>
              </a:solidFill>
            </a:endParaRPr>
          </a:p>
          <a:p>
            <a:pPr eaLnBrk="1" hangingPunct="1">
              <a:buFontTx/>
              <a:buBlip>
                <a:blip r:embed="rId3"/>
              </a:buBlip>
              <a:defRPr/>
            </a:pPr>
            <a:r>
              <a:rPr kumimoji="0" lang="zh-TW" altLang="en-US" sz="2800" b="1" dirty="0">
                <a:solidFill>
                  <a:srgbClr val="0000FF"/>
                </a:solidFill>
                <a:effectLst>
                  <a:outerShdw blurRad="38100" dist="38100" dir="2700000" algn="tl">
                    <a:srgbClr val="C0C0C0"/>
                  </a:outerShdw>
                </a:effectLst>
              </a:rPr>
              <a:t>特色招生藝才班甄選入學</a:t>
            </a:r>
            <a:r>
              <a:rPr kumimoji="0" lang="en-US" altLang="zh-TW" sz="2400" b="1" dirty="0">
                <a:solidFill>
                  <a:srgbClr val="FF0000"/>
                </a:solidFill>
              </a:rPr>
              <a:t>(</a:t>
            </a:r>
            <a:r>
              <a:rPr kumimoji="0" lang="zh-TW" altLang="en-US" sz="2400" b="1" dirty="0">
                <a:solidFill>
                  <a:srgbClr val="FF0000"/>
                </a:solidFill>
              </a:rPr>
              <a:t>承辦：花蓮高中、花蓮女中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特色招生體育班甄選入學</a:t>
            </a:r>
            <a:r>
              <a:rPr kumimoji="0" lang="en-US" altLang="zh-TW" sz="2400" b="1" dirty="0">
                <a:solidFill>
                  <a:srgbClr val="FF0000"/>
                </a:solidFill>
              </a:rPr>
              <a:t>(</a:t>
            </a:r>
            <a:r>
              <a:rPr kumimoji="0" lang="zh-TW" altLang="en-US" sz="2400" b="1" dirty="0">
                <a:solidFill>
                  <a:srgbClr val="FF0000"/>
                </a:solidFill>
              </a:rPr>
              <a:t>承辦：花蓮高中、玉里高中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體育績優全國獨招</a:t>
            </a:r>
            <a:r>
              <a:rPr kumimoji="0" lang="en-US" altLang="zh-TW" sz="2800" b="1" dirty="0">
                <a:solidFill>
                  <a:srgbClr val="FF0000"/>
                </a:solidFill>
              </a:rPr>
              <a:t>(</a:t>
            </a:r>
            <a:r>
              <a:rPr kumimoji="0" lang="zh-TW" altLang="en-US" sz="2800" b="1" dirty="0">
                <a:solidFill>
                  <a:srgbClr val="FF0000"/>
                </a:solidFill>
              </a:rPr>
              <a:t>承辦：花蓮體中</a:t>
            </a:r>
            <a:r>
              <a:rPr kumimoji="0" lang="en-US" altLang="zh-TW" sz="28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實用技能</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班</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學程</a:t>
            </a:r>
            <a:r>
              <a:rPr kumimoji="0" lang="en-US" altLang="zh-TW" sz="2800" b="1" dirty="0">
                <a:solidFill>
                  <a:srgbClr val="FF0000"/>
                </a:solidFill>
              </a:rPr>
              <a:t>(</a:t>
            </a:r>
            <a:r>
              <a:rPr kumimoji="0" lang="zh-TW" altLang="en-US" sz="2800" b="1" dirty="0">
                <a:solidFill>
                  <a:srgbClr val="FF0000"/>
                </a:solidFill>
              </a:rPr>
              <a:t>承辦：花蓮高商</a:t>
            </a:r>
            <a:r>
              <a:rPr kumimoji="0" lang="en-US" altLang="zh-TW" sz="28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身心障礙適性輔導安置</a:t>
            </a:r>
            <a:r>
              <a:rPr kumimoji="0" lang="en-US" altLang="zh-TW" sz="2400" b="1" dirty="0">
                <a:solidFill>
                  <a:srgbClr val="FF0000"/>
                </a:solidFill>
              </a:rPr>
              <a:t>(</a:t>
            </a:r>
            <a:r>
              <a:rPr kumimoji="0" lang="zh-TW" altLang="en-US" sz="2400" b="1" dirty="0">
                <a:solidFill>
                  <a:srgbClr val="FF0000"/>
                </a:solidFill>
              </a:rPr>
              <a:t>承辦：花蓮特殊教育學校</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五專優先免試入學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五專聯合免試入學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五專完全免試入學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p:txBody>
      </p:sp>
      <p:sp>
        <p:nvSpPr>
          <p:cNvPr id="5" name="矩形 4"/>
          <p:cNvSpPr/>
          <p:nvPr/>
        </p:nvSpPr>
        <p:spPr>
          <a:xfrm>
            <a:off x="107506" y="696467"/>
            <a:ext cx="8928992" cy="576064"/>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113</a:t>
            </a:r>
            <a:r>
              <a:rPr lang="zh-TW" altLang="en-US" sz="3200" b="1" dirty="0">
                <a:solidFill>
                  <a:prstClr val="white"/>
                </a:solidFill>
                <a:latin typeface="微軟正黑體" panose="020B0604030504040204" pitchFamily="34" charset="-120"/>
                <a:ea typeface="微軟正黑體" panose="020B0604030504040204" pitchFamily="34" charset="-120"/>
              </a:rPr>
              <a:t>年花蓮區高中職適性入學管道承辦單位</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87</a:t>
            </a:fld>
            <a:endParaRPr lang="zh-TW" altLang="en-US"/>
          </a:p>
        </p:txBody>
      </p:sp>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31"/>
          <p:cNvGraphicFramePr>
            <a:graphicFrameLocks noGrp="1" noChangeAspect="1"/>
          </p:cNvGraphicFramePr>
          <p:nvPr>
            <p:ph sz="half" idx="2"/>
            <p:extLst>
              <p:ext uri="{D42A27DB-BD31-4B8C-83A1-F6EECF244321}">
                <p14:modId xmlns:p14="http://schemas.microsoft.com/office/powerpoint/2010/main" val="2118981748"/>
              </p:ext>
            </p:extLst>
          </p:nvPr>
        </p:nvGraphicFramePr>
        <p:xfrm>
          <a:off x="827584" y="620706"/>
          <a:ext cx="4275138" cy="6191275"/>
        </p:xfrm>
        <a:graphic>
          <a:graphicData uri="http://schemas.openxmlformats.org/presentationml/2006/ole">
            <mc:AlternateContent xmlns:mc="http://schemas.openxmlformats.org/markup-compatibility/2006">
              <mc:Choice xmlns:v="urn:schemas-microsoft-com:vml" Requires="v">
                <p:oleObj r:id="rId3" imgW="4762535" imgH="9596507" progId="">
                  <p:embed/>
                </p:oleObj>
              </mc:Choice>
              <mc:Fallback>
                <p:oleObj r:id="rId3" imgW="4762535" imgH="9596507" progId="">
                  <p:embed/>
                  <p:pic>
                    <p:nvPicPr>
                      <p:cNvPr id="0" name="Picture 18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620706"/>
                        <a:ext cx="4275138" cy="619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AutoShape 12"/>
          <p:cNvSpPr>
            <a:spLocks/>
          </p:cNvSpPr>
          <p:nvPr/>
        </p:nvSpPr>
        <p:spPr bwMode="auto">
          <a:xfrm>
            <a:off x="6516218" y="3955423"/>
            <a:ext cx="1209675" cy="609600"/>
          </a:xfrm>
          <a:prstGeom prst="borderCallout1">
            <a:avLst>
              <a:gd name="adj1" fmla="val 18750"/>
              <a:gd name="adj2" fmla="val -6250"/>
              <a:gd name="adj3" fmla="val 15262"/>
              <a:gd name="adj4" fmla="val -275330"/>
            </a:avLst>
          </a:prstGeom>
          <a:solidFill>
            <a:schemeClr val="accent1"/>
          </a:solidFill>
          <a:ln w="9525">
            <a:solidFill>
              <a:schemeClr val="tx1"/>
            </a:solidFill>
            <a:miter lim="800000"/>
            <a:headEnd/>
            <a:tailEnd/>
          </a:ln>
        </p:spPr>
        <p:txBody>
          <a:bodyPr/>
          <a:lstStyle/>
          <a:p>
            <a:pPr algn="ctr"/>
            <a:endParaRPr lang="zh-TW" altLang="zh-TW"/>
          </a:p>
        </p:txBody>
      </p:sp>
      <p:sp>
        <p:nvSpPr>
          <p:cNvPr id="1056" name="AutoShape 12"/>
          <p:cNvSpPr>
            <a:spLocks/>
          </p:cNvSpPr>
          <p:nvPr/>
        </p:nvSpPr>
        <p:spPr bwMode="auto">
          <a:xfrm>
            <a:off x="6122505" y="4893082"/>
            <a:ext cx="1219200" cy="609600"/>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057" name="Rectangle 2"/>
          <p:cNvSpPr>
            <a:spLocks noGrp="1" noChangeArrowheads="1"/>
          </p:cNvSpPr>
          <p:nvPr>
            <p:ph type="title"/>
          </p:nvPr>
        </p:nvSpPr>
        <p:spPr>
          <a:xfrm>
            <a:off x="755578" y="553427"/>
            <a:ext cx="2448272" cy="1143000"/>
          </a:xfrm>
        </p:spPr>
        <p:txBody>
          <a:bodyPr/>
          <a:lstStyle/>
          <a:p>
            <a:pPr algn="l" eaLnBrk="1" hangingPunct="1"/>
            <a:r>
              <a:rPr lang="zh-TW" altLang="en-US" sz="3600" b="1" dirty="0">
                <a:solidFill>
                  <a:srgbClr val="0000FF"/>
                </a:solidFill>
                <a:latin typeface="微軟正黑體" panose="020B0604030504040204" pitchFamily="34" charset="-120"/>
                <a:ea typeface="微軟正黑體" panose="020B0604030504040204" pitchFamily="34" charset="-120"/>
              </a:rPr>
              <a:t>地理位置</a:t>
            </a:r>
          </a:p>
        </p:txBody>
      </p:sp>
      <p:sp>
        <p:nvSpPr>
          <p:cNvPr id="1029" name="Text Box 11"/>
          <p:cNvSpPr txBox="1">
            <a:spLocks noChangeArrowheads="1"/>
          </p:cNvSpPr>
          <p:nvPr/>
        </p:nvSpPr>
        <p:spPr bwMode="auto">
          <a:xfrm>
            <a:off x="6146189" y="5018857"/>
            <a:ext cx="1184275" cy="369887"/>
          </a:xfrm>
          <a:prstGeom prst="rect">
            <a:avLst/>
          </a:prstGeom>
          <a:solidFill>
            <a:schemeClr val="accent3">
              <a:lumMod val="20000"/>
              <a:lumOff val="80000"/>
            </a:schemeClr>
          </a:solidFill>
          <a:ln w="9525">
            <a:noFill/>
            <a:miter lim="800000"/>
            <a:headEnd/>
            <a:tailEnd/>
          </a:ln>
        </p:spPr>
        <p:txBody>
          <a:bodyPr>
            <a:spAutoFit/>
          </a:bodyPr>
          <a:lstStyle/>
          <a:p>
            <a:pPr>
              <a:spcBef>
                <a:spcPct val="50000"/>
              </a:spcBef>
              <a:defRPr/>
            </a:pPr>
            <a:r>
              <a:rPr lang="zh-TW" altLang="en-US" dirty="0">
                <a:latin typeface="標楷體" pitchFamily="65" charset="-120"/>
                <a:ea typeface="標楷體" pitchFamily="65" charset="-120"/>
              </a:rPr>
              <a:t>玉里高中</a:t>
            </a:r>
          </a:p>
        </p:txBody>
      </p:sp>
      <p:sp>
        <p:nvSpPr>
          <p:cNvPr id="1031" name="Text Box 14"/>
          <p:cNvSpPr txBox="1">
            <a:spLocks noChangeArrowheads="1"/>
          </p:cNvSpPr>
          <p:nvPr/>
        </p:nvSpPr>
        <p:spPr bwMode="auto">
          <a:xfrm>
            <a:off x="6539024" y="4102464"/>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光復商工</a:t>
            </a:r>
          </a:p>
        </p:txBody>
      </p:sp>
      <p:sp>
        <p:nvSpPr>
          <p:cNvPr id="1063" name="AutoShape 17"/>
          <p:cNvSpPr>
            <a:spLocks/>
          </p:cNvSpPr>
          <p:nvPr/>
        </p:nvSpPr>
        <p:spPr bwMode="auto">
          <a:xfrm>
            <a:off x="5795979" y="908721"/>
            <a:ext cx="3240533" cy="1430442"/>
          </a:xfrm>
          <a:prstGeom prst="borderCallout1">
            <a:avLst>
              <a:gd name="adj1" fmla="val 76667"/>
              <a:gd name="adj2" fmla="val -2856"/>
              <a:gd name="adj3" fmla="val 103426"/>
              <a:gd name="adj4" fmla="val -51291"/>
            </a:avLst>
          </a:prstGeom>
          <a:solidFill>
            <a:schemeClr val="accent1"/>
          </a:solidFill>
          <a:ln w="9525">
            <a:solidFill>
              <a:schemeClr val="tx1"/>
            </a:solidFill>
            <a:miter lim="800000"/>
            <a:headEnd/>
            <a:tailEnd/>
          </a:ln>
        </p:spPr>
        <p:txBody>
          <a:bodyPr/>
          <a:lstStyle/>
          <a:p>
            <a:pPr algn="ctr"/>
            <a:endParaRPr lang="zh-TW" altLang="zh-TW"/>
          </a:p>
        </p:txBody>
      </p:sp>
      <p:sp>
        <p:nvSpPr>
          <p:cNvPr id="1035" name="Text Box 18"/>
          <p:cNvSpPr txBox="1">
            <a:spLocks noChangeArrowheads="1"/>
          </p:cNvSpPr>
          <p:nvPr/>
        </p:nvSpPr>
        <p:spPr bwMode="auto">
          <a:xfrm>
            <a:off x="5816025" y="1052529"/>
            <a:ext cx="3220487" cy="1200329"/>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花蓮高中、花蓮女中、花蓮高工、花蓮高農、花蓮高商、四維高中、海星高中、慈大附中、體育高中</a:t>
            </a:r>
          </a:p>
        </p:txBody>
      </p:sp>
      <p:sp>
        <p:nvSpPr>
          <p:cNvPr id="1065" name="Line 20"/>
          <p:cNvSpPr>
            <a:spLocks noChangeShapeType="1"/>
          </p:cNvSpPr>
          <p:nvPr/>
        </p:nvSpPr>
        <p:spPr bwMode="auto">
          <a:xfrm>
            <a:off x="5486400" y="2073350"/>
            <a:ext cx="0" cy="1882074"/>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6" name="Line 21"/>
          <p:cNvSpPr>
            <a:spLocks noChangeShapeType="1"/>
          </p:cNvSpPr>
          <p:nvPr/>
        </p:nvSpPr>
        <p:spPr bwMode="auto">
          <a:xfrm>
            <a:off x="5486400" y="4102432"/>
            <a:ext cx="0" cy="910744"/>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7" name="Text Box 22"/>
          <p:cNvSpPr txBox="1">
            <a:spLocks noChangeArrowheads="1"/>
          </p:cNvSpPr>
          <p:nvPr/>
        </p:nvSpPr>
        <p:spPr bwMode="auto">
          <a:xfrm>
            <a:off x="5562600" y="2743232"/>
            <a:ext cx="1066800" cy="366713"/>
          </a:xfrm>
          <a:prstGeom prst="rect">
            <a:avLst/>
          </a:prstGeom>
          <a:noFill/>
          <a:ln w="9525">
            <a:noFill/>
            <a:miter lim="800000"/>
            <a:headEnd/>
            <a:tailEnd/>
          </a:ln>
        </p:spPr>
        <p:txBody>
          <a:bodyPr>
            <a:spAutoFit/>
          </a:bodyPr>
          <a:lstStyle/>
          <a:p>
            <a:pPr>
              <a:spcBef>
                <a:spcPct val="50000"/>
              </a:spcBef>
            </a:pPr>
            <a:endParaRPr lang="zh-TW" altLang="zh-TW"/>
          </a:p>
        </p:txBody>
      </p:sp>
      <p:sp>
        <p:nvSpPr>
          <p:cNvPr id="1068" name="Text Box 23"/>
          <p:cNvSpPr txBox="1">
            <a:spLocks noChangeArrowheads="1"/>
          </p:cNvSpPr>
          <p:nvPr/>
        </p:nvSpPr>
        <p:spPr bwMode="auto">
          <a:xfrm>
            <a:off x="5519516" y="2939353"/>
            <a:ext cx="914400" cy="366713"/>
          </a:xfrm>
          <a:prstGeom prst="rect">
            <a:avLst/>
          </a:prstGeom>
          <a:noFill/>
          <a:ln w="9525">
            <a:noFill/>
            <a:miter lim="800000"/>
            <a:headEnd/>
            <a:tailEnd/>
          </a:ln>
        </p:spPr>
        <p:txBody>
          <a:bodyPr>
            <a:spAutoFit/>
          </a:bodyPr>
          <a:lstStyle/>
          <a:p>
            <a:pPr>
              <a:spcBef>
                <a:spcPct val="50000"/>
              </a:spcBef>
            </a:pPr>
            <a:r>
              <a:rPr lang="en-US" altLang="zh-TW" dirty="0"/>
              <a:t>45</a:t>
            </a:r>
            <a:r>
              <a:rPr lang="zh-TW" altLang="en-US" dirty="0"/>
              <a:t>公里</a:t>
            </a:r>
          </a:p>
        </p:txBody>
      </p:sp>
      <p:sp>
        <p:nvSpPr>
          <p:cNvPr id="1069" name="Text Box 24"/>
          <p:cNvSpPr txBox="1">
            <a:spLocks noChangeArrowheads="1"/>
          </p:cNvSpPr>
          <p:nvPr/>
        </p:nvSpPr>
        <p:spPr bwMode="auto">
          <a:xfrm>
            <a:off x="5486400" y="4191032"/>
            <a:ext cx="914400" cy="366713"/>
          </a:xfrm>
          <a:prstGeom prst="rect">
            <a:avLst/>
          </a:prstGeom>
          <a:noFill/>
          <a:ln w="9525">
            <a:noFill/>
            <a:miter lim="800000"/>
            <a:headEnd/>
            <a:tailEnd/>
          </a:ln>
        </p:spPr>
        <p:txBody>
          <a:bodyPr>
            <a:spAutoFit/>
          </a:bodyPr>
          <a:lstStyle/>
          <a:p>
            <a:pPr>
              <a:spcBef>
                <a:spcPct val="50000"/>
              </a:spcBef>
            </a:pPr>
            <a:r>
              <a:rPr lang="en-US" altLang="zh-TW"/>
              <a:t>45</a:t>
            </a:r>
            <a:r>
              <a:rPr lang="zh-TW" altLang="en-US"/>
              <a:t>公里</a:t>
            </a:r>
          </a:p>
        </p:txBody>
      </p:sp>
      <p:sp>
        <p:nvSpPr>
          <p:cNvPr id="18" name="AutoShape 12"/>
          <p:cNvSpPr>
            <a:spLocks/>
          </p:cNvSpPr>
          <p:nvPr/>
        </p:nvSpPr>
        <p:spPr bwMode="auto">
          <a:xfrm>
            <a:off x="6860381" y="2636874"/>
            <a:ext cx="1219200" cy="594482"/>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9" name="Text Box 14"/>
          <p:cNvSpPr txBox="1">
            <a:spLocks noChangeArrowheads="1"/>
          </p:cNvSpPr>
          <p:nvPr/>
        </p:nvSpPr>
        <p:spPr bwMode="auto">
          <a:xfrm>
            <a:off x="6892712" y="2786888"/>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上騰工商</a:t>
            </a:r>
          </a:p>
        </p:txBody>
      </p:sp>
      <p:sp>
        <p:nvSpPr>
          <p:cNvPr id="2" name="投影片編號版面配置區 1"/>
          <p:cNvSpPr>
            <a:spLocks noGrp="1"/>
          </p:cNvSpPr>
          <p:nvPr>
            <p:ph type="sldNum" sz="quarter" idx="12"/>
          </p:nvPr>
        </p:nvSpPr>
        <p:spPr/>
        <p:txBody>
          <a:bodyPr/>
          <a:lstStyle/>
          <a:p>
            <a:pPr>
              <a:defRPr/>
            </a:pPr>
            <a:fld id="{7181A0B3-DB22-411F-8DA5-437507180C5A}" type="slidenum">
              <a:rPr lang="en-US" altLang="zh-TW" smtClean="0"/>
              <a:pPr>
                <a:defRPr/>
              </a:pPr>
              <a:t>88</a:t>
            </a:fld>
            <a:endParaRPr lang="en-US" altLang="zh-TW"/>
          </a:p>
        </p:txBody>
      </p:sp>
      <p:grpSp>
        <p:nvGrpSpPr>
          <p:cNvPr id="31" name="群組 30"/>
          <p:cNvGrpSpPr/>
          <p:nvPr/>
        </p:nvGrpSpPr>
        <p:grpSpPr>
          <a:xfrm>
            <a:off x="2195737" y="44624"/>
            <a:ext cx="6768752" cy="400110"/>
            <a:chOff x="2195736" y="44624"/>
            <a:chExt cx="6768752" cy="400110"/>
          </a:xfrm>
        </p:grpSpPr>
        <p:sp>
          <p:nvSpPr>
            <p:cNvPr id="32" name="矩形 3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323544" y="548680"/>
            <a:ext cx="8272463" cy="1143000"/>
          </a:xfrm>
        </p:spPr>
        <p:txBody>
          <a:bodyPr/>
          <a:lstStyle/>
          <a:p>
            <a:pPr eaLnBrk="1" hangingPunct="1"/>
            <a:r>
              <a:rPr lang="zh-TW" altLang="en-US" sz="4000" b="1" dirty="0">
                <a:solidFill>
                  <a:srgbClr val="0000FF"/>
                </a:solidFill>
                <a:latin typeface="微軟正黑體" panose="020B0604030504040204" pitchFamily="34" charset="-120"/>
                <a:ea typeface="微軟正黑體" panose="020B0604030504040204" pitchFamily="34" charset="-120"/>
                <a:cs typeface="Times New Roman" pitchFamily="18" charset="0"/>
              </a:rPr>
              <a:t>花蓮區高中高職就學管道</a:t>
            </a:r>
            <a:endParaRPr lang="en-US" altLang="zh-TW" sz="40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6147" name="Rectangle 3"/>
          <p:cNvSpPr>
            <a:spLocks noGrp="1" noChangeArrowheads="1"/>
          </p:cNvSpPr>
          <p:nvPr>
            <p:ph type="body" idx="1"/>
          </p:nvPr>
        </p:nvSpPr>
        <p:spPr>
          <a:xfrm>
            <a:off x="0" y="1557338"/>
            <a:ext cx="9144000" cy="5111750"/>
          </a:xfrm>
          <a:solidFill>
            <a:schemeClr val="accent3">
              <a:lumMod val="20000"/>
              <a:lumOff val="80000"/>
            </a:schemeClr>
          </a:solidFill>
        </p:spPr>
        <p:txBody>
          <a:bodyPr/>
          <a:lstStyle/>
          <a:p>
            <a:pPr eaLnBrk="1" hangingPunct="1">
              <a:buFontTx/>
              <a:buBlip>
                <a:blip r:embed="rId3"/>
              </a:buBlip>
              <a:defRPr/>
            </a:pP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高中</a:t>
            </a:r>
            <a:r>
              <a:rPr lang="en-US" altLang="zh-TW"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7</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3</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：花蓮高中、花蓮女中、</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玉里高中</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縣立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校：體育高中</a:t>
            </a:r>
            <a:endParaRPr lang="zh-TW" altLang="en-US" sz="20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3</a:t>
            </a:r>
            <a:r>
              <a:rPr lang="zh-TW" altLang="en-US" sz="2800" b="1" dirty="0">
                <a:latin typeface="微軟正黑體" panose="020B0604030504040204" pitchFamily="34" charset="-120"/>
                <a:ea typeface="微軟正黑體" panose="020B0604030504040204" pitchFamily="34" charset="-120"/>
                <a:cs typeface="Times New Roman" pitchFamily="18" charset="0"/>
              </a:rPr>
              <a:t>校：慈大附中、</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四維高中、海星高中</a:t>
            </a:r>
            <a:endParaRPr lang="en-US" altLang="zh-TW" sz="28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eaLnBrk="1" hangingPunct="1">
              <a:buFontTx/>
              <a:buBlip>
                <a:blip r:embed="rId3"/>
              </a:buBlip>
              <a:defRPr/>
            </a:pP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高職</a:t>
            </a:r>
            <a:r>
              <a:rPr lang="en-US" altLang="zh-TW"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5</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4</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：花蓮高工、花蓮高農、花蓮高商、光復商工</a:t>
            </a:r>
            <a:br>
              <a:rPr lang="zh-TW" altLang="en-US" sz="2800" b="1" dirty="0">
                <a:latin typeface="微軟正黑體" panose="020B0604030504040204" pitchFamily="34" charset="-120"/>
                <a:ea typeface="微軟正黑體" panose="020B0604030504040204" pitchFamily="34" charset="-120"/>
                <a:cs typeface="Times New Roman" pitchFamily="18" charset="0"/>
              </a:rPr>
            </a:b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校：上騰工商</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marL="0" indent="269875" eaLnBrk="1" hangingPunct="1">
              <a:buNone/>
              <a:defRPr/>
            </a:pPr>
            <a:r>
              <a:rPr lang="en-US" altLang="zh-TW"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a:latin typeface="微軟正黑體" panose="020B0604030504040204" pitchFamily="34" charset="-120"/>
                <a:ea typeface="微軟正黑體" panose="020B0604030504040204" pitchFamily="34" charset="-120"/>
                <a:cs typeface="Times New Roman" pitchFamily="18" charset="0"/>
              </a:rPr>
              <a:t>註：</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紫色表示有職業類科</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藍色表示有綜合高中學程</a:t>
            </a:r>
            <a:r>
              <a:rPr lang="en-US" altLang="zh-TW"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Blip>
                <a:blip r:embed="rId3"/>
              </a:buBlip>
              <a:defRPr/>
            </a:pPr>
            <a:endParaRPr lang="zh-TW" altLang="en-US" sz="28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89</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圓角 1">
            <a:extLst>
              <a:ext uri="{FF2B5EF4-FFF2-40B4-BE49-F238E27FC236}">
                <a16:creationId xmlns:a16="http://schemas.microsoft.com/office/drawing/2014/main" id="{AC3975C8-7B6C-4ACA-A4C5-BB32EB2E254B}"/>
              </a:ext>
            </a:extLst>
          </p:cNvPr>
          <p:cNvSpPr/>
          <p:nvPr/>
        </p:nvSpPr>
        <p:spPr>
          <a:xfrm>
            <a:off x="2210713" y="3560789"/>
            <a:ext cx="4970033"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2" descr="5 分鐘看懂12 年國教「數學領域」課程架構及學習重點- Python4U - Medium">
            <a:extLst>
              <a:ext uri="{FF2B5EF4-FFF2-40B4-BE49-F238E27FC236}">
                <a16:creationId xmlns:a16="http://schemas.microsoft.com/office/drawing/2014/main" id="{C9BAEF71-A87F-42FB-96B4-C93EDB0AF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03" y="0"/>
            <a:ext cx="8232197" cy="686016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圓角 4">
            <a:extLst>
              <a:ext uri="{FF2B5EF4-FFF2-40B4-BE49-F238E27FC236}">
                <a16:creationId xmlns:a16="http://schemas.microsoft.com/office/drawing/2014/main" id="{A7E0D13B-F36E-40F7-877D-B406B3349A15}"/>
              </a:ext>
            </a:extLst>
          </p:cNvPr>
          <p:cNvSpPr/>
          <p:nvPr/>
        </p:nvSpPr>
        <p:spPr>
          <a:xfrm>
            <a:off x="2299455" y="3571544"/>
            <a:ext cx="4970033"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6CD61002-FE99-4DA6-8788-B0A567E4B6F6}"/>
              </a:ext>
            </a:extLst>
          </p:cNvPr>
          <p:cNvSpPr/>
          <p:nvPr/>
        </p:nvSpPr>
        <p:spPr>
          <a:xfrm>
            <a:off x="4784478" y="4797943"/>
            <a:ext cx="1161827"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p:cNvSpPr>
            <a:spLocks noGrp="1"/>
          </p:cNvSpPr>
          <p:nvPr>
            <p:ph type="sldNum" sz="quarter" idx="12"/>
          </p:nvPr>
        </p:nvSpPr>
        <p:spPr/>
        <p:txBody>
          <a:bodyPr/>
          <a:lstStyle/>
          <a:p>
            <a:fld id="{C2E42920-5CEB-4D4C-9C16-41ED72EC8A0B}" type="slidenum">
              <a:rPr lang="zh-TW" altLang="en-US" smtClean="0"/>
              <a:t>9</a:t>
            </a:fld>
            <a:endParaRPr lang="zh-TW" altLang="en-US" dirty="0"/>
          </a:p>
        </p:txBody>
      </p:sp>
    </p:spTree>
    <p:extLst>
      <p:ext uri="{BB962C8B-B14F-4D97-AF65-F5344CB8AC3E}">
        <p14:creationId xmlns:p14="http://schemas.microsoft.com/office/powerpoint/2010/main" val="421335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標題 1"/>
          <p:cNvSpPr>
            <a:spLocks noGrp="1"/>
          </p:cNvSpPr>
          <p:nvPr>
            <p:ph type="title"/>
          </p:nvPr>
        </p:nvSpPr>
        <p:spPr>
          <a:xfrm>
            <a:off x="467544" y="908752"/>
            <a:ext cx="8229600" cy="796925"/>
          </a:xfrm>
        </p:spPr>
        <p:txBody>
          <a:bodyPr/>
          <a:lstStyle/>
          <a:p>
            <a:pPr algn="l">
              <a:buFontTx/>
              <a:buBlip>
                <a:blip r:embed="rId3"/>
              </a:buBlip>
            </a:pPr>
            <a:r>
              <a:rPr lang="zh-TW" altLang="en-US" sz="3600" b="1" dirty="0">
                <a:solidFill>
                  <a:srgbClr val="0000FF"/>
                </a:solidFill>
                <a:latin typeface="微軟正黑體" panose="020B0604030504040204" pitchFamily="34" charset="-120"/>
                <a:ea typeface="微軟正黑體" panose="020B0604030504040204" pitchFamily="34" charset="-120"/>
              </a:rPr>
              <a:t>花蓮區</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FF0000"/>
                </a:solidFill>
                <a:latin typeface="微軟正黑體" panose="020B0604030504040204" pitchFamily="34" charset="-120"/>
                <a:ea typeface="微軟正黑體" panose="020B0604030504040204" pitchFamily="34" charset="-120"/>
              </a:rPr>
              <a:t>綜合高中</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0000FF"/>
                </a:solidFill>
                <a:latin typeface="微軟正黑體" panose="020B0604030504040204" pitchFamily="34" charset="-120"/>
                <a:ea typeface="微軟正黑體" panose="020B0604030504040204" pitchFamily="34" charset="-120"/>
              </a:rPr>
              <a:t>開設學程一覽表</a:t>
            </a:r>
            <a:endParaRPr lang="zh-TW" altLang="en-US" sz="4800" b="1" dirty="0">
              <a:solidFill>
                <a:srgbClr val="0000FF"/>
              </a:solidFill>
              <a:latin typeface="微軟正黑體" panose="020B0604030504040204" pitchFamily="34" charset="-120"/>
              <a:ea typeface="微軟正黑體" panose="020B0604030504040204" pitchFamily="34" charset="-120"/>
            </a:endParaRPr>
          </a:p>
        </p:txBody>
      </p:sp>
      <p:sp>
        <p:nvSpPr>
          <p:cNvPr id="101378" name="投影片編號版面配置區 2"/>
          <p:cNvSpPr>
            <a:spLocks noGrp="1"/>
          </p:cNvSpPr>
          <p:nvPr>
            <p:ph type="sldNum" sz="quarter" idx="12"/>
          </p:nvPr>
        </p:nvSpPr>
        <p:spPr bwMode="auto">
          <a:noFill/>
          <a:ln>
            <a:miter lim="800000"/>
            <a:headEnd/>
            <a:tailEnd/>
          </a:ln>
        </p:spPr>
        <p:txBody>
          <a:bodyPr/>
          <a:lstStyle/>
          <a:p>
            <a:fld id="{6CCE47AB-985A-4624-ADF9-8A3C1C23A04E}" type="slidenum">
              <a:rPr lang="zh-TW" altLang="en-US" smtClean="0">
                <a:ea typeface="新細明體" charset="-120"/>
              </a:rPr>
              <a:pPr/>
              <a:t>90</a:t>
            </a:fld>
            <a:endParaRPr lang="en-US" altLang="zh-TW">
              <a:ea typeface="新細明體"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107377355"/>
              </p:ext>
            </p:extLst>
          </p:nvPr>
        </p:nvGraphicFramePr>
        <p:xfrm>
          <a:off x="539568" y="2204896"/>
          <a:ext cx="8424167" cy="4265889"/>
        </p:xfrm>
        <a:graphic>
          <a:graphicData uri="http://schemas.openxmlformats.org/drawingml/2006/table">
            <a:tbl>
              <a:tblPr firstRow="1" bandRow="1">
                <a:tableStyleId>{5C22544A-7EE6-4342-B048-85BDC9FD1C3A}</a:tableStyleId>
              </a:tblPr>
              <a:tblGrid>
                <a:gridCol w="1393974">
                  <a:extLst>
                    <a:ext uri="{9D8B030D-6E8A-4147-A177-3AD203B41FA5}">
                      <a16:colId xmlns:a16="http://schemas.microsoft.com/office/drawing/2014/main" val="20000"/>
                    </a:ext>
                  </a:extLst>
                </a:gridCol>
                <a:gridCol w="2349673">
                  <a:extLst>
                    <a:ext uri="{9D8B030D-6E8A-4147-A177-3AD203B41FA5}">
                      <a16:colId xmlns:a16="http://schemas.microsoft.com/office/drawing/2014/main" val="20001"/>
                    </a:ext>
                  </a:extLst>
                </a:gridCol>
                <a:gridCol w="4680520">
                  <a:extLst>
                    <a:ext uri="{9D8B030D-6E8A-4147-A177-3AD203B41FA5}">
                      <a16:colId xmlns:a16="http://schemas.microsoft.com/office/drawing/2014/main" val="20002"/>
                    </a:ext>
                  </a:extLst>
                </a:gridCol>
              </a:tblGrid>
              <a:tr h="519832">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學校名稱</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學術學程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專門學程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0000"/>
                  </a:ext>
                </a:extLst>
              </a:tr>
              <a:tr h="1784424">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海星高中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0488" algn="just" defTabSz="914400" rtl="0" eaLnBrk="1" fontAlgn="auto" latinLnBrk="0" hangingPunct="1">
                        <a:lnSpc>
                          <a:spcPct val="120000"/>
                        </a:lnSpc>
                        <a:spcBef>
                          <a:spcPts val="0"/>
                        </a:spcBef>
                        <a:spcAft>
                          <a:spcPts val="0"/>
                        </a:spcAft>
                        <a:buClrTx/>
                        <a:buSzTx/>
                        <a:buFontTx/>
                        <a:buNone/>
                        <a:tabLst/>
                        <a:defRPr/>
                      </a:pPr>
                      <a:r>
                        <a:rPr lang="zh-TW" altLang="en-US" sz="2400" u="none" dirty="0">
                          <a:latin typeface="標楷體" pitchFamily="65" charset="-120"/>
                          <a:ea typeface="標楷體" pitchFamily="65" charset="-120"/>
                          <a:hlinkClick r:id="rId4"/>
                        </a:rPr>
                        <a:t>資訊應用學程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5"/>
                        </a:rPr>
                        <a:t>幼兒保育學程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6"/>
                        </a:rPr>
                        <a:t>廣告設計學程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7"/>
                        </a:rPr>
                        <a:t>服裝設計學程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8"/>
                        </a:rPr>
                        <a:t>多媒體設計學程</a:t>
                      </a:r>
                      <a:r>
                        <a:rPr lang="zh-TW" altLang="en-US" sz="2400" u="none" dirty="0">
                          <a:latin typeface="標楷體" pitchFamily="65" charset="-120"/>
                          <a:ea typeface="標楷體" pitchFamily="65" charset="-120"/>
                        </a:rPr>
                        <a:t>、</a:t>
                      </a:r>
                      <a:r>
                        <a:rPr lang="zh-TW" altLang="en-US" sz="2400" u="sng" dirty="0">
                          <a:solidFill>
                            <a:srgbClr val="0000FF"/>
                          </a:solidFill>
                          <a:latin typeface="標楷體" pitchFamily="65" charset="-120"/>
                          <a:ea typeface="標楷體" pitchFamily="65" charset="-120"/>
                        </a:rPr>
                        <a:t>運動休閒學程</a:t>
                      </a:r>
                      <a:r>
                        <a:rPr lang="zh-TW" altLang="en-US" sz="2400" u="none" dirty="0">
                          <a:solidFill>
                            <a:srgbClr val="0000FF"/>
                          </a:solidFill>
                          <a:latin typeface="標楷體" pitchFamily="65" charset="-120"/>
                          <a:ea typeface="標楷體" pitchFamily="65" charset="-120"/>
                        </a:rPr>
                        <a:t>、</a:t>
                      </a:r>
                      <a:r>
                        <a:rPr lang="zh-TW" altLang="en-US" sz="2400" u="sng" dirty="0">
                          <a:solidFill>
                            <a:srgbClr val="0000FF"/>
                          </a:solidFill>
                          <a:latin typeface="標楷體" pitchFamily="65" charset="-120"/>
                          <a:ea typeface="標楷體" pitchFamily="65" charset="-120"/>
                        </a:rPr>
                        <a:t>室內設計學程</a:t>
                      </a:r>
                      <a:endParaRPr lang="en-US" altLang="zh-TW" sz="1400" u="sng" dirty="0">
                        <a:solidFill>
                          <a:srgbClr val="0000FF"/>
                        </a:solidFill>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61633">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四維高中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80975" algn="just">
                        <a:lnSpc>
                          <a:spcPct val="120000"/>
                        </a:lnSpc>
                      </a:pPr>
                      <a:r>
                        <a:rPr lang="zh-TW" altLang="en-US" sz="2400" u="none" dirty="0">
                          <a:latin typeface="標楷體" pitchFamily="65" charset="-120"/>
                          <a:ea typeface="標楷體" pitchFamily="65" charset="-120"/>
                          <a:hlinkClick r:id="rId9"/>
                        </a:rPr>
                        <a:t>電機技術學程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電子技術學程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資訊技術學程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資料處理學程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電子商務學程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應用日語學程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觀光餐飲學程</a:t>
                      </a:r>
                      <a:endParaRPr lang="zh-TW" altLang="en-US" sz="2400" u="none" dirty="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15083" y="2525608"/>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6850872" y="1970015"/>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15097" y="3544789"/>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7085807" y="3143145"/>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dirty="0">
                <a:solidFill>
                  <a:srgbClr val="FF0000"/>
                </a:solidFill>
                <a:latin typeface="微軟正黑體" pitchFamily="34" charset="-120"/>
                <a:ea typeface="微軟正黑體" pitchFamily="34" charset="-120"/>
              </a:rPr>
              <a:t>比序</a:t>
            </a:r>
          </a:p>
        </p:txBody>
      </p:sp>
      <p:sp>
        <p:nvSpPr>
          <p:cNvPr id="44038" name="矩形 31"/>
          <p:cNvSpPr>
            <a:spLocks noChangeArrowheads="1"/>
          </p:cNvSpPr>
          <p:nvPr/>
        </p:nvSpPr>
        <p:spPr bwMode="auto">
          <a:xfrm>
            <a:off x="0" y="908082"/>
            <a:ext cx="9144000" cy="504825"/>
          </a:xfrm>
          <a:prstGeom prst="rect">
            <a:avLst/>
          </a:prstGeom>
          <a:noFill/>
          <a:ln w="25400" algn="ctr">
            <a:noFill/>
            <a:round/>
            <a:headEnd/>
            <a:tailEnd/>
          </a:ln>
        </p:spPr>
        <p:txBody>
          <a:bodyPr anchor="ctr"/>
          <a:lstStyle>
            <a:lvl1pPr marL="165100" indent="-1651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just" eaLnBrk="1" hangingPunct="1">
              <a:spcBef>
                <a:spcPct val="0"/>
              </a:spcBef>
              <a:buFontTx/>
              <a:buNone/>
            </a:pPr>
            <a:r>
              <a:rPr lang="zh-TW" altLang="en-US" sz="2800" b="1" dirty="0">
                <a:solidFill>
                  <a:srgbClr val="C00000"/>
                </a:solidFill>
                <a:latin typeface="微軟正黑體" pitchFamily="34" charset="-120"/>
                <a:ea typeface="微軟正黑體" pitchFamily="34" charset="-120"/>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適性入學方式</a:t>
            </a:r>
            <a:r>
              <a:rPr lang="en-US" altLang="zh-TW"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免試入學</a:t>
            </a:r>
            <a:endParaRPr lang="zh-TW" altLang="zh-TW" sz="3600" b="1" dirty="0">
              <a:solidFill>
                <a:srgbClr val="0000FF"/>
              </a:solidFill>
              <a:latin typeface="微軟正黑體" panose="020B0604030504040204" pitchFamily="34" charset="-120"/>
              <a:ea typeface="微軟正黑體" panose="020B0604030504040204" pitchFamily="34" charset="-120"/>
              <a:cs typeface="+mj-cs"/>
            </a:endParaRPr>
          </a:p>
        </p:txBody>
      </p:sp>
      <p:sp>
        <p:nvSpPr>
          <p:cNvPr id="3" name="文字方塊 2"/>
          <p:cNvSpPr txBox="1"/>
          <p:nvPr/>
        </p:nvSpPr>
        <p:spPr>
          <a:xfrm>
            <a:off x="-15082" y="4682499"/>
            <a:ext cx="9174163" cy="1569660"/>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dirty="0">
                <a:latin typeface="微軟正黑體" panose="020B0604030504040204" pitchFamily="34" charset="-120"/>
                <a:ea typeface="微軟正黑體" panose="020B0604030504040204" pitchFamily="34" charset="-120"/>
              </a:rPr>
              <a:t>113</a:t>
            </a:r>
            <a:r>
              <a:rPr lang="zh-TW" altLang="zh-TW" dirty="0">
                <a:latin typeface="微軟正黑體" panose="020B0604030504040204" pitchFamily="34" charset="-120"/>
                <a:ea typeface="微軟正黑體" panose="020B0604030504040204" pitchFamily="34" charset="-120"/>
              </a:rPr>
              <a:t>年</a:t>
            </a:r>
            <a:r>
              <a:rPr lang="zh-TW" altLang="en-US" dirty="0">
                <a:latin typeface="微軟正黑體" panose="020B0604030504040204" pitchFamily="34" charset="-120"/>
                <a:ea typeface="微軟正黑體" panose="020B0604030504040204" pitchFamily="34" charset="-120"/>
              </a:rPr>
              <a:t>花蓮區</a:t>
            </a:r>
            <a:r>
              <a:rPr lang="zh-TW" altLang="zh-TW" dirty="0">
                <a:latin typeface="微軟正黑體" panose="020B0604030504040204" pitchFamily="34" charset="-120"/>
                <a:ea typeface="微軟正黑體" panose="020B0604030504040204" pitchFamily="34" charset="-120"/>
              </a:rPr>
              <a:t>國中</a:t>
            </a:r>
            <a:r>
              <a:rPr lang="zh-TW" altLang="en-US" dirty="0">
                <a:latin typeface="微軟正黑體" panose="020B0604030504040204" pitchFamily="34" charset="-120"/>
                <a:ea typeface="微軟正黑體" panose="020B0604030504040204" pitchFamily="34" charset="-120"/>
              </a:rPr>
              <a:t>應屆</a:t>
            </a:r>
            <a:r>
              <a:rPr lang="zh-TW" altLang="zh-TW" dirty="0">
                <a:latin typeface="微軟正黑體" panose="020B0604030504040204" pitchFamily="34" charset="-120"/>
                <a:ea typeface="微軟正黑體" panose="020B0604030504040204" pitchFamily="34" charset="-120"/>
              </a:rPr>
              <a:t>畢業生約</a:t>
            </a:r>
            <a:r>
              <a:rPr lang="en-US" altLang="zh-TW" dirty="0">
                <a:latin typeface="微軟正黑體" panose="020B0604030504040204" pitchFamily="34" charset="-120"/>
                <a:ea typeface="微軟正黑體" panose="020B0604030504040204" pitchFamily="34" charset="-120"/>
              </a:rPr>
              <a:t>2700</a:t>
            </a:r>
            <a:r>
              <a:rPr lang="zh-TW" altLang="en-US" dirty="0">
                <a:latin typeface="微軟正黑體" panose="020B0604030504040204" pitchFamily="34" charset="-120"/>
                <a:ea typeface="微軟正黑體" panose="020B0604030504040204" pitchFamily="34" charset="-120"/>
              </a:rPr>
              <a:t>人</a:t>
            </a:r>
            <a:endParaRPr lang="zh-TW" altLang="zh-TW" dirty="0">
              <a:latin typeface="微軟正黑體" panose="020B0604030504040204" pitchFamily="34" charset="-120"/>
              <a:ea typeface="微軟正黑體" panose="020B0604030504040204" pitchFamily="34" charset="-120"/>
            </a:endParaRPr>
          </a:p>
          <a:p>
            <a:pPr eaLnBrk="1" hangingPunct="1">
              <a:defRPr/>
            </a:pPr>
            <a:r>
              <a:rPr lang="zh-TW" altLang="en-US" dirty="0">
                <a:latin typeface="微軟正黑體" panose="020B0604030504040204" pitchFamily="34" charset="-120"/>
                <a:ea typeface="微軟正黑體" panose="020B0604030504040204" pitchFamily="34" charset="-120"/>
              </a:rPr>
              <a:t>本區</a:t>
            </a:r>
            <a:r>
              <a:rPr lang="zh-TW" altLang="zh-TW" dirty="0">
                <a:latin typeface="微軟正黑體" panose="020B0604030504040204" pitchFamily="34" charset="-120"/>
                <a:ea typeface="微軟正黑體" panose="020B0604030504040204" pitchFamily="34" charset="-120"/>
              </a:rPr>
              <a:t>高中職總招生名額</a:t>
            </a:r>
            <a:r>
              <a:rPr lang="zh-TW" altLang="en-US" dirty="0">
                <a:latin typeface="微軟正黑體" panose="020B0604030504040204" pitchFamily="34" charset="-120"/>
                <a:ea typeface="微軟正黑體" panose="020B0604030504040204" pitchFamily="34" charset="-120"/>
              </a:rPr>
              <a:t>超過</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千人</a:t>
            </a:r>
            <a:endParaRPr lang="en-US" altLang="zh-TW" dirty="0">
              <a:latin typeface="微軟正黑體" panose="020B0604030504040204" pitchFamily="34" charset="-120"/>
              <a:ea typeface="微軟正黑體" panose="020B0604030504040204" pitchFamily="34" charset="-120"/>
            </a:endParaRPr>
          </a:p>
          <a:p>
            <a:pPr eaLnBrk="1" hangingPunct="1">
              <a:defRPr/>
            </a:pPr>
            <a:r>
              <a:rPr lang="zh-TW" altLang="en-US" b="1" dirty="0">
                <a:solidFill>
                  <a:srgbClr val="FF0000"/>
                </a:solidFill>
                <a:latin typeface="微軟正黑體" panose="020B0604030504040204" pitchFamily="34" charset="-120"/>
                <a:ea typeface="微軟正黑體" panose="020B0604030504040204" pitchFamily="34" charset="-120"/>
              </a:rPr>
              <a:t>高中職招生名額 ＞</a:t>
            </a: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國中畢業生人數</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11" name="流程圖: 替代處理程序 10"/>
          <p:cNvSpPr>
            <a:spLocks noChangeArrowheads="1"/>
          </p:cNvSpPr>
          <p:nvPr/>
        </p:nvSpPr>
        <p:spPr bwMode="auto">
          <a:xfrm>
            <a:off x="15097" y="1833458"/>
            <a:ext cx="6640513" cy="652462"/>
          </a:xfrm>
          <a:prstGeom prst="flowChartAlternateProcess">
            <a:avLst/>
          </a:prstGeom>
          <a:solidFill>
            <a:srgbClr val="FFFF99"/>
          </a:solidFill>
          <a:ln w="25400" algn="ctr">
            <a:solidFill>
              <a:srgbClr val="FFC000"/>
            </a:solidFill>
            <a:round/>
            <a:headEnd/>
            <a:tailEnd/>
          </a:ln>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44041" name="圖片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8280" y="4354316"/>
            <a:ext cx="1507249" cy="250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96AE9F33-D45E-4C7A-AFCA-D724586BA752}" type="slidenum">
              <a:rPr lang="zh-TW" altLang="en-US" smtClean="0"/>
              <a:pPr>
                <a:defRPr/>
              </a:pPr>
              <a:t>91</a:t>
            </a:fld>
            <a:endParaRPr lang="zh-TW" altLang="en-US"/>
          </a:p>
        </p:txBody>
      </p:sp>
      <p:grpSp>
        <p:nvGrpSpPr>
          <p:cNvPr id="37" name="群組 36"/>
          <p:cNvGrpSpPr/>
          <p:nvPr/>
        </p:nvGrpSpPr>
        <p:grpSpPr>
          <a:xfrm>
            <a:off x="2195737"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389506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ChangeArrowheads="1"/>
          </p:cNvSpPr>
          <p:nvPr/>
        </p:nvSpPr>
        <p:spPr bwMode="auto">
          <a:xfrm>
            <a:off x="214282" y="423533"/>
            <a:ext cx="8462174" cy="646331"/>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36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0"/>
              </a:rPr>
              <a:t>花蓮區免試入學</a:t>
            </a:r>
            <a:r>
              <a:rPr kumimoji="0" lang="zh-TW" altLang="en-US"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rPr>
              <a:t>比序項目積分</a:t>
            </a:r>
            <a:endParaRPr kumimoji="0" lang="en-US" altLang="zh-TW"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endParaRPr>
          </a:p>
        </p:txBody>
      </p:sp>
      <p:graphicFrame>
        <p:nvGraphicFramePr>
          <p:cNvPr id="26" name="資料庫圖表 25"/>
          <p:cNvGraphicFramePr/>
          <p:nvPr>
            <p:extLst>
              <p:ext uri="{D42A27DB-BD31-4B8C-83A1-F6EECF244321}">
                <p14:modId xmlns:p14="http://schemas.microsoft.com/office/powerpoint/2010/main" val="3139555275"/>
              </p:ext>
            </p:extLst>
          </p:nvPr>
        </p:nvGraphicFramePr>
        <p:xfrm>
          <a:off x="623111" y="1087358"/>
          <a:ext cx="4020343"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4643440" y="1094700"/>
            <a:ext cx="4393058" cy="1754326"/>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kumimoji="0" lang="zh-TW" altLang="en-US" b="1" dirty="0">
                <a:solidFill>
                  <a:srgbClr val="FF0000"/>
                </a:solidFill>
                <a:latin typeface="微軟正黑體" pitchFamily="34" charset="-120"/>
                <a:ea typeface="微軟正黑體" pitchFamily="34" charset="-120"/>
              </a:rPr>
              <a:t>第</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志願</a:t>
            </a:r>
            <a:r>
              <a:rPr kumimoji="0" lang="en-US" altLang="zh-TW" b="1" dirty="0">
                <a:solidFill>
                  <a:srgbClr val="FF0000"/>
                </a:solidFill>
                <a:latin typeface="微軟正黑體" pitchFamily="34" charset="-120"/>
                <a:ea typeface="微軟正黑體" pitchFamily="34" charset="-120"/>
              </a:rPr>
              <a:t>20</a:t>
            </a:r>
            <a:r>
              <a:rPr kumimoji="0" lang="zh-TW" altLang="en-US" b="1" dirty="0">
                <a:solidFill>
                  <a:srgbClr val="FF0000"/>
                </a:solidFill>
                <a:latin typeface="微軟正黑體" pitchFamily="34" charset="-120"/>
                <a:ea typeface="微軟正黑體" pitchFamily="34" charset="-120"/>
              </a:rPr>
              <a:t>分</a:t>
            </a: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分，</a:t>
            </a:r>
            <a:endParaRPr kumimoji="0" lang="en-US" altLang="zh-TW" b="1" dirty="0">
              <a:solidFill>
                <a:srgbClr val="000090"/>
              </a:solidFill>
              <a:latin typeface="微軟正黑體" pitchFamily="34" charset="-120"/>
              <a:ea typeface="微軟正黑體" pitchFamily="34" charset="-120"/>
            </a:endParaRPr>
          </a:p>
          <a:p>
            <a:pPr eaLnBrk="1" fontAlgn="auto" hangingPunct="1">
              <a:spcBef>
                <a:spcPts val="0"/>
              </a:spcBef>
              <a:spcAft>
                <a:spcPts val="0"/>
              </a:spcAft>
              <a:defRPr/>
            </a:pP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7</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9</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13</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15</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19</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21</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8</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22</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24</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25</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27</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28</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30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31</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40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0</a:t>
            </a:r>
            <a:r>
              <a:rPr kumimoji="0" lang="zh-TW" altLang="en-US" b="1" dirty="0">
                <a:solidFill>
                  <a:srgbClr val="000090"/>
                </a:solidFill>
                <a:latin typeface="微軟正黑體" pitchFamily="34" charset="-120"/>
                <a:ea typeface="微軟正黑體" pitchFamily="34" charset="-120"/>
              </a:rPr>
              <a:t>分。</a:t>
            </a:r>
          </a:p>
        </p:txBody>
      </p:sp>
      <p:sp>
        <p:nvSpPr>
          <p:cNvPr id="28" name="文字方塊 27"/>
          <p:cNvSpPr txBox="1"/>
          <p:nvPr/>
        </p:nvSpPr>
        <p:spPr>
          <a:xfrm>
            <a:off x="4644009" y="2924944"/>
            <a:ext cx="3168352" cy="193899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16</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獎懲紀錄：</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幹部表現：</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競賽表現：</a:t>
            </a: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其他：</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29" name="文字方塊 28"/>
          <p:cNvSpPr txBox="1"/>
          <p:nvPr/>
        </p:nvSpPr>
        <p:spPr>
          <a:xfrm>
            <a:off x="4572000" y="4958873"/>
            <a:ext cx="4320480" cy="184084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「精熟」</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6</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endPar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「基礎」</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1.</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5</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4</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「待加強」者</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C)</a:t>
            </a:r>
          </a:p>
        </p:txBody>
      </p:sp>
      <p:sp>
        <p:nvSpPr>
          <p:cNvPr id="2" name="圓角矩形 1"/>
          <p:cNvSpPr/>
          <p:nvPr/>
        </p:nvSpPr>
        <p:spPr>
          <a:xfrm>
            <a:off x="3125290" y="4581128"/>
            <a:ext cx="1296144" cy="724148"/>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 name="矩形 2"/>
          <p:cNvSpPr/>
          <p:nvPr/>
        </p:nvSpPr>
        <p:spPr>
          <a:xfrm>
            <a:off x="3012877" y="4712401"/>
            <a:ext cx="1191032" cy="461665"/>
          </a:xfrm>
          <a:prstGeom prst="rect">
            <a:avLst/>
          </a:prstGeom>
        </p:spPr>
        <p:txBody>
          <a:bodyPr wrap="none">
            <a:spAutoFit/>
          </a:bodyPr>
          <a:lstStyle/>
          <a:p>
            <a:pPr marL="537750" lvl="0" indent="-285750" algn="r">
              <a:spcBef>
                <a:spcPts val="200"/>
              </a:spcBef>
              <a:buSzPct val="75000"/>
              <a:buFont typeface="Wingdings" panose="05000000000000000000" pitchFamily="2" charset="2"/>
              <a:buChar char="l"/>
            </a:pPr>
            <a:r>
              <a:rPr lang="en-US" altLang="zh-TW" sz="2400" dirty="0"/>
              <a:t>3</a:t>
            </a:r>
            <a:r>
              <a:rPr lang="zh-TW" altLang="en-US" sz="2400" dirty="0"/>
              <a:t>分</a:t>
            </a:r>
          </a:p>
        </p:txBody>
      </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92</a:t>
            </a:fld>
            <a:endParaRPr lang="zh-TW" altLang="en-US"/>
          </a:p>
        </p:txBody>
      </p:sp>
      <p:grpSp>
        <p:nvGrpSpPr>
          <p:cNvPr id="37" name="群組 36"/>
          <p:cNvGrpSpPr/>
          <p:nvPr/>
        </p:nvGrpSpPr>
        <p:grpSpPr>
          <a:xfrm>
            <a:off x="2195737"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04236321"/>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投影片編號版面配置區 1"/>
          <p:cNvSpPr>
            <a:spLocks noGrp="1"/>
          </p:cNvSpPr>
          <p:nvPr>
            <p:ph type="sldNum" sz="quarter" idx="12"/>
          </p:nvPr>
        </p:nvSpPr>
        <p:spPr bwMode="auto">
          <a:noFill/>
          <a:ln>
            <a:miter lim="800000"/>
            <a:headEnd/>
            <a:tailEnd/>
          </a:ln>
        </p:spPr>
        <p:txBody>
          <a:bodyPr/>
          <a:lstStyle/>
          <a:p>
            <a:fld id="{309FFCFE-235C-4FCD-88F7-B0C8C7B3F715}" type="slidenum">
              <a:rPr lang="zh-TW" altLang="en-US" smtClean="0">
                <a:ea typeface="新細明體" charset="-120"/>
              </a:rPr>
              <a:pPr/>
              <a:t>93</a:t>
            </a:fld>
            <a:endParaRPr lang="en-US" altLang="zh-TW">
              <a:ea typeface="新細明體" charset="-120"/>
            </a:endParaRPr>
          </a:p>
        </p:txBody>
      </p:sp>
      <p:sp>
        <p:nvSpPr>
          <p:cNvPr id="7" name="標題 1"/>
          <p:cNvSpPr txBox="1">
            <a:spLocks/>
          </p:cNvSpPr>
          <p:nvPr/>
        </p:nvSpPr>
        <p:spPr>
          <a:xfrm>
            <a:off x="359025" y="401482"/>
            <a:ext cx="9036496" cy="993775"/>
          </a:xfrm>
          <a:prstGeom prst="rect">
            <a:avLst/>
          </a:prstGeom>
        </p:spPr>
        <p:txBody>
          <a:bodyPr/>
          <a:lstStyle/>
          <a:p>
            <a:pPr algn="ctr">
              <a:defRPr/>
            </a:pPr>
            <a:r>
              <a:rPr lang="en-US" altLang="zh-TW" sz="3200" b="1" dirty="0">
                <a:solidFill>
                  <a:srgbClr val="0000FF"/>
                </a:solidFill>
                <a:latin typeface="微軟正黑體" panose="020B0604030504040204" pitchFamily="34" charset="-120"/>
                <a:ea typeface="微軟正黑體" panose="020B0604030504040204" pitchFamily="34" charset="-120"/>
                <a:cs typeface="+mj-cs"/>
              </a:rPr>
              <a:t>113</a:t>
            </a:r>
            <a:r>
              <a:rPr lang="zh-TW" altLang="zh-TW" sz="3200" b="1" dirty="0">
                <a:solidFill>
                  <a:srgbClr val="0000FF"/>
                </a:solidFill>
                <a:latin typeface="微軟正黑體" panose="020B0604030504040204" pitchFamily="34" charset="-120"/>
                <a:ea typeface="微軟正黑體" panose="020B0604030504040204" pitchFamily="34" charset="-120"/>
                <a:cs typeface="+mj-cs"/>
              </a:rPr>
              <a:t>學年度花蓮區</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比序</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FF0000"/>
                </a:solidFill>
                <a:latin typeface="微軟正黑體" panose="020B0604030504040204" pitchFamily="34" charset="-120"/>
                <a:ea typeface="微軟正黑體" panose="020B0604030504040204" pitchFamily="34" charset="-120"/>
                <a:cs typeface="+mj-cs"/>
              </a:rPr>
              <a:t>競賽</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採計項目</a:t>
            </a:r>
            <a:endParaRPr lang="zh-TW" altLang="en-US" sz="3200" dirty="0">
              <a:solidFill>
                <a:srgbClr val="0000FF"/>
              </a:solidFill>
              <a:latin typeface="微軟正黑體" panose="020B0604030504040204" pitchFamily="34" charset="-120"/>
              <a:ea typeface="微軟正黑體" panose="020B0604030504040204" pitchFamily="34" charset="-120"/>
              <a:cs typeface="+mj-cs"/>
            </a:endParaRPr>
          </a:p>
        </p:txBody>
      </p:sp>
      <p:sp>
        <p:nvSpPr>
          <p:cNvPr id="2" name="矩形 1"/>
          <p:cNvSpPr/>
          <p:nvPr/>
        </p:nvSpPr>
        <p:spPr>
          <a:xfrm>
            <a:off x="235314" y="797879"/>
            <a:ext cx="8784976" cy="6060121"/>
          </a:xfrm>
          <a:prstGeom prst="rect">
            <a:avLst/>
          </a:prstGeom>
        </p:spPr>
        <p:txBody>
          <a:bodyPr wrap="square">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一、國際性競賽：</a:t>
            </a:r>
          </a:p>
          <a:p>
            <a:pPr marL="533400" indent="3175"/>
            <a:r>
              <a:rPr lang="zh-TW" altLang="en-US" dirty="0"/>
              <a:t>依據教育部公佈之國際性競賽參考項目，均採認之；餘凡非上述 之國際性競賽項目，比照區域性（跨縣市）或縣（市）性競賽。</a:t>
            </a:r>
            <a:endParaRPr lang="en-US" altLang="zh-TW" dirty="0"/>
          </a:p>
          <a:p>
            <a:pPr marL="533400" indent="3175"/>
            <a:r>
              <a:rPr lang="zh-TW" altLang="zh-TW" sz="2000" b="1" dirty="0">
                <a:solidFill>
                  <a:srgbClr val="FF0000"/>
                </a:solidFill>
                <a:latin typeface="微軟正黑體" panose="020B0604030504040204" pitchFamily="34" charset="-120"/>
                <a:ea typeface="微軟正黑體" panose="020B0604030504040204" pitchFamily="34" charset="-120"/>
              </a:rPr>
              <a:t>二、全國性競賽：</a:t>
            </a:r>
          </a:p>
          <a:p>
            <a:pPr marL="533400" indent="3175"/>
            <a:r>
              <a:rPr lang="zh-TW" altLang="en-US" b="1" dirty="0">
                <a:latin typeface="微軟正黑體" panose="020B0604030504040204" pitchFamily="34" charset="-120"/>
                <a:ea typeface="微軟正黑體" panose="020B0604030504040204" pitchFamily="34" charset="-120"/>
              </a:rPr>
              <a:t>依據教育部頒定採計要點辦理；非教育部公佈之項目，比照區域性（跨縣市）或縣（市）性競賽。</a:t>
            </a:r>
            <a:endParaRPr lang="zh-TW" altLang="zh-TW" b="1" dirty="0">
              <a:latin typeface="微軟正黑體" panose="020B0604030504040204" pitchFamily="34" charset="-120"/>
              <a:ea typeface="微軟正黑體" panose="020B0604030504040204" pitchFamily="34" charset="-120"/>
            </a:endParaRPr>
          </a:p>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三、區域性（跨縣市）或縣（市）性競賽：</a:t>
            </a:r>
          </a:p>
          <a:p>
            <a:pPr marL="536575"/>
            <a:r>
              <a:rPr lang="zh-TW" altLang="en-US" b="1" dirty="0">
                <a:latin typeface="微軟正黑體" panose="020B0604030504040204" pitchFamily="34" charset="-120"/>
                <a:ea typeface="微軟正黑體" panose="020B0604030504040204" pitchFamily="34" charset="-120"/>
              </a:rPr>
              <a:t>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以上主管教育行政機關主辦，獎狀上需有直轄市、縣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政府教育主管機關核定文號與縣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首長落款者，始予採計；若獎盃或獎牌未列核准文號者，需檢附教育主管機關核可之公文影本。</a:t>
            </a:r>
            <a:endParaRPr lang="en-US" altLang="zh-TW" b="1" dirty="0">
              <a:latin typeface="微軟正黑體" panose="020B0604030504040204" pitchFamily="34" charset="-120"/>
              <a:ea typeface="微軟正黑體" panose="020B0604030504040204" pitchFamily="34" charset="-120"/>
            </a:endParaRPr>
          </a:p>
          <a:p>
            <a:pPr marL="536575">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一</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科學展覽。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二</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數學、自然與生活科技學習領域競賽、科學實驗競賽、社會學科競賽。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三</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語文類競賽。</a:t>
            </a: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四</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資訊類競賽。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五</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藝能類、音樂、舞蹈、美術、創意戲劇競賽。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六</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創造力競賽。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七</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縣市運動會或中等學校運動會、各單項球類或各單項運動競賽。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八</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獨立研究成果發表競賽。</a:t>
            </a:r>
            <a:endParaRPr lang="en-US"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rPr>
              <a:t>【</a:t>
            </a:r>
            <a:r>
              <a:rPr lang="zh-TW" altLang="en-US" b="1" dirty="0">
                <a:solidFill>
                  <a:srgbClr val="0000FF"/>
                </a:solidFill>
              </a:rPr>
              <a:t>備註</a:t>
            </a:r>
            <a:r>
              <a:rPr lang="en-US" altLang="zh-TW" b="1" dirty="0">
                <a:solidFill>
                  <a:srgbClr val="0000FF"/>
                </a:solidFill>
              </a:rPr>
              <a:t>】</a:t>
            </a:r>
            <a:r>
              <a:rPr lang="zh-TW" altLang="en-US" b="1" dirty="0">
                <a:solidFill>
                  <a:srgbClr val="0000FF"/>
                </a:solidFill>
              </a:rPr>
              <a:t>可跨域擇優採計項目：英語歌唱及英語讀者劇場。</a:t>
            </a:r>
            <a:endParaRPr lang="zh-TW" altLang="zh-TW" b="1" dirty="0">
              <a:solidFill>
                <a:srgbClr val="0000FF"/>
              </a:solidFill>
              <a:latin typeface="微軟正黑體" panose="020B0604030504040204" pitchFamily="34" charset="-120"/>
              <a:ea typeface="微軟正黑體" panose="020B0604030504040204" pitchFamily="34" charset="-120"/>
            </a:endParaRPr>
          </a:p>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四、鄉鎮級比賽：</a:t>
            </a:r>
          </a:p>
          <a:p>
            <a:pPr indent="536575"/>
            <a:r>
              <a:rPr lang="zh-TW" altLang="en-US" b="1" dirty="0">
                <a:latin typeface="微軟正黑體" panose="020B0604030504040204" pitchFamily="34" charset="-120"/>
                <a:ea typeface="微軟正黑體" panose="020B0604030504040204" pitchFamily="34" charset="-120"/>
              </a:rPr>
              <a:t>縣級比賽之鄉鎮市區初賽 ，且獎狀為鄉</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鎮、市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首長落款者，始予採計 。              </a:t>
            </a:r>
            <a:endParaRPr lang="en-US" altLang="zh-TW" b="1" dirty="0">
              <a:latin typeface="微軟正黑體" panose="020B0604030504040204" pitchFamily="34" charset="-120"/>
              <a:ea typeface="微軟正黑體" panose="020B0604030504040204" pitchFamily="34" charset="-120"/>
            </a:endParaRPr>
          </a:p>
          <a:p>
            <a:pPr indent="536575"/>
            <a:r>
              <a:rPr lang="zh-TW" altLang="en-US" b="1" dirty="0">
                <a:solidFill>
                  <a:srgbClr val="FF0000"/>
                </a:solidFill>
                <a:latin typeface="微軟正黑體" pitchFamily="34" charset="-120"/>
                <a:ea typeface="微軟正黑體" pitchFamily="34" charset="-120"/>
              </a:rPr>
              <a:t>五、各競賽項目應經花蓮縣政府教育處認可，始予採計。</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052826" y="918189"/>
            <a:ext cx="2967479" cy="313932"/>
          </a:xfrm>
          <a:prstGeom prst="rect">
            <a:avLst/>
          </a:prstGeom>
          <a:solidFill>
            <a:srgbClr val="FFFF00"/>
          </a:solidFill>
        </p:spPr>
        <p:txBody>
          <a:bodyPr wrap="none" rtlCol="0">
            <a:spAutoFit/>
          </a:bodyPr>
          <a:lstStyle/>
          <a:p>
            <a:pPr>
              <a:lnSpc>
                <a:spcPct val="90000"/>
              </a:lnSpc>
            </a:pPr>
            <a:r>
              <a:rPr lang="zh-TW" altLang="en-US" sz="1600" b="1" dirty="0">
                <a:solidFill>
                  <a:srgbClr val="FF0000"/>
                </a:solidFill>
                <a:latin typeface="微軟正黑體" panose="020B0604030504040204" pitchFamily="34" charset="-120"/>
                <a:ea typeface="微軟正黑體" panose="020B0604030504040204" pitchFamily="34" charset="-120"/>
              </a:rPr>
              <a:t>須於</a:t>
            </a:r>
            <a:r>
              <a:rPr lang="en-US" altLang="zh-TW" sz="1600" b="1" u="sng" dirty="0">
                <a:solidFill>
                  <a:srgbClr val="FF0000"/>
                </a:solidFill>
                <a:latin typeface="微軟正黑體" panose="020B0604030504040204" pitchFamily="34" charset="-120"/>
                <a:ea typeface="微軟正黑體" panose="020B0604030504040204" pitchFamily="34" charset="-120"/>
              </a:rPr>
              <a:t>113</a:t>
            </a:r>
            <a:r>
              <a:rPr lang="zh-TW" altLang="en-US" sz="1600" b="1" u="sng" dirty="0">
                <a:solidFill>
                  <a:srgbClr val="FF0000"/>
                </a:solidFill>
                <a:latin typeface="微軟正黑體" panose="020B0604030504040204" pitchFamily="34" charset="-120"/>
                <a:ea typeface="微軟正黑體" panose="020B0604030504040204" pitchFamily="34" charset="-120"/>
              </a:rPr>
              <a:t>年</a:t>
            </a:r>
            <a:r>
              <a:rPr lang="en-US" altLang="zh-TW" sz="1600" b="1" u="sng" dirty="0">
                <a:solidFill>
                  <a:srgbClr val="FF0000"/>
                </a:solidFill>
                <a:latin typeface="微軟正黑體" panose="020B0604030504040204" pitchFamily="34" charset="-120"/>
                <a:ea typeface="微軟正黑體" panose="020B0604030504040204" pitchFamily="34" charset="-120"/>
              </a:rPr>
              <a:t>4</a:t>
            </a:r>
            <a:r>
              <a:rPr lang="zh-TW" altLang="en-US" sz="1600" b="1" u="sng" dirty="0">
                <a:solidFill>
                  <a:srgbClr val="FF0000"/>
                </a:solidFill>
                <a:latin typeface="微軟正黑體" panose="020B0604030504040204" pitchFamily="34" charset="-120"/>
                <a:ea typeface="微軟正黑體" panose="020B0604030504040204" pitchFamily="34" charset="-120"/>
              </a:rPr>
              <a:t>月</a:t>
            </a:r>
            <a:r>
              <a:rPr lang="en-US" altLang="zh-TW" sz="1600" b="1" u="sng" dirty="0">
                <a:solidFill>
                  <a:srgbClr val="FF0000"/>
                </a:solidFill>
                <a:latin typeface="微軟正黑體" panose="020B0604030504040204" pitchFamily="34" charset="-120"/>
                <a:ea typeface="微軟正黑體" panose="020B0604030504040204" pitchFamily="34" charset="-120"/>
              </a:rPr>
              <a:t>30</a:t>
            </a:r>
            <a:r>
              <a:rPr lang="zh-TW" altLang="en-US" sz="1600" b="1" u="sng" dirty="0">
                <a:solidFill>
                  <a:srgbClr val="FF0000"/>
                </a:solidFill>
                <a:latin typeface="微軟正黑體" panose="020B0604030504040204" pitchFamily="34" charset="-120"/>
                <a:ea typeface="微軟正黑體" panose="020B0604030504040204" pitchFamily="34" charset="-120"/>
              </a:rPr>
              <a:t>日前</a:t>
            </a:r>
            <a:r>
              <a:rPr lang="zh-TW" altLang="en-US" sz="1600" b="1" dirty="0">
                <a:solidFill>
                  <a:srgbClr val="FF0000"/>
                </a:solidFill>
                <a:latin typeface="微軟正黑體" panose="020B0604030504040204" pitchFamily="34" charset="-120"/>
                <a:ea typeface="微軟正黑體" panose="020B0604030504040204" pitchFamily="34" charset="-120"/>
              </a:rPr>
              <a:t>取得證明</a:t>
            </a: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標題 3"/>
          <p:cNvSpPr>
            <a:spLocks noGrp="1"/>
          </p:cNvSpPr>
          <p:nvPr>
            <p:ph type="title"/>
          </p:nvPr>
        </p:nvSpPr>
        <p:spPr>
          <a:xfrm>
            <a:off x="0" y="404665"/>
            <a:ext cx="9144000" cy="616524"/>
          </a:xfrm>
        </p:spPr>
        <p:txBody>
          <a:bodyPr/>
          <a:lstStyle/>
          <a:p>
            <a:r>
              <a:rPr lang="zh-TW" altLang="zh-TW" sz="3200" b="1" dirty="0">
                <a:solidFill>
                  <a:srgbClr val="0000FF"/>
                </a:solidFill>
                <a:latin typeface="微軟正黑體" panose="020B0604030504040204" pitchFamily="34" charset="-120"/>
                <a:ea typeface="微軟正黑體" panose="020B0604030504040204" pitchFamily="34" charset="-120"/>
              </a:rPr>
              <a:t>多元學習</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FF0000"/>
                </a:solidFill>
                <a:latin typeface="微軟正黑體" panose="020B0604030504040204" pitchFamily="34" charset="-120"/>
                <a:ea typeface="微軟正黑體" panose="020B0604030504040204" pitchFamily="34" charset="-120"/>
              </a:rPr>
              <a:t>其他項</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0000FF"/>
                </a:solidFill>
                <a:latin typeface="微軟正黑體" panose="020B0604030504040204" pitchFamily="34" charset="-120"/>
                <a:ea typeface="微軟正黑體" panose="020B0604030504040204" pitchFamily="34" charset="-120"/>
              </a:rPr>
              <a:t>各校採計項目</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sp>
        <p:nvSpPr>
          <p:cNvPr id="80898" name="投影片編號版面配置區 1"/>
          <p:cNvSpPr>
            <a:spLocks noGrp="1"/>
          </p:cNvSpPr>
          <p:nvPr>
            <p:ph type="sldNum" sz="quarter" idx="12"/>
          </p:nvPr>
        </p:nvSpPr>
        <p:spPr bwMode="auto">
          <a:noFill/>
          <a:ln>
            <a:miter lim="800000"/>
            <a:headEnd/>
            <a:tailEnd/>
          </a:ln>
        </p:spPr>
        <p:txBody>
          <a:bodyPr/>
          <a:lstStyle/>
          <a:p>
            <a:fld id="{5A2E5E27-3CB2-4072-92E7-4080A8F5F22E}" type="slidenum">
              <a:rPr lang="zh-TW" altLang="en-US" smtClean="0">
                <a:ea typeface="新細明體" charset="-120"/>
              </a:rPr>
              <a:pPr/>
              <a:t>94</a:t>
            </a:fld>
            <a:endParaRPr lang="en-US" altLang="zh-TW">
              <a:ea typeface="新細明體" charset="-120"/>
            </a:endParaRPr>
          </a:p>
        </p:txBody>
      </p:sp>
      <p:sp>
        <p:nvSpPr>
          <p:cNvPr id="2" name="矩形 1"/>
          <p:cNvSpPr/>
          <p:nvPr/>
        </p:nvSpPr>
        <p:spPr>
          <a:xfrm>
            <a:off x="3067926" y="6372942"/>
            <a:ext cx="5976664" cy="424732"/>
          </a:xfrm>
          <a:prstGeom prst="rect">
            <a:avLst/>
          </a:prstGeom>
        </p:spPr>
        <p:txBody>
          <a:bodyPr wrap="square">
            <a:spAutoFit/>
          </a:bodyPr>
          <a:lstStyle/>
          <a:p>
            <a:pPr marL="176213" indent="-176213">
              <a:lnSpc>
                <a:spcPct val="90000"/>
              </a:lnSpc>
            </a:pPr>
            <a:r>
              <a:rPr lang="zh-TW" altLang="zh-TW" sz="1200" dirty="0"/>
              <a:t>※本表經</a:t>
            </a:r>
            <a:r>
              <a:rPr lang="en-US" altLang="zh-TW" sz="1200" dirty="0"/>
              <a:t>111</a:t>
            </a:r>
            <a:r>
              <a:rPr lang="zh-TW" altLang="zh-TW" sz="1200" dirty="0"/>
              <a:t>年</a:t>
            </a:r>
            <a:r>
              <a:rPr lang="en-US" altLang="zh-TW" sz="1200" dirty="0"/>
              <a:t>8</a:t>
            </a:r>
            <a:r>
              <a:rPr lang="zh-TW" altLang="zh-TW" sz="1200" dirty="0"/>
              <a:t>月</a:t>
            </a:r>
            <a:r>
              <a:rPr lang="en-US" altLang="zh-TW" sz="1200" dirty="0"/>
              <a:t>5</a:t>
            </a:r>
            <a:r>
              <a:rPr lang="zh-TW" altLang="zh-TW" sz="1200" dirty="0"/>
              <a:t>日花蓮區高級中等學校入學推動工作小組第</a:t>
            </a:r>
            <a:r>
              <a:rPr lang="en-US" altLang="zh-TW" sz="1200" dirty="0"/>
              <a:t>27</a:t>
            </a:r>
            <a:r>
              <a:rPr lang="zh-TW" altLang="zh-TW" sz="1200" dirty="0"/>
              <a:t>次會議修正通過，各項審查標準之認定授權免試入學委員會審查小組依相關規範辦理之。</a:t>
            </a:r>
          </a:p>
        </p:txBody>
      </p:sp>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0550"/>
            <a:ext cx="8712969" cy="632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編號版面配置區 1"/>
          <p:cNvSpPr>
            <a:spLocks noGrp="1"/>
          </p:cNvSpPr>
          <p:nvPr>
            <p:ph type="sldNum" sz="quarter" idx="12"/>
          </p:nvPr>
        </p:nvSpPr>
        <p:spPr bwMode="auto">
          <a:noFill/>
          <a:ln>
            <a:miter lim="800000"/>
            <a:headEnd/>
            <a:tailEnd/>
          </a:ln>
        </p:spPr>
        <p:txBody>
          <a:bodyPr/>
          <a:lstStyle/>
          <a:p>
            <a:fld id="{693C8AD0-623E-4EA8-8C9B-922DEC187603}" type="slidenum">
              <a:rPr lang="zh-TW" altLang="en-US" smtClean="0">
                <a:ea typeface="新細明體" charset="-120"/>
              </a:rPr>
              <a:pPr/>
              <a:t>95</a:t>
            </a:fld>
            <a:endParaRPr lang="en-US" altLang="zh-TW">
              <a:ea typeface="新細明體" charset="-120"/>
            </a:endParaRPr>
          </a:p>
        </p:txBody>
      </p:sp>
      <p:pic>
        <p:nvPicPr>
          <p:cNvPr id="82946" name="Picture 2"/>
          <p:cNvPicPr>
            <a:picLocks noChangeAspect="1" noChangeArrowheads="1"/>
          </p:cNvPicPr>
          <p:nvPr/>
        </p:nvPicPr>
        <p:blipFill>
          <a:blip r:embed="rId2" cstate="screen"/>
          <a:srcRect/>
          <a:stretch>
            <a:fillRect/>
          </a:stretch>
        </p:blipFill>
        <p:spPr bwMode="auto">
          <a:xfrm>
            <a:off x="0" y="1124744"/>
            <a:ext cx="9108503" cy="5635340"/>
          </a:xfrm>
          <a:prstGeom prst="rect">
            <a:avLst/>
          </a:prstGeom>
          <a:noFill/>
          <a:ln w="9525">
            <a:noFill/>
            <a:miter lim="800000"/>
            <a:headEnd/>
            <a:tailEnd/>
          </a:ln>
        </p:spPr>
      </p:pic>
      <p:sp>
        <p:nvSpPr>
          <p:cNvPr id="4" name="標題 3"/>
          <p:cNvSpPr txBox="1">
            <a:spLocks/>
          </p:cNvSpPr>
          <p:nvPr/>
        </p:nvSpPr>
        <p:spPr>
          <a:xfrm>
            <a:off x="340178" y="548684"/>
            <a:ext cx="9144000" cy="777875"/>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4000" b="1" dirty="0">
                <a:solidFill>
                  <a:srgbClr val="0000FF"/>
                </a:solidFill>
                <a:latin typeface="微軟正黑體" panose="020B0604030504040204" pitchFamily="34" charset="-120"/>
                <a:ea typeface="微軟正黑體" panose="020B0604030504040204" pitchFamily="34" charset="-120"/>
              </a:rPr>
              <a:t>比序總積分相同之比序方式</a:t>
            </a:r>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內容版面配置區 2"/>
          <p:cNvSpPr>
            <a:spLocks noGrp="1"/>
          </p:cNvSpPr>
          <p:nvPr>
            <p:ph idx="1"/>
          </p:nvPr>
        </p:nvSpPr>
        <p:spPr>
          <a:xfrm>
            <a:off x="0" y="1412879"/>
            <a:ext cx="9042400" cy="5328493"/>
          </a:xfrm>
        </p:spPr>
        <p:style>
          <a:lnRef idx="2">
            <a:schemeClr val="accent2"/>
          </a:lnRef>
          <a:fillRef idx="1">
            <a:schemeClr val="lt1"/>
          </a:fillRef>
          <a:effectRef idx="0">
            <a:schemeClr val="accent2"/>
          </a:effectRef>
          <a:fontRef idx="minor">
            <a:schemeClr val="dk1"/>
          </a:fontRef>
        </p:style>
        <p:txBody>
          <a:bodyPr/>
          <a:lstStyle/>
          <a:p>
            <a:pPr algn="just">
              <a:buFontTx/>
              <a:buBlip>
                <a:blip r:embed="rId3"/>
              </a:buBlip>
            </a:pPr>
            <a:r>
              <a:rPr lang="zh-TW" altLang="en-US" sz="2200" b="1" dirty="0">
                <a:latin typeface="Times New Roman" pitchFamily="18" charset="0"/>
                <a:cs typeface="Times New Roman" pitchFamily="18" charset="0"/>
              </a:rPr>
              <a:t>特殊身分學生升學保障或優待方式規劃如下：</a:t>
            </a:r>
            <a:endParaRPr lang="en-US" altLang="zh-TW" sz="2200" b="1" dirty="0">
              <a:latin typeface="Times New Roman" pitchFamily="18" charset="0"/>
              <a:cs typeface="Times New Roman" pitchFamily="18" charset="0"/>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一</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特殊生身分學生參與特色招生的優待方式，比照現行特殊生參與甄選入學及登記分發入學的加分優待方式採</a:t>
            </a:r>
            <a:r>
              <a:rPr lang="zh-TW" altLang="en-US" sz="2200" b="1" dirty="0">
                <a:solidFill>
                  <a:srgbClr val="0000FF"/>
                </a:solidFill>
                <a:latin typeface="Times New Roman" pitchFamily="18" charset="0"/>
                <a:cs typeface="Times New Roman" pitchFamily="18" charset="0"/>
                <a:sym typeface="Wingdings" pitchFamily="2" charset="2"/>
              </a:rPr>
              <a:t>外加名額</a:t>
            </a:r>
            <a:r>
              <a:rPr lang="zh-TW" altLang="en-US" sz="2200" b="1" dirty="0">
                <a:latin typeface="Times New Roman" pitchFamily="18" charset="0"/>
                <a:cs typeface="Times New Roman" pitchFamily="18" charset="0"/>
                <a:sym typeface="Wingdings" pitchFamily="2" charset="2"/>
              </a:rPr>
              <a:t>辦理，各特殊生外加名額以各入學管道的</a:t>
            </a:r>
            <a:r>
              <a:rPr lang="en-US" altLang="zh-TW" sz="2200" b="1" dirty="0">
                <a:latin typeface="Times New Roman" pitchFamily="18" charset="0"/>
                <a:cs typeface="Times New Roman" pitchFamily="18" charset="0"/>
                <a:sym typeface="Wingdings" pitchFamily="2" charset="2"/>
              </a:rPr>
              <a:t>2%</a:t>
            </a:r>
            <a:r>
              <a:rPr lang="zh-TW" altLang="en-US" sz="2200" b="1" dirty="0">
                <a:latin typeface="Times New Roman" pitchFamily="18" charset="0"/>
                <a:cs typeface="Times New Roman" pitchFamily="18" charset="0"/>
                <a:sym typeface="Wingdings" pitchFamily="2" charset="2"/>
              </a:rPr>
              <a:t>為限。</a:t>
            </a:r>
            <a:endParaRPr lang="en-US" altLang="zh-TW" sz="2200" b="1" dirty="0">
              <a:latin typeface="Times New Roman" pitchFamily="18" charset="0"/>
              <a:cs typeface="Times New Roman" pitchFamily="18" charset="0"/>
              <a:sym typeface="Wingdings" pitchFamily="2" charset="2"/>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二</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免試入學未訂定報名條件，</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未超過招生名額時，應全額錄取</a:t>
            </a:r>
            <a:r>
              <a:rPr lang="zh-TW" altLang="en-US" sz="2200" b="1" dirty="0">
                <a:latin typeface="Times New Roman" pitchFamily="18" charset="0"/>
                <a:cs typeface="Times New Roman" pitchFamily="18" charset="0"/>
                <a:sym typeface="Wingdings" pitchFamily="2" charset="2"/>
              </a:rPr>
              <a:t>；但</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超過招生名額時，特殊生先與一般生以原始積分一起進行比序，經比序後，如仍有未錄取的特殊生，再就同一類特殊生進行加分後之比序</a:t>
            </a:r>
            <a:r>
              <a:rPr lang="zh-TW" altLang="en-US" sz="2200" b="1" dirty="0">
                <a:latin typeface="Times New Roman" pitchFamily="18" charset="0"/>
                <a:cs typeface="Times New Roman" pitchFamily="18" charset="0"/>
                <a:sym typeface="Wingdings" pitchFamily="2" charset="2"/>
              </a:rPr>
              <a:t>，且錄取名額採</a:t>
            </a:r>
            <a:r>
              <a:rPr lang="zh-TW" altLang="en-US" sz="2200" b="1" dirty="0">
                <a:solidFill>
                  <a:srgbClr val="0000FF"/>
                </a:solidFill>
                <a:latin typeface="Times New Roman" pitchFamily="18" charset="0"/>
                <a:cs typeface="Times New Roman" pitchFamily="18" charset="0"/>
                <a:sym typeface="Wingdings" pitchFamily="2" charset="2"/>
              </a:rPr>
              <a:t>外加方式</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solidFill>
                  <a:srgbClr val="0000FF"/>
                </a:solidFill>
                <a:latin typeface="Times New Roman" pitchFamily="18" charset="0"/>
                <a:cs typeface="Times New Roman" pitchFamily="18" charset="0"/>
                <a:sym typeface="Wingdings" pitchFamily="2" charset="2"/>
              </a:rPr>
              <a:t>各入學管道的</a:t>
            </a:r>
            <a:r>
              <a:rPr lang="en-US" altLang="zh-TW" sz="22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0000FF"/>
                </a:solidFill>
                <a:latin typeface="Times New Roman" pitchFamily="18" charset="0"/>
                <a:cs typeface="Times New Roman" pitchFamily="18" charset="0"/>
                <a:sym typeface="Wingdings" pitchFamily="2" charset="2"/>
              </a:rPr>
              <a:t>為限</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，不占一般生名額。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latin typeface="Times New Roman" pitchFamily="18" charset="0"/>
                <a:cs typeface="Times New Roman" pitchFamily="18" charset="0"/>
              </a:rPr>
              <a:t>有關特殊身分學生升學保障或優待辦法中「所定外加名額，以原核定招生名額外加百分之二計算」係指招生學校原核定各招生管道名額。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solidFill>
                  <a:srgbClr val="C00000"/>
                </a:solidFill>
                <a:latin typeface="Times New Roman" pitchFamily="18" charset="0"/>
                <a:cs typeface="Times New Roman" pitchFamily="18" charset="0"/>
                <a:sym typeface="Wingdings" pitchFamily="2" charset="2"/>
              </a:rPr>
              <a:t>花蓮區為原住民聚集區，原住民保障名額依照簡章規定，</a:t>
            </a:r>
            <a:r>
              <a:rPr lang="zh-TW" altLang="en-US" sz="2800" b="1" dirty="0">
                <a:solidFill>
                  <a:srgbClr val="0000FF"/>
                </a:solidFill>
                <a:latin typeface="Times New Roman" pitchFamily="18" charset="0"/>
                <a:cs typeface="Times New Roman" pitchFamily="18" charset="0"/>
                <a:sym typeface="Wingdings" pitchFamily="2" charset="2"/>
              </a:rPr>
              <a:t>各校皆超過</a:t>
            </a:r>
            <a:r>
              <a:rPr lang="en-US" altLang="zh-TW" sz="28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C00000"/>
                </a:solidFill>
                <a:latin typeface="Times New Roman" pitchFamily="18" charset="0"/>
                <a:cs typeface="Times New Roman" pitchFamily="18" charset="0"/>
                <a:sym typeface="Wingdings" pitchFamily="2" charset="2"/>
              </a:rPr>
              <a:t>，以充分保障原住民學生之就學權益。</a:t>
            </a:r>
          </a:p>
        </p:txBody>
      </p:sp>
      <p:sp>
        <p:nvSpPr>
          <p:cNvPr id="4" name="標題 3"/>
          <p:cNvSpPr>
            <a:spLocks noGrp="1"/>
          </p:cNvSpPr>
          <p:nvPr>
            <p:ph type="title"/>
          </p:nvPr>
        </p:nvSpPr>
        <p:spPr>
          <a:xfrm>
            <a:off x="457200" y="548680"/>
            <a:ext cx="8229600" cy="868958"/>
          </a:xfrm>
        </p:spPr>
        <p:txBody>
          <a:bodyPr/>
          <a:lstStyle/>
          <a:p>
            <a:pPr>
              <a:defRPr/>
            </a:pPr>
            <a:r>
              <a:rPr lang="zh-TW" altLang="en-US"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特殊身分學生外加名額處理方式</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96</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特殊身分</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schemeClr val="tx1"/>
                </a:solidFill>
              </a:rPr>
              <a:pPr/>
              <a:t>97</a:t>
            </a:fld>
            <a:endParaRPr lang="en-US" altLang="zh-TW" b="1">
              <a:solidFill>
                <a:schemeClr val="tx1"/>
              </a:solidFill>
            </a:endParaRPr>
          </a:p>
        </p:txBody>
      </p:sp>
      <p:sp>
        <p:nvSpPr>
          <p:cNvPr id="3" name="文字版面配置區 2"/>
          <p:cNvSpPr>
            <a:spLocks noGrp="1"/>
          </p:cNvSpPr>
          <p:nvPr>
            <p:ph type="body" idx="1"/>
          </p:nvPr>
        </p:nvSpPr>
        <p:spPr>
          <a:xfrm>
            <a:off x="305781" y="3068992"/>
            <a:ext cx="8388424" cy="2447305"/>
          </a:xfrm>
        </p:spPr>
        <p:txBody>
          <a:bodyPr rtlCol="0">
            <a:noAutofit/>
          </a:bodyPr>
          <a:lstStyle/>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花蓮區哪些入學管道，當報名人數超過各該科招生人數時，其錄取順序採計</a:t>
            </a:r>
            <a:endParaRPr lang="en-US" altLang="zh-TW" sz="3600" b="1" dirty="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比序積分？</a:t>
            </a:r>
            <a:endParaRPr lang="en-US" altLang="zh-TW" sz="3600" b="1" dirty="0">
              <a:solidFill>
                <a:srgbClr val="000099"/>
              </a:solidFill>
              <a:latin typeface="Times New Roman" pitchFamily="18" charset="0"/>
              <a:ea typeface="標楷體" pitchFamily="65" charset="-120"/>
              <a:cs typeface="Times New Roman" pitchFamily="18" charset="0"/>
            </a:endParaRPr>
          </a:p>
        </p:txBody>
      </p:sp>
      <p:sp>
        <p:nvSpPr>
          <p:cNvPr id="15" name="橢圓形圖說文字 14"/>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39552" y="692728"/>
            <a:ext cx="7772400" cy="1470025"/>
          </a:xfrm>
        </p:spPr>
        <p:txBody>
          <a:bodyPr>
            <a:normAutofit/>
          </a:bodyPr>
          <a:lstStyle/>
          <a:p>
            <a:pPr>
              <a:defRPr/>
            </a:pPr>
            <a:r>
              <a:rPr lang="zh-TW" altLang="en-US" b="1" dirty="0">
                <a:solidFill>
                  <a:srgbClr val="0000FF"/>
                </a:solidFill>
                <a:effectLst>
                  <a:outerShdw blurRad="38100" dist="38100" dir="2700000" algn="tl">
                    <a:srgbClr val="C0C0C0"/>
                  </a:outerShdw>
                </a:effectLst>
              </a:rPr>
              <a:t>花蓮就學區其他入學管道</a:t>
            </a:r>
            <a:br>
              <a:rPr lang="en-US" altLang="zh-TW" b="1" dirty="0">
                <a:solidFill>
                  <a:srgbClr val="0000FF"/>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介紹與說明</a:t>
            </a:r>
          </a:p>
        </p:txBody>
      </p:sp>
      <p:sp>
        <p:nvSpPr>
          <p:cNvPr id="3" name="內容版面配置區 2"/>
          <p:cNvSpPr>
            <a:spLocks noGrp="1"/>
          </p:cNvSpPr>
          <p:nvPr>
            <p:ph type="subTitle" idx="1"/>
          </p:nvPr>
        </p:nvSpPr>
        <p:spPr>
          <a:xfrm>
            <a:off x="2493858" y="2348880"/>
            <a:ext cx="6400800" cy="4176464"/>
          </a:xfrm>
        </p:spPr>
        <p:txBody>
          <a:bodyPr>
            <a:noAutofit/>
          </a:bodyPr>
          <a:lstStyle/>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學習區完全免試入學</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zh-TW" sz="3600" b="1" dirty="0">
                <a:solidFill>
                  <a:srgbClr val="990099"/>
                </a:solidFill>
                <a:latin typeface="微軟正黑體" pitchFamily="34" charset="-120"/>
                <a:ea typeface="微軟正黑體" pitchFamily="34" charset="-120"/>
              </a:rPr>
              <a:t>特色招生甄選入學</a:t>
            </a:r>
            <a:endParaRPr lang="en-US" altLang="zh-TW" sz="3600" b="1" dirty="0">
              <a:solidFill>
                <a:srgbClr val="990099"/>
              </a:solidFill>
              <a:latin typeface="微軟正黑體" pitchFamily="34" charset="-120"/>
              <a:ea typeface="微軟正黑體" pitchFamily="34" charset="-120"/>
            </a:endParaRPr>
          </a:p>
          <a:p>
            <a:pPr marL="914400" lvl="1" indent="-457200" algn="l">
              <a:buFont typeface="Wingdings" pitchFamily="2" charset="2"/>
              <a:buChar char="Ø"/>
              <a:defRPr/>
            </a:pPr>
            <a:r>
              <a:rPr lang="zh-TW" altLang="zh-TW" b="1" dirty="0">
                <a:solidFill>
                  <a:srgbClr val="0000FF"/>
                </a:solidFill>
                <a:latin typeface="微軟正黑體" pitchFamily="34" charset="-120"/>
                <a:ea typeface="微軟正黑體" pitchFamily="34" charset="-120"/>
              </a:rPr>
              <a:t>專業群科</a:t>
            </a:r>
            <a:endParaRPr lang="en-US" altLang="zh-TW" b="1" dirty="0">
              <a:solidFill>
                <a:srgbClr val="0000FF"/>
              </a:solidFill>
              <a:latin typeface="微軟正黑體" pitchFamily="34" charset="-120"/>
              <a:ea typeface="微軟正黑體" pitchFamily="34" charset="-120"/>
            </a:endParaRPr>
          </a:p>
          <a:p>
            <a:pPr marL="914400" lvl="1" indent="-457200" algn="l">
              <a:buFont typeface="Wingdings" pitchFamily="2" charset="2"/>
              <a:buChar char="Ø"/>
              <a:defRPr/>
            </a:pPr>
            <a:r>
              <a:rPr lang="zh-TW" altLang="en-US" b="1" dirty="0">
                <a:solidFill>
                  <a:srgbClr val="0000FF"/>
                </a:solidFill>
                <a:latin typeface="微軟正黑體" pitchFamily="34" charset="-120"/>
                <a:ea typeface="微軟正黑體" pitchFamily="34" charset="-120"/>
              </a:rPr>
              <a:t>藝才班、體育班</a:t>
            </a:r>
            <a:endParaRPr lang="en-US" altLang="zh-TW" b="1" dirty="0">
              <a:solidFill>
                <a:srgbClr val="0000FF"/>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技優甄審</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實用技能班</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運動績優獨招</a:t>
            </a:r>
            <a:endParaRPr lang="en-US" altLang="zh-TW" sz="3600" b="1" dirty="0">
              <a:solidFill>
                <a:srgbClr val="990099"/>
              </a:solidFill>
              <a:latin typeface="微軟正黑體" pitchFamily="34" charset="-120"/>
              <a:ea typeface="微軟正黑體" pitchFamily="34" charset="-120"/>
            </a:endParaRPr>
          </a:p>
        </p:txBody>
      </p:sp>
      <p:sp>
        <p:nvSpPr>
          <p:cNvPr id="4" name="AutoShape 2" descr="「花蓮」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3" name="Picture 5" descr="「花蓮」的圖片搜尋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7" y="2852936"/>
            <a:ext cx="2257115" cy="2736304"/>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pPr>
              <a:defRPr/>
            </a:pPr>
            <a:fld id="{EB44415B-7A58-4D1C-A9A1-E1F2E5DC107E}" type="slidenum">
              <a:rPr lang="zh-TW" altLang="en-US" smtClean="0"/>
              <a:pPr>
                <a:defRPr/>
              </a:pPr>
              <a:t>98</a:t>
            </a:fld>
            <a:endParaRPr lang="zh-TW" altLang="en-US"/>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1238575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sp>
        <p:nvSpPr>
          <p:cNvPr id="3" name="內容版面配置區 2"/>
          <p:cNvSpPr>
            <a:spLocks noGrp="1"/>
          </p:cNvSpPr>
          <p:nvPr>
            <p:ph idx="1"/>
          </p:nvPr>
        </p:nvSpPr>
        <p:spPr>
          <a:xfrm>
            <a:off x="306400" y="1705921"/>
            <a:ext cx="8837600" cy="4525963"/>
          </a:xfrm>
        </p:spPr>
        <p:txBody>
          <a:bodyPr/>
          <a:lstStyle/>
          <a:p>
            <a:r>
              <a:rPr lang="zh-TW" altLang="en-US" sz="3600" b="1" dirty="0">
                <a:solidFill>
                  <a:srgbClr val="FF0000"/>
                </a:solidFill>
              </a:rPr>
              <a:t>學校：花蓮高工、花蓮高農</a:t>
            </a:r>
            <a:endParaRPr lang="en-US" altLang="zh-TW" sz="3600" b="1" dirty="0">
              <a:solidFill>
                <a:srgbClr val="FF0000"/>
              </a:solidFill>
            </a:endParaRPr>
          </a:p>
          <a:p>
            <a:r>
              <a:rPr lang="zh-TW" altLang="en-US" dirty="0"/>
              <a:t>招生範圍：</a:t>
            </a:r>
            <a:r>
              <a:rPr lang="zh-TW" altLang="zh-TW" b="1" dirty="0">
                <a:solidFill>
                  <a:srgbClr val="006600"/>
                </a:solidFill>
              </a:rPr>
              <a:t>新城鄉、花蓮市、吉安鄉、壽豐鄉</a:t>
            </a:r>
            <a:endParaRPr lang="en-US" altLang="zh-TW" b="1" dirty="0">
              <a:solidFill>
                <a:srgbClr val="006600"/>
              </a:solidFill>
            </a:endParaRPr>
          </a:p>
          <a:p>
            <a:pPr indent="1990725">
              <a:buNone/>
            </a:pPr>
            <a:r>
              <a:rPr lang="zh-TW" altLang="zh-TW" dirty="0"/>
              <a:t>各公私立國民中學應屆畢業生</a:t>
            </a:r>
            <a:endParaRPr lang="en-US" altLang="zh-TW" dirty="0"/>
          </a:p>
          <a:p>
            <a:r>
              <a:rPr kumimoji="0" lang="zh-TW" altLang="en-US" b="1" dirty="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花蓮高工：</a:t>
            </a:r>
            <a:r>
              <a:rPr kumimoji="0" lang="zh-TW" altLang="en-US" b="1" dirty="0">
                <a:solidFill>
                  <a:srgbClr val="0000FF"/>
                </a:solidFill>
                <a:latin typeface="Times New Roman" panose="02020603050405020304" pitchFamily="18" charset="0"/>
                <a:cs typeface="Times New Roman" panose="02020603050405020304" pitchFamily="18" charset="0"/>
              </a:rPr>
              <a:t>機械群</a:t>
            </a:r>
            <a:r>
              <a:rPr kumimoji="0" lang="en-US" altLang="zh-TW" sz="1600" b="1" dirty="0">
                <a:solidFill>
                  <a:srgbClr val="0000FF"/>
                </a:solidFill>
                <a:latin typeface="Times New Roman" panose="02020603050405020304" pitchFamily="18" charset="0"/>
                <a:cs typeface="Times New Roman" panose="02020603050405020304" pitchFamily="18" charset="0"/>
              </a:rPr>
              <a:t>(</a:t>
            </a:r>
            <a:r>
              <a:rPr kumimoji="0" lang="zh-TW" altLang="en-US" sz="1600" b="1" dirty="0">
                <a:solidFill>
                  <a:srgbClr val="0000FF"/>
                </a:solidFill>
                <a:latin typeface="Times New Roman" panose="02020603050405020304" pitchFamily="18" charset="0"/>
                <a:cs typeface="Times New Roman" panose="02020603050405020304" pitchFamily="18" charset="0"/>
              </a:rPr>
              <a:t>機械科、機電科</a:t>
            </a:r>
            <a:r>
              <a:rPr kumimoji="0" lang="en-US" altLang="zh-TW" sz="1600" b="1" dirty="0">
                <a:solidFill>
                  <a:srgbClr val="0000FF"/>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、資訊科</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內含原住民實驗教育班</a:t>
            </a:r>
            <a:r>
              <a:rPr kumimoji="0" lang="en-US" altLang="zh-TW" b="1" dirty="0">
                <a:solidFill>
                  <a:srgbClr val="000000"/>
                </a:solidFill>
                <a:latin typeface="Times New Roman" panose="02020603050405020304" pitchFamily="18" charset="0"/>
                <a:cs typeface="Times New Roman" panose="02020603050405020304" pitchFamily="18" charset="0"/>
              </a:rPr>
              <a:t>1</a:t>
            </a:r>
            <a:r>
              <a:rPr kumimoji="0" lang="zh-TW" altLang="en-US" b="1" dirty="0">
                <a:solidFill>
                  <a:srgbClr val="000000"/>
                </a:solidFill>
                <a:latin typeface="Times New Roman" panose="02020603050405020304" pitchFamily="18" charset="0"/>
                <a:cs typeface="Times New Roman" panose="02020603050405020304" pitchFamily="18" charset="0"/>
              </a:rPr>
              <a:t>班</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、電子科、建築科、化工科、製圖科、電機科、汽車科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花蓮高農：</a:t>
            </a:r>
            <a:r>
              <a:rPr kumimoji="0" lang="zh-TW" altLang="en-US" b="1" dirty="0">
                <a:solidFill>
                  <a:srgbClr val="000000"/>
                </a:solidFill>
                <a:latin typeface="Times New Roman" panose="02020603050405020304" pitchFamily="18" charset="0"/>
                <a:cs typeface="Times New Roman" panose="02020603050405020304" pitchFamily="18" charset="0"/>
              </a:rPr>
              <a:t>農場經營科、森林科、園藝科、資料處理科、生物產業機電科、土木科、 食品加工科       </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en-US" altLang="zh-TW" b="1" dirty="0">
                <a:solidFill>
                  <a:srgbClr val="000000"/>
                </a:solidFill>
                <a:latin typeface="Times New Roman" panose="02020603050405020304" pitchFamily="18" charset="0"/>
                <a:cs typeface="Times New Roman" panose="02020603050405020304" pitchFamily="18" charset="0"/>
              </a:rPr>
              <a:t>                                              </a:t>
            </a:r>
            <a:endParaRPr lang="zh-TW" altLang="en-US" dirty="0"/>
          </a:p>
        </p:txBody>
      </p:sp>
      <p:sp>
        <p:nvSpPr>
          <p:cNvPr id="9" name="Rectangle 1">
            <a:extLst>
              <a:ext uri="{FF2B5EF4-FFF2-40B4-BE49-F238E27FC236}">
                <a16:creationId xmlns:a16="http://schemas.microsoft.com/office/drawing/2014/main" id="{A0906A3D-F883-475C-8975-C77C4C07A7B1}"/>
              </a:ext>
            </a:extLst>
          </p:cNvPr>
          <p:cNvSpPr>
            <a:spLocks noChangeArrowheads="1"/>
          </p:cNvSpPr>
          <p:nvPr/>
        </p:nvSpPr>
        <p:spPr bwMode="auto">
          <a:xfrm>
            <a:off x="240385" y="6338350"/>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grpSp>
        <p:nvGrpSpPr>
          <p:cNvPr id="19" name="群組 18"/>
          <p:cNvGrpSpPr/>
          <p:nvPr/>
        </p:nvGrpSpPr>
        <p:grpSpPr>
          <a:xfrm>
            <a:off x="2195736" y="44624"/>
            <a:ext cx="6948264" cy="400110"/>
            <a:chOff x="2195736" y="44624"/>
            <a:chExt cx="6948264" cy="400110"/>
          </a:xfrm>
        </p:grpSpPr>
        <p:sp>
          <p:nvSpPr>
            <p:cNvPr id="20" name="矩形 19"/>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2809409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VECTOR" val="5de2a0e3-3bfa-404e-884c-c5d61feb09fc"/>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19349</TotalTime>
  <Words>17542</Words>
  <Application>Microsoft Office PowerPoint</Application>
  <PresentationFormat>如螢幕大小 (4:3)</PresentationFormat>
  <Paragraphs>2950</Paragraphs>
  <Slides>170</Slides>
  <Notes>58</Notes>
  <HiddenSlides>0</HiddenSlides>
  <MMClips>0</MMClips>
  <ScaleCrop>false</ScaleCrop>
  <HeadingPairs>
    <vt:vector size="8" baseType="variant">
      <vt:variant>
        <vt:lpstr>使用字型</vt:lpstr>
      </vt:variant>
      <vt:variant>
        <vt:i4>20</vt:i4>
      </vt:variant>
      <vt:variant>
        <vt:lpstr>佈景主題</vt:lpstr>
      </vt:variant>
      <vt:variant>
        <vt:i4>14</vt:i4>
      </vt:variant>
      <vt:variant>
        <vt:lpstr>內嵌 OLE 伺服程式</vt:lpstr>
      </vt:variant>
      <vt:variant>
        <vt:i4>2</vt:i4>
      </vt:variant>
      <vt:variant>
        <vt:lpstr>投影片標題</vt:lpstr>
      </vt:variant>
      <vt:variant>
        <vt:i4>170</vt:i4>
      </vt:variant>
    </vt:vector>
  </HeadingPairs>
  <TitlesOfParts>
    <vt:vector size="206" baseType="lpstr">
      <vt:lpstr>Adobe 黑体 Std R</vt:lpstr>
      <vt:lpstr>Adobe 繁黑體 Std B</vt:lpstr>
      <vt:lpstr>華康中圓體(P)</vt:lpstr>
      <vt:lpstr>微軟正黑體</vt:lpstr>
      <vt:lpstr>新細明體</vt:lpstr>
      <vt:lpstr>標楷體</vt:lpstr>
      <vt:lpstr>Arial</vt:lpstr>
      <vt:lpstr>Arial Black</vt:lpstr>
      <vt:lpstr>Arial Rounded MT Bold</vt:lpstr>
      <vt:lpstr>Calibri</vt:lpstr>
      <vt:lpstr>Calibri Light</vt:lpstr>
      <vt:lpstr>Jokerman</vt:lpstr>
      <vt:lpstr>Microsoft New Tai Lue</vt:lpstr>
      <vt:lpstr>Montserrat</vt:lpstr>
      <vt:lpstr>Montserrat Light</vt:lpstr>
      <vt:lpstr>Times New Roman</vt:lpstr>
      <vt:lpstr>Tw Cen MT</vt:lpstr>
      <vt:lpstr>Verdana</vt:lpstr>
      <vt:lpstr>Wingdings</vt:lpstr>
      <vt:lpstr>Wingdings 2</vt:lpstr>
      <vt:lpstr>Office 佈景主題</vt:lpstr>
      <vt:lpstr>本署簡報檔版型</vt:lpstr>
      <vt:lpstr>1_本署簡報檔版型</vt:lpstr>
      <vt:lpstr>2_本署簡報檔版型</vt:lpstr>
      <vt:lpstr>3_本署簡報檔版型</vt:lpstr>
      <vt:lpstr>5_本署簡報檔版型</vt:lpstr>
      <vt:lpstr>6_本署簡報檔版型</vt:lpstr>
      <vt:lpstr>7_本署簡報檔版型</vt:lpstr>
      <vt:lpstr>8_本署簡報檔版型</vt:lpstr>
      <vt:lpstr>106適性輔導</vt:lpstr>
      <vt:lpstr>Office 主题</vt:lpstr>
      <vt:lpstr>1_Office 佈景主題</vt:lpstr>
      <vt:lpstr>2_Office 佈景主題</vt:lpstr>
      <vt:lpstr>3_Office 佈景主題</vt:lpstr>
      <vt:lpstr>多媒體項目</vt:lpstr>
      <vt:lpstr>PhotoImpact</vt:lpstr>
      <vt:lpstr>PowerPoint 簡報</vt:lpstr>
      <vt:lpstr>PowerPoint 簡報</vt:lpstr>
      <vt:lpstr>PowerPoint 簡報</vt:lpstr>
      <vt:lpstr>Not Copy Machine，紅點設計大賞海報設計類最佳獎</vt:lpstr>
      <vt:lpstr>人人生而不同 ～ 多元智能</vt:lpstr>
      <vt:lpstr>發掘孩子優勢與強項</vt:lpstr>
      <vt:lpstr>十二年國教對孩子的期望</vt:lpstr>
      <vt:lpstr>PowerPoint 簡報</vt:lpstr>
      <vt:lpstr>PowerPoint 簡報</vt:lpstr>
      <vt:lpstr>PowerPoint 簡報</vt:lpstr>
      <vt:lpstr>選擇所適、愛其所選</vt:lpstr>
      <vt:lpstr>PowerPoint 簡報</vt:lpstr>
      <vt:lpstr>PowerPoint 簡報</vt:lpstr>
      <vt:lpstr>免學費補充</vt:lpstr>
      <vt:lpstr>PowerPoint 簡報</vt:lpstr>
      <vt:lpstr>PowerPoint 簡報</vt:lpstr>
      <vt:lpstr>PowerPoint 簡報</vt:lpstr>
      <vt:lpstr>主委單位： 臺灣師範大學心測中心</vt:lpstr>
      <vt:lpstr>PowerPoint 簡報</vt:lpstr>
      <vt:lpstr>【教育會考】計分方式</vt:lpstr>
      <vt:lpstr>【教育會考】成績等級標準</vt:lpstr>
      <vt:lpstr>PowerPoint 簡報</vt:lpstr>
      <vt:lpstr>PowerPoint 簡報</vt:lpstr>
      <vt:lpstr>PowerPoint 簡報</vt:lpstr>
      <vt:lpstr>PowerPoint 簡報</vt:lpstr>
      <vt:lpstr>PowerPoint 簡報</vt:lpstr>
      <vt:lpstr>PowerPoint 簡報</vt:lpstr>
      <vt:lpstr>PowerPoint 簡報</vt:lpstr>
      <vt:lpstr>一個測驗，四個入學方式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地理位置</vt:lpstr>
      <vt:lpstr>花蓮區高中高職就學管道</vt:lpstr>
      <vt:lpstr>花蓮區【綜合高中】開設學程一覽表</vt:lpstr>
      <vt:lpstr>PowerPoint 簡報</vt:lpstr>
      <vt:lpstr>PowerPoint 簡報</vt:lpstr>
      <vt:lpstr>PowerPoint 簡報</vt:lpstr>
      <vt:lpstr>多元學習【其他項】各校採計項目</vt:lpstr>
      <vt:lpstr>PowerPoint 簡報</vt:lpstr>
      <vt:lpstr>特殊身分學生外加名額處理方式</vt:lpstr>
      <vt:lpstr>PowerPoint 簡報</vt:lpstr>
      <vt:lpstr>花蓮就學區其他入學管道 介紹與說明</vt:lpstr>
      <vt:lpstr>學習區完全免試入學</vt:lpstr>
      <vt:lpstr>PowerPoint 簡報</vt:lpstr>
      <vt:lpstr>PowerPoint 簡報</vt:lpstr>
      <vt:lpstr>PowerPoint 簡報</vt:lpstr>
      <vt:lpstr>PowerPoint 簡報</vt:lpstr>
      <vt:lpstr>PowerPoint 簡報</vt:lpstr>
      <vt:lpstr>學習區完全免試入學</vt:lpstr>
      <vt:lpstr>學習區完全免試入學</vt:lpstr>
      <vt:lpstr>學習區完全免試入學</vt:lpstr>
      <vt:lpstr>國立學校與私立學校完全免試入學之差異</vt:lpstr>
      <vt:lpstr>特色招生－專業群科甄選入學</vt:lpstr>
      <vt:lpstr>特色招生－專業群科甄選入學</vt:lpstr>
      <vt:lpstr>特色招生－專業群科甄選入學</vt:lpstr>
      <vt:lpstr>特色招生－專業群科甄選入學</vt:lpstr>
      <vt:lpstr>PowerPoint 簡報</vt:lpstr>
      <vt:lpstr>PowerPoint 簡報</vt:lpstr>
      <vt:lpstr>PowerPoint 簡報</vt:lpstr>
      <vt:lpstr>PowerPoint 簡報</vt:lpstr>
      <vt:lpstr>PowerPoint 簡報</vt:lpstr>
      <vt:lpstr>PowerPoint 簡報</vt:lpstr>
      <vt:lpstr>特色招生－體育班甄選入學</vt:lpstr>
      <vt:lpstr>https://peclass.perdc.ntnu.edu.tw/Welcome/Index</vt:lpstr>
      <vt:lpstr>免試入學－其他管道</vt:lpstr>
      <vt:lpstr>免試入學－其他管道</vt:lpstr>
      <vt:lpstr>實用技能學程特色</vt:lpstr>
      <vt:lpstr>產業特殊需求類科</vt:lpstr>
      <vt:lpstr>PowerPoint 簡報</vt:lpstr>
      <vt:lpstr>其他 五專入學 招生管道</vt:lpstr>
      <vt:lpstr>PowerPoint 簡報</vt:lpstr>
      <vt:lpstr>PowerPoint 簡報</vt:lpstr>
      <vt:lpstr>PowerPoint 簡報</vt:lpstr>
      <vt:lpstr>PowerPoint 簡報</vt:lpstr>
      <vt:lpstr>加強宣導事項(1)</vt:lpstr>
      <vt:lpstr>加強宣導事項(2)</vt:lpstr>
      <vt:lpstr>加強宣導事項(3)</vt:lpstr>
      <vt:lpstr>加強宣導事項(4)</vt:lpstr>
      <vt:lpstr>加強宣導事項(5)</vt:lpstr>
      <vt:lpstr>加強宣導事項(6)</vt:lpstr>
      <vt:lpstr>是否可以報名多個入學管道?</vt:lpstr>
      <vt:lpstr>PowerPoint 簡報</vt:lpstr>
      <vt:lpstr>PowerPoint 簡報</vt:lpstr>
      <vt:lpstr>PowerPoint 簡報</vt:lpstr>
      <vt:lpstr>PowerPoint 簡報</vt:lpstr>
      <vt:lpstr>進路分析大不同</vt:lpstr>
      <vt:lpstr>PowerPoint 簡報</vt:lpstr>
      <vt:lpstr>PowerPoint 簡報</vt:lpstr>
      <vt:lpstr>PowerPoint 簡報</vt:lpstr>
      <vt:lpstr>   技高(高職)群科歸屬 (15群) </vt:lpstr>
      <vt:lpstr>PowerPoint 簡報</vt:lpstr>
      <vt:lpstr>PowerPoint 簡報</vt:lpstr>
      <vt:lpstr>PowerPoint 簡報</vt:lpstr>
      <vt:lpstr>PowerPoint 簡報</vt:lpstr>
      <vt:lpstr>PowerPoint 簡報</vt:lpstr>
      <vt:lpstr>花蓮區志願選填與輔導</vt:lpstr>
      <vt:lpstr>PowerPoint 簡報</vt:lpstr>
      <vt:lpstr>PowerPoint 簡報</vt:lpstr>
      <vt:lpstr>PowerPoint 簡報</vt:lpstr>
      <vt:lpstr>PowerPoint 簡報</vt:lpstr>
      <vt:lpstr>PowerPoint 簡報</vt:lpstr>
      <vt:lpstr>PowerPoint 簡報</vt:lpstr>
      <vt:lpstr>PowerPoint 簡報</vt:lpstr>
      <vt:lpstr>生涯願景─能要+想要的組合</vt:lpstr>
      <vt:lpstr>引導建議-『我想』，找出想要的舞台</vt:lpstr>
      <vt:lpstr>引導建議-『我能』，看清現實做出取捨</vt:lpstr>
      <vt:lpstr>引導建議-從發現天賦到天命歸屬</vt:lpstr>
      <vt:lpstr>PowerPoint 簡報</vt:lpstr>
      <vt:lpstr>PowerPoint 簡報</vt:lpstr>
      <vt:lpstr>PowerPoint 簡報</vt:lpstr>
      <vt:lpstr>PowerPoint 簡報</vt:lpstr>
      <vt:lpstr>  孩子面對的是一個 和我們很不一樣的世界</vt:lpstr>
      <vt:lpstr>PowerPoint 簡報</vt:lpstr>
      <vt:lpstr>PowerPoint 簡報</vt:lpstr>
    </vt:vector>
  </TitlesOfParts>
  <Company>MOE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高中校長與十二年國民基本教育的有機連帶分析</dc:title>
  <dc:creator>MOEIT</dc:creator>
  <cp:lastModifiedBy>教育處-006</cp:lastModifiedBy>
  <cp:revision>1184</cp:revision>
  <cp:lastPrinted>2021-01-18T08:29:16Z</cp:lastPrinted>
  <dcterms:created xsi:type="dcterms:W3CDTF">2012-08-03T02:02:35Z</dcterms:created>
  <dcterms:modified xsi:type="dcterms:W3CDTF">2024-02-02T02:03:59Z</dcterms:modified>
</cp:coreProperties>
</file>