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22" d="100"/>
          <a:sy n="122" d="100"/>
        </p:scale>
        <p:origin x="-1164" y="-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5.pn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bg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圖片 7" descr="logo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716463" y="3812118"/>
            <a:ext cx="4203700" cy="29760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圖片 8" descr="bg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圖片 9" descr="logo1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012160" y="4489392"/>
            <a:ext cx="3124027" cy="1818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6"/>
            <a:ext cx="7772400" cy="1470025"/>
          </a:xfrm>
        </p:spPr>
        <p:txBody>
          <a:bodyPr>
            <a:normAutofit/>
          </a:bodyPr>
          <a:lstStyle>
            <a:lvl1pPr algn="ctr">
              <a:defRPr sz="4800" b="1">
                <a:solidFill>
                  <a:schemeClr val="accent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039077"/>
          </a:xfrm>
        </p:spPr>
        <p:txBody>
          <a:bodyPr/>
          <a:lstStyle>
            <a:lvl1pPr marL="0" indent="0" algn="ctr">
              <a:spcBef>
                <a:spcPts val="600"/>
              </a:spcBef>
              <a:spcAft>
                <a:spcPts val="600"/>
              </a:spcAft>
              <a:buNone/>
              <a:defRPr b="1">
                <a:solidFill>
                  <a:schemeClr val="accent6">
                    <a:lumMod val="50000"/>
                  </a:schemeClr>
                </a:solidFill>
                <a:latin typeface="微軟正黑體" pitchFamily="34" charset="-120"/>
                <a:ea typeface="微軟正黑體" pitchFamily="34" charset="-12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593074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383970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9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523161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6" descr="bg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2" descr="LOGO決定 - 複製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77050" y="0"/>
            <a:ext cx="2266950" cy="14139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圖片 8" descr="bg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57200" y="1988839"/>
            <a:ext cx="8229600" cy="4137324"/>
          </a:xfrm>
        </p:spPr>
        <p:txBody>
          <a:bodyPr>
            <a:normAutofit/>
          </a:bodyPr>
          <a:lstStyle>
            <a:lvl1pPr>
              <a:defRPr sz="2800" baseline="0">
                <a:latin typeface="Arial" panose="020B0604020202020204" pitchFamily="34" charset="0"/>
                <a:ea typeface="微軟正黑體" pitchFamily="34" charset="-120"/>
              </a:defRPr>
            </a:lvl1pPr>
            <a:lvl2pPr>
              <a:defRPr sz="2400" baseline="0">
                <a:latin typeface="Arial" panose="020B0604020202020204" pitchFamily="34" charset="0"/>
                <a:ea typeface="微軟正黑體" pitchFamily="34" charset="-120"/>
              </a:defRPr>
            </a:lvl2pPr>
            <a:lvl3pPr>
              <a:defRPr sz="2000" baseline="0">
                <a:latin typeface="Arial" panose="020B0604020202020204" pitchFamily="34" charset="0"/>
                <a:ea typeface="微軟正黑體" pitchFamily="34" charset="-120"/>
              </a:defRPr>
            </a:lvl3pPr>
            <a:lvl4pPr>
              <a:defRPr sz="1800" baseline="0">
                <a:latin typeface="Arial" panose="020B0604020202020204" pitchFamily="34" charset="0"/>
                <a:ea typeface="微軟正黑體" pitchFamily="34" charset="-120"/>
              </a:defRPr>
            </a:lvl4pPr>
            <a:lvl5pPr>
              <a:defRPr sz="1800" baseline="0">
                <a:latin typeface="Arial" panose="020B0604020202020204" pitchFamily="34" charset="0"/>
                <a:ea typeface="微軟正黑體" pitchFamily="34" charset="-120"/>
              </a:defRPr>
            </a:lvl5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8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2" name="矩形 11"/>
          <p:cNvSpPr/>
          <p:nvPr/>
        </p:nvSpPr>
        <p:spPr>
          <a:xfrm>
            <a:off x="7572396" y="0"/>
            <a:ext cx="1571604" cy="1809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pic>
        <p:nvPicPr>
          <p:cNvPr id="11" name="圖片 10" descr="logo1.pn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732240" y="68627"/>
            <a:ext cx="2352858" cy="1344149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704331"/>
            <a:ext cx="8229600" cy="1143000"/>
          </a:xfrm>
        </p:spPr>
        <p:txBody>
          <a:bodyPr>
            <a:normAutofit/>
          </a:bodyPr>
          <a:lstStyle>
            <a:lvl1pPr>
              <a:defRPr sz="4000">
                <a:latin typeface="微軟正黑體" pitchFamily="34" charset="-120"/>
                <a:ea typeface="微軟正黑體" pitchFamily="34" charset="-120"/>
              </a:defRPr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7749070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圖片 8" descr="bg1.jpg"/>
          <p:cNvPicPr>
            <a:picLocks noChangeAspect="1"/>
          </p:cNvPicPr>
          <p:nvPr userDrawn="1"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圖片 9" descr="logo1.pn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80111" y="4363670"/>
            <a:ext cx="3340051" cy="1943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3568" y="306896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3568" y="4437112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7538683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99782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比對"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7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矩形 6"/>
          <p:cNvSpPr/>
          <p:nvPr/>
        </p:nvSpPr>
        <p:spPr>
          <a:xfrm>
            <a:off x="7572396" y="0"/>
            <a:ext cx="1571604" cy="180973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zh-TW" altLang="en-US">
              <a:solidFill>
                <a:prstClr val="white"/>
              </a:solidFill>
            </a:endParaRPr>
          </a:p>
        </p:txBody>
      </p:sp>
      <p:sp>
        <p:nvSpPr>
          <p:cNvPr id="10" name="標題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7" y="1535113"/>
            <a:ext cx="4041775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</p:spTree>
    <p:extLst>
      <p:ext uri="{BB962C8B-B14F-4D97-AF65-F5344CB8AC3E}">
        <p14:creationId xmlns:p14="http://schemas.microsoft.com/office/powerpoint/2010/main" val="205982647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15939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598673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2" y="273049"/>
            <a:ext cx="3008313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2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512448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zh-TW" altLang="en-US" noProof="0" smtClean="0"/>
              <a:t>按一下圖示以新增圖片</a:t>
            </a:r>
            <a:endParaRPr lang="zh-TW" altLang="en-US" noProof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9EAB0C2-A515-4776-9609-C87EAC10637D}" type="datetimeFigureOut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4EFCE1-AA71-404D-A23B-F1212109020E}" type="slidenum">
              <a:rPr lang="zh-TW" alt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397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標題版面配置區 1"/>
          <p:cNvSpPr>
            <a:spLocks noGrp="1"/>
          </p:cNvSpPr>
          <p:nvPr>
            <p:ph type="title"/>
          </p:nvPr>
        </p:nvSpPr>
        <p:spPr bwMode="auto">
          <a:xfrm>
            <a:off x="457200" y="275167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按一下以編輯母片標題樣式</a:t>
            </a:r>
          </a:p>
        </p:txBody>
      </p:sp>
      <p:sp>
        <p:nvSpPr>
          <p:cNvPr id="1027" name="文字版面配置區 2"/>
          <p:cNvSpPr>
            <a:spLocks noGrp="1"/>
          </p:cNvSpPr>
          <p:nvPr>
            <p:ph type="body" idx="1"/>
          </p:nvPr>
        </p:nvSpPr>
        <p:spPr bwMode="auto">
          <a:xfrm>
            <a:off x="457200" y="1600201"/>
            <a:ext cx="8229600" cy="452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09EAB0C2-A515-4776-9609-C87EAC10637D}" type="datetimeFigureOut">
              <a:rPr lang="zh-TW" altLang="en-US">
                <a:solidFill>
                  <a:prstClr val="black">
                    <a:tint val="75000"/>
                  </a:prstClr>
                </a:solidFill>
              </a:rPr>
              <a:pPr/>
              <a:t>2016/2/24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kumimoji="0" sz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1"/>
            <a:ext cx="2133600" cy="36618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kumimoji="0" sz="120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</a:defRPr>
            </a:lvl1pPr>
          </a:lstStyle>
          <a:p>
            <a:fld id="{814EFCE1-AA71-404D-A23B-F1212109020E}" type="slidenum">
              <a:rPr lang="zh-TW" altLang="en-US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zh-TW" alt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692664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400" b="1" kern="1200">
          <a:solidFill>
            <a:srgbClr val="1F4429"/>
          </a:solidFill>
          <a:latin typeface="微軟正黑體" panose="020B0604030504040204" pitchFamily="34" charset="-120"/>
          <a:ea typeface="微軟正黑體" panose="020B0604030504040204" pitchFamily="34" charset="-120"/>
          <a:cs typeface="微軟正黑體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F4429"/>
          </a:solidFill>
          <a:latin typeface="微軟正黑體"/>
          <a:ea typeface="微軟正黑體"/>
          <a:cs typeface="微軟正黑體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F4429"/>
          </a:solidFill>
          <a:latin typeface="微軟正黑體"/>
          <a:ea typeface="微軟正黑體"/>
          <a:cs typeface="微軟正黑體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F4429"/>
          </a:solidFill>
          <a:latin typeface="微軟正黑體"/>
          <a:ea typeface="微軟正黑體"/>
          <a:cs typeface="微軟正黑體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F4429"/>
          </a:solidFill>
          <a:latin typeface="微軟正黑體"/>
          <a:ea typeface="微軟正黑體"/>
          <a:cs typeface="微軟正黑體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F4429"/>
          </a:solidFill>
          <a:latin typeface="微軟正黑體"/>
          <a:ea typeface="微軟正黑體"/>
          <a:cs typeface="微軟正黑體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F4429"/>
          </a:solidFill>
          <a:latin typeface="微軟正黑體"/>
          <a:ea typeface="微軟正黑體"/>
          <a:cs typeface="微軟正黑體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F4429"/>
          </a:solidFill>
          <a:latin typeface="微軟正黑體"/>
          <a:ea typeface="微軟正黑體"/>
          <a:cs typeface="微軟正黑體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400" b="1">
          <a:solidFill>
            <a:srgbClr val="1F4429"/>
          </a:solidFill>
          <a:latin typeface="微軟正黑體"/>
          <a:ea typeface="微軟正黑體"/>
          <a:cs typeface="微軟正黑體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微軟正黑體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微軟正黑體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微軟正黑體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微軟正黑體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微軟正黑體" panose="020B0604030504040204" pitchFamily="34" charset="-120"/>
          <a:ea typeface="微軟正黑體" panose="020B0604030504040204" pitchFamily="34" charset="-120"/>
          <a:cs typeface="微軟正黑體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標題 2"/>
          <p:cNvSpPr>
            <a:spLocks noGrp="1"/>
          </p:cNvSpPr>
          <p:nvPr>
            <p:ph type="title"/>
          </p:nvPr>
        </p:nvSpPr>
        <p:spPr>
          <a:xfrm>
            <a:off x="323528" y="14130"/>
            <a:ext cx="8229600" cy="822582"/>
          </a:xfrm>
        </p:spPr>
        <p:txBody>
          <a:bodyPr>
            <a:normAutofit/>
          </a:bodyPr>
          <a:lstStyle/>
          <a:p>
            <a:pPr algn="ctr"/>
            <a:r>
              <a:rPr lang="zh-TW" altLang="en-US" sz="2800" dirty="0" smtClean="0"/>
              <a:t>課文本位閱讀理解初階研習工作</a:t>
            </a:r>
            <a:r>
              <a:rPr lang="zh-TW" altLang="en-US" sz="2800" dirty="0" smtClean="0"/>
              <a:t>坊課程</a:t>
            </a:r>
            <a:r>
              <a:rPr lang="zh-TW" altLang="en-US" sz="2800" dirty="0" smtClean="0"/>
              <a:t>內容</a:t>
            </a:r>
            <a:endParaRPr lang="zh-TW" altLang="en-US" sz="2800" dirty="0"/>
          </a:p>
        </p:txBody>
      </p:sp>
      <p:graphicFrame>
        <p:nvGraphicFramePr>
          <p:cNvPr id="6" name="表格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63179183"/>
              </p:ext>
            </p:extLst>
          </p:nvPr>
        </p:nvGraphicFramePr>
        <p:xfrm>
          <a:off x="251520" y="764704"/>
          <a:ext cx="8640960" cy="5195804"/>
        </p:xfrm>
        <a:graphic>
          <a:graphicData uri="http://schemas.openxmlformats.org/drawingml/2006/table">
            <a:tbl>
              <a:tblPr firstRow="1" bandRow="1">
                <a:tableStyleId>{68D230F3-CF80-4859-8CE7-A43EE81993B5}</a:tableStyleId>
              </a:tblPr>
              <a:tblGrid>
                <a:gridCol w="5000946"/>
                <a:gridCol w="3640014"/>
              </a:tblGrid>
              <a:tr h="432048">
                <a:tc>
                  <a:txBody>
                    <a:bodyPr/>
                    <a:lstStyle/>
                    <a:p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策略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時間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9429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3—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識字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與流暢性 </a:t>
                      </a:r>
                      <a:endParaRPr lang="en-US" altLang="zh-TW" sz="22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4—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詞彙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lang="en-US" altLang="zh-TW" sz="28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~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09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50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8—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推論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1-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指示詞與因果關係</a:t>
                      </a:r>
                      <a:endParaRPr lang="en-US" altLang="zh-TW" sz="22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11—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以課文結構寫大意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00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 </a:t>
                      </a:r>
                      <a:r>
                        <a:rPr lang="en-US" altLang="zh-TW" sz="28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~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 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：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55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6840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5—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課文大意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-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重述故事重點</a:t>
                      </a:r>
                      <a:endParaRPr lang="en-US" altLang="zh-TW" sz="22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6—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課文大意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-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刪除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11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：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05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</a:t>
                      </a:r>
                      <a:r>
                        <a:rPr lang="en-US" altLang="zh-TW" sz="28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12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：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15</a:t>
                      </a:r>
                      <a:endParaRPr lang="zh-TW" altLang="en-US" sz="2200" b="1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62040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午餐歡樂時間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12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：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15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</a:t>
                      </a:r>
                      <a:r>
                        <a:rPr lang="en-US" altLang="zh-TW" sz="28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lang="zh-TW" altLang="en-US" sz="28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13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：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15</a:t>
                      </a:r>
                      <a:endParaRPr lang="zh-TW" altLang="en-US" sz="2200" b="1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7—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歸納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/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主題句 </a:t>
                      </a:r>
                      <a:endParaRPr lang="en-US" altLang="zh-TW" sz="22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9—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推論策略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2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13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：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15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</a:t>
                      </a:r>
                      <a:r>
                        <a:rPr lang="en-US" altLang="zh-TW" sz="28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lang="zh-TW" altLang="en-US" sz="24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14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：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25</a:t>
                      </a:r>
                      <a:endParaRPr lang="zh-TW" altLang="en-US" sz="2200" b="1" kern="12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405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10—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自我提問</a:t>
                      </a:r>
                      <a:endParaRPr lang="en-US" altLang="zh-TW" sz="2200" b="1" kern="1200" dirty="0" smtClean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單元</a:t>
                      </a:r>
                      <a:r>
                        <a:rPr lang="en-US" altLang="zh-TW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12—</a:t>
                      </a: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理解監控</a:t>
                      </a:r>
                      <a:endParaRPr lang="en-US" altLang="zh-TW" sz="2200" b="1" dirty="0" smtClean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zh-TW" altLang="en-US" sz="2200" b="1" dirty="0" smtClean="0">
                          <a:latin typeface="標楷體" panose="03000509000000000000" pitchFamily="65" charset="-120"/>
                          <a:ea typeface="標楷體" panose="03000509000000000000" pitchFamily="65" charset="-120"/>
                        </a:rPr>
                        <a:t>綜合座談</a:t>
                      </a:r>
                      <a:endParaRPr lang="zh-TW" altLang="en-US" sz="2200" b="1" dirty="0">
                        <a:latin typeface="標楷體" panose="03000509000000000000" pitchFamily="65" charset="-120"/>
                        <a:ea typeface="標楷體" panose="03000509000000000000" pitchFamily="65" charset="-120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14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：</a:t>
                      </a:r>
                      <a:r>
                        <a:rPr lang="en-US" altLang="zh-TW" sz="2200" b="1" kern="120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35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 </a:t>
                      </a:r>
                      <a:r>
                        <a:rPr lang="en-US" altLang="zh-TW" sz="28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~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 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16</a:t>
                      </a:r>
                      <a:r>
                        <a:rPr lang="zh-TW" altLang="en-US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：</a:t>
                      </a:r>
                      <a:r>
                        <a:rPr lang="en-US" altLang="zh-TW" sz="2200" b="1" kern="1200" dirty="0" smtClean="0">
                          <a:solidFill>
                            <a:schemeClr val="tx1"/>
                          </a:solidFill>
                          <a:latin typeface="標楷體" panose="03000509000000000000" pitchFamily="65" charset="-120"/>
                          <a:ea typeface="標楷體" panose="03000509000000000000" pitchFamily="65" charset="-120"/>
                          <a:cs typeface="+mn-cs"/>
                        </a:rPr>
                        <a:t>00</a:t>
                      </a:r>
                      <a:endParaRPr lang="zh-TW" altLang="en-US" sz="2200" b="1" kern="1200" dirty="0">
                        <a:solidFill>
                          <a:schemeClr val="tx1"/>
                        </a:solidFill>
                        <a:latin typeface="標楷體" panose="03000509000000000000" pitchFamily="65" charset="-120"/>
                        <a:ea typeface="標楷體" panose="03000509000000000000" pitchFamily="65" charset="-120"/>
                        <a:cs typeface="+mn-cs"/>
                      </a:endParaRPr>
                    </a:p>
                  </a:txBody>
                  <a:tcPr marL="106532" marR="106532" marT="53266" marB="53266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177477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佈景主題1">
  <a:themeElements>
    <a:clrScheme name="藍色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自我提問0320aa.pptx" id="{8B152A04-9B0D-4451-AC1C-C67FEA7AD1D1}" vid="{5BB29FC9-F358-4D69-A2AF-F23B7498B076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126</Words>
  <Application>Microsoft Office PowerPoint</Application>
  <PresentationFormat>如螢幕大小 (4:3)</PresentationFormat>
  <Paragraphs>21</Paragraphs>
  <Slides>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</vt:i4>
      </vt:variant>
    </vt:vector>
  </HeadingPairs>
  <TitlesOfParts>
    <vt:vector size="2" baseType="lpstr">
      <vt:lpstr>佈景主題1</vt:lpstr>
      <vt:lpstr>課文本位閱讀理解初階研習工作坊課程內容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課文本位閱讀理解初階研習工作坊 課程內容</dc:title>
  <dc:creator>user</dc:creator>
  <cp:lastModifiedBy>User</cp:lastModifiedBy>
  <cp:revision>6</cp:revision>
  <dcterms:created xsi:type="dcterms:W3CDTF">2016-01-14T02:08:08Z</dcterms:created>
  <dcterms:modified xsi:type="dcterms:W3CDTF">2016-02-24T09:09:19Z</dcterms:modified>
</cp:coreProperties>
</file>