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4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7" r:id="rId1"/>
  </p:sldMasterIdLst>
  <p:notesMasterIdLst>
    <p:notesMasterId r:id="rId42"/>
  </p:notesMasterIdLst>
  <p:handoutMasterIdLst>
    <p:handoutMasterId r:id="rId43"/>
  </p:handoutMasterIdLst>
  <p:sldIdLst>
    <p:sldId id="2704" r:id="rId2"/>
    <p:sldId id="2829" r:id="rId3"/>
    <p:sldId id="2884" r:id="rId4"/>
    <p:sldId id="2842" r:id="rId5"/>
    <p:sldId id="2843" r:id="rId6"/>
    <p:sldId id="2844" r:id="rId7"/>
    <p:sldId id="2847" r:id="rId8"/>
    <p:sldId id="2845" r:id="rId9"/>
    <p:sldId id="2846" r:id="rId10"/>
    <p:sldId id="2848" r:id="rId11"/>
    <p:sldId id="2849" r:id="rId12"/>
    <p:sldId id="2850" r:id="rId13"/>
    <p:sldId id="2851" r:id="rId14"/>
    <p:sldId id="2852" r:id="rId15"/>
    <p:sldId id="2866" r:id="rId16"/>
    <p:sldId id="2854" r:id="rId17"/>
    <p:sldId id="2855" r:id="rId18"/>
    <p:sldId id="2856" r:id="rId19"/>
    <p:sldId id="2857" r:id="rId20"/>
    <p:sldId id="2858" r:id="rId21"/>
    <p:sldId id="2859" r:id="rId22"/>
    <p:sldId id="2862" r:id="rId23"/>
    <p:sldId id="2868" r:id="rId24"/>
    <p:sldId id="2863" r:id="rId25"/>
    <p:sldId id="2864" r:id="rId26"/>
    <p:sldId id="2881" r:id="rId27"/>
    <p:sldId id="2865" r:id="rId28"/>
    <p:sldId id="2869" r:id="rId29"/>
    <p:sldId id="2870" r:id="rId30"/>
    <p:sldId id="2871" r:id="rId31"/>
    <p:sldId id="2872" r:id="rId32"/>
    <p:sldId id="2873" r:id="rId33"/>
    <p:sldId id="2874" r:id="rId34"/>
    <p:sldId id="2875" r:id="rId35"/>
    <p:sldId id="2876" r:id="rId36"/>
    <p:sldId id="2877" r:id="rId37"/>
    <p:sldId id="2879" r:id="rId38"/>
    <p:sldId id="2880" r:id="rId39"/>
    <p:sldId id="2882" r:id="rId40"/>
    <p:sldId id="2729" r:id="rId41"/>
  </p:sldIdLst>
  <p:sldSz cx="12858750" cy="7232650"/>
  <p:notesSz cx="6735763" cy="9866313"/>
  <p:custDataLst>
    <p:tags r:id="rId4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FFFF"/>
    <a:srgbClr val="66CCFF"/>
    <a:srgbClr val="058D2A"/>
    <a:srgbClr val="FF99FF"/>
    <a:srgbClr val="003366"/>
    <a:srgbClr val="D44C4C"/>
    <a:srgbClr val="92D050"/>
    <a:srgbClr val="000000"/>
    <a:srgbClr val="2DD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1" autoAdjust="0"/>
    <p:restoredTop sz="95317" autoAdjust="0"/>
  </p:normalViewPr>
  <p:slideViewPr>
    <p:cSldViewPr>
      <p:cViewPr>
        <p:scale>
          <a:sx n="75" d="100"/>
          <a:sy n="75" d="100"/>
        </p:scale>
        <p:origin x="-678" y="-36"/>
      </p:cViewPr>
      <p:guideLst>
        <p:guide orient="horz" pos="328"/>
        <p:guide orient="horz" pos="4183"/>
        <p:guide pos="4050"/>
        <p:guide pos="557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20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pPr/>
              <a:t>2021/1/21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2021/1/21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093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  <a:pPr/>
              <a:t>2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119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544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01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289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047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629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pPr/>
              <a:t>2021/1/21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 flipV="1">
            <a:off x="0" y="0"/>
            <a:ext cx="12858749" cy="914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 flipV="1">
            <a:off x="1" y="-2"/>
            <a:ext cx="704850" cy="914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288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pPr/>
              <a:t>2021/1/21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656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797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1C58-7E6C-497B-A3BD-2429DD424CE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F6EB-FB9A-48F4-A64A-C52D398BA1A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86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4376" y="2278621"/>
            <a:ext cx="4412849" cy="409277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328" y="2278622"/>
            <a:ext cx="4412848" cy="409277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85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38" y="289641"/>
            <a:ext cx="11572875" cy="120544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42938" y="1687620"/>
            <a:ext cx="11572875" cy="477321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42938" y="6586400"/>
            <a:ext cx="3000375" cy="502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393406" y="6586400"/>
            <a:ext cx="4071938" cy="5022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215438" y="6586400"/>
            <a:ext cx="3000375" cy="502267"/>
          </a:xfrm>
        </p:spPr>
        <p:txBody>
          <a:bodyPr/>
          <a:lstStyle>
            <a:lvl1pPr>
              <a:defRPr/>
            </a:lvl1pPr>
          </a:lstStyle>
          <a:p>
            <a:fld id="{55031533-17BC-45F9-8567-48DC2C805EE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3063537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38328" y="625783"/>
            <a:ext cx="11982094" cy="805315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38328" y="1620579"/>
            <a:ext cx="11982094" cy="4804049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>
          <a:xfrm>
            <a:off x="11914438" y="6556265"/>
            <a:ext cx="772418" cy="553610"/>
          </a:xfrm>
        </p:spPr>
        <p:txBody>
          <a:bodyPr lIns="91425" tIns="91425" rIns="91425" bIns="91425">
            <a:noAutofit/>
          </a:bodyPr>
          <a:lstStyle>
            <a:lvl1pPr>
              <a:defRPr sz="844">
                <a:solidFill>
                  <a:srgbClr val="898989"/>
                </a:solidFill>
              </a:defRPr>
            </a:lvl1pPr>
          </a:lstStyle>
          <a:p>
            <a:fld id="{18C2A550-BFF3-40B4-963C-071640FB3EDC}" type="slidenum">
              <a:rPr lang="zh-TW" altLang="zh-TW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3131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pPr/>
              <a:t>2021/1/21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05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7" r:id="rId3"/>
    <p:sldLayoutId id="2147483708" r:id="rId4"/>
    <p:sldLayoutId id="2147483709" r:id="rId5"/>
    <p:sldLayoutId id="2147483710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964879" y="1960141"/>
            <a:ext cx="864096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15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</a:t>
            </a:r>
            <a:r>
              <a:rPr lang="zh-TW" altLang="en-US" sz="115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</a:t>
            </a:r>
            <a:r>
              <a:rPr lang="zh-TW" altLang="en-US" sz="115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守</a:t>
            </a:r>
            <a:r>
              <a:rPr lang="zh-TW" altLang="en-US" sz="11500" b="1" dirty="0" smtClean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</a:t>
            </a:r>
            <a:r>
              <a:rPr lang="zh-TW" altLang="en-US" sz="115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員</a:t>
            </a:r>
            <a:endParaRPr lang="en-US" altLang="zh-TW" sz="115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15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悟</a:t>
            </a:r>
            <a:r>
              <a:rPr lang="zh-TW" altLang="en-US" sz="115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空</a:t>
            </a:r>
            <a:r>
              <a:rPr lang="zh-TW" altLang="en-US" sz="115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en-US" sz="11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  <a:r>
              <a:rPr lang="zh-TW" altLang="en-US" sz="11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寶</a:t>
            </a:r>
          </a:p>
        </p:txBody>
      </p:sp>
    </p:spTree>
    <p:extLst>
      <p:ext uri="{BB962C8B-B14F-4D97-AF65-F5344CB8AC3E}">
        <p14:creationId xmlns:p14="http://schemas.microsoft.com/office/powerpoint/2010/main" val="425597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6687" y="2392189"/>
            <a:ext cx="6429375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食髓知味後，竟然漸漸無法抽身，甚至對於這種使用毒品後的快感魂牽夢縈，原本早睡早起的悟空開始徹夜未眠，白天昏沉沒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有精神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0743" y="87933"/>
            <a:ext cx="20088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</a:t>
            </a:r>
            <a:r>
              <a:rPr lang="en-US" altLang="zh-TW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TW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部曲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071" y="0"/>
            <a:ext cx="5854917" cy="82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4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6687" y="2752229"/>
            <a:ext cx="642937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慢慢的也會疑神疑鬼，總覺得身邊的人對他不友善，或是想要傷害自己，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0743" y="87933"/>
            <a:ext cx="20088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</a:t>
            </a:r>
            <a:r>
              <a:rPr lang="en-US" altLang="zh-TW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TW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部曲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423" y="-22182"/>
            <a:ext cx="5854916" cy="82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8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6687" y="2392189"/>
            <a:ext cx="6429375" cy="29777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4500"/>
              </a:lnSpc>
              <a:spcBef>
                <a:spcPts val="250"/>
              </a:spcBef>
              <a:spcAft>
                <a:spcPts val="0"/>
              </a:spcAft>
            </a:pPr>
            <a:r>
              <a:rPr lang="zh-TW" altLang="zh-TW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樂天開朗的個性也變得陰晴不定、容易因為小事暴怒或是沮喪絕望，更隨身攜帶分裝夾練袋、打火機等奇怪的物品，還不准別人發問。</a:t>
            </a:r>
          </a:p>
        </p:txBody>
      </p:sp>
      <p:sp>
        <p:nvSpPr>
          <p:cNvPr id="3" name="矩形 2"/>
          <p:cNvSpPr/>
          <p:nvPr/>
        </p:nvSpPr>
        <p:spPr>
          <a:xfrm>
            <a:off x="740743" y="87933"/>
            <a:ext cx="20088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</a:t>
            </a:r>
            <a:r>
              <a:rPr lang="en-US" altLang="zh-TW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TW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部曲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423" y="0"/>
            <a:ext cx="5854916" cy="82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4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6687" y="2320181"/>
            <a:ext cx="6429375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在一次無意間，孫悟空說溜了嘴，唐僧才驚覺大事不妙，覺得單憑自己的力量無法幫助孫悟空脫離毒品的控制，四處奔走尋求協助。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0743" y="87933"/>
            <a:ext cx="20088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</a:t>
            </a:r>
            <a:r>
              <a:rPr lang="en-US" altLang="zh-TW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TW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部曲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14" y="-234770"/>
            <a:ext cx="5854916" cy="82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2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3101" y="1456085"/>
            <a:ext cx="67083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到底，孫悟空發生了哪些事情？你可以幫忙抽絲剝繭查出來嗎？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0743" y="87933"/>
            <a:ext cx="20088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</a:t>
            </a:r>
            <a:r>
              <a:rPr lang="en-US" altLang="zh-TW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TW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部曲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6687" y="3544317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「作息改變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」：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徹夜未眠，白天昏沉沒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有精神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行為異常」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出沒在不良場所且經常夜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歸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情緒不穩」：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個性變得陰晴不定，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容易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因為小事暴怒或是沮喪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絕望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疑神疑鬼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，總覺得身邊的人對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 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不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友善，或是想要傷害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特殊物品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」：</a:t>
            </a:r>
            <a:r>
              <a:rPr lang="zh-TW" altLang="zh-TW" sz="2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隨身攜帶分裝夾練袋、</a:t>
            </a:r>
            <a:r>
              <a:rPr lang="zh-TW" altLang="zh-TW" sz="2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打火機</a:t>
            </a:r>
            <a:r>
              <a:rPr lang="zh-TW" altLang="en-US" sz="2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535" y="591989"/>
            <a:ext cx="5114319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7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6225120" y="3003559"/>
            <a:ext cx="6633630" cy="120544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6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3974" y="2808761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4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10124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069335" y="3329281"/>
            <a:ext cx="3600400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zh-TW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好法寶來解套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250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8695" y="2032149"/>
            <a:ext cx="6429375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回想你自己成長的過程，當你做錯事情的時候，會不會怕別人發現，或是怕人責罵或處罰，所以往往不願意說出口而選擇逃避。</a:t>
            </a:r>
          </a:p>
        </p:txBody>
      </p:sp>
      <p:sp>
        <p:nvSpPr>
          <p:cNvPr id="3" name="矩形 2"/>
          <p:cNvSpPr/>
          <p:nvPr/>
        </p:nvSpPr>
        <p:spPr>
          <a:xfrm>
            <a:off x="740743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40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好法寶來解套</a:t>
            </a:r>
            <a:endParaRPr lang="zh-TW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431" y="441876"/>
            <a:ext cx="5114319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8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0743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40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好法寶來解套</a:t>
            </a:r>
            <a:endParaRPr lang="zh-TW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6688" y="1168053"/>
            <a:ext cx="12385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✽</a:t>
            </a:r>
            <a:r>
              <a:rPr lang="zh-TW" altLang="zh-TW" sz="4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誰</a:t>
            </a:r>
            <a:r>
              <a:rPr lang="zh-TW" altLang="zh-TW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可以分享一下，你曾經犯過什麼樣的錯誤</a:t>
            </a:r>
            <a:r>
              <a:rPr lang="zh-TW" altLang="zh-TW" sz="4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？</a:t>
            </a:r>
            <a:endParaRPr lang="en-US" altLang="zh-TW" sz="4000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TW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4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zh-TW" altLang="zh-TW" sz="4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讓</a:t>
            </a:r>
            <a:r>
              <a:rPr lang="zh-TW" altLang="zh-TW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你至今仍印象深刻呢？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4663" y="3008521"/>
            <a:ext cx="772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✽</a:t>
            </a:r>
            <a:r>
              <a:rPr lang="zh-TW" altLang="zh-TW" sz="4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為什麼</a:t>
            </a:r>
            <a:r>
              <a:rPr lang="zh-TW" altLang="zh-TW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要選擇沈默或是逃避呢？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6688" y="4237975"/>
            <a:ext cx="123450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✽請問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，選擇逃避或沈默之後，事情能夠真正解決嗎？</a:t>
            </a:r>
          </a:p>
        </p:txBody>
      </p:sp>
      <p:sp>
        <p:nvSpPr>
          <p:cNvPr id="6" name="矩形 5"/>
          <p:cNvSpPr/>
          <p:nvPr/>
        </p:nvSpPr>
        <p:spPr>
          <a:xfrm>
            <a:off x="256853" y="5488533"/>
            <a:ext cx="72154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✽那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要如何解決所面臨的困難？</a:t>
            </a:r>
          </a:p>
        </p:txBody>
      </p:sp>
    </p:spTree>
    <p:extLst>
      <p:ext uri="{BB962C8B-B14F-4D97-AF65-F5344CB8AC3E}">
        <p14:creationId xmlns:p14="http://schemas.microsoft.com/office/powerpoint/2010/main" val="46265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0743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40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好法寶來解套</a:t>
            </a:r>
            <a:endParaRPr lang="zh-TW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6727" y="1600101"/>
            <a:ext cx="113052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毒藥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癮者所遇到之困難，多半是害怕其吸毒的行為被發現後會被嚴重責難，狀況與原因也就無法被受了解，也無法獲得心理支持，其實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與毒藥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癮者最親、也最能給予支持的仍是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家人和親友，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所以當想要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幫助毒藥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癮者時，先尋求可以幫助的人，先保護自己再去幫助別人，不妨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與毒藥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癮者談談，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了解毒藥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癮狀況及原因，並與其談論是否願意接受專人協助，或接受戒癮治療。</a:t>
            </a:r>
          </a:p>
        </p:txBody>
      </p:sp>
    </p:spTree>
    <p:extLst>
      <p:ext uri="{BB962C8B-B14F-4D97-AF65-F5344CB8AC3E}">
        <p14:creationId xmlns:p14="http://schemas.microsoft.com/office/powerpoint/2010/main" val="200248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3797" y="3568616"/>
            <a:ext cx="797686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✽有哪些方法可以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協助毒藥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癮者呢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✽報警是唯一的最佳途徑嗎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4544" y="1537203"/>
            <a:ext cx="113279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✽萬一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身邊真的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出現毒藥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癮者時，我要不要伸出援手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  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為什麼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3797" y="4984477"/>
            <a:ext cx="107518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✽如果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不報警的話，我該如何幫助已經在吸毒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  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親友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0743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40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好法寶來解套</a:t>
            </a:r>
            <a:endParaRPr lang="zh-TW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059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H_SubTitle_1"/>
          <p:cNvSpPr/>
          <p:nvPr>
            <p:custDataLst>
              <p:tags r:id="rId2"/>
            </p:custDataLst>
          </p:nvPr>
        </p:nvSpPr>
        <p:spPr>
          <a:xfrm>
            <a:off x="6546439" y="1408876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algn="ctr"/>
            <a:r>
              <a:rPr lang="zh-TW" altLang="en-US" sz="3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故事前言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MH_Other_1"/>
          <p:cNvSpPr/>
          <p:nvPr>
            <p:custDataLst>
              <p:tags r:id="rId3"/>
            </p:custDataLst>
          </p:nvPr>
        </p:nvSpPr>
        <p:spPr>
          <a:xfrm>
            <a:off x="5841590" y="1408876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8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3" name="MH_SubTitle_2"/>
          <p:cNvSpPr/>
          <p:nvPr>
            <p:custDataLst>
              <p:tags r:id="rId4"/>
            </p:custDataLst>
          </p:nvPr>
        </p:nvSpPr>
        <p:spPr>
          <a:xfrm>
            <a:off x="6546439" y="2410062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/>
            <a:r>
              <a:rPr lang="zh-TW" altLang="en-US" sz="3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</a:t>
            </a:r>
            <a:r>
              <a:rPr lang="en-US" altLang="zh-TW" sz="3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TW" altLang="en-US" sz="3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部曲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Other_2"/>
          <p:cNvSpPr/>
          <p:nvPr>
            <p:custDataLst>
              <p:tags r:id="rId5"/>
            </p:custDataLst>
          </p:nvPr>
        </p:nvSpPr>
        <p:spPr>
          <a:xfrm>
            <a:off x="5841590" y="2410062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8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5" name="MH_SubTitle_3"/>
          <p:cNvSpPr/>
          <p:nvPr>
            <p:custDataLst>
              <p:tags r:id="rId6"/>
            </p:custDataLst>
          </p:nvPr>
        </p:nvSpPr>
        <p:spPr>
          <a:xfrm>
            <a:off x="6546439" y="3411248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/>
            <a:r>
              <a:rPr lang="zh-TW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好法寶來解套</a:t>
            </a:r>
          </a:p>
        </p:txBody>
      </p:sp>
      <p:sp>
        <p:nvSpPr>
          <p:cNvPr id="16" name="MH_Other_3"/>
          <p:cNvSpPr/>
          <p:nvPr>
            <p:custDataLst>
              <p:tags r:id="rId7"/>
            </p:custDataLst>
          </p:nvPr>
        </p:nvSpPr>
        <p:spPr>
          <a:xfrm>
            <a:off x="5841590" y="3411248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8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9" name="MH_SubTitle_4"/>
          <p:cNvSpPr/>
          <p:nvPr>
            <p:custDataLst>
              <p:tags r:id="rId8"/>
            </p:custDataLst>
          </p:nvPr>
        </p:nvSpPr>
        <p:spPr>
          <a:xfrm>
            <a:off x="6546439" y="4412434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r>
              <a:rPr lang="zh-TW" altLang="en-US" sz="3600" kern="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好</a:t>
            </a:r>
            <a:r>
              <a:rPr lang="zh-TW" altLang="en-US" sz="36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法寶是好朋友</a:t>
            </a:r>
          </a:p>
        </p:txBody>
      </p:sp>
      <p:sp>
        <p:nvSpPr>
          <p:cNvPr id="10" name="MH_Other_4"/>
          <p:cNvSpPr/>
          <p:nvPr>
            <p:custDataLst>
              <p:tags r:id="rId9"/>
            </p:custDataLst>
          </p:nvPr>
        </p:nvSpPr>
        <p:spPr>
          <a:xfrm>
            <a:off x="5841590" y="4412434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8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1" name="MH_Others_1"/>
          <p:cNvSpPr txBox="1"/>
          <p:nvPr>
            <p:custDataLst>
              <p:tags r:id="rId10"/>
            </p:custDataLst>
          </p:nvPr>
        </p:nvSpPr>
        <p:spPr>
          <a:xfrm>
            <a:off x="884759" y="2780353"/>
            <a:ext cx="4680519" cy="123110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TW" altLang="en-US" sz="8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課程內容</a:t>
            </a:r>
            <a:endParaRPr lang="zh-CN" altLang="en-US" sz="8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Others_2"/>
          <p:cNvSpPr txBox="1"/>
          <p:nvPr>
            <p:custDataLst>
              <p:tags r:id="rId11"/>
            </p:custDataLst>
          </p:nvPr>
        </p:nvSpPr>
        <p:spPr>
          <a:xfrm>
            <a:off x="1926707" y="4011459"/>
            <a:ext cx="2844872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SubTitle_4"/>
          <p:cNvSpPr/>
          <p:nvPr>
            <p:custDataLst>
              <p:tags r:id="rId12"/>
            </p:custDataLst>
          </p:nvPr>
        </p:nvSpPr>
        <p:spPr>
          <a:xfrm>
            <a:off x="6558160" y="5403312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好</a:t>
            </a:r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法寶大絕招</a:t>
            </a:r>
          </a:p>
        </p:txBody>
      </p:sp>
      <p:sp>
        <p:nvSpPr>
          <p:cNvPr id="19" name="MH_Other_4"/>
          <p:cNvSpPr/>
          <p:nvPr>
            <p:custDataLst>
              <p:tags r:id="rId13"/>
            </p:custDataLst>
          </p:nvPr>
        </p:nvSpPr>
        <p:spPr>
          <a:xfrm>
            <a:off x="5853311" y="5403312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5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4218" kern="0" dirty="0" smtClean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endParaRPr lang="en-US" altLang="zh-CN" sz="4218" kern="0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19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0743" y="87933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好法寶是好朋友</a:t>
            </a:r>
            <a:endParaRPr lang="zh-TW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4880" y="2176165"/>
            <a:ext cx="59605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請問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吸食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毒品犯法嗎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為什麼？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會有什麼罰責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觸犯的刑責有哪些？</a:t>
            </a:r>
          </a:p>
        </p:txBody>
      </p:sp>
      <p:sp>
        <p:nvSpPr>
          <p:cNvPr id="4" name="矩形 3"/>
          <p:cNvSpPr/>
          <p:nvPr/>
        </p:nvSpPr>
        <p:spPr>
          <a:xfrm>
            <a:off x="6501383" y="2032149"/>
            <a:ext cx="59766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＃刑法</a:t>
            </a: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＃毒品危害防制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條例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＃少年事件處理法</a:t>
            </a: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＃社會秩序維護法</a:t>
            </a: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＃藥事法</a:t>
            </a: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＃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兒童及少年福利與權益保障法</a:t>
            </a: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＃刑法</a:t>
            </a:r>
          </a:p>
        </p:txBody>
      </p:sp>
    </p:spTree>
    <p:extLst>
      <p:ext uri="{BB962C8B-B14F-4D97-AF65-F5344CB8AC3E}">
        <p14:creationId xmlns:p14="http://schemas.microsoft.com/office/powerpoint/2010/main" val="56726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0743" y="87933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好法寶是好朋友</a:t>
            </a:r>
            <a:endParaRPr lang="zh-TW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0703" y="3112269"/>
            <a:ext cx="634019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只有吸食毒品才會犯法嗎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sp>
        <p:nvSpPr>
          <p:cNvPr id="4" name="矩形 3"/>
          <p:cNvSpPr/>
          <p:nvPr/>
        </p:nvSpPr>
        <p:spPr>
          <a:xfrm>
            <a:off x="6933431" y="2896245"/>
            <a:ext cx="52671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吸食、施打、製造、運輸、販賣、持有、引誘都犯法</a:t>
            </a:r>
          </a:p>
        </p:txBody>
      </p:sp>
    </p:spTree>
    <p:extLst>
      <p:ext uri="{BB962C8B-B14F-4D97-AF65-F5344CB8AC3E}">
        <p14:creationId xmlns:p14="http://schemas.microsoft.com/office/powerpoint/2010/main" val="57124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0743" y="87933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好法寶是好朋友</a:t>
            </a:r>
            <a:endParaRPr lang="zh-TW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0703" y="1960141"/>
            <a:ext cx="6372257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、如果有法律上的問題，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我要如何得到諮詢？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、在生活上可以找誰幫忙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、學校可有誰可以幫助我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sp>
        <p:nvSpPr>
          <p:cNvPr id="6" name="矩形 5"/>
          <p:cNvSpPr/>
          <p:nvPr/>
        </p:nvSpPr>
        <p:spPr>
          <a:xfrm>
            <a:off x="6302746" y="1600101"/>
            <a:ext cx="6480720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＃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法律扶助基金會</a:t>
            </a:r>
          </a:p>
          <a:p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、＃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專業戒毒中心或社工諮詢</a:t>
            </a: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＃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民間戒毒機構</a:t>
            </a:r>
          </a:p>
        </p:txBody>
      </p:sp>
      <p:sp>
        <p:nvSpPr>
          <p:cNvPr id="7" name="矩形 6"/>
          <p:cNvSpPr/>
          <p:nvPr/>
        </p:nvSpPr>
        <p:spPr>
          <a:xfrm>
            <a:off x="6861423" y="3544317"/>
            <a:ext cx="5184576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、＃可以信賴的長輩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＃家裡的其他成員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23897" y="4934536"/>
            <a:ext cx="5688632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、＃老師、主任、校長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＃能信賴的朋友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717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6225120" y="3003559"/>
            <a:ext cx="6633630" cy="120544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6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3974" y="2808761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4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zh-CN" altLang="en-US" sz="10124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357367" y="3329281"/>
            <a:ext cx="3600400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好法寶大絕招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150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78417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好法寶大絕招</a:t>
            </a:r>
          </a:p>
        </p:txBody>
      </p:sp>
      <p:sp>
        <p:nvSpPr>
          <p:cNvPr id="4" name="矩形 3"/>
          <p:cNvSpPr/>
          <p:nvPr/>
        </p:nvSpPr>
        <p:spPr>
          <a:xfrm>
            <a:off x="380703" y="1240061"/>
            <a:ext cx="69127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迷思進行釐清及確定，針對學習單中的問題進行全班的</a:t>
            </a:r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快問快答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遊戲，全班起立，當老師提問時，在說出「請作答」後，立刻做出正確或是錯誤的判斷，若是正確就在頭頂比○，錯誤就在胸口比╳，答錯即坐下，直至題目問完，剩下的就是獲勝者，看看哪一組最多人即為獲勝。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87" y="303957"/>
            <a:ext cx="5114319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1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2711" y="1744117"/>
            <a:ext cx="51845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好朋友推薦的</a:t>
            </a:r>
            <a:endParaRPr lang="en-US" altLang="zh-TW" sz="4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一定是好東西，</a:t>
            </a:r>
            <a:endParaRPr lang="en-US" altLang="zh-TW" sz="4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所以在眾人慫恿</a:t>
            </a:r>
            <a:endParaRPr lang="en-US" altLang="zh-TW" sz="4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好奇心驅使下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4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接觸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了非法的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毒品也沒關係。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8417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好法寶大絕招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6653069" y="1600101"/>
            <a:ext cx="5817307" cy="5184577"/>
            <a:chOff x="6653069" y="1600101"/>
            <a:chExt cx="5817307" cy="5184577"/>
          </a:xfrm>
        </p:grpSpPr>
        <p:sp>
          <p:nvSpPr>
            <p:cNvPr id="8" name="圓角矩形 7"/>
            <p:cNvSpPr/>
            <p:nvPr/>
          </p:nvSpPr>
          <p:spPr>
            <a:xfrm>
              <a:off x="7041443" y="1718262"/>
              <a:ext cx="5040560" cy="475252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乘號 8"/>
            <p:cNvSpPr/>
            <p:nvPr/>
          </p:nvSpPr>
          <p:spPr>
            <a:xfrm>
              <a:off x="6653069" y="1600101"/>
              <a:ext cx="5817307" cy="5184577"/>
            </a:xfrm>
            <a:prstGeom prst="mathMultiply">
              <a:avLst>
                <a:gd name="adj1" fmla="val 22448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9344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8417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好法寶大絕招</a:t>
            </a:r>
          </a:p>
        </p:txBody>
      </p:sp>
      <p:sp>
        <p:nvSpPr>
          <p:cNvPr id="3" name="矩形 2"/>
          <p:cNvSpPr/>
          <p:nvPr/>
        </p:nvSpPr>
        <p:spPr>
          <a:xfrm>
            <a:off x="452711" y="1744117"/>
            <a:ext cx="51845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毒品不會一次就上癮，偷偷嘗試看看也沒關係，反正我</a:t>
            </a:r>
            <a:r>
              <a:rPr lang="zh-TW" altLang="en-US" sz="4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下次不會再吸食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6653069" y="1600101"/>
            <a:ext cx="5817307" cy="5184577"/>
            <a:chOff x="6653069" y="1600101"/>
            <a:chExt cx="5817307" cy="5184577"/>
          </a:xfrm>
        </p:grpSpPr>
        <p:sp>
          <p:nvSpPr>
            <p:cNvPr id="6" name="圓角矩形 5"/>
            <p:cNvSpPr/>
            <p:nvPr/>
          </p:nvSpPr>
          <p:spPr>
            <a:xfrm>
              <a:off x="7041443" y="1718262"/>
              <a:ext cx="5040560" cy="475252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乘號 6"/>
            <p:cNvSpPr/>
            <p:nvPr/>
          </p:nvSpPr>
          <p:spPr>
            <a:xfrm>
              <a:off x="6653069" y="1600101"/>
              <a:ext cx="5817307" cy="5184577"/>
            </a:xfrm>
            <a:prstGeom prst="mathMultiply">
              <a:avLst>
                <a:gd name="adj1" fmla="val 22448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6428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8417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好法寶大絕招</a:t>
            </a:r>
          </a:p>
        </p:txBody>
      </p:sp>
      <p:sp>
        <p:nvSpPr>
          <p:cNvPr id="3" name="矩形 2"/>
          <p:cNvSpPr/>
          <p:nvPr/>
        </p:nvSpPr>
        <p:spPr>
          <a:xfrm>
            <a:off x="452711" y="1744117"/>
            <a:ext cx="51845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吸食毒品可能導致個性變得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陰晴不定、容易因為小事暴怒或是沮喪絕望。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7041443" y="1718262"/>
            <a:ext cx="5040560" cy="4752528"/>
            <a:chOff x="7041443" y="1718262"/>
            <a:chExt cx="5040560" cy="4752528"/>
          </a:xfrm>
        </p:grpSpPr>
        <p:sp>
          <p:nvSpPr>
            <p:cNvPr id="5" name="圓角矩形 4"/>
            <p:cNvSpPr/>
            <p:nvPr/>
          </p:nvSpPr>
          <p:spPr>
            <a:xfrm>
              <a:off x="7041443" y="1718262"/>
              <a:ext cx="5040560" cy="4752528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甜甜圈 5"/>
            <p:cNvSpPr/>
            <p:nvPr/>
          </p:nvSpPr>
          <p:spPr>
            <a:xfrm>
              <a:off x="7797527" y="2392189"/>
              <a:ext cx="3528392" cy="3528392"/>
            </a:xfrm>
            <a:prstGeom prst="donut">
              <a:avLst>
                <a:gd name="adj" fmla="val 1784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398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8417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好法寶大絕招</a:t>
            </a:r>
          </a:p>
        </p:txBody>
      </p:sp>
      <p:sp>
        <p:nvSpPr>
          <p:cNvPr id="3" name="矩形 2"/>
          <p:cNvSpPr/>
          <p:nvPr/>
        </p:nvSpPr>
        <p:spPr>
          <a:xfrm>
            <a:off x="452711" y="1744117"/>
            <a:ext cx="51845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通常毒藥癮者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無法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憑自己的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力量脫離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毒品的控制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，所以需要尋求協助，身為家人或朋友，應該站出來幫忙。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7041443" y="1718262"/>
            <a:ext cx="5040560" cy="4752528"/>
            <a:chOff x="7041443" y="1718262"/>
            <a:chExt cx="5040560" cy="4752528"/>
          </a:xfrm>
        </p:grpSpPr>
        <p:sp>
          <p:nvSpPr>
            <p:cNvPr id="5" name="圓角矩形 4"/>
            <p:cNvSpPr/>
            <p:nvPr/>
          </p:nvSpPr>
          <p:spPr>
            <a:xfrm>
              <a:off x="7041443" y="1718262"/>
              <a:ext cx="5040560" cy="4752528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甜甜圈 5"/>
            <p:cNvSpPr/>
            <p:nvPr/>
          </p:nvSpPr>
          <p:spPr>
            <a:xfrm>
              <a:off x="7797527" y="2392189"/>
              <a:ext cx="3528392" cy="3528392"/>
            </a:xfrm>
            <a:prstGeom prst="donut">
              <a:avLst>
                <a:gd name="adj" fmla="val 1784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747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8417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好法寶大絕招</a:t>
            </a:r>
          </a:p>
        </p:txBody>
      </p:sp>
      <p:sp>
        <p:nvSpPr>
          <p:cNvPr id="3" name="矩形 2"/>
          <p:cNvSpPr/>
          <p:nvPr/>
        </p:nvSpPr>
        <p:spPr>
          <a:xfrm>
            <a:off x="308695" y="1096045"/>
            <a:ext cx="51845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毒藥癮者通常會出現四個改變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：「作息改變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」「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行為異常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」「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情緒不穩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」「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特殊物品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」，所以我們當發現有異狀，應給予關心或協助。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7041443" y="1718262"/>
            <a:ext cx="5040560" cy="4752528"/>
            <a:chOff x="7041443" y="1718262"/>
            <a:chExt cx="5040560" cy="4752528"/>
          </a:xfrm>
        </p:grpSpPr>
        <p:sp>
          <p:nvSpPr>
            <p:cNvPr id="5" name="圓角矩形 4"/>
            <p:cNvSpPr/>
            <p:nvPr/>
          </p:nvSpPr>
          <p:spPr>
            <a:xfrm>
              <a:off x="7041443" y="1718262"/>
              <a:ext cx="5040560" cy="4752528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甜甜圈 5"/>
            <p:cNvSpPr/>
            <p:nvPr/>
          </p:nvSpPr>
          <p:spPr>
            <a:xfrm>
              <a:off x="7797527" y="2392189"/>
              <a:ext cx="3528392" cy="3528392"/>
            </a:xfrm>
            <a:prstGeom prst="donut">
              <a:avLst>
                <a:gd name="adj" fmla="val 1784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20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0743" y="87933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培養默契</a:t>
            </a:r>
            <a:endParaRPr lang="zh-TW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44799" y="1744117"/>
            <a:ext cx="105131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志工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當我數到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的時候拍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下手</a:t>
            </a:r>
          </a:p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：拍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下手</a:t>
            </a:r>
          </a:p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家長志工：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當我數到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的時候拍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下手</a:t>
            </a:r>
          </a:p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拍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下手</a:t>
            </a:r>
            <a:endParaRPr lang="en-US" altLang="zh-TW" sz="4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班級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默契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0118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8417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好法寶大絕招</a:t>
            </a:r>
          </a:p>
        </p:txBody>
      </p:sp>
      <p:sp>
        <p:nvSpPr>
          <p:cNvPr id="3" name="矩形 2"/>
          <p:cNvSpPr/>
          <p:nvPr/>
        </p:nvSpPr>
        <p:spPr>
          <a:xfrm>
            <a:off x="452711" y="1744117"/>
            <a:ext cx="51845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毒藥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癮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者吸毒就應該被關，也一定會被關，才能有效減少吸毒人數。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6645399" y="1600101"/>
            <a:ext cx="5817307" cy="5184577"/>
            <a:chOff x="6653069" y="1600101"/>
            <a:chExt cx="5817307" cy="5184577"/>
          </a:xfrm>
        </p:grpSpPr>
        <p:sp>
          <p:nvSpPr>
            <p:cNvPr id="5" name="圓角矩形 4"/>
            <p:cNvSpPr/>
            <p:nvPr/>
          </p:nvSpPr>
          <p:spPr>
            <a:xfrm>
              <a:off x="7041443" y="1718262"/>
              <a:ext cx="5040560" cy="475252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乘號 5"/>
            <p:cNvSpPr/>
            <p:nvPr/>
          </p:nvSpPr>
          <p:spPr>
            <a:xfrm>
              <a:off x="6653069" y="1600101"/>
              <a:ext cx="5817307" cy="5184577"/>
            </a:xfrm>
            <a:prstGeom prst="mathMultiply">
              <a:avLst>
                <a:gd name="adj1" fmla="val 22448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524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8417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好法寶大絕招</a:t>
            </a:r>
          </a:p>
        </p:txBody>
      </p:sp>
      <p:sp>
        <p:nvSpPr>
          <p:cNvPr id="3" name="矩形 2"/>
          <p:cNvSpPr/>
          <p:nvPr/>
        </p:nvSpPr>
        <p:spPr>
          <a:xfrm>
            <a:off x="452711" y="2680221"/>
            <a:ext cx="5184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報警是唯一的最佳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途徑，其餘免談！</a:t>
            </a:r>
            <a:endParaRPr lang="en-US" altLang="zh-TW" sz="4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6653069" y="1600101"/>
            <a:ext cx="5817307" cy="5184577"/>
            <a:chOff x="6653069" y="1600101"/>
            <a:chExt cx="5817307" cy="5184577"/>
          </a:xfrm>
        </p:grpSpPr>
        <p:sp>
          <p:nvSpPr>
            <p:cNvPr id="5" name="圓角矩形 4"/>
            <p:cNvSpPr/>
            <p:nvPr/>
          </p:nvSpPr>
          <p:spPr>
            <a:xfrm>
              <a:off x="7041443" y="1718262"/>
              <a:ext cx="5040560" cy="475252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乘號 5"/>
            <p:cNvSpPr/>
            <p:nvPr/>
          </p:nvSpPr>
          <p:spPr>
            <a:xfrm>
              <a:off x="6653069" y="1600101"/>
              <a:ext cx="5817307" cy="5184577"/>
            </a:xfrm>
            <a:prstGeom prst="mathMultiply">
              <a:avLst>
                <a:gd name="adj1" fmla="val 22448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723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8417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好法寶大絕招</a:t>
            </a:r>
          </a:p>
        </p:txBody>
      </p:sp>
      <p:sp>
        <p:nvSpPr>
          <p:cNvPr id="3" name="矩形 2"/>
          <p:cNvSpPr/>
          <p:nvPr/>
        </p:nvSpPr>
        <p:spPr>
          <a:xfrm>
            <a:off x="452711" y="1744117"/>
            <a:ext cx="51845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社區藥局組成的社區毒品防制關懷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站也是提供毒藥癮者諮詢的機構。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7041443" y="1718262"/>
            <a:ext cx="5040560" cy="4752528"/>
            <a:chOff x="7041443" y="1718262"/>
            <a:chExt cx="5040560" cy="4752528"/>
          </a:xfrm>
        </p:grpSpPr>
        <p:sp>
          <p:nvSpPr>
            <p:cNvPr id="5" name="圓角矩形 4"/>
            <p:cNvSpPr/>
            <p:nvPr/>
          </p:nvSpPr>
          <p:spPr>
            <a:xfrm>
              <a:off x="7041443" y="1718262"/>
              <a:ext cx="5040560" cy="4752528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甜甜圈 5"/>
            <p:cNvSpPr/>
            <p:nvPr/>
          </p:nvSpPr>
          <p:spPr>
            <a:xfrm>
              <a:off x="7797527" y="2392189"/>
              <a:ext cx="3528392" cy="3528392"/>
            </a:xfrm>
            <a:prstGeom prst="donut">
              <a:avLst>
                <a:gd name="adj" fmla="val 1784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501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8417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好法寶大絕招</a:t>
            </a:r>
          </a:p>
        </p:txBody>
      </p:sp>
      <p:sp>
        <p:nvSpPr>
          <p:cNvPr id="3" name="矩形 2"/>
          <p:cNvSpPr/>
          <p:nvPr/>
        </p:nvSpPr>
        <p:spPr>
          <a:xfrm>
            <a:off x="452711" y="1744117"/>
            <a:ext cx="51845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若是身邊有人染毒，學校的老師、主任、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輔導老師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、身邊值得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信賴的親戚或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長輩都是可以傾訴的對象。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7041443" y="1718262"/>
            <a:ext cx="5040560" cy="4752528"/>
            <a:chOff x="7041443" y="1718262"/>
            <a:chExt cx="5040560" cy="4752528"/>
          </a:xfrm>
        </p:grpSpPr>
        <p:sp>
          <p:nvSpPr>
            <p:cNvPr id="5" name="圓角矩形 4"/>
            <p:cNvSpPr/>
            <p:nvPr/>
          </p:nvSpPr>
          <p:spPr>
            <a:xfrm>
              <a:off x="7041443" y="1718262"/>
              <a:ext cx="5040560" cy="4752528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甜甜圈 5"/>
            <p:cNvSpPr/>
            <p:nvPr/>
          </p:nvSpPr>
          <p:spPr>
            <a:xfrm>
              <a:off x="7797527" y="2392189"/>
              <a:ext cx="3528392" cy="3528392"/>
            </a:xfrm>
            <a:prstGeom prst="donut">
              <a:avLst>
                <a:gd name="adj" fmla="val 1784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770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8417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好法寶大絕招</a:t>
            </a:r>
          </a:p>
        </p:txBody>
      </p:sp>
      <p:sp>
        <p:nvSpPr>
          <p:cNvPr id="3" name="矩形 2"/>
          <p:cNvSpPr/>
          <p:nvPr/>
        </p:nvSpPr>
        <p:spPr>
          <a:xfrm>
            <a:off x="452711" y="1744117"/>
            <a:ext cx="5184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聆聽與陪伴在毒藥癮者的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身邊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，是我能力可以做的事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7041443" y="1718262"/>
            <a:ext cx="5040560" cy="4752528"/>
            <a:chOff x="7041443" y="1718262"/>
            <a:chExt cx="5040560" cy="4752528"/>
          </a:xfrm>
        </p:grpSpPr>
        <p:sp>
          <p:nvSpPr>
            <p:cNvPr id="5" name="圓角矩形 4"/>
            <p:cNvSpPr/>
            <p:nvPr/>
          </p:nvSpPr>
          <p:spPr>
            <a:xfrm>
              <a:off x="7041443" y="1718262"/>
              <a:ext cx="5040560" cy="4752528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甜甜圈 5"/>
            <p:cNvSpPr/>
            <p:nvPr/>
          </p:nvSpPr>
          <p:spPr>
            <a:xfrm>
              <a:off x="7797527" y="2392189"/>
              <a:ext cx="3528392" cy="3528392"/>
            </a:xfrm>
            <a:prstGeom prst="donut">
              <a:avLst>
                <a:gd name="adj" fmla="val 1784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22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8417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好法寶大絕招</a:t>
            </a:r>
          </a:p>
        </p:txBody>
      </p:sp>
      <p:sp>
        <p:nvSpPr>
          <p:cNvPr id="3" name="矩形 2"/>
          <p:cNvSpPr/>
          <p:nvPr/>
        </p:nvSpPr>
        <p:spPr>
          <a:xfrm>
            <a:off x="452711" y="1744117"/>
            <a:ext cx="5184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吸食毒品可能犯了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刑法與毒品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危害防</a:t>
            </a:r>
            <a:r>
              <a:rPr lang="zh-TW" altLang="en-US" sz="4800">
                <a:latin typeface="微軟正黑體" panose="020B0604030504040204" pitchFamily="34" charset="-120"/>
                <a:ea typeface="微軟正黑體" panose="020B0604030504040204" pitchFamily="34" charset="-120"/>
              </a:rPr>
              <a:t>制</a:t>
            </a:r>
            <a:r>
              <a:rPr lang="zh-TW" altLang="en-US" sz="4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條例。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7041443" y="1718262"/>
            <a:ext cx="5040560" cy="4752528"/>
            <a:chOff x="7041443" y="1718262"/>
            <a:chExt cx="5040560" cy="4752528"/>
          </a:xfrm>
        </p:grpSpPr>
        <p:sp>
          <p:nvSpPr>
            <p:cNvPr id="5" name="圓角矩形 4"/>
            <p:cNvSpPr/>
            <p:nvPr/>
          </p:nvSpPr>
          <p:spPr>
            <a:xfrm>
              <a:off x="7041443" y="1718262"/>
              <a:ext cx="5040560" cy="4752528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甜甜圈 5"/>
            <p:cNvSpPr/>
            <p:nvPr/>
          </p:nvSpPr>
          <p:spPr>
            <a:xfrm>
              <a:off x="7797527" y="2392189"/>
              <a:ext cx="3528392" cy="3528392"/>
            </a:xfrm>
            <a:prstGeom prst="donut">
              <a:avLst>
                <a:gd name="adj" fmla="val 1784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75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8417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好法寶大絕招</a:t>
            </a:r>
          </a:p>
        </p:txBody>
      </p:sp>
      <p:sp>
        <p:nvSpPr>
          <p:cNvPr id="3" name="矩形 2"/>
          <p:cNvSpPr/>
          <p:nvPr/>
        </p:nvSpPr>
        <p:spPr>
          <a:xfrm>
            <a:off x="452711" y="1744117"/>
            <a:ext cx="5184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只有吸食毒品才會犯法。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6653069" y="1600101"/>
            <a:ext cx="5817307" cy="5184577"/>
            <a:chOff x="6653069" y="1600101"/>
            <a:chExt cx="5817307" cy="5184577"/>
          </a:xfrm>
        </p:grpSpPr>
        <p:sp>
          <p:nvSpPr>
            <p:cNvPr id="5" name="圓角矩形 4"/>
            <p:cNvSpPr/>
            <p:nvPr/>
          </p:nvSpPr>
          <p:spPr>
            <a:xfrm>
              <a:off x="7041443" y="1718262"/>
              <a:ext cx="5040560" cy="475252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乘號 5"/>
            <p:cNvSpPr/>
            <p:nvPr/>
          </p:nvSpPr>
          <p:spPr>
            <a:xfrm>
              <a:off x="6653069" y="1600101"/>
              <a:ext cx="5817307" cy="5184577"/>
            </a:xfrm>
            <a:prstGeom prst="mathMultiply">
              <a:avLst>
                <a:gd name="adj1" fmla="val 22448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6634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8417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好法寶大絕招</a:t>
            </a:r>
          </a:p>
        </p:txBody>
      </p:sp>
      <p:sp>
        <p:nvSpPr>
          <p:cNvPr id="3" name="矩形 2"/>
          <p:cNvSpPr/>
          <p:nvPr/>
        </p:nvSpPr>
        <p:spPr>
          <a:xfrm>
            <a:off x="452711" y="1744117"/>
            <a:ext cx="51845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如果有法律上的問題，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我必須要聘請律師才能得到相關的法律諮詢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6653069" y="1600101"/>
            <a:ext cx="5817307" cy="5184577"/>
            <a:chOff x="6653069" y="1600101"/>
            <a:chExt cx="5817307" cy="5184577"/>
          </a:xfrm>
        </p:grpSpPr>
        <p:sp>
          <p:nvSpPr>
            <p:cNvPr id="5" name="圓角矩形 4"/>
            <p:cNvSpPr/>
            <p:nvPr/>
          </p:nvSpPr>
          <p:spPr>
            <a:xfrm>
              <a:off x="7041443" y="1718262"/>
              <a:ext cx="5040560" cy="475252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乘號 5"/>
            <p:cNvSpPr/>
            <p:nvPr/>
          </p:nvSpPr>
          <p:spPr>
            <a:xfrm>
              <a:off x="6653069" y="1600101"/>
              <a:ext cx="5817307" cy="5184577"/>
            </a:xfrm>
            <a:prstGeom prst="mathMultiply">
              <a:avLst>
                <a:gd name="adj1" fmla="val 22448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477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2711" y="1744117"/>
            <a:ext cx="51845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大人總是說：人生要體驗很多事情，才不會在青春留白，所以嘗試毒品的滋味也是一定要完成的人生清單之一。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6653069" y="1600101"/>
            <a:ext cx="5817307" cy="5184577"/>
            <a:chOff x="6653069" y="1600101"/>
            <a:chExt cx="5817307" cy="5184577"/>
          </a:xfrm>
        </p:grpSpPr>
        <p:sp>
          <p:nvSpPr>
            <p:cNvPr id="4" name="圓角矩形 3"/>
            <p:cNvSpPr/>
            <p:nvPr/>
          </p:nvSpPr>
          <p:spPr>
            <a:xfrm>
              <a:off x="7041443" y="1718262"/>
              <a:ext cx="5040560" cy="475252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乘號 4"/>
            <p:cNvSpPr/>
            <p:nvPr/>
          </p:nvSpPr>
          <p:spPr>
            <a:xfrm>
              <a:off x="6653069" y="1600101"/>
              <a:ext cx="5817307" cy="5184577"/>
            </a:xfrm>
            <a:prstGeom prst="mathMultiply">
              <a:avLst>
                <a:gd name="adj1" fmla="val 22448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778417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好法寶大絕招</a:t>
            </a:r>
          </a:p>
        </p:txBody>
      </p:sp>
    </p:spTree>
    <p:extLst>
      <p:ext uri="{BB962C8B-B14F-4D97-AF65-F5344CB8AC3E}">
        <p14:creationId xmlns:p14="http://schemas.microsoft.com/office/powerpoint/2010/main" val="393149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8417" y="8793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好法寶大絕招</a:t>
            </a:r>
          </a:p>
        </p:txBody>
      </p:sp>
      <p:sp>
        <p:nvSpPr>
          <p:cNvPr id="3" name="矩形 2"/>
          <p:cNvSpPr/>
          <p:nvPr/>
        </p:nvSpPr>
        <p:spPr>
          <a:xfrm>
            <a:off x="452711" y="1744117"/>
            <a:ext cx="5184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保護自己不受毒品誘惑，是最安全也是最正確的抉擇。</a:t>
            </a:r>
            <a:endParaRPr lang="en-US" altLang="zh-TW" sz="4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7041443" y="1718262"/>
            <a:ext cx="5040560" cy="4752528"/>
            <a:chOff x="7041443" y="1718262"/>
            <a:chExt cx="5040560" cy="4752528"/>
          </a:xfrm>
        </p:grpSpPr>
        <p:sp>
          <p:nvSpPr>
            <p:cNvPr id="5" name="圓角矩形 4"/>
            <p:cNvSpPr/>
            <p:nvPr/>
          </p:nvSpPr>
          <p:spPr>
            <a:xfrm>
              <a:off x="7041443" y="1718262"/>
              <a:ext cx="5040560" cy="4752528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甜甜圈 5"/>
            <p:cNvSpPr/>
            <p:nvPr/>
          </p:nvSpPr>
          <p:spPr>
            <a:xfrm>
              <a:off x="7797527" y="2392189"/>
              <a:ext cx="3528392" cy="3528392"/>
            </a:xfrm>
            <a:prstGeom prst="donut">
              <a:avLst>
                <a:gd name="adj" fmla="val 1784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28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6225120" y="3003559"/>
            <a:ext cx="6633630" cy="120544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6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3974" y="2808761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4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10124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501383" y="3329281"/>
            <a:ext cx="4258194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故事前言</a:t>
            </a:r>
            <a:endParaRPr lang="zh-CN" altLang="en-US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764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693071" y="4264397"/>
            <a:ext cx="537119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4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cs typeface="Arial" panose="020B0604020202020204" pitchFamily="34" charset="0"/>
              </a:rPr>
              <a:t>Thank you for listening</a:t>
            </a:r>
            <a:endParaRPr lang="zh-CN" altLang="en-US" sz="4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  <a:cs typeface="Arial" panose="020B0604020202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256" y="1312069"/>
            <a:ext cx="10058400" cy="318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5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4679" y="995137"/>
            <a:ext cx="612068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當年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的西遊記是敘述</a:t>
            </a:r>
            <a:r>
              <a:rPr lang="zh-TW" altLang="en-US" sz="36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唐三藏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孫悟空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豬八戒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沙悟淨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遠赴西域取經，途中所發生一連串驚險刺激的冒險故事，這趟奇幻旅程中的各種妖怪，不但無法阻撓一行人堅定的取經任務，反而凝聚了夥伴之間的向心力！主角每逢危機總能憑藉著機智與勇氣，共同克服重重難關達成任務。</a:t>
            </a:r>
          </a:p>
        </p:txBody>
      </p:sp>
      <p:sp>
        <p:nvSpPr>
          <p:cNvPr id="5" name="矩形 4"/>
          <p:cNvSpPr/>
          <p:nvPr/>
        </p:nvSpPr>
        <p:spPr>
          <a:xfrm>
            <a:off x="740743" y="87933"/>
            <a:ext cx="2304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kern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故事</a:t>
            </a:r>
            <a:r>
              <a:rPr lang="zh-TW" altLang="zh-TW" sz="4000" kern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前</a:t>
            </a:r>
            <a:r>
              <a:rPr lang="zh-TW" altLang="zh-TW" sz="4000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傳</a:t>
            </a:r>
            <a:endParaRPr lang="zh-TW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9" t="6968" r="7194"/>
          <a:stretch/>
        </p:blipFill>
        <p:spPr>
          <a:xfrm>
            <a:off x="6320909" y="1456085"/>
            <a:ext cx="6378214" cy="495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4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671" y="1017722"/>
            <a:ext cx="6429375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時序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遞移，在人們逐漸遺忘西遊記故事的同時，當年西遊記的唐僧一行人，在白骨精的洞穴中誤闖時光隧道，穿越時空來到了科技進步的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世紀！他們發現，有更可怕的挑戰正等著他們，讓我們一同來成為唐僧的最佳盟友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，勇敢接受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挑戰並克服險阻吧！</a:t>
            </a:r>
          </a:p>
        </p:txBody>
      </p:sp>
      <p:sp>
        <p:nvSpPr>
          <p:cNvPr id="3" name="矩形 2"/>
          <p:cNvSpPr/>
          <p:nvPr/>
        </p:nvSpPr>
        <p:spPr>
          <a:xfrm>
            <a:off x="740743" y="87933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故事</a:t>
            </a:r>
            <a:r>
              <a:rPr lang="zh-TW" altLang="zh-TW" sz="4000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前傳</a:t>
            </a:r>
            <a:endParaRPr lang="zh-TW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" t="4456" r="6059"/>
          <a:stretch/>
        </p:blipFill>
        <p:spPr>
          <a:xfrm>
            <a:off x="6474728" y="1672109"/>
            <a:ext cx="6361456" cy="478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1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6225120" y="3003559"/>
            <a:ext cx="6633630" cy="120544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6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3974" y="2808761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4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10124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069335" y="3329281"/>
            <a:ext cx="2530002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</a:t>
            </a: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部曲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704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8695" y="2392189"/>
            <a:ext cx="6429375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原本就古靈精怪難以駕馭的孫悟空，經常闖禍，總要逼得唐僧使出緊箍咒來控制孫悟空。</a:t>
            </a:r>
          </a:p>
        </p:txBody>
      </p:sp>
      <p:sp>
        <p:nvSpPr>
          <p:cNvPr id="3" name="矩形 2"/>
          <p:cNvSpPr/>
          <p:nvPr/>
        </p:nvSpPr>
        <p:spPr>
          <a:xfrm>
            <a:off x="740743" y="87933"/>
            <a:ext cx="20088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</a:t>
            </a:r>
            <a:r>
              <a:rPr lang="en-US" altLang="zh-TW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TW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部曲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4" t="15029" r="18742" b="16274"/>
          <a:stretch/>
        </p:blipFill>
        <p:spPr>
          <a:xfrm>
            <a:off x="7797527" y="795819"/>
            <a:ext cx="3617215" cy="594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0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6687" y="2320181"/>
            <a:ext cx="6429375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沒想到孫悟空結交損友，開始出沒在不良場所且經常夜歸，在眾人慫恿以及好奇心驅使下，接觸了非法的毒品，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0743" y="87933"/>
            <a:ext cx="20088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</a:t>
            </a:r>
            <a:r>
              <a:rPr lang="en-US" altLang="zh-TW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TW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部曲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0" b="14379"/>
          <a:stretch/>
        </p:blipFill>
        <p:spPr>
          <a:xfrm>
            <a:off x="6933431" y="1312069"/>
            <a:ext cx="5709598" cy="546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04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Rectangle 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Rectangle 1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Rectangle 1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Rectangle 1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4"/>
</p:tagLst>
</file>

<file path=ppt/theme/theme1.xml><?xml version="1.0" encoding="utf-8"?>
<a:theme xmlns:a="http://schemas.openxmlformats.org/drawingml/2006/main" name="第一PPT，www.1ppt.com">
  <a:themeElements>
    <a:clrScheme name="自定义 1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92D050"/>
      </a:accent2>
      <a:accent3>
        <a:srgbClr val="00B0F0"/>
      </a:accent3>
      <a:accent4>
        <a:srgbClr val="92D050"/>
      </a:accent4>
      <a:accent5>
        <a:srgbClr val="00B0F0"/>
      </a:accent5>
      <a:accent6>
        <a:srgbClr val="92D050"/>
      </a:accent6>
      <a:hlink>
        <a:srgbClr val="00B0F0"/>
      </a:hlink>
      <a:folHlink>
        <a:srgbClr val="92D05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1485</Words>
  <Application>Microsoft Office PowerPoint</Application>
  <PresentationFormat>自訂</PresentationFormat>
  <Paragraphs>146</Paragraphs>
  <Slides>40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1" baseType="lpstr">
      <vt:lpstr>第一PPT，www.1ppt.com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蓝绿简洁</dc:title>
  <dc:creator/>
  <cp:keywords>user</cp:keywords>
  <cp:lastModifiedBy/>
  <cp:revision>1</cp:revision>
  <dcterms:created xsi:type="dcterms:W3CDTF">2016-10-31T12:46:56Z</dcterms:created>
  <dcterms:modified xsi:type="dcterms:W3CDTF">2021-01-21T08:57:12Z</dcterms:modified>
</cp:coreProperties>
</file>