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6" r:id="rId1"/>
  </p:sldMasterIdLst>
  <p:handoutMasterIdLst>
    <p:handoutMasterId r:id="rId50"/>
  </p:handoutMasterIdLst>
  <p:sldIdLst>
    <p:sldId id="256" r:id="rId2"/>
    <p:sldId id="325" r:id="rId3"/>
    <p:sldId id="257" r:id="rId4"/>
    <p:sldId id="258" r:id="rId5"/>
    <p:sldId id="260" r:id="rId6"/>
    <p:sldId id="261" r:id="rId7"/>
    <p:sldId id="262" r:id="rId8"/>
    <p:sldId id="330" r:id="rId9"/>
    <p:sldId id="317" r:id="rId10"/>
    <p:sldId id="321" r:id="rId11"/>
    <p:sldId id="319" r:id="rId12"/>
    <p:sldId id="264" r:id="rId13"/>
    <p:sldId id="265" r:id="rId14"/>
    <p:sldId id="331" r:id="rId15"/>
    <p:sldId id="322" r:id="rId16"/>
    <p:sldId id="311" r:id="rId17"/>
    <p:sldId id="287" r:id="rId18"/>
    <p:sldId id="312" r:id="rId19"/>
    <p:sldId id="313" r:id="rId20"/>
    <p:sldId id="268" r:id="rId21"/>
    <p:sldId id="269" r:id="rId22"/>
    <p:sldId id="328" r:id="rId23"/>
    <p:sldId id="327" r:id="rId24"/>
    <p:sldId id="270" r:id="rId25"/>
    <p:sldId id="271" r:id="rId26"/>
    <p:sldId id="314" r:id="rId27"/>
    <p:sldId id="272" r:id="rId28"/>
    <p:sldId id="273" r:id="rId29"/>
    <p:sldId id="279" r:id="rId30"/>
    <p:sldId id="280" r:id="rId31"/>
    <p:sldId id="282" r:id="rId32"/>
    <p:sldId id="281" r:id="rId33"/>
    <p:sldId id="284" r:id="rId34"/>
    <p:sldId id="285" r:id="rId35"/>
    <p:sldId id="286" r:id="rId36"/>
    <p:sldId id="288" r:id="rId37"/>
    <p:sldId id="329" r:id="rId38"/>
    <p:sldId id="289" r:id="rId39"/>
    <p:sldId id="303" r:id="rId40"/>
    <p:sldId id="290" r:id="rId41"/>
    <p:sldId id="291" r:id="rId42"/>
    <p:sldId id="292" r:id="rId43"/>
    <p:sldId id="293" r:id="rId44"/>
    <p:sldId id="294" r:id="rId45"/>
    <p:sldId id="295" r:id="rId46"/>
    <p:sldId id="296" r:id="rId47"/>
    <p:sldId id="324" r:id="rId48"/>
    <p:sldId id="297"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5" autoAdjust="0"/>
    <p:restoredTop sz="94687" autoAdjust="0"/>
  </p:normalViewPr>
  <p:slideViewPr>
    <p:cSldViewPr>
      <p:cViewPr varScale="1">
        <p:scale>
          <a:sx n="108" d="100"/>
          <a:sy n="108" d="100"/>
        </p:scale>
        <p:origin x="1704" y="96"/>
      </p:cViewPr>
      <p:guideLst>
        <p:guide orient="horz" pos="2160"/>
        <p:guide pos="2880"/>
      </p:guideLst>
    </p:cSldViewPr>
  </p:slideViewPr>
  <p:outlineViewPr>
    <p:cViewPr>
      <p:scale>
        <a:sx n="33" d="100"/>
        <a:sy n="33" d="100"/>
      </p:scale>
      <p:origin x="0" y="2184"/>
    </p:cViewPr>
  </p:outlineViewPr>
  <p:notesTextViewPr>
    <p:cViewPr>
      <p:scale>
        <a:sx n="100" d="100"/>
        <a:sy n="100" d="100"/>
      </p:scale>
      <p:origin x="0" y="0"/>
    </p:cViewPr>
  </p:notesTextViewPr>
  <p:sorterViewPr>
    <p:cViewPr>
      <p:scale>
        <a:sx n="66" d="100"/>
        <a:sy n="66" d="100"/>
      </p:scale>
      <p:origin x="0" y="17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42931A-288C-475B-BD21-A603CCDB81C5}" type="datetimeFigureOut">
              <a:rPr lang="zh-TW" altLang="en-US" smtClean="0"/>
              <a:pPr/>
              <a:t>2024/3/27</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AC40E79-B865-4EF3-9AFD-7275815A4D66}" type="slidenum">
              <a:rPr lang="zh-TW" altLang="en-US" smtClean="0"/>
              <a:pPr/>
              <a:t>‹#›</a:t>
            </a:fld>
            <a:endParaRPr lang="zh-TW" altLang="en-US"/>
          </a:p>
        </p:txBody>
      </p:sp>
    </p:spTree>
    <p:extLst>
      <p:ext uri="{BB962C8B-B14F-4D97-AF65-F5344CB8AC3E}">
        <p14:creationId xmlns:p14="http://schemas.microsoft.com/office/powerpoint/2010/main" val="13924770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725001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530991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3243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6135067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5385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359416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968009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4114450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35398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955111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628960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33711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3708050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391815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Date Placeholder 4"/>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883528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990699A4-D368-42EA-8A24-F9B1FC45EACD}" type="datetimeFigureOut">
              <a:rPr lang="zh-TW" altLang="en-US" smtClean="0"/>
              <a:pPr/>
              <a:t>2024/3/27</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207910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90699A4-D368-42EA-8A24-F9B1FC45EACD}" type="datetimeFigureOut">
              <a:rPr lang="zh-TW" altLang="en-US" smtClean="0"/>
              <a:pPr/>
              <a:t>2024/3/27</a:t>
            </a:fld>
            <a:endParaRPr lang="zh-TW"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427838146"/>
      </p:ext>
    </p:extLst>
  </p:cSld>
  <p:clrMap bg1="lt1" tx1="dk1" bg2="lt2" tx2="dk2" accent1="accent1" accent2="accent2" accent3="accent3" accent4="accent4" accent5="accent5" accent6="accent6" hlink="hlink" folHlink="folHlink"/>
  <p:sldLayoutIdLst>
    <p:sldLayoutId id="2147484297" r:id="rId1"/>
    <p:sldLayoutId id="2147484298" r:id="rId2"/>
    <p:sldLayoutId id="2147484299" r:id="rId3"/>
    <p:sldLayoutId id="2147484300" r:id="rId4"/>
    <p:sldLayoutId id="2147484301" r:id="rId5"/>
    <p:sldLayoutId id="2147484302" r:id="rId6"/>
    <p:sldLayoutId id="2147484303" r:id="rId7"/>
    <p:sldLayoutId id="2147484304" r:id="rId8"/>
    <p:sldLayoutId id="2147484305" r:id="rId9"/>
    <p:sldLayoutId id="2147484306" r:id="rId10"/>
    <p:sldLayoutId id="2147484307" r:id="rId11"/>
    <p:sldLayoutId id="2147484308" r:id="rId12"/>
    <p:sldLayoutId id="2147484309" r:id="rId13"/>
    <p:sldLayoutId id="2147484310" r:id="rId14"/>
    <p:sldLayoutId id="2147484311" r:id="rId15"/>
    <p:sldLayoutId id="21474843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tas.kh.edu.tw/"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zh-TW" altLang="en-US" sz="5400" dirty="0">
                <a:ea typeface="標楷體" pitchFamily="65" charset="-120"/>
              </a:rPr>
              <a:t>花蓮縣政府教育處</a:t>
            </a:r>
            <a:br>
              <a:rPr lang="zh-TW" altLang="en-US" sz="5400" dirty="0">
                <a:ea typeface="標楷體" pitchFamily="65" charset="-120"/>
              </a:rPr>
            </a:br>
            <a:r>
              <a:rPr lang="zh-TW" altLang="en-US" sz="5400" dirty="0">
                <a:ea typeface="標楷體" pitchFamily="65" charset="-120"/>
              </a:rPr>
              <a:t> </a:t>
            </a:r>
            <a:r>
              <a:rPr lang="en-US" altLang="zh-TW" dirty="0">
                <a:latin typeface="標楷體" pitchFamily="65" charset="-120"/>
                <a:ea typeface="標楷體" pitchFamily="65" charset="-120"/>
              </a:rPr>
              <a:t>113</a:t>
            </a:r>
            <a:r>
              <a:rPr lang="zh-TW" altLang="en-US" dirty="0">
                <a:latin typeface="標楷體" pitchFamily="65" charset="-120"/>
                <a:ea typeface="標楷體" pitchFamily="65" charset="-120"/>
              </a:rPr>
              <a:t>年縣外介聘作業說明會</a:t>
            </a:r>
            <a:endParaRPr lang="zh-TW" altLang="en-US" dirty="0"/>
          </a:p>
        </p:txBody>
      </p:sp>
      <p:sp>
        <p:nvSpPr>
          <p:cNvPr id="3" name="副標題 2"/>
          <p:cNvSpPr>
            <a:spLocks noGrp="1"/>
          </p:cNvSpPr>
          <p:nvPr>
            <p:ph type="subTitle" idx="1"/>
          </p:nvPr>
        </p:nvSpPr>
        <p:spPr/>
        <p:txBody>
          <a:bodyPr/>
          <a:lstStyle/>
          <a:p>
            <a:r>
              <a:rPr lang="zh-TW" altLang="en-US" dirty="0">
                <a:solidFill>
                  <a:schemeClr val="tx1"/>
                </a:solidFill>
                <a:latin typeface="標楷體" pitchFamily="65" charset="-120"/>
                <a:ea typeface="標楷體" pitchFamily="65" charset="-120"/>
              </a:rPr>
              <a:t>宜昌國小人事主任 林貴榮</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endParaRPr lang="zh-TW" altLang="en-US" sz="3200" dirty="0"/>
          </a:p>
        </p:txBody>
      </p:sp>
      <p:pic>
        <p:nvPicPr>
          <p:cNvPr id="4" name="內容版面配置區 3"/>
          <p:cNvPicPr>
            <a:picLocks noGrp="1"/>
          </p:cNvPicPr>
          <p:nvPr>
            <p:ph idx="1"/>
          </p:nvPr>
        </p:nvPicPr>
        <p:blipFill>
          <a:blip r:embed="rId2" cstate="print"/>
          <a:stretch>
            <a:fillRect/>
          </a:stretch>
        </p:blipFill>
        <p:spPr bwMode="auto">
          <a:xfrm>
            <a:off x="539552" y="404664"/>
            <a:ext cx="8352927" cy="5637361"/>
          </a:xfrm>
          <a:prstGeom prst="rect">
            <a:avLst/>
          </a:prstGeom>
          <a:noFill/>
          <a:ln w="9525">
            <a:noFill/>
            <a:miter lim="800000"/>
            <a:headEnd/>
            <a:tailEnd/>
          </a:ln>
        </p:spPr>
      </p:pic>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609600"/>
            <a:ext cx="6347713" cy="1163216"/>
          </a:xfrm>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公立國民小學及國民中學教師介聘辦法第十一條：</a:t>
            </a:r>
            <a:endParaRPr lang="zh-TW" altLang="en-US" sz="2800" dirty="0">
              <a:solidFill>
                <a:srgbClr val="002060"/>
              </a:solidFill>
            </a:endParaRPr>
          </a:p>
        </p:txBody>
      </p:sp>
      <p:sp>
        <p:nvSpPr>
          <p:cNvPr id="3" name="內容版面配置區 2"/>
          <p:cNvSpPr>
            <a:spLocks noGrp="1"/>
          </p:cNvSpPr>
          <p:nvPr>
            <p:ph idx="1"/>
          </p:nvPr>
        </p:nvSpPr>
        <p:spPr>
          <a:xfrm>
            <a:off x="609599" y="1628800"/>
            <a:ext cx="6770714" cy="4412563"/>
          </a:xfrm>
        </p:spPr>
        <p:txBody>
          <a:bodyPr>
            <a:normAutofit/>
          </a:bodyPr>
          <a:lstStyle/>
          <a:p>
            <a:pPr marL="447675" indent="-447675">
              <a:buNone/>
            </a:pPr>
            <a:r>
              <a:rPr lang="en-US" altLang="zh-TW" sz="2400" dirty="0">
                <a:latin typeface="標楷體" panose="03000509000000000000" pitchFamily="65" charset="-120"/>
                <a:ea typeface="標楷體" panose="03000509000000000000" pitchFamily="65" charset="-120"/>
              </a:rPr>
              <a:t>1</a:t>
            </a:r>
            <a:r>
              <a:rPr lang="zh-TW" altLang="en-US" sz="2400" dirty="0">
                <a:latin typeface="標楷體" panose="03000509000000000000" pitchFamily="65" charset="-120"/>
                <a:ea typeface="標楷體" panose="03000509000000000000" pitchFamily="65" charset="-120"/>
              </a:rPr>
              <a:t>、達成介聘之教師，未依前條第一項規定至介聘學校報到或放棄介聘者，</a:t>
            </a:r>
            <a:r>
              <a:rPr lang="zh-TW" altLang="en-US" sz="2400" dirty="0">
                <a:solidFill>
                  <a:srgbClr val="FF0000"/>
                </a:solidFill>
                <a:latin typeface="標楷體" panose="03000509000000000000" pitchFamily="65" charset="-120"/>
                <a:ea typeface="標楷體" panose="03000509000000000000" pitchFamily="65" charset="-120"/>
              </a:rPr>
              <a:t>十年</a:t>
            </a:r>
            <a:r>
              <a:rPr lang="zh-TW" altLang="en-US" sz="2400" dirty="0">
                <a:latin typeface="標楷體" panose="03000509000000000000" pitchFamily="65" charset="-120"/>
                <a:ea typeface="標楷體" panose="03000509000000000000" pitchFamily="65" charset="-120"/>
              </a:rPr>
              <a:t>內不得再申請介聘；無故未報到或放棄介聘者，並應依公立高級中等以下學校教師成績考核辦法相關規定議處。</a:t>
            </a:r>
          </a:p>
          <a:p>
            <a:pPr marL="447675" indent="-447675">
              <a:buNone/>
            </a:pPr>
            <a:r>
              <a:rPr lang="en-US" altLang="zh-TW" sz="2400" dirty="0">
                <a:latin typeface="標楷體" panose="03000509000000000000" pitchFamily="65" charset="-120"/>
                <a:ea typeface="標楷體" panose="03000509000000000000" pitchFamily="65" charset="-120"/>
              </a:rPr>
              <a:t>2</a:t>
            </a:r>
            <a:r>
              <a:rPr lang="zh-TW" altLang="en-US" sz="2400" dirty="0">
                <a:latin typeface="標楷體" panose="03000509000000000000" pitchFamily="65" charset="-120"/>
                <a:ea typeface="標楷體" panose="03000509000000000000" pitchFamily="65" charset="-120"/>
              </a:rPr>
              <a:t>、因前項教師未報到、放棄介聘或有前條第一項拒絕聘任情事，致影響他校教師介聘者，各該介聘均失其效力，各教師仍留原學校服務，原學校不得拒絕。但未報到、放棄介聘或經拒絕聘任教師之原學校可增開缺額者，不在此限。</a:t>
            </a: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2800" dirty="0">
                <a:solidFill>
                  <a:srgbClr val="002060"/>
                </a:solidFill>
                <a:ea typeface="標楷體" pitchFamily="65" charset="-120"/>
              </a:rPr>
              <a:t>教師法第十六條：</a:t>
            </a:r>
            <a:endParaRPr lang="zh-TW" altLang="en-US" sz="2800" dirty="0">
              <a:solidFill>
                <a:srgbClr val="002060"/>
              </a:solidFill>
            </a:endParaRPr>
          </a:p>
        </p:txBody>
      </p:sp>
      <p:sp>
        <p:nvSpPr>
          <p:cNvPr id="3" name="內容版面配置區 2"/>
          <p:cNvSpPr>
            <a:spLocks noGrp="1"/>
          </p:cNvSpPr>
          <p:nvPr>
            <p:ph idx="1"/>
          </p:nvPr>
        </p:nvSpPr>
        <p:spPr>
          <a:xfrm>
            <a:off x="457200" y="1484784"/>
            <a:ext cx="6851104" cy="4641379"/>
          </a:xfrm>
        </p:spPr>
        <p:txBody>
          <a:bodyPr>
            <a:noAutofit/>
          </a:bodyPr>
          <a:lstStyle/>
          <a:p>
            <a:pPr marL="0" indent="0">
              <a:lnSpc>
                <a:spcPct val="80000"/>
              </a:lnSpc>
              <a:buNone/>
            </a:pPr>
            <a:r>
              <a:rPr lang="zh-TW" altLang="zh-TW" sz="2400" dirty="0">
                <a:latin typeface="標楷體" pitchFamily="65" charset="-120"/>
                <a:ea typeface="標楷體" pitchFamily="65" charset="-120"/>
              </a:rPr>
              <a:t>教師聘任後，有下列各款情形之一者，應經教師評審委員會審議通過，並報主管機關核准後，予以解聘或不續聘；其情節以資遣為宜者，應依第二十七條規定辦理：</a:t>
            </a:r>
            <a:br>
              <a:rPr lang="en-US" altLang="zh-TW" sz="2400" dirty="0">
                <a:latin typeface="標楷體" pitchFamily="65" charset="-120"/>
                <a:ea typeface="標楷體" pitchFamily="65" charset="-120"/>
              </a:rPr>
            </a:br>
            <a:r>
              <a:rPr lang="zh-TW" altLang="zh-TW" sz="2400" dirty="0">
                <a:solidFill>
                  <a:srgbClr val="FF0000"/>
                </a:solidFill>
                <a:latin typeface="標楷體" pitchFamily="65" charset="-120"/>
                <a:ea typeface="標楷體" pitchFamily="65" charset="-120"/>
              </a:rPr>
              <a:t>一、教學不力或不能勝任工作有具體事實。</a:t>
            </a:r>
            <a:br>
              <a:rPr lang="en-US" altLang="zh-TW" sz="2400" dirty="0">
                <a:solidFill>
                  <a:srgbClr val="FF0000"/>
                </a:solidFill>
                <a:latin typeface="標楷體" pitchFamily="65" charset="-120"/>
                <a:ea typeface="標楷體" pitchFamily="65" charset="-120"/>
              </a:rPr>
            </a:br>
            <a:r>
              <a:rPr lang="zh-TW" altLang="zh-TW" sz="2400" dirty="0">
                <a:solidFill>
                  <a:srgbClr val="FF0000"/>
                </a:solidFill>
                <a:latin typeface="標楷體" pitchFamily="65" charset="-120"/>
                <a:ea typeface="標楷體" pitchFamily="65" charset="-120"/>
              </a:rPr>
              <a:t>二、違反聘約情節重大。</a:t>
            </a:r>
            <a:br>
              <a:rPr lang="en-US" altLang="zh-TW" sz="2400" dirty="0">
                <a:latin typeface="標楷體" pitchFamily="65" charset="-120"/>
                <a:ea typeface="標楷體" pitchFamily="65" charset="-120"/>
              </a:rPr>
            </a:br>
            <a:endParaRPr lang="zh-TW" altLang="zh-TW" dirty="0">
              <a:latin typeface="標楷體" pitchFamily="65" charset="-120"/>
              <a:ea typeface="標楷體" pitchFamily="65" charset="-120"/>
            </a:endParaRPr>
          </a:p>
          <a:p>
            <a:pPr marL="0" indent="0">
              <a:lnSpc>
                <a:spcPct val="80000"/>
              </a:lnSpc>
              <a:buNone/>
            </a:pP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2800" dirty="0">
                <a:solidFill>
                  <a:srgbClr val="002060"/>
                </a:solidFill>
                <a:ea typeface="標楷體" pitchFamily="65" charset="-120"/>
              </a:rPr>
              <a:t>教師法第三十條：</a:t>
            </a:r>
            <a:endParaRPr lang="zh-TW" altLang="en-US" sz="2800" dirty="0">
              <a:solidFill>
                <a:srgbClr val="002060"/>
              </a:solidFill>
            </a:endParaRPr>
          </a:p>
        </p:txBody>
      </p:sp>
      <p:sp>
        <p:nvSpPr>
          <p:cNvPr id="3" name="內容版面配置區 2"/>
          <p:cNvSpPr>
            <a:spLocks noGrp="1"/>
          </p:cNvSpPr>
          <p:nvPr>
            <p:ph idx="1"/>
          </p:nvPr>
        </p:nvSpPr>
        <p:spPr>
          <a:xfrm>
            <a:off x="457200" y="1412776"/>
            <a:ext cx="6923112" cy="4911824"/>
          </a:xfrm>
        </p:spPr>
        <p:txBody>
          <a:bodyPr>
            <a:normAutofit/>
          </a:bodyPr>
          <a:lstStyle/>
          <a:p>
            <a:pPr marL="0" indent="0">
              <a:lnSpc>
                <a:spcPct val="80000"/>
              </a:lnSpc>
              <a:buNone/>
            </a:pPr>
            <a:r>
              <a:rPr lang="zh-TW" altLang="en-US" sz="2400" dirty="0">
                <a:latin typeface="標楷體" pitchFamily="65" charset="-120"/>
                <a:ea typeface="標楷體" pitchFamily="65" charset="-120"/>
              </a:rPr>
              <a:t>高級中等以下學校現職教師，有下列各款情形之一者，不得申請介聘：</a:t>
            </a:r>
            <a:endParaRPr lang="en-US" altLang="zh-TW" sz="2400" dirty="0">
              <a:latin typeface="標楷體" pitchFamily="65" charset="-120"/>
              <a:ea typeface="標楷體" pitchFamily="65" charset="-120"/>
            </a:endParaRPr>
          </a:p>
          <a:p>
            <a:pPr marL="625475" indent="-625475">
              <a:lnSpc>
                <a:spcPct val="80000"/>
              </a:lnSpc>
              <a:buNone/>
            </a:pPr>
            <a:r>
              <a:rPr lang="zh-TW" altLang="en-US" sz="2400" dirty="0">
                <a:latin typeface="標楷體" pitchFamily="65" charset="-120"/>
                <a:ea typeface="標楷體" pitchFamily="65" charset="-120"/>
              </a:rPr>
              <a:t>一、有第十四條第一項、第十五條第一項或第十六條第一項各款情形之一，尚在調查、解聘或不續聘處理程序中。</a:t>
            </a:r>
            <a:endParaRPr lang="en-US" altLang="zh-TW" sz="2400" dirty="0">
              <a:latin typeface="標楷體" pitchFamily="65" charset="-120"/>
              <a:ea typeface="標楷體" pitchFamily="65" charset="-120"/>
            </a:endParaRPr>
          </a:p>
          <a:p>
            <a:pPr marL="625475" indent="-625475">
              <a:lnSpc>
                <a:spcPct val="80000"/>
              </a:lnSpc>
              <a:buNone/>
            </a:pPr>
            <a:r>
              <a:rPr lang="zh-TW" altLang="en-US" sz="2400" dirty="0">
                <a:latin typeface="標楷體" pitchFamily="65" charset="-120"/>
                <a:ea typeface="標楷體" pitchFamily="65" charset="-120"/>
              </a:rPr>
              <a:t>二、有第十八條第一項、第二十一條、第二十二條第一項或第二項情形，尚在調查、停聘處理程序中或停聘期間。</a:t>
            </a:r>
            <a:endParaRPr lang="en-US" altLang="zh-TW" sz="2400" dirty="0">
              <a:latin typeface="標楷體" pitchFamily="65" charset="-120"/>
              <a:ea typeface="標楷體" pitchFamily="65" charset="-120"/>
            </a:endParaRPr>
          </a:p>
          <a:p>
            <a:pPr marL="625475" indent="-625475">
              <a:lnSpc>
                <a:spcPct val="80000"/>
              </a:lnSpc>
              <a:buNone/>
            </a:pPr>
            <a:r>
              <a:rPr lang="zh-TW" altLang="en-US" sz="2400" dirty="0">
                <a:latin typeface="標楷體" pitchFamily="65" charset="-120"/>
                <a:ea typeface="標楷體" pitchFamily="65" charset="-120"/>
              </a:rPr>
              <a:t>三、有第二十七條第一項第二款或第三款情形，尚在調查、資遣處理程序中。</a:t>
            </a:r>
            <a:endParaRPr lang="zh-TW" altLang="zh-TW" sz="2400" dirty="0">
              <a:latin typeface="標楷體" pitchFamily="65" charset="-120"/>
              <a:ea typeface="標楷體" pitchFamily="65" charset="-120"/>
            </a:endParaRP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DC6506-E5AF-462A-ABA5-4379F1DE65E6}"/>
              </a:ext>
            </a:extLst>
          </p:cNvPr>
          <p:cNvSpPr>
            <a:spLocks noGrp="1"/>
          </p:cNvSpPr>
          <p:nvPr>
            <p:ph type="title"/>
          </p:nvPr>
        </p:nvSpPr>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公立國民小學及國民中學教師介聘辦第十條：</a:t>
            </a:r>
            <a:endParaRPr lang="zh-TW" altLang="en-US" sz="2800" dirty="0">
              <a:solidFill>
                <a:srgbClr val="002060"/>
              </a:solidFill>
            </a:endParaRPr>
          </a:p>
        </p:txBody>
      </p:sp>
      <p:sp>
        <p:nvSpPr>
          <p:cNvPr id="3" name="內容版面配置區 2">
            <a:extLst>
              <a:ext uri="{FF2B5EF4-FFF2-40B4-BE49-F238E27FC236}">
                <a16:creationId xmlns:a16="http://schemas.microsoft.com/office/drawing/2014/main" id="{B9E41E8E-0D4A-4E76-B8E0-92E6BC6163FF}"/>
              </a:ext>
            </a:extLst>
          </p:cNvPr>
          <p:cNvSpPr>
            <a:spLocks noGrp="1"/>
          </p:cNvSpPr>
          <p:nvPr>
            <p:ph idx="1"/>
          </p:nvPr>
        </p:nvSpPr>
        <p:spPr>
          <a:xfrm>
            <a:off x="609599" y="1628800"/>
            <a:ext cx="6347714" cy="4680519"/>
          </a:xfrm>
        </p:spPr>
        <p:txBody>
          <a:bodyPr>
            <a:normAutofit/>
          </a:bodyPr>
          <a:lstStyle/>
          <a:p>
            <a:pPr marL="357188" indent="-357188">
              <a:buNone/>
            </a:pPr>
            <a:r>
              <a:rPr lang="en-US" altLang="zh-TW" sz="2000" dirty="0">
                <a:latin typeface="標楷體" panose="03000509000000000000" pitchFamily="65" charset="-120"/>
                <a:ea typeface="標楷體" panose="03000509000000000000" pitchFamily="65" charset="-120"/>
              </a:rPr>
              <a:t>1.</a:t>
            </a:r>
            <a:r>
              <a:rPr lang="zh-TW" altLang="en-US" sz="2000" dirty="0">
                <a:latin typeface="標楷體" panose="03000509000000000000" pitchFamily="65" charset="-120"/>
                <a:ea typeface="標楷體" panose="03000509000000000000" pitchFamily="65" charset="-120"/>
              </a:rPr>
              <a:t>達成介聘之教師，應依通知期限至介聘學校報到，除經學校審查發現有下列各款情形之一者外，學校應依教師法及相關規定辦理聘任，不得拒絕：</a:t>
            </a:r>
          </a:p>
          <a:p>
            <a:pPr marL="357188" indent="-357188">
              <a:buNone/>
            </a:pPr>
            <a:r>
              <a:rPr lang="zh-TW" altLang="en-US" sz="2000" dirty="0">
                <a:latin typeface="標楷體" panose="03000509000000000000" pitchFamily="65" charset="-120"/>
                <a:ea typeface="標楷體" panose="03000509000000000000" pitchFamily="65" charset="-120"/>
              </a:rPr>
              <a:t>一、對重要事項提供不正確資料或為不完全陳述，致使各該主管機關依該資料或陳述而作成介聘處分。</a:t>
            </a:r>
          </a:p>
          <a:p>
            <a:pPr marL="357188" indent="-357188">
              <a:buNone/>
            </a:pPr>
            <a:r>
              <a:rPr lang="zh-TW" altLang="en-US" sz="2000" dirty="0">
                <a:latin typeface="標楷體" panose="03000509000000000000" pitchFamily="65" charset="-120"/>
                <a:ea typeface="標楷體" panose="03000509000000000000" pitchFamily="65" charset="-120"/>
              </a:rPr>
              <a:t>二、有第六條第一項各款情形之一。</a:t>
            </a:r>
          </a:p>
          <a:p>
            <a:pPr marL="357188" indent="-357188">
              <a:buNone/>
            </a:pPr>
            <a:r>
              <a:rPr lang="en-US" altLang="zh-TW" sz="2000" dirty="0">
                <a:latin typeface="標楷體" panose="03000509000000000000" pitchFamily="65" charset="-120"/>
                <a:ea typeface="標楷體" panose="03000509000000000000" pitchFamily="65" charset="-120"/>
              </a:rPr>
              <a:t>2.</a:t>
            </a:r>
            <a:r>
              <a:rPr lang="zh-TW" altLang="en-US" sz="2000" dirty="0">
                <a:latin typeface="標楷體" panose="03000509000000000000" pitchFamily="65" charset="-120"/>
                <a:ea typeface="標楷體" panose="03000509000000000000" pitchFamily="65" charset="-120"/>
              </a:rPr>
              <a:t>有前項各款情形之一者，教師申請介聘，應不予介聘；已介聘者，主管機關得撤銷其介聘，涉及刑事責任者，並移送檢察機關依法辦理。</a:t>
            </a:r>
          </a:p>
        </p:txBody>
      </p:sp>
    </p:spTree>
    <p:extLst>
      <p:ext uri="{BB962C8B-B14F-4D97-AF65-F5344CB8AC3E}">
        <p14:creationId xmlns:p14="http://schemas.microsoft.com/office/powerpoint/2010/main" val="1638726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200" dirty="0">
                <a:latin typeface="標楷體" pitchFamily="65" charset="-120"/>
                <a:ea typeface="標楷體" pitchFamily="65" charset="-120"/>
              </a:rPr>
              <a:t>要點七：</a:t>
            </a:r>
            <a:endParaRPr lang="zh-TW" altLang="en-US" sz="3200" dirty="0"/>
          </a:p>
        </p:txBody>
      </p:sp>
      <p:sp>
        <p:nvSpPr>
          <p:cNvPr id="3" name="內容版面配置區 2"/>
          <p:cNvSpPr>
            <a:spLocks noGrp="1"/>
          </p:cNvSpPr>
          <p:nvPr>
            <p:ph idx="1"/>
          </p:nvPr>
        </p:nvSpPr>
        <p:spPr>
          <a:xfrm>
            <a:off x="457200" y="1556792"/>
            <a:ext cx="6851104" cy="4536504"/>
          </a:xfrm>
        </p:spPr>
        <p:txBody>
          <a:bodyPr>
            <a:normAutofit lnSpcReduction="10000"/>
          </a:bodyPr>
          <a:lstStyle/>
          <a:p>
            <a:pPr marL="0" indent="0">
              <a:buNone/>
            </a:pPr>
            <a:r>
              <a:rPr lang="zh-TW" altLang="en-US" sz="2400" dirty="0">
                <a:latin typeface="標楷體" pitchFamily="65" charset="-120"/>
                <a:ea typeface="標楷體" pitchFamily="65" charset="-120"/>
              </a:rPr>
              <a:t>教師申請介聘，依「公立國民小學及國民中學教師介聘辦法」第八條規定，</a:t>
            </a:r>
            <a:r>
              <a:rPr lang="zh-TW" altLang="en-US" sz="2400" dirty="0">
                <a:solidFill>
                  <a:srgbClr val="FF0000"/>
                </a:solidFill>
                <a:latin typeface="標楷體" pitchFamily="65" charset="-120"/>
                <a:ea typeface="標楷體" pitchFamily="65" charset="-120"/>
              </a:rPr>
              <a:t>應以合格教師證書資格申請介聘科</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類</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別</a:t>
            </a:r>
            <a:r>
              <a:rPr lang="zh-TW" altLang="en-US"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同時具有二種以上合格教師證書者，以現職服務學校聘任之科</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類</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別為第一申請介聘科</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類</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別</a:t>
            </a:r>
            <a:r>
              <a:rPr lang="zh-TW" altLang="en-US" sz="2400" dirty="0">
                <a:latin typeface="標楷體" pitchFamily="65" charset="-120"/>
                <a:ea typeface="標楷體" pitchFamily="65" charset="-120"/>
              </a:rPr>
              <a:t>，最多可申請現職服務教育階段三種介聘科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a:t>
            </a:r>
            <a:endParaRPr lang="en-US" altLang="zh-TW" sz="2400" dirty="0">
              <a:latin typeface="標楷體" pitchFamily="65" charset="-120"/>
              <a:ea typeface="標楷體" pitchFamily="65" charset="-120"/>
            </a:endParaRPr>
          </a:p>
          <a:p>
            <a:pPr marL="0" indent="0" algn="just">
              <a:buNone/>
            </a:pPr>
            <a:r>
              <a:rPr lang="zh-TW" altLang="en-US" sz="2400" dirty="0">
                <a:latin typeface="標楷體" pitchFamily="65" charset="-120"/>
                <a:ea typeface="標楷體" pitchFamily="65" charset="-120"/>
              </a:rPr>
              <a:t>如申請介聘至非現職服務學校之聘任教科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別，須取得該科（類）別教師證書後，在該科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別最近三年內任教一年以上之證明文件</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當年度每週應授正式課程時數二分之一以上</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a:t>
            </a:r>
            <a:endParaRPr lang="en-US" altLang="zh-TW" sz="2400" dirty="0">
              <a:latin typeface="標楷體" pitchFamily="65" charset="-120"/>
              <a:ea typeface="標楷體" pitchFamily="65" charset="-120"/>
            </a:endParaRPr>
          </a:p>
          <a:p>
            <a:pPr marL="0" indent="0" algn="just">
              <a:buNone/>
            </a:pPr>
            <a:r>
              <a:rPr lang="zh-TW" altLang="en-US" sz="2400" dirty="0">
                <a:latin typeface="標楷體" pitchFamily="65" charset="-120"/>
                <a:ea typeface="標楷體" pitchFamily="65" charset="-120"/>
              </a:rPr>
              <a:t>申請介聘教師在調出時，</a:t>
            </a:r>
            <a:r>
              <a:rPr lang="zh-TW" altLang="en-US" sz="2400" u="sng" dirty="0">
                <a:latin typeface="標楷體" pitchFamily="65" charset="-120"/>
                <a:ea typeface="標楷體" pitchFamily="65" charset="-120"/>
              </a:rPr>
              <a:t>以現職服務學校原聘任之科</a:t>
            </a:r>
            <a:r>
              <a:rPr lang="en-US" altLang="zh-TW" sz="2400" u="sng" dirty="0">
                <a:latin typeface="標楷體" pitchFamily="65" charset="-120"/>
                <a:ea typeface="標楷體" pitchFamily="65" charset="-120"/>
              </a:rPr>
              <a:t>(</a:t>
            </a:r>
            <a:r>
              <a:rPr lang="zh-TW" altLang="en-US" sz="2400" u="sng" dirty="0">
                <a:latin typeface="標楷體" pitchFamily="65" charset="-120"/>
                <a:ea typeface="標楷體" pitchFamily="65" charset="-120"/>
              </a:rPr>
              <a:t>類</a:t>
            </a:r>
            <a:r>
              <a:rPr lang="en-US" altLang="zh-TW" sz="2400" u="sng" dirty="0">
                <a:latin typeface="標楷體" pitchFamily="65" charset="-120"/>
                <a:ea typeface="標楷體" pitchFamily="65" charset="-120"/>
              </a:rPr>
              <a:t>)</a:t>
            </a:r>
            <a:r>
              <a:rPr lang="zh-TW" altLang="en-US" sz="2400" u="sng" dirty="0">
                <a:latin typeface="標楷體" pitchFamily="65" charset="-120"/>
                <a:ea typeface="標楷體" pitchFamily="65" charset="-120"/>
              </a:rPr>
              <a:t>別供其他教師調入。</a:t>
            </a:r>
            <a:endParaRPr lang="en-US" altLang="zh-TW" sz="2400" u="sng" dirty="0">
              <a:latin typeface="標楷體" pitchFamily="65" charset="-120"/>
              <a:ea typeface="標楷體" pitchFamily="65" charset="-120"/>
            </a:endParaRPr>
          </a:p>
          <a:p>
            <a:pPr marL="0" indent="0" algn="just">
              <a:buNone/>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980728"/>
            <a:ext cx="8229600" cy="648072"/>
          </a:xfrm>
        </p:spPr>
        <p:txBody>
          <a:bodyPr>
            <a:normAutofit/>
          </a:bodyPr>
          <a:lstStyle/>
          <a:p>
            <a:r>
              <a:rPr lang="zh-TW" altLang="en-US" sz="3200" dirty="0">
                <a:latin typeface="標楷體" pitchFamily="65" charset="-120"/>
                <a:ea typeface="標楷體" pitchFamily="65" charset="-120"/>
              </a:rPr>
              <a:t>要點七：</a:t>
            </a:r>
            <a:endParaRPr lang="zh-TW" altLang="en-US" sz="3200" dirty="0"/>
          </a:p>
        </p:txBody>
      </p:sp>
      <p:sp>
        <p:nvSpPr>
          <p:cNvPr id="3" name="內容版面配置區 2"/>
          <p:cNvSpPr>
            <a:spLocks noGrp="1"/>
          </p:cNvSpPr>
          <p:nvPr>
            <p:ph idx="1"/>
          </p:nvPr>
        </p:nvSpPr>
        <p:spPr>
          <a:xfrm>
            <a:off x="457200" y="1772816"/>
            <a:ext cx="6923112" cy="4551784"/>
          </a:xfrm>
        </p:spPr>
        <p:txBody>
          <a:bodyPr>
            <a:normAutofit/>
          </a:bodyPr>
          <a:lstStyle/>
          <a:p>
            <a:pPr marL="0" indent="0" algn="just">
              <a:buNone/>
            </a:pPr>
            <a:r>
              <a:rPr lang="zh-TW" altLang="en-US" sz="2400" dirty="0">
                <a:latin typeface="標楷體" pitchFamily="65" charset="-120"/>
                <a:ea typeface="標楷體" pitchFamily="65" charset="-120"/>
              </a:rPr>
              <a:t>國中、小</a:t>
            </a:r>
            <a:r>
              <a:rPr lang="zh-TW" altLang="en-US" sz="2400" dirty="0">
                <a:solidFill>
                  <a:srgbClr val="FF0000"/>
                </a:solidFill>
                <a:latin typeface="標楷體" pitchFamily="65" charset="-120"/>
                <a:ea typeface="標楷體" pitchFamily="65" charset="-120"/>
              </a:rPr>
              <a:t>專任輔導教師</a:t>
            </a:r>
            <a:r>
              <a:rPr lang="zh-TW" altLang="en-US" sz="2400" dirty="0">
                <a:latin typeface="標楷體" pitchFamily="65" charset="-120"/>
                <a:ea typeface="標楷體" pitchFamily="65" charset="-120"/>
              </a:rPr>
              <a:t>申請介聘，僅限於現任各縣市專任輔導教師之間進行介聘。 </a:t>
            </a:r>
          </a:p>
          <a:p>
            <a:pPr marL="0" indent="0" algn="just">
              <a:buNone/>
            </a:pPr>
            <a:r>
              <a:rPr lang="zh-TW" altLang="en-US" sz="2400" dirty="0">
                <a:latin typeface="標楷體" pitchFamily="65" charset="-120"/>
                <a:ea typeface="標楷體" pitchFamily="65" charset="-120"/>
              </a:rPr>
              <a:t>教師依第二項規定以資賦優異類教師合格證書提出介聘至同一教育階段學校資優班，得免提出最近三年內任教一年以上之證明文件。 </a:t>
            </a:r>
          </a:p>
          <a:p>
            <a:endParaRPr lang="zh-TW" altLang="en-US" dirty="0"/>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200" dirty="0">
                <a:latin typeface="標楷體" pitchFamily="65" charset="-120"/>
                <a:ea typeface="標楷體" pitchFamily="65" charset="-120"/>
              </a:rPr>
              <a:t>要點九：</a:t>
            </a:r>
          </a:p>
        </p:txBody>
      </p:sp>
      <p:sp>
        <p:nvSpPr>
          <p:cNvPr id="3" name="內容版面配置區 2"/>
          <p:cNvSpPr>
            <a:spLocks noGrp="1"/>
          </p:cNvSpPr>
          <p:nvPr>
            <p:ph idx="1"/>
          </p:nvPr>
        </p:nvSpPr>
        <p:spPr>
          <a:xfrm>
            <a:off x="457200" y="1412776"/>
            <a:ext cx="6923112" cy="4911824"/>
          </a:xfrm>
        </p:spPr>
        <p:txBody>
          <a:bodyPr>
            <a:normAutofit fontScale="77500" lnSpcReduction="20000"/>
          </a:bodyPr>
          <a:lstStyle/>
          <a:p>
            <a:pPr marL="0" indent="0" algn="just">
              <a:buNone/>
            </a:pPr>
            <a:r>
              <a:rPr lang="zh-TW" altLang="en-US" sz="2800" dirty="0">
                <a:latin typeface="標楷體" pitchFamily="65" charset="-120"/>
                <a:ea typeface="標楷體" pitchFamily="65" charset="-120"/>
              </a:rPr>
              <a:t>申請介聘教師應於規定期限內至介聘網站填報資料，並檢具下列各表件向現職服務學校提出申請，由學校審查申請表件後轉送花蓮縣政府教育處辦理，逾期不予受理。 </a:t>
            </a:r>
          </a:p>
          <a:p>
            <a:pPr marL="714375" indent="-714375"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教師合格證書及聘書。 </a:t>
            </a:r>
          </a:p>
          <a:p>
            <a:pPr marL="714375" indent="-714375"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二</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申請表</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包括志願表</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乙份。 </a:t>
            </a:r>
          </a:p>
          <a:p>
            <a:pPr marL="539750" indent="-539750"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服務證件</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年資、年終成績考核、獎懲、研習、語言能力認證等證明文件</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714375" indent="-714375" algn="just">
              <a:buNone/>
            </a:pPr>
            <a:r>
              <a:rPr lang="en-US" altLang="zh-TW" sz="2800" dirty="0">
                <a:latin typeface="標楷體" pitchFamily="65" charset="-120"/>
                <a:ea typeface="標楷體" pitchFamily="65" charset="-120"/>
              </a:rPr>
              <a:t>    </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服務證明書請正確註記在本縣服務之各項兼職時程並記載明確 </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如範例</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，考績及獎懲明細請人事由</a:t>
            </a:r>
            <a:r>
              <a:rPr lang="en-US" altLang="zh-TW" sz="2800" dirty="0" err="1">
                <a:solidFill>
                  <a:srgbClr val="FF0000"/>
                </a:solidFill>
                <a:latin typeface="標楷體" pitchFamily="65" charset="-120"/>
                <a:ea typeface="標楷體" pitchFamily="65" charset="-120"/>
              </a:rPr>
              <a:t>WebHr</a:t>
            </a:r>
            <a:r>
              <a:rPr lang="zh-TW" altLang="en-US" sz="2800" dirty="0">
                <a:solidFill>
                  <a:srgbClr val="FF0000"/>
                </a:solidFill>
                <a:latin typeface="標楷體" pitchFamily="65" charset="-120"/>
                <a:ea typeface="標楷體" pitchFamily="65" charset="-120"/>
              </a:rPr>
              <a:t>產製並核章，免另附紙本</a:t>
            </a:r>
            <a:r>
              <a:rPr lang="en-US" altLang="zh-TW" sz="2800" dirty="0">
                <a:solidFill>
                  <a:srgbClr val="FF0000"/>
                </a:solidFill>
                <a:latin typeface="標楷體" pitchFamily="65" charset="-120"/>
                <a:ea typeface="標楷體" pitchFamily="65" charset="-120"/>
              </a:rPr>
              <a:t>)</a:t>
            </a:r>
            <a:endParaRPr lang="zh-TW" altLang="en-US" sz="2800" dirty="0">
              <a:solidFill>
                <a:srgbClr val="FF0000"/>
              </a:solidFill>
              <a:latin typeface="標楷體" pitchFamily="65" charset="-120"/>
              <a:ea typeface="標楷體" pitchFamily="65" charset="-120"/>
            </a:endParaRPr>
          </a:p>
          <a:p>
            <a:pPr marL="714375" indent="-714375"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四</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介聘原因證明文件</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具多款介聘原因時，擇一採計</a:t>
            </a:r>
            <a:r>
              <a:rPr lang="en-US" altLang="zh-TW" sz="3100" dirty="0">
                <a:latin typeface="標楷體" pitchFamily="65" charset="-120"/>
                <a:ea typeface="標楷體" pitchFamily="65" charset="-120"/>
              </a:rPr>
              <a:t>)</a:t>
            </a:r>
            <a:r>
              <a:rPr lang="zh-TW" altLang="en-US" sz="3700" dirty="0">
                <a:latin typeface="標楷體" pitchFamily="65" charset="-120"/>
                <a:ea typeface="標楷體" pitchFamily="65" charset="-120"/>
              </a:rPr>
              <a:t>。 </a:t>
            </a:r>
          </a:p>
          <a:p>
            <a:pPr marL="0" indent="0">
              <a:buNone/>
            </a:pPr>
            <a:r>
              <a:rPr lang="zh-TW" altLang="en-US" sz="3000" b="1" dirty="0">
                <a:solidFill>
                  <a:srgbClr val="FF0000"/>
                </a:solidFill>
                <a:latin typeface="標楷體" pitchFamily="65" charset="-120"/>
                <a:ea typeface="標楷體" pitchFamily="65" charset="-120"/>
              </a:rPr>
              <a:t>    </a:t>
            </a:r>
            <a:endParaRPr lang="zh-TW" altLang="en-US" sz="3000" dirty="0">
              <a:solidFill>
                <a:srgbClr val="FF0000"/>
              </a:solidFill>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6779096" cy="5487888"/>
          </a:xfrm>
        </p:spPr>
        <p:txBody>
          <a:bodyPr>
            <a:normAutofit/>
          </a:bodyPr>
          <a:lstStyle/>
          <a:p>
            <a:pPr>
              <a:buNone/>
            </a:pPr>
            <a:r>
              <a:rPr lang="en-US" altLang="zh-TW" sz="2400" dirty="0">
                <a:latin typeface="標楷體" pitchFamily="65" charset="-120"/>
                <a:ea typeface="標楷體" pitchFamily="65" charset="-120"/>
              </a:rPr>
              <a:t>1.</a:t>
            </a:r>
            <a:r>
              <a:rPr lang="zh-TW" altLang="en-US" sz="2400" dirty="0">
                <a:latin typeface="標楷體" pitchFamily="65" charset="-120"/>
                <a:ea typeface="標楷體" pitchFamily="65" charset="-120"/>
              </a:rPr>
              <a:t>以第八點第一款第一至七目原因申請介聘者，應檢附最近</a:t>
            </a:r>
            <a:r>
              <a:rPr lang="zh-TW" altLang="en-US" sz="2400" dirty="0">
                <a:solidFill>
                  <a:srgbClr val="FF0000"/>
                </a:solidFill>
                <a:latin typeface="標楷體" pitchFamily="65" charset="-120"/>
                <a:ea typeface="標楷體" pitchFamily="65" charset="-120"/>
              </a:rPr>
              <a:t>一個月</a:t>
            </a:r>
            <a:r>
              <a:rPr lang="zh-TW" altLang="en-US" sz="2400" dirty="0">
                <a:latin typeface="標楷體" pitchFamily="65" charset="-120"/>
                <a:ea typeface="標楷體" pitchFamily="65" charset="-120"/>
              </a:rPr>
              <a:t>之足資證明申請介聘原因之戶籍謄本或新式戶口名簿。 </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相關註記應明確以資證明</a:t>
            </a:r>
            <a:r>
              <a:rPr lang="en-US" altLang="zh-TW" sz="2400" dirty="0">
                <a:solidFill>
                  <a:srgbClr val="FF0000"/>
                </a:solidFill>
                <a:latin typeface="標楷體" pitchFamily="65" charset="-120"/>
                <a:ea typeface="標楷體" pitchFamily="65" charset="-120"/>
              </a:rPr>
              <a:t>)</a:t>
            </a:r>
            <a:r>
              <a:rPr lang="zh-TW" altLang="en-US" sz="2400" dirty="0">
                <a:latin typeface="標楷體" pitchFamily="65" charset="-120"/>
                <a:ea typeface="標楷體" pitchFamily="65" charset="-120"/>
              </a:rPr>
              <a:t> </a:t>
            </a:r>
          </a:p>
          <a:p>
            <a:pPr>
              <a:buNone/>
            </a:pPr>
            <a:r>
              <a:rPr lang="en-US" altLang="zh-TW" sz="2400" dirty="0">
                <a:latin typeface="標楷體" pitchFamily="65" charset="-120"/>
                <a:ea typeface="標楷體" pitchFamily="65" charset="-120"/>
              </a:rPr>
              <a:t>2.</a:t>
            </a:r>
            <a:r>
              <a:rPr lang="zh-TW" altLang="en-US" sz="2400" dirty="0">
                <a:latin typeface="標楷體" pitchFamily="65" charset="-120"/>
                <a:ea typeface="標楷體" pitchFamily="65" charset="-120"/>
              </a:rPr>
              <a:t>以第八點第一款第一目原因介聘者，除檢具前三款證件外，並應檢附下列配偶有關證件：</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服務證明</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 </a:t>
            </a:r>
          </a:p>
          <a:p>
            <a:pPr marL="712788" indent="-712788">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(1)</a:t>
            </a:r>
            <a:r>
              <a:rPr lang="zh-TW" altLang="en-US" sz="2400" dirty="0">
                <a:latin typeface="標楷體" pitchFamily="65" charset="-120"/>
                <a:ea typeface="標楷體" pitchFamily="65" charset="-120"/>
              </a:rPr>
              <a:t>配偶於軍公教機關服務者，應附服務單位之服務證明書</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註明服務單位所在地地址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 </a:t>
            </a:r>
            <a:endParaRPr lang="en-US" altLang="zh-TW" sz="2400" dirty="0">
              <a:latin typeface="標楷體" pitchFamily="65" charset="-120"/>
              <a:ea typeface="標楷體" pitchFamily="65" charset="-120"/>
            </a:endParaRPr>
          </a:p>
          <a:p>
            <a:pPr marL="712788" indent="-712788" defTabSz="447675">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(2)</a:t>
            </a:r>
            <a:r>
              <a:rPr lang="zh-TW" altLang="en-US" sz="2400" dirty="0">
                <a:latin typeface="標楷體" pitchFamily="65" charset="-120"/>
                <a:ea typeface="標楷體" pitchFamily="65" charset="-120"/>
              </a:rPr>
              <a:t>配偶於私人機構服務者，應附服務單位之服務證明書</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註明服務單位所在地地址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及投保勞工保險證明文件。 </a:t>
            </a:r>
          </a:p>
          <a:p>
            <a:endParaRPr lang="zh-TW" altLang="en-US" dirty="0"/>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6779096" cy="5487888"/>
          </a:xfrm>
        </p:spPr>
        <p:txBody>
          <a:bodyPr>
            <a:normAutofit/>
          </a:bodyPr>
          <a:lstStyle/>
          <a:p>
            <a:pPr marL="903288" indent="-903288">
              <a:buNone/>
            </a:pPr>
            <a:r>
              <a:rPr lang="zh-TW" altLang="en-US" sz="3300" dirty="0">
                <a:latin typeface="標楷體" pitchFamily="65" charset="-120"/>
                <a:ea typeface="標楷體" pitchFamily="65" charset="-120"/>
              </a:rPr>
              <a:t>  </a:t>
            </a:r>
            <a:r>
              <a:rPr lang="en-US" altLang="zh-TW" sz="2400" dirty="0">
                <a:latin typeface="標楷體" pitchFamily="65" charset="-120"/>
                <a:ea typeface="標楷體" pitchFamily="65" charset="-120"/>
              </a:rPr>
              <a:t>(3)</a:t>
            </a:r>
            <a:r>
              <a:rPr lang="zh-TW" altLang="en-US" sz="2400" dirty="0">
                <a:latin typeface="標楷體" pitchFamily="65" charset="-120"/>
                <a:ea typeface="標楷體" pitchFamily="65" charset="-120"/>
              </a:rPr>
              <a:t>配偶自營事業者，應附自營事業登記證明</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註明公司行號所在地地址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及投保健保證明。 </a:t>
            </a:r>
          </a:p>
          <a:p>
            <a:pPr marL="903288" indent="-903288">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(4)</a:t>
            </a:r>
            <a:r>
              <a:rPr lang="zh-TW" altLang="en-US" sz="2400" dirty="0">
                <a:latin typeface="標楷體" pitchFamily="65" charset="-120"/>
                <a:ea typeface="標楷體" pitchFamily="65" charset="-120"/>
              </a:rPr>
              <a:t>配偶為自耕農者，應附有關機關開具農地所在地證明及投保農保證明。 </a:t>
            </a:r>
          </a:p>
          <a:p>
            <a:pPr marL="361950" indent="-361950" algn="just">
              <a:buNone/>
            </a:pPr>
            <a:r>
              <a:rPr lang="en-US" altLang="zh-TW" sz="2400" dirty="0">
                <a:latin typeface="標楷體" pitchFamily="65" charset="-120"/>
                <a:ea typeface="標楷體" pitchFamily="65" charset="-120"/>
              </a:rPr>
              <a:t>3.</a:t>
            </a:r>
            <a:r>
              <a:rPr lang="zh-TW" altLang="en-US" sz="2400" dirty="0">
                <a:latin typeface="標楷體" pitchFamily="65" charset="-120"/>
                <a:ea typeface="標楷體" pitchFamily="65" charset="-120"/>
              </a:rPr>
              <a:t>以第八點第一款第八目原因申請介聘者，應檢附服務學校之服務證明。</a:t>
            </a:r>
            <a:endParaRPr lang="en-US" altLang="zh-TW" sz="2400" dirty="0">
              <a:latin typeface="標楷體" pitchFamily="65" charset="-120"/>
              <a:ea typeface="標楷體" pitchFamily="65" charset="-120"/>
            </a:endParaRPr>
          </a:p>
          <a:p>
            <a:pPr marL="357188" indent="0" algn="just">
              <a:buNone/>
            </a:pPr>
            <a:r>
              <a:rPr lang="zh-TW" altLang="en-US" sz="2400" dirty="0">
                <a:latin typeface="標楷體" pitchFamily="65" charset="-120"/>
                <a:ea typeface="標楷體" pitchFamily="65" charset="-120"/>
              </a:rPr>
              <a:t>申請檢附之證件除申請教師年資採計至當年七月三十一日外，餘一律採計至開放教師上介聘網站填報資料截止日</a:t>
            </a:r>
            <a:r>
              <a:rPr lang="zh-TW" altLang="en-US" sz="2400" dirty="0">
                <a:solidFill>
                  <a:srgbClr val="FF0000"/>
                </a:solidFill>
                <a:latin typeface="標楷體" pitchFamily="65" charset="-120"/>
                <a:ea typeface="標楷體" pitchFamily="65" charset="-120"/>
              </a:rPr>
              <a:t>（</a:t>
            </a:r>
            <a:r>
              <a:rPr lang="en-US" altLang="zh-TW" sz="2400" dirty="0">
                <a:solidFill>
                  <a:srgbClr val="FF0000"/>
                </a:solidFill>
                <a:latin typeface="標楷體" pitchFamily="65" charset="-120"/>
                <a:ea typeface="標楷體" pitchFamily="65" charset="-120"/>
              </a:rPr>
              <a:t>113</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29</a:t>
            </a:r>
            <a:r>
              <a:rPr lang="zh-TW" altLang="en-US" sz="2400" dirty="0">
                <a:solidFill>
                  <a:srgbClr val="FF0000"/>
                </a:solidFill>
                <a:latin typeface="標楷體" pitchFamily="65" charset="-120"/>
                <a:ea typeface="標楷體" pitchFamily="65" charset="-120"/>
              </a:rPr>
              <a:t>日）</a:t>
            </a:r>
            <a:r>
              <a:rPr lang="zh-TW" altLang="en-US" sz="2400" dirty="0">
                <a:latin typeface="標楷體" pitchFamily="65" charset="-120"/>
                <a:ea typeface="標楷體" pitchFamily="65" charset="-120"/>
              </a:rPr>
              <a:t>，申請人於積分審查時</a:t>
            </a:r>
            <a:r>
              <a:rPr lang="zh-TW" altLang="en-US" sz="2400" dirty="0">
                <a:solidFill>
                  <a:srgbClr val="FF0000"/>
                </a:solidFill>
                <a:latin typeface="標楷體" pitchFamily="65" charset="-120"/>
                <a:ea typeface="標楷體" pitchFamily="65" charset="-120"/>
              </a:rPr>
              <a:t>應檢附正本及影印本一份，正本驗後發還，影印本由花蓮縣政府教育處存查。</a:t>
            </a:r>
          </a:p>
          <a:p>
            <a:pPr>
              <a:buNone/>
            </a:pPr>
            <a:endParaRPr lang="zh-TW" altLang="en-US" dirty="0"/>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0" indent="0" algn="ctr">
              <a:spcBef>
                <a:spcPts val="0"/>
              </a:spcBef>
              <a:buNone/>
            </a:pPr>
            <a:r>
              <a:rPr lang="en-US" altLang="zh-TW" sz="4000" dirty="0">
                <a:latin typeface="標楷體" pitchFamily="65" charset="-120"/>
                <a:ea typeface="標楷體" pitchFamily="65" charset="-120"/>
              </a:rPr>
              <a:t>113</a:t>
            </a:r>
            <a:r>
              <a:rPr lang="zh-TW" altLang="zh-TW" sz="4000" dirty="0">
                <a:latin typeface="標楷體" pitchFamily="65" charset="-120"/>
                <a:ea typeface="標楷體" pitchFamily="65" charset="-120"/>
              </a:rPr>
              <a:t>年公立國民中小學暨</a:t>
            </a:r>
            <a:endParaRPr lang="en-US" altLang="zh-TW" sz="4000" dirty="0">
              <a:latin typeface="標楷體" pitchFamily="65" charset="-120"/>
              <a:ea typeface="標楷體" pitchFamily="65" charset="-120"/>
            </a:endParaRPr>
          </a:p>
          <a:p>
            <a:pPr marL="0" indent="0" algn="ctr">
              <a:spcBef>
                <a:spcPts val="0"/>
              </a:spcBef>
              <a:buNone/>
            </a:pPr>
            <a:r>
              <a:rPr lang="zh-TW" altLang="zh-TW" sz="4000" dirty="0">
                <a:latin typeface="標楷體" pitchFamily="65" charset="-120"/>
                <a:ea typeface="標楷體" pitchFamily="65" charset="-120"/>
              </a:rPr>
              <a:t>幼兒園教師介聘他縣巿服務作業要點</a:t>
            </a:r>
            <a:r>
              <a:rPr lang="zh-TW" altLang="en-US" sz="4000" dirty="0">
                <a:latin typeface="標楷體" pitchFamily="65" charset="-120"/>
                <a:ea typeface="標楷體" pitchFamily="65" charset="-120"/>
              </a:rPr>
              <a:t>說明</a:t>
            </a:r>
            <a:endParaRPr lang="zh-TW" altLang="zh-TW" sz="4000" dirty="0">
              <a:latin typeface="標楷體" pitchFamily="65" charset="-120"/>
              <a:ea typeface="標楷體" pitchFamily="65" charset="-120"/>
            </a:endParaRPr>
          </a:p>
          <a:p>
            <a:pPr marL="0" indent="0">
              <a:buNone/>
            </a:pPr>
            <a:endParaRPr lang="zh-TW" altLang="en-US" dirty="0"/>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200" dirty="0">
                <a:ea typeface="標楷體" pitchFamily="65" charset="-120"/>
              </a:rPr>
              <a:t>要點十：</a:t>
            </a:r>
            <a:endParaRPr lang="zh-TW" altLang="en-US" sz="3200" dirty="0"/>
          </a:p>
        </p:txBody>
      </p:sp>
      <p:sp>
        <p:nvSpPr>
          <p:cNvPr id="3" name="內容版面配置區 2"/>
          <p:cNvSpPr>
            <a:spLocks noGrp="1"/>
          </p:cNvSpPr>
          <p:nvPr>
            <p:ph idx="1"/>
          </p:nvPr>
        </p:nvSpPr>
        <p:spPr>
          <a:xfrm>
            <a:off x="457200" y="1484784"/>
            <a:ext cx="6851104" cy="4641379"/>
          </a:xfrm>
        </p:spPr>
        <p:txBody>
          <a:bodyPr>
            <a:noAutofit/>
          </a:bodyPr>
          <a:lstStyle/>
          <a:p>
            <a:pPr marL="0" indent="0" algn="just">
              <a:buNone/>
            </a:pPr>
            <a:r>
              <a:rPr lang="zh-TW" altLang="en-US" sz="2400" dirty="0">
                <a:latin typeface="標楷體" pitchFamily="65" charset="-120"/>
                <a:ea typeface="標楷體" pitchFamily="65" charset="-120"/>
              </a:rPr>
              <a:t>申請介聘教師應於規定期限內至介聘網站</a:t>
            </a:r>
            <a:r>
              <a:rPr lang="zh-TW" altLang="en-US" sz="2400" b="1" dirty="0">
                <a:solidFill>
                  <a:srgbClr val="FF0000"/>
                </a:solidFill>
                <a:latin typeface="標楷體" pitchFamily="65" charset="-120"/>
                <a:ea typeface="標楷體" pitchFamily="65" charset="-120"/>
              </a:rPr>
              <a:t>選填志願，超過規定期限後即不得更改或增減，錯填或未完成選填志願者自行負責。</a:t>
            </a:r>
            <a:r>
              <a:rPr lang="zh-TW" altLang="en-US" sz="2400" dirty="0">
                <a:latin typeface="標楷體" pitchFamily="65" charset="-120"/>
                <a:ea typeface="標楷體" pitchFamily="65" charset="-120"/>
              </a:rPr>
              <a:t>唯因介聘原因消失，經各縣市小組查證屬實者，得於第二次會議</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協調會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之預備會議前以書面申請撤回。 </a:t>
            </a:r>
          </a:p>
          <a:p>
            <a:pPr marL="630238" indent="-630238">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選定一至二個縣市為申請介聘縣市，申請介聘原因積分之證明文件所證明之縣市，須與申請介聘縣市相同。 </a:t>
            </a:r>
          </a:p>
          <a:p>
            <a:pPr marL="630238" indent="-630238">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二</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選填志願學校時，應依志願順序選填申請介聘學校，不同縣市的志願學校可混合填列。</a:t>
            </a:r>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要點十三：</a:t>
            </a:r>
            <a:endParaRPr lang="zh-TW" altLang="en-US" sz="3600" dirty="0"/>
          </a:p>
        </p:txBody>
      </p:sp>
      <p:sp>
        <p:nvSpPr>
          <p:cNvPr id="3" name="內容版面配置區 2"/>
          <p:cNvSpPr>
            <a:spLocks noGrp="1"/>
          </p:cNvSpPr>
          <p:nvPr>
            <p:ph idx="1"/>
          </p:nvPr>
        </p:nvSpPr>
        <p:spPr>
          <a:xfrm>
            <a:off x="457200" y="1556792"/>
            <a:ext cx="6851104" cy="4767808"/>
          </a:xfrm>
        </p:spPr>
        <p:txBody>
          <a:bodyPr>
            <a:normAutofit/>
          </a:bodyPr>
          <a:lstStyle/>
          <a:p>
            <a:pPr marL="0" indent="0">
              <a:buNone/>
            </a:pPr>
            <a:r>
              <a:rPr lang="zh-TW" altLang="en-US" sz="2400" dirty="0">
                <a:latin typeface="標楷體" pitchFamily="65" charset="-120"/>
                <a:ea typeface="標楷體" pitchFamily="65" charset="-120"/>
              </a:rPr>
              <a:t>介聘作業按申請介聘教師積分高低，分下列階段依序辦理。前一階段已達成介聘者，不得參與下一階段介聘作業：</a:t>
            </a:r>
            <a:endParaRPr lang="en-US" altLang="zh-TW" sz="2400" dirty="0">
              <a:latin typeface="標楷體" pitchFamily="65" charset="-120"/>
              <a:ea typeface="標楷體" pitchFamily="65" charset="-120"/>
            </a:endParaRPr>
          </a:p>
          <a:p>
            <a:pPr marL="630238" indent="-630238">
              <a:buNone/>
            </a:pP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一</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當年度介聘提列缺額中如有原住民族學校、原住民教育班及原住民重點學校</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不包含幼兒園</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，依據原住民族教育法第三十四條，先行辦理具原住民族身分之教師單調介聘作業；經達成介聘之教師所遺缺額連帶開缺供教師介聘使用。</a:t>
            </a:r>
            <a:endParaRPr lang="en-US" altLang="zh-TW" sz="2400" dirty="0">
              <a:solidFill>
                <a:schemeClr val="tx1"/>
              </a:solidFill>
              <a:latin typeface="標楷體" pitchFamily="65" charset="-120"/>
              <a:ea typeface="標楷體" pitchFamily="65" charset="-120"/>
            </a:endParaRPr>
          </a:p>
          <a:p>
            <a:pPr marL="714375" indent="-714375">
              <a:buNone/>
            </a:pPr>
            <a:endParaRPr lang="en-US" altLang="zh-TW"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A592B6-5FD2-4FC2-BD1F-629C7A399BF9}"/>
              </a:ext>
            </a:extLst>
          </p:cNvPr>
          <p:cNvSpPr>
            <a:spLocks noGrp="1"/>
          </p:cNvSpPr>
          <p:nvPr>
            <p:ph type="title"/>
          </p:nvPr>
        </p:nvSpPr>
        <p:spPr>
          <a:xfrm>
            <a:off x="609599" y="609600"/>
            <a:ext cx="6347713" cy="731168"/>
          </a:xfrm>
        </p:spPr>
        <p:txBody>
          <a:bodyPr>
            <a:normAutofit/>
          </a:bodyPr>
          <a:lstStyle/>
          <a:p>
            <a:r>
              <a:rPr lang="zh-TW" altLang="en-US" sz="3200" dirty="0">
                <a:ea typeface="標楷體" pitchFamily="65" charset="-120"/>
              </a:rPr>
              <a:t>要點十三：</a:t>
            </a:r>
            <a:endParaRPr lang="zh-TW" altLang="en-US" sz="3200" dirty="0"/>
          </a:p>
        </p:txBody>
      </p:sp>
      <p:sp>
        <p:nvSpPr>
          <p:cNvPr id="3" name="內容版面配置區 2">
            <a:extLst>
              <a:ext uri="{FF2B5EF4-FFF2-40B4-BE49-F238E27FC236}">
                <a16:creationId xmlns:a16="http://schemas.microsoft.com/office/drawing/2014/main" id="{B1FD9D29-F321-4B6F-9823-F77D43EB9914}"/>
              </a:ext>
            </a:extLst>
          </p:cNvPr>
          <p:cNvSpPr>
            <a:spLocks noGrp="1"/>
          </p:cNvSpPr>
          <p:nvPr>
            <p:ph idx="1"/>
          </p:nvPr>
        </p:nvSpPr>
        <p:spPr>
          <a:xfrm>
            <a:off x="609599" y="1340768"/>
            <a:ext cx="6698706" cy="4700595"/>
          </a:xfrm>
        </p:spPr>
        <p:txBody>
          <a:bodyPr>
            <a:normAutofit/>
          </a:bodyPr>
          <a:lstStyle/>
          <a:p>
            <a:pPr marL="630238" indent="-630238">
              <a:buNone/>
            </a:pP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二</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當年度介聘提列缺額中，如有原住民重點學校及其附設幼兒園或原住民族地區、位於客家人口達二分之一以上之鄉（鎮、市、區）或客家文化重點發展區之國民中小學及幼兒園，依據「高級中等以下學校及幼兒園原住民族語師資培育及聘用辦法」第六條，或依據「高級中等以下學校及幼兒園客語師資培育及聘用辦法」第六條，提列原住民族語文或客語文課程以外學科教師缺額，先行辦理具原住民族語或客語中高級以上能力認證之單調介聘作業；經達成介聘之教師所遺缺額連帶開缺供教師介聘使用。	</a:t>
            </a:r>
          </a:p>
          <a:p>
            <a:endParaRPr lang="zh-TW" altLang="en-US" dirty="0"/>
          </a:p>
        </p:txBody>
      </p:sp>
    </p:spTree>
    <p:extLst>
      <p:ext uri="{BB962C8B-B14F-4D97-AF65-F5344CB8AC3E}">
        <p14:creationId xmlns:p14="http://schemas.microsoft.com/office/powerpoint/2010/main" val="34542910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ea typeface="標楷體" pitchFamily="65" charset="-120"/>
              </a:rPr>
              <a:t>要點十三：</a:t>
            </a:r>
            <a:endParaRPr lang="zh-TW" altLang="en-US" sz="3200" dirty="0"/>
          </a:p>
        </p:txBody>
      </p:sp>
      <p:sp>
        <p:nvSpPr>
          <p:cNvPr id="3" name="內容版面配置區 2"/>
          <p:cNvSpPr>
            <a:spLocks noGrp="1"/>
          </p:cNvSpPr>
          <p:nvPr>
            <p:ph idx="1"/>
          </p:nvPr>
        </p:nvSpPr>
        <p:spPr>
          <a:xfrm>
            <a:off x="609599" y="1340768"/>
            <a:ext cx="6698706" cy="4700595"/>
          </a:xfrm>
        </p:spPr>
        <p:txBody>
          <a:bodyPr/>
          <a:lstStyle/>
          <a:p>
            <a:pPr marL="714375" indent="-714375">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三</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志願學校單調，單調成功時連帶開缺供其他教師單調。</a:t>
            </a:r>
            <a:endParaRPr lang="en-US" altLang="zh-TW" sz="2400" dirty="0">
              <a:latin typeface="標楷體" pitchFamily="65" charset="-120"/>
              <a:ea typeface="標楷體" pitchFamily="65" charset="-120"/>
            </a:endParaRPr>
          </a:p>
          <a:p>
            <a:pPr marL="714375" indent="-714375">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四</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志願學校多角調，依序辦理六角調、五角調、四角調、三角調。</a:t>
            </a:r>
            <a:endParaRPr lang="en-US" altLang="zh-TW" sz="2400" dirty="0">
              <a:latin typeface="標楷體" pitchFamily="65" charset="-120"/>
              <a:ea typeface="標楷體" pitchFamily="65" charset="-120"/>
            </a:endParaRPr>
          </a:p>
          <a:p>
            <a:pPr marL="714375" indent="-714375">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五</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志願學校互調。 </a:t>
            </a:r>
          </a:p>
          <a:p>
            <a:endParaRPr lang="zh-TW"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要點十四：</a:t>
            </a:r>
            <a:endParaRPr lang="zh-TW" altLang="en-US" sz="3600" dirty="0"/>
          </a:p>
        </p:txBody>
      </p:sp>
      <p:sp>
        <p:nvSpPr>
          <p:cNvPr id="3" name="內容版面配置區 2"/>
          <p:cNvSpPr>
            <a:spLocks noGrp="1"/>
          </p:cNvSpPr>
          <p:nvPr>
            <p:ph idx="1"/>
          </p:nvPr>
        </p:nvSpPr>
        <p:spPr>
          <a:xfrm>
            <a:off x="457200" y="1340768"/>
            <a:ext cx="6851104" cy="4983832"/>
          </a:xfrm>
        </p:spPr>
        <p:txBody>
          <a:bodyPr>
            <a:normAutofit/>
          </a:bodyPr>
          <a:lstStyle/>
          <a:p>
            <a:pPr marL="0" indent="0">
              <a:buNone/>
            </a:pPr>
            <a:r>
              <a:rPr lang="zh-TW" altLang="en-US" sz="2400" dirty="0">
                <a:latin typeface="標楷體" pitchFamily="65" charset="-120"/>
                <a:ea typeface="標楷體" pitchFamily="65" charset="-120"/>
              </a:rPr>
              <a:t>申請介聘積分、介聘學校相同時，應依年齡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年長優先</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、服務年資</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資深優先</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、年終成績考核積分、獎懲積分、研習積分等條件依序辦理，以上情況均相同時，依電腦資料排序處理。 </a:t>
            </a:r>
          </a:p>
        </p:txBody>
      </p:sp>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要點十五：</a:t>
            </a:r>
            <a:endParaRPr lang="zh-TW" altLang="en-US" sz="3600" dirty="0"/>
          </a:p>
        </p:txBody>
      </p:sp>
      <p:sp>
        <p:nvSpPr>
          <p:cNvPr id="3" name="內容版面配置區 2"/>
          <p:cNvSpPr>
            <a:spLocks noGrp="1"/>
          </p:cNvSpPr>
          <p:nvPr>
            <p:ph idx="1"/>
          </p:nvPr>
        </p:nvSpPr>
        <p:spPr>
          <a:xfrm>
            <a:off x="457200" y="1340768"/>
            <a:ext cx="6923112" cy="4983832"/>
          </a:xfrm>
        </p:spPr>
        <p:txBody>
          <a:bodyPr>
            <a:normAutofit/>
          </a:bodyPr>
          <a:lstStyle/>
          <a:p>
            <a:pPr marL="0" indent="0" algn="just">
              <a:buNone/>
            </a:pPr>
            <a:r>
              <a:rPr lang="zh-TW" altLang="en-US" sz="2400" dirty="0">
                <a:latin typeface="標楷體" pitchFamily="65" charset="-120"/>
                <a:ea typeface="標楷體" pitchFamily="65" charset="-120"/>
              </a:rPr>
              <a:t>聯合小組將達成介聘名單分送各縣市小組進行確認後，由各縣市小組通知參與學校介聘結果。並</a:t>
            </a:r>
            <a:r>
              <a:rPr lang="zh-TW" altLang="en-US" sz="2400" b="1" dirty="0">
                <a:solidFill>
                  <a:srgbClr val="FF0000"/>
                </a:solidFill>
                <a:latin typeface="標楷體" pitchFamily="65" charset="-120"/>
                <a:ea typeface="標楷體" pitchFamily="65" charset="-120"/>
              </a:rPr>
              <a:t>由各達成介聘學校教評會通知達成介聘教師，攜帶相關證件至介聘學校報到接受審查。</a:t>
            </a:r>
            <a:r>
              <a:rPr lang="zh-TW" altLang="en-US" sz="2400" dirty="0">
                <a:latin typeface="標楷體" pitchFamily="65" charset="-120"/>
                <a:ea typeface="標楷體" pitchFamily="65" charset="-120"/>
              </a:rPr>
              <a:t> </a:t>
            </a:r>
          </a:p>
          <a:p>
            <a:pPr marL="0" indent="0" algn="just">
              <a:buNone/>
            </a:pPr>
            <a:r>
              <a:rPr lang="zh-TW" altLang="en-US" sz="2400" dirty="0">
                <a:latin typeface="標楷體" pitchFamily="65" charset="-120"/>
                <a:ea typeface="標楷體" pitchFamily="65" charset="-120"/>
              </a:rPr>
              <a:t>委辦學校（幼兒園）應遵照「公立國民小學及國民中學教師介聘辦法」第十條規定，於規定期限內召開審查會議，對達成介聘之教師辦理聘任，</a:t>
            </a:r>
            <a:r>
              <a:rPr lang="zh-TW" altLang="en-US" sz="2400" b="1" dirty="0">
                <a:solidFill>
                  <a:srgbClr val="FF0000"/>
                </a:solidFill>
                <a:latin typeface="標楷體" pitchFamily="65" charset="-120"/>
                <a:ea typeface="標楷體" pitchFamily="65" charset="-120"/>
              </a:rPr>
              <a:t>未能舉證調入教師不符申請資格者，不得拒絕該名教師調入。 </a:t>
            </a:r>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908720"/>
            <a:ext cx="6779096" cy="5415880"/>
          </a:xfrm>
        </p:spPr>
        <p:txBody>
          <a:bodyPr/>
          <a:lstStyle/>
          <a:p>
            <a:pPr marL="0" indent="0" algn="just">
              <a:buNone/>
            </a:pPr>
            <a:r>
              <a:rPr lang="zh-TW" altLang="en-US" sz="2400" dirty="0">
                <a:latin typeface="標楷體" pitchFamily="65" charset="-120"/>
                <a:ea typeface="標楷體" pitchFamily="65" charset="-120"/>
              </a:rPr>
              <a:t>委辦學校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如有前項拒絕情形者，該縣市負責協調將該名教師介聘至該縣市學校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包括原學校或其他學校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a:t>
            </a:r>
            <a:endParaRPr lang="en-US" altLang="zh-TW" sz="2400" dirty="0">
              <a:latin typeface="標楷體" pitchFamily="65" charset="-120"/>
              <a:ea typeface="標楷體" pitchFamily="65" charset="-120"/>
            </a:endParaRPr>
          </a:p>
          <a:p>
            <a:pPr marL="0" indent="0" algn="just">
              <a:buNone/>
            </a:pPr>
            <a:r>
              <a:rPr lang="zh-TW" altLang="en-US" sz="2400" dirty="0">
                <a:latin typeface="標楷體" pitchFamily="65" charset="-120"/>
                <a:ea typeface="標楷體" pitchFamily="65" charset="-120"/>
              </a:rPr>
              <a:t>介聘學校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於同日將審查結果</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包括紀錄</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，以書面回覆縣市小組。如</a:t>
            </a:r>
            <a:r>
              <a:rPr lang="zh-TW" altLang="en-US" sz="2400" b="1" u="sng" dirty="0">
                <a:solidFill>
                  <a:srgbClr val="FF0000"/>
                </a:solidFill>
                <a:latin typeface="標楷體" pitchFamily="65" charset="-120"/>
                <a:ea typeface="標楷體" pitchFamily="65" charset="-120"/>
              </a:rPr>
              <a:t>教師未接受審查</a:t>
            </a:r>
            <a:r>
              <a:rPr lang="zh-TW" altLang="en-US" sz="2400" dirty="0">
                <a:latin typeface="標楷體" pitchFamily="65" charset="-120"/>
                <a:ea typeface="標楷體" pitchFamily="65" charset="-120"/>
              </a:rPr>
              <a:t>或</a:t>
            </a:r>
            <a:r>
              <a:rPr lang="zh-TW" altLang="en-US" sz="2400" b="1" u="sng" dirty="0">
                <a:solidFill>
                  <a:srgbClr val="FF0000"/>
                </a:solidFill>
                <a:latin typeface="標楷體" pitchFamily="65" charset="-120"/>
                <a:ea typeface="標楷體" pitchFamily="65" charset="-120"/>
              </a:rPr>
              <a:t>審查未通過</a:t>
            </a:r>
            <a:r>
              <a:rPr lang="zh-TW" altLang="en-US" sz="2400" dirty="0">
                <a:latin typeface="標楷體" pitchFamily="65" charset="-120"/>
                <a:ea typeface="標楷體" pitchFamily="65" charset="-120"/>
              </a:rPr>
              <a:t>，</a:t>
            </a:r>
            <a:r>
              <a:rPr lang="zh-TW" altLang="en-US" sz="2400" b="1" dirty="0">
                <a:solidFill>
                  <a:srgbClr val="FF0000"/>
                </a:solidFill>
                <a:latin typeface="標楷體" pitchFamily="65" charset="-120"/>
                <a:ea typeface="標楷體" pitchFamily="65" charset="-120"/>
              </a:rPr>
              <a:t>介聘學校</a:t>
            </a:r>
            <a:r>
              <a:rPr lang="zh-TW" altLang="en-US" sz="2400" dirty="0">
                <a:latin typeface="標楷體" pitchFamily="65" charset="-120"/>
                <a:ea typeface="標楷體" pitchFamily="65" charset="-120"/>
              </a:rPr>
              <a:t>應另以書面敘明理由通知該達成介聘教師及其現職服務學校、該主管縣市小組。</a:t>
            </a:r>
            <a:endParaRPr lang="zh-TW" altLang="zh-TW" sz="2400" dirty="0">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要點十六：</a:t>
            </a:r>
            <a:endParaRPr lang="zh-TW" altLang="en-US" sz="3600" dirty="0"/>
          </a:p>
        </p:txBody>
      </p:sp>
      <p:sp>
        <p:nvSpPr>
          <p:cNvPr id="3" name="內容版面配置區 2"/>
          <p:cNvSpPr>
            <a:spLocks noGrp="1"/>
          </p:cNvSpPr>
          <p:nvPr>
            <p:ph idx="1"/>
          </p:nvPr>
        </p:nvSpPr>
        <p:spPr>
          <a:xfrm>
            <a:off x="457200" y="1412776"/>
            <a:ext cx="6851104" cy="4911824"/>
          </a:xfrm>
        </p:spPr>
        <p:txBody>
          <a:bodyPr>
            <a:normAutofit/>
          </a:bodyPr>
          <a:lstStyle/>
          <a:p>
            <a:pPr marL="0" indent="0" algn="just">
              <a:buNone/>
            </a:pPr>
            <a:r>
              <a:rPr lang="zh-TW" altLang="en-US" sz="2400" dirty="0">
                <a:latin typeface="標楷體" pitchFamily="65" charset="-120"/>
                <a:ea typeface="標楷體" pitchFamily="65" charset="-120"/>
              </a:rPr>
              <a:t>各縣市小組依規定期限將各校教評會審查結果彙送聯合小組，經聯合小組第三次會議</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確認會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確認後，由縣市小組將達成介聘紀錄分送所屬參加介聘學校，其介聘生效日一律為當年八月一日。 </a:t>
            </a:r>
          </a:p>
          <a:p>
            <a:pPr marL="0" indent="0" algn="just">
              <a:buNone/>
            </a:pPr>
            <a:r>
              <a:rPr lang="zh-TW" altLang="en-US" sz="2400" dirty="0">
                <a:latin typeface="標楷體" pitchFamily="65" charset="-120"/>
                <a:ea typeface="標楷體" pitchFamily="65" charset="-120"/>
              </a:rPr>
              <a:t>依「公立國民小學及國民中學教師介聘辦法」第十一條規定，未報到教師仍留原校服務，其</a:t>
            </a:r>
            <a:r>
              <a:rPr lang="zh-TW" altLang="en-US" sz="2400" b="1" dirty="0">
                <a:solidFill>
                  <a:srgbClr val="FF0000"/>
                </a:solidFill>
                <a:latin typeface="標楷體" pitchFamily="65" charset="-120"/>
                <a:ea typeface="標楷體" pitchFamily="65" charset="-120"/>
              </a:rPr>
              <a:t>連帶單調循環內，依介聘作業順序逆向尋找單調入該校該科最低介聘積分教師連帶返回原校服務；如係多角調動則依多角調循環連帶退回</a:t>
            </a:r>
            <a:r>
              <a:rPr lang="zh-TW" altLang="en-US" sz="2400" dirty="0">
                <a:latin typeface="標楷體" pitchFamily="65" charset="-120"/>
                <a:ea typeface="標楷體" pitchFamily="65" charset="-120"/>
              </a:rPr>
              <a:t>。 </a:t>
            </a:r>
            <a:endParaRPr lang="en-US" altLang="zh-TW" sz="2400" dirty="0">
              <a:latin typeface="標楷體" pitchFamily="65" charset="-120"/>
              <a:ea typeface="標楷體" pitchFamily="65" charset="-120"/>
            </a:endParaRPr>
          </a:p>
          <a:p>
            <a:pPr marL="0" indent="0">
              <a:buNone/>
            </a:pPr>
            <a:r>
              <a:rPr lang="zh-TW" altLang="en-US" sz="2400" b="1" dirty="0">
                <a:solidFill>
                  <a:srgbClr val="FF0000"/>
                </a:solidFill>
                <a:latin typeface="標楷體" pitchFamily="65" charset="-120"/>
                <a:ea typeface="標楷體" pitchFamily="65" charset="-120"/>
              </a:rPr>
              <a:t>於第三次會議</a:t>
            </a:r>
            <a:r>
              <a:rPr lang="en-US" altLang="zh-TW" sz="2400" b="1" dirty="0">
                <a:solidFill>
                  <a:srgbClr val="FF0000"/>
                </a:solidFill>
                <a:latin typeface="標楷體" pitchFamily="65" charset="-120"/>
                <a:ea typeface="標楷體" pitchFamily="65" charset="-120"/>
              </a:rPr>
              <a:t>(</a:t>
            </a:r>
            <a:r>
              <a:rPr lang="zh-TW" altLang="en-US" sz="2400" b="1" dirty="0">
                <a:solidFill>
                  <a:srgbClr val="FF0000"/>
                </a:solidFill>
                <a:latin typeface="標楷體" pitchFamily="65" charset="-120"/>
                <a:ea typeface="標楷體" pitchFamily="65" charset="-120"/>
              </a:rPr>
              <a:t>確認會</a:t>
            </a:r>
            <a:r>
              <a:rPr lang="en-US" altLang="zh-TW" sz="2400" b="1" dirty="0">
                <a:solidFill>
                  <a:srgbClr val="FF0000"/>
                </a:solidFill>
                <a:latin typeface="標楷體" pitchFamily="65" charset="-120"/>
                <a:ea typeface="標楷體" pitchFamily="65" charset="-120"/>
              </a:rPr>
              <a:t>)</a:t>
            </a:r>
            <a:r>
              <a:rPr lang="zh-TW" altLang="en-US" sz="2400" b="1" dirty="0">
                <a:solidFill>
                  <a:srgbClr val="FF0000"/>
                </a:solidFill>
                <a:latin typeface="標楷體" pitchFamily="65" charset="-120"/>
                <a:ea typeface="標楷體" pitchFamily="65" charset="-120"/>
              </a:rPr>
              <a:t>決議後，教師不得持任何理由不到該校報到。</a:t>
            </a: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要點十七：</a:t>
            </a:r>
            <a:endParaRPr lang="zh-TW" altLang="en-US" sz="3600" dirty="0"/>
          </a:p>
        </p:txBody>
      </p:sp>
      <p:sp>
        <p:nvSpPr>
          <p:cNvPr id="3" name="內容版面配置區 2"/>
          <p:cNvSpPr>
            <a:spLocks noGrp="1"/>
          </p:cNvSpPr>
          <p:nvPr>
            <p:ph idx="1"/>
          </p:nvPr>
        </p:nvSpPr>
        <p:spPr>
          <a:xfrm>
            <a:off x="467544" y="1412776"/>
            <a:ext cx="6840760" cy="4965184"/>
          </a:xfrm>
        </p:spPr>
        <p:txBody>
          <a:bodyPr>
            <a:normAutofit/>
          </a:bodyPr>
          <a:lstStyle/>
          <a:p>
            <a:pPr marL="0" indent="0" algn="just">
              <a:buNone/>
            </a:pPr>
            <a:r>
              <a:rPr lang="zh-TW" altLang="en-US" sz="2400" dirty="0">
                <a:latin typeface="標楷體" pitchFamily="65" charset="-120"/>
                <a:ea typeface="標楷體" pitchFamily="65" charset="-120"/>
              </a:rPr>
              <a:t>國立學校國中部、國小部及附設幼兒園，得經學校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教會之決議，向學校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所在地之縣市小組申請現職評教師介聘，並遵照本作業要點之規定辦理。 </a:t>
            </a: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實務作業</a:t>
            </a:r>
            <a:endParaRPr lang="zh-TW" altLang="en-US" sz="3600" dirty="0"/>
          </a:p>
        </p:txBody>
      </p:sp>
      <p:sp>
        <p:nvSpPr>
          <p:cNvPr id="3" name="內容版面配置區 2"/>
          <p:cNvSpPr>
            <a:spLocks noGrp="1"/>
          </p:cNvSpPr>
          <p:nvPr>
            <p:ph idx="1"/>
          </p:nvPr>
        </p:nvSpPr>
        <p:spPr>
          <a:xfrm>
            <a:off x="609599" y="1556792"/>
            <a:ext cx="6347714" cy="4484571"/>
          </a:xfrm>
        </p:spPr>
        <p:txBody>
          <a:bodyPr/>
          <a:lstStyle/>
          <a:p>
            <a:pPr>
              <a:spcBef>
                <a:spcPct val="0"/>
              </a:spcBef>
              <a:buClr>
                <a:srgbClr val="CC0000"/>
              </a:buClr>
              <a:buSzPct val="150000"/>
              <a:buNone/>
            </a:pPr>
            <a:r>
              <a:rPr lang="zh-TW" altLang="en-US" sz="3600" dirty="0">
                <a:ea typeface="標楷體" pitchFamily="65" charset="-120"/>
              </a:rPr>
              <a:t>一、重要期程</a:t>
            </a:r>
          </a:p>
          <a:p>
            <a:pPr>
              <a:spcBef>
                <a:spcPct val="0"/>
              </a:spcBef>
              <a:buClr>
                <a:srgbClr val="CC0000"/>
              </a:buClr>
              <a:buSzPct val="150000"/>
              <a:buNone/>
            </a:pPr>
            <a:r>
              <a:rPr lang="zh-TW" altLang="en-US" sz="3600" dirty="0">
                <a:ea typeface="標楷體" pitchFamily="65" charset="-120"/>
              </a:rPr>
              <a:t>二、積分審查</a:t>
            </a:r>
          </a:p>
          <a:p>
            <a:pPr>
              <a:spcBef>
                <a:spcPct val="0"/>
              </a:spcBef>
              <a:buClr>
                <a:srgbClr val="CC0000"/>
              </a:buClr>
              <a:buSzPct val="150000"/>
              <a:buNone/>
            </a:pPr>
            <a:r>
              <a:rPr lang="zh-TW" altLang="en-US" sz="3600" dirty="0">
                <a:ea typeface="標楷體" pitchFamily="65" charset="-120"/>
              </a:rPr>
              <a:t>三、注意事項</a:t>
            </a:r>
            <a:endParaRPr lang="zh-TW" altLang="en-US" sz="3600" dirty="0">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課程大綱</a:t>
            </a:r>
            <a:endParaRPr lang="zh-TW" altLang="en-US" sz="3600" dirty="0"/>
          </a:p>
        </p:txBody>
      </p:sp>
      <p:sp>
        <p:nvSpPr>
          <p:cNvPr id="3" name="內容版面配置區 2"/>
          <p:cNvSpPr>
            <a:spLocks noGrp="1"/>
          </p:cNvSpPr>
          <p:nvPr>
            <p:ph idx="1"/>
          </p:nvPr>
        </p:nvSpPr>
        <p:spPr>
          <a:xfrm>
            <a:off x="609599" y="1628800"/>
            <a:ext cx="6347714" cy="4412563"/>
          </a:xfrm>
        </p:spPr>
        <p:txBody>
          <a:bodyPr>
            <a:normAutofit/>
          </a:bodyPr>
          <a:lstStyle/>
          <a:p>
            <a:pPr>
              <a:lnSpc>
                <a:spcPct val="90000"/>
              </a:lnSpc>
              <a:buClr>
                <a:srgbClr val="CC0000"/>
              </a:buClr>
              <a:buNone/>
            </a:pPr>
            <a:r>
              <a:rPr lang="zh-TW" altLang="en-US" sz="3200" dirty="0">
                <a:ea typeface="標楷體" pitchFamily="65" charset="-120"/>
              </a:rPr>
              <a:t>一、法令依據</a:t>
            </a:r>
          </a:p>
          <a:p>
            <a:pPr>
              <a:lnSpc>
                <a:spcPct val="90000"/>
              </a:lnSpc>
              <a:buClr>
                <a:srgbClr val="CC0000"/>
              </a:buClr>
              <a:buNone/>
            </a:pPr>
            <a:r>
              <a:rPr lang="zh-TW" altLang="en-US" sz="3200" dirty="0">
                <a:ea typeface="標楷體" pitchFamily="65" charset="-120"/>
              </a:rPr>
              <a:t>二、條文說明</a:t>
            </a:r>
          </a:p>
          <a:p>
            <a:pPr>
              <a:lnSpc>
                <a:spcPct val="90000"/>
              </a:lnSpc>
              <a:buClr>
                <a:srgbClr val="CC0000"/>
              </a:buClr>
              <a:buNone/>
            </a:pPr>
            <a:r>
              <a:rPr lang="zh-TW" altLang="en-US" sz="3200" dirty="0">
                <a:ea typeface="標楷體" pitchFamily="65" charset="-120"/>
              </a:rPr>
              <a:t>三、實務作業</a:t>
            </a:r>
            <a:endParaRPr lang="zh-TW" altLang="en-US" sz="3200" dirty="0"/>
          </a:p>
        </p:txBody>
      </p:sp>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609600"/>
            <a:ext cx="6347713" cy="875184"/>
          </a:xfrm>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9" y="1484784"/>
            <a:ext cx="6626697" cy="4628587"/>
          </a:xfrm>
        </p:spPr>
        <p:txBody>
          <a:bodyPr/>
          <a:lstStyle/>
          <a:p>
            <a:pPr>
              <a:buClr>
                <a:srgbClr val="CC0000"/>
              </a:buClr>
            </a:pPr>
            <a:r>
              <a:rPr lang="en-US" altLang="zh-TW" sz="2400" dirty="0">
                <a:solidFill>
                  <a:srgbClr val="FF0000"/>
                </a:solidFill>
                <a:latin typeface="標楷體" pitchFamily="65" charset="-120"/>
                <a:ea typeface="標楷體" pitchFamily="65" charset="-120"/>
              </a:rPr>
              <a:t>4</a:t>
            </a:r>
            <a:r>
              <a:rPr lang="zh-TW" altLang="zh-TW"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19</a:t>
            </a:r>
            <a:r>
              <a:rPr lang="zh-TW" altLang="zh-TW" sz="2400" dirty="0">
                <a:solidFill>
                  <a:srgbClr val="FF0000"/>
                </a:solidFill>
                <a:latin typeface="標楷體" pitchFamily="65" charset="-120"/>
                <a:ea typeface="標楷體" pitchFamily="65" charset="-120"/>
              </a:rPr>
              <a:t>日</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星期五</a:t>
            </a:r>
            <a:r>
              <a:rPr lang="en-US" altLang="zh-TW" sz="2400" dirty="0">
                <a:solidFill>
                  <a:srgbClr val="FF0000"/>
                </a:solidFill>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至</a:t>
            </a:r>
            <a:r>
              <a:rPr lang="en-US" altLang="zh-TW" sz="2400" dirty="0">
                <a:solidFill>
                  <a:srgbClr val="FF0000"/>
                </a:solidFill>
                <a:latin typeface="標楷體" pitchFamily="65" charset="-120"/>
                <a:ea typeface="標楷體" pitchFamily="65" charset="-120"/>
              </a:rPr>
              <a:t>4</a:t>
            </a:r>
            <a:r>
              <a:rPr lang="zh-TW" altLang="zh-TW"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29</a:t>
            </a:r>
            <a:r>
              <a:rPr lang="zh-TW" altLang="zh-TW" sz="2400" dirty="0">
                <a:solidFill>
                  <a:srgbClr val="FF0000"/>
                </a:solidFill>
                <a:latin typeface="標楷體" pitchFamily="65" charset="-120"/>
                <a:ea typeface="標楷體" pitchFamily="65" charset="-120"/>
              </a:rPr>
              <a:t>日</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星期一</a:t>
            </a:r>
            <a:r>
              <a:rPr lang="en-US" altLang="zh-TW" sz="2400" dirty="0">
                <a:solidFill>
                  <a:srgbClr val="FF0000"/>
                </a:solidFill>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，參加介聘教師上網填報資料及選填志願</a:t>
            </a:r>
            <a:r>
              <a:rPr lang="en-US" altLang="zh-TW" sz="2400" dirty="0">
                <a:solidFill>
                  <a:srgbClr val="FF0000"/>
                </a:solidFill>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a:t>
            </a:r>
          </a:p>
          <a:p>
            <a:pPr>
              <a:buClr>
                <a:srgbClr val="FF0000"/>
              </a:buClr>
              <a:buFont typeface="Wingdings" pitchFamily="2" charset="2"/>
              <a:buChar char="Ø"/>
            </a:pPr>
            <a:r>
              <a:rPr lang="zh-TW" altLang="en-US" sz="2800" dirty="0">
                <a:latin typeface="標楷體" pitchFamily="65" charset="-120"/>
                <a:ea typeface="標楷體" pitchFamily="65" charset="-120"/>
              </a:rPr>
              <a:t>網址：</a:t>
            </a:r>
            <a:r>
              <a:rPr lang="en-US" altLang="zh-TW" sz="2800" b="1" dirty="0">
                <a:solidFill>
                  <a:srgbClr val="002060"/>
                </a:solidFill>
                <a:latin typeface="標楷體" pitchFamily="65" charset="-120"/>
                <a:ea typeface="標楷體" pitchFamily="65" charset="-120"/>
                <a:hlinkClick r:id="rId2">
                  <a:extLst>
                    <a:ext uri="{A12FA001-AC4F-418D-AE19-62706E023703}">
                      <ahyp:hlinkClr xmlns:ahyp="http://schemas.microsoft.com/office/drawing/2018/hyperlinkcolor" val="tx"/>
                    </a:ext>
                  </a:extLst>
                </a:hlinkClick>
              </a:rPr>
              <a:t>http://tas.kh.edu.tw</a:t>
            </a:r>
            <a:endParaRPr lang="en-US" altLang="zh-TW" sz="2800" b="1" dirty="0">
              <a:solidFill>
                <a:srgbClr val="002060"/>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9" y="1484784"/>
            <a:ext cx="6698706" cy="4556579"/>
          </a:xfrm>
        </p:spPr>
        <p:txBody>
          <a:bodyPr/>
          <a:lstStyle/>
          <a:p>
            <a:pPr>
              <a:buClr>
                <a:srgbClr val="CC0000"/>
              </a:buClr>
              <a:buSzPct val="70000"/>
            </a:pPr>
            <a:r>
              <a:rPr lang="en-US" altLang="zh-TW" sz="2800" u="sng" dirty="0">
                <a:solidFill>
                  <a:srgbClr val="FF0000"/>
                </a:solidFill>
                <a:latin typeface="標楷體" pitchFamily="65" charset="-120"/>
                <a:ea typeface="標楷體" pitchFamily="65" charset="-120"/>
              </a:rPr>
              <a:t>113</a:t>
            </a:r>
            <a:r>
              <a:rPr lang="zh-TW" altLang="en-US" sz="2800" u="sng" dirty="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5</a:t>
            </a:r>
            <a:r>
              <a:rPr lang="zh-TW" altLang="en-US" sz="2800" u="sng" dirty="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1</a:t>
            </a:r>
            <a:r>
              <a:rPr lang="zh-TW" altLang="en-US" sz="2800" u="sng" dirty="0">
                <a:solidFill>
                  <a:srgbClr val="FF0000"/>
                </a:solidFill>
                <a:latin typeface="標楷體" pitchFamily="65" charset="-120"/>
                <a:ea typeface="標楷體" pitchFamily="65" charset="-120"/>
              </a:rPr>
              <a:t>日</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星期三</a:t>
            </a:r>
            <a:r>
              <a:rPr lang="en-US" altLang="zh-TW" sz="2800" u="sng" dirty="0">
                <a:solidFill>
                  <a:srgbClr val="FF0000"/>
                </a:solidFill>
                <a:latin typeface="標楷體" pitchFamily="65" charset="-120"/>
                <a:ea typeface="標楷體" pitchFamily="65" charset="-120"/>
              </a:rPr>
              <a:t>)</a:t>
            </a:r>
            <a:r>
              <a:rPr lang="en-US" altLang="zh-TW" sz="2800" dirty="0">
                <a:latin typeface="標楷體" pitchFamily="65" charset="-120"/>
                <a:ea typeface="標楷體" pitchFamily="65" charset="-120"/>
              </a:rPr>
              <a:t> </a:t>
            </a:r>
            <a:endParaRPr lang="en-US" altLang="zh-TW" sz="2800" u="sng" dirty="0">
              <a:latin typeface="標楷體" pitchFamily="65" charset="-120"/>
              <a:ea typeface="標楷體" pitchFamily="65" charset="-120"/>
            </a:endParaRPr>
          </a:p>
          <a:p>
            <a:pPr>
              <a:buClr>
                <a:srgbClr val="FF0000"/>
              </a:buClr>
              <a:buSzPct val="120000"/>
              <a:buFont typeface="Wingdings" pitchFamily="2" charset="2"/>
              <a:buChar char="Ø"/>
            </a:pPr>
            <a:r>
              <a:rPr lang="zh-TW" altLang="en-US" sz="2400" dirty="0">
                <a:latin typeface="標楷體" pitchFamily="65" charset="-120"/>
                <a:ea typeface="標楷體" pitchFamily="65" charset="-120"/>
              </a:rPr>
              <a:t>縣外介聘積分審查</a:t>
            </a:r>
            <a:r>
              <a:rPr lang="en-US" altLang="zh-TW"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國小及幼兒園</a:t>
            </a:r>
          </a:p>
          <a:p>
            <a:pPr marL="0" indent="0">
              <a:buNone/>
            </a:pPr>
            <a:r>
              <a:rPr lang="zh-TW" altLang="en-US" sz="2400" dirty="0">
                <a:latin typeface="標楷體" pitchFamily="65" charset="-120"/>
                <a:ea typeface="標楷體" pitchFamily="65" charset="-120"/>
              </a:rPr>
              <a:t>  上午</a:t>
            </a:r>
            <a:r>
              <a:rPr lang="en-US" altLang="zh-TW" sz="2400" dirty="0">
                <a:latin typeface="標楷體" pitchFamily="65" charset="-120"/>
                <a:ea typeface="標楷體" pitchFamily="65" charset="-120"/>
              </a:rPr>
              <a:t>09</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00~12</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a:t>
            </a:r>
            <a:r>
              <a:rPr lang="zh-TW" altLang="en-US" sz="2400" dirty="0">
                <a:latin typeface="標楷體" pitchFamily="65" charset="-120"/>
                <a:ea typeface="標楷體" pitchFamily="65" charset="-120"/>
              </a:rPr>
              <a:t>北區、中區</a:t>
            </a:r>
            <a:r>
              <a:rPr lang="en-US" altLang="zh-TW" sz="2400" dirty="0">
                <a:latin typeface="標楷體" pitchFamily="65" charset="-120"/>
                <a:ea typeface="標楷體" pitchFamily="65" charset="-120"/>
              </a:rPr>
              <a:t>)</a:t>
            </a:r>
            <a:r>
              <a:rPr lang="zh-TW" altLang="en-US" sz="2400" dirty="0"/>
              <a:t> </a:t>
            </a:r>
            <a:endParaRPr lang="zh-TW" altLang="en-US" sz="2400" dirty="0">
              <a:latin typeface="標楷體" pitchFamily="65" charset="-120"/>
              <a:ea typeface="標楷體" pitchFamily="65" charset="-120"/>
            </a:endParaRPr>
          </a:p>
          <a:p>
            <a:pPr marL="0" indent="0">
              <a:buNone/>
            </a:pPr>
            <a:r>
              <a:rPr lang="zh-TW" altLang="en-US" sz="2400" dirty="0">
                <a:latin typeface="標楷體" pitchFamily="65" charset="-120"/>
                <a:ea typeface="標楷體" pitchFamily="65" charset="-120"/>
              </a:rPr>
              <a:t>  下午</a:t>
            </a:r>
            <a:r>
              <a:rPr lang="en-US" altLang="zh-TW" sz="2400" dirty="0">
                <a:latin typeface="標楷體" pitchFamily="65" charset="-120"/>
                <a:ea typeface="標楷體" pitchFamily="65" charset="-120"/>
              </a:rPr>
              <a:t>13</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00~16</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a:t>
            </a:r>
            <a:r>
              <a:rPr lang="zh-TW" altLang="en-US" sz="2400" dirty="0">
                <a:latin typeface="標楷體" pitchFamily="65" charset="-120"/>
                <a:ea typeface="標楷體" pitchFamily="65" charset="-120"/>
              </a:rPr>
              <a:t>中區、南區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 </a:t>
            </a:r>
            <a:endParaRPr lang="zh-TW" altLang="en-US" sz="2400" dirty="0">
              <a:solidFill>
                <a:srgbClr val="006699"/>
              </a:solidFill>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8" y="1412776"/>
            <a:ext cx="6842722" cy="4628587"/>
          </a:xfrm>
        </p:spPr>
        <p:txBody>
          <a:bodyPr>
            <a:normAutofit/>
          </a:bodyPr>
          <a:lstStyle/>
          <a:p>
            <a:pPr>
              <a:buClr>
                <a:srgbClr val="FF0000"/>
              </a:buClr>
              <a:buSzPct val="70000"/>
            </a:pPr>
            <a:r>
              <a:rPr lang="en-US" altLang="zh-TW" sz="2800" u="sng" dirty="0">
                <a:solidFill>
                  <a:srgbClr val="FF0000"/>
                </a:solidFill>
                <a:latin typeface="標楷體" pitchFamily="65" charset="-120"/>
                <a:ea typeface="標楷體" pitchFamily="65" charset="-120"/>
              </a:rPr>
              <a:t>113</a:t>
            </a:r>
            <a:r>
              <a:rPr lang="zh-TW" altLang="en-US" sz="2800" u="sng" dirty="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5</a:t>
            </a:r>
            <a:r>
              <a:rPr lang="zh-TW" altLang="en-US" sz="2800" u="sng" dirty="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2</a:t>
            </a:r>
            <a:r>
              <a:rPr lang="zh-TW" altLang="en-US" sz="2800" u="sng" dirty="0">
                <a:solidFill>
                  <a:srgbClr val="FF0000"/>
                </a:solidFill>
                <a:latin typeface="標楷體" pitchFamily="65" charset="-120"/>
                <a:ea typeface="標楷體" pitchFamily="65" charset="-120"/>
              </a:rPr>
              <a:t>日</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星期四</a:t>
            </a:r>
            <a:r>
              <a:rPr lang="en-US" altLang="zh-TW" sz="2800" u="sng" dirty="0">
                <a:solidFill>
                  <a:srgbClr val="FF0000"/>
                </a:solidFill>
                <a:latin typeface="標楷體" pitchFamily="65" charset="-120"/>
                <a:ea typeface="標楷體" pitchFamily="65" charset="-120"/>
              </a:rPr>
              <a:t>)</a:t>
            </a:r>
            <a:r>
              <a:rPr lang="en-US" altLang="zh-TW" sz="2800" dirty="0">
                <a:latin typeface="標楷體" pitchFamily="65" charset="-120"/>
                <a:ea typeface="標楷體" pitchFamily="65" charset="-120"/>
              </a:rPr>
              <a:t> </a:t>
            </a:r>
            <a:endParaRPr lang="en-US" altLang="zh-TW" sz="2800" u="sng" dirty="0">
              <a:latin typeface="標楷體" pitchFamily="65" charset="-120"/>
              <a:ea typeface="標楷體" pitchFamily="65" charset="-120"/>
            </a:endParaRPr>
          </a:p>
          <a:p>
            <a:pPr>
              <a:buClr>
                <a:srgbClr val="FF0000"/>
              </a:buClr>
              <a:buFont typeface="Wingdings" pitchFamily="2" charset="2"/>
              <a:buChar char="Ø"/>
            </a:pPr>
            <a:r>
              <a:rPr lang="zh-TW" altLang="en-US" sz="2800" dirty="0">
                <a:latin typeface="標楷體" pitchFamily="65" charset="-120"/>
                <a:ea typeface="標楷體" pitchFamily="65" charset="-120"/>
              </a:rPr>
              <a:t>國中縣外介聘積分審查</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含國立特教學校</a:t>
            </a:r>
            <a:r>
              <a:rPr lang="en-US" altLang="zh-TW" sz="2800" dirty="0">
                <a:solidFill>
                  <a:srgbClr val="FF0000"/>
                </a:solidFill>
                <a:latin typeface="標楷體" pitchFamily="65" charset="-120"/>
                <a:ea typeface="標楷體" pitchFamily="65" charset="-120"/>
              </a:rPr>
              <a:t>)</a:t>
            </a:r>
          </a:p>
          <a:p>
            <a:pPr marL="0" indent="0">
              <a:buClr>
                <a:srgbClr val="FF0000"/>
              </a:buClr>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上午</a:t>
            </a:r>
            <a:r>
              <a:rPr lang="en-US" altLang="zh-TW" sz="2800" dirty="0">
                <a:latin typeface="標楷體" pitchFamily="65" charset="-120"/>
                <a:ea typeface="標楷體" pitchFamily="65" charset="-120"/>
              </a:rPr>
              <a:t>09</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00~12</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 </a:t>
            </a:r>
          </a:p>
          <a:p>
            <a:pPr marL="0" indent="0">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下午</a:t>
            </a:r>
            <a:r>
              <a:rPr lang="en-US" altLang="zh-TW" sz="2800" dirty="0">
                <a:latin typeface="標楷體" pitchFamily="65" charset="-120"/>
                <a:ea typeface="標楷體" pitchFamily="65" charset="-120"/>
              </a:rPr>
              <a:t>13</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00~16</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 </a:t>
            </a:r>
            <a:endParaRPr lang="en-US" altLang="zh-TW" sz="2800" dirty="0">
              <a:solidFill>
                <a:srgbClr val="006699"/>
              </a:solidFill>
              <a:latin typeface="標楷體" pitchFamily="65" charset="-120"/>
              <a:ea typeface="標楷體" pitchFamily="65" charset="-120"/>
            </a:endParaRPr>
          </a:p>
          <a:p>
            <a:endParaRPr lang="zh-TW" altLang="en-US" sz="2800" dirty="0"/>
          </a:p>
        </p:txBody>
      </p:sp>
    </p:spTree>
  </p:cSld>
  <p:clrMapOvr>
    <a:masterClrMapping/>
  </p:clrMapOvr>
  <p:transition>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8" y="1484784"/>
            <a:ext cx="6698705" cy="4556579"/>
          </a:xfrm>
        </p:spPr>
        <p:txBody>
          <a:bodyPr/>
          <a:lstStyle/>
          <a:p>
            <a:pPr>
              <a:buClr>
                <a:srgbClr val="CC0000"/>
              </a:buClr>
            </a:pPr>
            <a:r>
              <a:rPr lang="en-US" altLang="zh-TW" sz="2800" dirty="0">
                <a:solidFill>
                  <a:srgbClr val="FF0000"/>
                </a:solidFill>
                <a:latin typeface="標楷體" pitchFamily="65" charset="-120"/>
                <a:ea typeface="標楷體" pitchFamily="65" charset="-120"/>
              </a:rPr>
              <a:t>113</a:t>
            </a:r>
            <a:r>
              <a:rPr lang="zh-TW" altLang="en-US" sz="2800" dirty="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5</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17</a:t>
            </a:r>
            <a:r>
              <a:rPr lang="zh-TW" altLang="en-US" sz="2800" dirty="0">
                <a:solidFill>
                  <a:srgbClr val="FF0000"/>
                </a:solidFill>
                <a:latin typeface="標楷體" pitchFamily="65" charset="-120"/>
                <a:ea typeface="標楷體" pitchFamily="65" charset="-120"/>
              </a:rPr>
              <a:t>日（星期五）前</a:t>
            </a:r>
            <a:r>
              <a:rPr lang="zh-TW" altLang="en-US" sz="2800" dirty="0">
                <a:latin typeface="標楷體" pitchFamily="65" charset="-120"/>
                <a:ea typeface="標楷體" pitchFamily="65" charset="-120"/>
              </a:rPr>
              <a:t>縣外介聘結果通知各校 </a:t>
            </a:r>
            <a:endParaRPr lang="zh-TW" altLang="en-US" sz="2800" dirty="0">
              <a:solidFill>
                <a:srgbClr val="006699"/>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8" y="1340768"/>
            <a:ext cx="6698705" cy="4491299"/>
          </a:xfrm>
        </p:spPr>
        <p:txBody>
          <a:bodyPr/>
          <a:lstStyle/>
          <a:p>
            <a:pPr marL="0" indent="0" algn="just">
              <a:buClr>
                <a:srgbClr val="FF0000"/>
              </a:buClr>
              <a:buNone/>
            </a:pPr>
            <a:r>
              <a:rPr lang="en-US" altLang="zh-TW" sz="2800" u="sng" dirty="0">
                <a:solidFill>
                  <a:srgbClr val="FF0000"/>
                </a:solidFill>
                <a:latin typeface="標楷體" pitchFamily="65" charset="-120"/>
                <a:ea typeface="標楷體" pitchFamily="65" charset="-120"/>
              </a:rPr>
              <a:t>113</a:t>
            </a:r>
            <a:r>
              <a:rPr lang="zh-TW" altLang="en-US" sz="2800" u="sng" dirty="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5</a:t>
            </a:r>
            <a:r>
              <a:rPr lang="zh-TW" altLang="en-US" sz="2800" u="sng" dirty="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24</a:t>
            </a:r>
            <a:r>
              <a:rPr lang="zh-TW" altLang="en-US" sz="2800" u="sng" dirty="0">
                <a:solidFill>
                  <a:srgbClr val="FF0000"/>
                </a:solidFill>
                <a:latin typeface="標楷體" pitchFamily="65" charset="-120"/>
                <a:ea typeface="標楷體" pitchFamily="65" charset="-120"/>
              </a:rPr>
              <a:t>日（星期五）前</a:t>
            </a:r>
            <a:r>
              <a:rPr lang="zh-TW" altLang="en-US" sz="2800" dirty="0">
                <a:latin typeface="標楷體" pitchFamily="65" charset="-120"/>
                <a:ea typeface="標楷體" pitchFamily="65" charset="-120"/>
              </a:rPr>
              <a:t>，建議介聘學校</a:t>
            </a:r>
            <a:r>
              <a:rPr lang="zh-TW" altLang="en-US" sz="2800" u="sng" dirty="0">
                <a:solidFill>
                  <a:srgbClr val="FF0000"/>
                </a:solidFill>
                <a:latin typeface="標楷體" pitchFamily="65" charset="-120"/>
                <a:ea typeface="標楷體" pitchFamily="65" charset="-120"/>
              </a:rPr>
              <a:t>召開教評會審查</a:t>
            </a:r>
            <a:r>
              <a:rPr lang="zh-TW" altLang="en-US" sz="2800" dirty="0">
                <a:latin typeface="標楷體" pitchFamily="65" charset="-120"/>
                <a:ea typeface="標楷體" pitchFamily="65" charset="-120"/>
              </a:rPr>
              <a:t>，本縣調出教師至介聘學校接受審查</a:t>
            </a:r>
            <a:r>
              <a:rPr lang="zh-TW" altLang="en-US" sz="2800" dirty="0">
                <a:solidFill>
                  <a:schemeClr val="tx1">
                    <a:lumMod val="95000"/>
                    <a:lumOff val="5000"/>
                  </a:schemeClr>
                </a:solidFill>
                <a:latin typeface="標楷體" pitchFamily="65" charset="-120"/>
                <a:ea typeface="標楷體" pitchFamily="65" charset="-120"/>
              </a:rPr>
              <a:t>。</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由各達成介聘學校教評會通知達成介聘教師，攜帶相關證件至該校接受審查</a:t>
            </a:r>
            <a:r>
              <a:rPr lang="en-US" altLang="zh-TW" sz="2800" dirty="0">
                <a:solidFill>
                  <a:srgbClr val="FF0000"/>
                </a:solidFill>
                <a:latin typeface="標楷體" pitchFamily="65" charset="-120"/>
                <a:ea typeface="標楷體" pitchFamily="65" charset="-120"/>
              </a:rPr>
              <a:t>)</a:t>
            </a:r>
            <a:endParaRPr lang="zh-TW" altLang="en-US" dirty="0"/>
          </a:p>
        </p:txBody>
      </p:sp>
    </p:spTree>
  </p:cSld>
  <p:clrMapOvr>
    <a:masterClrMapping/>
  </p:clrMapOvr>
  <p:transition>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重要期程</a:t>
            </a:r>
            <a:endParaRPr lang="zh-TW" altLang="en-US" sz="3600" dirty="0"/>
          </a:p>
        </p:txBody>
      </p:sp>
      <p:sp>
        <p:nvSpPr>
          <p:cNvPr id="3" name="內容版面配置區 2"/>
          <p:cNvSpPr>
            <a:spLocks noGrp="1"/>
          </p:cNvSpPr>
          <p:nvPr>
            <p:ph idx="1"/>
          </p:nvPr>
        </p:nvSpPr>
        <p:spPr>
          <a:xfrm>
            <a:off x="609598" y="1412776"/>
            <a:ext cx="6698705" cy="4628587"/>
          </a:xfrm>
        </p:spPr>
        <p:txBody>
          <a:bodyPr/>
          <a:lstStyle/>
          <a:p>
            <a:pPr marL="0" indent="0" algn="just">
              <a:buClr>
                <a:srgbClr val="CC0000"/>
              </a:buClr>
              <a:buNone/>
            </a:pPr>
            <a:r>
              <a:rPr lang="en-US" altLang="zh-TW" sz="2800" dirty="0">
                <a:solidFill>
                  <a:srgbClr val="FF0000"/>
                </a:solidFill>
                <a:latin typeface="標楷體" pitchFamily="65" charset="-120"/>
                <a:ea typeface="標楷體" pitchFamily="65" charset="-120"/>
              </a:rPr>
              <a:t>113</a:t>
            </a:r>
            <a:r>
              <a:rPr lang="zh-TW" altLang="en-US" sz="2800" dirty="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6</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19</a:t>
            </a:r>
            <a:r>
              <a:rPr lang="zh-TW" altLang="en-US" sz="2800" dirty="0">
                <a:solidFill>
                  <a:srgbClr val="FF0000"/>
                </a:solidFill>
                <a:latin typeface="標楷體" pitchFamily="65" charset="-120"/>
                <a:ea typeface="標楷體" pitchFamily="65" charset="-120"/>
              </a:rPr>
              <a:t>日（星期三）</a:t>
            </a:r>
            <a:r>
              <a:rPr lang="zh-TW" altLang="en-US" sz="2800" dirty="0">
                <a:ea typeface="標楷體" pitchFamily="65" charset="-120"/>
              </a:rPr>
              <a:t>調入縣市轉知介聘學校通知教師報到時間</a:t>
            </a:r>
            <a:r>
              <a:rPr lang="en-US" altLang="zh-TW" sz="2800" dirty="0">
                <a:solidFill>
                  <a:srgbClr val="FF0000"/>
                </a:solidFill>
                <a:ea typeface="標楷體" pitchFamily="65" charset="-120"/>
              </a:rPr>
              <a:t>(</a:t>
            </a:r>
            <a:r>
              <a:rPr lang="zh-TW" altLang="en-US" sz="2800" dirty="0">
                <a:solidFill>
                  <a:srgbClr val="FF0000"/>
                </a:solidFill>
                <a:ea typeface="標楷體" pitchFamily="65" charset="-120"/>
              </a:rPr>
              <a:t>學校寄發聘書</a:t>
            </a:r>
            <a:r>
              <a:rPr lang="en-US" altLang="zh-TW" sz="2800" dirty="0">
                <a:solidFill>
                  <a:srgbClr val="FF0000"/>
                </a:solidFill>
                <a:ea typeface="標楷體" pitchFamily="65" charset="-120"/>
              </a:rPr>
              <a:t>【</a:t>
            </a:r>
            <a:r>
              <a:rPr lang="zh-TW" altLang="en-US" sz="2800" dirty="0">
                <a:solidFill>
                  <a:srgbClr val="FF0000"/>
                </a:solidFill>
                <a:ea typeface="標楷體" pitchFamily="65" charset="-120"/>
              </a:rPr>
              <a:t>介聘生效</a:t>
            </a:r>
            <a:r>
              <a:rPr lang="zh-TW" altLang="en-US" sz="2800" dirty="0">
                <a:solidFill>
                  <a:srgbClr val="FF0000"/>
                </a:solidFill>
                <a:latin typeface="標楷體" pitchFamily="65" charset="-120"/>
                <a:ea typeface="標楷體" pitchFamily="65" charset="-120"/>
              </a:rPr>
              <a:t>日</a:t>
            </a:r>
            <a:r>
              <a:rPr lang="zh-TW" altLang="en-US" sz="2800" dirty="0">
                <a:solidFill>
                  <a:srgbClr val="FF0000"/>
                </a:solidFill>
                <a:ea typeface="標楷體" pitchFamily="65" charset="-120"/>
              </a:rPr>
              <a:t>一律為</a:t>
            </a:r>
            <a:r>
              <a:rPr lang="en-US" altLang="zh-TW" sz="2800" dirty="0">
                <a:solidFill>
                  <a:srgbClr val="FF0000"/>
                </a:solidFill>
                <a:latin typeface="標楷體" pitchFamily="65" charset="-120"/>
                <a:ea typeface="標楷體" pitchFamily="65" charset="-120"/>
              </a:rPr>
              <a:t>113</a:t>
            </a:r>
            <a:r>
              <a:rPr lang="zh-TW" altLang="en-US" sz="2800" dirty="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8</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日</a:t>
            </a:r>
            <a:r>
              <a:rPr lang="en-US" altLang="zh-TW" sz="2800" dirty="0">
                <a:solidFill>
                  <a:srgbClr val="FF0000"/>
                </a:solidFill>
                <a:ea typeface="標楷體" pitchFamily="65" charset="-120"/>
              </a:rPr>
              <a:t>】</a:t>
            </a:r>
            <a:r>
              <a:rPr lang="zh-TW" altLang="en-US" sz="2800" dirty="0">
                <a:solidFill>
                  <a:srgbClr val="FF0000"/>
                </a:solidFill>
                <a:ea typeface="標楷體" pitchFamily="65" charset="-120"/>
              </a:rPr>
              <a:t>及報到通知單</a:t>
            </a:r>
            <a:r>
              <a:rPr lang="en-US" altLang="zh-TW" sz="2800" dirty="0">
                <a:solidFill>
                  <a:srgbClr val="FF0000"/>
                </a:solidFill>
                <a:ea typeface="標楷體" pitchFamily="65" charset="-120"/>
              </a:rPr>
              <a:t>)</a:t>
            </a:r>
            <a:r>
              <a:rPr lang="zh-TW" altLang="en-US" sz="2800" dirty="0">
                <a:ea typeface="標楷體" pitchFamily="65" charset="-120"/>
              </a:rPr>
              <a:t>。</a:t>
            </a:r>
            <a:endParaRPr lang="zh-TW" altLang="en-US" sz="2800" dirty="0">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6851104" cy="5445224"/>
          </a:xfrm>
        </p:spPr>
        <p:txBody>
          <a:bodyPr>
            <a:noAutofit/>
          </a:bodyPr>
          <a:lstStyle/>
          <a:p>
            <a:pPr marL="804863" indent="-804863">
              <a:lnSpc>
                <a:spcPct val="90000"/>
              </a:lnSpc>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申請介聘原因積分：原因擇一採計，最高</a:t>
            </a:r>
            <a:r>
              <a:rPr lang="en-US" altLang="zh-TW" sz="2400" dirty="0">
                <a:solidFill>
                  <a:srgbClr val="FF0000"/>
                </a:solidFill>
                <a:latin typeface="標楷體" pitchFamily="65" charset="-120"/>
                <a:ea typeface="標楷體" pitchFamily="65" charset="-120"/>
              </a:rPr>
              <a:t>90</a:t>
            </a:r>
            <a:r>
              <a:rPr lang="zh-TW" altLang="en-US" sz="2400" dirty="0">
                <a:latin typeface="標楷體" pitchFamily="65" charset="-120"/>
                <a:ea typeface="標楷體" pitchFamily="65" charset="-120"/>
              </a:rPr>
              <a:t>分。</a:t>
            </a:r>
          </a:p>
          <a:p>
            <a:pPr marL="539750" indent="-539750" algn="just">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1.</a:t>
            </a:r>
            <a:r>
              <a:rPr lang="zh-TW" altLang="zh-TW" sz="2400" dirty="0">
                <a:solidFill>
                  <a:srgbClr val="FF0000"/>
                </a:solidFill>
                <a:latin typeface="標楷體" pitchFamily="65" charset="-120"/>
                <a:ea typeface="標楷體" pitchFamily="65" charset="-120"/>
              </a:rPr>
              <a:t>配偶不在同一縣市服務，申請介聘至配偶服務之縣市</a:t>
            </a:r>
            <a:r>
              <a:rPr lang="zh-TW" altLang="zh-TW" sz="2400" dirty="0">
                <a:latin typeface="標楷體" pitchFamily="65" charset="-120"/>
                <a:ea typeface="標楷體" pitchFamily="65" charset="-120"/>
              </a:rPr>
              <a:t>，自</a:t>
            </a:r>
            <a:r>
              <a:rPr lang="zh-TW" altLang="zh-TW" sz="2400" dirty="0">
                <a:solidFill>
                  <a:srgbClr val="FF0000"/>
                </a:solidFill>
                <a:latin typeface="標楷體" pitchFamily="65" charset="-120"/>
                <a:ea typeface="標楷體" pitchFamily="65" charset="-120"/>
              </a:rPr>
              <a:t>結婚</a:t>
            </a:r>
            <a:r>
              <a:rPr lang="zh-TW" altLang="zh-TW" sz="2400" dirty="0">
                <a:latin typeface="標楷體" pitchFamily="65" charset="-120"/>
                <a:ea typeface="標楷體" pitchFamily="65" charset="-120"/>
              </a:rPr>
              <a:t>後，凡配偶已在該地連續服務一年以上者給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不含兼課、兼職</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，未滿一年者給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r>
              <a:rPr lang="zh-TW" altLang="en-US"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本人已有子女者，每名子女加給</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分</a:t>
            </a:r>
            <a:r>
              <a:rPr lang="zh-TW" altLang="en-US" sz="2400" dirty="0">
                <a:latin typeface="標楷體" pitchFamily="65" charset="-120"/>
                <a:ea typeface="標楷體" pitchFamily="65" charset="-120"/>
              </a:rPr>
              <a:t>。</a:t>
            </a:r>
            <a:endParaRPr lang="zh-TW" altLang="zh-TW" sz="2400" dirty="0">
              <a:latin typeface="標楷體" pitchFamily="65" charset="-120"/>
              <a:ea typeface="標楷體" pitchFamily="65" charset="-120"/>
            </a:endParaRPr>
          </a:p>
          <a:p>
            <a:pPr marL="539750" indent="-539750" algn="just">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2.</a:t>
            </a:r>
            <a:r>
              <a:rPr lang="zh-TW" altLang="zh-TW" sz="2400" dirty="0">
                <a:solidFill>
                  <a:srgbClr val="FF0000"/>
                </a:solidFill>
                <a:latin typeface="標楷體" pitchFamily="65" charset="-120"/>
                <a:ea typeface="標楷體" pitchFamily="65" charset="-120"/>
              </a:rPr>
              <a:t>本人服務學校未與配偶設籍地為同一縣市，申請介聘至配偶設籍</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含未設籍登記，已取得永久居留證</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之縣市不論結婚時間長短，凡配偶已在該地區</a:t>
            </a:r>
            <a:r>
              <a:rPr lang="zh-TW" altLang="zh-TW" sz="2400" dirty="0">
                <a:solidFill>
                  <a:srgbClr val="FF0000"/>
                </a:solidFill>
                <a:latin typeface="標楷體" pitchFamily="65" charset="-120"/>
                <a:ea typeface="標楷體" pitchFamily="65" charset="-120"/>
              </a:rPr>
              <a:t>連續設籍二年</a:t>
            </a:r>
            <a:r>
              <a:rPr lang="zh-TW" altLang="zh-TW" sz="2400" dirty="0">
                <a:latin typeface="標楷體" pitchFamily="65" charset="-120"/>
                <a:ea typeface="標楷體" pitchFamily="65" charset="-120"/>
              </a:rPr>
              <a:t>以上者給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分，一年以上者給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r>
              <a:rPr lang="zh-TW" altLang="en-US"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本人已有子女者，每名子女加給</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分</a:t>
            </a:r>
            <a:r>
              <a:rPr lang="zh-TW" altLang="zh-TW" sz="2400" dirty="0">
                <a:latin typeface="標楷體" pitchFamily="65" charset="-120"/>
                <a:ea typeface="標楷體" pitchFamily="65" charset="-120"/>
              </a:rPr>
              <a:t>。</a:t>
            </a:r>
          </a:p>
          <a:p>
            <a:pPr marL="357188" indent="-357188" algn="just">
              <a:buNone/>
            </a:pPr>
            <a:r>
              <a:rPr lang="zh-TW" altLang="en-US" sz="2400" dirty="0">
                <a:latin typeface="標楷體" pitchFamily="65" charset="-120"/>
                <a:ea typeface="標楷體" pitchFamily="65" charset="-120"/>
              </a:rPr>
              <a:t> </a:t>
            </a:r>
          </a:p>
        </p:txBody>
      </p:sp>
    </p:spTree>
  </p:cSld>
  <p:clrMapOvr>
    <a:masterClrMapping/>
  </p:clrMapOvr>
  <p:transition>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C9AC0E-CB3F-4D98-A76C-C1494072E7B2}"/>
              </a:ext>
            </a:extLst>
          </p:cNvPr>
          <p:cNvSpPr>
            <a:spLocks noGrp="1"/>
          </p:cNvSpPr>
          <p:nvPr>
            <p:ph type="title"/>
          </p:nvPr>
        </p:nvSpPr>
        <p:spPr>
          <a:xfrm>
            <a:off x="609599" y="609600"/>
            <a:ext cx="6347713" cy="659160"/>
          </a:xfrm>
        </p:spPr>
        <p:txBody>
          <a:bodyPr/>
          <a:lstStyle/>
          <a:p>
            <a:r>
              <a:rPr lang="zh-TW" altLang="en-US" dirty="0">
                <a:ea typeface="標楷體" pitchFamily="65" charset="-120"/>
              </a:rPr>
              <a:t>積分審查</a:t>
            </a:r>
            <a:endParaRPr lang="zh-TW" altLang="en-US" dirty="0"/>
          </a:p>
        </p:txBody>
      </p:sp>
      <p:sp>
        <p:nvSpPr>
          <p:cNvPr id="3" name="內容版面配置區 2">
            <a:extLst>
              <a:ext uri="{FF2B5EF4-FFF2-40B4-BE49-F238E27FC236}">
                <a16:creationId xmlns:a16="http://schemas.microsoft.com/office/drawing/2014/main" id="{CCE17A36-1E31-46B1-AB5A-02F0E5364122}"/>
              </a:ext>
            </a:extLst>
          </p:cNvPr>
          <p:cNvSpPr>
            <a:spLocks noGrp="1"/>
          </p:cNvSpPr>
          <p:nvPr>
            <p:ph idx="1"/>
          </p:nvPr>
        </p:nvSpPr>
        <p:spPr>
          <a:xfrm>
            <a:off x="609598" y="1412776"/>
            <a:ext cx="6770714" cy="4628587"/>
          </a:xfrm>
        </p:spPr>
        <p:txBody>
          <a:bodyPr/>
          <a:lstStyle/>
          <a:p>
            <a:pPr marL="265113" indent="-265113">
              <a:buNone/>
            </a:pPr>
            <a:r>
              <a:rPr lang="en-US" altLang="zh-TW" sz="2400" dirty="0">
                <a:latin typeface="標楷體" pitchFamily="65" charset="-120"/>
                <a:ea typeface="標楷體" pitchFamily="65" charset="-120"/>
              </a:rPr>
              <a:t>3.</a:t>
            </a:r>
            <a:r>
              <a:rPr lang="zh-TW" altLang="zh-TW" sz="2400" dirty="0">
                <a:solidFill>
                  <a:srgbClr val="FF0000"/>
                </a:solidFill>
                <a:latin typeface="標楷體" pitchFamily="65" charset="-120"/>
                <a:ea typeface="標楷體" pitchFamily="65" charset="-120"/>
              </a:rPr>
              <a:t>單親</a:t>
            </a:r>
            <a:r>
              <a:rPr lang="zh-TW" altLang="zh-TW" sz="2400" dirty="0">
                <a:latin typeface="標楷體" pitchFamily="65" charset="-120"/>
                <a:ea typeface="標楷體" pitchFamily="65" charset="-120"/>
              </a:rPr>
              <a:t>教師需照顧</a:t>
            </a:r>
            <a:r>
              <a:rPr lang="zh-TW" altLang="en-US" sz="2400" u="sng" dirty="0">
                <a:latin typeface="標楷體" pitchFamily="65" charset="-120"/>
                <a:ea typeface="標楷體" pitchFamily="65" charset="-120"/>
              </a:rPr>
              <a:t>雙親</a:t>
            </a:r>
            <a:r>
              <a:rPr lang="zh-TW" altLang="zh-TW" sz="2400" dirty="0">
                <a:latin typeface="標楷體" pitchFamily="65" charset="-120"/>
                <a:ea typeface="標楷體" pitchFamily="65" charset="-120"/>
              </a:rPr>
              <a:t>、</a:t>
            </a:r>
            <a:r>
              <a:rPr lang="zh-TW" altLang="zh-TW" sz="2400" u="sng" dirty="0">
                <a:latin typeface="標楷體" pitchFamily="65" charset="-120"/>
                <a:ea typeface="標楷體" pitchFamily="65" charset="-120"/>
              </a:rPr>
              <a:t>子女</a:t>
            </a:r>
            <a:r>
              <a:rPr lang="zh-TW" altLang="zh-TW" sz="2400" dirty="0">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原配偶</a:t>
            </a:r>
            <a:r>
              <a:rPr lang="zh-TW" altLang="zh-TW" sz="2400" dirty="0">
                <a:latin typeface="標楷體" pitchFamily="65" charset="-120"/>
                <a:ea typeface="標楷體" pitchFamily="65" charset="-120"/>
              </a:rPr>
              <a:t>之</a:t>
            </a:r>
            <a:r>
              <a:rPr lang="zh-TW" altLang="en-US" sz="2400" u="sng" dirty="0">
                <a:latin typeface="標楷體" pitchFamily="65" charset="-120"/>
                <a:ea typeface="標楷體" pitchFamily="65" charset="-120"/>
              </a:rPr>
              <a:t>雙親</a:t>
            </a:r>
            <a:r>
              <a:rPr lang="zh-TW" altLang="en-US" sz="2400" dirty="0">
                <a:latin typeface="標楷體" pitchFamily="65" charset="-120"/>
                <a:ea typeface="標楷體" pitchFamily="65" charset="-120"/>
              </a:rPr>
              <a:t>或</a:t>
            </a:r>
            <a:r>
              <a:rPr lang="zh-TW" altLang="zh-TW" sz="2400" dirty="0">
                <a:latin typeface="標楷體" pitchFamily="65" charset="-120"/>
                <a:ea typeface="標楷體" pitchFamily="65" charset="-120"/>
              </a:rPr>
              <a:t>教師需照顧領有身心障礙手冊</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身心障礙證明</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或重大傷病證明之</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、子女、配偶、配偶之</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者，申請至</a:t>
            </a:r>
            <a:r>
              <a:rPr lang="zh-TW" altLang="en-US" sz="2400" dirty="0">
                <a:latin typeface="標楷體" pitchFamily="65" charset="-120"/>
                <a:ea typeface="標楷體" pitchFamily="65" charset="-120"/>
              </a:rPr>
              <a:t>前揭人員</a:t>
            </a:r>
            <a:r>
              <a:rPr lang="zh-TW" altLang="zh-TW" sz="2400" dirty="0">
                <a:latin typeface="標楷體" pitchFamily="65" charset="-120"/>
                <a:ea typeface="標楷體" pitchFamily="65" charset="-120"/>
              </a:rPr>
              <a:t>設籍縣市</a:t>
            </a:r>
            <a:r>
              <a:rPr lang="zh-TW" altLang="en-US" sz="2400" dirty="0">
                <a:latin typeface="標楷體" pitchFamily="65" charset="-120"/>
                <a:ea typeface="標楷體" pitchFamily="65" charset="-120"/>
              </a:rPr>
              <a:t>；或領有身心障礙手冊（身心障礙證明</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之教師，申請至設籍縣市者</a:t>
            </a:r>
            <a:r>
              <a:rPr lang="zh-TW" altLang="zh-TW" sz="2400" dirty="0">
                <a:latin typeface="標楷體" pitchFamily="65" charset="-120"/>
                <a:ea typeface="標楷體" pitchFamily="65" charset="-120"/>
              </a:rPr>
              <a:t>，給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marL="265113" indent="-265113">
              <a:buNone/>
            </a:pPr>
            <a:r>
              <a:rPr lang="en-US" altLang="zh-TW" sz="2400" dirty="0">
                <a:latin typeface="標楷體" pitchFamily="65" charset="-120"/>
                <a:ea typeface="標楷體" pitchFamily="65" charset="-120"/>
              </a:rPr>
              <a:t>4.</a:t>
            </a:r>
            <a:r>
              <a:rPr lang="zh-TW" altLang="zh-TW" sz="2400" dirty="0">
                <a:solidFill>
                  <a:srgbClr val="FF0000"/>
                </a:solidFill>
                <a:latin typeface="標楷體" pitchFamily="65" charset="-120"/>
                <a:ea typeface="標楷體" pitchFamily="65" charset="-120"/>
              </a:rPr>
              <a:t>申請人本人或配偶之</a:t>
            </a:r>
            <a:r>
              <a:rPr lang="zh-TW" altLang="en-US" sz="2400" dirty="0">
                <a:solidFill>
                  <a:srgbClr val="FF0000"/>
                </a:solidFill>
                <a:latin typeface="標楷體" pitchFamily="65" charset="-120"/>
                <a:ea typeface="標楷體" pitchFamily="65" charset="-120"/>
              </a:rPr>
              <a:t>雙親</a:t>
            </a:r>
            <a:r>
              <a:rPr lang="zh-TW" altLang="zh-TW" sz="2400" dirty="0">
                <a:solidFill>
                  <a:srgbClr val="FF0000"/>
                </a:solidFill>
                <a:latin typeface="標楷體" pitchFamily="65" charset="-120"/>
                <a:ea typeface="標楷體" pitchFamily="65" charset="-120"/>
              </a:rPr>
              <a:t>之一，年滿七十歲</a:t>
            </a:r>
            <a:r>
              <a:rPr lang="zh-TW" altLang="zh-TW" sz="2400" dirty="0">
                <a:latin typeface="標楷體" pitchFamily="65" charset="-120"/>
                <a:ea typeface="標楷體" pitchFamily="65" charset="-120"/>
              </a:rPr>
              <a:t>以上，申請介聘至</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親或配偶</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親設籍縣市者，給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a:t>
            </a:r>
          </a:p>
          <a:p>
            <a:pPr marL="265113" indent="-265113">
              <a:buNone/>
            </a:pPr>
            <a:endParaRPr lang="zh-TW" altLang="en-US" sz="2400" dirty="0">
              <a:latin typeface="標楷體" pitchFamily="65" charset="-120"/>
              <a:ea typeface="標楷體" pitchFamily="65" charset="-120"/>
            </a:endParaRPr>
          </a:p>
          <a:p>
            <a:endParaRPr lang="zh-TW" altLang="en-US" dirty="0"/>
          </a:p>
        </p:txBody>
      </p:sp>
    </p:spTree>
    <p:extLst>
      <p:ext uri="{BB962C8B-B14F-4D97-AF65-F5344CB8AC3E}">
        <p14:creationId xmlns:p14="http://schemas.microsoft.com/office/powerpoint/2010/main" val="4509971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32656"/>
            <a:ext cx="8229600" cy="720080"/>
          </a:xfrm>
        </p:spPr>
        <p:txBody>
          <a:bodyPr>
            <a:normAutofit/>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980728"/>
            <a:ext cx="6851104" cy="5145435"/>
          </a:xfrm>
        </p:spPr>
        <p:txBody>
          <a:bodyPr>
            <a:noAutofit/>
          </a:bodyPr>
          <a:lstStyle/>
          <a:p>
            <a:pPr algn="just">
              <a:buNone/>
            </a:pPr>
            <a:r>
              <a:rPr lang="en-US" altLang="zh-TW" sz="2400" dirty="0">
                <a:latin typeface="標楷體" pitchFamily="65" charset="-120"/>
                <a:ea typeface="標楷體" pitchFamily="65" charset="-120"/>
              </a:rPr>
              <a:t>5.</a:t>
            </a:r>
            <a:r>
              <a:rPr lang="zh-TW" altLang="zh-TW" sz="2400" dirty="0">
                <a:solidFill>
                  <a:srgbClr val="FF0000"/>
                </a:solidFill>
                <a:latin typeface="標楷體" pitchFamily="65" charset="-120"/>
                <a:ea typeface="標楷體" pitchFamily="65" charset="-120"/>
              </a:rPr>
              <a:t>於現職服務學校服務期間離婚之教師</a:t>
            </a:r>
            <a:r>
              <a:rPr lang="zh-TW" altLang="zh-TW" sz="2400" dirty="0">
                <a:latin typeface="標楷體" pitchFamily="65" charset="-120"/>
                <a:ea typeface="標楷體" pitchFamily="65" charset="-120"/>
              </a:rPr>
              <a:t>申請介聘至他縣市者，給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6.</a:t>
            </a:r>
            <a:r>
              <a:rPr lang="zh-TW" altLang="zh-TW" sz="2400" dirty="0">
                <a:solidFill>
                  <a:srgbClr val="FF0000"/>
                </a:solidFill>
                <a:latin typeface="標楷體" pitchFamily="65" charset="-120"/>
                <a:ea typeface="標楷體" pitchFamily="65" charset="-120"/>
              </a:rPr>
              <a:t>教師申請介聘至</a:t>
            </a:r>
            <a:r>
              <a:rPr lang="zh-TW" altLang="en-US" sz="2400" dirty="0">
                <a:solidFill>
                  <a:srgbClr val="FF0000"/>
                </a:solidFill>
                <a:latin typeface="標楷體" pitchFamily="65" charset="-120"/>
                <a:ea typeface="標楷體" pitchFamily="65" charset="-120"/>
              </a:rPr>
              <a:t>雙親</a:t>
            </a:r>
            <a:r>
              <a:rPr lang="zh-TW" altLang="zh-TW" sz="2400" dirty="0">
                <a:solidFill>
                  <a:srgbClr val="FF0000"/>
                </a:solidFill>
                <a:latin typeface="標楷體" pitchFamily="65" charset="-120"/>
                <a:ea typeface="標楷體" pitchFamily="65" charset="-120"/>
              </a:rPr>
              <a:t>連續設籍六個月以上之縣市者</a:t>
            </a:r>
            <a:r>
              <a:rPr lang="zh-TW" altLang="zh-TW" sz="2400" dirty="0">
                <a:latin typeface="標楷體" pitchFamily="65" charset="-120"/>
                <a:ea typeface="標楷體" pitchFamily="65" charset="-120"/>
              </a:rPr>
              <a:t>，給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分；連續設籍二年以上之縣市者，給</a:t>
            </a:r>
            <a:r>
              <a:rPr lang="en-US" altLang="zh-TW" sz="2400" dirty="0">
                <a:solidFill>
                  <a:srgbClr val="FF0000"/>
                </a:solidFill>
                <a:latin typeface="標楷體" pitchFamily="65" charset="-120"/>
                <a:ea typeface="標楷體" pitchFamily="65" charset="-120"/>
              </a:rPr>
              <a:t>75</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7.</a:t>
            </a:r>
            <a:r>
              <a:rPr lang="zh-TW" altLang="zh-TW" sz="2400" dirty="0">
                <a:solidFill>
                  <a:srgbClr val="FF0000"/>
                </a:solidFill>
                <a:latin typeface="標楷體" pitchFamily="65" charset="-120"/>
                <a:ea typeface="標楷體" pitchFamily="65" charset="-120"/>
              </a:rPr>
              <a:t>全家遷居</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與家人同時遷居至所欲申請縣市之事實</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8.</a:t>
            </a:r>
            <a:r>
              <a:rPr lang="zh-TW" altLang="zh-TW" sz="2400" dirty="0">
                <a:solidFill>
                  <a:srgbClr val="FF0000"/>
                </a:solidFill>
                <a:latin typeface="標楷體" pitchFamily="65" charset="-120"/>
                <a:ea typeface="標楷體" pitchFamily="65" charset="-120"/>
              </a:rPr>
              <a:t>教師</a:t>
            </a:r>
            <a:r>
              <a:rPr lang="zh-TW" altLang="en-US" sz="2400" dirty="0">
                <a:solidFill>
                  <a:srgbClr val="FF0000"/>
                </a:solidFill>
                <a:latin typeface="標楷體" pitchFamily="65" charset="-120"/>
                <a:ea typeface="標楷體" pitchFamily="65" charset="-120"/>
              </a:rPr>
              <a:t>現任職</a:t>
            </a:r>
            <a:r>
              <a:rPr lang="zh-TW" altLang="zh-TW" sz="2400" dirty="0">
                <a:solidFill>
                  <a:srgbClr val="FF0000"/>
                </a:solidFill>
                <a:latin typeface="標楷體" pitchFamily="65" charset="-120"/>
                <a:ea typeface="標楷體" pitchFamily="65" charset="-120"/>
              </a:rPr>
              <a:t>於偏遠地區</a:t>
            </a:r>
            <a:r>
              <a:rPr lang="zh-TW" altLang="en-US" sz="2400" dirty="0">
                <a:solidFill>
                  <a:srgbClr val="FF0000"/>
                </a:solidFill>
                <a:latin typeface="標楷體" pitchFamily="65" charset="-120"/>
                <a:ea typeface="標楷體" pitchFamily="65" charset="-120"/>
              </a:rPr>
              <a:t>（含偏遠、特殊偏遠及極度偏遠）</a:t>
            </a:r>
            <a:r>
              <a:rPr lang="zh-TW" altLang="zh-TW" sz="2400" dirty="0">
                <a:solidFill>
                  <a:srgbClr val="FF0000"/>
                </a:solidFill>
                <a:latin typeface="標楷體" pitchFamily="65" charset="-120"/>
                <a:ea typeface="標楷體" pitchFamily="65" charset="-120"/>
              </a:rPr>
              <a:t>學校連續服務滿五年申請介聘者</a:t>
            </a:r>
            <a:r>
              <a:rPr lang="zh-TW" altLang="zh-TW" sz="2400" dirty="0">
                <a:latin typeface="標楷體" pitchFamily="65" charset="-120"/>
                <a:ea typeface="標楷體" pitchFamily="65" charset="-120"/>
              </a:rPr>
              <a:t>，給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9.</a:t>
            </a:r>
            <a:r>
              <a:rPr lang="zh-TW" altLang="zh-TW" sz="2400" dirty="0">
                <a:latin typeface="標楷體" pitchFamily="65" charset="-120"/>
                <a:ea typeface="標楷體" pitchFamily="65" charset="-120"/>
              </a:rPr>
              <a:t>其他原因申請介聘者，給</a:t>
            </a:r>
            <a:r>
              <a:rPr lang="en-US" altLang="zh-TW" sz="2400" dirty="0">
                <a:solidFill>
                  <a:srgbClr val="FF0000"/>
                </a:solidFill>
                <a:latin typeface="標楷體" pitchFamily="65" charset="-120"/>
                <a:ea typeface="標楷體" pitchFamily="65" charset="-120"/>
              </a:rPr>
              <a:t>30</a:t>
            </a:r>
            <a:r>
              <a:rPr lang="zh-TW" altLang="zh-TW" sz="2400" dirty="0">
                <a:latin typeface="標楷體" pitchFamily="65" charset="-120"/>
                <a:ea typeface="標楷體" pitchFamily="65" charset="-120"/>
              </a:rPr>
              <a:t>分。</a:t>
            </a: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latin typeface="標楷體" pitchFamily="65" charset="-120"/>
                <a:ea typeface="標楷體" pitchFamily="65" charset="-120"/>
              </a:rPr>
              <a:t>年資積分審查原則</a:t>
            </a:r>
          </a:p>
        </p:txBody>
      </p:sp>
      <p:sp>
        <p:nvSpPr>
          <p:cNvPr id="3" name="內容版面配置區 2"/>
          <p:cNvSpPr>
            <a:spLocks noGrp="1"/>
          </p:cNvSpPr>
          <p:nvPr>
            <p:ph idx="1"/>
          </p:nvPr>
        </p:nvSpPr>
        <p:spPr>
          <a:xfrm>
            <a:off x="457200" y="1484784"/>
            <a:ext cx="6779096" cy="4839816"/>
          </a:xfrm>
        </p:spPr>
        <p:txBody>
          <a:bodyPr>
            <a:normAutofit fontScale="85000" lnSpcReduction="10000"/>
          </a:bodyPr>
          <a:lstStyle/>
          <a:p>
            <a:pPr>
              <a:buNone/>
            </a:pPr>
            <a:r>
              <a:rPr lang="en-US" sz="2800" dirty="0">
                <a:latin typeface="標楷體" pitchFamily="65" charset="-120"/>
                <a:ea typeface="標楷體" pitchFamily="65" charset="-120"/>
              </a:rPr>
              <a:t>1.</a:t>
            </a:r>
            <a:r>
              <a:rPr lang="zh-TW" altLang="en-US" sz="2800" dirty="0">
                <a:latin typeface="標楷體" pitchFamily="65" charset="-120"/>
                <a:ea typeface="標楷體" pitchFamily="65" charset="-120"/>
              </a:rPr>
              <a:t>各階段別不可以合併採計。</a:t>
            </a:r>
          </a:p>
          <a:p>
            <a:pPr>
              <a:buNone/>
            </a:pPr>
            <a:r>
              <a:rPr lang="en-US" sz="2800" dirty="0">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教師在本縣市連續服務期間服義務役年資可以採計，惟不含志願役。 </a:t>
            </a:r>
            <a:endParaRPr lang="en-US"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3.</a:t>
            </a:r>
            <a:r>
              <a:rPr lang="zh-TW" altLang="en-US" sz="2800" dirty="0">
                <a:solidFill>
                  <a:srgbClr val="FF0000"/>
                </a:solidFill>
                <a:latin typeface="標楷體" pitchFamily="65" charset="-120"/>
                <a:ea typeface="標楷體" pitchFamily="65" charset="-120"/>
              </a:rPr>
              <a:t>育嬰留職停薪年資得以採計。</a:t>
            </a:r>
          </a:p>
          <a:p>
            <a:pPr>
              <a:buNone/>
            </a:pP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私立學校</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幼兒園</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服務年資符合行政院服務獎章頒發之服務認定標準年資者准併計。</a:t>
            </a:r>
          </a:p>
          <a:p>
            <a:pPr>
              <a:buNone/>
            </a:pPr>
            <a:r>
              <a:rPr lang="en-US" altLang="zh-TW" sz="2800" dirty="0">
                <a:latin typeface="標楷體" pitchFamily="65" charset="-120"/>
                <a:ea typeface="標楷體" pitchFamily="65" charset="-120"/>
              </a:rPr>
              <a:t>5.</a:t>
            </a:r>
            <a:r>
              <a:rPr lang="zh-TW" altLang="en-US" sz="2800" dirty="0">
                <a:solidFill>
                  <a:srgbClr val="FF0000"/>
                </a:solidFill>
                <a:latin typeface="標楷體" pitchFamily="65" charset="-120"/>
                <a:ea typeface="標楷體" pitchFamily="65" charset="-120"/>
              </a:rPr>
              <a:t>教師借調教育部、教育處或商借至海外臺灣學校服務，其借調或商借年資得採計年資積分。</a:t>
            </a:r>
            <a:endParaRPr lang="en-US" altLang="zh-TW" sz="2800" dirty="0">
              <a:solidFill>
                <a:srgbClr val="FF0000"/>
              </a:solidFill>
              <a:latin typeface="標楷體" pitchFamily="65" charset="-120"/>
              <a:ea typeface="標楷體" pitchFamily="65" charset="-120"/>
            </a:endParaRPr>
          </a:p>
          <a:p>
            <a:pPr>
              <a:buNone/>
            </a:pPr>
            <a:r>
              <a:rPr lang="zh-TW" altLang="en-US" sz="2800" dirty="0">
                <a:latin typeface="標楷體" pitchFamily="65" charset="-120"/>
                <a:ea typeface="標楷體" pitchFamily="65" charset="-120"/>
              </a:rPr>
              <a:t>本條例所稱公教人員，指下列編制內有給專任之文職人員：</a:t>
            </a:r>
            <a:r>
              <a:rPr lang="zh-TW" altLang="en-US" sz="2800" dirty="0">
                <a:solidFill>
                  <a:srgbClr val="FF0000"/>
                </a:solidFill>
                <a:latin typeface="標楷體" pitchFamily="65" charset="-120"/>
                <a:ea typeface="標楷體" pitchFamily="65" charset="-120"/>
              </a:rPr>
              <a:t>各級公立學校教職員。</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私立學校應符合</a:t>
            </a:r>
            <a:r>
              <a:rPr lang="zh-TW" altLang="en-US" sz="2800" u="sng" dirty="0">
                <a:solidFill>
                  <a:srgbClr val="FF0000"/>
                </a:solidFill>
                <a:latin typeface="標楷體" pitchFamily="65" charset="-120"/>
                <a:ea typeface="標楷體" pitchFamily="65" charset="-120"/>
              </a:rPr>
              <a:t>編制內</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專任</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合格</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有給</a:t>
            </a:r>
            <a:r>
              <a:rPr lang="zh-TW" altLang="en-US" sz="2800" dirty="0">
                <a:solidFill>
                  <a:srgbClr val="FF0000"/>
                </a:solidFill>
                <a:latin typeface="標楷體" pitchFamily="65" charset="-120"/>
                <a:ea typeface="標楷體" pitchFamily="65" charset="-120"/>
              </a:rPr>
              <a:t>並取得教師證者得予並計年資</a:t>
            </a:r>
            <a:r>
              <a:rPr lang="en-US" altLang="zh-TW" sz="2800" dirty="0">
                <a:solidFill>
                  <a:srgbClr val="FF0000"/>
                </a:solidFill>
                <a:latin typeface="標楷體" pitchFamily="65" charset="-120"/>
                <a:ea typeface="標楷體" pitchFamily="65" charset="-120"/>
              </a:rPr>
              <a:t>)</a:t>
            </a:r>
            <a:endParaRPr lang="zh-TW" altLang="en-US" sz="2800" dirty="0">
              <a:latin typeface="標楷體" pitchFamily="65" charset="-120"/>
              <a:ea typeface="標楷體" pitchFamily="65" charset="-120"/>
            </a:endParaRP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609600"/>
            <a:ext cx="6347713" cy="731168"/>
          </a:xfrm>
        </p:spPr>
        <p:txBody>
          <a:bodyPr>
            <a:normAutofit/>
          </a:bodyPr>
          <a:lstStyle/>
          <a:p>
            <a:r>
              <a:rPr lang="zh-TW" altLang="en-US" sz="3600" dirty="0">
                <a:ea typeface="標楷體" pitchFamily="65" charset="-120"/>
              </a:rPr>
              <a:t>法令依據</a:t>
            </a:r>
            <a:endParaRPr lang="zh-TW" altLang="en-US" sz="3600" dirty="0"/>
          </a:p>
        </p:txBody>
      </p:sp>
      <p:sp>
        <p:nvSpPr>
          <p:cNvPr id="3" name="內容版面配置區 2"/>
          <p:cNvSpPr>
            <a:spLocks noGrp="1"/>
          </p:cNvSpPr>
          <p:nvPr>
            <p:ph idx="1"/>
          </p:nvPr>
        </p:nvSpPr>
        <p:spPr>
          <a:xfrm>
            <a:off x="609598" y="1556792"/>
            <a:ext cx="6698705" cy="4484571"/>
          </a:xfrm>
        </p:spPr>
        <p:txBody>
          <a:bodyPr>
            <a:normAutofit/>
          </a:bodyPr>
          <a:lstStyle/>
          <a:p>
            <a:pPr>
              <a:buClr>
                <a:schemeClr val="accent2"/>
              </a:buClr>
              <a:buSzPct val="80000"/>
              <a:buFont typeface="Wingdings" pitchFamily="2" charset="2"/>
              <a:buChar char="l"/>
            </a:pPr>
            <a:r>
              <a:rPr lang="zh-TW" altLang="en-US" sz="2800" dirty="0">
                <a:latin typeface="標楷體" pitchFamily="65" charset="-120"/>
                <a:ea typeface="標楷體" pitchFamily="65" charset="-120"/>
              </a:rPr>
              <a:t>公立國民小學及國民中學教師介聘辦法</a:t>
            </a:r>
            <a:endParaRPr lang="en-US" altLang="zh-TW" sz="2800" dirty="0">
              <a:latin typeface="標楷體" pitchFamily="65" charset="-120"/>
              <a:ea typeface="標楷體" pitchFamily="65" charset="-120"/>
            </a:endParaRPr>
          </a:p>
          <a:p>
            <a:pPr>
              <a:lnSpc>
                <a:spcPct val="80000"/>
              </a:lnSpc>
              <a:buClr>
                <a:schemeClr val="accent2"/>
              </a:buClr>
              <a:buSzPct val="80000"/>
              <a:buFont typeface="Wingdings" pitchFamily="2" charset="2"/>
              <a:buChar char="l"/>
            </a:pPr>
            <a:r>
              <a:rPr lang="zh-TW" altLang="en-US" sz="2800" dirty="0">
                <a:latin typeface="標楷體" pitchFamily="65" charset="-120"/>
                <a:ea typeface="標楷體" pitchFamily="65" charset="-120"/>
              </a:rPr>
              <a:t>教師法暨</a:t>
            </a:r>
            <a:r>
              <a:rPr lang="zh-TW" altLang="en-US" sz="2800" dirty="0">
                <a:ea typeface="標楷體" pitchFamily="65" charset="-120"/>
              </a:rPr>
              <a:t>其施行細則。</a:t>
            </a:r>
            <a:r>
              <a:rPr lang="zh-TW" altLang="en-US" sz="2800" dirty="0"/>
              <a:t> </a:t>
            </a:r>
          </a:p>
          <a:p>
            <a:pPr>
              <a:lnSpc>
                <a:spcPct val="80000"/>
              </a:lnSpc>
              <a:buClr>
                <a:schemeClr val="accent2"/>
              </a:buClr>
              <a:buSzPct val="80000"/>
              <a:buFont typeface="Wingdings" pitchFamily="2" charset="2"/>
              <a:buChar char="l"/>
            </a:pPr>
            <a:r>
              <a:rPr lang="zh-TW" altLang="en-US" sz="2800" dirty="0">
                <a:ea typeface="標楷體" pitchFamily="65" charset="-120"/>
              </a:rPr>
              <a:t>教育人員任用條例暨其施行細則。</a:t>
            </a:r>
            <a:r>
              <a:rPr lang="zh-TW" altLang="en-US" sz="2800" dirty="0"/>
              <a:t> </a:t>
            </a:r>
            <a:endParaRPr lang="zh-TW" altLang="en-US" sz="2800" dirty="0">
              <a:latin typeface="標楷體" pitchFamily="65" charset="-120"/>
              <a:ea typeface="標楷體" pitchFamily="65" charset="-120"/>
            </a:endParaRPr>
          </a:p>
          <a:p>
            <a:pPr>
              <a:buClr>
                <a:schemeClr val="accent2"/>
              </a:buClr>
              <a:buSzPct val="80000"/>
              <a:buFont typeface="Wingdings" pitchFamily="2" charset="2"/>
              <a:buChar char="l"/>
            </a:pPr>
            <a:r>
              <a:rPr lang="en-US" altLang="zh-TW" sz="2800" dirty="0">
                <a:latin typeface="標楷體" pitchFamily="65" charset="-120"/>
                <a:ea typeface="標楷體" pitchFamily="65" charset="-120"/>
              </a:rPr>
              <a:t>113</a:t>
            </a:r>
            <a:r>
              <a:rPr lang="zh-TW" altLang="en-US" sz="2800" dirty="0">
                <a:latin typeface="標楷體" pitchFamily="65" charset="-120"/>
                <a:ea typeface="標楷體" pitchFamily="65" charset="-120"/>
              </a:rPr>
              <a:t>年公立國民中小學暨幼兒園教師介聘他縣巿服務作業要點</a:t>
            </a:r>
          </a:p>
          <a:p>
            <a:pPr>
              <a:buClr>
                <a:schemeClr val="accent2"/>
              </a:buClr>
              <a:buSzPct val="80000"/>
              <a:buFont typeface="Wingdings" pitchFamily="2" charset="2"/>
              <a:buChar char="l"/>
            </a:pPr>
            <a:r>
              <a:rPr lang="en-US" altLang="zh-TW" sz="2800" dirty="0">
                <a:latin typeface="標楷體" pitchFamily="65" charset="-120"/>
                <a:ea typeface="標楷體" pitchFamily="65" charset="-120"/>
              </a:rPr>
              <a:t>113</a:t>
            </a:r>
            <a:r>
              <a:rPr lang="zh-TW" altLang="en-US" sz="2800" dirty="0">
                <a:latin typeface="標楷體" pitchFamily="65" charset="-120"/>
                <a:ea typeface="標楷體" pitchFamily="65" charset="-120"/>
              </a:rPr>
              <a:t>年公立國民中小學暨幼兒園教師介聘他縣巿服務作業積分審查原則</a:t>
            </a:r>
            <a:r>
              <a:rPr lang="en-US" altLang="zh-TW" sz="2800" dirty="0">
                <a:latin typeface="標楷體" pitchFamily="65" charset="-120"/>
                <a:ea typeface="標楷體" pitchFamily="65" charset="-120"/>
              </a:rPr>
              <a:t>	</a:t>
            </a:r>
          </a:p>
          <a:p>
            <a:pPr>
              <a:buClr>
                <a:schemeClr val="accent2"/>
              </a:buClr>
              <a:buSzPct val="80000"/>
              <a:buFont typeface="Wingdings" pitchFamily="2" charset="2"/>
              <a:buChar char="l"/>
            </a:pPr>
            <a:r>
              <a:rPr lang="en-US" altLang="zh-TW" sz="2800" dirty="0">
                <a:latin typeface="標楷體" pitchFamily="65" charset="-120"/>
                <a:ea typeface="標楷體" pitchFamily="65" charset="-120"/>
              </a:rPr>
              <a:t>113</a:t>
            </a:r>
            <a:r>
              <a:rPr lang="zh-TW" altLang="en-US" sz="2800" dirty="0">
                <a:latin typeface="標楷體" pitchFamily="65" charset="-120"/>
                <a:ea typeface="標楷體" pitchFamily="65" charset="-120"/>
              </a:rPr>
              <a:t>年公立國民中小學暨幼兒園教師介聘他縣市服務作業日程表</a:t>
            </a:r>
            <a:endParaRPr lang="zh-TW" altLang="en-US" dirty="0"/>
          </a:p>
        </p:txBody>
      </p:sp>
    </p:spTree>
  </p:cSld>
  <p:clrMapOvr>
    <a:masterClrMapping/>
  </p:clrMapOvr>
  <p:transition>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04664"/>
            <a:ext cx="8229600" cy="1012974"/>
          </a:xfrm>
        </p:spPr>
        <p:txBody>
          <a:bodyPr>
            <a:normAutofit/>
          </a:bodyPr>
          <a:lstStyle/>
          <a:p>
            <a:r>
              <a:rPr lang="zh-TW" altLang="en-US" sz="3200" dirty="0">
                <a:ea typeface="標楷體" pitchFamily="65" charset="-120"/>
              </a:rPr>
              <a:t>積分審查</a:t>
            </a:r>
            <a:endParaRPr lang="zh-TW" altLang="en-US" sz="3200" dirty="0"/>
          </a:p>
        </p:txBody>
      </p:sp>
      <p:sp>
        <p:nvSpPr>
          <p:cNvPr id="3" name="內容版面配置區 2"/>
          <p:cNvSpPr>
            <a:spLocks noGrp="1"/>
          </p:cNvSpPr>
          <p:nvPr>
            <p:ph idx="1"/>
          </p:nvPr>
        </p:nvSpPr>
        <p:spPr>
          <a:xfrm>
            <a:off x="457200" y="1196752"/>
            <a:ext cx="6851104" cy="5127848"/>
          </a:xfrm>
        </p:spPr>
        <p:txBody>
          <a:bodyPr>
            <a:normAutofit fontScale="85000" lnSpcReduction="20000"/>
          </a:bodyPr>
          <a:lstStyle/>
          <a:p>
            <a:pPr>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二</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年資積分：最高</a:t>
            </a:r>
            <a:r>
              <a:rPr lang="en-US" altLang="zh-TW" sz="2800" dirty="0">
                <a:solidFill>
                  <a:srgbClr val="FF0000"/>
                </a:solidFill>
                <a:latin typeface="標楷體" pitchFamily="65" charset="-120"/>
                <a:ea typeface="標楷體" pitchFamily="65" charset="-120"/>
              </a:rPr>
              <a:t>40</a:t>
            </a:r>
            <a:r>
              <a:rPr lang="zh-TW" altLang="en-US" sz="2800" dirty="0">
                <a:latin typeface="標楷體" pitchFamily="65" charset="-120"/>
                <a:ea typeface="標楷體" pitchFamily="65" charset="-120"/>
              </a:rPr>
              <a:t>分。</a:t>
            </a:r>
          </a:p>
          <a:p>
            <a:pPr marL="354013" indent="-354013">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在本縣國民中小學暨幼兒園連續服務，每滿一年給</a:t>
            </a:r>
            <a:r>
              <a:rPr lang="en-US" altLang="zh-TW" sz="2800" b="1" dirty="0">
                <a:solidFill>
                  <a:srgbClr val="FF0000"/>
                </a:solidFill>
                <a:latin typeface="標楷體" pitchFamily="65" charset="-120"/>
                <a:ea typeface="標楷體" pitchFamily="65" charset="-120"/>
              </a:rPr>
              <a:t>2</a:t>
            </a:r>
            <a:r>
              <a:rPr lang="zh-TW" altLang="zh-TW" sz="2800" dirty="0">
                <a:latin typeface="標楷體" pitchFamily="65" charset="-120"/>
                <a:ea typeface="標楷體" pitchFamily="65" charset="-120"/>
              </a:rPr>
              <a:t>分。</a:t>
            </a:r>
            <a:r>
              <a:rPr lang="zh-TW" altLang="en-US" sz="2800" dirty="0">
                <a:solidFill>
                  <a:srgbClr val="FF0000"/>
                </a:solidFill>
                <a:latin typeface="標楷體" pitchFamily="65" charset="-120"/>
                <a:ea typeface="標楷體" pitchFamily="65" charset="-120"/>
              </a:rPr>
              <a:t>（服義務役及育嬰留職停薪年資得以採計）</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在本縣偏遠地區國民中小學暨幼兒園連續服務，每滿一年加給</a:t>
            </a:r>
            <a:r>
              <a:rPr lang="en-US" altLang="zh-TW" sz="2800" dirty="0">
                <a:solidFill>
                  <a:srgbClr val="FF0000"/>
                </a:solidFill>
                <a:latin typeface="標楷體" pitchFamily="65" charset="-120"/>
                <a:ea typeface="標楷體" pitchFamily="65" charset="-120"/>
              </a:rPr>
              <a:t>1</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留職停薪年資不予採計</a:t>
            </a:r>
            <a:r>
              <a:rPr lang="en-US" altLang="zh-TW" sz="2800" dirty="0">
                <a:latin typeface="標楷體" pitchFamily="65" charset="-120"/>
                <a:ea typeface="標楷體" pitchFamily="65" charset="-120"/>
              </a:rPr>
              <a:t>)</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在本縣特殊偏遠地區國民中小學暨幼兒園連續服務，每滿一年加給</a:t>
            </a:r>
            <a:r>
              <a:rPr lang="en-US" altLang="zh-TW" sz="2800" dirty="0">
                <a:solidFill>
                  <a:srgbClr val="FF0000"/>
                </a:solidFill>
                <a:latin typeface="標楷體" pitchFamily="65" charset="-120"/>
                <a:ea typeface="標楷體" pitchFamily="65" charset="-120"/>
              </a:rPr>
              <a:t>2</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留職停薪年資不予採計</a:t>
            </a:r>
            <a:r>
              <a:rPr lang="en-US" altLang="zh-TW" sz="2800" dirty="0">
                <a:latin typeface="標楷體" pitchFamily="65" charset="-120"/>
                <a:ea typeface="標楷體" pitchFamily="65" charset="-120"/>
              </a:rPr>
              <a:t>)</a:t>
            </a:r>
          </a:p>
          <a:p>
            <a:pPr marL="354013" indent="-354013">
              <a:buNone/>
            </a:pPr>
            <a:r>
              <a:rPr lang="en-US" altLang="zh-TW" sz="2800" dirty="0">
                <a:latin typeface="標楷體" pitchFamily="65" charset="-120"/>
                <a:ea typeface="標楷體" pitchFamily="65" charset="-120"/>
              </a:rPr>
              <a:t>4.</a:t>
            </a:r>
            <a:r>
              <a:rPr lang="zh-TW" altLang="en-US" sz="2800" dirty="0">
                <a:solidFill>
                  <a:schemeClr val="tx1"/>
                </a:solidFill>
                <a:latin typeface="標楷體" pitchFamily="65" charset="-120"/>
                <a:ea typeface="標楷體" pitchFamily="65" charset="-120"/>
              </a:rPr>
              <a:t>在本縣極度偏遠地區國民中小學及幼兒園連續服務，每滿一年加給</a:t>
            </a:r>
            <a:r>
              <a:rPr lang="en-US" altLang="zh-TW" sz="2800" dirty="0">
                <a:solidFill>
                  <a:srgbClr val="FF0000"/>
                </a:solidFill>
                <a:latin typeface="標楷體" pitchFamily="65" charset="-120"/>
                <a:ea typeface="標楷體" pitchFamily="65" charset="-120"/>
              </a:rPr>
              <a:t>3</a:t>
            </a:r>
            <a:r>
              <a:rPr lang="zh-TW" altLang="en-US" sz="2800" dirty="0">
                <a:solidFill>
                  <a:schemeClr val="tx1"/>
                </a:solidFill>
                <a:latin typeface="標楷體" pitchFamily="65" charset="-120"/>
                <a:ea typeface="標楷體" pitchFamily="65" charset="-120"/>
              </a:rPr>
              <a:t>分。</a:t>
            </a:r>
            <a:r>
              <a:rPr lang="en-US" altLang="zh-TW" sz="2800" dirty="0">
                <a:solidFill>
                  <a:schemeClr val="tx1"/>
                </a:solidFill>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留職停薪年資不予採計</a:t>
            </a:r>
            <a:r>
              <a:rPr lang="en-US" altLang="zh-TW" sz="2800" dirty="0">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5.</a:t>
            </a:r>
            <a:r>
              <a:rPr lang="zh-TW" altLang="zh-TW" sz="2800" dirty="0">
                <a:latin typeface="標楷體" pitchFamily="65" charset="-120"/>
                <a:ea typeface="標楷體" pitchFamily="65" charset="-120"/>
              </a:rPr>
              <a:t>在本縣學校、幼兒園兼任處</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室</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主任、園長，每滿一年加給</a:t>
            </a:r>
            <a:r>
              <a:rPr lang="en-US" altLang="zh-TW" sz="2800" dirty="0">
                <a:solidFill>
                  <a:srgbClr val="FF0000"/>
                </a:solidFill>
                <a:latin typeface="標楷體" pitchFamily="65" charset="-120"/>
                <a:ea typeface="標楷體" pitchFamily="65" charset="-120"/>
              </a:rPr>
              <a:t>2.5</a:t>
            </a:r>
            <a:r>
              <a:rPr lang="zh-TW" altLang="zh-TW" sz="2800" dirty="0">
                <a:latin typeface="標楷體" pitchFamily="65" charset="-120"/>
                <a:ea typeface="標楷體" pitchFamily="65" charset="-120"/>
              </a:rPr>
              <a:t>分。</a:t>
            </a:r>
          </a:p>
          <a:p>
            <a:pPr>
              <a:buNone/>
            </a:pPr>
            <a:endParaRPr lang="zh-TW" altLang="en-US" sz="2800" dirty="0">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476672"/>
            <a:ext cx="8229600" cy="576064"/>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196752"/>
            <a:ext cx="6851104" cy="5184576"/>
          </a:xfrm>
        </p:spPr>
        <p:txBody>
          <a:bodyPr>
            <a:normAutofit fontScale="85000" lnSpcReduction="20000"/>
          </a:bodyPr>
          <a:lstStyle/>
          <a:p>
            <a:pPr>
              <a:buNone/>
            </a:pPr>
            <a:r>
              <a:rPr lang="en-US" altLang="zh-TW" sz="2800" dirty="0">
                <a:latin typeface="標楷體" pitchFamily="65" charset="-120"/>
                <a:ea typeface="標楷體" pitchFamily="65" charset="-120"/>
              </a:rPr>
              <a:t>6.</a:t>
            </a:r>
            <a:r>
              <a:rPr lang="zh-TW" altLang="zh-TW" sz="2800" dirty="0">
                <a:latin typeface="標楷體" pitchFamily="65" charset="-120"/>
                <a:ea typeface="標楷體" pitchFamily="65" charset="-120"/>
              </a:rPr>
              <a:t>在本縣學校、幼兒園兼任組長、副組長、人事、主計，每滿一年加給</a:t>
            </a:r>
            <a:r>
              <a:rPr lang="en-US" altLang="zh-TW" sz="2800" dirty="0">
                <a:solidFill>
                  <a:srgbClr val="FF0000"/>
                </a:solidFill>
                <a:latin typeface="標楷體" pitchFamily="65" charset="-120"/>
                <a:ea typeface="標楷體" pitchFamily="65" charset="-120"/>
              </a:rPr>
              <a:t>1.5</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具二種以上兼職者，</a:t>
            </a:r>
            <a:r>
              <a:rPr lang="zh-TW" altLang="en-US" sz="2800" dirty="0">
                <a:latin typeface="標楷體" pitchFamily="65" charset="-120"/>
                <a:ea typeface="標楷體" pitchFamily="65" charset="-120"/>
              </a:rPr>
              <a:t>應</a:t>
            </a:r>
            <a:r>
              <a:rPr lang="zh-TW" altLang="zh-TW" sz="2800" dirty="0">
                <a:latin typeface="標楷體" pitchFamily="65" charset="-120"/>
                <a:ea typeface="標楷體" pitchFamily="65" charset="-120"/>
              </a:rPr>
              <a:t>擇一採計</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7.</a:t>
            </a:r>
            <a:r>
              <a:rPr lang="zh-TW" altLang="en-US" sz="2800" dirty="0">
                <a:latin typeface="標楷體" pitchFamily="65" charset="-120"/>
                <a:ea typeface="標楷體" pitchFamily="65" charset="-120"/>
              </a:rPr>
              <a:t>在本縣服務期間內商借至各級主管機關辦理教育行政相關業務，每滿一年加，加給</a:t>
            </a:r>
            <a:r>
              <a:rPr lang="en-US" altLang="zh-TW" sz="2800" dirty="0">
                <a:solidFill>
                  <a:srgbClr val="FF0000"/>
                </a:solidFill>
                <a:latin typeface="標楷體" pitchFamily="65" charset="-120"/>
                <a:ea typeface="標楷體" pitchFamily="65" charset="-120"/>
              </a:rPr>
              <a:t>1.5</a:t>
            </a:r>
            <a:r>
              <a:rPr lang="zh-TW" altLang="zh-TW" sz="2800" dirty="0">
                <a:latin typeface="標楷體" pitchFamily="65" charset="-120"/>
                <a:ea typeface="標楷體" pitchFamily="65" charset="-120"/>
              </a:rPr>
              <a:t>分</a:t>
            </a:r>
            <a:r>
              <a:rPr lang="zh-TW" altLang="en-US" sz="2800" dirty="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8.</a:t>
            </a:r>
            <a:r>
              <a:rPr lang="zh-TW" altLang="zh-TW" sz="2800" dirty="0">
                <a:latin typeface="標楷體" pitchFamily="65" charset="-120"/>
                <a:ea typeface="標楷體" pitchFamily="65" charset="-120"/>
              </a:rPr>
              <a:t>在本縣學校、幼兒園兼任導師，每滿一年加給</a:t>
            </a:r>
            <a:r>
              <a:rPr lang="en-US" altLang="zh-TW" sz="2800" dirty="0">
                <a:solidFill>
                  <a:srgbClr val="FF0000"/>
                </a:solidFill>
                <a:latin typeface="標楷體" pitchFamily="65" charset="-120"/>
                <a:ea typeface="標楷體" pitchFamily="65" charset="-120"/>
              </a:rPr>
              <a:t>0.5</a:t>
            </a:r>
            <a:r>
              <a:rPr lang="zh-TW" altLang="zh-TW" sz="2800" dirty="0">
                <a:latin typeface="標楷體" pitchFamily="65" charset="-120"/>
                <a:ea typeface="標楷體" pitchFamily="65" charset="-120"/>
              </a:rPr>
              <a:t>分（具二種以上兼職者，</a:t>
            </a:r>
            <a:r>
              <a:rPr lang="zh-TW" altLang="en-US" sz="2800" dirty="0">
                <a:latin typeface="標楷體" pitchFamily="65" charset="-120"/>
                <a:ea typeface="標楷體" pitchFamily="65" charset="-120"/>
              </a:rPr>
              <a:t>應</a:t>
            </a:r>
            <a:r>
              <a:rPr lang="zh-TW" altLang="zh-TW" sz="2800" dirty="0">
                <a:latin typeface="標楷體" pitchFamily="65" charset="-120"/>
                <a:ea typeface="標楷體" pitchFamily="65" charset="-120"/>
              </a:rPr>
              <a:t>擇一採計）。</a:t>
            </a:r>
          </a:p>
          <a:p>
            <a:pPr>
              <a:buNone/>
            </a:pPr>
            <a:r>
              <a:rPr lang="en-US" altLang="zh-TW" sz="2800" dirty="0">
                <a:latin typeface="標楷體" pitchFamily="65" charset="-120"/>
                <a:ea typeface="標楷體" pitchFamily="65" charset="-120"/>
              </a:rPr>
              <a:t>9.</a:t>
            </a:r>
            <a:r>
              <a:rPr lang="zh-TW" altLang="zh-TW" sz="2800" dirty="0">
                <a:latin typeface="標楷體" pitchFamily="65" charset="-120"/>
                <a:ea typeface="標楷體" pitchFamily="65" charset="-120"/>
              </a:rPr>
              <a:t>前述年資積分，限經聘</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派</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任之合格教師及</a:t>
            </a:r>
            <a:r>
              <a:rPr lang="en-US" altLang="zh-TW" sz="2800" dirty="0">
                <a:latin typeface="標楷體" pitchFamily="65" charset="-120"/>
                <a:ea typeface="標楷體" pitchFamily="65" charset="-120"/>
              </a:rPr>
              <a:t>86</a:t>
            </a:r>
            <a:r>
              <a:rPr lang="zh-TW" altLang="zh-TW" sz="2800" dirty="0">
                <a:latin typeface="標楷體" pitchFamily="65" charset="-120"/>
                <a:ea typeface="標楷體" pitchFamily="65" charset="-120"/>
              </a:rPr>
              <a:t>學年度</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以前依法分發之實習教師或</a:t>
            </a:r>
            <a:r>
              <a:rPr lang="en-US" altLang="zh-TW" sz="2800" dirty="0">
                <a:latin typeface="標楷體" pitchFamily="65" charset="-120"/>
                <a:ea typeface="標楷體" pitchFamily="65" charset="-120"/>
              </a:rPr>
              <a:t>84</a:t>
            </a:r>
            <a:r>
              <a:rPr lang="zh-TW" altLang="zh-TW" sz="2800" dirty="0">
                <a:latin typeface="標楷體" pitchFamily="65" charset="-120"/>
                <a:ea typeface="標楷體" pitchFamily="65" charset="-120"/>
              </a:rPr>
              <a:t>年</a:t>
            </a:r>
            <a:r>
              <a:rPr lang="en-US" altLang="zh-TW" sz="2800" dirty="0">
                <a:latin typeface="標楷體" pitchFamily="65" charset="-120"/>
                <a:ea typeface="標楷體" pitchFamily="65" charset="-120"/>
              </a:rPr>
              <a:t>11</a:t>
            </a:r>
            <a:r>
              <a:rPr lang="zh-TW" altLang="zh-TW" sz="2800" dirty="0">
                <a:latin typeface="標楷體" pitchFamily="65" charset="-120"/>
                <a:ea typeface="標楷體" pitchFamily="65" charset="-120"/>
              </a:rPr>
              <a:t>月</a:t>
            </a:r>
            <a:r>
              <a:rPr lang="en-US" altLang="zh-TW" sz="2800" dirty="0">
                <a:latin typeface="標楷體" pitchFamily="65" charset="-120"/>
                <a:ea typeface="標楷體" pitchFamily="65" charset="-120"/>
              </a:rPr>
              <a:t>16</a:t>
            </a:r>
            <a:r>
              <a:rPr lang="zh-TW" altLang="zh-TW" sz="2800" dirty="0">
                <a:latin typeface="標楷體" pitchFamily="65" charset="-120"/>
                <a:ea typeface="標楷體" pitchFamily="65" charset="-120"/>
              </a:rPr>
              <a:t>日</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以前進用之試用教師期間始得採計。</a:t>
            </a:r>
            <a:endParaRPr lang="en-US"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10.</a:t>
            </a:r>
            <a:r>
              <a:rPr lang="zh-TW" altLang="en-US" sz="2800" dirty="0">
                <a:solidFill>
                  <a:srgbClr val="FF0000"/>
                </a:solidFill>
                <a:latin typeface="標楷體" pitchFamily="65" charset="-120"/>
                <a:ea typeface="標楷體" pitchFamily="65" charset="-120"/>
              </a:rPr>
              <a:t>同一學年度同時兼任行政職務與導師職務者，年資擇一採計。未滿一年之兼任行政職務及導師年資，同一學年度內得合併計算，以較低之職務為採計基準核給分數。 </a:t>
            </a:r>
            <a:endParaRPr lang="zh-TW" altLang="zh-TW" sz="2800" dirty="0">
              <a:solidFill>
                <a:srgbClr val="FF0000"/>
              </a:solidFill>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492664"/>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6923112" cy="4911824"/>
          </a:xfrm>
        </p:spPr>
        <p:txBody>
          <a:bodyPr>
            <a:normAutofit fontScale="92500"/>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在本縣最近五年</a:t>
            </a:r>
            <a:r>
              <a:rPr lang="en-US" altLang="zh-TW" sz="2800" dirty="0">
                <a:latin typeface="標楷體" pitchFamily="65" charset="-120"/>
                <a:ea typeface="標楷體" pitchFamily="65" charset="-120"/>
              </a:rPr>
              <a:t>(</a:t>
            </a:r>
            <a:r>
              <a:rPr lang="en-US" altLang="zh-TW" sz="2800" dirty="0">
                <a:solidFill>
                  <a:srgbClr val="FF0000"/>
                </a:solidFill>
                <a:latin typeface="標楷體" pitchFamily="65" charset="-120"/>
                <a:ea typeface="標楷體" pitchFamily="65" charset="-120"/>
              </a:rPr>
              <a:t>107~</a:t>
            </a:r>
            <a:r>
              <a:rPr lang="en-US" sz="2800" dirty="0">
                <a:solidFill>
                  <a:srgbClr val="FF0000"/>
                </a:solidFill>
                <a:latin typeface="標楷體" pitchFamily="65" charset="-120"/>
                <a:ea typeface="標楷體" pitchFamily="65" charset="-120"/>
              </a:rPr>
              <a:t>111</a:t>
            </a:r>
            <a:r>
              <a:rPr lang="zh-TW" altLang="en-US" sz="2800" dirty="0">
                <a:latin typeface="標楷體" pitchFamily="65" charset="-120"/>
                <a:ea typeface="標楷體" pitchFamily="65" charset="-120"/>
              </a:rPr>
              <a:t>學年度</a:t>
            </a:r>
            <a:r>
              <a:rPr lang="en-US" altLang="zh-TW" sz="2800" dirty="0">
                <a:latin typeface="標楷體" pitchFamily="65" charset="-120"/>
                <a:ea typeface="標楷體" pitchFamily="65" charset="-120"/>
              </a:rPr>
              <a:t>)</a:t>
            </a:r>
          </a:p>
          <a:p>
            <a:pPr>
              <a:buNone/>
            </a:pPr>
            <a:r>
              <a:rPr lang="en-US" altLang="zh-TW" sz="2800" dirty="0">
                <a:latin typeface="標楷體" pitchFamily="65" charset="-120"/>
                <a:ea typeface="標楷體" pitchFamily="65" charset="-120"/>
              </a:rPr>
              <a:t>    </a:t>
            </a:r>
            <a:r>
              <a:rPr lang="zh-TW" altLang="zh-TW" sz="2800" dirty="0">
                <a:latin typeface="標楷體" pitchFamily="65" charset="-120"/>
                <a:ea typeface="標楷體" pitchFamily="65" charset="-120"/>
              </a:rPr>
              <a:t>考績之積分：最高</a:t>
            </a:r>
            <a:r>
              <a:rPr lang="en-US" altLang="zh-TW" sz="2800" dirty="0">
                <a:solidFill>
                  <a:srgbClr val="FF0000"/>
                </a:solidFill>
                <a:latin typeface="標楷體" pitchFamily="65" charset="-120"/>
                <a:ea typeface="標楷體" pitchFamily="65" charset="-120"/>
              </a:rPr>
              <a:t>10</a:t>
            </a:r>
            <a:r>
              <a:rPr lang="zh-TW" altLang="zh-TW" sz="2800" dirty="0">
                <a:latin typeface="標楷體" pitchFamily="65" charset="-120"/>
                <a:ea typeface="標楷體" pitchFamily="65" charset="-120"/>
              </a:rPr>
              <a:t>分。</a:t>
            </a:r>
            <a:endParaRPr lang="en-US"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考列公立</a:t>
            </a:r>
            <a:r>
              <a:rPr lang="zh-TW" altLang="en-US" sz="2800" dirty="0">
                <a:latin typeface="標楷體" pitchFamily="65" charset="-120"/>
                <a:ea typeface="標楷體" pitchFamily="65" charset="-120"/>
              </a:rPr>
              <a:t>高級中等</a:t>
            </a:r>
            <a:r>
              <a:rPr lang="zh-TW" altLang="zh-TW" sz="2800" dirty="0">
                <a:latin typeface="標楷體" pitchFamily="65" charset="-120"/>
                <a:ea typeface="標楷體" pitchFamily="65" charset="-120"/>
              </a:rPr>
              <a:t>學校</a:t>
            </a:r>
            <a:r>
              <a:rPr lang="zh-TW" altLang="en-US" sz="2800" dirty="0">
                <a:latin typeface="標楷體" pitchFamily="65" charset="-120"/>
                <a:ea typeface="標楷體" pitchFamily="65" charset="-120"/>
              </a:rPr>
              <a:t>以下學校教師成績考</a:t>
            </a:r>
            <a:r>
              <a:rPr lang="zh-TW" altLang="zh-TW" sz="2800" dirty="0">
                <a:latin typeface="標楷體" pitchFamily="65" charset="-120"/>
                <a:ea typeface="標楷體" pitchFamily="65" charset="-120"/>
              </a:rPr>
              <a:t>核辦法第四條第一項</a:t>
            </a:r>
            <a:r>
              <a:rPr lang="zh-TW" altLang="zh-TW" sz="2800" dirty="0">
                <a:solidFill>
                  <a:srgbClr val="FF0000"/>
                </a:solidFill>
                <a:latin typeface="標楷體" pitchFamily="65" charset="-120"/>
                <a:ea typeface="標楷體" pitchFamily="65" charset="-120"/>
              </a:rPr>
              <a:t>第一款者</a:t>
            </a:r>
            <a:r>
              <a:rPr lang="zh-TW" altLang="zh-TW" sz="2800" dirty="0">
                <a:latin typeface="標楷體" pitchFamily="65" charset="-120"/>
                <a:ea typeface="標楷體" pitchFamily="65" charset="-120"/>
              </a:rPr>
              <a:t>，每年給</a:t>
            </a:r>
            <a:r>
              <a:rPr lang="en-US" altLang="zh-TW" sz="2800" dirty="0">
                <a:solidFill>
                  <a:srgbClr val="FF0000"/>
                </a:solidFill>
                <a:latin typeface="標楷體" pitchFamily="65" charset="-120"/>
                <a:ea typeface="標楷體" pitchFamily="65" charset="-120"/>
              </a:rPr>
              <a:t>2</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考列公立</a:t>
            </a:r>
            <a:r>
              <a:rPr lang="zh-TW" altLang="en-US" sz="2800" dirty="0">
                <a:latin typeface="標楷體" pitchFamily="65" charset="-120"/>
                <a:ea typeface="標楷體" pitchFamily="65" charset="-120"/>
              </a:rPr>
              <a:t>高級中等</a:t>
            </a:r>
            <a:r>
              <a:rPr lang="zh-TW" altLang="zh-TW" sz="2800" dirty="0">
                <a:latin typeface="標楷體" pitchFamily="65" charset="-120"/>
                <a:ea typeface="標楷體" pitchFamily="65" charset="-120"/>
              </a:rPr>
              <a:t>學校</a:t>
            </a:r>
            <a:r>
              <a:rPr lang="zh-TW" altLang="en-US" sz="2800" dirty="0">
                <a:latin typeface="標楷體" pitchFamily="65" charset="-120"/>
                <a:ea typeface="標楷體" pitchFamily="65" charset="-120"/>
              </a:rPr>
              <a:t>以下學校教師成績考</a:t>
            </a:r>
            <a:r>
              <a:rPr lang="zh-TW" altLang="zh-TW" sz="2800" dirty="0">
                <a:latin typeface="標楷體" pitchFamily="65" charset="-120"/>
                <a:ea typeface="標楷體" pitchFamily="65" charset="-120"/>
              </a:rPr>
              <a:t>核辦法第四條第一項</a:t>
            </a:r>
            <a:r>
              <a:rPr lang="zh-TW" altLang="zh-TW" sz="2800" dirty="0">
                <a:solidFill>
                  <a:srgbClr val="FF0000"/>
                </a:solidFill>
                <a:latin typeface="標楷體" pitchFamily="65" charset="-120"/>
                <a:ea typeface="標楷體" pitchFamily="65" charset="-120"/>
              </a:rPr>
              <a:t>第二款者</a:t>
            </a:r>
            <a:r>
              <a:rPr lang="zh-TW" altLang="zh-TW" sz="2800" dirty="0">
                <a:latin typeface="標楷體" pitchFamily="65" charset="-120"/>
                <a:ea typeface="標楷體" pitchFamily="65" charset="-120"/>
              </a:rPr>
              <a:t>，每年給</a:t>
            </a:r>
            <a:r>
              <a:rPr lang="en-US" altLang="zh-TW" sz="2800" dirty="0">
                <a:solidFill>
                  <a:srgbClr val="FF0000"/>
                </a:solidFill>
                <a:latin typeface="標楷體" pitchFamily="65" charset="-120"/>
                <a:ea typeface="標楷體" pitchFamily="65" charset="-120"/>
              </a:rPr>
              <a:t>1</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因</a:t>
            </a:r>
            <a:r>
              <a:rPr lang="zh-TW" altLang="zh-TW" sz="2800" dirty="0">
                <a:solidFill>
                  <a:srgbClr val="FF0000"/>
                </a:solidFill>
                <a:latin typeface="標楷體" pitchFamily="65" charset="-120"/>
                <a:ea typeface="標楷體" pitchFamily="65" charset="-120"/>
              </a:rPr>
              <a:t>病假</a:t>
            </a:r>
            <a:r>
              <a:rPr lang="zh-TW" altLang="zh-TW" sz="2800" dirty="0">
                <a:latin typeface="標楷體" pitchFamily="65" charset="-120"/>
                <a:ea typeface="標楷體" pitchFamily="65" charset="-120"/>
              </a:rPr>
              <a:t>，致考列公立</a:t>
            </a:r>
            <a:r>
              <a:rPr lang="zh-TW" altLang="en-US" sz="2800" dirty="0">
                <a:latin typeface="標楷體" pitchFamily="65" charset="-120"/>
                <a:ea typeface="標楷體" pitchFamily="65" charset="-120"/>
              </a:rPr>
              <a:t>高級中等</a:t>
            </a:r>
            <a:r>
              <a:rPr lang="zh-TW" altLang="zh-TW" sz="2800" dirty="0">
                <a:latin typeface="標楷體" pitchFamily="65" charset="-120"/>
                <a:ea typeface="標楷體" pitchFamily="65" charset="-120"/>
              </a:rPr>
              <a:t>學校</a:t>
            </a:r>
            <a:r>
              <a:rPr lang="zh-TW" altLang="en-US" sz="2800" dirty="0">
                <a:latin typeface="標楷體" pitchFamily="65" charset="-120"/>
                <a:ea typeface="標楷體" pitchFamily="65" charset="-120"/>
              </a:rPr>
              <a:t>以下學校教師成績考</a:t>
            </a:r>
            <a:r>
              <a:rPr lang="zh-TW" altLang="zh-TW" sz="2800" dirty="0">
                <a:latin typeface="標楷體" pitchFamily="65" charset="-120"/>
                <a:ea typeface="標楷體" pitchFamily="65" charset="-120"/>
              </a:rPr>
              <a:t>核辦法第四條第一項</a:t>
            </a:r>
            <a:r>
              <a:rPr lang="zh-TW" altLang="zh-TW" sz="2800" dirty="0">
                <a:solidFill>
                  <a:srgbClr val="FF0000"/>
                </a:solidFill>
                <a:latin typeface="標楷體" pitchFamily="65" charset="-120"/>
                <a:ea typeface="標楷體" pitchFamily="65" charset="-120"/>
              </a:rPr>
              <a:t>第三款者</a:t>
            </a:r>
            <a:r>
              <a:rPr lang="zh-TW" altLang="zh-TW" sz="2800" dirty="0">
                <a:latin typeface="標楷體" pitchFamily="65" charset="-120"/>
                <a:ea typeface="標楷體" pitchFamily="65" charset="-120"/>
              </a:rPr>
              <a:t>，每年給</a:t>
            </a:r>
            <a:r>
              <a:rPr lang="en-US" altLang="zh-TW" sz="2800" dirty="0">
                <a:solidFill>
                  <a:srgbClr val="FF0000"/>
                </a:solidFill>
                <a:latin typeface="標楷體" pitchFamily="65" charset="-120"/>
                <a:ea typeface="標楷體" pitchFamily="65" charset="-120"/>
              </a:rPr>
              <a:t>1</a:t>
            </a:r>
            <a:r>
              <a:rPr lang="zh-TW" altLang="zh-TW" sz="2800" dirty="0">
                <a:latin typeface="標楷體" pitchFamily="65" charset="-120"/>
                <a:ea typeface="標楷體" pitchFamily="65" charset="-120"/>
              </a:rPr>
              <a:t>分。</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請學校註記</a:t>
            </a:r>
            <a:r>
              <a:rPr lang="en-US" altLang="zh-TW" sz="2800" dirty="0">
                <a:solidFill>
                  <a:srgbClr val="FF0000"/>
                </a:solidFill>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4.</a:t>
            </a:r>
            <a:r>
              <a:rPr lang="zh-TW" altLang="zh-TW" sz="2800" dirty="0">
                <a:solidFill>
                  <a:srgbClr val="FF0000"/>
                </a:solidFill>
                <a:latin typeface="標楷體" pitchFamily="65" charset="-120"/>
                <a:ea typeface="標楷體" pitchFamily="65" charset="-120"/>
              </a:rPr>
              <a:t>另予考核者，依前述標準各給予一半分數</a:t>
            </a:r>
            <a:r>
              <a:rPr lang="zh-TW" altLang="zh-TW" sz="2800" dirty="0">
                <a:latin typeface="標楷體" pitchFamily="65" charset="-120"/>
                <a:ea typeface="標楷體" pitchFamily="65" charset="-120"/>
              </a:rPr>
              <a:t>。</a:t>
            </a:r>
          </a:p>
          <a:p>
            <a:pPr>
              <a:buNone/>
            </a:pPr>
            <a:endParaRPr lang="zh-TW" altLang="en-US" dirty="0"/>
          </a:p>
        </p:txBody>
      </p:sp>
    </p:spTree>
  </p:cSld>
  <p:clrMapOvr>
    <a:masterClrMapping/>
  </p:clrMapOvr>
  <p:transition>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340768"/>
            <a:ext cx="6851104" cy="4983832"/>
          </a:xfrm>
        </p:spPr>
        <p:txBody>
          <a:bodyPr>
            <a:normAutofit/>
          </a:bodyPr>
          <a:lstStyle/>
          <a:p>
            <a:pPr>
              <a:buNone/>
            </a:pP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四</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在本縣最近五年</a:t>
            </a:r>
            <a:r>
              <a:rPr lang="en-US" altLang="zh-TW" sz="2400" dirty="0">
                <a:latin typeface="標楷體" pitchFamily="65" charset="-120"/>
                <a:ea typeface="標楷體" pitchFamily="65" charset="-120"/>
              </a:rPr>
              <a:t>(</a:t>
            </a:r>
            <a:r>
              <a:rPr lang="en-US" sz="2400" dirty="0">
                <a:solidFill>
                  <a:srgbClr val="FF0000"/>
                </a:solidFill>
                <a:latin typeface="標楷體" pitchFamily="65" charset="-120"/>
                <a:ea typeface="標楷體" pitchFamily="65" charset="-120"/>
              </a:rPr>
              <a:t>108</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30</a:t>
            </a:r>
            <a:r>
              <a:rPr lang="zh-TW" altLang="en-US" sz="2400" dirty="0">
                <a:solidFill>
                  <a:srgbClr val="FF0000"/>
                </a:solidFill>
                <a:latin typeface="標楷體" pitchFamily="65" charset="-120"/>
                <a:ea typeface="標楷體" pitchFamily="65" charset="-120"/>
              </a:rPr>
              <a:t>日至</a:t>
            </a:r>
            <a:r>
              <a:rPr lang="en-US" sz="2400" dirty="0">
                <a:solidFill>
                  <a:srgbClr val="FF0000"/>
                </a:solidFill>
                <a:latin typeface="標楷體" pitchFamily="65" charset="-120"/>
                <a:ea typeface="標楷體" pitchFamily="65" charset="-120"/>
              </a:rPr>
              <a:t>113</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29</a:t>
            </a:r>
            <a:r>
              <a:rPr lang="zh-TW" altLang="en-US" sz="2400" dirty="0">
                <a:solidFill>
                  <a:srgbClr val="FF0000"/>
                </a:solidFill>
                <a:latin typeface="標楷體" pitchFamily="65" charset="-120"/>
                <a:ea typeface="標楷體" pitchFamily="65" charset="-120"/>
              </a:rPr>
              <a:t>日</a:t>
            </a:r>
            <a:r>
              <a:rPr lang="zh-TW" altLang="en-US" sz="2400" dirty="0">
                <a:latin typeface="標楷體" pitchFamily="65" charset="-120"/>
                <a:ea typeface="標楷體" pitchFamily="65" charset="-120"/>
              </a:rPr>
              <a:t>止</a:t>
            </a:r>
            <a:r>
              <a:rPr lang="en-US" sz="2400" dirty="0">
                <a:latin typeface="標楷體" pitchFamily="65" charset="-120"/>
                <a:ea typeface="標楷體" pitchFamily="65" charset="-120"/>
              </a:rPr>
              <a:t>(</a:t>
            </a:r>
            <a:r>
              <a:rPr lang="zh-TW" altLang="en-US" sz="2400" dirty="0">
                <a:latin typeface="標楷體" pitchFamily="65" charset="-120"/>
                <a:ea typeface="標楷體" pitchFamily="65" charset="-120"/>
              </a:rPr>
              <a:t>含留職停薪年資</a:t>
            </a:r>
            <a:r>
              <a:rPr lang="en-US" sz="2400" dirty="0">
                <a:latin typeface="標楷體" pitchFamily="65" charset="-120"/>
                <a:ea typeface="標楷體" pitchFamily="65" charset="-120"/>
              </a:rPr>
              <a:t>))</a:t>
            </a:r>
            <a:r>
              <a:rPr lang="zh-TW" altLang="zh-TW" sz="2400" dirty="0">
                <a:latin typeface="標楷體" pitchFamily="65" charset="-120"/>
                <a:ea typeface="標楷體" pitchFamily="65" charset="-120"/>
              </a:rPr>
              <a:t>獎懲之積分：最高</a:t>
            </a:r>
            <a:r>
              <a:rPr lang="en-US" altLang="zh-TW" sz="2400" dirty="0">
                <a:solidFill>
                  <a:srgbClr val="FF0000"/>
                </a:solidFill>
                <a:latin typeface="標楷體" pitchFamily="65" charset="-120"/>
                <a:ea typeface="標楷體" pitchFamily="65" charset="-120"/>
              </a:rPr>
              <a:t>10</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a:buNone/>
            </a:pPr>
            <a:r>
              <a:rPr lang="en-US" altLang="zh-TW" sz="2400" dirty="0">
                <a:latin typeface="標楷體" pitchFamily="65" charset="-120"/>
                <a:ea typeface="標楷體" pitchFamily="65" charset="-120"/>
              </a:rPr>
              <a:t>1.</a:t>
            </a:r>
            <a:r>
              <a:rPr lang="zh-TW" altLang="zh-TW" sz="2400" dirty="0">
                <a:latin typeface="標楷體" pitchFamily="65" charset="-120"/>
                <a:ea typeface="標楷體" pitchFamily="65" charset="-120"/>
              </a:rPr>
              <a:t>嘉獎一次給</a:t>
            </a:r>
            <a:r>
              <a:rPr lang="en-US" altLang="zh-TW" sz="2400" dirty="0">
                <a:solidFill>
                  <a:srgbClr val="FF0000"/>
                </a:solidFill>
                <a:latin typeface="標楷體" pitchFamily="65" charset="-120"/>
                <a:ea typeface="標楷體" pitchFamily="65" charset="-120"/>
              </a:rPr>
              <a:t>1</a:t>
            </a:r>
            <a:r>
              <a:rPr lang="zh-TW" altLang="zh-TW" sz="2400" dirty="0">
                <a:latin typeface="標楷體" pitchFamily="65" charset="-120"/>
                <a:ea typeface="標楷體" pitchFamily="65" charset="-120"/>
              </a:rPr>
              <a:t>分，申誡一次減</a:t>
            </a:r>
            <a:r>
              <a:rPr lang="en-US" altLang="zh-TW" sz="2400" dirty="0">
                <a:solidFill>
                  <a:srgbClr val="FF0000"/>
                </a:solidFill>
                <a:latin typeface="標楷體" pitchFamily="65" charset="-120"/>
                <a:ea typeface="標楷體" pitchFamily="65" charset="-120"/>
              </a:rPr>
              <a:t>1</a:t>
            </a:r>
            <a:r>
              <a:rPr lang="zh-TW" altLang="zh-TW" sz="2400" dirty="0">
                <a:latin typeface="標楷體" pitchFamily="65" charset="-120"/>
                <a:ea typeface="標楷體" pitchFamily="65" charset="-120"/>
              </a:rPr>
              <a:t>分。</a:t>
            </a:r>
          </a:p>
          <a:p>
            <a:pPr>
              <a:buNone/>
            </a:pPr>
            <a:r>
              <a:rPr lang="en-US" altLang="zh-TW" sz="2400" dirty="0">
                <a:latin typeface="標楷體" pitchFamily="65" charset="-120"/>
                <a:ea typeface="標楷體" pitchFamily="65" charset="-120"/>
              </a:rPr>
              <a:t>2.</a:t>
            </a:r>
            <a:r>
              <a:rPr lang="zh-TW" altLang="zh-TW" sz="2400" dirty="0">
                <a:latin typeface="標楷體" pitchFamily="65" charset="-120"/>
                <a:ea typeface="標楷體" pitchFamily="65" charset="-120"/>
              </a:rPr>
              <a:t>記功一次給</a:t>
            </a:r>
            <a:r>
              <a:rPr lang="en-US" altLang="zh-TW" sz="2400" dirty="0">
                <a:solidFill>
                  <a:srgbClr val="FF0000"/>
                </a:solidFill>
                <a:latin typeface="標楷體" pitchFamily="65" charset="-120"/>
                <a:ea typeface="標楷體" pitchFamily="65" charset="-120"/>
              </a:rPr>
              <a:t>3</a:t>
            </a:r>
            <a:r>
              <a:rPr lang="zh-TW" altLang="zh-TW" sz="2400" dirty="0">
                <a:latin typeface="標楷體" pitchFamily="65" charset="-120"/>
                <a:ea typeface="標楷體" pitchFamily="65" charset="-120"/>
              </a:rPr>
              <a:t>分，記過一次減</a:t>
            </a:r>
            <a:r>
              <a:rPr lang="en-US" altLang="zh-TW" sz="2400" dirty="0">
                <a:solidFill>
                  <a:srgbClr val="FF0000"/>
                </a:solidFill>
                <a:latin typeface="標楷體" pitchFamily="65" charset="-120"/>
                <a:ea typeface="標楷體" pitchFamily="65" charset="-120"/>
              </a:rPr>
              <a:t>3</a:t>
            </a:r>
            <a:r>
              <a:rPr lang="zh-TW" altLang="zh-TW" sz="2400" dirty="0">
                <a:latin typeface="標楷體" pitchFamily="65" charset="-120"/>
                <a:ea typeface="標楷體" pitchFamily="65" charset="-120"/>
              </a:rPr>
              <a:t>分。</a:t>
            </a:r>
          </a:p>
          <a:p>
            <a:pPr>
              <a:buNone/>
            </a:pPr>
            <a:r>
              <a:rPr lang="en-US" altLang="zh-TW" sz="2400" dirty="0">
                <a:latin typeface="標楷體" pitchFamily="65" charset="-120"/>
                <a:ea typeface="標楷體" pitchFamily="65" charset="-120"/>
              </a:rPr>
              <a:t>3.</a:t>
            </a:r>
            <a:r>
              <a:rPr lang="zh-TW" altLang="zh-TW" sz="2400" dirty="0">
                <a:latin typeface="標楷體" pitchFamily="65" charset="-120"/>
                <a:ea typeface="標楷體" pitchFamily="65" charset="-120"/>
              </a:rPr>
              <a:t>記一大功給</a:t>
            </a:r>
            <a:r>
              <a:rPr lang="en-US" altLang="zh-TW" sz="2400" dirty="0">
                <a:solidFill>
                  <a:srgbClr val="FF0000"/>
                </a:solidFill>
                <a:latin typeface="標楷體" pitchFamily="65" charset="-120"/>
                <a:ea typeface="標楷體" pitchFamily="65" charset="-120"/>
              </a:rPr>
              <a:t>9</a:t>
            </a:r>
            <a:r>
              <a:rPr lang="zh-TW" altLang="zh-TW" sz="2400" dirty="0">
                <a:latin typeface="標楷體" pitchFamily="65" charset="-120"/>
                <a:ea typeface="標楷體" pitchFamily="65" charset="-120"/>
              </a:rPr>
              <a:t>分，記一大過減</a:t>
            </a:r>
            <a:r>
              <a:rPr lang="en-US" altLang="zh-TW" sz="2400" dirty="0">
                <a:solidFill>
                  <a:srgbClr val="FF0000"/>
                </a:solidFill>
                <a:latin typeface="標楷體" pitchFamily="65" charset="-120"/>
                <a:ea typeface="標楷體" pitchFamily="65" charset="-120"/>
              </a:rPr>
              <a:t>9</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選舉敘獎得予採計</a:t>
            </a:r>
            <a:r>
              <a:rPr lang="en-US" altLang="zh-TW" sz="2400" dirty="0">
                <a:latin typeface="標楷體" pitchFamily="65" charset="-120"/>
                <a:ea typeface="標楷體" pitchFamily="65" charset="-120"/>
              </a:rPr>
              <a:t>)</a:t>
            </a:r>
            <a:endParaRPr lang="zh-TW" altLang="zh-TW" sz="2400" dirty="0">
              <a:latin typeface="標楷體" pitchFamily="65" charset="-120"/>
              <a:ea typeface="標楷體" pitchFamily="65" charset="-120"/>
            </a:endParaRPr>
          </a:p>
          <a:p>
            <a:pPr>
              <a:buNone/>
            </a:pPr>
            <a:r>
              <a:rPr lang="en-US" altLang="zh-TW" sz="2400" dirty="0">
                <a:latin typeface="標楷體" pitchFamily="65" charset="-120"/>
                <a:ea typeface="標楷體" pitchFamily="65" charset="-120"/>
              </a:rPr>
              <a:t>4.</a:t>
            </a:r>
            <a:r>
              <a:rPr lang="zh-TW" altLang="zh-TW" sz="2400" dirty="0">
                <a:latin typeface="標楷體" pitchFamily="65" charset="-120"/>
                <a:ea typeface="標楷體" pitchFamily="65" charset="-120"/>
              </a:rPr>
              <a:t>主管教育行政機關頒發之獎狀（牌），縣市級每紙給</a:t>
            </a:r>
            <a:r>
              <a:rPr lang="en-US" altLang="zh-TW" sz="2400" dirty="0">
                <a:latin typeface="標楷體" pitchFamily="65" charset="-120"/>
                <a:ea typeface="標楷體" pitchFamily="65" charset="-120"/>
              </a:rPr>
              <a:t>)</a:t>
            </a:r>
            <a:r>
              <a:rPr lang="en-US" altLang="zh-TW" sz="2400" dirty="0">
                <a:solidFill>
                  <a:srgbClr val="FF0000"/>
                </a:solidFill>
                <a:latin typeface="標楷體" pitchFamily="65" charset="-120"/>
                <a:ea typeface="標楷體" pitchFamily="65" charset="-120"/>
              </a:rPr>
              <a:t>0.5</a:t>
            </a:r>
            <a:r>
              <a:rPr lang="zh-TW" altLang="zh-TW" sz="2400" dirty="0">
                <a:latin typeface="標楷體" pitchFamily="65" charset="-120"/>
                <a:ea typeface="標楷體" pitchFamily="65" charset="-120"/>
              </a:rPr>
              <a:t>分，中央級者每紙給</a:t>
            </a:r>
            <a:r>
              <a:rPr lang="en-US" altLang="zh-TW" sz="2400" dirty="0">
                <a:solidFill>
                  <a:srgbClr val="FF0000"/>
                </a:solidFill>
                <a:latin typeface="標楷體" pitchFamily="65" charset="-120"/>
                <a:ea typeface="標楷體" pitchFamily="65" charset="-120"/>
              </a:rPr>
              <a:t>2</a:t>
            </a:r>
            <a:r>
              <a:rPr lang="zh-TW" altLang="zh-TW" sz="2400" dirty="0">
                <a:latin typeface="標楷體" pitchFamily="65" charset="-120"/>
                <a:ea typeface="標楷體" pitchFamily="65" charset="-120"/>
              </a:rPr>
              <a:t>分，同一事實之獎勵不得重複計算。</a:t>
            </a:r>
          </a:p>
          <a:p>
            <a:endParaRPr lang="zh-TW" altLang="en-US" dirty="0"/>
          </a:p>
        </p:txBody>
      </p:sp>
    </p:spTree>
  </p:cSld>
  <p:clrMapOvr>
    <a:masterClrMapping/>
  </p:clrMapOvr>
  <p:transition>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539552" y="1412776"/>
            <a:ext cx="6768752" cy="4945182"/>
          </a:xfrm>
        </p:spPr>
        <p:txBody>
          <a:bodyPr>
            <a:normAutofit/>
          </a:bodyPr>
          <a:lstStyle/>
          <a:p>
            <a:pPr marL="630238" indent="-630238">
              <a:buNone/>
            </a:pP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五</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在本縣最近五年</a:t>
            </a:r>
            <a:r>
              <a:rPr lang="en-US" altLang="zh-TW" sz="2400" dirty="0">
                <a:latin typeface="標楷體" pitchFamily="65" charset="-120"/>
                <a:ea typeface="標楷體" pitchFamily="65" charset="-120"/>
              </a:rPr>
              <a:t>(</a:t>
            </a:r>
            <a:r>
              <a:rPr lang="en-US" altLang="zh-TW" sz="2400" dirty="0">
                <a:solidFill>
                  <a:srgbClr val="FF0000"/>
                </a:solidFill>
                <a:latin typeface="標楷體" pitchFamily="65" charset="-120"/>
                <a:ea typeface="標楷體" pitchFamily="65" charset="-120"/>
              </a:rPr>
              <a:t>108</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30</a:t>
            </a:r>
            <a:r>
              <a:rPr lang="zh-TW" altLang="en-US" sz="2400" dirty="0">
                <a:solidFill>
                  <a:srgbClr val="FF0000"/>
                </a:solidFill>
                <a:latin typeface="標楷體" pitchFamily="65" charset="-120"/>
                <a:ea typeface="標楷體" pitchFamily="65" charset="-120"/>
              </a:rPr>
              <a:t>日至</a:t>
            </a:r>
            <a:r>
              <a:rPr lang="en-US" altLang="zh-TW" sz="2400" dirty="0">
                <a:solidFill>
                  <a:srgbClr val="FF0000"/>
                </a:solidFill>
                <a:latin typeface="標楷體" pitchFamily="65" charset="-120"/>
                <a:ea typeface="標楷體" pitchFamily="65" charset="-120"/>
              </a:rPr>
              <a:t>113</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29</a:t>
            </a:r>
            <a:r>
              <a:rPr lang="zh-TW" altLang="en-US" sz="2400" dirty="0">
                <a:solidFill>
                  <a:srgbClr val="FF0000"/>
                </a:solidFill>
                <a:latin typeface="標楷體" pitchFamily="65" charset="-120"/>
                <a:ea typeface="標楷體" pitchFamily="65" charset="-120"/>
              </a:rPr>
              <a:t>日</a:t>
            </a:r>
            <a:r>
              <a:rPr lang="zh-TW" altLang="en-US" sz="2400" dirty="0">
                <a:latin typeface="標楷體" pitchFamily="65" charset="-120"/>
                <a:ea typeface="標楷體" pitchFamily="65" charset="-120"/>
              </a:rPr>
              <a:t>止</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含留職停薪</a:t>
            </a:r>
            <a:r>
              <a:rPr lang="zh-TW" altLang="en-US" sz="2400" dirty="0">
                <a:solidFill>
                  <a:schemeClr val="tx1"/>
                </a:solidFill>
                <a:latin typeface="標楷體" pitchFamily="65" charset="-120"/>
                <a:ea typeface="標楷體" pitchFamily="65" charset="-120"/>
              </a:rPr>
              <a:t>期間</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依「教師進修研究</a:t>
            </a:r>
            <a:r>
              <a:rPr lang="zh-TW" altLang="en-US" sz="2400" dirty="0">
                <a:latin typeface="標楷體" pitchFamily="65" charset="-120"/>
                <a:ea typeface="標楷體" pitchFamily="65" charset="-120"/>
              </a:rPr>
              <a:t>等專業發展</a:t>
            </a:r>
            <a:r>
              <a:rPr lang="zh-TW" altLang="zh-TW" sz="2400" dirty="0">
                <a:latin typeface="標楷體" pitchFamily="65" charset="-120"/>
                <a:ea typeface="標楷體" pitchFamily="65" charset="-120"/>
              </a:rPr>
              <a:t>辦法」規定之進修</a:t>
            </a:r>
            <a:r>
              <a:rPr lang="zh-TW" altLang="en-US" sz="2400" dirty="0">
                <a:latin typeface="標楷體" pitchFamily="65" charset="-120"/>
                <a:ea typeface="標楷體" pitchFamily="65" charset="-120"/>
              </a:rPr>
              <a:t>或其他專業發展活動</a:t>
            </a:r>
            <a:r>
              <a:rPr lang="zh-TW" altLang="zh-TW" sz="2400" dirty="0">
                <a:latin typeface="標楷體" pitchFamily="65" charset="-120"/>
                <a:ea typeface="標楷體" pitchFamily="65" charset="-120"/>
              </a:rPr>
              <a:t>等，依照下列規定給分，最高十分；受訓一週以上，每滿一週，給</a:t>
            </a:r>
            <a:r>
              <a:rPr lang="en-US" altLang="zh-TW" sz="2400" dirty="0">
                <a:solidFill>
                  <a:srgbClr val="FF0000"/>
                </a:solidFill>
                <a:latin typeface="標楷體" pitchFamily="65" charset="-120"/>
                <a:ea typeface="標楷體" pitchFamily="65" charset="-120"/>
              </a:rPr>
              <a:t>0.5</a:t>
            </a:r>
            <a:r>
              <a:rPr lang="zh-TW" altLang="zh-TW" sz="2400" dirty="0">
                <a:latin typeface="標楷體" pitchFamily="65" charset="-120"/>
                <a:ea typeface="標楷體" pitchFamily="65" charset="-120"/>
              </a:rPr>
              <a:t>分</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一學分以十八小時計，一週以</a:t>
            </a:r>
            <a:r>
              <a:rPr lang="en-US" altLang="zh-TW" sz="2400" dirty="0">
                <a:solidFill>
                  <a:srgbClr val="FF0000"/>
                </a:solidFill>
                <a:latin typeface="標楷體" pitchFamily="65" charset="-120"/>
                <a:ea typeface="標楷體" pitchFamily="65" charset="-120"/>
              </a:rPr>
              <a:t>35</a:t>
            </a:r>
            <a:r>
              <a:rPr lang="zh-TW" altLang="zh-TW" sz="2400" dirty="0">
                <a:latin typeface="標楷體" pitchFamily="65" charset="-120"/>
                <a:ea typeface="標楷體" pitchFamily="65" charset="-120"/>
              </a:rPr>
              <a:t>小時累計，未滿一週者不計分</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取得較高學歷之進修</a:t>
            </a:r>
            <a:r>
              <a:rPr lang="zh-TW" altLang="zh-TW" sz="2400" dirty="0">
                <a:latin typeface="標楷體" pitchFamily="65" charset="-120"/>
                <a:ea typeface="標楷體" pitchFamily="65" charset="-120"/>
              </a:rPr>
              <a:t>、加科登記之進修、大學推廣部學分或經政府核可民間之研習，均予採記。</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空中大學之進修，研習學分可予採計</a:t>
            </a:r>
            <a:r>
              <a:rPr lang="en-US" altLang="zh-TW" sz="2400" dirty="0">
                <a:latin typeface="標楷體" pitchFamily="65" charset="-120"/>
                <a:ea typeface="標楷體" pitchFamily="65" charset="-120"/>
              </a:rPr>
              <a:t>)</a:t>
            </a:r>
            <a:endParaRPr lang="zh-TW" altLang="zh-TW" sz="2400" dirty="0">
              <a:latin typeface="標楷體" pitchFamily="65" charset="-120"/>
              <a:ea typeface="標楷體" pitchFamily="65" charset="-120"/>
            </a:endParaRPr>
          </a:p>
          <a:p>
            <a:pPr marL="0" indent="0">
              <a:lnSpc>
                <a:spcPct val="80000"/>
              </a:lnSpc>
              <a:buNone/>
            </a:pPr>
            <a:r>
              <a:rPr lang="en-US" altLang="zh-TW" sz="2200" dirty="0">
                <a:solidFill>
                  <a:srgbClr val="FF0000"/>
                </a:solidFill>
                <a:latin typeface="標楷體" pitchFamily="65" charset="-120"/>
                <a:ea typeface="標楷體" pitchFamily="65" charset="-120"/>
              </a:rPr>
              <a:t>(</a:t>
            </a:r>
            <a:r>
              <a:rPr lang="zh-TW" altLang="zh-TW" sz="2200" dirty="0">
                <a:solidFill>
                  <a:srgbClr val="FF0000"/>
                </a:solidFill>
                <a:latin typeface="標楷體" pitchFamily="65" charset="-120"/>
                <a:ea typeface="標楷體" pitchFamily="65" charset="-120"/>
              </a:rPr>
              <a:t>教師參加</a:t>
            </a:r>
            <a:r>
              <a:rPr lang="zh-TW" altLang="en-US" sz="2200" dirty="0">
                <a:solidFill>
                  <a:srgbClr val="FF0000"/>
                </a:solidFill>
                <a:latin typeface="標楷體" pitchFamily="65" charset="-120"/>
                <a:ea typeface="標楷體" pitchFamily="65" charset="-120"/>
              </a:rPr>
              <a:t>教師進修網之</a:t>
            </a:r>
            <a:r>
              <a:rPr lang="zh-TW" altLang="zh-TW" sz="2200" dirty="0">
                <a:solidFill>
                  <a:srgbClr val="FF0000"/>
                </a:solidFill>
                <a:latin typeface="標楷體" pitchFamily="65" charset="-120"/>
                <a:ea typeface="標楷體" pitchFamily="65" charset="-120"/>
              </a:rPr>
              <a:t>數位學習</a:t>
            </a:r>
            <a:r>
              <a:rPr lang="zh-TW" altLang="en-US" sz="2200" dirty="0">
                <a:solidFill>
                  <a:srgbClr val="FF0000"/>
                </a:solidFill>
                <a:latin typeface="標楷體" pitchFamily="65" charset="-120"/>
                <a:ea typeface="標楷體" pitchFamily="65" charset="-120"/>
              </a:rPr>
              <a:t>及</a:t>
            </a:r>
            <a:r>
              <a:rPr lang="en-US" altLang="zh-TW" sz="2200" dirty="0">
                <a:solidFill>
                  <a:srgbClr val="FF0000"/>
                </a:solidFill>
                <a:latin typeface="標楷體" pitchFamily="65" charset="-120"/>
                <a:ea typeface="標楷體" pitchFamily="65" charset="-120"/>
              </a:rPr>
              <a:t>e</a:t>
            </a:r>
            <a:r>
              <a:rPr lang="zh-TW" altLang="en-US" sz="2200" dirty="0">
                <a:solidFill>
                  <a:srgbClr val="FF0000"/>
                </a:solidFill>
                <a:latin typeface="標楷體" pitchFamily="65" charset="-120"/>
                <a:ea typeface="標楷體" pitchFamily="65" charset="-120"/>
              </a:rPr>
              <a:t>等公務園</a:t>
            </a:r>
            <a:r>
              <a:rPr lang="en-US" altLang="zh-TW" sz="2200" dirty="0">
                <a:solidFill>
                  <a:srgbClr val="FF0000"/>
                </a:solidFill>
                <a:latin typeface="標楷體" pitchFamily="65" charset="-120"/>
                <a:ea typeface="標楷體" pitchFamily="65" charset="-120"/>
              </a:rPr>
              <a:t>+</a:t>
            </a:r>
            <a:r>
              <a:rPr lang="zh-TW" altLang="en-US" sz="2200" dirty="0">
                <a:solidFill>
                  <a:srgbClr val="FF0000"/>
                </a:solidFill>
                <a:latin typeface="標楷體" pitchFamily="65" charset="-120"/>
                <a:ea typeface="標楷體" pitchFamily="65" charset="-120"/>
              </a:rPr>
              <a:t>學習平臺等</a:t>
            </a:r>
            <a:r>
              <a:rPr lang="zh-TW" altLang="zh-TW" sz="2200" dirty="0">
                <a:solidFill>
                  <a:srgbClr val="FF0000"/>
                </a:solidFill>
                <a:latin typeface="標楷體" pitchFamily="65" charset="-120"/>
                <a:ea typeface="標楷體" pitchFamily="65" charset="-120"/>
              </a:rPr>
              <a:t>經</a:t>
            </a:r>
            <a:r>
              <a:rPr lang="zh-TW" altLang="en-US" sz="2200" dirty="0">
                <a:solidFill>
                  <a:srgbClr val="FF0000"/>
                </a:solidFill>
                <a:latin typeface="標楷體" pitchFamily="65" charset="-120"/>
                <a:ea typeface="標楷體" pitchFamily="65" charset="-120"/>
              </a:rPr>
              <a:t>主管教育行政機關核可，方可採計。</a:t>
            </a:r>
            <a:r>
              <a:rPr lang="en-US" altLang="zh-TW" sz="2200" dirty="0">
                <a:solidFill>
                  <a:srgbClr val="FF0000"/>
                </a:solidFill>
                <a:latin typeface="標楷體" pitchFamily="65" charset="-120"/>
                <a:ea typeface="標楷體" pitchFamily="65" charset="-120"/>
              </a:rPr>
              <a:t>)</a:t>
            </a:r>
          </a:p>
          <a:p>
            <a:pPr>
              <a:buNone/>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6851104" cy="4911824"/>
          </a:xfrm>
        </p:spPr>
        <p:txBody>
          <a:bodyPr>
            <a:normAutofit/>
          </a:bodyPr>
          <a:lstStyle/>
          <a:p>
            <a:pPr marL="714375" indent="-714375">
              <a:buNone/>
            </a:pP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六</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特殊加分：服務於</a:t>
            </a:r>
            <a:r>
              <a:rPr lang="zh-TW" altLang="en-US" sz="2400" dirty="0">
                <a:latin typeface="標楷體" pitchFamily="65" charset="-120"/>
                <a:ea typeface="標楷體" pitchFamily="65" charset="-120"/>
              </a:rPr>
              <a:t>本</a:t>
            </a:r>
            <a:r>
              <a:rPr lang="zh-TW" altLang="zh-TW" sz="2400" dirty="0">
                <a:latin typeface="標楷體" pitchFamily="65" charset="-120"/>
                <a:ea typeface="標楷體" pitchFamily="65" charset="-120"/>
              </a:rPr>
              <a:t>縣特殊偏遠</a:t>
            </a:r>
            <a:r>
              <a:rPr lang="zh-TW" altLang="en-US" sz="2400" dirty="0">
                <a:latin typeface="標楷體" pitchFamily="65" charset="-120"/>
                <a:ea typeface="標楷體" pitchFamily="65" charset="-120"/>
              </a:rPr>
              <a:t>或極度偏遠</a:t>
            </a:r>
            <a:r>
              <a:rPr lang="zh-TW" altLang="zh-TW" sz="2400" dirty="0">
                <a:latin typeface="標楷體" pitchFamily="65" charset="-120"/>
                <a:ea typeface="標楷體" pitchFamily="65" charset="-120"/>
              </a:rPr>
              <a:t>地區實際擔任教學滿三年</a:t>
            </a:r>
            <a:r>
              <a:rPr lang="zh-TW" altLang="en-US" sz="2400" dirty="0">
                <a:latin typeface="標楷體" pitchFamily="65" charset="-120"/>
                <a:ea typeface="標楷體" pitchFamily="65" charset="-120"/>
              </a:rPr>
              <a:t>以上</a:t>
            </a:r>
            <a:r>
              <a:rPr lang="zh-TW" altLang="zh-TW" sz="2400" dirty="0">
                <a:latin typeface="標楷體" pitchFamily="65" charset="-120"/>
                <a:ea typeface="標楷體" pitchFamily="65" charset="-120"/>
              </a:rPr>
              <a:t>者，加</a:t>
            </a:r>
            <a:r>
              <a:rPr lang="en-US" altLang="zh-TW" sz="2400" dirty="0">
                <a:solidFill>
                  <a:srgbClr val="FF0000"/>
                </a:solidFill>
                <a:latin typeface="標楷體" pitchFamily="65" charset="-120"/>
                <a:ea typeface="標楷體" pitchFamily="65" charset="-120"/>
              </a:rPr>
              <a:t>30</a:t>
            </a:r>
            <a:r>
              <a:rPr lang="zh-TW" altLang="zh-TW" sz="2400" dirty="0">
                <a:latin typeface="標楷體" pitchFamily="65" charset="-120"/>
                <a:ea typeface="標楷體" pitchFamily="65" charset="-120"/>
              </a:rPr>
              <a:t>分。</a:t>
            </a:r>
          </a:p>
          <a:p>
            <a:pPr>
              <a:buNone/>
            </a:pPr>
            <a:endParaRPr lang="zh-TW" altLang="en-US" sz="3000" dirty="0">
              <a:latin typeface="標楷體" pitchFamily="65" charset="-120"/>
              <a:ea typeface="標楷體" pitchFamily="65" charset="-120"/>
            </a:endParaRPr>
          </a:p>
        </p:txBody>
      </p:sp>
    </p:spTree>
  </p:cSld>
  <p:clrMapOvr>
    <a:masterClrMapping/>
  </p:clrMapOvr>
  <p:transition>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a:latin typeface="標楷體" pitchFamily="65" charset="-120"/>
                <a:ea typeface="標楷體" pitchFamily="65" charset="-120"/>
              </a:rPr>
              <a:t>注意事項</a:t>
            </a:r>
            <a:endParaRPr lang="zh-TW" altLang="en-US" sz="3600" dirty="0"/>
          </a:p>
        </p:txBody>
      </p:sp>
      <p:sp>
        <p:nvSpPr>
          <p:cNvPr id="3" name="內容版面配置區 2"/>
          <p:cNvSpPr>
            <a:spLocks noGrp="1"/>
          </p:cNvSpPr>
          <p:nvPr>
            <p:ph idx="1"/>
          </p:nvPr>
        </p:nvSpPr>
        <p:spPr>
          <a:xfrm>
            <a:off x="457200" y="1484784"/>
            <a:ext cx="8229600" cy="4839816"/>
          </a:xfrm>
        </p:spPr>
        <p:txBody>
          <a:bodyPr>
            <a:normAutofit/>
          </a:bodyPr>
          <a:lstStyle/>
          <a:p>
            <a:pPr>
              <a:lnSpc>
                <a:spcPct val="90000"/>
              </a:lnSpc>
              <a:spcBef>
                <a:spcPct val="0"/>
              </a:spcBef>
              <a:buClr>
                <a:srgbClr val="CC0000"/>
              </a:buClr>
              <a:buFont typeface="Wingdings" pitchFamily="2" charset="2"/>
              <a:buChar char="Ø"/>
            </a:pPr>
            <a:r>
              <a:rPr lang="zh-TW" altLang="en-US" sz="2400" b="1" dirty="0">
                <a:latin typeface="標楷體" pitchFamily="65" charset="-120"/>
                <a:ea typeface="標楷體" pitchFamily="65" charset="-120"/>
              </a:rPr>
              <a:t>請各現職學校開具服務證明書及備齊前校離職證明</a:t>
            </a:r>
            <a:r>
              <a:rPr lang="zh-TW" altLang="en-US" sz="2400" dirty="0">
                <a:latin typeface="標楷體" pitchFamily="65" charset="-120"/>
                <a:ea typeface="標楷體" pitchFamily="65" charset="-120"/>
              </a:rPr>
              <a:t>。</a:t>
            </a:r>
          </a:p>
          <a:p>
            <a:pPr>
              <a:lnSpc>
                <a:spcPct val="90000"/>
              </a:lnSpc>
              <a:spcBef>
                <a:spcPct val="0"/>
              </a:spcBef>
              <a:buClr>
                <a:srgbClr val="CC0000"/>
              </a:buClr>
              <a:buFont typeface="Wingdings" pitchFamily="2" charset="2"/>
              <a:buChar char="Ø"/>
            </a:pPr>
            <a:r>
              <a:rPr lang="zh-TW" altLang="en-US" sz="2400" b="1" dirty="0">
                <a:latin typeface="標楷體" pitchFamily="65" charset="-120"/>
                <a:ea typeface="標楷體" pitchFamily="65" charset="-120"/>
              </a:rPr>
              <a:t>服務證明書應於</a:t>
            </a:r>
            <a:r>
              <a:rPr lang="zh-TW" altLang="en-US" sz="2400" dirty="0">
                <a:solidFill>
                  <a:srgbClr val="FF0000"/>
                </a:solidFill>
                <a:latin typeface="標楷體" pitchFamily="65" charset="-120"/>
                <a:ea typeface="標楷體" pitchFamily="65" charset="-120"/>
              </a:rPr>
              <a:t>備註欄</a:t>
            </a:r>
            <a:r>
              <a:rPr lang="zh-TW" altLang="en-US" sz="2400" u="sng" dirty="0">
                <a:solidFill>
                  <a:srgbClr val="FF0000"/>
                </a:solidFill>
                <a:latin typeface="標楷體" pitchFamily="65" charset="-120"/>
                <a:ea typeface="標楷體" pitchFamily="65" charset="-120"/>
              </a:rPr>
              <a:t>註明兼職職務及任職期間</a:t>
            </a:r>
            <a:r>
              <a:rPr lang="zh-TW" altLang="en-US" sz="2400" b="1" dirty="0">
                <a:solidFill>
                  <a:srgbClr val="FF0000"/>
                </a:solidFill>
                <a:latin typeface="標楷體" pitchFamily="65" charset="-120"/>
                <a:ea typeface="標楷體" pitchFamily="65" charset="-120"/>
              </a:rPr>
              <a:t>。</a:t>
            </a:r>
            <a:endParaRPr lang="en-US" altLang="zh-TW" sz="2400" b="1"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公立學校年資應填具於</a:t>
            </a:r>
            <a:r>
              <a:rPr lang="zh-TW" altLang="en-US" sz="2400" u="sng" dirty="0">
                <a:solidFill>
                  <a:srgbClr val="FF0000"/>
                </a:solidFill>
                <a:latin typeface="標楷體" pitchFamily="65" charset="-120"/>
                <a:ea typeface="標楷體" pitchFamily="65" charset="-120"/>
              </a:rPr>
              <a:t>本縣服務年資</a:t>
            </a:r>
            <a:r>
              <a:rPr lang="zh-TW" altLang="en-US" sz="2400" dirty="0">
                <a:solidFill>
                  <a:srgbClr val="FF0000"/>
                </a:solidFill>
                <a:latin typeface="標楷體" pitchFamily="65" charset="-120"/>
                <a:ea typeface="標楷體" pitchFamily="65" charset="-120"/>
              </a:rPr>
              <a:t>，非任教年資</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他縣市任教期間</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育嬰或應徵服兵役而留職停薪期間，實際服務年資得採計至多二學期</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介聘門檻</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，無實際服務之事實之額外加分均不採計</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例如：偏遠學校教師借調至縣府服務者，無偏遠加分</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研習積分不論是否己提敘，時數均得予採計。</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各項證明應為有效期限於一個月內。</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學習時數每</a:t>
            </a:r>
            <a:r>
              <a:rPr lang="en-US" altLang="zh-TW" sz="2400" dirty="0">
                <a:solidFill>
                  <a:srgbClr val="FF0000"/>
                </a:solidFill>
                <a:latin typeface="標楷體" pitchFamily="65" charset="-120"/>
                <a:ea typeface="標楷體" pitchFamily="65" charset="-120"/>
              </a:rPr>
              <a:t>35</a:t>
            </a:r>
            <a:r>
              <a:rPr lang="zh-TW" altLang="en-US" sz="2400" dirty="0">
                <a:solidFill>
                  <a:srgbClr val="FF0000"/>
                </a:solidFill>
                <a:latin typeface="標楷體" pitchFamily="65" charset="-120"/>
                <a:ea typeface="標楷體" pitchFamily="65" charset="-120"/>
              </a:rPr>
              <a:t>小時為一週，每週計</a:t>
            </a:r>
            <a:r>
              <a:rPr lang="en-US" altLang="zh-TW" sz="2400" dirty="0">
                <a:solidFill>
                  <a:srgbClr val="FF0000"/>
                </a:solidFill>
                <a:latin typeface="標楷體" pitchFamily="65" charset="-120"/>
                <a:ea typeface="標楷體" pitchFamily="65" charset="-120"/>
              </a:rPr>
              <a:t>0.5</a:t>
            </a:r>
            <a:r>
              <a:rPr lang="zh-TW" altLang="en-US" sz="2400" dirty="0">
                <a:solidFill>
                  <a:srgbClr val="FF0000"/>
                </a:solidFill>
                <a:latin typeface="標楷體" pitchFamily="65" charset="-120"/>
                <a:ea typeface="標楷體" pitchFamily="65" charset="-120"/>
              </a:rPr>
              <a:t>分，總分最多為</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分，最多採計</a:t>
            </a:r>
            <a:r>
              <a:rPr lang="en-US" altLang="zh-TW" sz="2400" u="sng" dirty="0">
                <a:solidFill>
                  <a:srgbClr val="FF0000"/>
                </a:solidFill>
                <a:latin typeface="標楷體" pitchFamily="65" charset="-120"/>
                <a:ea typeface="標楷體" pitchFamily="65" charset="-120"/>
              </a:rPr>
              <a:t>700</a:t>
            </a:r>
            <a:r>
              <a:rPr lang="zh-TW" altLang="en-US" sz="2400" dirty="0">
                <a:solidFill>
                  <a:srgbClr val="FF0000"/>
                </a:solidFill>
                <a:latin typeface="標楷體" pitchFamily="65" charset="-120"/>
                <a:ea typeface="標楷體" pitchFamily="65" charset="-120"/>
              </a:rPr>
              <a:t>小時，列印時請先行算妥，不必多印，請各校審查人員應確實審查計算。</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endParaRPr lang="zh-TW" altLang="en-US" sz="2800" b="1" u="sng" dirty="0">
              <a:solidFill>
                <a:srgbClr val="FF0000"/>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609599" y="1196752"/>
            <a:ext cx="6347714" cy="4844611"/>
          </a:xfrm>
        </p:spPr>
        <p:txBody>
          <a:bodyPr>
            <a:normAutofit/>
          </a:bodyPr>
          <a:lstStyle/>
          <a:p>
            <a:r>
              <a:rPr lang="zh-TW" altLang="en-US" sz="2800" dirty="0">
                <a:latin typeface="標楷體" pitchFamily="65" charset="-120"/>
                <a:ea typeface="標楷體" pitchFamily="65" charset="-120"/>
              </a:rPr>
              <a:t>於服務證明書備註欄註明詳細經歷，範例如下。（國小科任、國中專任不用註記）</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1.1000801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1020731</a:t>
            </a:r>
            <a:r>
              <a:rPr lang="zh-TW" altLang="en-US" sz="2800" dirty="0">
                <a:latin typeface="標楷體" pitchFamily="65" charset="-120"/>
                <a:ea typeface="標楷體" pitchFamily="65" charset="-120"/>
              </a:rPr>
              <a:t>任導師</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年。</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2.1030801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1060131</a:t>
            </a:r>
            <a:r>
              <a:rPr lang="zh-TW" altLang="en-US" sz="2800" dirty="0">
                <a:latin typeface="標楷體" pitchFamily="65" charset="-120"/>
                <a:ea typeface="標楷體" pitchFamily="65" charset="-120"/>
              </a:rPr>
              <a:t>任組長</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6</a:t>
            </a:r>
            <a:r>
              <a:rPr lang="zh-TW" altLang="en-US" sz="2800" dirty="0">
                <a:latin typeface="標楷體" pitchFamily="65" charset="-120"/>
                <a:ea typeface="標楷體" pitchFamily="65" charset="-120"/>
              </a:rPr>
              <a:t>月。</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3.1060201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1070731</a:t>
            </a:r>
            <a:r>
              <a:rPr lang="zh-TW" altLang="en-US" sz="2800" dirty="0">
                <a:latin typeface="標楷體" pitchFamily="65" charset="-120"/>
                <a:ea typeface="標楷體" pitchFamily="65" charset="-120"/>
              </a:rPr>
              <a:t>任主任</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6</a:t>
            </a:r>
            <a:r>
              <a:rPr lang="zh-TW" altLang="en-US" sz="2800" dirty="0">
                <a:latin typeface="標楷體" pitchFamily="65" charset="-120"/>
                <a:ea typeface="標楷體" pitchFamily="65" charset="-120"/>
              </a:rPr>
              <a:t>月。</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4.1070801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1130801</a:t>
            </a:r>
            <a:r>
              <a:rPr lang="zh-TW" altLang="en-US" sz="2800" dirty="0">
                <a:latin typeface="標楷體" pitchFamily="65" charset="-120"/>
                <a:ea typeface="標楷體" pitchFamily="65" charset="-120"/>
              </a:rPr>
              <a:t>任導師</a:t>
            </a:r>
            <a:r>
              <a:rPr lang="en-US" altLang="zh-TW" sz="2800" dirty="0">
                <a:latin typeface="標楷體" pitchFamily="65" charset="-120"/>
                <a:ea typeface="標楷體" pitchFamily="65" charset="-120"/>
              </a:rPr>
              <a:t>5</a:t>
            </a:r>
            <a:r>
              <a:rPr lang="zh-TW" altLang="en-US" sz="2800" dirty="0">
                <a:latin typeface="標楷體" pitchFamily="65" charset="-120"/>
                <a:ea typeface="標楷體" pitchFamily="65" charset="-120"/>
              </a:rPr>
              <a:t>年。</a:t>
            </a:r>
          </a:p>
        </p:txBody>
      </p:sp>
    </p:spTree>
  </p:cSld>
  <p:clrMapOvr>
    <a:masterClrMapping/>
  </p:clrMapOvr>
  <p:transition>
    <p:cu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a:buNone/>
            </a:pPr>
            <a:r>
              <a:rPr lang="zh-TW" altLang="en-US" dirty="0">
                <a:solidFill>
                  <a:srgbClr val="006699"/>
                </a:solidFill>
                <a:ea typeface="標楷體" pitchFamily="65" charset="-120"/>
              </a:rPr>
              <a:t>                    </a:t>
            </a:r>
            <a:r>
              <a:rPr lang="zh-TW" altLang="en-US" sz="6000" dirty="0">
                <a:solidFill>
                  <a:srgbClr val="006699"/>
                </a:solidFill>
                <a:ea typeface="標楷體" pitchFamily="65" charset="-120"/>
              </a:rPr>
              <a:t>簡報完畢</a:t>
            </a:r>
            <a:endParaRPr lang="en-US" altLang="zh-TW" sz="6000" dirty="0">
              <a:solidFill>
                <a:srgbClr val="006699"/>
              </a:solidFill>
              <a:ea typeface="標楷體" pitchFamily="65" charset="-120"/>
            </a:endParaRPr>
          </a:p>
          <a:p>
            <a:pPr>
              <a:buNone/>
            </a:pPr>
            <a:r>
              <a:rPr lang="zh-TW" altLang="en-US" sz="6000">
                <a:solidFill>
                  <a:srgbClr val="006699"/>
                </a:solidFill>
                <a:ea typeface="標楷體" pitchFamily="65" charset="-120"/>
              </a:rPr>
              <a:t>           謝謝</a:t>
            </a:r>
            <a:r>
              <a:rPr lang="zh-TW" altLang="en-US" sz="6000" dirty="0">
                <a:solidFill>
                  <a:srgbClr val="006699"/>
                </a:solidFill>
                <a:ea typeface="標楷體" pitchFamily="65" charset="-120"/>
              </a:rPr>
              <a:t>聆聽</a:t>
            </a:r>
            <a:endParaRPr lang="zh-TW" altLang="en-US" sz="6000" dirty="0"/>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要點二：</a:t>
            </a:r>
            <a:endParaRPr lang="zh-TW" altLang="en-US" sz="3600" dirty="0"/>
          </a:p>
        </p:txBody>
      </p:sp>
      <p:sp>
        <p:nvSpPr>
          <p:cNvPr id="3" name="內容版面配置區 2"/>
          <p:cNvSpPr>
            <a:spLocks noGrp="1"/>
          </p:cNvSpPr>
          <p:nvPr>
            <p:ph idx="1"/>
          </p:nvPr>
        </p:nvSpPr>
        <p:spPr>
          <a:xfrm>
            <a:off x="609598" y="1412776"/>
            <a:ext cx="6698705" cy="4628587"/>
          </a:xfrm>
        </p:spPr>
        <p:txBody>
          <a:bodyPr>
            <a:noAutofit/>
          </a:bodyPr>
          <a:lstStyle/>
          <a:p>
            <a:pPr marL="0" indent="0" algn="just">
              <a:buNone/>
            </a:pPr>
            <a:r>
              <a:rPr lang="zh-TW" altLang="en-US" sz="2400" dirty="0">
                <a:latin typeface="標楷體" pitchFamily="65" charset="-120"/>
                <a:ea typeface="標楷體" pitchFamily="65" charset="-120"/>
              </a:rPr>
              <a:t>公立國民中小學暨幼兒園為介聘教師，得經學校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u="sng" dirty="0">
                <a:solidFill>
                  <a:srgbClr val="FF0000"/>
                </a:solidFill>
                <a:latin typeface="標楷體" pitchFamily="65" charset="-120"/>
                <a:ea typeface="標楷體" pitchFamily="65" charset="-120"/>
              </a:rPr>
              <a:t>教師評審委員會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以下簡稱學校教評會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之決議，由學校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向各縣市所組成之小組</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以下簡稱縣市小組</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申請現職教師介聘。 </a:t>
            </a:r>
          </a:p>
          <a:p>
            <a:pPr marL="0" indent="0" algn="just">
              <a:buNone/>
            </a:pPr>
            <a:r>
              <a:rPr lang="zh-TW" altLang="en-US" sz="2400" b="1" dirty="0">
                <a:solidFill>
                  <a:srgbClr val="FF0000"/>
                </a:solidFill>
                <a:latin typeface="標楷體" pitchFamily="65" charset="-120"/>
                <a:ea typeface="標楷體" pitchFamily="65" charset="-120"/>
              </a:rPr>
              <a:t>現職教師得依前項決議，向學校申請介聘，經學校教評會審查通過後，由學校向花蓮縣政府教育處申請介聘</a:t>
            </a:r>
            <a:r>
              <a:rPr lang="zh-TW" altLang="en-US" sz="2400" b="1" dirty="0">
                <a:solidFill>
                  <a:srgbClr val="FF0000"/>
                </a:solidFill>
              </a:rPr>
              <a:t>。</a:t>
            </a:r>
            <a:r>
              <a:rPr lang="zh-TW" altLang="en-US" sz="2400" dirty="0"/>
              <a:t> </a:t>
            </a:r>
            <a:endParaRPr lang="zh-TW" altLang="zh-TW" sz="2400" dirty="0">
              <a:latin typeface="標楷體" pitchFamily="65" charset="-120"/>
              <a:ea typeface="標楷體" pitchFamily="65" charset="-120"/>
            </a:endParaRPr>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要點五：</a:t>
            </a:r>
            <a:endParaRPr lang="zh-TW" altLang="en-US" sz="3600" dirty="0"/>
          </a:p>
        </p:txBody>
      </p:sp>
      <p:sp>
        <p:nvSpPr>
          <p:cNvPr id="3" name="內容版面配置區 2"/>
          <p:cNvSpPr>
            <a:spLocks noGrp="1"/>
          </p:cNvSpPr>
          <p:nvPr>
            <p:ph idx="1"/>
          </p:nvPr>
        </p:nvSpPr>
        <p:spPr>
          <a:xfrm>
            <a:off x="609598" y="1340768"/>
            <a:ext cx="6698705" cy="4700595"/>
          </a:xfrm>
        </p:spPr>
        <p:txBody>
          <a:bodyPr>
            <a:normAutofit/>
          </a:bodyPr>
          <a:lstStyle/>
          <a:p>
            <a:pPr marL="0" indent="0" algn="just">
              <a:buNone/>
            </a:pPr>
            <a:r>
              <a:rPr lang="zh-TW" altLang="en-US" sz="2400" dirty="0">
                <a:latin typeface="標楷體" pitchFamily="65" charset="-120"/>
                <a:ea typeface="標楷體" pitchFamily="65" charset="-120"/>
              </a:rPr>
              <a:t>申請介聘教師登入介聘網站進行各項作業時，應自備可讀取健保卡之晶片讀卡機與本人最新健保卡，以確認使用者身分。 </a:t>
            </a: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600" dirty="0">
                <a:ea typeface="標楷體" pitchFamily="65" charset="-120"/>
              </a:rPr>
              <a:t>要點六：</a:t>
            </a:r>
            <a:endParaRPr lang="zh-TW" altLang="en-US" sz="3600" dirty="0"/>
          </a:p>
        </p:txBody>
      </p:sp>
      <p:sp>
        <p:nvSpPr>
          <p:cNvPr id="3" name="內容版面配置區 2"/>
          <p:cNvSpPr>
            <a:spLocks noGrp="1"/>
          </p:cNvSpPr>
          <p:nvPr>
            <p:ph idx="1"/>
          </p:nvPr>
        </p:nvSpPr>
        <p:spPr>
          <a:xfrm>
            <a:off x="457200" y="1484784"/>
            <a:ext cx="6851104" cy="4641379"/>
          </a:xfrm>
        </p:spPr>
        <p:txBody>
          <a:bodyPr>
            <a:normAutofit fontScale="77500" lnSpcReduction="20000"/>
          </a:bodyPr>
          <a:lstStyle/>
          <a:p>
            <a:pPr>
              <a:buNone/>
            </a:pPr>
            <a:r>
              <a:rPr lang="zh-TW" altLang="en-US" sz="2800" dirty="0">
                <a:latin typeface="標楷體" pitchFamily="65" charset="-120"/>
                <a:ea typeface="標楷體" pitchFamily="65" charset="-120"/>
              </a:rPr>
              <a:t>現職教師應具下列資格，始得申請介聘： </a:t>
            </a:r>
          </a:p>
          <a:p>
            <a:pPr marL="539750" indent="-539750">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符合「公立國民小學及國民中學教師介聘辦法」第五條等相關規定，惟有下列情形之一者，不受實際服務滿六學期規定之限制：</a:t>
            </a:r>
            <a:endParaRPr lang="en-US" altLang="zh-TW" sz="2800" dirty="0">
              <a:latin typeface="標楷體" pitchFamily="65" charset="-120"/>
              <a:ea typeface="標楷體" pitchFamily="65" charset="-120"/>
            </a:endParaRPr>
          </a:p>
          <a:p>
            <a:pPr marL="712788" lvl="1" indent="-312738" algn="just">
              <a:lnSpc>
                <a:spcPct val="110000"/>
              </a:lnSpc>
              <a:buNone/>
            </a:pP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於現職學校實際服務期間，因重大傷病有醫療需要。</a:t>
            </a:r>
            <a:endParaRPr lang="en-US" altLang="zh-TW" sz="2800" dirty="0">
              <a:solidFill>
                <a:srgbClr val="FF0000"/>
              </a:solidFill>
              <a:latin typeface="標楷體" pitchFamily="65" charset="-120"/>
              <a:ea typeface="標楷體" pitchFamily="65" charset="-120"/>
            </a:endParaRPr>
          </a:p>
          <a:p>
            <a:pPr marL="665163" lvl="1" indent="-265113" algn="just">
              <a:lnSpc>
                <a:spcPct val="110000"/>
              </a:lnSpc>
              <a:buNone/>
            </a:pPr>
            <a:r>
              <a:rPr lang="en-US" altLang="zh-TW" sz="2800" dirty="0">
                <a:solidFill>
                  <a:srgbClr val="FF0000"/>
                </a:solidFill>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於現職學校實際服務滿</a:t>
            </a:r>
            <a:r>
              <a:rPr lang="zh-TW" altLang="en-US" sz="2800" u="sng" dirty="0">
                <a:solidFill>
                  <a:srgbClr val="FF0000"/>
                </a:solidFill>
                <a:latin typeface="標楷體" pitchFamily="65" charset="-120"/>
                <a:ea typeface="標楷體" pitchFamily="65" charset="-120"/>
              </a:rPr>
              <a:t>四</a:t>
            </a:r>
            <a:r>
              <a:rPr lang="zh-TW" altLang="en-US" sz="2800" dirty="0">
                <a:solidFill>
                  <a:srgbClr val="FF0000"/>
                </a:solidFill>
                <a:latin typeface="標楷體" pitchFamily="65" charset="-120"/>
                <a:ea typeface="標楷體" pitchFamily="65" charset="-120"/>
              </a:rPr>
              <a:t>學期以上因結婚或生活不便，有具體事實並檢附佐證資料，經服務學校同意者，得申請介聘</a:t>
            </a:r>
            <a:r>
              <a:rPr lang="en-US" altLang="zh-TW" sz="2800" dirty="0">
                <a:solidFill>
                  <a:srgbClr val="FF0000"/>
                </a:solidFill>
                <a:latin typeface="標楷體" pitchFamily="65" charset="-120"/>
                <a:ea typeface="標楷體" pitchFamily="65" charset="-120"/>
              </a:rPr>
              <a:t>(</a:t>
            </a:r>
            <a:r>
              <a:rPr lang="zh-TW" altLang="en-US" sz="2800" b="1" u="sng" dirty="0">
                <a:solidFill>
                  <a:srgbClr val="FF0000"/>
                </a:solidFill>
                <a:latin typeface="標楷體" pitchFamily="65" charset="-120"/>
                <a:ea typeface="標楷體" pitchFamily="65" charset="-120"/>
              </a:rPr>
              <a:t>學校要出具同意的證明文件，如：校內簽准案或公文均可</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a:t>
            </a:r>
            <a:r>
              <a:rPr lang="zh-TW" altLang="en-US" sz="2800" dirty="0">
                <a:latin typeface="標楷體" pitchFamily="65" charset="-120"/>
                <a:ea typeface="標楷體" pitchFamily="65" charset="-120"/>
              </a:rPr>
              <a:t>另申請留職停薪之教師，應由各該學校核准於介聘生效日期</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當年八月一日</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前回職復薪。 </a:t>
            </a:r>
          </a:p>
          <a:p>
            <a:pPr marL="628650" indent="-628650"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二</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申請介聘至國立大學或國立教育大學附設實驗小學，應具有一般地區教師資格。 </a:t>
            </a: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3ED681-60CF-406B-A0BA-4ACFBEB28D9A}"/>
              </a:ext>
            </a:extLst>
          </p:cNvPr>
          <p:cNvSpPr>
            <a:spLocks noGrp="1"/>
          </p:cNvSpPr>
          <p:nvPr>
            <p:ph type="title"/>
          </p:nvPr>
        </p:nvSpPr>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公立國民小學及國民中學教師介聘辦法第六條：</a:t>
            </a:r>
            <a:endParaRPr lang="zh-TW" altLang="en-US" sz="2800" dirty="0">
              <a:solidFill>
                <a:srgbClr val="002060"/>
              </a:solidFill>
            </a:endParaRPr>
          </a:p>
        </p:txBody>
      </p:sp>
      <p:sp>
        <p:nvSpPr>
          <p:cNvPr id="3" name="內容版面配置區 2">
            <a:extLst>
              <a:ext uri="{FF2B5EF4-FFF2-40B4-BE49-F238E27FC236}">
                <a16:creationId xmlns:a16="http://schemas.microsoft.com/office/drawing/2014/main" id="{E33821F1-A192-4D8F-8CB7-EEB89D867621}"/>
              </a:ext>
            </a:extLst>
          </p:cNvPr>
          <p:cNvSpPr>
            <a:spLocks noGrp="1"/>
          </p:cNvSpPr>
          <p:nvPr>
            <p:ph idx="1"/>
          </p:nvPr>
        </p:nvSpPr>
        <p:spPr>
          <a:xfrm>
            <a:off x="609599" y="1844824"/>
            <a:ext cx="6347714" cy="4196539"/>
          </a:xfrm>
        </p:spPr>
        <p:txBody>
          <a:bodyPr>
            <a:normAutofit/>
          </a:bodyPr>
          <a:lstStyle/>
          <a:p>
            <a:pPr marL="265113" indent="-265113">
              <a:buNone/>
            </a:pPr>
            <a:r>
              <a:rPr lang="en-US" altLang="zh-TW" sz="2000" dirty="0">
                <a:latin typeface="標楷體" panose="03000509000000000000" pitchFamily="65" charset="-120"/>
                <a:ea typeface="標楷體" panose="03000509000000000000" pitchFamily="65" charset="-120"/>
              </a:rPr>
              <a:t>1.</a:t>
            </a:r>
            <a:r>
              <a:rPr lang="zh-TW" altLang="en-US" sz="2000" dirty="0">
                <a:latin typeface="標楷體" panose="03000509000000000000" pitchFamily="65" charset="-120"/>
                <a:ea typeface="標楷體" panose="03000509000000000000" pitchFamily="65" charset="-120"/>
              </a:rPr>
              <a:t>公立學校現職教師，有下列各款情形之一者，不得申請介聘：</a:t>
            </a:r>
          </a:p>
          <a:p>
            <a:pPr marL="265113" indent="-265113">
              <a:buNone/>
            </a:pPr>
            <a:r>
              <a:rPr lang="zh-TW" altLang="en-US" sz="2000" dirty="0">
                <a:latin typeface="標楷體" panose="03000509000000000000" pitchFamily="65" charset="-120"/>
                <a:ea typeface="標楷體" panose="03000509000000000000" pitchFamily="65" charset="-120"/>
              </a:rPr>
              <a:t>一、教師法第十六條不續聘之情形。</a:t>
            </a:r>
          </a:p>
          <a:p>
            <a:pPr marL="265113" indent="-265113">
              <a:buNone/>
            </a:pPr>
            <a:r>
              <a:rPr lang="zh-TW" altLang="en-US" sz="2000" dirty="0">
                <a:latin typeface="標楷體" panose="03000509000000000000" pitchFamily="65" charset="-120"/>
                <a:ea typeface="標楷體" panose="03000509000000000000" pitchFamily="65" charset="-120"/>
              </a:rPr>
              <a:t>二、教師法第三十條各款情形之一。</a:t>
            </a:r>
          </a:p>
          <a:p>
            <a:pPr marL="265113" indent="-265113">
              <a:buNone/>
            </a:pPr>
            <a:r>
              <a:rPr lang="zh-TW" altLang="en-US" sz="2000" dirty="0">
                <a:latin typeface="標楷體" panose="03000509000000000000" pitchFamily="65" charset="-120"/>
                <a:ea typeface="標楷體" panose="03000509000000000000" pitchFamily="65" charset="-120"/>
              </a:rPr>
              <a:t>三、中華民國九十二年八月一日師資培育公費助學金及分發服務辦法修正施行後入學之公費學生，於義務服務期間。</a:t>
            </a:r>
          </a:p>
          <a:p>
            <a:pPr marL="265113" indent="-265113">
              <a:buNone/>
            </a:pPr>
            <a:r>
              <a:rPr lang="en-US" altLang="zh-TW" sz="2000" dirty="0">
                <a:latin typeface="標楷體" panose="03000509000000000000" pitchFamily="65" charset="-120"/>
                <a:ea typeface="標楷體" panose="03000509000000000000" pitchFamily="65" charset="-120"/>
              </a:rPr>
              <a:t>2.</a:t>
            </a:r>
            <a:r>
              <a:rPr lang="zh-TW" altLang="en-US" sz="2000" dirty="0">
                <a:latin typeface="標楷體" panose="03000509000000000000" pitchFamily="65" charset="-120"/>
                <a:ea typeface="標楷體" panose="03000509000000000000" pitchFamily="65" charset="-120"/>
              </a:rPr>
              <a:t>現職學校相關人員辦理教師介聘審查及申請時，對於申請介聘之教師有前項情事者，不得隱瞞；違反者，應依法追究其行政責任。</a:t>
            </a:r>
          </a:p>
        </p:txBody>
      </p:sp>
    </p:spTree>
    <p:extLst>
      <p:ext uri="{BB962C8B-B14F-4D97-AF65-F5344CB8AC3E}">
        <p14:creationId xmlns:p14="http://schemas.microsoft.com/office/powerpoint/2010/main" val="51947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公立國民小學及國民中學教師介聘辦法第八條第二項：</a:t>
            </a:r>
            <a:endParaRPr lang="zh-TW" altLang="en-US" sz="2800" dirty="0">
              <a:solidFill>
                <a:srgbClr val="002060"/>
              </a:solidFill>
            </a:endParaRPr>
          </a:p>
        </p:txBody>
      </p:sp>
      <p:sp>
        <p:nvSpPr>
          <p:cNvPr id="3" name="內容版面配置區 2"/>
          <p:cNvSpPr>
            <a:spLocks noGrp="1"/>
          </p:cNvSpPr>
          <p:nvPr>
            <p:ph idx="1"/>
          </p:nvPr>
        </p:nvSpPr>
        <p:spPr>
          <a:xfrm>
            <a:off x="609598" y="1772816"/>
            <a:ext cx="6698705" cy="4268547"/>
          </a:xfrm>
        </p:spPr>
        <p:txBody>
          <a:bodyPr>
            <a:normAutofit/>
          </a:bodyPr>
          <a:lstStyle/>
          <a:p>
            <a:pPr marL="0" indent="0">
              <a:buNone/>
            </a:pPr>
            <a:r>
              <a:rPr lang="zh-TW" altLang="en-US" sz="2400" dirty="0">
                <a:latin typeface="標楷體" panose="03000509000000000000" pitchFamily="65" charset="-120"/>
                <a:ea typeface="標楷體" panose="03000509000000000000" pitchFamily="65" charset="-120"/>
              </a:rPr>
              <a:t>直轄市、縣（市）主管機關應依下列規定優先辦理介聘作業：</a:t>
            </a:r>
          </a:p>
          <a:p>
            <a:pPr marL="630238" indent="-630238">
              <a:buNone/>
            </a:pPr>
            <a:r>
              <a:rPr lang="zh-TW" altLang="en-US" sz="2400" dirty="0">
                <a:latin typeface="標楷體" panose="03000509000000000000" pitchFamily="65" charset="-120"/>
                <a:ea typeface="標楷體" panose="03000509000000000000" pitchFamily="65" charset="-120"/>
              </a:rPr>
              <a:t>一、依原住民族教育法第三十四條規定，原住民重點學校應聘任一定比率之原住民身分教師，優先辦理原住民身分教師之介聘。</a:t>
            </a:r>
          </a:p>
          <a:p>
            <a:pPr marL="630238" indent="-630238">
              <a:buNone/>
            </a:pPr>
            <a:r>
              <a:rPr lang="zh-TW" altLang="en-US" sz="2400" dirty="0">
                <a:latin typeface="標楷體" panose="03000509000000000000" pitchFamily="65" charset="-120"/>
                <a:ea typeface="標楷體" panose="03000509000000000000" pitchFamily="65" charset="-120"/>
              </a:rPr>
              <a:t>二、依高級中等以下學校及幼兒園客語師資培育資格及聘用辦法及高級中等以下學校及幼兒園原住民族語師資培育及聘用辦法有關優先介聘之規定，優先辦理具客語或原住民族語能力認證教師之介聘。</a:t>
            </a:r>
          </a:p>
        </p:txBody>
      </p:sp>
    </p:spTree>
  </p:cSld>
  <p:clrMapOvr>
    <a:masterClrMapping/>
  </p:clrMapOvr>
  <p:transition>
    <p:cut/>
  </p:transition>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3963</TotalTime>
  <Words>4648</Words>
  <Application>Microsoft Office PowerPoint</Application>
  <PresentationFormat>如螢幕大小 (4:3)</PresentationFormat>
  <Paragraphs>191</Paragraphs>
  <Slides>48</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48</vt:i4>
      </vt:variant>
    </vt:vector>
  </HeadingPairs>
  <TitlesOfParts>
    <vt:vector size="55" baseType="lpstr">
      <vt:lpstr>標楷體</vt:lpstr>
      <vt:lpstr>Arial</vt:lpstr>
      <vt:lpstr>Calibri</vt:lpstr>
      <vt:lpstr>Trebuchet MS</vt:lpstr>
      <vt:lpstr>Wingdings</vt:lpstr>
      <vt:lpstr>Wingdings 3</vt:lpstr>
      <vt:lpstr>多面向</vt:lpstr>
      <vt:lpstr>花蓮縣政府教育處  113年縣外介聘作業說明會</vt:lpstr>
      <vt:lpstr>PowerPoint 簡報</vt:lpstr>
      <vt:lpstr>課程大綱</vt:lpstr>
      <vt:lpstr>法令依據</vt:lpstr>
      <vt:lpstr>要點二：</vt:lpstr>
      <vt:lpstr>要點五：</vt:lpstr>
      <vt:lpstr>要點六：</vt:lpstr>
      <vt:lpstr>公立國民小學及國民中學教師介聘辦法第六條：</vt:lpstr>
      <vt:lpstr>公立國民小學及國民中學教師介聘辦法第八條第二項：</vt:lpstr>
      <vt:lpstr>PowerPoint 簡報</vt:lpstr>
      <vt:lpstr>公立國民小學及國民中學教師介聘辦法第十一條：</vt:lpstr>
      <vt:lpstr>教師法第十六條：</vt:lpstr>
      <vt:lpstr>教師法第三十條：</vt:lpstr>
      <vt:lpstr>公立國民小學及國民中學教師介聘辦第十條：</vt:lpstr>
      <vt:lpstr>要點七：</vt:lpstr>
      <vt:lpstr>要點七：</vt:lpstr>
      <vt:lpstr>要點九：</vt:lpstr>
      <vt:lpstr>PowerPoint 簡報</vt:lpstr>
      <vt:lpstr>PowerPoint 簡報</vt:lpstr>
      <vt:lpstr>要點十：</vt:lpstr>
      <vt:lpstr>要點十三：</vt:lpstr>
      <vt:lpstr>要點十三：</vt:lpstr>
      <vt:lpstr>要點十三：</vt:lpstr>
      <vt:lpstr>要點十四：</vt:lpstr>
      <vt:lpstr>要點十五：</vt:lpstr>
      <vt:lpstr>PowerPoint 簡報</vt:lpstr>
      <vt:lpstr>要點十六：</vt:lpstr>
      <vt:lpstr>要點十七：</vt:lpstr>
      <vt:lpstr>實務作業</vt:lpstr>
      <vt:lpstr>重要期程</vt:lpstr>
      <vt:lpstr>重要期程</vt:lpstr>
      <vt:lpstr>重要期程</vt:lpstr>
      <vt:lpstr>重要期程</vt:lpstr>
      <vt:lpstr>重要期程</vt:lpstr>
      <vt:lpstr>重要期程</vt:lpstr>
      <vt:lpstr>積分審查</vt:lpstr>
      <vt:lpstr>積分審查</vt:lpstr>
      <vt:lpstr>積分審查</vt:lpstr>
      <vt:lpstr>年資積分審查原則</vt:lpstr>
      <vt:lpstr>積分審查</vt:lpstr>
      <vt:lpstr>積分審查</vt:lpstr>
      <vt:lpstr>積分審查</vt:lpstr>
      <vt:lpstr>積分審查</vt:lpstr>
      <vt:lpstr>積分審查</vt:lpstr>
      <vt:lpstr>積分審查</vt:lpstr>
      <vt:lpstr>注意事項</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花蓮縣政府教育處  104年縣外介聘作業說明會</dc:title>
  <dc:creator>user</dc:creator>
  <cp:lastModifiedBy>教育處-005</cp:lastModifiedBy>
  <cp:revision>309</cp:revision>
  <dcterms:created xsi:type="dcterms:W3CDTF">2015-04-10T02:32:58Z</dcterms:created>
  <dcterms:modified xsi:type="dcterms:W3CDTF">2024-03-27T00:43:35Z</dcterms:modified>
</cp:coreProperties>
</file>