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7" r:id="rId4"/>
    <p:sldId id="258" r:id="rId5"/>
    <p:sldId id="260" r:id="rId6"/>
    <p:sldId id="266" r:id="rId7"/>
    <p:sldId id="263" r:id="rId8"/>
    <p:sldId id="264" r:id="rId9"/>
    <p:sldId id="262" r:id="rId10"/>
    <p:sldId id="261" r:id="rId11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4647"/>
    <a:srgbClr val="31AEA8"/>
    <a:srgbClr val="000000"/>
    <a:srgbClr val="996600"/>
    <a:srgbClr val="663300"/>
    <a:srgbClr val="FFF100"/>
    <a:srgbClr val="0000FF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44" autoAdjust="0"/>
    <p:restoredTop sz="94660" autoAdjust="0"/>
  </p:normalViewPr>
  <p:slideViewPr>
    <p:cSldViewPr>
      <p:cViewPr varScale="1">
        <p:scale>
          <a:sx n="86" d="100"/>
          <a:sy n="86" d="100"/>
        </p:scale>
        <p:origin x="14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158EF-7663-4146-B2A9-317499C1FCF4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26179-AD07-443F-81A2-90EECBDDD3F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6258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A9EF3-D82E-4D00-9499-6EC2207C5505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4AB71-5AED-4EDC-8302-E7CEDF48A33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3049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6491D-4447-4DCF-99BC-EF632B1AEE7D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0D86B-E7CC-4908-8DE6-0DDB1CC0F2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250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49107-67C5-453F-8A08-FD6701DBFF73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5A482-01ED-4E2A-8F86-4EFD5AC4802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8651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56A91-4E08-4388-A6DB-8386CEBA37EC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94FC8-A6CD-40F6-AB11-20374140110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0264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BB757-3834-4344-8296-4C9060B188D5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3522A-7395-4163-87DF-45AF4598B4B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3241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EA8E2-0289-44E8-923D-F7FAAA42A3E8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43E3B-92AC-40C5-9FB4-2C4725DBA4B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757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04890-AC6D-4346-A0C8-18BB2A5747B2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18152-7B1C-41AD-8591-6EF141EC146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9385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F5FAE-736E-4C26-8104-719609A89C8F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EBDB2-1DB2-46BD-853B-6A60EFE0D25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4070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99BC5-42D7-4EC1-98C2-A5A6ACCF9FAE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2BE80-45C9-4D72-A65E-5742F926F6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3177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2856B-0023-418C-A057-916B02429F6A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3E97A-2D4E-4830-BA8E-BBFE55DC509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3766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029BB7F-7B8E-4959-8740-42A00E679E1B}" type="datetimeFigureOut">
              <a:rPr lang="zh-TW" altLang="en-US"/>
              <a:pPr>
                <a:defRPr/>
              </a:pPr>
              <a:t>2024/4/30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4841F5B-2F3D-4314-AF0F-8BE9657751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srbook.com.tw/" TargetMode="Externa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mailto:srbook99@gmail.com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age.line.me/xat.0000107458.ysy?openQrModal=true" TargetMode="External"/><Relationship Id="rId2" Type="http://schemas.openxmlformats.org/officeDocument/2006/relationships/hyperlink" Target="mailto:srbook99@gmail.com" TargetMode="Externa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.pn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252413" y="188913"/>
            <a:ext cx="8639175" cy="6480175"/>
          </a:xfrm>
          <a:prstGeom prst="roundRect">
            <a:avLst>
              <a:gd name="adj" fmla="val 8586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0" y="6199188"/>
            <a:ext cx="914400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．</a:t>
            </a:r>
            <a:r>
              <a:rPr kumimoji="0" lang="zh-TW" altLang="zh-TW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指導單位：教育部</a:t>
            </a:r>
            <a:r>
              <a:rPr kumimoji="0" lang="zh-TW" altLang="en-US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　．</a:t>
            </a:r>
            <a:r>
              <a:rPr kumimoji="0" lang="zh-TW" altLang="zh-TW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主辦單位：</a:t>
            </a:r>
            <a:r>
              <a:rPr kumimoji="0" lang="zh-TW" altLang="en-US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花蓮</a:t>
            </a:r>
            <a:r>
              <a:rPr kumimoji="0" lang="zh-TW" altLang="zh-TW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縣政府教育局</a:t>
            </a:r>
            <a:r>
              <a:rPr kumimoji="0" lang="zh-TW" altLang="en-US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　．</a:t>
            </a:r>
            <a:r>
              <a:rPr kumimoji="0" lang="zh-TW" altLang="zh-TW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協辦單位：</a:t>
            </a:r>
            <a:r>
              <a:rPr kumimoji="0" lang="zh-TW" altLang="en-US" sz="15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財團法人熱愛生命文教基金會</a:t>
            </a:r>
            <a:endParaRPr kumimoji="0" lang="zh-TW" altLang="zh-TW" sz="1500" b="1" dirty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160588" y="5732463"/>
            <a:ext cx="4813300" cy="401637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TW"/>
            </a:defPPr>
            <a:lvl1pPr algn="ctr">
              <a:defRPr sz="1600" b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sz="2000" dirty="0"/>
              <a:t>捐贈單位：書立得文化事業股份有限公司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745113" y="4784250"/>
            <a:ext cx="757130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花蓮縣第三屆</a:t>
            </a:r>
            <a:r>
              <a:rPr kumimoji="0" lang="zh-TW" altLang="zh-TW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百校千人贈書活動企</a:t>
            </a:r>
            <a:r>
              <a:rPr kumimoji="0"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畫說明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81AED24B-AF96-4806-A0D0-82F0769B5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1788" y="0"/>
            <a:ext cx="5954548" cy="508518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39552" y="299291"/>
            <a:ext cx="2646878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捐贈單位介紹</a:t>
            </a:r>
          </a:p>
        </p:txBody>
      </p:sp>
      <p:sp>
        <p:nvSpPr>
          <p:cNvPr id="6" name="直排文字版面配置區 5"/>
          <p:cNvSpPr>
            <a:spLocks noGrp="1"/>
          </p:cNvSpPr>
          <p:nvPr>
            <p:ph type="body" orient="vert" idx="1"/>
          </p:nvPr>
        </p:nvSpPr>
        <p:spPr>
          <a:xfrm>
            <a:off x="539750" y="836613"/>
            <a:ext cx="8135938" cy="2736850"/>
          </a:xfrm>
        </p:spPr>
        <p:txBody>
          <a:bodyPr vert="horz" rtlCol="0" anchor="ctr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r>
              <a:rPr lang="zh-TW" altLang="en-US" sz="2000" b="1" dirty="0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書立得文化事業股份有限公司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成立至今已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33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年，長期致力於全台灣各縣市圖書館、</a:t>
            </a:r>
            <a:r>
              <a:rPr lang="zh-TW" altLang="en-US" sz="2000" b="1" dirty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學校圖書採購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、編目、加工作業，以「您終身學習的好幫手」為公司的服務願景，</a:t>
            </a:r>
            <a:r>
              <a:rPr lang="zh-TW" altLang="en-US" sz="2000" b="1" dirty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我們期許透過</a:t>
            </a:r>
            <a:r>
              <a:rPr lang="en-US" altLang="zh-TW" sz="2000" b="1" dirty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000" b="1" dirty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百校千人、贈書留香</a:t>
            </a:r>
            <a:r>
              <a:rPr lang="en-US" altLang="zh-TW" sz="2000" b="1" dirty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000" b="1" dirty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的活動， 培養學子閱讀習慣，使閱讀成為生活中不可或缺的一部分。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書立得以服務社會、取之社會、回饋社會，共營、共榮、共享。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0"/>
            <a:ext cx="53975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EFF94D4A-93E5-4C78-9CDF-5EB3284B8151}"/>
              </a:ext>
            </a:extLst>
          </p:cNvPr>
          <p:cNvPicPr/>
          <p:nvPr/>
        </p:nvPicPr>
        <p:blipFill rotWithShape="1">
          <a:blip r:embed="rId3"/>
          <a:srcRect l="6003" r="2842" b="70000"/>
          <a:stretch/>
        </p:blipFill>
        <p:spPr bwMode="auto">
          <a:xfrm>
            <a:off x="696769" y="3506909"/>
            <a:ext cx="7987382" cy="3051800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D2BE411-6E56-43ED-AB41-70C307CE7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837" y="1093544"/>
            <a:ext cx="5563199" cy="5515241"/>
          </a:xfrm>
          <a:prstGeom prst="rect">
            <a:avLst/>
          </a:prstGeom>
        </p:spPr>
      </p:pic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39552" y="299291"/>
            <a:ext cx="2236510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關於書立得</a:t>
            </a:r>
          </a:p>
        </p:txBody>
      </p:sp>
      <p:sp>
        <p:nvSpPr>
          <p:cNvPr id="4099" name="直排文字版面配置區 5"/>
          <p:cNvSpPr>
            <a:spLocks noGrp="1"/>
          </p:cNvSpPr>
          <p:nvPr>
            <p:ph type="body" orient="vert" idx="1"/>
          </p:nvPr>
        </p:nvSpPr>
        <p:spPr>
          <a:xfrm>
            <a:off x="2803677" y="473503"/>
            <a:ext cx="1235075" cy="460375"/>
          </a:xfrm>
        </p:spPr>
        <p:txBody>
          <a:bodyPr vert="horz"/>
          <a:lstStyle/>
          <a:p>
            <a:pPr marL="0" indent="0" eaLnBrk="1" hangingPunct="1">
              <a:buFont typeface="Arial" charset="0"/>
              <a:buNone/>
            </a:pP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營業項目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0"/>
            <a:ext cx="53975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grpSp>
        <p:nvGrpSpPr>
          <p:cNvPr id="4102" name="群組 17"/>
          <p:cNvGrpSpPr>
            <a:grpSpLocks/>
          </p:cNvGrpSpPr>
          <p:nvPr/>
        </p:nvGrpSpPr>
        <p:grpSpPr bwMode="auto">
          <a:xfrm>
            <a:off x="4084790" y="476674"/>
            <a:ext cx="4519658" cy="419098"/>
            <a:chOff x="945673" y="1473128"/>
            <a:chExt cx="4519973" cy="418345"/>
          </a:xfrm>
        </p:grpSpPr>
        <p:sp>
          <p:nvSpPr>
            <p:cNvPr id="4106" name="文字方塊 13"/>
            <p:cNvSpPr txBox="1">
              <a:spLocks noChangeArrowheads="1"/>
            </p:cNvSpPr>
            <p:nvPr/>
          </p:nvSpPr>
          <p:spPr bwMode="auto">
            <a:xfrm>
              <a:off x="1259632" y="1506410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0" lang="zh-TW" altLang="en-US" sz="1800" b="1" dirty="0">
                  <a:latin typeface="微軟正黑體" pitchFamily="34" charset="-120"/>
                  <a:ea typeface="微軟正黑體" pitchFamily="34" charset="-120"/>
                </a:rPr>
                <a:t>圖書</a:t>
              </a:r>
              <a:r>
                <a:rPr kumimoji="0" lang="zh-TW" altLang="zh-TW" sz="1800" b="1" dirty="0">
                  <a:latin typeface="微軟正黑體" pitchFamily="34" charset="-120"/>
                  <a:ea typeface="微軟正黑體" pitchFamily="34" charset="-120"/>
                </a:rPr>
                <a:t>採購</a:t>
              </a:r>
              <a:endParaRPr kumimoji="0" lang="zh-TW" altLang="en-US" sz="1800" b="1" dirty="0"/>
            </a:p>
          </p:txBody>
        </p:sp>
        <p:sp>
          <p:nvSpPr>
            <p:cNvPr id="4107" name="文字方塊 14"/>
            <p:cNvSpPr txBox="1">
              <a:spLocks noChangeArrowheads="1"/>
            </p:cNvSpPr>
            <p:nvPr/>
          </p:nvSpPr>
          <p:spPr bwMode="auto">
            <a:xfrm>
              <a:off x="2773363" y="1522141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0" lang="zh-TW" altLang="en-US" sz="1800" b="1" dirty="0">
                  <a:latin typeface="微軟正黑體" pitchFamily="34" charset="-120"/>
                  <a:ea typeface="微軟正黑體" pitchFamily="34" charset="-120"/>
                </a:rPr>
                <a:t>圖書</a:t>
              </a:r>
              <a:r>
                <a:rPr kumimoji="0" lang="zh-TW" altLang="zh-TW" sz="1800" b="1" dirty="0">
                  <a:latin typeface="微軟正黑體" pitchFamily="34" charset="-120"/>
                  <a:ea typeface="微軟正黑體" pitchFamily="34" charset="-120"/>
                </a:rPr>
                <a:t>編目</a:t>
              </a:r>
              <a:endParaRPr kumimoji="0" lang="zh-TW" altLang="en-US" sz="1800" b="1" dirty="0"/>
            </a:p>
          </p:txBody>
        </p:sp>
        <p:sp>
          <p:nvSpPr>
            <p:cNvPr id="4108" name="文字方塊 15"/>
            <p:cNvSpPr txBox="1">
              <a:spLocks noChangeArrowheads="1"/>
            </p:cNvSpPr>
            <p:nvPr/>
          </p:nvSpPr>
          <p:spPr bwMode="auto">
            <a:xfrm>
              <a:off x="4357650" y="1476187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0" lang="zh-TW" altLang="en-US" sz="1800" b="1">
                  <a:latin typeface="微軟正黑體" pitchFamily="34" charset="-120"/>
                  <a:ea typeface="微軟正黑體" pitchFamily="34" charset="-120"/>
                </a:rPr>
                <a:t>圖書</a:t>
              </a:r>
              <a:r>
                <a:rPr kumimoji="0" lang="zh-TW" altLang="zh-TW" sz="1800" b="1">
                  <a:latin typeface="微軟正黑體" pitchFamily="34" charset="-120"/>
                  <a:ea typeface="微軟正黑體" pitchFamily="34" charset="-120"/>
                </a:rPr>
                <a:t>加工</a:t>
              </a:r>
              <a:endParaRPr kumimoji="0" lang="zh-TW" altLang="en-US" sz="1800" b="1"/>
            </a:p>
          </p:txBody>
        </p:sp>
        <p:sp>
          <p:nvSpPr>
            <p:cNvPr id="17" name="橢圓 16"/>
            <p:cNvSpPr/>
            <p:nvPr/>
          </p:nvSpPr>
          <p:spPr>
            <a:xfrm>
              <a:off x="945673" y="1511163"/>
              <a:ext cx="360387" cy="359715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/>
                <a:t>✓</a:t>
              </a:r>
            </a:p>
          </p:txBody>
        </p:sp>
        <p:sp>
          <p:nvSpPr>
            <p:cNvPr id="19" name="橢圓 18"/>
            <p:cNvSpPr/>
            <p:nvPr/>
          </p:nvSpPr>
          <p:spPr>
            <a:xfrm>
              <a:off x="2479771" y="1517502"/>
              <a:ext cx="358800" cy="359715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/>
                <a:t>✓</a:t>
              </a:r>
            </a:p>
          </p:txBody>
        </p:sp>
        <p:sp>
          <p:nvSpPr>
            <p:cNvPr id="20" name="橢圓 19"/>
            <p:cNvSpPr/>
            <p:nvPr/>
          </p:nvSpPr>
          <p:spPr>
            <a:xfrm>
              <a:off x="4082837" y="1473128"/>
              <a:ext cx="360388" cy="359715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/>
                <a:t>✓</a:t>
              </a:r>
            </a:p>
          </p:txBody>
        </p:sp>
      </p:grpSp>
      <p:sp>
        <p:nvSpPr>
          <p:cNvPr id="2" name="五邊形 1"/>
          <p:cNvSpPr/>
          <p:nvPr/>
        </p:nvSpPr>
        <p:spPr>
          <a:xfrm>
            <a:off x="3360864" y="6021289"/>
            <a:ext cx="3219324" cy="654150"/>
          </a:xfrm>
          <a:prstGeom prst="homePlate">
            <a:avLst/>
          </a:prstGeom>
          <a:solidFill>
            <a:srgbClr val="EA4647"/>
          </a:solidFill>
          <a:ln w="38100"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若有報價需求，歡迎來電詢價</a:t>
            </a:r>
            <a:endParaRPr kumimoji="0" lang="en-US" altLang="zh-TW" sz="1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04-2707-7576 #23 </a:t>
            </a:r>
            <a:r>
              <a:rPr kumimoji="0"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客服專員</a:t>
            </a:r>
          </a:p>
        </p:txBody>
      </p:sp>
      <p:sp>
        <p:nvSpPr>
          <p:cNvPr id="23" name="綵帶 (弧形向上) 22"/>
          <p:cNvSpPr/>
          <p:nvPr/>
        </p:nvSpPr>
        <p:spPr>
          <a:xfrm>
            <a:off x="6084168" y="5733305"/>
            <a:ext cx="2908300" cy="1008063"/>
          </a:xfrm>
          <a:prstGeom prst="ellipseRibbon2">
            <a:avLst>
              <a:gd name="adj1" fmla="val 25000"/>
              <a:gd name="adj2" fmla="val 66354"/>
              <a:gd name="adj3" fmla="val 12500"/>
            </a:avLst>
          </a:prstGeom>
          <a:solidFill>
            <a:srgbClr val="EA4647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7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完整、豐富</a:t>
            </a:r>
            <a:endParaRPr kumimoji="0" lang="en-US" altLang="zh-TW" sz="1700" b="1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7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的服務經驗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39552" y="299291"/>
            <a:ext cx="4466287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回饋社會</a:t>
            </a:r>
            <a:r>
              <a:rPr lang="en-US" altLang="zh-TW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歷史捐書紀錄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0"/>
            <a:ext cx="53975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pic>
        <p:nvPicPr>
          <p:cNvPr id="5124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125538"/>
            <a:ext cx="7040562" cy="539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綵帶 (弧形向上) 37"/>
          <p:cNvSpPr/>
          <p:nvPr/>
        </p:nvSpPr>
        <p:spPr>
          <a:xfrm>
            <a:off x="5003800" y="5589588"/>
            <a:ext cx="3600450" cy="1152525"/>
          </a:xfrm>
          <a:prstGeom prst="ellipseRibbon2">
            <a:avLst>
              <a:gd name="adj1" fmla="val 25000"/>
              <a:gd name="adj2" fmla="val 66354"/>
              <a:gd name="adj3" fmla="val 12500"/>
            </a:avLst>
          </a:prstGeom>
          <a:solidFill>
            <a:srgbClr val="EA4647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kumimoji="0" lang="zh-TW" altLang="zh-TW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kumimoji="0" lang="en-US" altLang="zh-TW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~2022</a:t>
            </a:r>
            <a:r>
              <a:rPr kumimoji="0" lang="zh-TW" altLang="zh-TW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endParaRPr kumimoji="0" lang="en-US" altLang="zh-TW" b="1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總捐</a:t>
            </a:r>
            <a:r>
              <a:rPr kumimoji="0" lang="zh-TW" altLang="zh-TW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贈</a:t>
            </a:r>
            <a:r>
              <a:rPr kumimoji="0" lang="zh-TW" altLang="en-US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金額</a:t>
            </a:r>
            <a:r>
              <a:rPr kumimoji="0" lang="en-US" altLang="zh-TW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510</a:t>
            </a:r>
            <a:r>
              <a:rPr kumimoji="0" lang="zh-TW" altLang="zh-TW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萬元</a:t>
            </a:r>
            <a:endParaRPr kumimoji="0" lang="zh-TW" altLang="en-US" b="1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295BC3FB-190C-44DB-AD28-0E25B00EDF70}"/>
              </a:ext>
            </a:extLst>
          </p:cNvPr>
          <p:cNvSpPr txBox="1"/>
          <p:nvPr/>
        </p:nvSpPr>
        <p:spPr>
          <a:xfrm>
            <a:off x="4031106" y="972017"/>
            <a:ext cx="1765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●</a:t>
            </a:r>
            <a:r>
              <a:rPr lang="zh-TW" altLang="en-US" sz="1600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新竹縣</a:t>
            </a:r>
            <a:endParaRPr lang="en-US" altLang="zh-TW" sz="1600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r>
              <a:rPr lang="en-US" altLang="zh-TW" sz="1600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2023</a:t>
            </a:r>
            <a:r>
              <a:rPr lang="zh-TW" altLang="en-US" sz="1600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年</a:t>
            </a:r>
            <a:r>
              <a:rPr lang="en-US" altLang="zh-TW" sz="1600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89</a:t>
            </a:r>
            <a:r>
              <a:rPr lang="zh-TW" altLang="en-US" sz="1600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所學校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39552" y="299291"/>
            <a:ext cx="3467616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百校千人活動內容</a:t>
            </a:r>
          </a:p>
        </p:txBody>
      </p:sp>
      <p:sp>
        <p:nvSpPr>
          <p:cNvPr id="6147" name="直排文字版面配置區 5"/>
          <p:cNvSpPr>
            <a:spLocks noGrp="1"/>
          </p:cNvSpPr>
          <p:nvPr>
            <p:ph type="body" orient="vert" idx="1"/>
          </p:nvPr>
        </p:nvSpPr>
        <p:spPr>
          <a:xfrm>
            <a:off x="539750" y="908050"/>
            <a:ext cx="8353425" cy="2305050"/>
          </a:xfrm>
        </p:spPr>
        <p:txBody>
          <a:bodyPr vert="horz"/>
          <a:lstStyle/>
          <a:p>
            <a:pPr eaLnBrk="1" hangingPunct="1">
              <a:lnSpc>
                <a:spcPts val="3000"/>
              </a:lnSpc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配合花蓮</a:t>
            </a:r>
            <a:r>
              <a:rPr lang="zh-TW" altLang="zh-TW" sz="2000" dirty="0">
                <a:latin typeface="微軟正黑體" pitchFamily="34" charset="-120"/>
                <a:ea typeface="微軟正黑體" pitchFamily="34" charset="-120"/>
              </a:rPr>
              <a:t>縣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教育處贈送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101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所學</a:t>
            </a:r>
            <a:r>
              <a:rPr lang="zh-TW" altLang="zh-TW" sz="2000" dirty="0">
                <a:latin typeface="微軟正黑體" pitchFamily="34" charset="-120"/>
                <a:ea typeface="微軟正黑體" pitchFamily="34" charset="-120"/>
              </a:rPr>
              <a:t>校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合計共 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1,000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份圖書禮袋</a:t>
            </a:r>
            <a:endParaRPr lang="en-US" altLang="zh-TW" sz="2000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ts val="3000"/>
              </a:lnSpc>
            </a:pPr>
            <a:r>
              <a:rPr lang="zh-TW" altLang="en-US" sz="2000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</a:rPr>
              <a:t>禮袋贈送對象：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學生</a:t>
            </a:r>
            <a:endParaRPr lang="en-US" altLang="zh-TW" sz="2000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ts val="3000"/>
              </a:lnSpc>
            </a:pPr>
            <a:r>
              <a:rPr lang="zh-TW" altLang="en-US" sz="2000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</a:rPr>
              <a:t>禮袋內容：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童書 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2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冊 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書籤 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2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張 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+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提袋 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1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個</a:t>
            </a:r>
            <a:endParaRPr lang="en-US" altLang="zh-TW" sz="2000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ts val="3000"/>
              </a:lnSpc>
            </a:pPr>
            <a:r>
              <a:rPr lang="zh-TW" altLang="en-US" sz="2000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</a:rPr>
              <a:t>禮袋依適讀年齡分為：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低、中、高年級 </a:t>
            </a:r>
            <a:endParaRPr lang="en-US" altLang="zh-TW" sz="2000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ts val="3000"/>
              </a:lnSpc>
            </a:pPr>
            <a:r>
              <a:rPr lang="zh-TW" altLang="en-US" sz="2000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</a:rPr>
              <a:t>各校禮袋數量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：依花蓮縣教育處提供各校人數發放</a:t>
            </a:r>
            <a:endParaRPr lang="en-US" altLang="zh-TW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0"/>
            <a:ext cx="53975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grpSp>
        <p:nvGrpSpPr>
          <p:cNvPr id="6149" name="群組 3"/>
          <p:cNvGrpSpPr>
            <a:grpSpLocks/>
          </p:cNvGrpSpPr>
          <p:nvPr/>
        </p:nvGrpSpPr>
        <p:grpSpPr bwMode="auto">
          <a:xfrm>
            <a:off x="1063625" y="3356992"/>
            <a:ext cx="7016750" cy="3151188"/>
            <a:chOff x="973979" y="3518520"/>
            <a:chExt cx="7015530" cy="3150840"/>
          </a:xfrm>
        </p:grpSpPr>
        <p:pic>
          <p:nvPicPr>
            <p:cNvPr id="45" name="圖片 44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491" r="347" b="21807"/>
            <a:stretch/>
          </p:blipFill>
          <p:spPr bwMode="auto">
            <a:xfrm>
              <a:off x="973979" y="3518520"/>
              <a:ext cx="7015530" cy="315084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2" name="文字方塊 1"/>
            <p:cNvSpPr txBox="1"/>
            <p:nvPr/>
          </p:nvSpPr>
          <p:spPr>
            <a:xfrm>
              <a:off x="1331105" y="6289989"/>
              <a:ext cx="2645902" cy="307941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※ </a:t>
              </a:r>
              <a:r>
                <a:rPr kumimoji="0"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上一屆百校千人 </a:t>
              </a:r>
              <a:r>
                <a:rPr kumimoji="0"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 </a:t>
              </a:r>
              <a:r>
                <a:rPr kumimoji="0"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活動紀錄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39552" y="299291"/>
            <a:ext cx="3467616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百校千人活動時程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0"/>
            <a:ext cx="53975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172" name="文字方塊 48"/>
          <p:cNvSpPr txBox="1">
            <a:spLocks noChangeArrowheads="1"/>
          </p:cNvSpPr>
          <p:nvPr/>
        </p:nvSpPr>
        <p:spPr bwMode="auto">
          <a:xfrm>
            <a:off x="3208338" y="5033963"/>
            <a:ext cx="58817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05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月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29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日 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–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 </a:t>
            </a:r>
            <a:r>
              <a:rPr kumimoji="0" lang="zh-TW" altLang="en-US" sz="1800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學校回傳照片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、提供書立得記錄孩子的喜悅 </a:t>
            </a:r>
            <a:endParaRPr kumimoji="0" lang="zh-TW" altLang="en-US" sz="1800" b="1" u="sng" dirty="0">
              <a:latin typeface="微軟正黑體" pitchFamily="34" charset="-120"/>
              <a:ea typeface="微軟正黑體" pitchFamily="34" charset="-120"/>
              <a:cs typeface="Microsoft Himalaya" pitchFamily="2" charset="0"/>
            </a:endParaRPr>
          </a:p>
        </p:txBody>
      </p:sp>
      <p:sp>
        <p:nvSpPr>
          <p:cNvPr id="7173" name="文字方塊 49"/>
          <p:cNvSpPr txBox="1">
            <a:spLocks noChangeArrowheads="1"/>
          </p:cNvSpPr>
          <p:nvPr/>
        </p:nvSpPr>
        <p:spPr bwMode="auto">
          <a:xfrm>
            <a:off x="3208338" y="5661025"/>
            <a:ext cx="49007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06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月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06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日 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–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 活動照片彙整更新網頁，成果發表</a:t>
            </a:r>
          </a:p>
        </p:txBody>
      </p:sp>
      <p:sp>
        <p:nvSpPr>
          <p:cNvPr id="7174" name="文字方塊 7"/>
          <p:cNvSpPr txBox="1">
            <a:spLocks noChangeArrowheads="1"/>
          </p:cNvSpPr>
          <p:nvPr/>
        </p:nvSpPr>
        <p:spPr bwMode="auto">
          <a:xfrm>
            <a:off x="3208338" y="1268413"/>
            <a:ext cx="559319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01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月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09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日 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– 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向花蓮</a:t>
            </a:r>
            <a:r>
              <a:rPr kumimoji="0" lang="zh-TW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縣政府教育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處</a:t>
            </a:r>
            <a:r>
              <a:rPr kumimoji="0" lang="zh-TW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提交捐贈執行企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劃書</a:t>
            </a:r>
          </a:p>
        </p:txBody>
      </p:sp>
      <p:sp>
        <p:nvSpPr>
          <p:cNvPr id="7175" name="文字方塊 10"/>
          <p:cNvSpPr txBox="1">
            <a:spLocks noChangeArrowheads="1"/>
          </p:cNvSpPr>
          <p:nvPr/>
        </p:nvSpPr>
        <p:spPr bwMode="auto">
          <a:xfrm>
            <a:off x="3208338" y="1895475"/>
            <a:ext cx="44390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01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月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19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日 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– 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取得</a:t>
            </a:r>
            <a:r>
              <a:rPr kumimoji="0" lang="zh-TW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受贈國小校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所</a:t>
            </a:r>
            <a:r>
              <a:rPr kumimoji="0" lang="zh-TW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名單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及數量</a:t>
            </a:r>
          </a:p>
        </p:txBody>
      </p:sp>
      <p:sp>
        <p:nvSpPr>
          <p:cNvPr id="7176" name="文字方塊 11"/>
          <p:cNvSpPr txBox="1">
            <a:spLocks noChangeArrowheads="1"/>
          </p:cNvSpPr>
          <p:nvPr/>
        </p:nvSpPr>
        <p:spPr bwMode="auto">
          <a:xfrm>
            <a:off x="3208338" y="2524125"/>
            <a:ext cx="39773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01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月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20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日 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– </a:t>
            </a:r>
            <a:r>
              <a:rPr kumimoji="0" lang="zh-TW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教育處審閱確認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贈送書單</a:t>
            </a:r>
          </a:p>
        </p:txBody>
      </p:sp>
      <p:sp>
        <p:nvSpPr>
          <p:cNvPr id="7177" name="文字方塊 12"/>
          <p:cNvSpPr txBox="1">
            <a:spLocks noChangeArrowheads="1"/>
          </p:cNvSpPr>
          <p:nvPr/>
        </p:nvSpPr>
        <p:spPr bwMode="auto">
          <a:xfrm>
            <a:off x="3208338" y="3151188"/>
            <a:ext cx="563808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05</a:t>
            </a:r>
            <a:r>
              <a:rPr kumimoji="0" lang="zh-TW" altLang="en-US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月</a:t>
            </a:r>
            <a:r>
              <a:rPr kumimoji="0" lang="en-US" altLang="zh-TW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15</a:t>
            </a:r>
            <a:r>
              <a:rPr kumimoji="0" lang="zh-TW" altLang="en-US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日 </a:t>
            </a:r>
            <a:r>
              <a:rPr kumimoji="0" lang="en-US" altLang="zh-TW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– </a:t>
            </a:r>
            <a:r>
              <a:rPr kumimoji="0" lang="zh-TW" altLang="en-US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贈書儀式邀請縣長致贈</a:t>
            </a:r>
            <a:r>
              <a:rPr kumimoji="0" lang="en-US" altLang="zh-TW" sz="1800" b="1" strike="sngStrike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10</a:t>
            </a:r>
            <a:r>
              <a:rPr kumimoji="0" lang="zh-TW" altLang="en-US" sz="1800" b="1" strike="sngStrike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所受贈學校</a:t>
            </a:r>
            <a:r>
              <a:rPr kumimoji="0" lang="zh-TW" altLang="en-US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，共</a:t>
            </a:r>
            <a:endParaRPr kumimoji="0" lang="en-US" altLang="zh-TW" sz="1800" b="1" strike="sngStrike" dirty="0">
              <a:latin typeface="微軟正黑體" pitchFamily="34" charset="-120"/>
              <a:ea typeface="微軟正黑體" pitchFamily="34" charset="-120"/>
              <a:cs typeface="Microsoft Himalaya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100</a:t>
            </a:r>
            <a:r>
              <a:rPr kumimoji="0" lang="zh-TW" altLang="en-US" sz="1800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位老師同學、老師學生，</a:t>
            </a:r>
            <a:r>
              <a:rPr kumimoji="0" lang="zh-TW" altLang="en-US" sz="1800" b="1" strike="sngStrike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出席縣府大禮堂贈書儀式</a:t>
            </a:r>
          </a:p>
        </p:txBody>
      </p:sp>
      <p:sp>
        <p:nvSpPr>
          <p:cNvPr id="7178" name="文字方塊 13"/>
          <p:cNvSpPr txBox="1">
            <a:spLocks noChangeArrowheads="1"/>
          </p:cNvSpPr>
          <p:nvPr/>
        </p:nvSpPr>
        <p:spPr bwMode="auto">
          <a:xfrm>
            <a:off x="3208338" y="3923764"/>
            <a:ext cx="454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05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月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10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日前 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–  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陸續安排出貨 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(5/15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前到貨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)</a:t>
            </a:r>
            <a:endParaRPr kumimoji="0" lang="zh-TW" altLang="en-US" sz="1800" b="1" dirty="0">
              <a:latin typeface="微軟正黑體" pitchFamily="34" charset="-120"/>
              <a:ea typeface="微軟正黑體" pitchFamily="34" charset="-120"/>
              <a:cs typeface="Microsoft Himalaya" pitchFamily="2" charset="0"/>
            </a:endParaRPr>
          </a:p>
        </p:txBody>
      </p:sp>
      <p:sp>
        <p:nvSpPr>
          <p:cNvPr id="7179" name="文字方塊 14"/>
          <p:cNvSpPr txBox="1">
            <a:spLocks noChangeArrowheads="1"/>
          </p:cNvSpPr>
          <p:nvPr/>
        </p:nvSpPr>
        <p:spPr bwMode="auto">
          <a:xfrm>
            <a:off x="3208338" y="4406900"/>
            <a:ext cx="466986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05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月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22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日 </a:t>
            </a:r>
            <a:r>
              <a:rPr kumimoji="0" lang="en-US" altLang="zh-TW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–</a:t>
            </a:r>
            <a:r>
              <a:rPr kumimoji="0" lang="zh-TW" altLang="en-US" sz="1800" b="1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 </a:t>
            </a:r>
            <a:r>
              <a:rPr kumimoji="0" lang="zh-TW" altLang="en-US" sz="1800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學校頒獎予受贈同學，拍照留影</a:t>
            </a:r>
          </a:p>
        </p:txBody>
      </p:sp>
      <p:sp>
        <p:nvSpPr>
          <p:cNvPr id="16" name="五邊形 15"/>
          <p:cNvSpPr/>
          <p:nvPr/>
        </p:nvSpPr>
        <p:spPr>
          <a:xfrm rot="5400000">
            <a:off x="501650" y="3698875"/>
            <a:ext cx="5256213" cy="252413"/>
          </a:xfrm>
          <a:prstGeom prst="homePlate">
            <a:avLst>
              <a:gd name="adj" fmla="val 135766"/>
            </a:avLst>
          </a:prstGeom>
          <a:solidFill>
            <a:schemeClr val="accent6">
              <a:lumMod val="60000"/>
              <a:lumOff val="40000"/>
              <a:alpha val="50196"/>
            </a:schemeClr>
          </a:solidFill>
          <a:ln w="3175">
            <a:noFill/>
            <a:prstDash val="soli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1" name="橢圓 50"/>
          <p:cNvSpPr/>
          <p:nvPr/>
        </p:nvSpPr>
        <p:spPr>
          <a:xfrm>
            <a:off x="3039944" y="5128414"/>
            <a:ext cx="180000" cy="180000"/>
          </a:xfrm>
          <a:prstGeom prst="ellipse">
            <a:avLst/>
          </a:prstGeom>
          <a:solidFill>
            <a:srgbClr val="99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2" name="橢圓 51"/>
          <p:cNvSpPr/>
          <p:nvPr/>
        </p:nvSpPr>
        <p:spPr>
          <a:xfrm>
            <a:off x="3039944" y="5755914"/>
            <a:ext cx="180000" cy="180000"/>
          </a:xfrm>
          <a:prstGeom prst="ellipse">
            <a:avLst/>
          </a:prstGeom>
          <a:solidFill>
            <a:srgbClr val="99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7" name="橢圓 16"/>
          <p:cNvSpPr/>
          <p:nvPr/>
        </p:nvSpPr>
        <p:spPr>
          <a:xfrm>
            <a:off x="3039944" y="1363426"/>
            <a:ext cx="180000" cy="180000"/>
          </a:xfrm>
          <a:prstGeom prst="ellipse">
            <a:avLst/>
          </a:prstGeom>
          <a:solidFill>
            <a:srgbClr val="99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5" name="橢圓 24"/>
          <p:cNvSpPr/>
          <p:nvPr/>
        </p:nvSpPr>
        <p:spPr>
          <a:xfrm>
            <a:off x="3039944" y="1990924"/>
            <a:ext cx="180000" cy="180000"/>
          </a:xfrm>
          <a:prstGeom prst="ellipse">
            <a:avLst/>
          </a:prstGeom>
          <a:solidFill>
            <a:srgbClr val="99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6" name="橢圓 25"/>
          <p:cNvSpPr/>
          <p:nvPr/>
        </p:nvSpPr>
        <p:spPr>
          <a:xfrm>
            <a:off x="3039944" y="2618422"/>
            <a:ext cx="180000" cy="180000"/>
          </a:xfrm>
          <a:prstGeom prst="ellipse">
            <a:avLst/>
          </a:prstGeom>
          <a:solidFill>
            <a:srgbClr val="99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7" name="橢圓 26"/>
          <p:cNvSpPr/>
          <p:nvPr/>
        </p:nvSpPr>
        <p:spPr>
          <a:xfrm>
            <a:off x="3039944" y="3245920"/>
            <a:ext cx="180000" cy="180000"/>
          </a:xfrm>
          <a:prstGeom prst="ellipse">
            <a:avLst/>
          </a:prstGeom>
          <a:solidFill>
            <a:srgbClr val="99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8" name="橢圓 27"/>
          <p:cNvSpPr/>
          <p:nvPr/>
        </p:nvSpPr>
        <p:spPr>
          <a:xfrm>
            <a:off x="3039944" y="3873418"/>
            <a:ext cx="180000" cy="180000"/>
          </a:xfrm>
          <a:prstGeom prst="ellipse">
            <a:avLst/>
          </a:prstGeom>
          <a:solidFill>
            <a:srgbClr val="99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9" name="橢圓 28"/>
          <p:cNvSpPr/>
          <p:nvPr/>
        </p:nvSpPr>
        <p:spPr>
          <a:xfrm>
            <a:off x="3039944" y="4500916"/>
            <a:ext cx="180000" cy="180000"/>
          </a:xfrm>
          <a:prstGeom prst="ellipse">
            <a:avLst/>
          </a:prstGeom>
          <a:solidFill>
            <a:srgbClr val="99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205" name="文字方塊 2"/>
          <p:cNvSpPr txBox="1">
            <a:spLocks noChangeArrowheads="1"/>
          </p:cNvSpPr>
          <p:nvPr/>
        </p:nvSpPr>
        <p:spPr bwMode="auto">
          <a:xfrm>
            <a:off x="614363" y="4681538"/>
            <a:ext cx="2032000" cy="461962"/>
          </a:xfrm>
          <a:prstGeom prst="rect">
            <a:avLst/>
          </a:prstGeom>
          <a:solidFill>
            <a:srgbClr val="FFF100"/>
          </a:solidFill>
          <a:ln w="9525">
            <a:solidFill>
              <a:srgbClr val="EA4647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TW" altLang="en-US" sz="2400" b="1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</a:rPr>
              <a:t>校方配合事項</a:t>
            </a:r>
          </a:p>
        </p:txBody>
      </p:sp>
      <p:cxnSp>
        <p:nvCxnSpPr>
          <p:cNvPr id="7" name="肘形接點 6"/>
          <p:cNvCxnSpPr>
            <a:cxnSpLocks/>
            <a:stCxn id="0" idx="2"/>
            <a:endCxn id="7205" idx="3"/>
          </p:cNvCxnSpPr>
          <p:nvPr/>
        </p:nvCxnSpPr>
        <p:spPr>
          <a:xfrm rot="10800000" flipV="1">
            <a:off x="2646363" y="4591050"/>
            <a:ext cx="393700" cy="320675"/>
          </a:xfrm>
          <a:prstGeom prst="bentConnector3">
            <a:avLst/>
          </a:prstGeom>
          <a:ln>
            <a:solidFill>
              <a:srgbClr val="EA46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接點 22"/>
          <p:cNvCxnSpPr>
            <a:stCxn id="7205" idx="3"/>
            <a:endCxn id="0" idx="2"/>
          </p:cNvCxnSpPr>
          <p:nvPr/>
        </p:nvCxnSpPr>
        <p:spPr>
          <a:xfrm>
            <a:off x="2646363" y="4911725"/>
            <a:ext cx="393700" cy="306388"/>
          </a:xfrm>
          <a:prstGeom prst="bentConnector3">
            <a:avLst/>
          </a:prstGeom>
          <a:ln>
            <a:solidFill>
              <a:srgbClr val="EA46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39552" y="299291"/>
            <a:ext cx="3570208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贈書留香 </a:t>
            </a: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禮袋內容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0"/>
            <a:ext cx="53975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DC4F341E-2A91-4212-A8D0-1C07FB6EA6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269228" y="1763071"/>
            <a:ext cx="6605543" cy="47771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529527C6-FCD0-4C62-BCCF-7FD2B81BB441}"/>
              </a:ext>
            </a:extLst>
          </p:cNvPr>
          <p:cNvSpPr/>
          <p:nvPr/>
        </p:nvSpPr>
        <p:spPr>
          <a:xfrm>
            <a:off x="1648462" y="1340768"/>
            <a:ext cx="62359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77800" lvl="0">
              <a:spcAft>
                <a:spcPts val="0"/>
              </a:spcAft>
            </a:pPr>
            <a:r>
              <a:rPr lang="zh-TW" altLang="zh-TW" b="1" dirty="0">
                <a:latin typeface="Cambria" panose="02040503050406030204" pitchFamily="18" charset="0"/>
                <a:ea typeface="Microsoft JhengHei UI" panose="020B0604030504040204" pitchFamily="34" charset="-120"/>
                <a:cs typeface="Times New Roman" panose="02020603050405020304" pitchFamily="18" charset="0"/>
              </a:rPr>
              <a:t>每位學生兩本</a:t>
            </a:r>
            <a:r>
              <a:rPr lang="zh-TW" altLang="en-US" b="1" dirty="0">
                <a:latin typeface="Cambria" panose="02040503050406030204" pitchFamily="18" charset="0"/>
                <a:ea typeface="Microsoft JhengHei UI" panose="020B0604030504040204" pitchFamily="34" charset="-120"/>
                <a:cs typeface="Times New Roman" panose="02020603050405020304" pitchFamily="18" charset="0"/>
              </a:rPr>
              <a:t>得獎</a:t>
            </a:r>
            <a:r>
              <a:rPr lang="zh-TW" altLang="zh-TW" b="1" dirty="0">
                <a:latin typeface="Cambria" panose="02040503050406030204" pitchFamily="18" charset="0"/>
                <a:ea typeface="Microsoft JhengHei UI" panose="020B0604030504040204" pitchFamily="34" charset="-120"/>
                <a:cs typeface="Times New Roman" panose="02020603050405020304" pitchFamily="18" charset="0"/>
              </a:rPr>
              <a:t>繪本、閱讀禮袋一個、勵志書籤兩張。</a:t>
            </a:r>
            <a:endParaRPr lang="zh-TW" altLang="zh-TW" sz="1800" b="1" dirty="0">
              <a:effectLst/>
              <a:latin typeface="Cambria" panose="02040503050406030204" pitchFamily="18" charset="0"/>
              <a:ea typeface="Microsoft JhengHei UI" panose="020B0604030504040204" pitchFamily="34" charset="-12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39552" y="299291"/>
            <a:ext cx="5615640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zh-TW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5/15</a:t>
            </a: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花蓮縣府贈書儀式邀請卡</a:t>
            </a:r>
            <a:endParaRPr lang="zh-TW" alt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0"/>
            <a:ext cx="53975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9CCEB0B-5E08-45E9-A58D-BB019225FF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15"/>
          <a:stretch/>
        </p:blipFill>
        <p:spPr>
          <a:xfrm>
            <a:off x="700318" y="1628800"/>
            <a:ext cx="7400074" cy="507392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6633581B-827F-4E99-9663-609A7DD280FC}"/>
              </a:ext>
            </a:extLst>
          </p:cNvPr>
          <p:cNvSpPr/>
          <p:nvPr/>
        </p:nvSpPr>
        <p:spPr>
          <a:xfrm>
            <a:off x="647564" y="980554"/>
            <a:ext cx="78128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TW" altLang="en-US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贈書儀式邀請</a:t>
            </a:r>
            <a:r>
              <a:rPr kumimoji="0" lang="zh-TW" altLang="en-US" b="1" strike="sngStrike" dirty="0">
                <a:solidFill>
                  <a:schemeClr val="accent1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縣長出席</a:t>
            </a:r>
            <a:r>
              <a:rPr kumimoji="0" lang="zh-TW" altLang="en-US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，致贈</a:t>
            </a:r>
            <a:r>
              <a:rPr kumimoji="0" lang="en-US" altLang="zh-TW" b="1" strike="sngStrike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10</a:t>
            </a:r>
            <a:r>
              <a:rPr kumimoji="0" lang="zh-TW" altLang="en-US" b="1" strike="sngStrike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所受贈學校代表</a:t>
            </a:r>
            <a:r>
              <a:rPr kumimoji="0" lang="zh-TW" altLang="en-US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，共</a:t>
            </a:r>
            <a:r>
              <a:rPr kumimoji="0" lang="en-US" altLang="zh-TW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100</a:t>
            </a:r>
            <a:r>
              <a:rPr kumimoji="0" lang="zh-TW" altLang="en-US" b="1" strike="sngStrike" dirty="0"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位老師同學、老師學生，</a:t>
            </a:r>
            <a:r>
              <a:rPr kumimoji="0" lang="zh-TW" altLang="en-US" b="1" strike="sngStrike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出席縣府大禮堂贈書儀式、拍照留念。</a:t>
            </a:r>
            <a:r>
              <a:rPr kumimoji="0" lang="en-US" altLang="zh-TW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(</a:t>
            </a:r>
            <a:r>
              <a:rPr kumimoji="0" lang="zh-TW" altLang="en-US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取消贈書儀式</a:t>
            </a:r>
            <a:r>
              <a:rPr kumimoji="0" lang="en-US" altLang="zh-TW" b="1" dirty="0">
                <a:solidFill>
                  <a:srgbClr val="EA4647"/>
                </a:solidFill>
                <a:latin typeface="微軟正黑體" pitchFamily="34" charset="-120"/>
                <a:ea typeface="微軟正黑體" pitchFamily="34" charset="-120"/>
                <a:cs typeface="Microsoft Himalaya" pitchFamily="2" charset="0"/>
              </a:rPr>
              <a:t>)</a:t>
            </a:r>
            <a:endParaRPr lang="zh-TW" altLang="zh-TW" sz="1800" b="1" dirty="0">
              <a:effectLst/>
              <a:latin typeface="Cambria" panose="02040503050406030204" pitchFamily="18" charset="0"/>
              <a:ea typeface="Microsoft JhengHei UI" panose="020B0604030504040204" pitchFamily="34" charset="-12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39552" y="299291"/>
            <a:ext cx="7112845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百校千人活動紀錄</a:t>
            </a:r>
            <a:r>
              <a:rPr lang="en-US" altLang="zh-TW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&amp;</a:t>
            </a: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校方回傳活動照片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0"/>
            <a:ext cx="53975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pic>
        <p:nvPicPr>
          <p:cNvPr id="12292" name="圖片 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836" y="2130141"/>
            <a:ext cx="2513012" cy="188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圖片 5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" t="3195" r="1936"/>
          <a:stretch/>
        </p:blipFill>
        <p:spPr bwMode="auto">
          <a:xfrm>
            <a:off x="3354388" y="2130140"/>
            <a:ext cx="2812140" cy="1904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圖片 5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"/>
          <a:stretch/>
        </p:blipFill>
        <p:spPr bwMode="auto">
          <a:xfrm>
            <a:off x="6325493" y="2132856"/>
            <a:ext cx="2566987" cy="1870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圖片 5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29" b="13899"/>
          <a:stretch/>
        </p:blipFill>
        <p:spPr bwMode="auto">
          <a:xfrm>
            <a:off x="637139" y="4404874"/>
            <a:ext cx="2566709" cy="1904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圖片 5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5" t="22188" r="480"/>
          <a:stretch/>
        </p:blipFill>
        <p:spPr bwMode="auto">
          <a:xfrm>
            <a:off x="3347864" y="4404873"/>
            <a:ext cx="2812140" cy="1904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圖片 5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2" b="5616"/>
          <a:stretch/>
        </p:blipFill>
        <p:spPr bwMode="auto">
          <a:xfrm>
            <a:off x="6308025" y="4403639"/>
            <a:ext cx="2584455" cy="190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直排文字版面配置區 5"/>
          <p:cNvSpPr>
            <a:spLocks noGrp="1"/>
          </p:cNvSpPr>
          <p:nvPr>
            <p:ph type="body" orient="vert" idx="1"/>
          </p:nvPr>
        </p:nvSpPr>
        <p:spPr>
          <a:xfrm>
            <a:off x="611063" y="981074"/>
            <a:ext cx="8353425" cy="935757"/>
          </a:xfrm>
        </p:spPr>
        <p:txBody>
          <a:bodyPr vert="horz"/>
          <a:lstStyle/>
          <a:p>
            <a:pPr marL="0" indent="0" eaLnBrk="1" hangingPunct="1">
              <a:lnSpc>
                <a:spcPts val="3000"/>
              </a:lnSpc>
              <a:buFont typeface="Arial" charset="0"/>
              <a:buNone/>
            </a:pP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二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屆百校千人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贈書留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香  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各校同學受贈合影</a:t>
            </a:r>
            <a:endParaRPr lang="en-US" altLang="zh-TW" sz="2000" b="1" dirty="0">
              <a:latin typeface="微軟正黑體" pitchFamily="34" charset="-120"/>
              <a:ea typeface="微軟正黑體" pitchFamily="34" charset="-120"/>
            </a:endParaRPr>
          </a:p>
          <a:p>
            <a:pPr marL="0" indent="0" eaLnBrk="1" hangingPunct="1">
              <a:lnSpc>
                <a:spcPts val="3000"/>
              </a:lnSpc>
              <a:buNone/>
            </a:pP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請各校回傳活動照片：回傳授贈相關活動照片 </a:t>
            </a:r>
            <a:r>
              <a:rPr lang="en-US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(3-5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張</a:t>
            </a:r>
            <a:r>
              <a:rPr lang="en-US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sp>
        <p:nvSpPr>
          <p:cNvPr id="11" name="五邊形 15">
            <a:hlinkClick r:id="rId8"/>
            <a:extLst>
              <a:ext uri="{FF2B5EF4-FFF2-40B4-BE49-F238E27FC236}">
                <a16:creationId xmlns:a16="http://schemas.microsoft.com/office/drawing/2014/main" id="{D13C3237-0803-417A-B16D-BF6750028F92}"/>
              </a:ext>
            </a:extLst>
          </p:cNvPr>
          <p:cNvSpPr/>
          <p:nvPr/>
        </p:nvSpPr>
        <p:spPr>
          <a:xfrm>
            <a:off x="6753225" y="1347527"/>
            <a:ext cx="2089150" cy="492125"/>
          </a:xfrm>
          <a:prstGeom prst="homePlat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u="sng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相片回傳至：</a:t>
            </a:r>
            <a:r>
              <a:rPr kumimoji="0" lang="en-US" altLang="zh-TW" sz="1200" b="1" u="sng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srbook99@gmail.com</a:t>
            </a:r>
            <a:endParaRPr kumimoji="0" lang="zh-TW" altLang="en-US" sz="1200" b="1" u="sng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9" name="圓角矩形 48"/>
          <p:cNvSpPr/>
          <p:nvPr/>
        </p:nvSpPr>
        <p:spPr>
          <a:xfrm>
            <a:off x="252413" y="188913"/>
            <a:ext cx="8639175" cy="6480175"/>
          </a:xfrm>
          <a:prstGeom prst="roundRect">
            <a:avLst>
              <a:gd name="adj" fmla="val 8586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3248561" y="515315"/>
            <a:ext cx="2646878" cy="584775"/>
          </a:xfrm>
          <a:extLst/>
        </p:spPr>
        <p:txBody>
          <a:bodyPr wrap="non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本案聯繫窗口</a:t>
            </a:r>
          </a:p>
        </p:txBody>
      </p:sp>
      <p:sp>
        <p:nvSpPr>
          <p:cNvPr id="11" name="矩形 10"/>
          <p:cNvSpPr/>
          <p:nvPr/>
        </p:nvSpPr>
        <p:spPr>
          <a:xfrm>
            <a:off x="252413" y="1268413"/>
            <a:ext cx="8639175" cy="3933825"/>
          </a:xfrm>
          <a:prstGeom prst="rect">
            <a:avLst/>
          </a:prstGeom>
          <a:solidFill>
            <a:srgbClr val="F2F2F2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628650" y="1368425"/>
            <a:ext cx="6074099" cy="345389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書立得文化事業股份有限公司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營業項目：圖書採購、圖書編目、雜誌訂購</a:t>
            </a:r>
            <a:r>
              <a:rPr kumimoji="0"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</a:t>
            </a:r>
            <a:r>
              <a:rPr kumimoji="0"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等，</a:t>
            </a:r>
            <a:r>
              <a:rPr kumimoji="0" lang="zh-TW" altLang="en-US" b="1" u="sng" dirty="0">
                <a:solidFill>
                  <a:srgbClr val="EA46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歡迎詢價</a:t>
            </a:r>
            <a:endParaRPr kumimoji="0" lang="en-US" altLang="zh-TW" b="1" u="sng" dirty="0">
              <a:solidFill>
                <a:srgbClr val="EA464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聯繫窗口：客服專員</a:t>
            </a:r>
            <a:endParaRPr kumimoji="0"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聯繫信箱：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srbook99@gmail.com</a:t>
            </a:r>
            <a:endParaRPr kumimoji="0"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聯繫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Line ID</a:t>
            </a: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dirty="0"/>
              <a:t> </a:t>
            </a:r>
            <a:r>
              <a:rPr lang="en-US" altLang="zh-TW" dirty="0">
                <a:hlinkClick r:id="rId3"/>
              </a:rPr>
              <a:t>@xat.0000107458.ysy</a:t>
            </a:r>
            <a:endParaRPr lang="en-US" altLang="zh-TW" dirty="0"/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電話：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04-2707-7576 #23</a:t>
            </a:r>
            <a:endParaRPr kumimoji="0" lang="zh-TW" altLang="en-US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傳真：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04-2707-8767</a:t>
            </a:r>
            <a:endParaRPr kumimoji="0"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公司地址：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407 </a:t>
            </a: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台中市西屯區廣福路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226</a:t>
            </a: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巷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5-3</a:t>
            </a: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上班時間：週一 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~ </a:t>
            </a:r>
            <a:r>
              <a:rPr kumimoji="0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週五　</a:t>
            </a:r>
            <a:r>
              <a:rPr kumimoji="0"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8:00~17:00</a:t>
            </a:r>
            <a:endParaRPr kumimoji="0"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E11B300-3986-4A67-BD5D-B373D9CE1E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825" y="2128838"/>
            <a:ext cx="1771650" cy="1781175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117CBCA4-1831-4BAC-8E59-FB193898C2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7324" y="3811357"/>
            <a:ext cx="3878651" cy="331236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830</TotalTime>
  <Words>504</Words>
  <Application>Microsoft Office PowerPoint</Application>
  <PresentationFormat>如螢幕大小 (4:3)</PresentationFormat>
  <Paragraphs>60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6" baseType="lpstr">
      <vt:lpstr>Microsoft JhengHei Light</vt:lpstr>
      <vt:lpstr>微軟正黑體</vt:lpstr>
      <vt:lpstr>Arial</vt:lpstr>
      <vt:lpstr>Calibri</vt:lpstr>
      <vt:lpstr>Cambria</vt:lpstr>
      <vt:lpstr>Office 佈景主題</vt:lpstr>
      <vt:lpstr>PowerPoint 簡報</vt:lpstr>
      <vt:lpstr>捐贈單位介紹</vt:lpstr>
      <vt:lpstr>關於書立得</vt:lpstr>
      <vt:lpstr>回饋社會-歷史捐書紀錄</vt:lpstr>
      <vt:lpstr>百校千人活動內容</vt:lpstr>
      <vt:lpstr>百校千人活動時程</vt:lpstr>
      <vt:lpstr>贈書留香 禮袋內容</vt:lpstr>
      <vt:lpstr>5/15花蓮縣府贈書儀式邀請卡</vt:lpstr>
      <vt:lpstr>百校千人活動紀錄&amp;校方回傳活動照片</vt:lpstr>
      <vt:lpstr>本案聯繫窗口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cp:lastModifiedBy>USER</cp:lastModifiedBy>
  <cp:revision>77</cp:revision>
  <dcterms:created xsi:type="dcterms:W3CDTF">2023-02-03T02:01:54Z</dcterms:created>
  <dcterms:modified xsi:type="dcterms:W3CDTF">2024-04-30T01:59:53Z</dcterms:modified>
</cp:coreProperties>
</file>