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91" r:id="rId3"/>
    <p:sldId id="282" r:id="rId4"/>
    <p:sldId id="259" r:id="rId5"/>
    <p:sldId id="286" r:id="rId6"/>
    <p:sldId id="277" r:id="rId7"/>
    <p:sldId id="295" r:id="rId8"/>
    <p:sldId id="260" r:id="rId9"/>
    <p:sldId id="285" r:id="rId10"/>
    <p:sldId id="284" r:id="rId11"/>
    <p:sldId id="287" r:id="rId12"/>
    <p:sldId id="273" r:id="rId13"/>
    <p:sldId id="262" r:id="rId14"/>
    <p:sldId id="294" r:id="rId15"/>
    <p:sldId id="272" r:id="rId16"/>
    <p:sldId id="278" r:id="rId17"/>
    <p:sldId id="299" r:id="rId18"/>
    <p:sldId id="300" r:id="rId19"/>
    <p:sldId id="301" r:id="rId20"/>
    <p:sldId id="290" r:id="rId21"/>
    <p:sldId id="302" r:id="rId22"/>
    <p:sldId id="303" r:id="rId23"/>
    <p:sldId id="306" r:id="rId24"/>
    <p:sldId id="307" r:id="rId25"/>
    <p:sldId id="308" r:id="rId26"/>
    <p:sldId id="310" r:id="rId27"/>
    <p:sldId id="304" r:id="rId28"/>
    <p:sldId id="309" r:id="rId29"/>
    <p:sldId id="305" r:id="rId30"/>
  </p:sldIdLst>
  <p:sldSz cx="9144000" cy="6858000" type="screen4x3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orient="horz">
          <p15:clr>
            <a:srgbClr val="A4A3A4"/>
          </p15:clr>
        </p15:guide>
        <p15:guide id="3" orient="horz" pos="720">
          <p15:clr>
            <a:srgbClr val="A4A3A4"/>
          </p15:clr>
        </p15:guide>
        <p15:guide id="4" orient="horz" pos="1440">
          <p15:clr>
            <a:srgbClr val="A4A3A4"/>
          </p15:clr>
        </p15:guide>
        <p15:guide id="5" orient="horz" pos="2160">
          <p15:clr>
            <a:srgbClr val="A4A3A4"/>
          </p15:clr>
        </p15:guide>
        <p15:guide id="6" orient="horz" pos="2880">
          <p15:clr>
            <a:srgbClr val="A4A3A4"/>
          </p15:clr>
        </p15:guide>
        <p15:guide id="7" orient="horz" pos="3600">
          <p15:clr>
            <a:srgbClr val="A4A3A4"/>
          </p15:clr>
        </p15:guide>
        <p15:guide id="8" pos="5759">
          <p15:clr>
            <a:srgbClr val="A4A3A4"/>
          </p15:clr>
        </p15:guide>
        <p15:guide id="9">
          <p15:clr>
            <a:srgbClr val="A4A3A4"/>
          </p15:clr>
        </p15:guide>
        <p15:guide id="10" pos="2160">
          <p15:clr>
            <a:srgbClr val="A4A3A4"/>
          </p15:clr>
        </p15:guide>
        <p15:guide id="11" pos="3600">
          <p15:clr>
            <a:srgbClr val="A4A3A4"/>
          </p15:clr>
        </p15:guide>
        <p15:guide id="12" pos="1440">
          <p15:clr>
            <a:srgbClr val="A4A3A4"/>
          </p15:clr>
        </p15:guide>
        <p15:guide id="13" pos="4320">
          <p15:clr>
            <a:srgbClr val="A4A3A4"/>
          </p15:clr>
        </p15:guide>
        <p15:guide id="14" pos="2880">
          <p15:clr>
            <a:srgbClr val="A4A3A4"/>
          </p15:clr>
        </p15:guide>
        <p15:guide id="15" pos="50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3E23"/>
    <a:srgbClr val="F2FDF7"/>
    <a:srgbClr val="800040"/>
    <a:srgbClr val="FF0080"/>
    <a:srgbClr val="5DB07D"/>
    <a:srgbClr val="72D89A"/>
    <a:srgbClr val="FFEFCC"/>
    <a:srgbClr val="FF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中等深淺樣式 3 - 輔色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中等深淺樣式 3 - 輔色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中等深淺樣式 3 - 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中等深淺樣式 3 - 輔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中等深淺樣式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中等深淺樣式 4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202B0CA-FC54-4496-8BCA-5EF66A818D29}" styleName="深色樣式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深色樣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深色樣式 1 - 輔色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39" autoAdjust="0"/>
    <p:restoredTop sz="92980" autoAdjust="0"/>
  </p:normalViewPr>
  <p:slideViewPr>
    <p:cSldViewPr snapToObjects="1">
      <p:cViewPr varScale="1">
        <p:scale>
          <a:sx n="106" d="100"/>
          <a:sy n="106" d="100"/>
        </p:scale>
        <p:origin x="1974" y="78"/>
      </p:cViewPr>
      <p:guideLst>
        <p:guide orient="horz" pos="4319"/>
        <p:guide orient="horz"/>
        <p:guide orient="horz" pos="720"/>
        <p:guide orient="horz" pos="1440"/>
        <p:guide orient="horz" pos="2160"/>
        <p:guide orient="horz" pos="2880"/>
        <p:guide orient="horz" pos="3600"/>
        <p:guide pos="5759"/>
        <p:guide/>
        <p:guide pos="2160"/>
        <p:guide pos="3600"/>
        <p:guide pos="1440"/>
        <p:guide pos="4320"/>
        <p:guide pos="2880"/>
        <p:guide pos="50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8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31814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8" y="9431814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1AE17D1-6888-423B-A03B-3B85983410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14724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5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8"/>
            <a:ext cx="5438140" cy="446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5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9033B1B-F520-4725-9905-BC847D385B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5746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496071C-1E93-431E-877D-0EFC585C752E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373331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681384-68F0-4002-8128-1F72627494BF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3713489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681384-68F0-4002-8128-1F72627494BF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713489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C7D91D7-4A62-4E40-B8CC-3DF6EB736DFA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219818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681384-68F0-4002-8128-1F72627494BF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713489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681384-68F0-4002-8128-1F72627494BF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713489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033B1B-F520-4725-9905-BC847D385B43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46365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033B1B-F520-4725-9905-BC847D385B43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81944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7D91D7-4A62-4E40-B8CC-3DF6EB736DF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384533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7D91D7-4A62-4E40-B8CC-3DF6EB736DF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273130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681384-68F0-4002-8128-1F72627494B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65397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496071C-1E93-431E-877D-0EFC585C752E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373331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681384-68F0-4002-8128-1F72627494BF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71348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C7D91D7-4A62-4E40-B8CC-3DF6EB736DFA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21981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C7D91D7-4A62-4E40-B8CC-3DF6EB736DFA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21981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C7D91D7-4A62-4E40-B8CC-3DF6EB736DFA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21981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681384-68F0-4002-8128-1F72627494BF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371348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681384-68F0-4002-8128-1F72627494BF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371348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48CF0CA-DF19-4F3F-A8BE-65A2CD0A2D8A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65713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48CF0CA-DF19-4F3F-A8BE-65A2CD0A2D8A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65713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8"/>
          <p:cNvSpPr txBox="1">
            <a:spLocks noChangeArrowheads="1"/>
          </p:cNvSpPr>
          <p:nvPr userDrawn="1"/>
        </p:nvSpPr>
        <p:spPr bwMode="auto">
          <a:xfrm rot="19237452">
            <a:off x="4622800" y="519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5" name="Rectangle 28"/>
          <p:cNvSpPr>
            <a:spLocks noChangeArrowheads="1"/>
          </p:cNvSpPr>
          <p:nvPr userDrawn="1"/>
        </p:nvSpPr>
        <p:spPr bwMode="auto">
          <a:xfrm>
            <a:off x="0" y="0"/>
            <a:ext cx="9144000" cy="6856413"/>
          </a:xfrm>
          <a:prstGeom prst="rect">
            <a:avLst/>
          </a:prstGeom>
          <a:gradFill rotWithShape="0">
            <a:gsLst>
              <a:gs pos="0">
                <a:srgbClr val="F2FDF7">
                  <a:alpha val="48000"/>
                </a:srgbClr>
              </a:gs>
              <a:gs pos="100000">
                <a:srgbClr val="FFEFCC">
                  <a:alpha val="35999"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9697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5275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5E01C63-FA22-437A-B807-51A446AFDD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6702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4EA57-DE24-4D06-A80F-BAA3757A1D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4974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44926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44926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1C4AA-7B3D-4938-A59F-820378FD87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143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066800"/>
            <a:ext cx="8229600" cy="37004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F7C90-C2D6-4CF9-B3AE-370FF8CB7C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5751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66800"/>
            <a:ext cx="4038600" cy="3700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3700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2F4B5-11A1-4DEE-946E-E64AF68F66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9003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C6D39-E045-48FD-9F69-D592167996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523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0A302-E51D-403C-BF63-140A891925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3171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3700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3700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80D02-B698-452A-B072-62540C2705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257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B8220-A2F3-4923-A1AB-CDEAABB155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3250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181C6-685A-481B-A6CD-440A55F338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9992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6FF27-B1CF-4C84-8FCE-C427A583A1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708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5D905-DD88-4739-9A10-1ADE882416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0914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AFBBF-3B6F-4495-B655-E40EED9169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2616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370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58FAC81F-7DDE-4DCB-BE31-17B383DCB7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Rectangle 32"/>
          <p:cNvSpPr>
            <a:spLocks noChangeArrowheads="1"/>
          </p:cNvSpPr>
          <p:nvPr userDrawn="1"/>
        </p:nvSpPr>
        <p:spPr bwMode="auto">
          <a:xfrm>
            <a:off x="0" y="0"/>
            <a:ext cx="9144000" cy="6856413"/>
          </a:xfrm>
          <a:prstGeom prst="rect">
            <a:avLst/>
          </a:prstGeom>
          <a:gradFill rotWithShape="0">
            <a:gsLst>
              <a:gs pos="0">
                <a:srgbClr val="F2FDF7">
                  <a:alpha val="48000"/>
                </a:srgbClr>
              </a:gs>
              <a:gs pos="100000">
                <a:srgbClr val="FFEFCC">
                  <a:alpha val="35999"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2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23.xml"/><Relationship Id="rId5" Type="http://schemas.openxmlformats.org/officeDocument/2006/relationships/slide" Target="slide2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12" Type="http://schemas.microsoft.com/office/2007/relationships/hdphoto" Target="../media/hdphoto8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28.xml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0" Type="http://schemas.microsoft.com/office/2007/relationships/hdphoto" Target="../media/hdphoto7.wdp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24.xml"/><Relationship Id="rId5" Type="http://schemas.openxmlformats.org/officeDocument/2006/relationships/image" Target="../media/image7.png"/><Relationship Id="rId10" Type="http://schemas.microsoft.com/office/2007/relationships/hdphoto" Target="../media/hdphoto10.wdp"/><Relationship Id="rId4" Type="http://schemas.openxmlformats.org/officeDocument/2006/relationships/image" Target="../media/image2.png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microsoft.com/office/2007/relationships/hdphoto" Target="../media/hdphoto11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openxmlformats.org/officeDocument/2006/relationships/image" Target="../media/image3.png"/><Relationship Id="rId10" Type="http://schemas.openxmlformats.org/officeDocument/2006/relationships/image" Target="../media/image18.png"/><Relationship Id="rId4" Type="http://schemas.openxmlformats.org/officeDocument/2006/relationships/image" Target="../media/image2.png"/><Relationship Id="rId9" Type="http://schemas.microsoft.com/office/2007/relationships/hdphoto" Target="../media/hdphoto1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29.xml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3.wd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25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openxmlformats.org/officeDocument/2006/relationships/image" Target="../media/image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27.xml"/><Relationship Id="rId5" Type="http://schemas.openxmlformats.org/officeDocument/2006/relationships/image" Target="../media/image3.png"/><Relationship Id="rId10" Type="http://schemas.microsoft.com/office/2007/relationships/hdphoto" Target="../media/hdphoto16.wdp"/><Relationship Id="rId4" Type="http://schemas.openxmlformats.org/officeDocument/2006/relationships/image" Target="../media/image2.png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7.wdp"/><Relationship Id="rId5" Type="http://schemas.openxmlformats.org/officeDocument/2006/relationships/image" Target="../media/image27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4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saaassessment.ntcu.edu.tw/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4.wdp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slide" Target="slide2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6" descr="tagcorner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24765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97" descr="tagcorner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98" descr="tag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1825"/>
            <a:ext cx="9182100" cy="559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89"/>
          <p:cNvSpPr txBox="1">
            <a:spLocks noChangeArrowheads="1"/>
          </p:cNvSpPr>
          <p:nvPr/>
        </p:nvSpPr>
        <p:spPr bwMode="auto">
          <a:xfrm>
            <a:off x="975767" y="1988839"/>
            <a:ext cx="7230566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花蓮縣</a:t>
            </a:r>
            <a:r>
              <a:rPr lang="en-US" altLang="zh-TW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       基本學習能力檢核      說明會議</a:t>
            </a:r>
            <a:endParaRPr lang="en-US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26" name="Text Box 90"/>
          <p:cNvSpPr txBox="1">
            <a:spLocks noChangeArrowheads="1"/>
          </p:cNvSpPr>
          <p:nvPr/>
        </p:nvSpPr>
        <p:spPr bwMode="auto">
          <a:xfrm>
            <a:off x="3873386" y="4574162"/>
            <a:ext cx="1800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21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endParaRPr lang="en-US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Text Box 90"/>
          <p:cNvSpPr txBox="1">
            <a:spLocks noChangeArrowheads="1"/>
          </p:cNvSpPr>
          <p:nvPr/>
        </p:nvSpPr>
        <p:spPr bwMode="auto">
          <a:xfrm>
            <a:off x="4175956" y="5095895"/>
            <a:ext cx="141903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明恥國小</a:t>
            </a:r>
            <a:endParaRPr lang="en-US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89" b="100000" l="9778" r="89778">
                        <a14:foregroundMark x1="37778" y1="32444" x2="40889" y2="35556"/>
                        <a14:foregroundMark x1="52000" y1="34222" x2="56444" y2="39556"/>
                        <a14:foregroundMark x1="32000" y1="47556" x2="28889" y2="50667"/>
                        <a14:backgroundMark x1="54667" y1="88000" x2="76000" y2="89333"/>
                        <a14:backgroundMark x1="56889" y1="90222" x2="71111" y2="8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769" y="4557797"/>
            <a:ext cx="2143125" cy="2143125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01C63-FA22-437A-B807-51A446AFDDE7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4" descr="tagcorner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24765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5" descr="tagcorner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4591050" y="15207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107504" y="137315"/>
            <a:ext cx="7956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重要日程   </a:t>
            </a:r>
            <a:r>
              <a:rPr lang="en-US" alt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施測後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324065"/>
              </p:ext>
            </p:extLst>
          </p:nvPr>
        </p:nvGraphicFramePr>
        <p:xfrm>
          <a:off x="1" y="823110"/>
          <a:ext cx="9144000" cy="5928848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1468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4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14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3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189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8720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負責人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辦理項目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備註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854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5/30</a:t>
                      </a:r>
                      <a:endParaRPr lang="zh-TW" altLang="en-US" sz="2000" b="1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 b="1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12:00-14:00</a:t>
                      </a:r>
                      <a:endParaRPr lang="zh-TW" altLang="en-US" sz="2000" b="1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各校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1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將試卷彌封箱送回所屬試務中心學校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kern="1200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參考施測說明</a:t>
                      </a:r>
                      <a:r>
                        <a:rPr lang="en-US" altLang="zh-TW" sz="2000" b="1" kern="1200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P</a:t>
                      </a:r>
                      <a:r>
                        <a:rPr lang="en-US" altLang="zh-TW" sz="2000" b="1" kern="1200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hlinkClick r:id="rId5" action="ppaction://hlinksldjump"/>
                        </a:rPr>
                        <a:t>P.6</a:t>
                      </a:r>
                      <a:r>
                        <a:rPr lang="en-US" altLang="zh-TW" sz="2000" b="1" kern="1200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-7</a:t>
                      </a:r>
                      <a:endParaRPr lang="zh-TW" altLang="en-US" sz="2000" b="1" kern="1200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5/25-5/30</a:t>
                      </a:r>
                      <a:endParaRPr lang="zh-TW" altLang="en-US" sz="2000" b="1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線上隨時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各校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1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線上填報試題疑義，由教育處彙整後</a:t>
                      </a:r>
                      <a:r>
                        <a:rPr lang="en-US" altLang="zh-TW" sz="2000" b="1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6/2</a:t>
                      </a:r>
                      <a:r>
                        <a:rPr lang="zh-TW" altLang="en-US" sz="2000" b="1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提送中教大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kern="1200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配合中教大時程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5/30-6/6</a:t>
                      </a:r>
                      <a:endParaRPr lang="zh-TW" altLang="en-US" sz="2000" b="1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學校安排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各校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1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補考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參考施測說明</a:t>
                      </a:r>
                      <a:r>
                        <a:rPr lang="en-US" altLang="zh-TW" sz="2000" b="1" kern="1200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hlinkClick r:id="rId6" action="ppaction://hlinksldjump"/>
                        </a:rPr>
                        <a:t>P.7</a:t>
                      </a:r>
                      <a:endParaRPr lang="zh-TW" altLang="en-US" sz="2000" b="1" kern="1200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6/5</a:t>
                      </a:r>
                      <a:endParaRPr lang="zh-TW" altLang="en-US" sz="2000" b="1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altLang="en-US" sz="2000" b="1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課程科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1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於處務公告及中教大網站公告參考答案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kern="1200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配合中教大時程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i="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6/12-6/15</a:t>
                      </a:r>
                      <a:endParaRPr lang="zh-TW" altLang="en-US" sz="2000" b="1" i="0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 b="1" i="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10:00-16:00</a:t>
                      </a:r>
                    </a:p>
                    <a:p>
                      <a:pPr algn="l"/>
                      <a:r>
                        <a:rPr lang="en-US" altLang="zh-TW" sz="2000" b="1" i="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000" b="1" i="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上班日</a:t>
                      </a:r>
                      <a:r>
                        <a:rPr lang="en-US" altLang="zh-TW" sz="2000" b="1" i="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000" b="1" i="0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i="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1" i="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國小低年級手寫卷親自複查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i="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參考施測說明</a:t>
                      </a:r>
                      <a:r>
                        <a:rPr lang="en-US" altLang="zh-TW" sz="2000" b="1" i="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7" action="ppaction://hlinksldjump"/>
                        </a:rPr>
                        <a:t>P.10</a:t>
                      </a:r>
                      <a:endParaRPr lang="en-US" altLang="zh-TW" sz="2000" b="1" i="0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372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6/12-6/15</a:t>
                      </a:r>
                      <a:endParaRPr lang="zh-TW" alt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TW" altLang="en-US" sz="20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線上隨時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線上複查</a:t>
                      </a:r>
                      <a:endParaRPr lang="en-US" altLang="zh-TW" sz="2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i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參考施測說明</a:t>
                      </a:r>
                      <a:r>
                        <a:rPr lang="en-US" altLang="zh-TW" sz="2000" b="1" i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P.10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048500" y="6557958"/>
            <a:ext cx="2133600" cy="476250"/>
          </a:xfrm>
        </p:spPr>
        <p:txBody>
          <a:bodyPr/>
          <a:lstStyle/>
          <a:p>
            <a:pPr>
              <a:defRPr/>
            </a:pPr>
            <a:fld id="{0162F4B5-11A1-4DEE-946E-E64AF68F66AE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18302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4" descr="tagcorner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24765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5" descr="tagcorner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182100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6" descr="tag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636010"/>
            <a:ext cx="9182100" cy="6385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4591050" y="15207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247650" y="116632"/>
            <a:ext cx="7168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重要事項說明   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試務監察人員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6" action="ppaction://hlinksldjump"/>
              </a:rPr>
              <a:t>(P.17)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80" b="94411" l="5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755" y="4826866"/>
            <a:ext cx="2065146" cy="2069276"/>
          </a:xfrm>
          <a:prstGeom prst="rect">
            <a:avLst/>
          </a:prstGeom>
        </p:spPr>
      </p:pic>
      <p:sp>
        <p:nvSpPr>
          <p:cNvPr id="18" name="圓角矩形 17"/>
          <p:cNvSpPr/>
          <p:nvPr/>
        </p:nvSpPr>
        <p:spPr>
          <a:xfrm>
            <a:off x="1259138" y="1448780"/>
            <a:ext cx="7309306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橢圓 22"/>
          <p:cNvSpPr/>
          <p:nvPr/>
        </p:nvSpPr>
        <p:spPr>
          <a:xfrm>
            <a:off x="395536" y="1196752"/>
            <a:ext cx="1188132" cy="1152128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430538" y="1465910"/>
            <a:ext cx="118813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報到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1545806" y="1542854"/>
            <a:ext cx="70207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5/30</a:t>
            </a:r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早上</a:t>
            </a:r>
            <a:r>
              <a:rPr lang="zh-TW" altLang="en-US" sz="25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第一節施測說明前</a:t>
            </a:r>
            <a:r>
              <a:rPr lang="en-US" altLang="zh-TW" sz="25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5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到達指定學校</a:t>
            </a:r>
          </a:p>
        </p:txBody>
      </p:sp>
      <p:sp>
        <p:nvSpPr>
          <p:cNvPr id="27" name="圓角矩形 26"/>
          <p:cNvSpPr/>
          <p:nvPr/>
        </p:nvSpPr>
        <p:spPr>
          <a:xfrm>
            <a:off x="1420800" y="2743200"/>
            <a:ext cx="7147644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橢圓 27"/>
          <p:cNvSpPr/>
          <p:nvPr/>
        </p:nvSpPr>
        <p:spPr>
          <a:xfrm>
            <a:off x="458194" y="2525452"/>
            <a:ext cx="1188132" cy="1152128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9" name="圓角矩形 28"/>
          <p:cNvSpPr/>
          <p:nvPr/>
        </p:nvSpPr>
        <p:spPr>
          <a:xfrm>
            <a:off x="1413230" y="4185084"/>
            <a:ext cx="7166901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橢圓 29"/>
          <p:cNvSpPr/>
          <p:nvPr/>
        </p:nvSpPr>
        <p:spPr>
          <a:xfrm>
            <a:off x="433587" y="3933056"/>
            <a:ext cx="1188132" cy="1152128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545577" y="2775287"/>
            <a:ext cx="108012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臂章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1646326" y="2884073"/>
            <a:ext cx="68389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請佩戴臂章會同指定學校人員進行試卷開箱、試務監察作業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545577" y="4182365"/>
            <a:ext cx="115212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巡視</a:t>
            </a:r>
          </a:p>
        </p:txBody>
      </p:sp>
      <p:sp>
        <p:nvSpPr>
          <p:cNvPr id="25" name="文字方塊 24"/>
          <p:cNvSpPr txBox="1"/>
          <p:nvPr/>
        </p:nvSpPr>
        <p:spPr>
          <a:xfrm>
            <a:off x="1697704" y="4282392"/>
            <a:ext cx="70507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倘吹冷氣，</a:t>
            </a:r>
            <a:r>
              <a:rPr lang="zh-TW" altLang="en-US" sz="22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請勿關閉教室前後門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，以利監察人員巡視</a:t>
            </a:r>
          </a:p>
        </p:txBody>
      </p:sp>
      <p:pic>
        <p:nvPicPr>
          <p:cNvPr id="31" name="圖片 30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555" l="10000" r="80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878027"/>
            <a:ext cx="2564324" cy="1918969"/>
          </a:xfrm>
          <a:prstGeom prst="rect">
            <a:avLst/>
          </a:prstGeom>
        </p:spPr>
      </p:pic>
      <p:pic>
        <p:nvPicPr>
          <p:cNvPr id="32" name="圖片 31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000" b="89778" l="9778" r="89778">
                        <a14:foregroundMark x1="36000" y1="32000" x2="36000" y2="32000"/>
                        <a14:foregroundMark x1="49333" y1="29333" x2="49333" y2="29333"/>
                        <a14:foregroundMark x1="48000" y1="34667" x2="48000" y2="34667"/>
                        <a14:foregroundMark x1="42667" y1="34667" x2="42667" y2="34667"/>
                        <a14:foregroundMark x1="37333" y1="36889" x2="37333" y2="36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56" y="4977172"/>
            <a:ext cx="1918969" cy="1918969"/>
          </a:xfrm>
          <a:prstGeom prst="rect">
            <a:avLst/>
          </a:prstGeom>
        </p:spPr>
      </p:pic>
      <p:sp>
        <p:nvSpPr>
          <p:cNvPr id="33" name="文字方塊 32"/>
          <p:cNvSpPr txBox="1"/>
          <p:nvPr/>
        </p:nvSpPr>
        <p:spPr>
          <a:xfrm>
            <a:off x="1851115" y="5166631"/>
            <a:ext cx="53980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請大家於校內多加宣導，保持教室門暢通</a:t>
            </a:r>
          </a:p>
        </p:txBody>
      </p:sp>
      <p:sp>
        <p:nvSpPr>
          <p:cNvPr id="34" name="文字方塊 33"/>
          <p:cNvSpPr txBox="1"/>
          <p:nvPr/>
        </p:nvSpPr>
        <p:spPr>
          <a:xfrm>
            <a:off x="1436261" y="5870696"/>
            <a:ext cx="6157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試務監察人員分配</a:t>
            </a:r>
            <a:r>
              <a:rPr lang="zh-TW" altLang="en-US" sz="2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更新</a:t>
            </a:r>
            <a:r>
              <a:rPr lang="zh-TW" altLang="en-US" sz="2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表請參考施測說明</a:t>
            </a:r>
            <a:r>
              <a:rPr lang="en-US" altLang="zh-TW" sz="2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P.17</a:t>
            </a:r>
            <a:endParaRPr lang="zh-TW" altLang="en-US" sz="22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62F4B5-11A1-4DEE-946E-E64AF68F66AE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919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4" grpId="0"/>
      <p:bldP spid="25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5" descr="tagcorner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22860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4" descr="tagcorner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1"/>
          <a:stretch>
            <a:fillRect/>
          </a:stretch>
        </p:blipFill>
        <p:spPr bwMode="auto">
          <a:xfrm>
            <a:off x="0" y="0"/>
            <a:ext cx="9182100" cy="611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3" descr="tagcorner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1" descr="tag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558439"/>
            <a:ext cx="9182100" cy="559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228600" y="116632"/>
            <a:ext cx="7331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重要事項說明   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學生遲到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6" action="ppaction://hlinksldjump"/>
              </a:rPr>
              <a:t>P.8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29963" y="1834284"/>
            <a:ext cx="675015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6"/>
            </a:pPr>
            <a:r>
              <a:rPr lang="zh-TW" altLang="zh-TW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非經學校正式請假手續者，不得缺考；</a:t>
            </a:r>
            <a:br>
              <a:rPr lang="en-US" altLang="zh-TW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zh-TW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考試遲到者一律參與考試；</a:t>
            </a:r>
            <a:br>
              <a:rPr lang="en-US" altLang="zh-TW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zh-TW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未達當節施測結束時間不得繳卷。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1327448" y="3573016"/>
            <a:ext cx="63367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7.</a:t>
            </a:r>
            <a:r>
              <a:rPr lang="zh-TW" altLang="zh-TW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倘學生於播放聽力測驗後才抵達考場，則</a:t>
            </a:r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endParaRPr lang="en-US" altLang="zh-TW" sz="2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zh-TW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請另安排考場供該生聽力考試。</a:t>
            </a:r>
            <a:endParaRPr lang="zh-TW" altLang="en-US" sz="25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22" b="96000" l="5510" r="94215">
                        <a14:foregroundMark x1="14325" y1="48222" x2="14325" y2="48222"/>
                        <a14:foregroundMark x1="24518" y1="36000" x2="36639" y2="18444"/>
                        <a14:foregroundMark x1="25344" y1="27556" x2="35262" y2="20000"/>
                        <a14:foregroundMark x1="37466" y1="20222" x2="55923" y2="19111"/>
                        <a14:foregroundMark x1="55647" y1="19111" x2="69697" y2="31778"/>
                        <a14:foregroundMark x1="67769" y1="40222" x2="63361" y2="44000"/>
                        <a14:foregroundMark x1="62259" y1="44000" x2="53719" y2="50889"/>
                        <a14:foregroundMark x1="26171" y1="34667" x2="24242" y2="42444"/>
                        <a14:foregroundMark x1="23691" y1="42222" x2="29477" y2="48889"/>
                        <a14:foregroundMark x1="27824" y1="33556" x2="60055" y2="44000"/>
                        <a14:foregroundMark x1="40220" y1="41111" x2="40771" y2="48667"/>
                        <a14:foregroundMark x1="46281" y1="20000" x2="53444" y2="33556"/>
                        <a14:foregroundMark x1="61433" y1="26667" x2="61157" y2="36222"/>
                        <a14:foregroundMark x1="76860" y1="58000" x2="79063" y2="63778"/>
                        <a14:foregroundMark x1="45730" y1="79778" x2="32231" y2="89111"/>
                        <a14:foregroundMark x1="27548" y1="84444" x2="36364" y2="88444"/>
                        <a14:foregroundMark x1="53719" y1="81333" x2="57851" y2="82444"/>
                        <a14:foregroundMark x1="66116" y1="80000" x2="73003" y2="84889"/>
                        <a14:foregroundMark x1="53719" y1="9333" x2="52066" y2="12667"/>
                        <a14:foregroundMark x1="67493" y1="9333" x2="65840" y2="12222"/>
                        <a14:foregroundMark x1="79063" y1="18000" x2="72727" y2="19778"/>
                        <a14:foregroundMark x1="85399" y1="27333" x2="79614" y2="27556"/>
                        <a14:foregroundMark x1="81818" y1="37111" x2="75758" y2="35111"/>
                        <a14:foregroundMark x1="39118" y1="53556" x2="43802" y2="62444"/>
                        <a14:foregroundMark x1="43802" y1="53333" x2="44353" y2="59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896" y="4509120"/>
            <a:ext cx="1897003" cy="235165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6213" r="89941">
                        <a14:foregroundMark x1="15976" y1="46444" x2="14201" y2="51111"/>
                        <a14:foregroundMark x1="76331" y1="58667" x2="79882" y2="63111"/>
                        <a14:foregroundMark x1="66272" y1="77778" x2="68935" y2="80222"/>
                        <a14:foregroundMark x1="29586" y1="82889" x2="34320" y2="86667"/>
                        <a14:foregroundMark x1="49112" y1="20667" x2="44675" y2="55333"/>
                        <a14:foregroundMark x1="26036" y1="42222" x2="68935" y2="43111"/>
                        <a14:foregroundMark x1="73964" y1="28889" x2="80473" y2="29778"/>
                        <a14:foregroundMark x1="74852" y1="22667" x2="78994" y2="20889"/>
                        <a14:foregroundMark x1="66272" y1="18000" x2="69527" y2="14222"/>
                        <a14:foregroundMark x1="55030" y1="16000" x2="58580" y2="10444"/>
                        <a14:foregroundMark x1="44675" y1="16000" x2="46450" y2="10667"/>
                        <a14:foregroundMark x1="54438" y1="21111" x2="72189" y2="34444"/>
                        <a14:foregroundMark x1="22485" y1="29778" x2="8284" y2="42222"/>
                        <a14:foregroundMark x1="6213" y1="42222" x2="6213" y2="42222"/>
                        <a14:foregroundMark x1="18343" y1="48667" x2="16864" y2="52889"/>
                        <a14:foregroundMark x1="70414" y1="34222" x2="66272" y2="41111"/>
                        <a14:foregroundMark x1="68639" y1="36222" x2="83728" y2="49778"/>
                        <a14:foregroundMark x1="35503" y1="23556" x2="41420" y2="20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285" y="4509119"/>
            <a:ext cx="1747314" cy="2326305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F7C90-C2D6-4CF9-B3AE-370FF8CB7CC2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521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4" descr="tagcorner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24765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5" descr="tagcorner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182100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6" descr="tag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810" y="642412"/>
            <a:ext cx="9182100" cy="559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4591050" y="15207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2" name="文字方塊 1"/>
          <p:cNvSpPr txBox="1"/>
          <p:nvPr/>
        </p:nvSpPr>
        <p:spPr>
          <a:xfrm>
            <a:off x="1006826" y="1992561"/>
            <a:ext cx="716844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單一選擇題，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2B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鉛筆畫卡。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選項為國小為                國中為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+mj-lt"/>
              <a:buAutoNum type="arabicPeriod"/>
            </a:pPr>
            <a:endParaRPr lang="zh-TW" altLang="en-US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20447" y="116631"/>
            <a:ext cx="5442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重要事項說明  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施測事項</a:t>
            </a:r>
          </a:p>
        </p:txBody>
      </p:sp>
      <p:sp>
        <p:nvSpPr>
          <p:cNvPr id="4" name="矩形 3"/>
          <p:cNvSpPr/>
          <p:nvPr/>
        </p:nvSpPr>
        <p:spPr>
          <a:xfrm>
            <a:off x="1010914" y="4778723"/>
            <a:ext cx="8100900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5"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數學科除</a:t>
            </a:r>
            <a:r>
              <a:rPr lang="zh-TW" altLang="en-US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量角器、計算機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不得攜入試場以外，其餘工具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可帶入試場。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5"/>
            </a:pPr>
            <a:endParaRPr lang="en-US" altLang="zh-TW" sz="2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04407" y="3025913"/>
            <a:ext cx="75169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3"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英語文閱讀與聽力題本裝訂在同一份試題本上；第一部分為聽力測驗、第二部分為閱讀測驗。</a:t>
            </a:r>
            <a:r>
              <a:rPr lang="en-US" altLang="zh-TW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先進行聽力測驗</a:t>
            </a:r>
            <a:r>
              <a:rPr lang="en-US" altLang="zh-TW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sp>
        <p:nvSpPr>
          <p:cNvPr id="7" name="矩形 6"/>
          <p:cNvSpPr/>
          <p:nvPr/>
        </p:nvSpPr>
        <p:spPr>
          <a:xfrm>
            <a:off x="1001738" y="3861896"/>
            <a:ext cx="73542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4"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國小一、二年級國語文，請學生務必在題本第一頁上寫上自己的</a:t>
            </a:r>
            <a:r>
              <a:rPr lang="zh-TW" altLang="en-US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班級、座號、姓名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，並直接作答在題本上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689" l="984" r="973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4462">
            <a:off x="4049430" y="5374467"/>
            <a:ext cx="1267968" cy="1267968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266" b="98734" l="2888" r="981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5367">
            <a:off x="6271466" y="5463743"/>
            <a:ext cx="1795050" cy="1023891"/>
          </a:xfrm>
          <a:prstGeom prst="rect">
            <a:avLst/>
          </a:prstGeom>
        </p:spPr>
      </p:pic>
      <p:sp>
        <p:nvSpPr>
          <p:cNvPr id="11" name="乘號 10"/>
          <p:cNvSpPr/>
          <p:nvPr/>
        </p:nvSpPr>
        <p:spPr>
          <a:xfrm>
            <a:off x="3981170" y="5319610"/>
            <a:ext cx="1404487" cy="1312155"/>
          </a:xfrm>
          <a:prstGeom prst="mathMultiply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乘號 15"/>
          <p:cNvSpPr/>
          <p:nvPr/>
        </p:nvSpPr>
        <p:spPr>
          <a:xfrm>
            <a:off x="6552220" y="5410271"/>
            <a:ext cx="1404487" cy="1312155"/>
          </a:xfrm>
          <a:prstGeom prst="mathMultiply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62F4B5-11A1-4DEE-946E-E64AF68F66AE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CF88A6EB-0865-444F-ADB2-510227BD7A0F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69588" y="2517980"/>
            <a:ext cx="1019175" cy="314325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176113D4-F7B9-4D33-A1EE-B4AC8347B278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211654" y="2515128"/>
            <a:ext cx="990600" cy="314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1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4" descr="tagcorner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24765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5" descr="tagcorner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182100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4591050" y="15207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720447" y="116631"/>
            <a:ext cx="5442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重要事項說明  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施測事項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0" t="11877" r="4809" b="10639"/>
          <a:stretch/>
        </p:blipFill>
        <p:spPr bwMode="auto">
          <a:xfrm>
            <a:off x="1238486" y="692696"/>
            <a:ext cx="6552728" cy="6022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字方塊 11"/>
          <p:cNvSpPr txBox="1"/>
          <p:nvPr/>
        </p:nvSpPr>
        <p:spPr>
          <a:xfrm>
            <a:off x="8100392" y="1551983"/>
            <a:ext cx="6840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參考施測說明第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6" action="ppaction://hlinksldjump"/>
              </a:rPr>
              <a:t>34</a:t>
            </a:r>
            <a:r>
              <a:rPr lang="zh-TW" altLang="en-US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頁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62F4B5-11A1-4DEE-946E-E64AF68F66AE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4775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2003648" y="-17614"/>
            <a:ext cx="4800600" cy="7000876"/>
            <a:chOff x="2003648" y="-17614"/>
            <a:chExt cx="4800600" cy="7000876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3648" y="-17614"/>
              <a:ext cx="4800600" cy="7000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" name="群組 10"/>
            <p:cNvGrpSpPr/>
            <p:nvPr/>
          </p:nvGrpSpPr>
          <p:grpSpPr>
            <a:xfrm>
              <a:off x="4031940" y="584684"/>
              <a:ext cx="720080" cy="556828"/>
              <a:chOff x="4031940" y="584684"/>
              <a:chExt cx="720080" cy="556828"/>
            </a:xfrm>
          </p:grpSpPr>
          <p:sp>
            <p:nvSpPr>
              <p:cNvPr id="10" name="橢圓 9"/>
              <p:cNvSpPr/>
              <p:nvPr/>
            </p:nvSpPr>
            <p:spPr>
              <a:xfrm>
                <a:off x="4499992" y="728700"/>
                <a:ext cx="108012" cy="108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8" name="橢圓 17"/>
              <p:cNvSpPr/>
              <p:nvPr/>
            </p:nvSpPr>
            <p:spPr>
              <a:xfrm>
                <a:off x="4067944" y="881100"/>
                <a:ext cx="336004" cy="108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9" name="橢圓 18"/>
              <p:cNvSpPr/>
              <p:nvPr/>
            </p:nvSpPr>
            <p:spPr>
              <a:xfrm>
                <a:off x="4031940" y="1033500"/>
                <a:ext cx="336004" cy="108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0" name="橢圓 19"/>
              <p:cNvSpPr/>
              <p:nvPr/>
            </p:nvSpPr>
            <p:spPr>
              <a:xfrm>
                <a:off x="4535996" y="584684"/>
                <a:ext cx="216024" cy="144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6" name="矩形圖說文字 5"/>
          <p:cNvSpPr/>
          <p:nvPr/>
        </p:nvSpPr>
        <p:spPr>
          <a:xfrm>
            <a:off x="6804247" y="82557"/>
            <a:ext cx="2334351" cy="4390559"/>
          </a:xfrm>
          <a:prstGeom prst="wedgeRectCallout">
            <a:avLst>
              <a:gd name="adj1" fmla="val -21715"/>
              <a:gd name="adj2" fmla="val 51062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、學生應試，請學生確認</a:t>
            </a:r>
            <a:endParaRPr lang="en-US" altLang="zh-TW" sz="2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自己的答案卡資訊是否正確</a:t>
            </a:r>
            <a:endParaRPr lang="en-US" altLang="zh-TW" sz="2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、如有誤，請學生直接在錯誤地方更正</a:t>
            </a:r>
            <a:endParaRPr lang="en-US" altLang="zh-TW" sz="2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橢圓形圖說文字 4"/>
          <p:cNvSpPr/>
          <p:nvPr/>
        </p:nvSpPr>
        <p:spPr>
          <a:xfrm>
            <a:off x="-72516" y="589546"/>
            <a:ext cx="2052228" cy="1656184"/>
          </a:xfrm>
          <a:prstGeom prst="wedgeEllipseCallout">
            <a:avLst>
              <a:gd name="adj1" fmla="val 85524"/>
              <a:gd name="adj2" fmla="val -32272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勿做記號或塗鴉</a:t>
            </a:r>
          </a:p>
        </p:txBody>
      </p:sp>
      <p:sp>
        <p:nvSpPr>
          <p:cNvPr id="7" name="橢圓形圖說文字 6"/>
          <p:cNvSpPr/>
          <p:nvPr/>
        </p:nvSpPr>
        <p:spPr>
          <a:xfrm>
            <a:off x="12180" y="4689140"/>
            <a:ext cx="2052228" cy="1656184"/>
          </a:xfrm>
          <a:prstGeom prst="wedgeEllipseCallout">
            <a:avLst>
              <a:gd name="adj1" fmla="val 129033"/>
              <a:gd name="adj2" fmla="val 66459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勿做記號或塗鴉</a:t>
            </a:r>
          </a:p>
        </p:txBody>
      </p:sp>
      <p:sp>
        <p:nvSpPr>
          <p:cNvPr id="8" name="橢圓形圖說文字 7"/>
          <p:cNvSpPr/>
          <p:nvPr/>
        </p:nvSpPr>
        <p:spPr>
          <a:xfrm rot="21175503">
            <a:off x="6997591" y="5053780"/>
            <a:ext cx="2052228" cy="1656184"/>
          </a:xfrm>
          <a:prstGeom prst="wedgeEllipseCallout">
            <a:avLst>
              <a:gd name="adj1" fmla="val -56282"/>
              <a:gd name="adj2" fmla="val -90537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勿做記號或塗鴉</a:t>
            </a:r>
          </a:p>
        </p:txBody>
      </p:sp>
      <p:sp>
        <p:nvSpPr>
          <p:cNvPr id="15" name="矩形 14"/>
          <p:cNvSpPr/>
          <p:nvPr/>
        </p:nvSpPr>
        <p:spPr>
          <a:xfrm>
            <a:off x="2807804" y="219053"/>
            <a:ext cx="324036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2759782" y="160256"/>
            <a:ext cx="420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112</a:t>
            </a:r>
            <a:endParaRPr lang="zh-TW" altLang="en-US" sz="11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62F4B5-11A1-4DEE-946E-E64AF68F66AE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-70918"/>
            <a:ext cx="4924425" cy="7172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395536" y="188640"/>
            <a:ext cx="73381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備用答案卡</a:t>
            </a:r>
          </a:p>
        </p:txBody>
      </p:sp>
      <p:sp>
        <p:nvSpPr>
          <p:cNvPr id="10" name="矩形圖說文字 9"/>
          <p:cNvSpPr/>
          <p:nvPr/>
        </p:nvSpPr>
        <p:spPr>
          <a:xfrm>
            <a:off x="6333474" y="0"/>
            <a:ext cx="2810526" cy="4977172"/>
          </a:xfrm>
          <a:prstGeom prst="wedgeRectCallout">
            <a:avLst>
              <a:gd name="adj1" fmla="val -21715"/>
              <a:gd name="adj2" fmla="val 51062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答案卡如有缺， </a:t>
            </a:r>
            <a:endParaRPr lang="en-US" altLang="zh-TW" sz="2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可使用備用卡</a:t>
            </a:r>
            <a:br>
              <a:rPr lang="en-US" altLang="zh-TW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備用卡可跨科互</a:t>
            </a:r>
            <a:endParaRPr lang="en-US" altLang="zh-TW" sz="2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相使用，</a:t>
            </a:r>
            <a:r>
              <a:rPr lang="zh-TW" altLang="en-US" sz="2600" dirty="0">
                <a:solidFill>
                  <a:schemeClr val="tx2">
                    <a:lumMod val="75000"/>
                  </a:schemeClr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勿影印</a:t>
            </a:r>
            <a:endParaRPr lang="en-US" altLang="zh-TW" sz="2600" dirty="0">
              <a:solidFill>
                <a:schemeClr val="tx2">
                  <a:lumMod val="75000"/>
                </a:schemeClr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dirty="0">
                <a:solidFill>
                  <a:schemeClr val="tx2">
                    <a:lumMod val="75000"/>
                  </a:schemeClr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   使用</a:t>
            </a:r>
            <a:endParaRPr lang="en-US" altLang="zh-TW" sz="2600" dirty="0">
              <a:solidFill>
                <a:schemeClr val="tx2">
                  <a:lumMod val="75000"/>
                </a:schemeClr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br>
              <a:rPr lang="en-US" altLang="zh-TW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跨科目使用備用</a:t>
            </a:r>
            <a:endParaRPr lang="en-US" altLang="zh-TW" sz="2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卡，請在科目欄</a:t>
            </a:r>
            <a:endParaRPr lang="en-US" altLang="zh-TW" sz="2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位更正科目名稱</a:t>
            </a:r>
            <a:endParaRPr lang="en-US" altLang="zh-TW" sz="2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、更正班級座號</a:t>
            </a:r>
          </a:p>
        </p:txBody>
      </p:sp>
      <p:sp>
        <p:nvSpPr>
          <p:cNvPr id="5" name="矩形圖說文字 4"/>
          <p:cNvSpPr/>
          <p:nvPr/>
        </p:nvSpPr>
        <p:spPr>
          <a:xfrm>
            <a:off x="6328073" y="5193196"/>
            <a:ext cx="2810395" cy="1044116"/>
          </a:xfrm>
          <a:prstGeom prst="wedgeRect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600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4/17</a:t>
            </a:r>
            <a:r>
              <a:rPr lang="zh-TW" altLang="en-US" sz="2600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後轉入之學生，請用備用卡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62F4B5-11A1-4DEE-946E-E64AF68F66AE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sp>
        <p:nvSpPr>
          <p:cNvPr id="3" name="矩形 2"/>
          <p:cNvSpPr/>
          <p:nvPr/>
        </p:nvSpPr>
        <p:spPr>
          <a:xfrm>
            <a:off x="2355528" y="153760"/>
            <a:ext cx="21602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2211512" y="94963"/>
            <a:ext cx="504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00" dirty="0">
                <a:latin typeface="標楷體" panose="03000509000000000000" pitchFamily="65" charset="-120"/>
                <a:ea typeface="標楷體" panose="03000509000000000000" pitchFamily="65" charset="-120"/>
              </a:rPr>
              <a:t>112</a:t>
            </a:r>
            <a:endParaRPr lang="zh-TW" altLang="en-US" sz="1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832694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5" descr="tagcorner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22860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4" descr="tagcorner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1"/>
          <a:stretch>
            <a:fillRect/>
          </a:stretch>
        </p:blipFill>
        <p:spPr bwMode="auto">
          <a:xfrm>
            <a:off x="0" y="0"/>
            <a:ext cx="9182100" cy="611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3" descr="tagcorner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1" descr="tag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439"/>
            <a:ext cx="9182100" cy="559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161350" y="116632"/>
            <a:ext cx="7579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重要事項說明  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身心障礙學生 </a:t>
            </a:r>
          </a:p>
        </p:txBody>
      </p:sp>
      <p:sp>
        <p:nvSpPr>
          <p:cNvPr id="2" name="矩形 1"/>
          <p:cNvSpPr/>
          <p:nvPr/>
        </p:nvSpPr>
        <p:spPr>
          <a:xfrm>
            <a:off x="1230398" y="3059906"/>
            <a:ext cx="744605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5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8.</a:t>
            </a:r>
            <a:r>
              <a:rPr kumimoji="0" lang="zh-TW" altLang="zh-TW" sz="25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普通班級</a:t>
            </a:r>
            <a:r>
              <a:rPr kumimoji="0" lang="zh-TW" altLang="zh-TW" sz="2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智能障礙學生</a:t>
            </a:r>
            <a:r>
              <a:rPr kumimoji="0" lang="zh-TW" altLang="zh-TW" sz="25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須考試，</a:t>
            </a:r>
            <a:r>
              <a:rPr kumimoji="0" lang="zh-TW" altLang="zh-TW" sz="2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成績不列統計</a:t>
            </a:r>
            <a:r>
              <a:rPr kumimoji="0" lang="zh-TW" altLang="zh-TW" sz="25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，其他障礙學生須考試，成績列統計</a:t>
            </a:r>
            <a:r>
              <a:rPr kumimoji="0" lang="zh-TW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。</a:t>
            </a:r>
            <a:endParaRPr kumimoji="0" lang="en-US" altLang="zh-TW" sz="25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217711" y="2105854"/>
            <a:ext cx="65527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5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7.</a:t>
            </a:r>
            <a:r>
              <a:rPr kumimoji="0" lang="zh-TW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「集中式特教班」不應試、不列成績統計。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590" l="0" r="100000">
                        <a14:foregroundMark x1="21739" y1="88525" x2="38164" y2="96311"/>
                        <a14:foregroundMark x1="67633" y1="90164" x2="84541" y2="95492"/>
                        <a14:foregroundMark x1="7246" y1="83607" x2="966" y2="97951"/>
                        <a14:foregroundMark x1="22705" y1="85246" x2="99517" y2="84836"/>
                        <a14:foregroundMark x1="18357" y1="95492" x2="36232" y2="88934"/>
                        <a14:foregroundMark x1="66184" y1="97131" x2="85024" y2="89344"/>
                        <a14:foregroundMark x1="66184" y1="91803" x2="64734" y2="97541"/>
                        <a14:foregroundMark x1="18841" y1="96311" x2="38164" y2="95902"/>
                        <a14:foregroundMark x1="38647" y1="96721" x2="39130" y2="87295"/>
                        <a14:foregroundMark x1="73913" y1="94672" x2="74396" y2="99590"/>
                        <a14:foregroundMark x1="7246" y1="42213" x2="7246" y2="42213"/>
                        <a14:foregroundMark x1="2415" y1="40984" x2="2415" y2="40984"/>
                        <a14:foregroundMark x1="483" y1="43033" x2="483" y2="43033"/>
                        <a14:backgroundMark x1="483" y1="92623" x2="11111" y2="65984"/>
                        <a14:backgroundMark x1="97101" y1="53279" x2="97101" y2="53279"/>
                        <a14:backgroundMark x1="96135" y1="61066" x2="93237" y2="82377"/>
                        <a14:backgroundMark x1="83575" y1="79918" x2="83575" y2="79918"/>
                        <a14:backgroundMark x1="65700" y1="80328" x2="66667" y2="78689"/>
                        <a14:backgroundMark x1="65700" y1="70492" x2="65700" y2="70492"/>
                        <a14:backgroundMark x1="69565" y1="69262" x2="69565" y2="69262"/>
                        <a14:backgroundMark x1="38647" y1="68033" x2="38647" y2="68033"/>
                        <a14:backgroundMark x1="36715" y1="67623" x2="36715" y2="67623"/>
                        <a14:backgroundMark x1="36715" y1="79918" x2="36715" y2="79918"/>
                        <a14:backgroundMark x1="33816" y1="75820" x2="33816" y2="75820"/>
                        <a14:backgroundMark x1="10628" y1="47131" x2="10628" y2="47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601" y="4293096"/>
            <a:ext cx="1971675" cy="2324100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0F7C90-C2D6-4CF9-B3AE-370FF8CB7CC2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600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5" descr="tagcorner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22860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4" descr="tagcorner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1"/>
          <a:stretch>
            <a:fillRect/>
          </a:stretch>
        </p:blipFill>
        <p:spPr bwMode="auto">
          <a:xfrm>
            <a:off x="0" y="0"/>
            <a:ext cx="9182100" cy="611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3" descr="tagcorner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1" descr="tag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440"/>
            <a:ext cx="9144000" cy="559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1404028" y="939389"/>
            <a:ext cx="7361770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名單：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>
                    <a:lumMod val="7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處務公告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>
                    <a:lumMod val="7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【</a:t>
            </a:r>
            <a:r>
              <a:rPr lang="en-US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108106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>
                    <a:lumMod val="7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】</a:t>
            </a:r>
          </a:p>
          <a:p>
            <a:pPr marL="342900" marR="0" lvl="0" indent="-342900" algn="l" defTabSz="914400" rtl="0" eaLnBrk="0" fontAlgn="base" latinLnBrk="0" hangingPunct="0">
              <a:lnSpc>
                <a:spcPts val="33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另闢試場之試卷袋已另成袋，答案卡請學校在領回後，另抽取。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國小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採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人工報讀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由學校自行安排人力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。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國中</a:t>
            </a:r>
            <a:r>
              <a:rPr lang="zh-TW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及試辦國小</a:t>
            </a:r>
            <a:r>
              <a:rPr lang="en-US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年級</a:t>
            </a:r>
            <a:r>
              <a:rPr lang="en-US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新城國小、太昌國小、中原國小、萬榮國小、富里國小</a:t>
            </a:r>
            <a:r>
              <a:rPr lang="en-US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使用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電腦軟體報讀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英聽除外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，請在施測前先安裝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NVDA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軟體，並測試語音報讀正常運作。</a:t>
            </a:r>
            <a:r>
              <a:rPr lang="zh-TW" altLang="zh-TW" sz="2000" b="1" dirty="0">
                <a:solidFill>
                  <a:srgbClr val="FF0000"/>
                </a:solidFill>
                <a:highlight>
                  <a:srgbClr val="FFFF00"/>
                </a:highlight>
              </a:rPr>
              <a:t>不</a:t>
            </a:r>
            <a:r>
              <a:rPr lang="zh-TW" altLang="zh-TW" sz="2000" dirty="0"/>
              <a:t>另附報讀</a:t>
            </a:r>
            <a:r>
              <a:rPr lang="en-US" altLang="zh-TW" sz="2000" dirty="0"/>
              <a:t>CD(</a:t>
            </a:r>
            <a:r>
              <a:rPr lang="zh-TW" altLang="zh-TW" sz="2000" b="1" dirty="0">
                <a:solidFill>
                  <a:srgbClr val="FF0000"/>
                </a:solidFill>
                <a:highlight>
                  <a:srgbClr val="FFFF00"/>
                </a:highlight>
              </a:rPr>
              <a:t>於當節考試說明時間於處務公告提供檔案下載，開放模式</a:t>
            </a:r>
            <a:r>
              <a:rPr lang="en-US" altLang="zh-TW" sz="2000" b="1" dirty="0">
                <a:solidFill>
                  <a:srgbClr val="FF0000"/>
                </a:solidFill>
                <a:highlight>
                  <a:srgbClr val="FFFF00"/>
                </a:highlight>
              </a:rPr>
              <a:t>:</a:t>
            </a:r>
            <a:r>
              <a:rPr lang="zh-TW" altLang="zh-TW" sz="2000" b="1" dirty="0">
                <a:solidFill>
                  <a:srgbClr val="FF0000"/>
                </a:solidFill>
                <a:highlight>
                  <a:srgbClr val="FFFF00"/>
                </a:highlight>
              </a:rPr>
              <a:t>限學校</a:t>
            </a:r>
            <a:r>
              <a:rPr lang="en-US" altLang="zh-TW" sz="2000" dirty="0"/>
              <a:t>)</a:t>
            </a:r>
            <a:r>
              <a:rPr lang="zh-TW" altLang="zh-TW" sz="2000" dirty="0"/>
              <a:t>。</a:t>
            </a:r>
            <a:r>
              <a:rPr lang="en-US" altLang="zh-TW" sz="2000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(P14)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國中、小英語聽力報讀，請於各另闢試場使用播放器實施。   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61350" y="116632"/>
            <a:ext cx="8443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重要事項說明   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身心障礙學生應考服務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hlinkClick r:id="rId6" action="ppaction://hlinksldjump"/>
              </a:rPr>
              <a:t>P.9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778" b="89778" l="7143" r="96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318" y="5222669"/>
            <a:ext cx="1824365" cy="1832510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0F7C90-C2D6-4CF9-B3AE-370FF8CB7CC2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9225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4" descr="tagcorner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24765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5" descr="tagcorner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6" descr="tag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89"/>
            <a:ext cx="9182100" cy="650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47650" y="188640"/>
            <a:ext cx="7849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重要事項說明  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  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試卷彌封說明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hlinkClick r:id="rId6" action="ppaction://hlinksldjump"/>
              </a:rPr>
              <a:t>P.10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  </a:t>
            </a:r>
            <a:endParaRPr kumimoji="0" lang="zh-TW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387307" y="3096017"/>
            <a:ext cx="654937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5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2.</a:t>
            </a:r>
            <a:r>
              <a:rPr kumimoji="0" lang="zh-TW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國小一、二年級國語文試卷彌封袋</a:t>
            </a:r>
            <a:r>
              <a:rPr kumimoji="0" lang="zh-TW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請與其他</a:t>
            </a:r>
            <a:endParaRPr kumimoji="0" lang="en-US" altLang="zh-TW" sz="25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年級答案卡分開裝箱彌封。</a:t>
            </a:r>
            <a:endParaRPr kumimoji="0" lang="en-US" altLang="zh-TW" sz="25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224676" y="4703567"/>
            <a:ext cx="6732748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5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3.</a:t>
            </a:r>
            <a:r>
              <a:rPr kumimoji="0" lang="zh-TW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各校當日考完試於</a:t>
            </a:r>
            <a:r>
              <a:rPr kumimoji="0" lang="zh-TW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下午</a:t>
            </a:r>
            <a:r>
              <a:rPr kumimoji="0" lang="en-US" altLang="zh-TW" sz="2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</a:t>
            </a:r>
            <a:r>
              <a:rPr kumimoji="0" lang="zh-TW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點前</a:t>
            </a:r>
            <a:r>
              <a:rPr kumimoji="0" lang="zh-TW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，請將彌封箱送</a:t>
            </a:r>
            <a:endParaRPr kumimoji="0" lang="en-US" altLang="zh-TW" sz="25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回所屬試務中心學校。</a:t>
            </a:r>
            <a:endParaRPr kumimoji="0" lang="en-US" altLang="zh-TW" sz="25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331640" y="1371600"/>
            <a:ext cx="6948772" cy="1550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3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1.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倘若監考老師</a:t>
            </a:r>
            <a:r>
              <a:rPr kumimoji="0" lang="zh-TW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發現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未附答案卡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卷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彌封袋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ts val="3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，請將答案卡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卷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置入原試卷袋進行彌封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ts val="3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、簽名，再送回教務處。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2002594" y="3946010"/>
            <a:ext cx="63802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如果彌封箱不足，可用空箱彌封並貼彌封單核章 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!</a:t>
            </a:r>
            <a:endParaRPr kumimoji="0" lang="zh-TW" altLang="en-US" sz="2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68667" y1="22000" x2="61667" y2="29333"/>
                        <a14:foregroundMark x1="80000" y1="38667" x2="70333" y2="42333"/>
                        <a14:foregroundMark x1="74000" y1="57000" x2="87000" y2="5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176" y="3826470"/>
            <a:ext cx="693527" cy="693527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1273" l="10000" r="90000">
                        <a14:foregroundMark x1="61091" y1="6909" x2="61091" y2="6909"/>
                        <a14:foregroundMark x1="46545" y1="33636" x2="46545" y2="33636"/>
                        <a14:foregroundMark x1="44909" y1="34364" x2="44909" y2="34364"/>
                        <a14:foregroundMark x1="34545" y1="87091" x2="34545" y2="87091"/>
                        <a14:foregroundMark x1="31273" y1="87091" x2="42545" y2="85455"/>
                        <a14:foregroundMark x1="63273" y1="5818" x2="63273" y2="5818"/>
                        <a14:backgroundMark x1="26182" y1="88364" x2="26182" y2="88364"/>
                        <a14:backgroundMark x1="24545" y1="86000" x2="32727" y2="88727"/>
                        <a14:backgroundMark x1="54364" y1="75636" x2="58545" y2="77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540" y="4617133"/>
            <a:ext cx="2240868" cy="2240868"/>
          </a:xfrm>
          <a:prstGeom prst="rect">
            <a:avLst/>
          </a:prstGeom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2F4B5-11A1-4DEE-946E-E64AF68F66A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066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6" descr="tagcorner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24765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97" descr="tagcorner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98" descr="tag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713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9"/>
          <p:cNvSpPr txBox="1">
            <a:spLocks noChangeArrowheads="1"/>
          </p:cNvSpPr>
          <p:nvPr/>
        </p:nvSpPr>
        <p:spPr bwMode="auto">
          <a:xfrm>
            <a:off x="1159285" y="692696"/>
            <a:ext cx="7592677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3000"/>
              </a:lnSpc>
              <a:spcBef>
                <a:spcPct val="50000"/>
              </a:spcBef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花蓮縣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學年度基本學習能力檢核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>
              <a:lnSpc>
                <a:spcPts val="3000"/>
              </a:lnSpc>
              <a:spcBef>
                <a:spcPct val="50000"/>
              </a:spcBef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說明會內容      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19219" y1="41094" x2="15469" y2="46719"/>
                        <a14:foregroundMark x1="27344" y1="44688" x2="26563" y2="59062"/>
                        <a14:foregroundMark x1="30781" y1="43281" x2="30938" y2="61563"/>
                        <a14:foregroundMark x1="66250" y1="39688" x2="60781" y2="47344"/>
                        <a14:foregroundMark x1="74844" y1="43750" x2="75625" y2="61563"/>
                        <a14:foregroundMark x1="68281" y1="52031" x2="83281" y2="51563"/>
                        <a14:foregroundMark x1="31094" y1="52812" x2="39375" y2="52500"/>
                        <a14:foregroundMark x1="31719" y1="42344" x2="39063" y2="50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63864">
            <a:off x="279497" y="4248555"/>
            <a:ext cx="1941458" cy="1941458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1619672" y="2024844"/>
            <a:ext cx="6084676" cy="2657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zh-TW" altLang="en-US" sz="4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花蓮縣 </a:t>
            </a:r>
            <a:r>
              <a:rPr lang="en-US" altLang="zh-TW" sz="4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4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學年度</a:t>
            </a:r>
            <a:endParaRPr lang="en-US" altLang="zh-TW" sz="40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5000"/>
              </a:lnSpc>
            </a:pPr>
            <a:r>
              <a:rPr lang="zh-TW" altLang="en-US" sz="4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建置國民中小學教育長期資料庫學生基本學習能力施測說明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8155">
            <a:off x="7232409" y="4229220"/>
            <a:ext cx="1548975" cy="2337493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01C63-FA22-437A-B807-51A446AFDDE7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20341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4" descr="tagcorner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24765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5" descr="tagcorner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3059832" y="555978"/>
            <a:ext cx="37444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  </a:t>
            </a:r>
            <a:r>
              <a:rPr lang="en-US" altLang="zh-TW" sz="5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&amp;</a:t>
            </a:r>
            <a:r>
              <a:rPr lang="en-US" altLang="zh-TW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endParaRPr lang="zh-TW" altLang="en-US" sz="6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846" b="97051" l="10000" r="90000">
                        <a14:foregroundMark x1="42436" y1="53846" x2="59359" y2="54103"/>
                        <a14:foregroundMark x1="59872" y1="18974" x2="62051" y2="18974"/>
                        <a14:foregroundMark x1="61026" y1="27821" x2="63077" y2="294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438" y="1371600"/>
            <a:ext cx="5373216" cy="5373216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62F4B5-11A1-4DEE-946E-E64AF68F66AE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37940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28A6FC0-9636-41E6-A19E-69229EEE9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62F4B5-11A1-4DEE-946E-E64AF68F66AE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E030EB9A-DA4F-47D8-AF92-236F72827FCB}"/>
              </a:ext>
            </a:extLst>
          </p:cNvPr>
          <p:cNvSpPr txBox="1"/>
          <p:nvPr/>
        </p:nvSpPr>
        <p:spPr>
          <a:xfrm>
            <a:off x="790575" y="310137"/>
            <a:ext cx="7849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 action="ppaction://hlinksldjump"/>
              </a:rPr>
              <a:t>P.5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EF56FC52-DB1A-4687-B4C6-3DCDBA1CF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262" y="1476375"/>
            <a:ext cx="6467475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7103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28A6FC0-9636-41E6-A19E-69229EEE9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62F4B5-11A1-4DEE-946E-E64AF68F66AE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E030EB9A-DA4F-47D8-AF92-236F72827FCB}"/>
              </a:ext>
            </a:extLst>
          </p:cNvPr>
          <p:cNvSpPr txBox="1"/>
          <p:nvPr/>
        </p:nvSpPr>
        <p:spPr>
          <a:xfrm>
            <a:off x="-72516" y="11373"/>
            <a:ext cx="7849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 action="ppaction://hlinksldjump"/>
              </a:rPr>
              <a:t>P.6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C786D2FD-4D06-4C86-BA26-E90615614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4776" y="0"/>
            <a:ext cx="51744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8940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28A6FC0-9636-41E6-A19E-69229EEE9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62F4B5-11A1-4DEE-946E-E64AF68F66AE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E030EB9A-DA4F-47D8-AF92-236F72827FCB}"/>
              </a:ext>
            </a:extLst>
          </p:cNvPr>
          <p:cNvSpPr txBox="1"/>
          <p:nvPr/>
        </p:nvSpPr>
        <p:spPr>
          <a:xfrm>
            <a:off x="611560" y="657704"/>
            <a:ext cx="7849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 action="ppaction://hlinksldjump"/>
              </a:rPr>
              <a:t>P.7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ED81B34-7072-4C49-921C-D61EEB69FB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5408" y="0"/>
            <a:ext cx="51331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8940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28A6FC0-9636-41E6-A19E-69229EEE9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62F4B5-11A1-4DEE-946E-E64AF68F66AE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E030EB9A-DA4F-47D8-AF92-236F72827FCB}"/>
              </a:ext>
            </a:extLst>
          </p:cNvPr>
          <p:cNvSpPr txBox="1"/>
          <p:nvPr/>
        </p:nvSpPr>
        <p:spPr>
          <a:xfrm>
            <a:off x="611560" y="657704"/>
            <a:ext cx="7849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 action="ppaction://hlinksldjump"/>
              </a:rPr>
              <a:t>P.8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6B1C4F3-DB43-46EF-A4CA-C5F2319796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3653" y="0"/>
            <a:ext cx="52166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7626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28A6FC0-9636-41E6-A19E-69229EEE9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62F4B5-11A1-4DEE-946E-E64AF68F66AE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E030EB9A-DA4F-47D8-AF92-236F72827FCB}"/>
              </a:ext>
            </a:extLst>
          </p:cNvPr>
          <p:cNvSpPr txBox="1"/>
          <p:nvPr/>
        </p:nvSpPr>
        <p:spPr>
          <a:xfrm>
            <a:off x="611560" y="657704"/>
            <a:ext cx="7849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 action="ppaction://hlinksldjump"/>
              </a:rPr>
              <a:t>P.9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A0BA2B9-F7AF-46E4-8DC0-B3E9620328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8481" y="0"/>
            <a:ext cx="53270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328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DDDA81C-B5A1-445B-8E0F-A70FC6A66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/>
              <a:t>p.14</a:t>
            </a:r>
            <a:endParaRPr lang="zh-TW" alt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680D50B-A363-4D46-87F5-AF38A3E40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62F4B5-11A1-4DEE-946E-E64AF68F66AE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8A22C7EC-EC93-4748-B267-AC38511FF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700" y="1094"/>
            <a:ext cx="60169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6701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28A6FC0-9636-41E6-A19E-69229EEE9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62F4B5-11A1-4DEE-946E-E64AF68F66AE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E030EB9A-DA4F-47D8-AF92-236F72827FCB}"/>
              </a:ext>
            </a:extLst>
          </p:cNvPr>
          <p:cNvSpPr txBox="1"/>
          <p:nvPr/>
        </p:nvSpPr>
        <p:spPr>
          <a:xfrm>
            <a:off x="790575" y="310137"/>
            <a:ext cx="7849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 action="ppaction://hlinksldjump"/>
              </a:rPr>
              <a:t>P.10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57ABB27-D167-4038-AD6A-3DE920F12D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8116" y="0"/>
            <a:ext cx="52077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7479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C7BBF2C-2BF0-4E30-A49D-180CCC56F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>
                <a:hlinkClick r:id="rId2" action="ppaction://hlinksldjump"/>
              </a:rPr>
              <a:t>P.17</a:t>
            </a:r>
            <a:endParaRPr lang="zh-TW" alt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D41C9B7-090F-4F19-BDEA-8C1FF6307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62F4B5-11A1-4DEE-946E-E64AF68F66AE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F84A061E-775D-4715-8CBC-BAEBAD23D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9821" y="0"/>
            <a:ext cx="45443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9671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28A6FC0-9636-41E6-A19E-69229EEE9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62F4B5-11A1-4DEE-946E-E64AF68F66AE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E030EB9A-DA4F-47D8-AF92-236F72827FCB}"/>
              </a:ext>
            </a:extLst>
          </p:cNvPr>
          <p:cNvSpPr txBox="1"/>
          <p:nvPr/>
        </p:nvSpPr>
        <p:spPr>
          <a:xfrm>
            <a:off x="790575" y="310137"/>
            <a:ext cx="7849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 action="ppaction://hlinksldjump"/>
              </a:rPr>
              <a:t>P.34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79CAE075-79EC-4E59-B041-1C11DD882E7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10144" y="85725"/>
            <a:ext cx="5810250" cy="677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301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5" descr="tagcorner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22860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4" descr="tagcorner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1"/>
          <a:stretch>
            <a:fillRect/>
          </a:stretch>
        </p:blipFill>
        <p:spPr bwMode="auto">
          <a:xfrm>
            <a:off x="0" y="0"/>
            <a:ext cx="9182100" cy="611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3" descr="tagcorner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1" descr="tag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0855"/>
            <a:ext cx="9182100" cy="559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Text Box 33"/>
          <p:cNvSpPr txBox="1">
            <a:spLocks noChangeArrowheads="1"/>
          </p:cNvSpPr>
          <p:nvPr/>
        </p:nvSpPr>
        <p:spPr bwMode="auto">
          <a:xfrm>
            <a:off x="1642120" y="1581472"/>
            <a:ext cx="195777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流程</a:t>
            </a:r>
            <a:endParaRPr lang="en-US" altLang="en-US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98848" y="2743200"/>
            <a:ext cx="63367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施測、試務工作重點說明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Q&amp;A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266" b="90625" l="2930" r="97266">
                        <a14:foregroundMark x1="27344" y1="55273" x2="27539" y2="58008"/>
                        <a14:foregroundMark x1="27148" y1="53711" x2="25977" y2="53516"/>
                        <a14:foregroundMark x1="25781" y1="52539" x2="22852" y2="55859"/>
                        <a14:foregroundMark x1="26563" y1="50781" x2="27344" y2="54492"/>
                        <a14:foregroundMark x1="29297" y1="50000" x2="30664" y2="56836"/>
                        <a14:foregroundMark x1="30664" y1="49414" x2="24023" y2="66797"/>
                        <a14:foregroundMark x1="28125" y1="60938" x2="25000" y2="68359"/>
                        <a14:foregroundMark x1="20898" y1="67773" x2="12695" y2="75195"/>
                        <a14:foregroundMark x1="9375" y1="71094" x2="12305" y2="74609"/>
                        <a14:foregroundMark x1="27148" y1="64844" x2="34766" y2="68359"/>
                        <a14:foregroundMark x1="30664" y1="50195" x2="32813" y2="60156"/>
                        <a14:foregroundMark x1="30664" y1="49219" x2="34766" y2="59180"/>
                        <a14:foregroundMark x1="30273" y1="49609" x2="41016" y2="54102"/>
                        <a14:foregroundMark x1="32813" y1="51953" x2="32813" y2="51953"/>
                        <a14:foregroundMark x1="33594" y1="52734" x2="30664" y2="49414"/>
                        <a14:foregroundMark x1="16016" y1="34570" x2="13672" y2="39453"/>
                        <a14:foregroundMark x1="14844" y1="37500" x2="26563" y2="37109"/>
                        <a14:foregroundMark x1="16211" y1="34570" x2="20898" y2="36914"/>
                        <a14:foregroundMark x1="35938" y1="68555" x2="45898" y2="69531"/>
                        <a14:foregroundMark x1="51172" y1="56836" x2="63281" y2="61523"/>
                        <a14:foregroundMark x1="60547" y1="58789" x2="74414" y2="50195"/>
                        <a14:foregroundMark x1="74414" y1="49023" x2="71094" y2="62109"/>
                        <a14:foregroundMark x1="72070" y1="56055" x2="72266" y2="59961"/>
                        <a14:foregroundMark x1="71875" y1="62695" x2="66602" y2="65039"/>
                        <a14:foregroundMark x1="67188" y1="65430" x2="71680" y2="71094"/>
                        <a14:foregroundMark x1="71875" y1="71094" x2="76953" y2="66992"/>
                        <a14:foregroundMark x1="76953" y1="66992" x2="78711" y2="69727"/>
                        <a14:foregroundMark x1="78711" y1="69727" x2="79297" y2="69336"/>
                        <a14:foregroundMark x1="68555" y1="68164" x2="58789" y2="74023"/>
                        <a14:foregroundMark x1="83398" y1="68555" x2="86328" y2="72266"/>
                        <a14:foregroundMark x1="91602" y1="68164" x2="94727" y2="70313"/>
                        <a14:foregroundMark x1="74219" y1="49219" x2="77734" y2="47266"/>
                        <a14:foregroundMark x1="77734" y1="47266" x2="77734" y2="47266"/>
                        <a14:foregroundMark x1="77930" y1="46875" x2="82031" y2="59180"/>
                        <a14:foregroundMark x1="76563" y1="49023" x2="77344" y2="60352"/>
                        <a14:foregroundMark x1="82227" y1="42383" x2="91406" y2="45117"/>
                        <a14:foregroundMark x1="63867" y1="34375" x2="63477" y2="37695"/>
                        <a14:backgroundMark x1="39258" y1="69727" x2="39844" y2="67578"/>
                        <a14:backgroundMark x1="39648" y1="70508" x2="41211" y2="68750"/>
                        <a14:backgroundMark x1="39063" y1="69336" x2="37891" y2="67188"/>
                        <a14:backgroundMark x1="81836" y1="52344" x2="81836" y2="52344"/>
                        <a14:backgroundMark x1="81055" y1="54297" x2="81055" y2="54297"/>
                        <a14:backgroundMark x1="41406" y1="67383" x2="41406" y2="67383"/>
                        <a14:backgroundMark x1="40625" y1="68750" x2="40625" y2="68750"/>
                        <a14:backgroundMark x1="39063" y1="68359" x2="39063" y2="683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132" y="3528030"/>
            <a:ext cx="2798440" cy="2798440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F7C90-C2D6-4CF9-B3AE-370FF8CB7CC2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4739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5" descr="tagcorner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22860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4" descr="tagcorner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1"/>
          <a:stretch>
            <a:fillRect/>
          </a:stretch>
        </p:blipFill>
        <p:spPr bwMode="auto">
          <a:xfrm>
            <a:off x="0" y="0"/>
            <a:ext cx="9182100" cy="611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3" descr="tagcorner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1" descr="tag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997" y="233264"/>
            <a:ext cx="9182100" cy="64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Text Box 33"/>
          <p:cNvSpPr txBox="1">
            <a:spLocks noChangeArrowheads="1"/>
          </p:cNvSpPr>
          <p:nvPr/>
        </p:nvSpPr>
        <p:spPr bwMode="auto">
          <a:xfrm>
            <a:off x="1484482" y="836712"/>
            <a:ext cx="278271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測驗目的</a:t>
            </a:r>
            <a:endParaRPr lang="en-US" altLang="en-US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67700" y="3909140"/>
            <a:ext cx="7092788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建立本縣國民教育長期資料庫，俾利進行教育</a:t>
            </a:r>
            <a:r>
              <a:rPr lang="zh-TW" altLang="en-US" sz="25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長期性之基礎研究</a:t>
            </a:r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，作為擬定</a:t>
            </a:r>
            <a:r>
              <a:rPr lang="zh-TW" altLang="en-US" sz="25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教育政策</a:t>
            </a:r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之參考，以提升</a:t>
            </a:r>
            <a:r>
              <a:rPr lang="zh-TW" altLang="en-US" sz="25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教學效能</a:t>
            </a:r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sz="25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學習成效</a:t>
            </a:r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5" name="矩形 4"/>
          <p:cNvSpPr/>
          <p:nvPr/>
        </p:nvSpPr>
        <p:spPr>
          <a:xfrm>
            <a:off x="1534729" y="1596787"/>
            <a:ext cx="64087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辦理全縣國中小學生</a:t>
            </a:r>
            <a:r>
              <a:rPr lang="zh-TW" altLang="en-US" sz="25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學習能力檢核</a:t>
            </a:r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，提供教師相關數據，進行學習診斷、差異化教學，並落實</a:t>
            </a:r>
            <a:r>
              <a:rPr lang="zh-TW" altLang="en-US" sz="25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學習扶助</a:t>
            </a:r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sz="25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教學輔導</a:t>
            </a:r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參考。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534729" y="2924944"/>
            <a:ext cx="633670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5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分析不同背景</a:t>
            </a:r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變項學生於國語、數學、英語</a:t>
            </a:r>
            <a:r>
              <a:rPr lang="zh-TW" altLang="en-US" sz="25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表現的差異</a:t>
            </a:r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情形，提供適性教學參考。</a:t>
            </a:r>
            <a:endParaRPr lang="en-US" altLang="zh-TW" sz="2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32" b="99887" l="9375" r="98191">
                        <a14:foregroundMark x1="32566" y1="65688" x2="32566" y2="65688"/>
                        <a14:foregroundMark x1="38816" y1="59932" x2="20559" y2="68623"/>
                        <a14:foregroundMark x1="22039" y1="69074" x2="35362" y2="79684"/>
                        <a14:foregroundMark x1="61842" y1="59932" x2="81579" y2="45937"/>
                        <a14:foregroundMark x1="81579" y1="45034" x2="96217" y2="19074"/>
                        <a14:foregroundMark x1="40132" y1="96953" x2="41612" y2="99323"/>
                        <a14:foregroundMark x1="54934" y1="96501" x2="53454" y2="99887"/>
                        <a14:backgroundMark x1="33882" y1="72009" x2="33224" y2="752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" y="4468605"/>
            <a:ext cx="1534932" cy="2236759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F7C90-C2D6-4CF9-B3AE-370FF8CB7CC2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5" descr="tagcorner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22860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4" descr="tagcorner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1"/>
          <a:stretch>
            <a:fillRect/>
          </a:stretch>
        </p:blipFill>
        <p:spPr bwMode="auto">
          <a:xfrm>
            <a:off x="0" y="0"/>
            <a:ext cx="9182100" cy="611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3" descr="tagcorner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1" descr="tag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47" y="692696"/>
            <a:ext cx="9182100" cy="6182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Text Box 33"/>
          <p:cNvSpPr txBox="1">
            <a:spLocks noChangeArrowheads="1"/>
          </p:cNvSpPr>
          <p:nvPr/>
        </p:nvSpPr>
        <p:spPr bwMode="auto">
          <a:xfrm>
            <a:off x="1265093" y="188640"/>
            <a:ext cx="6651914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3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學生個人特質量表線上施測目的</a:t>
            </a:r>
            <a:endParaRPr lang="en-US" altLang="en-US" sz="3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22990" y="1304345"/>
            <a:ext cx="6846064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學生個人特質量表線上施測，瞭解學生個人動機、學習態度以及學習方法等個人特質。</a:t>
            </a:r>
            <a:endParaRPr lang="en-US" altLang="zh-TW" sz="2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521807" y="2810455"/>
            <a:ext cx="7128792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日期：</a:t>
            </a:r>
            <a:r>
              <a:rPr lang="en-US" altLang="zh-TW" sz="25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sz="25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5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5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5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25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25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5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5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5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進行線上填報。</a:t>
            </a:r>
            <a:endParaRPr lang="en-US" altLang="zh-TW" sz="2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填寫時間：</a:t>
            </a:r>
            <a:r>
              <a:rPr lang="en-US" altLang="zh-TW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分鐘。</a:t>
            </a:r>
            <a:endParaRPr lang="en-US" altLang="zh-TW" sz="2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作答方式：電腦線上作答，由學校安排並協助學生至臺中教育大學</a:t>
            </a:r>
            <a:r>
              <a:rPr lang="en-US" altLang="zh-TW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學力檢測網頁填寫問卷</a:t>
            </a:r>
            <a:endParaRPr lang="en-US" altLang="zh-TW" sz="2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/>
              <a:t>：</a:t>
            </a:r>
            <a:r>
              <a:rPr lang="en-US" altLang="zh-TW" sz="2800" dirty="0">
                <a:hlinkClick r:id="rId6"/>
              </a:rPr>
              <a:t>https://saaassessment.ntcu.edu.tw/</a:t>
            </a:r>
            <a:endParaRPr lang="en-US" altLang="zh-TW" sz="2800" dirty="0"/>
          </a:p>
          <a:p>
            <a:endParaRPr lang="zh-TW" altLang="en-US" sz="2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4248" l="0" r="100000">
                        <a14:foregroundMark x1="20628" y1="35841" x2="28700" y2="52655"/>
                        <a14:foregroundMark x1="25561" y1="34513" x2="34529" y2="39823"/>
                        <a14:foregroundMark x1="79821" y1="60177" x2="89238" y2="82743"/>
                        <a14:foregroundMark x1="89686" y1="57080" x2="79821" y2="86726"/>
                        <a14:foregroundMark x1="88341" y1="26549" x2="95067" y2="41593"/>
                        <a14:foregroundMark x1="60538" y1="13717" x2="65022" y2="41593"/>
                        <a14:foregroundMark x1="62780" y1="12832" x2="86996" y2="181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231339"/>
            <a:ext cx="1439630" cy="1458997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F7C90-C2D6-4CF9-B3AE-370FF8CB7CC2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195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4" descr="tagcorner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24765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5" descr="tagcorner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4591050" y="15207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107504" y="137315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重要事項  </a:t>
            </a:r>
            <a:r>
              <a:rPr lang="en-US" alt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各科測驗說明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323528" y="3013396"/>
            <a:ext cx="86049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有關</a:t>
            </a:r>
            <a:r>
              <a:rPr lang="zh-TW" altLang="en-US" sz="2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各科施測資訊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8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身心障礙學生應考服務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後續相關施測訊息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，可參考處務公告</a:t>
            </a:r>
            <a:r>
              <a:rPr lang="en-US" altLang="zh-TW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3600" b="1" dirty="0"/>
              <a:t> </a:t>
            </a:r>
            <a:r>
              <a:rPr lang="en-US" altLang="zh-TW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108106 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600" b="1" dirty="0"/>
              <a:t> </a:t>
            </a:r>
            <a:r>
              <a:rPr lang="en-US" altLang="zh-TW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108833</a:t>
            </a:r>
            <a:r>
              <a:rPr lang="en-US" altLang="zh-TW" sz="3600" b="1" dirty="0"/>
              <a:t> </a:t>
            </a:r>
            <a:r>
              <a:rPr lang="en-US" altLang="zh-TW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lang="zh-TW" altLang="en-US" sz="3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32" b="99887" l="9375" r="98191">
                        <a14:foregroundMark x1="32566" y1="65688" x2="32566" y2="65688"/>
                        <a14:foregroundMark x1="38816" y1="59932" x2="20559" y2="68623"/>
                        <a14:foregroundMark x1="22039" y1="69074" x2="35362" y2="79684"/>
                        <a14:foregroundMark x1="61842" y1="59932" x2="81579" y2="45937"/>
                        <a14:foregroundMark x1="81579" y1="45034" x2="96217" y2="19074"/>
                        <a14:foregroundMark x1="40132" y1="96953" x2="41612" y2="99323"/>
                        <a14:foregroundMark x1="54934" y1="96501" x2="53454" y2="99887"/>
                        <a14:backgroundMark x1="33882" y1="72009" x2="33224" y2="752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4468604"/>
            <a:ext cx="1534932" cy="2236759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62F4B5-11A1-4DEE-946E-E64AF68F66AE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1462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4" descr="tagcorner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24765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5" descr="tagcorner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4591050" y="15207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107504" y="137315"/>
            <a:ext cx="62286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重要日程   </a:t>
            </a:r>
            <a:r>
              <a:rPr lang="en-US" alt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施測前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568874"/>
              </p:ext>
            </p:extLst>
          </p:nvPr>
        </p:nvGraphicFramePr>
        <p:xfrm>
          <a:off x="137312" y="901619"/>
          <a:ext cx="8827176" cy="5839749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426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91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04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631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082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066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負責人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辦理項目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備註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2660"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b="1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5/21(</a:t>
                      </a:r>
                      <a:r>
                        <a:rPr lang="zh-TW" altLang="en-US" sz="2400" b="1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r>
                        <a:rPr lang="en-US" altLang="zh-TW" sz="2400" b="1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400" b="1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b="1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10:00-12:30</a:t>
                      </a:r>
                      <a:endParaRPr lang="zh-TW" altLang="en-US" sz="2400" b="1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課程科</a:t>
                      </a:r>
                      <a:endParaRPr lang="en-US" altLang="zh-TW" sz="2400" b="1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2400" b="1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明恥國小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b="1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各校領取：</a:t>
                      </a:r>
                      <a:endParaRPr lang="en-US" altLang="zh-TW" sz="2400" b="1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en-US" altLang="zh-TW" sz="2400" b="1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2400" b="1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、答案卡</a:t>
                      </a:r>
                      <a:endParaRPr lang="en-US" altLang="zh-TW" sz="2400" b="1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en-US" altLang="zh-TW" sz="2400" b="1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sz="2400" b="1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、監試人員臂章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kern="1200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施測</a:t>
                      </a:r>
                      <a:endParaRPr lang="en-US" altLang="zh-TW" sz="2400" b="1" kern="1200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/>
                      <a:r>
                        <a:rPr lang="zh-TW" altLang="en-US" sz="2400" b="1" kern="1200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說明會</a:t>
                      </a:r>
                      <a:r>
                        <a:rPr lang="en-US" altLang="zh-TW" sz="2400" b="1" kern="1200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zh-TW" sz="18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如答案卡有漏印等問題，請於</a:t>
                      </a:r>
                      <a:r>
                        <a:rPr lang="en-US" altLang="zh-TW" sz="18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zh-TW" altLang="zh-TW" sz="18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月</a:t>
                      </a:r>
                      <a:r>
                        <a:rPr lang="en-US" altLang="zh-TW" sz="18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  <a:r>
                        <a:rPr lang="zh-TW" altLang="zh-TW" sz="18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日下班前向課程教學科反應。</a:t>
                      </a:r>
                      <a:r>
                        <a:rPr lang="en-US" altLang="zh-TW" sz="2400" b="1" kern="1200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en-US" sz="2400" b="1" kern="1200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2091"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5/9-6/30</a:t>
                      </a:r>
                      <a:endParaRPr lang="zh-TW" altLang="en-US" sz="2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各校自行安排</a:t>
                      </a:r>
                      <a:endParaRPr lang="en-US" altLang="zh-TW" sz="2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各校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學生個人特質量表線上問卷填寫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填答時間</a:t>
                      </a:r>
                      <a:r>
                        <a:rPr lang="en-US" altLang="zh-TW" sz="24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40</a:t>
                      </a:r>
                      <a:r>
                        <a:rPr lang="zh-TW" altLang="en-US" sz="24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分鐘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5176"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b="1" i="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5/29</a:t>
                      </a:r>
                      <a:r>
                        <a:rPr lang="en-US" altLang="zh-TW" sz="2300" b="1" i="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300" b="1" i="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</a:t>
                      </a:r>
                      <a:r>
                        <a:rPr lang="en-US" altLang="zh-TW" sz="2300" b="1" i="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300" b="1" i="0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i="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中午前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i="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試務中心學校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b="1" i="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專車載運試卷至中心學校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i="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參考施測說明</a:t>
                      </a:r>
                      <a:r>
                        <a:rPr lang="en-US" altLang="zh-TW" sz="2400" b="1" i="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5" action="ppaction://hlinksldjump"/>
                        </a:rPr>
                        <a:t>P.5</a:t>
                      </a:r>
                      <a:r>
                        <a:rPr lang="zh-TW" altLang="en-US" sz="2400" b="1" i="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及</a:t>
                      </a:r>
                      <a:r>
                        <a:rPr lang="en-US" altLang="zh-TW" sz="2400" b="1" i="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P.11</a:t>
                      </a:r>
                      <a:endParaRPr lang="zh-TW" altLang="en-US" sz="2400" b="1" i="0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5/29(</a:t>
                      </a:r>
                      <a:r>
                        <a:rPr lang="zh-TW" altLang="en-US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</a:t>
                      </a:r>
                      <a:r>
                        <a:rPr lang="en-US" altLang="zh-TW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TW" sz="24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13:30-15:00</a:t>
                      </a:r>
                      <a:endParaRPr lang="zh-TW" altLang="en-US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各校至所屬試務中心學校領取試卷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i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參考施測說明</a:t>
                      </a:r>
                      <a:r>
                        <a:rPr lang="en-US" altLang="zh-TW" sz="2400" b="1" i="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5" action="ppaction://hlinksldjump"/>
                        </a:rPr>
                        <a:t>P.5</a:t>
                      </a:r>
                      <a:r>
                        <a:rPr lang="zh-TW" altLang="en-US" sz="2400" b="1" i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及</a:t>
                      </a:r>
                      <a:r>
                        <a:rPr lang="en-US" altLang="zh-TW" sz="2400" b="1" i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P.11</a:t>
                      </a:r>
                      <a:endParaRPr lang="zh-TW" altLang="en-US" sz="2400" b="1" i="0" dirty="0">
                        <a:solidFill>
                          <a:schemeClr val="tx2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62F4B5-11A1-4DEE-946E-E64AF68F66AE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4868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8" descr="tagcorner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24765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9" descr="tagcorner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" y="-1"/>
            <a:ext cx="9182100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107504" y="137315"/>
            <a:ext cx="88460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重要日程   </a:t>
            </a:r>
            <a:r>
              <a:rPr lang="en-US" alt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施測當日</a:t>
            </a:r>
            <a:r>
              <a:rPr lang="en-US" alt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國小</a:t>
            </a:r>
            <a:r>
              <a:rPr lang="en-US" alt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p.4</a:t>
            </a:r>
            <a:endParaRPr lang="zh-TW" altLang="en-US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8134357"/>
              </p:ext>
            </p:extLst>
          </p:nvPr>
        </p:nvGraphicFramePr>
        <p:xfrm>
          <a:off x="190465" y="1371600"/>
          <a:ext cx="8712968" cy="5444474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452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62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744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046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科目</a:t>
                      </a: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備註</a:t>
                      </a:r>
                    </a:p>
                  </a:txBody>
                  <a:tcPr marL="46288" marR="46288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790"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08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08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35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考試說明</a:t>
                      </a: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請監考老師向同學說明試卷應答資訊</a:t>
                      </a:r>
                    </a:p>
                  </a:txBody>
                  <a:tcPr marL="46288" marR="46288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790"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08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35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09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國語文</a:t>
                      </a: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1-6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年級施測</a:t>
                      </a:r>
                    </a:p>
                  </a:txBody>
                  <a:tcPr marL="46288" marR="46288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790"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09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09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休</a:t>
                      </a: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  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息</a:t>
                      </a: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marL="871220"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288" marR="46288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790"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09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09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考試說明</a:t>
                      </a: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請監考老師向同學說明試卷應答資訊</a:t>
                      </a:r>
                    </a:p>
                  </a:txBody>
                  <a:tcPr marL="46288" marR="46288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790"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09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 學</a:t>
                      </a: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3-6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年級施測</a:t>
                      </a:r>
                    </a:p>
                  </a:txBody>
                  <a:tcPr marL="46288" marR="46288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0346"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休</a:t>
                      </a: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  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息</a:t>
                      </a: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marL="604520"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288" marR="46288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790"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考試說明</a:t>
                      </a: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請監考老師向同學說明試卷應答資訊</a:t>
                      </a:r>
                    </a:p>
                  </a:txBody>
                  <a:tcPr marL="46288" marR="46288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4790"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05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閱讀素養</a:t>
                      </a: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4-6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年級施測</a:t>
                      </a:r>
                    </a:p>
                  </a:txBody>
                  <a:tcPr marL="46288" marR="46288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4790"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05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休</a:t>
                      </a: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  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息</a:t>
                      </a: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288" marR="46288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4790"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考試說明</a:t>
                      </a: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請監考老師向同學說明試卷應答資訊</a:t>
                      </a:r>
                    </a:p>
                  </a:txBody>
                  <a:tcPr marL="46288" marR="46288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44972"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00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英語</a:t>
                      </a:r>
                      <a:r>
                        <a:rPr lang="zh-TW" altLang="en-US" sz="2000" b="1" kern="1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文</a:t>
                      </a:r>
                      <a:endParaRPr lang="en-US" altLang="zh-TW" sz="2000" b="1" kern="100" dirty="0">
                        <a:solidFill>
                          <a:srgbClr val="7030A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b="1" kern="1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000" b="1" kern="1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聽力、閱讀</a:t>
                      </a:r>
                      <a:r>
                        <a:rPr lang="en-US" altLang="zh-TW" sz="2000" b="1" kern="1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5-6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年級施測</a:t>
                      </a:r>
                    </a:p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先聽力</a:t>
                      </a:r>
                      <a:r>
                        <a:rPr lang="en-US" sz="2000" b="1" kern="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2000" b="1" kern="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只播放一次</a:t>
                      </a:r>
                      <a:r>
                        <a:rPr lang="en-US" sz="2000" b="1" kern="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sz="2000" b="1" kern="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，後閱讀</a:t>
                      </a:r>
                    </a:p>
                  </a:txBody>
                  <a:tcPr marL="46288" marR="46288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190465" y="916838"/>
            <a:ext cx="36364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每科考試時間</a:t>
            </a:r>
            <a:r>
              <a:rPr lang="en-US" altLang="zh-TW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01C63-FA22-437A-B807-51A446AFDDE7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8" descr="tagcorner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24765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9" descr="tagcorner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" y="-1"/>
            <a:ext cx="9182100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107504" y="63549"/>
            <a:ext cx="8788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重要日程   </a:t>
            </a:r>
            <a:r>
              <a:rPr lang="en-US" alt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施測當日</a:t>
            </a:r>
            <a:r>
              <a:rPr lang="en-US" alt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國中</a:t>
            </a:r>
            <a:r>
              <a:rPr lang="en-US" alt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p.5</a:t>
            </a:r>
            <a:endParaRPr lang="zh-TW" altLang="en-US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791580" y="1013122"/>
            <a:ext cx="798193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國英數考試時間</a:t>
            </a:r>
            <a:r>
              <a:rPr lang="en-US" altLang="zh-TW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45</a:t>
            </a:r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分鐘、閱讀素養考試時間</a:t>
            </a:r>
            <a:r>
              <a:rPr lang="en-US" altLang="zh-TW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398931"/>
              </p:ext>
            </p:extLst>
          </p:nvPr>
        </p:nvGraphicFramePr>
        <p:xfrm>
          <a:off x="359531" y="1520788"/>
          <a:ext cx="8413984" cy="5112568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1716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4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874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968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1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科目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1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備註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68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08:</a:t>
                      </a:r>
                      <a:r>
                        <a:rPr lang="en-US" alt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r>
                        <a:rPr 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08:</a:t>
                      </a:r>
                      <a:r>
                        <a:rPr lang="en-US" alt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endParaRPr lang="zh-TW" sz="21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1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考試說明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1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請監考老師向同學說明試卷應答資訊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68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08:</a:t>
                      </a:r>
                      <a:r>
                        <a:rPr lang="en-US" alt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r>
                        <a:rPr 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r>
                        <a:rPr lang="en-US" alt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  <a:r>
                        <a:rPr lang="en-US" alt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00</a:t>
                      </a:r>
                      <a:endParaRPr lang="zh-TW" sz="21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2100" b="1" kern="1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閱</a:t>
                      </a:r>
                      <a:r>
                        <a:rPr lang="en-US" altLang="zh-TW" sz="2100" b="1" kern="1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</a:t>
                      </a:r>
                      <a:r>
                        <a:rPr lang="zh-TW" altLang="zh-TW" sz="2100" b="1" kern="1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讀</a:t>
                      </a:r>
                      <a:r>
                        <a:rPr lang="en-US" altLang="zh-TW" sz="2100" b="1" kern="1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</a:t>
                      </a:r>
                      <a:r>
                        <a:rPr lang="zh-TW" altLang="zh-TW" sz="2100" b="1" kern="1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素</a:t>
                      </a:r>
                      <a:r>
                        <a:rPr lang="en-US" altLang="zh-TW" sz="2100" b="1" kern="1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altLang="zh-TW" sz="2100" b="1" kern="1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養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7-</a:t>
                      </a:r>
                      <a:r>
                        <a:rPr lang="en-US" alt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r>
                        <a:rPr 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年級施測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68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r>
                        <a:rPr lang="en-US" alt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  <a:r>
                        <a:rPr lang="en-US" alt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r>
                        <a:rPr 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09:</a:t>
                      </a:r>
                      <a:r>
                        <a:rPr lang="en-US" alt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21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1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休息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1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68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09:</a:t>
                      </a:r>
                      <a:r>
                        <a:rPr lang="en-US" alt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r>
                        <a:rPr 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09:</a:t>
                      </a:r>
                      <a:r>
                        <a:rPr lang="en-US" alt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sz="21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1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考試說明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1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請監考老師向同學說明試卷應答資訊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968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09:</a:t>
                      </a:r>
                      <a:r>
                        <a:rPr lang="en-US" alt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alt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  <a:r>
                        <a:rPr lang="en-US" alt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21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100" b="1" kern="1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1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7-8</a:t>
                      </a:r>
                      <a:r>
                        <a:rPr lang="zh-TW" sz="21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年級施測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968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  <a:r>
                        <a:rPr lang="en-US" alt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r>
                        <a:rPr 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10:</a:t>
                      </a:r>
                      <a:r>
                        <a:rPr lang="en-US" alt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21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1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休息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1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968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10:</a:t>
                      </a:r>
                      <a:r>
                        <a:rPr lang="en-US" alt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r>
                        <a:rPr 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10:</a:t>
                      </a:r>
                      <a:r>
                        <a:rPr lang="en-US" alt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sz="21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1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考試說明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請監考老師向同學說明試卷應答資訊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4968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10:</a:t>
                      </a:r>
                      <a:r>
                        <a:rPr lang="en-US" alt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en-US" alt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  <a:r>
                        <a:rPr lang="en-US" alt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21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dist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100" b="1" kern="1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國語文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7-8</a:t>
                      </a:r>
                      <a:r>
                        <a:rPr 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年級施測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9245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en-US" alt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  <a:r>
                        <a:rPr lang="en-US" alt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r>
                        <a:rPr 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11:</a:t>
                      </a:r>
                      <a:r>
                        <a:rPr lang="en-US" alt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21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1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休</a:t>
                      </a:r>
                      <a:r>
                        <a:rPr lang="en-US" sz="21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   </a:t>
                      </a:r>
                      <a:r>
                        <a:rPr lang="zh-TW" sz="21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息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1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968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11:</a:t>
                      </a:r>
                      <a:r>
                        <a:rPr lang="en-US" alt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00</a:t>
                      </a:r>
                      <a:r>
                        <a:rPr 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11:</a:t>
                      </a:r>
                      <a:r>
                        <a:rPr lang="en-US" alt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sz="21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1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考試說明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1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請監考老師向同學說明試卷應答資訊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41235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11:</a:t>
                      </a:r>
                      <a:r>
                        <a:rPr lang="en-US" alt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en-US" alt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  <a:r>
                        <a:rPr lang="en-US" alt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00</a:t>
                      </a:r>
                      <a:endParaRPr lang="zh-TW" sz="21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2100" b="1" kern="1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</a:t>
                      </a:r>
                      <a:r>
                        <a:rPr lang="zh-TW" altLang="en-US" sz="2100" b="1" kern="1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語文</a:t>
                      </a:r>
                      <a:endParaRPr lang="en-US" altLang="zh-TW" sz="2100" b="1" kern="100" dirty="0">
                        <a:solidFill>
                          <a:srgbClr val="7030A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100" b="1" kern="1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zh-TW" sz="2100" b="1" kern="1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聽力、閱讀</a:t>
                      </a:r>
                      <a:r>
                        <a:rPr lang="en-US" altLang="zh-TW" sz="2100" b="1" kern="1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zh-TW" sz="2100" b="1" kern="100" dirty="0">
                        <a:solidFill>
                          <a:srgbClr val="7030A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7-8</a:t>
                      </a:r>
                      <a:r>
                        <a:rPr lang="zh-TW" alt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年級施測</a:t>
                      </a:r>
                    </a:p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2100" b="1" kern="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先聽力</a:t>
                      </a:r>
                      <a:r>
                        <a:rPr lang="en-US" altLang="zh-TW" sz="2100" b="1" kern="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zh-TW" sz="2100" b="1" kern="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只播放一次</a:t>
                      </a:r>
                      <a:r>
                        <a:rPr lang="en-US" altLang="zh-TW" sz="2100" b="1" kern="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zh-TW" sz="2100" b="1" kern="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，後閱讀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01C63-FA22-437A-B807-51A446AFDDE7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878756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333333"/>
      </a:dk1>
      <a:lt1>
        <a:srgbClr val="FFFFFF"/>
      </a:lt1>
      <a:dk2>
        <a:srgbClr val="FF0000"/>
      </a:dk2>
      <a:lt2>
        <a:srgbClr val="666666"/>
      </a:lt2>
      <a:accent1>
        <a:srgbClr val="00FF00"/>
      </a:accent1>
      <a:accent2>
        <a:srgbClr val="66CCFF"/>
      </a:accent2>
      <a:accent3>
        <a:srgbClr val="FFFFFF"/>
      </a:accent3>
      <a:accent4>
        <a:srgbClr val="2A2A2A"/>
      </a:accent4>
      <a:accent5>
        <a:srgbClr val="AAFFAA"/>
      </a:accent5>
      <a:accent6>
        <a:srgbClr val="5CB9E7"/>
      </a:accent6>
      <a:hlink>
        <a:srgbClr val="5B9244"/>
      </a:hlink>
      <a:folHlink>
        <a:srgbClr val="DBD995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3366FF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E2F4F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22925</TotalTime>
  <Words>1716</Words>
  <Application>Microsoft Office PowerPoint</Application>
  <PresentationFormat>如螢幕大小 (4:3)</PresentationFormat>
  <Paragraphs>289</Paragraphs>
  <Slides>29</Slides>
  <Notes>20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34" baseType="lpstr">
      <vt:lpstr>微軟正黑體</vt:lpstr>
      <vt:lpstr>新細明體</vt:lpstr>
      <vt:lpstr>標楷體</vt:lpstr>
      <vt:lpstr>Arial</vt:lpstr>
      <vt:lpstr>Default Design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p.14</vt:lpstr>
      <vt:lpstr>PowerPoint 簡報</vt:lpstr>
      <vt:lpstr>P.17</vt:lpstr>
      <vt:lpstr>PowerPoint 簡報</vt:lpstr>
    </vt:vector>
  </TitlesOfParts>
  <Company>Presentation Magazine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 tags template</dc:title>
  <dc:creator>Presentation Magazine</dc:creator>
  <cp:lastModifiedBy>謝瑋鎧</cp:lastModifiedBy>
  <cp:revision>354</cp:revision>
  <cp:lastPrinted>2022-05-16T01:50:05Z</cp:lastPrinted>
  <dcterms:modified xsi:type="dcterms:W3CDTF">2024-05-20T09:49:39Z</dcterms:modified>
</cp:coreProperties>
</file>