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sldIdLst>
    <p:sldId id="256" r:id="rId3"/>
    <p:sldId id="257" r:id="rId4"/>
    <p:sldId id="260" r:id="rId5"/>
    <p:sldId id="262" r:id="rId6"/>
    <p:sldId id="286" r:id="rId7"/>
    <p:sldId id="268" r:id="rId8"/>
    <p:sldId id="287" r:id="rId9"/>
    <p:sldId id="264" r:id="rId10"/>
    <p:sldId id="283" r:id="rId11"/>
    <p:sldId id="267" r:id="rId12"/>
    <p:sldId id="269" r:id="rId13"/>
    <p:sldId id="282" r:id="rId14"/>
    <p:sldId id="270" r:id="rId15"/>
    <p:sldId id="272" r:id="rId16"/>
    <p:sldId id="273" r:id="rId17"/>
    <p:sldId id="274" r:id="rId18"/>
    <p:sldId id="288" r:id="rId19"/>
    <p:sldId id="277" r:id="rId20"/>
    <p:sldId id="276" r:id="rId21"/>
    <p:sldId id="278" r:id="rId22"/>
    <p:sldId id="280" r:id="rId23"/>
    <p:sldId id="281" r:id="rId24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2003"/>
    <a:srgbClr val="663300"/>
    <a:srgbClr val="996633"/>
    <a:srgbClr val="C68C52"/>
    <a:srgbClr val="FF8205"/>
    <a:srgbClr val="D66B00"/>
    <a:srgbClr val="FEE794"/>
    <a:srgbClr val="FFD385"/>
    <a:srgbClr val="301702"/>
    <a:srgbClr val="4923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淺色樣式 2 - 輔色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6D9F66E-5EB9-4882-86FB-DCBF35E3C3E4}" styleName="中等深淺樣式 4 - 輔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10A1B5D5-9B99-4C35-A422-299274C87663}" styleName="中等深淺樣式 1 - 輔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8A107856-5554-42FB-B03E-39F5DBC370BA}" styleName="中等深淺樣式 4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2416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91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884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0350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374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857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6778"/>
            <a:ext cx="9144000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Click to add title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467544" y="2276872"/>
            <a:ext cx="8229600" cy="3600400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4015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123728" y="1268760"/>
            <a:ext cx="6563072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134072" y="1844824"/>
            <a:ext cx="6563072" cy="4147865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6818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086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286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933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90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811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119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7338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</p:sldLayoutIdLst>
  <p:txStyles>
    <p:titleStyle>
      <a:lvl1pPr algn="l" defTabSz="914400" rtl="0" eaLnBrk="1" latinLnBrk="1" hangingPunct="1">
        <a:spcBef>
          <a:spcPct val="0"/>
        </a:spcBef>
        <a:buNone/>
        <a:defRPr sz="40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CCD61-643D-44A5-A450-3A42A50CBC1E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357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ree-powerpoint-templates-design.com/free-powerpoint-templates-design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ree-powerpoint-templates-design.com/free-powerpoint-templates-design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%20joy61@book24.com.tw" TargetMode="External"/><Relationship Id="rId2" Type="http://schemas.openxmlformats.org/officeDocument/2006/relationships/hyperlink" Target="mailto:cake@book24.com.tw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mailto:hbtn22@book24.com.tw" TargetMode="External"/><Relationship Id="rId4" Type="http://schemas.openxmlformats.org/officeDocument/2006/relationships/hyperlink" Target="mailto:joy61@book24.com.tw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Same Side Corner Rectangle 1"/>
          <p:cNvSpPr/>
          <p:nvPr/>
        </p:nvSpPr>
        <p:spPr>
          <a:xfrm rot="10800000">
            <a:off x="467544" y="39655"/>
            <a:ext cx="8208912" cy="2524776"/>
          </a:xfrm>
          <a:prstGeom prst="round2SameRect">
            <a:avLst>
              <a:gd name="adj1" fmla="val 14350"/>
              <a:gd name="adj2" fmla="val 0"/>
            </a:avLst>
          </a:prstGeom>
          <a:solidFill>
            <a:schemeClr val="accent6">
              <a:lumMod val="5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>
            <a:hlinkClick r:id="rId2"/>
          </p:cNvPr>
          <p:cNvSpPr txBox="1"/>
          <p:nvPr/>
        </p:nvSpPr>
        <p:spPr>
          <a:xfrm>
            <a:off x="0" y="6597932"/>
            <a:ext cx="9144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ALLPPT.com _ Free PowerPoint Templates, Diagrams and Charts</a:t>
            </a:r>
            <a:endParaRPr lang="ko-KR" altLang="en-US" sz="8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414605" y="72088"/>
            <a:ext cx="510909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3200" b="1" dirty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花蓮縣吉安鄉宜昌國民小學</a:t>
            </a:r>
            <a:br>
              <a:rPr lang="en-US" altLang="zh-TW" sz="3200" b="1" dirty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</a:br>
            <a:endParaRPr lang="zh-TW" altLang="en-US" sz="3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408638" y="1010066"/>
            <a:ext cx="626804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zh-TW" sz="3200" b="1" dirty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花蓮縣</a:t>
            </a:r>
            <a:r>
              <a:rPr lang="en-US" altLang="zh-TW" sz="3200" b="1" dirty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113</a:t>
            </a:r>
            <a:r>
              <a:rPr lang="zh-TW" altLang="zh-TW" sz="3200" b="1" dirty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學年度偏遠地區國民中小學圖書館藏書購置編目勞務採購案</a:t>
            </a:r>
            <a:endParaRPr lang="zh-TW" altLang="zh-TW" sz="3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211960" y="5445224"/>
            <a:ext cx="48245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2000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招標機關</a:t>
            </a:r>
            <a:r>
              <a:rPr lang="en-US" altLang="zh-TW" sz="2000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:</a:t>
            </a:r>
            <a:r>
              <a:rPr lang="zh-TW" altLang="zh-TW" b="1" dirty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花蓮縣吉安鄉宜昌國民小學</a:t>
            </a:r>
            <a:br>
              <a:rPr lang="en-US" altLang="zh-TW" sz="2000" b="1" u="sng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</a:br>
            <a:r>
              <a:rPr lang="zh-TW" altLang="zh-TW" sz="2000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承辦廠商</a:t>
            </a:r>
            <a:r>
              <a:rPr lang="en-US" altLang="zh-TW" sz="2000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: </a:t>
            </a:r>
            <a:r>
              <a:rPr lang="zh-TW" altLang="zh-TW" sz="2000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聯寶國際文化事業有限公司</a:t>
            </a:r>
          </a:p>
        </p:txBody>
      </p:sp>
    </p:spTree>
    <p:extLst>
      <p:ext uri="{BB962C8B-B14F-4D97-AF65-F5344CB8AC3E}">
        <p14:creationId xmlns:p14="http://schemas.microsoft.com/office/powerpoint/2010/main" val="1941221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 txBox="1">
            <a:spLocks/>
          </p:cNvSpPr>
          <p:nvPr/>
        </p:nvSpPr>
        <p:spPr>
          <a:xfrm>
            <a:off x="395536" y="0"/>
            <a:ext cx="7920880" cy="106951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1" hangingPunct="1">
              <a:spcBef>
                <a:spcPct val="0"/>
              </a:spcBef>
              <a:buNone/>
              <a:defRPr sz="4000" b="1" kern="1200" baseline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zh-TW" altLang="en-US" dirty="0">
                <a:latin typeface="華康粗圓體(P)" panose="020F0700000000000000" pitchFamily="34" charset="-120"/>
                <a:ea typeface="華康粗圓體(P)" panose="020F0700000000000000" pitchFamily="34" charset="-120"/>
              </a:rPr>
              <a:t>五</a:t>
            </a:r>
            <a:r>
              <a:rPr lang="zh-TW" altLang="zh-TW" dirty="0">
                <a:latin typeface="華康粗圓體(P)" panose="020F0700000000000000" pitchFamily="34" charset="-120"/>
                <a:ea typeface="華康粗圓體(P)" panose="020F0700000000000000" pitchFamily="34" charset="-120"/>
              </a:rPr>
              <a:t>、廠商承諾給付之創意服務</a:t>
            </a:r>
            <a:r>
              <a:rPr lang="en-US" altLang="zh-TW" dirty="0">
                <a:latin typeface="華康粗圓體(P)" panose="020F0700000000000000" pitchFamily="34" charset="-120"/>
                <a:ea typeface="華康粗圓體(P)" panose="020F0700000000000000" pitchFamily="34" charset="-120"/>
              </a:rPr>
              <a:t>P.8</a:t>
            </a:r>
            <a:endParaRPr lang="zh-TW" altLang="en-US" dirty="0">
              <a:latin typeface="華康粗圓體(P)" panose="020F0700000000000000" pitchFamily="34" charset="-120"/>
              <a:ea typeface="華康粗圓體(P)" panose="020F0700000000000000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D9FC74A-D5EF-FC6A-A6D9-E904E4DA65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409418"/>
            <a:ext cx="7632847" cy="482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5853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 txBox="1">
            <a:spLocks/>
          </p:cNvSpPr>
          <p:nvPr/>
        </p:nvSpPr>
        <p:spPr>
          <a:xfrm>
            <a:off x="395536" y="0"/>
            <a:ext cx="7848872" cy="106951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1" hangingPunct="1">
              <a:spcBef>
                <a:spcPct val="0"/>
              </a:spcBef>
              <a:buNone/>
              <a:defRPr sz="4000" b="1" kern="1200" baseline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zh-TW" altLang="en-US" dirty="0">
                <a:latin typeface="華康粗圓體(P)" panose="020F0700000000000000" pitchFamily="34" charset="-120"/>
                <a:ea typeface="華康粗圓體(P)" panose="020F0700000000000000" pitchFamily="34" charset="-120"/>
              </a:rPr>
              <a:t>五</a:t>
            </a:r>
            <a:r>
              <a:rPr lang="zh-TW" altLang="zh-TW" dirty="0">
                <a:latin typeface="華康粗圓體(P)" panose="020F0700000000000000" pitchFamily="34" charset="-120"/>
                <a:ea typeface="華康粗圓體(P)" panose="020F0700000000000000" pitchFamily="34" charset="-120"/>
              </a:rPr>
              <a:t>、交貨驗收流程</a:t>
            </a:r>
            <a:r>
              <a:rPr lang="en-US" altLang="zh-TW" dirty="0">
                <a:latin typeface="華康粗圓體(P)" panose="020F0700000000000000" pitchFamily="34" charset="-120"/>
                <a:ea typeface="華康粗圓體(P)" panose="020F0700000000000000" pitchFamily="34" charset="-120"/>
              </a:rPr>
              <a:t>P.10</a:t>
            </a:r>
            <a:endParaRPr lang="zh-TW" altLang="en-US" dirty="0">
              <a:latin typeface="華康粗圓體(P)" panose="020F0700000000000000" pitchFamily="34" charset="-120"/>
              <a:ea typeface="華康粗圓體(P)" panose="020F0700000000000000" pitchFamily="34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83568" y="1340768"/>
            <a:ext cx="813690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en-US" altLang="zh-TW" sz="2400" b="1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1.</a:t>
            </a:r>
            <a:r>
              <a:rPr lang="zh-TW" altLang="en-US" sz="2400" b="1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本廠商配合大型新竹貨運配送至各學校。</a:t>
            </a:r>
            <a:endParaRPr lang="en-US" altLang="zh-TW" sz="2400" b="1" dirty="0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>
              <a:lnSpc>
                <a:spcPts val="3000"/>
              </a:lnSpc>
            </a:pPr>
            <a:r>
              <a:rPr lang="en-US" altLang="zh-TW" sz="2400" b="1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2.</a:t>
            </a:r>
            <a:r>
              <a:rPr lang="zh-TW" altLang="en-US" sz="2400" b="1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圖書裝箱，每箱皆有明細表核對品項，</a:t>
            </a:r>
            <a:endParaRPr lang="en-US" altLang="zh-TW" sz="2400" b="1" dirty="0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>
              <a:lnSpc>
                <a:spcPts val="3000"/>
              </a:lnSpc>
            </a:pPr>
            <a:r>
              <a:rPr lang="zh-TW" altLang="en-US" sz="2400" b="1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  總明細及履約文件隨貨送達</a:t>
            </a:r>
            <a:r>
              <a:rPr lang="en-US" altLang="zh-TW" sz="2400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(</a:t>
            </a:r>
            <a:r>
              <a:rPr lang="zh-TW" altLang="en-US" sz="2400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外箱特註明內附明細</a:t>
            </a:r>
            <a:r>
              <a:rPr lang="en-US" altLang="zh-TW" sz="2400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)</a:t>
            </a:r>
          </a:p>
          <a:p>
            <a:pPr>
              <a:lnSpc>
                <a:spcPts val="3000"/>
              </a:lnSpc>
            </a:pPr>
            <a:r>
              <a:rPr lang="en-US" altLang="zh-TW" sz="2400" b="1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3.</a:t>
            </a:r>
            <a:r>
              <a:rPr lang="zh-TW" altLang="en-US" sz="2400" b="1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出貨前事先聯繫承辦老師，運送各校指定地點，並辦驗收。</a:t>
            </a:r>
          </a:p>
        </p:txBody>
      </p:sp>
      <p:pic>
        <p:nvPicPr>
          <p:cNvPr id="6" name="圖片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45024"/>
            <a:ext cx="4598166" cy="2592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圖片 7" descr="裝箱-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613944"/>
            <a:ext cx="3607308" cy="25922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78519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0" dirty="0">
                <a:latin typeface="華康粗圓體(P)" panose="020F0700000000000000" pitchFamily="34" charset="-120"/>
                <a:ea typeface="華康粗圓體(P)" panose="020F0700000000000000" pitchFamily="34" charset="-120"/>
              </a:rPr>
              <a:t>六</a:t>
            </a:r>
            <a:r>
              <a:rPr lang="zh-TW" altLang="zh-TW" b="0" dirty="0">
                <a:latin typeface="華康粗圓體(P)" panose="020F0700000000000000" pitchFamily="34" charset="-120"/>
                <a:ea typeface="華康粗圓體(P)" panose="020F0700000000000000" pitchFamily="34" charset="-120"/>
              </a:rPr>
              <a:t>、履約相關文件說明</a:t>
            </a:r>
            <a:r>
              <a:rPr lang="en-US" altLang="zh-TW" b="0" dirty="0">
                <a:latin typeface="華康粗圓體(P)" panose="020F0700000000000000" pitchFamily="34" charset="-120"/>
                <a:ea typeface="華康粗圓體(P)" panose="020F0700000000000000" pitchFamily="34" charset="-120"/>
              </a:rPr>
              <a:t>P.10</a:t>
            </a:r>
            <a:endParaRPr lang="zh-TW" altLang="zh-TW" b="0" dirty="0">
              <a:latin typeface="華康粗圓體(P)" panose="020F0700000000000000" pitchFamily="34" charset="-120"/>
              <a:ea typeface="華康粗圓體(P)" panose="020F0700000000000000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3528" y="1268760"/>
            <a:ext cx="8229600" cy="460648"/>
          </a:xfrm>
        </p:spPr>
        <p:txBody>
          <a:bodyPr/>
          <a:lstStyle/>
          <a:p>
            <a:r>
              <a:rPr lang="zh-TW" altLang="zh-TW" sz="2800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驗收配合事項</a:t>
            </a:r>
            <a:r>
              <a:rPr lang="en-US" altLang="zh-TW" sz="2800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10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15E85E4-7A12-2652-9CE5-BD9109759B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096" y="836712"/>
            <a:ext cx="5052265" cy="68580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0429523D-61A1-0470-972B-1B4A23A145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64" y="1268760"/>
            <a:ext cx="3815564" cy="5572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8483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 txBox="1">
            <a:spLocks/>
          </p:cNvSpPr>
          <p:nvPr/>
        </p:nvSpPr>
        <p:spPr>
          <a:xfrm>
            <a:off x="251253" y="13890"/>
            <a:ext cx="7848872" cy="111085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1" hangingPunct="1">
              <a:spcBef>
                <a:spcPct val="0"/>
              </a:spcBef>
              <a:buNone/>
              <a:defRPr sz="4000" b="1" kern="1200" baseline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zh-TW" altLang="en-US" b="0" dirty="0">
                <a:latin typeface="華康粗圓體(P)" panose="020F0700000000000000" pitchFamily="34" charset="-120"/>
                <a:ea typeface="華康粗圓體(P)" panose="020F0700000000000000" pitchFamily="34" charset="-120"/>
              </a:rPr>
              <a:t>六</a:t>
            </a:r>
            <a:r>
              <a:rPr lang="zh-TW" altLang="zh-TW" b="0" dirty="0">
                <a:latin typeface="華康粗圓體(P)" panose="020F0700000000000000" pitchFamily="34" charset="-120"/>
                <a:ea typeface="華康粗圓體(P)" panose="020F0700000000000000" pitchFamily="34" charset="-120"/>
              </a:rPr>
              <a:t>、履約相關文件說明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6305014"/>
              </p:ext>
            </p:extLst>
          </p:nvPr>
        </p:nvGraphicFramePr>
        <p:xfrm>
          <a:off x="107504" y="1124744"/>
          <a:ext cx="8917562" cy="5616624"/>
        </p:xfrm>
        <a:graphic>
          <a:graphicData uri="http://schemas.openxmlformats.org/drawingml/2006/table">
            <a:tbl>
              <a:tblPr firstRow="1" firstCol="1" bandRow="1" bandCol="1">
                <a:tableStyleId>{93296810-A885-4BE3-A3E7-6D5BEEA58F35}</a:tableStyleId>
              </a:tblPr>
              <a:tblGrid>
                <a:gridCol w="6174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549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17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633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9136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華康細圓體(P)" panose="020F0300000000000000" pitchFamily="34" charset="-120"/>
                          <a:ea typeface="華康細圓體(P)" panose="020F0300000000000000" pitchFamily="34" charset="-120"/>
                        </a:rPr>
                        <a:t> </a:t>
                      </a:r>
                      <a:endParaRPr lang="zh-TW" sz="2000" kern="100" dirty="0">
                        <a:solidFill>
                          <a:schemeClr val="tx1"/>
                        </a:solidFill>
                        <a:effectLst/>
                        <a:latin typeface="華康細圓體(P)" panose="020F0300000000000000" pitchFamily="34" charset="-120"/>
                        <a:ea typeface="華康細圓體(P)" panose="020F0300000000000000" pitchFamily="34" charset="-120"/>
                      </a:endParaRPr>
                    </a:p>
                  </a:txBody>
                  <a:tcPr marL="17780" marR="17780" marT="0" marB="0" anchor="ctr">
                    <a:solidFill>
                      <a:srgbClr val="6633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000" kern="0" dirty="0">
                          <a:effectLst/>
                          <a:latin typeface="華康細圓體(P)" panose="020F0300000000000000" pitchFamily="34" charset="-120"/>
                          <a:ea typeface="華康細圓體(P)" panose="020F0300000000000000" pitchFamily="34" charset="-120"/>
                        </a:rPr>
                        <a:t> </a:t>
                      </a:r>
                      <a:r>
                        <a:rPr lang="zh-TW" sz="2000" kern="0" dirty="0">
                          <a:effectLst/>
                          <a:latin typeface="華康細圓體(P)" panose="020F0300000000000000" pitchFamily="34" charset="-120"/>
                          <a:ea typeface="華康細圓體(P)" panose="020F0300000000000000" pitchFamily="34" charset="-120"/>
                        </a:rPr>
                        <a:t>履約文件名稱</a:t>
                      </a:r>
                      <a:endParaRPr lang="zh-TW" sz="2000" kern="100" dirty="0">
                        <a:solidFill>
                          <a:schemeClr val="tx1"/>
                        </a:solidFill>
                        <a:effectLst/>
                        <a:latin typeface="華康細圓體(P)" panose="020F0300000000000000" pitchFamily="34" charset="-120"/>
                        <a:ea typeface="華康細圓體(P)" panose="020F0300000000000000" pitchFamily="34" charset="-120"/>
                      </a:endParaRPr>
                    </a:p>
                  </a:txBody>
                  <a:tcPr marL="17780" marR="17780" marT="0" marB="0" anchor="ctr"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33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000" kern="0" dirty="0">
                          <a:effectLst/>
                          <a:latin typeface="華康細圓體(P)" panose="020F0300000000000000" pitchFamily="34" charset="-120"/>
                          <a:ea typeface="華康細圓體(P)" panose="020F0300000000000000" pitchFamily="34" charset="-120"/>
                        </a:rPr>
                        <a:t> </a:t>
                      </a:r>
                      <a:r>
                        <a:rPr lang="zh-TW" sz="2000" kern="0" dirty="0">
                          <a:effectLst/>
                          <a:latin typeface="華康細圓體(P)" panose="020F0300000000000000" pitchFamily="34" charset="-120"/>
                          <a:ea typeface="華康細圓體(P)" panose="020F0300000000000000" pitchFamily="34" charset="-120"/>
                        </a:rPr>
                        <a:t>總數</a:t>
                      </a:r>
                      <a:endParaRPr lang="zh-TW" sz="2000" kern="100" dirty="0">
                        <a:solidFill>
                          <a:schemeClr val="tx1"/>
                        </a:solidFill>
                        <a:effectLst/>
                        <a:latin typeface="華康細圓體(P)" panose="020F0300000000000000" pitchFamily="34" charset="-120"/>
                        <a:ea typeface="華康細圓體(P)" panose="020F0300000000000000" pitchFamily="34" charset="-120"/>
                      </a:endParaRPr>
                    </a:p>
                  </a:txBody>
                  <a:tcPr marL="17780" marR="17780" marT="0" marB="0" anchor="ctr"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33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000" kern="0" dirty="0">
                          <a:effectLst/>
                          <a:latin typeface="華康細圓體(P)" panose="020F0300000000000000" pitchFamily="34" charset="-120"/>
                          <a:ea typeface="華康細圓體(P)" panose="020F0300000000000000" pitchFamily="34" charset="-120"/>
                        </a:rPr>
                        <a:t> </a:t>
                      </a:r>
                      <a:r>
                        <a:rPr lang="zh-TW" sz="2000" kern="0" dirty="0">
                          <a:effectLst/>
                          <a:latin typeface="華康細圓體(P)" panose="020F0300000000000000" pitchFamily="34" charset="-120"/>
                          <a:ea typeface="華康細圓體(P)" panose="020F0300000000000000" pitchFamily="34" charset="-120"/>
                        </a:rPr>
                        <a:t>寄</a:t>
                      </a:r>
                      <a:r>
                        <a:rPr lang="zh-HK" sz="2000" kern="0" dirty="0">
                          <a:effectLst/>
                          <a:latin typeface="華康細圓體(P)" panose="020F0300000000000000" pitchFamily="34" charset="-120"/>
                          <a:ea typeface="華康細圓體(P)" panose="020F0300000000000000" pitchFamily="34" charset="-120"/>
                        </a:rPr>
                        <a:t>回聯寶</a:t>
                      </a:r>
                      <a:endParaRPr lang="zh-TW" sz="2000" kern="100" dirty="0">
                        <a:solidFill>
                          <a:schemeClr val="tx1"/>
                        </a:solidFill>
                        <a:effectLst/>
                        <a:latin typeface="華康細圓體(P)" panose="020F0300000000000000" pitchFamily="34" charset="-120"/>
                        <a:ea typeface="華康細圓體(P)" panose="020F0300000000000000" pitchFamily="34" charset="-120"/>
                      </a:endParaRPr>
                    </a:p>
                  </a:txBody>
                  <a:tcPr marL="17780" marR="17780" marT="0" marB="0" anchor="ctr"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065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000" kern="0" dirty="0">
                          <a:effectLst/>
                          <a:latin typeface="華康細圓體(P)" panose="020F0300000000000000" pitchFamily="34" charset="-120"/>
                          <a:ea typeface="華康細圓體(P)" panose="020F0300000000000000" pitchFamily="34" charset="-120"/>
                        </a:rPr>
                        <a:t> </a:t>
                      </a:r>
                      <a:r>
                        <a:rPr lang="en-US" sz="2000" kern="0" dirty="0">
                          <a:effectLst/>
                          <a:latin typeface="華康細圓體(P)" panose="020F0300000000000000" pitchFamily="34" charset="-120"/>
                          <a:ea typeface="華康細圓體(P)" panose="020F0300000000000000" pitchFamily="34" charset="-120"/>
                        </a:rPr>
                        <a:t>1</a:t>
                      </a:r>
                      <a:endParaRPr lang="zh-TW" sz="2000" kern="100" dirty="0">
                        <a:solidFill>
                          <a:schemeClr val="tx1"/>
                        </a:solidFill>
                        <a:effectLst/>
                        <a:latin typeface="華康細圓體(P)" panose="020F0300000000000000" pitchFamily="34" charset="-120"/>
                        <a:ea typeface="華康細圓體(P)" panose="020F0300000000000000" pitchFamily="34" charset="-120"/>
                      </a:endParaRPr>
                    </a:p>
                  </a:txBody>
                  <a:tcPr marL="17780" marR="17780" marT="0" marB="0" anchor="ctr"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6633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000" b="1" kern="100" dirty="0">
                          <a:solidFill>
                            <a:schemeClr val="tx1"/>
                          </a:solidFill>
                          <a:effectLst/>
                          <a:latin typeface="華康細圓體(P)" panose="020F0300000000000000" pitchFamily="34" charset="-120"/>
                          <a:ea typeface="華康細圓體(P)" panose="020F0300000000000000" pitchFamily="34" charset="-120"/>
                        </a:rPr>
                        <a:t> </a:t>
                      </a:r>
                      <a:r>
                        <a:rPr lang="zh-TW" sz="2000" b="1" kern="100" dirty="0">
                          <a:solidFill>
                            <a:schemeClr val="tx1"/>
                          </a:solidFill>
                          <a:effectLst/>
                          <a:latin typeface="華康細圓體(P)" panose="020F0300000000000000" pitchFamily="34" charset="-120"/>
                          <a:ea typeface="華康細圓體(P)" panose="020F0300000000000000" pitchFamily="34" charset="-120"/>
                        </a:rPr>
                        <a:t>各校交貨簽收單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000" b="1" kern="0" dirty="0">
                          <a:solidFill>
                            <a:schemeClr val="tx1"/>
                          </a:solidFill>
                          <a:effectLst/>
                          <a:latin typeface="華康細圓體(P)" panose="020F0300000000000000" pitchFamily="34" charset="-120"/>
                          <a:ea typeface="華康細圓體(P)" panose="020F0300000000000000" pitchFamily="34" charset="-120"/>
                        </a:rPr>
                        <a:t> </a:t>
                      </a:r>
                      <a:r>
                        <a:rPr lang="en-US" altLang="zh-TW" sz="2000" b="1" kern="0" dirty="0">
                          <a:solidFill>
                            <a:schemeClr val="tx1"/>
                          </a:solidFill>
                          <a:effectLst/>
                          <a:latin typeface="華康細圓體(P)" panose="020F0300000000000000" pitchFamily="34" charset="-120"/>
                          <a:ea typeface="華康細圓體(P)" panose="020F0300000000000000" pitchFamily="34" charset="-120"/>
                        </a:rPr>
                        <a:t>1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華康細圓體(P)" panose="020F0300000000000000" pitchFamily="34" charset="-120"/>
                        <a:ea typeface="華康細圓體(P)" panose="020F0300000000000000" pitchFamily="34" charset="-12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000" b="1" kern="0" dirty="0">
                          <a:solidFill>
                            <a:schemeClr val="tx1"/>
                          </a:solidFill>
                          <a:effectLst/>
                          <a:latin typeface="華康細圓體(P)" panose="020F0300000000000000" pitchFamily="34" charset="-120"/>
                          <a:ea typeface="華康細圓體(P)" panose="020F0300000000000000" pitchFamily="34" charset="-120"/>
                        </a:rPr>
                        <a:t> </a:t>
                      </a:r>
                      <a:r>
                        <a:rPr lang="en-US" sz="2000" b="1" kern="0" dirty="0">
                          <a:solidFill>
                            <a:schemeClr val="tx1"/>
                          </a:solidFill>
                          <a:effectLst/>
                          <a:latin typeface="華康細圓體(P)" panose="020F0300000000000000" pitchFamily="34" charset="-120"/>
                          <a:ea typeface="華康細圓體(P)" panose="020F0300000000000000" pitchFamily="34" charset="-120"/>
                        </a:rPr>
                        <a:t>(</a:t>
                      </a:r>
                      <a:r>
                        <a:rPr lang="zh-HK" sz="2000" b="1" kern="0" dirty="0">
                          <a:solidFill>
                            <a:schemeClr val="tx1"/>
                          </a:solidFill>
                          <a:effectLst/>
                          <a:latin typeface="華康細圓體(P)" panose="020F0300000000000000" pitchFamily="34" charset="-120"/>
                          <a:ea typeface="華康細圓體(P)" panose="020F0300000000000000" pitchFamily="34" charset="-120"/>
                        </a:rPr>
                        <a:t>正本</a:t>
                      </a:r>
                      <a:r>
                        <a:rPr lang="en-US" sz="2000" b="1" kern="0" dirty="0">
                          <a:solidFill>
                            <a:schemeClr val="tx1"/>
                          </a:solidFill>
                          <a:effectLst/>
                          <a:latin typeface="華康細圓體(P)" panose="020F0300000000000000" pitchFamily="34" charset="-120"/>
                          <a:ea typeface="華康細圓體(P)" panose="020F0300000000000000" pitchFamily="34" charset="-120"/>
                        </a:rPr>
                        <a:t>)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華康細圓體(P)" panose="020F0300000000000000" pitchFamily="34" charset="-120"/>
                        <a:ea typeface="華康細圓體(P)" panose="020F0300000000000000" pitchFamily="34" charset="-12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065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000" kern="0" dirty="0">
                          <a:effectLst/>
                          <a:latin typeface="華康細圓體(P)" panose="020F0300000000000000" pitchFamily="34" charset="-120"/>
                          <a:ea typeface="華康細圓體(P)" panose="020F0300000000000000" pitchFamily="34" charset="-120"/>
                        </a:rPr>
                        <a:t> </a:t>
                      </a:r>
                      <a:r>
                        <a:rPr lang="en-US" sz="2000" kern="0" dirty="0">
                          <a:effectLst/>
                          <a:latin typeface="華康細圓體(P)" panose="020F0300000000000000" pitchFamily="34" charset="-120"/>
                          <a:ea typeface="華康細圓體(P)" panose="020F0300000000000000" pitchFamily="34" charset="-120"/>
                        </a:rPr>
                        <a:t>2</a:t>
                      </a:r>
                      <a:endParaRPr lang="zh-TW" sz="2000" kern="100" dirty="0">
                        <a:solidFill>
                          <a:schemeClr val="tx1"/>
                        </a:solidFill>
                        <a:effectLst/>
                        <a:latin typeface="華康細圓體(P)" panose="020F0300000000000000" pitchFamily="34" charset="-120"/>
                        <a:ea typeface="華康細圓體(P)" panose="020F0300000000000000" pitchFamily="34" charset="-120"/>
                      </a:endParaRPr>
                    </a:p>
                  </a:txBody>
                  <a:tcPr marL="17780" marR="17780" marT="0" marB="0" anchor="ctr"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6633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000" b="1" kern="0" dirty="0">
                          <a:solidFill>
                            <a:schemeClr val="tx1"/>
                          </a:solidFill>
                          <a:effectLst/>
                          <a:latin typeface="華康細圓體(P)" panose="020F0300000000000000" pitchFamily="34" charset="-120"/>
                          <a:ea typeface="華康細圓體(P)" panose="020F0300000000000000" pitchFamily="34" charset="-120"/>
                        </a:rPr>
                        <a:t> </a:t>
                      </a:r>
                      <a:r>
                        <a:rPr lang="zh-TW" sz="2000" b="1" kern="0" dirty="0">
                          <a:solidFill>
                            <a:schemeClr val="tx1"/>
                          </a:solidFill>
                          <a:effectLst/>
                          <a:latin typeface="華康細圓體(P)" panose="020F0300000000000000" pitchFamily="34" charset="-120"/>
                          <a:ea typeface="華康細圓體(P)" panose="020F0300000000000000" pitchFamily="34" charset="-120"/>
                        </a:rPr>
                        <a:t>交貨完工報告書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華康細圓體(P)" panose="020F0300000000000000" pitchFamily="34" charset="-120"/>
                        <a:ea typeface="華康細圓體(P)" panose="020F0300000000000000" pitchFamily="34" charset="-12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000" b="1" kern="0" dirty="0">
                          <a:solidFill>
                            <a:schemeClr val="tx1"/>
                          </a:solidFill>
                          <a:effectLst/>
                          <a:latin typeface="華康細圓體(P)" panose="020F0300000000000000" pitchFamily="34" charset="-120"/>
                          <a:ea typeface="華康細圓體(P)" panose="020F0300000000000000" pitchFamily="34" charset="-120"/>
                        </a:rPr>
                        <a:t> </a:t>
                      </a:r>
                      <a:r>
                        <a:rPr lang="en-US" altLang="zh-TW" sz="2000" b="1" kern="0" dirty="0">
                          <a:solidFill>
                            <a:schemeClr val="tx1"/>
                          </a:solidFill>
                          <a:effectLst/>
                          <a:latin typeface="華康細圓體(P)" panose="020F0300000000000000" pitchFamily="34" charset="-120"/>
                          <a:ea typeface="華康細圓體(P)" panose="020F0300000000000000" pitchFamily="34" charset="-120"/>
                        </a:rPr>
                        <a:t>1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華康細圓體(P)" panose="020F0300000000000000" pitchFamily="34" charset="-120"/>
                        <a:ea typeface="華康細圓體(P)" panose="020F0300000000000000" pitchFamily="34" charset="-12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kern="0" dirty="0">
                          <a:solidFill>
                            <a:schemeClr val="tx1"/>
                          </a:solidFill>
                          <a:effectLst/>
                          <a:latin typeface="華康細圓體(P)" panose="020F0300000000000000" pitchFamily="34" charset="-120"/>
                          <a:ea typeface="華康細圓體(P)" panose="020F0300000000000000" pitchFamily="34" charset="-120"/>
                        </a:rPr>
                        <a:t>(</a:t>
                      </a:r>
                      <a:r>
                        <a:rPr lang="zh-HK" sz="2000" b="1" kern="0" dirty="0">
                          <a:solidFill>
                            <a:schemeClr val="tx1"/>
                          </a:solidFill>
                          <a:effectLst/>
                          <a:latin typeface="華康細圓體(P)" panose="020F0300000000000000" pitchFamily="34" charset="-120"/>
                          <a:ea typeface="華康細圓體(P)" panose="020F0300000000000000" pitchFamily="34" charset="-120"/>
                        </a:rPr>
                        <a:t>正本</a:t>
                      </a:r>
                      <a:r>
                        <a:rPr lang="en-US" sz="2000" b="1" kern="0" dirty="0">
                          <a:solidFill>
                            <a:schemeClr val="tx1"/>
                          </a:solidFill>
                          <a:effectLst/>
                          <a:latin typeface="華康細圓體(P)" panose="020F0300000000000000" pitchFamily="34" charset="-120"/>
                          <a:ea typeface="華康細圓體(P)" panose="020F0300000000000000" pitchFamily="34" charset="-120"/>
                        </a:rPr>
                        <a:t>)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華康細圓體(P)" panose="020F0300000000000000" pitchFamily="34" charset="-120"/>
                        <a:ea typeface="華康細圓體(P)" panose="020F0300000000000000" pitchFamily="34" charset="-12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065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000" kern="0" dirty="0">
                          <a:effectLst/>
                          <a:latin typeface="華康細圓體(P)" panose="020F0300000000000000" pitchFamily="34" charset="-120"/>
                          <a:ea typeface="華康細圓體(P)" panose="020F0300000000000000" pitchFamily="34" charset="-120"/>
                        </a:rPr>
                        <a:t> </a:t>
                      </a:r>
                      <a:r>
                        <a:rPr lang="en-US" sz="2000" kern="0" dirty="0">
                          <a:effectLst/>
                          <a:latin typeface="華康細圓體(P)" panose="020F0300000000000000" pitchFamily="34" charset="-120"/>
                          <a:ea typeface="華康細圓體(P)" panose="020F0300000000000000" pitchFamily="34" charset="-120"/>
                        </a:rPr>
                        <a:t>3</a:t>
                      </a:r>
                      <a:endParaRPr lang="zh-TW" sz="2000" kern="100" dirty="0">
                        <a:solidFill>
                          <a:schemeClr val="tx1"/>
                        </a:solidFill>
                        <a:effectLst/>
                        <a:latin typeface="華康細圓體(P)" panose="020F0300000000000000" pitchFamily="34" charset="-120"/>
                        <a:ea typeface="華康細圓體(P)" panose="020F0300000000000000" pitchFamily="34" charset="-120"/>
                      </a:endParaRPr>
                    </a:p>
                  </a:txBody>
                  <a:tcPr marL="17780" marR="17780" marT="0" marB="0" anchor="ctr"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6633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000" b="1" kern="0" dirty="0">
                          <a:solidFill>
                            <a:schemeClr val="tx1"/>
                          </a:solidFill>
                          <a:effectLst/>
                          <a:latin typeface="華康細圓體(P)" panose="020F0300000000000000" pitchFamily="34" charset="-120"/>
                          <a:ea typeface="華康細圓體(P)" panose="020F0300000000000000" pitchFamily="34" charset="-120"/>
                        </a:rPr>
                        <a:t> </a:t>
                      </a:r>
                      <a:r>
                        <a:rPr lang="zh-TW" sz="2000" b="1" kern="0" dirty="0">
                          <a:solidFill>
                            <a:schemeClr val="tx1"/>
                          </a:solidFill>
                          <a:effectLst/>
                          <a:latin typeface="華康細圓體(P)" panose="020F0300000000000000" pitchFamily="34" charset="-120"/>
                          <a:ea typeface="華康細圓體(P)" panose="020F0300000000000000" pitchFamily="34" charset="-120"/>
                        </a:rPr>
                        <a:t>驗收紀錄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華康細圓體(P)" panose="020F0300000000000000" pitchFamily="34" charset="-120"/>
                        <a:ea typeface="華康細圓體(P)" panose="020F0300000000000000" pitchFamily="34" charset="-12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000" b="1" kern="0" dirty="0">
                          <a:solidFill>
                            <a:schemeClr val="tx1"/>
                          </a:solidFill>
                          <a:effectLst/>
                          <a:latin typeface="華康細圓體(P)" panose="020F0300000000000000" pitchFamily="34" charset="-120"/>
                          <a:ea typeface="華康細圓體(P)" panose="020F0300000000000000" pitchFamily="34" charset="-120"/>
                        </a:rPr>
                        <a:t> </a:t>
                      </a:r>
                      <a:r>
                        <a:rPr lang="en-US" altLang="zh-TW" sz="2000" b="1" kern="0" dirty="0">
                          <a:solidFill>
                            <a:schemeClr val="tx1"/>
                          </a:solidFill>
                          <a:effectLst/>
                          <a:latin typeface="華康細圓體(P)" panose="020F0300000000000000" pitchFamily="34" charset="-120"/>
                          <a:ea typeface="華康細圓體(P)" panose="020F0300000000000000" pitchFamily="34" charset="-120"/>
                        </a:rPr>
                        <a:t>1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華康細圓體(P)" panose="020F0300000000000000" pitchFamily="34" charset="-120"/>
                        <a:ea typeface="華康細圓體(P)" panose="020F0300000000000000" pitchFamily="34" charset="-12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kern="0" dirty="0">
                          <a:solidFill>
                            <a:schemeClr val="tx1"/>
                          </a:solidFill>
                          <a:effectLst/>
                          <a:latin typeface="華康細圓體(P)" panose="020F0300000000000000" pitchFamily="34" charset="-120"/>
                          <a:ea typeface="華康細圓體(P)" panose="020F0300000000000000" pitchFamily="34" charset="-120"/>
                        </a:rPr>
                        <a:t>(</a:t>
                      </a:r>
                      <a:r>
                        <a:rPr lang="zh-HK" sz="2000" b="1" kern="0" dirty="0">
                          <a:solidFill>
                            <a:schemeClr val="tx1"/>
                          </a:solidFill>
                          <a:effectLst/>
                          <a:latin typeface="華康細圓體(P)" panose="020F0300000000000000" pitchFamily="34" charset="-120"/>
                          <a:ea typeface="華康細圓體(P)" panose="020F0300000000000000" pitchFamily="34" charset="-120"/>
                        </a:rPr>
                        <a:t>正本</a:t>
                      </a:r>
                      <a:r>
                        <a:rPr lang="en-US" sz="2000" b="1" kern="0" dirty="0">
                          <a:solidFill>
                            <a:schemeClr val="tx1"/>
                          </a:solidFill>
                          <a:effectLst/>
                          <a:latin typeface="華康細圓體(P)" panose="020F0300000000000000" pitchFamily="34" charset="-120"/>
                          <a:ea typeface="華康細圓體(P)" panose="020F0300000000000000" pitchFamily="34" charset="-120"/>
                        </a:rPr>
                        <a:t>)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華康細圓體(P)" panose="020F0300000000000000" pitchFamily="34" charset="-120"/>
                        <a:ea typeface="華康細圓體(P)" panose="020F0300000000000000" pitchFamily="34" charset="-12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065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000" kern="0" dirty="0">
                          <a:effectLst/>
                          <a:latin typeface="華康細圓體(P)" panose="020F0300000000000000" pitchFamily="34" charset="-120"/>
                          <a:ea typeface="華康細圓體(P)" panose="020F0300000000000000" pitchFamily="34" charset="-120"/>
                        </a:rPr>
                        <a:t> </a:t>
                      </a:r>
                      <a:r>
                        <a:rPr lang="en-US" sz="2000" kern="0" dirty="0">
                          <a:effectLst/>
                          <a:latin typeface="華康細圓體(P)" panose="020F0300000000000000" pitchFamily="34" charset="-120"/>
                          <a:ea typeface="華康細圓體(P)" panose="020F0300000000000000" pitchFamily="34" charset="-120"/>
                        </a:rPr>
                        <a:t>4</a:t>
                      </a:r>
                      <a:endParaRPr lang="zh-TW" sz="2000" kern="100" dirty="0">
                        <a:solidFill>
                          <a:schemeClr val="tx1"/>
                        </a:solidFill>
                        <a:effectLst/>
                        <a:latin typeface="華康細圓體(P)" panose="020F0300000000000000" pitchFamily="34" charset="-120"/>
                        <a:ea typeface="華康細圓體(P)" panose="020F0300000000000000" pitchFamily="34" charset="-120"/>
                      </a:endParaRPr>
                    </a:p>
                  </a:txBody>
                  <a:tcPr marL="17780" marR="17780" marT="0" marB="0" anchor="ctr"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6633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000" b="1" kern="0" dirty="0">
                          <a:solidFill>
                            <a:schemeClr val="tx1"/>
                          </a:solidFill>
                          <a:effectLst/>
                          <a:latin typeface="華康細圓體(P)" panose="020F0300000000000000" pitchFamily="34" charset="-120"/>
                          <a:ea typeface="華康細圓體(P)" panose="020F0300000000000000" pitchFamily="34" charset="-120"/>
                        </a:rPr>
                        <a:t> </a:t>
                      </a:r>
                      <a:r>
                        <a:rPr lang="zh-TW" sz="2000" b="1" kern="0" dirty="0">
                          <a:solidFill>
                            <a:schemeClr val="tx1"/>
                          </a:solidFill>
                          <a:effectLst/>
                          <a:latin typeface="華康細圓體(P)" panose="020F0300000000000000" pitchFamily="34" charset="-120"/>
                          <a:ea typeface="華康細圓體(P)" panose="020F0300000000000000" pitchFamily="34" charset="-120"/>
                        </a:rPr>
                        <a:t>交貨</a:t>
                      </a:r>
                      <a:r>
                        <a:rPr lang="zh-HK" sz="2000" b="1" kern="0" dirty="0">
                          <a:solidFill>
                            <a:schemeClr val="tx1"/>
                          </a:solidFill>
                          <a:effectLst/>
                          <a:latin typeface="華康細圓體(P)" panose="020F0300000000000000" pitchFamily="34" charset="-120"/>
                          <a:ea typeface="華康細圓體(P)" panose="020F0300000000000000" pitchFamily="34" charset="-120"/>
                        </a:rPr>
                        <a:t>驗收明細表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華康細圓體(P)" panose="020F0300000000000000" pitchFamily="34" charset="-120"/>
                        <a:ea typeface="華康細圓體(P)" panose="020F0300000000000000" pitchFamily="34" charset="-12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000" b="1" kern="0" dirty="0">
                          <a:solidFill>
                            <a:schemeClr val="tx1"/>
                          </a:solidFill>
                          <a:effectLst/>
                          <a:latin typeface="華康細圓體(P)" panose="020F0300000000000000" pitchFamily="34" charset="-120"/>
                          <a:ea typeface="華康細圓體(P)" panose="020F0300000000000000" pitchFamily="34" charset="-120"/>
                        </a:rPr>
                        <a:t> </a:t>
                      </a:r>
                      <a:r>
                        <a:rPr lang="en-US" altLang="zh-TW" sz="2000" b="1" kern="0" dirty="0">
                          <a:solidFill>
                            <a:schemeClr val="tx1"/>
                          </a:solidFill>
                          <a:effectLst/>
                          <a:latin typeface="華康細圓體(P)" panose="020F0300000000000000" pitchFamily="34" charset="-120"/>
                          <a:ea typeface="華康細圓體(P)" panose="020F0300000000000000" pitchFamily="34" charset="-120"/>
                        </a:rPr>
                        <a:t>1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華康細圓體(P)" panose="020F0300000000000000" pitchFamily="34" charset="-120"/>
                        <a:ea typeface="華康細圓體(P)" panose="020F0300000000000000" pitchFamily="34" charset="-12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kern="0" dirty="0">
                          <a:solidFill>
                            <a:schemeClr val="tx1"/>
                          </a:solidFill>
                          <a:effectLst/>
                          <a:latin typeface="華康細圓體(P)" panose="020F0300000000000000" pitchFamily="34" charset="-120"/>
                          <a:ea typeface="華康細圓體(P)" panose="020F0300000000000000" pitchFamily="34" charset="-120"/>
                        </a:rPr>
                        <a:t>(</a:t>
                      </a:r>
                      <a:r>
                        <a:rPr lang="zh-HK" sz="2000" b="1" kern="0" dirty="0">
                          <a:solidFill>
                            <a:schemeClr val="tx1"/>
                          </a:solidFill>
                          <a:effectLst/>
                          <a:latin typeface="華康細圓體(P)" panose="020F0300000000000000" pitchFamily="34" charset="-120"/>
                          <a:ea typeface="華康細圓體(P)" panose="020F0300000000000000" pitchFamily="34" charset="-120"/>
                        </a:rPr>
                        <a:t>正本</a:t>
                      </a:r>
                      <a:r>
                        <a:rPr lang="en-US" sz="2000" b="1" kern="0" dirty="0">
                          <a:solidFill>
                            <a:schemeClr val="tx1"/>
                          </a:solidFill>
                          <a:effectLst/>
                          <a:latin typeface="華康細圓體(P)" panose="020F0300000000000000" pitchFamily="34" charset="-120"/>
                          <a:ea typeface="華康細圓體(P)" panose="020F0300000000000000" pitchFamily="34" charset="-120"/>
                        </a:rPr>
                        <a:t>)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華康細圓體(P)" panose="020F0300000000000000" pitchFamily="34" charset="-120"/>
                        <a:ea typeface="華康細圓體(P)" panose="020F0300000000000000" pitchFamily="34" charset="-12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065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000" kern="0" dirty="0">
                          <a:effectLst/>
                          <a:latin typeface="華康細圓體(P)" panose="020F0300000000000000" pitchFamily="34" charset="-120"/>
                          <a:ea typeface="華康細圓體(P)" panose="020F0300000000000000" pitchFamily="34" charset="-120"/>
                        </a:rPr>
                        <a:t> </a:t>
                      </a:r>
                      <a:r>
                        <a:rPr lang="en-US" sz="2000" kern="0" dirty="0">
                          <a:effectLst/>
                          <a:latin typeface="華康細圓體(P)" panose="020F0300000000000000" pitchFamily="34" charset="-120"/>
                          <a:ea typeface="華康細圓體(P)" panose="020F0300000000000000" pitchFamily="34" charset="-120"/>
                        </a:rPr>
                        <a:t>5</a:t>
                      </a:r>
                      <a:endParaRPr lang="zh-TW" sz="2000" kern="100" dirty="0">
                        <a:solidFill>
                          <a:schemeClr val="tx1"/>
                        </a:solidFill>
                        <a:effectLst/>
                        <a:latin typeface="華康細圓體(P)" panose="020F0300000000000000" pitchFamily="34" charset="-120"/>
                        <a:ea typeface="華康細圓體(P)" panose="020F0300000000000000" pitchFamily="34" charset="-120"/>
                      </a:endParaRPr>
                    </a:p>
                  </a:txBody>
                  <a:tcPr marL="17780" marR="17780" marT="0" marB="0" anchor="ctr"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6633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000" b="1" kern="0" dirty="0">
                          <a:solidFill>
                            <a:schemeClr val="tx1"/>
                          </a:solidFill>
                          <a:effectLst/>
                          <a:latin typeface="華康細圓體(P)" panose="020F0300000000000000" pitchFamily="34" charset="-120"/>
                          <a:ea typeface="華康細圓體(P)" panose="020F0300000000000000" pitchFamily="34" charset="-120"/>
                        </a:rPr>
                        <a:t> </a:t>
                      </a:r>
                      <a:r>
                        <a:rPr lang="zh-HK" sz="2000" b="1" kern="0" dirty="0">
                          <a:solidFill>
                            <a:schemeClr val="tx1"/>
                          </a:solidFill>
                          <a:effectLst/>
                          <a:latin typeface="華康細圓體(P)" panose="020F0300000000000000" pitchFamily="34" charset="-120"/>
                          <a:ea typeface="華康細圓體(P)" panose="020F0300000000000000" pitchFamily="34" charset="-120"/>
                        </a:rPr>
                        <a:t>編目加工確認單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華康細圓體(P)" panose="020F0300000000000000" pitchFamily="34" charset="-120"/>
                        <a:ea typeface="華康細圓體(P)" panose="020F0300000000000000" pitchFamily="34" charset="-12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000" b="1" kern="0" dirty="0">
                          <a:solidFill>
                            <a:schemeClr val="tx1"/>
                          </a:solidFill>
                          <a:effectLst/>
                          <a:latin typeface="華康細圓體(P)" panose="020F0300000000000000" pitchFamily="34" charset="-120"/>
                          <a:ea typeface="華康細圓體(P)" panose="020F0300000000000000" pitchFamily="34" charset="-120"/>
                        </a:rPr>
                        <a:t> </a:t>
                      </a:r>
                      <a:r>
                        <a:rPr lang="en-US" altLang="zh-TW" sz="2000" b="1" kern="0" dirty="0">
                          <a:solidFill>
                            <a:schemeClr val="tx1"/>
                          </a:solidFill>
                          <a:effectLst/>
                          <a:latin typeface="華康細圓體(P)" panose="020F0300000000000000" pitchFamily="34" charset="-120"/>
                          <a:ea typeface="華康細圓體(P)" panose="020F0300000000000000" pitchFamily="34" charset="-120"/>
                        </a:rPr>
                        <a:t>1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華康細圓體(P)" panose="020F0300000000000000" pitchFamily="34" charset="-120"/>
                        <a:ea typeface="華康細圓體(P)" panose="020F0300000000000000" pitchFamily="34" charset="-12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000" b="1" kern="0" dirty="0">
                          <a:solidFill>
                            <a:schemeClr val="tx1"/>
                          </a:solidFill>
                          <a:effectLst/>
                          <a:latin typeface="華康細圓體(P)" panose="020F0300000000000000" pitchFamily="34" charset="-120"/>
                          <a:ea typeface="華康細圓體(P)" panose="020F0300000000000000" pitchFamily="34" charset="-120"/>
                        </a:rPr>
                        <a:t> </a:t>
                      </a:r>
                      <a:r>
                        <a:rPr lang="en-US" sz="2000" b="1" kern="0" dirty="0">
                          <a:solidFill>
                            <a:schemeClr val="tx1"/>
                          </a:solidFill>
                          <a:effectLst/>
                          <a:latin typeface="華康細圓體(P)" panose="020F0300000000000000" pitchFamily="34" charset="-120"/>
                          <a:ea typeface="華康細圓體(P)" panose="020F0300000000000000" pitchFamily="34" charset="-120"/>
                        </a:rPr>
                        <a:t>(</a:t>
                      </a:r>
                      <a:r>
                        <a:rPr lang="zh-HK" sz="2000" b="1" kern="0" dirty="0">
                          <a:solidFill>
                            <a:schemeClr val="tx1"/>
                          </a:solidFill>
                          <a:effectLst/>
                          <a:latin typeface="華康細圓體(P)" panose="020F0300000000000000" pitchFamily="34" charset="-120"/>
                          <a:ea typeface="華康細圓體(P)" panose="020F0300000000000000" pitchFamily="34" charset="-120"/>
                        </a:rPr>
                        <a:t>正本</a:t>
                      </a:r>
                      <a:r>
                        <a:rPr lang="en-US" sz="2000" b="1" kern="0" dirty="0">
                          <a:solidFill>
                            <a:schemeClr val="tx1"/>
                          </a:solidFill>
                          <a:effectLst/>
                          <a:latin typeface="華康細圓體(P)" panose="020F0300000000000000" pitchFamily="34" charset="-120"/>
                          <a:ea typeface="華康細圓體(P)" panose="020F0300000000000000" pitchFamily="34" charset="-120"/>
                        </a:rPr>
                        <a:t>)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華康細圓體(P)" panose="020F0300000000000000" pitchFamily="34" charset="-120"/>
                        <a:ea typeface="華康細圓體(P)" panose="020F0300000000000000" pitchFamily="34" charset="-12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065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000" kern="0" dirty="0">
                          <a:effectLst/>
                          <a:latin typeface="華康細圓體(P)" panose="020F0300000000000000" pitchFamily="34" charset="-120"/>
                          <a:ea typeface="華康細圓體(P)" panose="020F0300000000000000" pitchFamily="34" charset="-120"/>
                        </a:rPr>
                        <a:t> </a:t>
                      </a:r>
                      <a:r>
                        <a:rPr lang="en-US" sz="2000" kern="0" dirty="0">
                          <a:effectLst/>
                          <a:latin typeface="華康細圓體(P)" panose="020F0300000000000000" pitchFamily="34" charset="-120"/>
                          <a:ea typeface="華康細圓體(P)" panose="020F0300000000000000" pitchFamily="34" charset="-120"/>
                        </a:rPr>
                        <a:t>6</a:t>
                      </a:r>
                      <a:endParaRPr lang="zh-TW" sz="2000" kern="100" dirty="0">
                        <a:solidFill>
                          <a:schemeClr val="tx1"/>
                        </a:solidFill>
                        <a:effectLst/>
                        <a:latin typeface="華康細圓體(P)" panose="020F0300000000000000" pitchFamily="34" charset="-120"/>
                        <a:ea typeface="華康細圓體(P)" panose="020F0300000000000000" pitchFamily="34" charset="-120"/>
                      </a:endParaRPr>
                    </a:p>
                  </a:txBody>
                  <a:tcPr marL="17780" marR="17780" marT="0" marB="0" anchor="ctr"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6633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000" b="1" kern="100" dirty="0">
                          <a:solidFill>
                            <a:schemeClr val="tx1"/>
                          </a:solidFill>
                          <a:effectLst/>
                          <a:latin typeface="華康細圓體(P)" panose="020F0300000000000000" pitchFamily="34" charset="-120"/>
                          <a:ea typeface="華康細圓體(P)" panose="020F0300000000000000" pitchFamily="34" charset="-120"/>
                        </a:rPr>
                        <a:t> </a:t>
                      </a:r>
                      <a:r>
                        <a:rPr lang="zh-TW" sz="2000" b="1" kern="100" dirty="0">
                          <a:solidFill>
                            <a:schemeClr val="tx1"/>
                          </a:solidFill>
                          <a:effectLst/>
                          <a:latin typeface="華康細圓體(P)" panose="020F0300000000000000" pitchFamily="34" charset="-120"/>
                          <a:ea typeface="華康細圓體(P)" panose="020F0300000000000000" pitchFamily="34" charset="-120"/>
                        </a:rPr>
                        <a:t>各校購置圖書財產編號單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000" b="1" kern="0" dirty="0">
                          <a:solidFill>
                            <a:schemeClr val="tx1"/>
                          </a:solidFill>
                          <a:effectLst/>
                          <a:latin typeface="華康細圓體(P)" panose="020F0300000000000000" pitchFamily="34" charset="-120"/>
                          <a:ea typeface="華康細圓體(P)" panose="020F0300000000000000" pitchFamily="34" charset="-120"/>
                        </a:rPr>
                        <a:t> </a:t>
                      </a:r>
                      <a:r>
                        <a:rPr lang="en-US" altLang="zh-TW" sz="2000" b="1" kern="0" dirty="0">
                          <a:solidFill>
                            <a:schemeClr val="tx1"/>
                          </a:solidFill>
                          <a:effectLst/>
                          <a:latin typeface="華康細圓體(P)" panose="020F0300000000000000" pitchFamily="34" charset="-120"/>
                          <a:ea typeface="華康細圓體(P)" panose="020F0300000000000000" pitchFamily="34" charset="-120"/>
                        </a:rPr>
                        <a:t>1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華康細圓體(P)" panose="020F0300000000000000" pitchFamily="34" charset="-120"/>
                        <a:ea typeface="華康細圓體(P)" panose="020F0300000000000000" pitchFamily="34" charset="-12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000" b="1" kern="0" dirty="0">
                          <a:solidFill>
                            <a:schemeClr val="tx1"/>
                          </a:solidFill>
                          <a:effectLst/>
                          <a:latin typeface="華康細圓體(P)" panose="020F0300000000000000" pitchFamily="34" charset="-120"/>
                          <a:ea typeface="華康細圓體(P)" panose="020F0300000000000000" pitchFamily="34" charset="-120"/>
                        </a:rPr>
                        <a:t> </a:t>
                      </a:r>
                      <a:r>
                        <a:rPr lang="en-US" sz="2000" b="1" kern="0" dirty="0">
                          <a:solidFill>
                            <a:schemeClr val="tx1"/>
                          </a:solidFill>
                          <a:effectLst/>
                          <a:latin typeface="華康細圓體(P)" panose="020F0300000000000000" pitchFamily="34" charset="-120"/>
                          <a:ea typeface="華康細圓體(P)" panose="020F0300000000000000" pitchFamily="34" charset="-120"/>
                        </a:rPr>
                        <a:t>(</a:t>
                      </a:r>
                      <a:r>
                        <a:rPr lang="zh-HK" sz="2000" b="1" kern="0" dirty="0">
                          <a:solidFill>
                            <a:schemeClr val="tx1"/>
                          </a:solidFill>
                          <a:effectLst/>
                          <a:latin typeface="華康細圓體(P)" panose="020F0300000000000000" pitchFamily="34" charset="-120"/>
                          <a:ea typeface="華康細圓體(P)" panose="020F0300000000000000" pitchFamily="34" charset="-120"/>
                        </a:rPr>
                        <a:t>正本</a:t>
                      </a:r>
                      <a:r>
                        <a:rPr lang="en-US" sz="2000" b="1" kern="0" dirty="0">
                          <a:solidFill>
                            <a:schemeClr val="tx1"/>
                          </a:solidFill>
                          <a:effectLst/>
                          <a:latin typeface="華康細圓體(P)" panose="020F0300000000000000" pitchFamily="34" charset="-120"/>
                          <a:ea typeface="華康細圓體(P)" panose="020F0300000000000000" pitchFamily="34" charset="-120"/>
                        </a:rPr>
                        <a:t>)</a:t>
                      </a:r>
                      <a:r>
                        <a:rPr lang="zh-HK" sz="2000" b="1" kern="0" dirty="0">
                          <a:solidFill>
                            <a:schemeClr val="tx1"/>
                          </a:solidFill>
                          <a:effectLst/>
                          <a:latin typeface="華康細圓體(P)" panose="020F0300000000000000" pitchFamily="34" charset="-120"/>
                          <a:ea typeface="華康細圓體(P)" panose="020F0300000000000000" pitchFamily="34" charset="-120"/>
                        </a:rPr>
                        <a:t>請各校自行製作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華康細圓體(P)" panose="020F0300000000000000" pitchFamily="34" charset="-120"/>
                        <a:ea typeface="華康細圓體(P)" panose="020F0300000000000000" pitchFamily="34" charset="-12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9065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000" kern="0" dirty="0">
                          <a:effectLst/>
                          <a:latin typeface="華康細圓體(P)" panose="020F0300000000000000" pitchFamily="34" charset="-120"/>
                          <a:ea typeface="華康細圓體(P)" panose="020F0300000000000000" pitchFamily="34" charset="-120"/>
                        </a:rPr>
                        <a:t> </a:t>
                      </a:r>
                      <a:r>
                        <a:rPr lang="en-US" sz="2000" kern="0" dirty="0">
                          <a:effectLst/>
                          <a:latin typeface="華康細圓體(P)" panose="020F0300000000000000" pitchFamily="34" charset="-120"/>
                          <a:ea typeface="華康細圓體(P)" panose="020F0300000000000000" pitchFamily="34" charset="-120"/>
                        </a:rPr>
                        <a:t>7</a:t>
                      </a:r>
                      <a:endParaRPr lang="zh-TW" sz="2000" kern="100" dirty="0">
                        <a:solidFill>
                          <a:schemeClr val="tx1"/>
                        </a:solidFill>
                        <a:effectLst/>
                        <a:latin typeface="華康細圓體(P)" panose="020F0300000000000000" pitchFamily="34" charset="-120"/>
                        <a:ea typeface="華康細圓體(P)" panose="020F0300000000000000" pitchFamily="34" charset="-120"/>
                      </a:endParaRPr>
                    </a:p>
                  </a:txBody>
                  <a:tcPr marL="17780" marR="17780" marT="0" marB="0" anchor="ctr"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6633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000" b="1" kern="100" dirty="0">
                          <a:solidFill>
                            <a:schemeClr val="tx1"/>
                          </a:solidFill>
                          <a:effectLst/>
                          <a:latin typeface="華康細圓體(P)" panose="020F0300000000000000" pitchFamily="34" charset="-120"/>
                          <a:ea typeface="華康細圓體(P)" panose="020F0300000000000000" pitchFamily="34" charset="-120"/>
                        </a:rPr>
                        <a:t> </a:t>
                      </a:r>
                      <a:r>
                        <a:rPr lang="zh-TW" sz="2000" b="1" kern="100" dirty="0">
                          <a:solidFill>
                            <a:schemeClr val="tx1"/>
                          </a:solidFill>
                          <a:effectLst/>
                          <a:latin typeface="華康細圓體(P)" panose="020F0300000000000000" pitchFamily="34" charset="-120"/>
                          <a:ea typeface="華康細圓體(P)" panose="020F0300000000000000" pitchFamily="34" charset="-120"/>
                        </a:rPr>
                        <a:t>各校成果照片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000" b="1" kern="0" dirty="0">
                          <a:solidFill>
                            <a:schemeClr val="tx1"/>
                          </a:solidFill>
                          <a:effectLst/>
                          <a:latin typeface="華康細圓體(P)" panose="020F0300000000000000" pitchFamily="34" charset="-120"/>
                          <a:ea typeface="華康細圓體(P)" panose="020F0300000000000000" pitchFamily="34" charset="-120"/>
                        </a:rPr>
                        <a:t> </a:t>
                      </a:r>
                      <a:r>
                        <a:rPr lang="en-US" altLang="zh-TW" sz="2000" b="1" kern="0" dirty="0">
                          <a:solidFill>
                            <a:schemeClr val="tx1"/>
                          </a:solidFill>
                          <a:effectLst/>
                          <a:latin typeface="華康細圓體(P)" panose="020F0300000000000000" pitchFamily="34" charset="-120"/>
                          <a:ea typeface="華康細圓體(P)" panose="020F0300000000000000" pitchFamily="34" charset="-120"/>
                        </a:rPr>
                        <a:t>1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華康細圓體(P)" panose="020F0300000000000000" pitchFamily="34" charset="-120"/>
                        <a:ea typeface="華康細圓體(P)" panose="020F0300000000000000" pitchFamily="34" charset="-12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000" b="1" kern="0" dirty="0">
                          <a:solidFill>
                            <a:schemeClr val="tx1"/>
                          </a:solidFill>
                          <a:effectLst/>
                          <a:latin typeface="華康細圓體(P)" panose="020F0300000000000000" pitchFamily="34" charset="-120"/>
                          <a:ea typeface="華康細圓體(P)" panose="020F0300000000000000" pitchFamily="34" charset="-120"/>
                        </a:rPr>
                        <a:t> </a:t>
                      </a:r>
                      <a:r>
                        <a:rPr lang="en-US" sz="2000" b="1" kern="0" dirty="0">
                          <a:solidFill>
                            <a:schemeClr val="tx1"/>
                          </a:solidFill>
                          <a:effectLst/>
                          <a:latin typeface="華康細圓體(P)" panose="020F0300000000000000" pitchFamily="34" charset="-120"/>
                          <a:ea typeface="華康細圓體(P)" panose="020F0300000000000000" pitchFamily="34" charset="-120"/>
                        </a:rPr>
                        <a:t>(</a:t>
                      </a:r>
                      <a:r>
                        <a:rPr lang="zh-HK" sz="2000" b="1" kern="0" dirty="0">
                          <a:solidFill>
                            <a:schemeClr val="tx1"/>
                          </a:solidFill>
                          <a:effectLst/>
                          <a:latin typeface="華康細圓體(P)" panose="020F0300000000000000" pitchFamily="34" charset="-120"/>
                          <a:ea typeface="華康細圓體(P)" panose="020F0300000000000000" pitchFamily="34" charset="-120"/>
                        </a:rPr>
                        <a:t>正本</a:t>
                      </a:r>
                      <a:r>
                        <a:rPr lang="en-US" sz="2000" b="1" kern="0" dirty="0">
                          <a:solidFill>
                            <a:schemeClr val="tx1"/>
                          </a:solidFill>
                          <a:effectLst/>
                          <a:latin typeface="華康細圓體(P)" panose="020F0300000000000000" pitchFamily="34" charset="-120"/>
                          <a:ea typeface="華康細圓體(P)" panose="020F0300000000000000" pitchFamily="34" charset="-120"/>
                        </a:rPr>
                        <a:t>)</a:t>
                      </a:r>
                      <a:r>
                        <a:rPr lang="zh-HK" sz="2000" b="1" kern="0" dirty="0">
                          <a:solidFill>
                            <a:schemeClr val="tx1"/>
                          </a:solidFill>
                          <a:effectLst/>
                          <a:latin typeface="華康細圓體(P)" panose="020F0300000000000000" pitchFamily="34" charset="-120"/>
                          <a:ea typeface="華康細圓體(P)" panose="020F0300000000000000" pitchFamily="34" charset="-120"/>
                        </a:rPr>
                        <a:t>請各校自行製作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華康細圓體(P)" panose="020F0300000000000000" pitchFamily="34" charset="-120"/>
                        <a:ea typeface="華康細圓體(P)" panose="020F0300000000000000" pitchFamily="34" charset="-12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9065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000" kern="0" dirty="0">
                          <a:effectLst/>
                          <a:latin typeface="華康細圓體(P)" panose="020F0300000000000000" pitchFamily="34" charset="-120"/>
                          <a:ea typeface="華康細圓體(P)" panose="020F0300000000000000" pitchFamily="34" charset="-120"/>
                        </a:rPr>
                        <a:t> </a:t>
                      </a:r>
                      <a:r>
                        <a:rPr lang="en-US" sz="2000" kern="0" dirty="0">
                          <a:effectLst/>
                          <a:latin typeface="華康細圓體(P)" panose="020F0300000000000000" pitchFamily="34" charset="-120"/>
                          <a:ea typeface="華康細圓體(P)" panose="020F0300000000000000" pitchFamily="34" charset="-120"/>
                        </a:rPr>
                        <a:t>8</a:t>
                      </a:r>
                      <a:endParaRPr lang="zh-TW" sz="2000" kern="100" dirty="0">
                        <a:solidFill>
                          <a:schemeClr val="tx1"/>
                        </a:solidFill>
                        <a:effectLst/>
                        <a:latin typeface="華康細圓體(P)" panose="020F0300000000000000" pitchFamily="34" charset="-120"/>
                        <a:ea typeface="華康細圓體(P)" panose="020F0300000000000000" pitchFamily="34" charset="-120"/>
                      </a:endParaRPr>
                    </a:p>
                  </a:txBody>
                  <a:tcPr marL="17780" marR="17780" marT="0" marB="0" anchor="ctr"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6633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000" b="1" kern="100" dirty="0">
                          <a:solidFill>
                            <a:schemeClr val="tx1"/>
                          </a:solidFill>
                          <a:effectLst/>
                          <a:latin typeface="華康細圓體(P)" panose="020F0300000000000000" pitchFamily="34" charset="-120"/>
                          <a:ea typeface="華康細圓體(P)" panose="020F0300000000000000" pitchFamily="34" charset="-120"/>
                        </a:rPr>
                        <a:t> </a:t>
                      </a:r>
                      <a:r>
                        <a:rPr lang="zh-TW" sz="2000" b="1" kern="100" dirty="0">
                          <a:solidFill>
                            <a:schemeClr val="tx1"/>
                          </a:solidFill>
                          <a:effectLst/>
                          <a:latin typeface="華康細圓體(P)" panose="020F0300000000000000" pitchFamily="34" charset="-120"/>
                          <a:ea typeface="華康細圓體(P)" panose="020F0300000000000000" pitchFamily="34" charset="-120"/>
                        </a:rPr>
                        <a:t>各校成果照片</a:t>
                      </a:r>
                      <a:r>
                        <a:rPr lang="zh-HK" sz="2000" b="1" kern="100" dirty="0">
                          <a:solidFill>
                            <a:schemeClr val="tx1"/>
                          </a:solidFill>
                          <a:effectLst/>
                          <a:latin typeface="華康細圓體(P)" panose="020F0300000000000000" pitchFamily="34" charset="-120"/>
                          <a:ea typeface="華康細圓體(P)" panose="020F0300000000000000" pitchFamily="34" charset="-120"/>
                        </a:rPr>
                        <a:t>電子檔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華康細圓體(P)" panose="020F0300000000000000" pitchFamily="34" charset="-120"/>
                        <a:ea typeface="華康細圓體(P)" panose="020F0300000000000000" pitchFamily="34" charset="-12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000" b="1" kern="0" dirty="0">
                          <a:solidFill>
                            <a:schemeClr val="tx1"/>
                          </a:solidFill>
                          <a:effectLst/>
                          <a:latin typeface="華康細圓體(P)" panose="020F0300000000000000" pitchFamily="34" charset="-120"/>
                          <a:ea typeface="華康細圓體(P)" panose="020F0300000000000000" pitchFamily="34" charset="-120"/>
                        </a:rPr>
                        <a:t> </a:t>
                      </a:r>
                      <a:r>
                        <a:rPr lang="en-US" sz="2000" b="1" kern="0" dirty="0">
                          <a:solidFill>
                            <a:schemeClr val="tx1"/>
                          </a:solidFill>
                          <a:effectLst/>
                          <a:latin typeface="華康細圓體(P)" panose="020F0300000000000000" pitchFamily="34" charset="-120"/>
                          <a:ea typeface="華康細圓體(P)" panose="020F0300000000000000" pitchFamily="34" charset="-120"/>
                        </a:rPr>
                        <a:t>1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華康細圓體(P)" panose="020F0300000000000000" pitchFamily="34" charset="-120"/>
                        <a:ea typeface="華康細圓體(P)" panose="020F0300000000000000" pitchFamily="34" charset="-12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000" b="1" kern="0" dirty="0">
                          <a:solidFill>
                            <a:schemeClr val="tx1"/>
                          </a:solidFill>
                          <a:effectLst/>
                          <a:latin typeface="華康細圓體(P)" panose="020F0300000000000000" pitchFamily="34" charset="-120"/>
                          <a:ea typeface="華康細圓體(P)" panose="020F0300000000000000" pitchFamily="34" charset="-120"/>
                        </a:rPr>
                        <a:t> </a:t>
                      </a:r>
                      <a:r>
                        <a:rPr lang="en-US" sz="2000" b="1" kern="0" dirty="0">
                          <a:solidFill>
                            <a:schemeClr val="tx1"/>
                          </a:solidFill>
                          <a:effectLst/>
                          <a:latin typeface="華康細圓體(P)" panose="020F0300000000000000" pitchFamily="34" charset="-120"/>
                          <a:ea typeface="華康細圓體(P)" panose="020F0300000000000000" pitchFamily="34" charset="-120"/>
                        </a:rPr>
                        <a:t>1</a:t>
                      </a:r>
                      <a:r>
                        <a:rPr lang="zh-TW" sz="2000" b="1" kern="0" dirty="0">
                          <a:solidFill>
                            <a:schemeClr val="tx1"/>
                          </a:solidFill>
                          <a:effectLst/>
                          <a:latin typeface="華康細圓體(P)" panose="020F0300000000000000" pitchFamily="34" charset="-120"/>
                          <a:ea typeface="華康細圓體(P)" panose="020F0300000000000000" pitchFamily="34" charset="-120"/>
                        </a:rPr>
                        <a:t>份請各校自行製作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華康細圓體(P)" panose="020F0300000000000000" pitchFamily="34" charset="-120"/>
                        <a:ea typeface="華康細圓體(P)" panose="020F0300000000000000" pitchFamily="34" charset="-12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917700" y="272891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994569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691680" y="188639"/>
            <a:ext cx="38152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1. </a:t>
            </a:r>
            <a:r>
              <a:rPr lang="zh-TW" altLang="zh-TW" sz="2400" b="1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【</a:t>
            </a:r>
            <a:r>
              <a:rPr lang="zh-HK" altLang="zh-TW" sz="2400" b="1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交貨簽收單</a:t>
            </a:r>
            <a:r>
              <a:rPr lang="zh-TW" altLang="zh-TW" sz="2400" b="1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】</a:t>
            </a:r>
            <a:r>
              <a:rPr lang="en-US" altLang="zh-TW" sz="2400" b="1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P.11</a:t>
            </a:r>
            <a:endParaRPr lang="zh-TW" altLang="zh-TW" sz="2400" dirty="0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576388" y="15795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576388" y="20367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13FBAF2B-A40F-055A-ABF7-07A26EC608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836712"/>
            <a:ext cx="4597581" cy="551499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019CE080-FE19-AE21-9CF1-6B22B330E67E}"/>
              </a:ext>
            </a:extLst>
          </p:cNvPr>
          <p:cNvSpPr/>
          <p:nvPr/>
        </p:nvSpPr>
        <p:spPr>
          <a:xfrm>
            <a:off x="5479619" y="3140968"/>
            <a:ext cx="1656184" cy="154309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n w="38100"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5743702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691680" y="188639"/>
            <a:ext cx="37444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2. </a:t>
            </a:r>
            <a:r>
              <a:rPr lang="zh-TW" altLang="zh-TW" sz="2400" b="1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【</a:t>
            </a:r>
            <a:r>
              <a:rPr lang="zh-HK" altLang="zh-TW" sz="2400" b="1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完工報告書</a:t>
            </a:r>
            <a:r>
              <a:rPr lang="zh-TW" altLang="zh-TW" sz="2400" b="1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】</a:t>
            </a:r>
            <a:r>
              <a:rPr lang="en-US" altLang="zh-TW" sz="2400" b="1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P.12</a:t>
            </a:r>
            <a:endParaRPr lang="zh-TW" altLang="zh-TW" sz="2400" dirty="0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576388" y="15795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576388" y="20367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F75FF45-7A8F-4BBB-BE1A-4E0200EF3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980728"/>
            <a:ext cx="4400609" cy="554461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657599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691680" y="188639"/>
            <a:ext cx="3240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3. </a:t>
            </a:r>
            <a:r>
              <a:rPr lang="zh-TW" altLang="zh-TW" sz="2400" b="1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【驗收紀錄】</a:t>
            </a:r>
            <a:r>
              <a:rPr lang="en-US" altLang="zh-TW" sz="2400" b="1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P.13</a:t>
            </a:r>
            <a:endParaRPr lang="zh-TW" altLang="zh-TW" sz="2400" dirty="0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576388" y="15795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576388" y="20367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7077B52-AA9F-5771-DB17-49D0A4E5E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0773" y="831988"/>
            <a:ext cx="4796636" cy="5688631"/>
          </a:xfrm>
          <a:prstGeom prst="rect">
            <a:avLst/>
          </a:prstGeom>
        </p:spPr>
      </p:pic>
      <p:sp>
        <p:nvSpPr>
          <p:cNvPr id="5" name="矩形: 圓角 4">
            <a:extLst>
              <a:ext uri="{FF2B5EF4-FFF2-40B4-BE49-F238E27FC236}">
                <a16:creationId xmlns:a16="http://schemas.microsoft.com/office/drawing/2014/main" id="{F8F27036-4623-D053-B023-6833BA4584BB}"/>
              </a:ext>
            </a:extLst>
          </p:cNvPr>
          <p:cNvSpPr/>
          <p:nvPr/>
        </p:nvSpPr>
        <p:spPr>
          <a:xfrm>
            <a:off x="5711525" y="5359896"/>
            <a:ext cx="1565884" cy="67084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3EFB48C4-2B49-9AF9-1682-A37897238F64}"/>
              </a:ext>
            </a:extLst>
          </p:cNvPr>
          <p:cNvSpPr/>
          <p:nvPr/>
        </p:nvSpPr>
        <p:spPr>
          <a:xfrm>
            <a:off x="3485980" y="5355172"/>
            <a:ext cx="1224136" cy="67084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90DCE402-5A66-896D-5870-2961CEBFACA3}"/>
              </a:ext>
            </a:extLst>
          </p:cNvPr>
          <p:cNvSpPr/>
          <p:nvPr/>
        </p:nvSpPr>
        <p:spPr>
          <a:xfrm>
            <a:off x="3387207" y="2514393"/>
            <a:ext cx="2016224" cy="22664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139853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691680" y="188639"/>
            <a:ext cx="3240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3. </a:t>
            </a:r>
            <a:r>
              <a:rPr lang="zh-TW" altLang="zh-TW" sz="2400" b="1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【驗收紀錄】</a:t>
            </a:r>
            <a:r>
              <a:rPr lang="en-US" altLang="zh-TW" sz="2400" b="1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P.14</a:t>
            </a:r>
            <a:endParaRPr lang="zh-TW" altLang="zh-TW" sz="2400" dirty="0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576388" y="15795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576388" y="20367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90DCE402-5A66-896D-5870-2961CEBFACA3}"/>
              </a:ext>
            </a:extLst>
          </p:cNvPr>
          <p:cNvSpPr/>
          <p:nvPr/>
        </p:nvSpPr>
        <p:spPr>
          <a:xfrm>
            <a:off x="3387207" y="2514393"/>
            <a:ext cx="2016224" cy="22664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897E1330-F64D-79FB-AFB0-67F0DC992BF0}"/>
              </a:ext>
            </a:extLst>
          </p:cNvPr>
          <p:cNvSpPr txBox="1"/>
          <p:nvPr/>
        </p:nvSpPr>
        <p:spPr>
          <a:xfrm>
            <a:off x="1360447" y="840026"/>
            <a:ext cx="756761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              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花蓮縣○○</a:t>
            </a:r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市</a:t>
            </a:r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鄉</a:t>
            </a:r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鎮</a:t>
            </a:r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) ○○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國○</a:t>
            </a:r>
          </a:p>
          <a:p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    花蓮縣</a:t>
            </a:r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113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學年度偏遠地區國民中小學圖書館藏書購置編目勞務採購案</a:t>
            </a:r>
          </a:p>
          <a:p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                  交貨點收明細表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4EC3C12E-90E0-0045-7EF4-9C151EDBFB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9692" y="4704588"/>
            <a:ext cx="6660740" cy="2153412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D38F080C-2751-9F61-E895-FEA3986E8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9692" y="1808163"/>
            <a:ext cx="6632358" cy="3013073"/>
          </a:xfrm>
          <a:prstGeom prst="rect">
            <a:avLst/>
          </a:prstGeom>
          <a:ln w="3175">
            <a:solidFill>
              <a:srgbClr val="432003"/>
            </a:solidFill>
          </a:ln>
        </p:spPr>
      </p:pic>
    </p:spTree>
    <p:extLst>
      <p:ext uri="{BB962C8B-B14F-4D97-AF65-F5344CB8AC3E}">
        <p14:creationId xmlns:p14="http://schemas.microsoft.com/office/powerpoint/2010/main" val="37385821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691680" y="188639"/>
            <a:ext cx="3960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5. </a:t>
            </a:r>
            <a:r>
              <a:rPr lang="zh-TW" altLang="zh-TW" sz="2400" b="1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【 </a:t>
            </a:r>
            <a:r>
              <a:rPr lang="zh-HK" altLang="zh-TW" sz="2400" b="1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編目加工確認單</a:t>
            </a:r>
            <a:r>
              <a:rPr lang="zh-TW" altLang="zh-TW" sz="2400" b="1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】</a:t>
            </a:r>
            <a:r>
              <a:rPr lang="en-US" altLang="zh-TW" sz="2400" b="1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P.15</a:t>
            </a:r>
            <a:endParaRPr lang="zh-TW" altLang="zh-TW" sz="2400" dirty="0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576388" y="15795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576388" y="20367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7773759-AF20-CFB2-352E-500B3A9F8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3656" y="603449"/>
            <a:ext cx="5256584" cy="6065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6850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691680" y="188639"/>
            <a:ext cx="44567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6. </a:t>
            </a:r>
            <a:r>
              <a:rPr lang="zh-TW" altLang="zh-TW" sz="2400" b="1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【購置圖書財產編號單】</a:t>
            </a:r>
            <a:r>
              <a:rPr lang="en-US" altLang="zh-TW" sz="2400" b="1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P.16</a:t>
            </a:r>
            <a:endParaRPr lang="zh-TW" altLang="zh-TW" sz="2400" dirty="0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576388" y="15795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576388" y="20367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12" t="16179" r="15655" b="49543"/>
          <a:stretch/>
        </p:blipFill>
        <p:spPr bwMode="auto">
          <a:xfrm>
            <a:off x="2339752" y="1196752"/>
            <a:ext cx="5878470" cy="37444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5516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4164"/>
            <a:ext cx="2123728" cy="1028571"/>
          </a:xfrm>
        </p:spPr>
        <p:txBody>
          <a:bodyPr/>
          <a:lstStyle/>
          <a:p>
            <a:pPr algn="ctr"/>
            <a:r>
              <a:rPr lang="zh-TW" altLang="en-US" sz="48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目錄</a:t>
            </a:r>
            <a:endParaRPr lang="ko-KR" altLang="en-US" sz="4800" dirty="0">
              <a:latin typeface="華康細圓體" panose="020F0309000000000000" pitchFamily="49" charset="-120"/>
            </a:endParaRPr>
          </a:p>
        </p:txBody>
      </p:sp>
      <p:sp>
        <p:nvSpPr>
          <p:cNvPr id="6" name="五边形 7"/>
          <p:cNvSpPr/>
          <p:nvPr/>
        </p:nvSpPr>
        <p:spPr>
          <a:xfrm flipH="1">
            <a:off x="2018068" y="1237830"/>
            <a:ext cx="5302280" cy="595314"/>
          </a:xfrm>
          <a:prstGeom prst="snip2DiagRect">
            <a:avLst/>
          </a:prstGeom>
          <a:solidFill>
            <a:srgbClr val="99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ts val="4000"/>
              </a:lnSpc>
            </a:pPr>
            <a:r>
              <a:rPr lang="zh-TW" altLang="en-US" sz="2800" b="1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　一、</a:t>
            </a:r>
            <a:r>
              <a:rPr lang="zh-TW" altLang="zh-TW" sz="2800" b="1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廠商及執行人員介紹</a:t>
            </a:r>
            <a:endParaRPr lang="zh-TW" altLang="zh-TW" sz="2800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3" name="五边形 7"/>
          <p:cNvSpPr/>
          <p:nvPr/>
        </p:nvSpPr>
        <p:spPr>
          <a:xfrm flipH="1">
            <a:off x="1998029" y="2018239"/>
            <a:ext cx="5302281" cy="595314"/>
          </a:xfrm>
          <a:prstGeom prst="snip2DiagRect">
            <a:avLst/>
          </a:prstGeom>
          <a:solidFill>
            <a:srgbClr val="99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ts val="4000"/>
              </a:lnSpc>
            </a:pPr>
            <a:r>
              <a:rPr lang="zh-TW" altLang="en-US" sz="2800" b="1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　二、</a:t>
            </a:r>
            <a:r>
              <a:rPr lang="zh-TW" altLang="zh-TW" sz="2800" b="1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本案執行重點</a:t>
            </a:r>
            <a:endParaRPr lang="zh-TW" altLang="zh-TW" sz="2800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4" name="五边形 7"/>
          <p:cNvSpPr/>
          <p:nvPr/>
        </p:nvSpPr>
        <p:spPr>
          <a:xfrm flipH="1">
            <a:off x="2003038" y="2853027"/>
            <a:ext cx="5302283" cy="595314"/>
          </a:xfrm>
          <a:prstGeom prst="snip2DiagRect">
            <a:avLst/>
          </a:prstGeom>
          <a:solidFill>
            <a:srgbClr val="99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ts val="4000"/>
              </a:lnSpc>
            </a:pPr>
            <a:r>
              <a:rPr lang="zh-TW" altLang="en-US" sz="2800" b="1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　三、</a:t>
            </a:r>
            <a:r>
              <a:rPr lang="zh-TW" altLang="zh-TW" sz="2800" b="1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執行時程表</a:t>
            </a:r>
            <a:endParaRPr lang="zh-TW" altLang="zh-TW" sz="2800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5" name="五边形 7"/>
          <p:cNvSpPr/>
          <p:nvPr/>
        </p:nvSpPr>
        <p:spPr>
          <a:xfrm flipH="1">
            <a:off x="2018067" y="3687815"/>
            <a:ext cx="5302281" cy="595314"/>
          </a:xfrm>
          <a:prstGeom prst="snip2DiagRect">
            <a:avLst/>
          </a:prstGeom>
          <a:solidFill>
            <a:srgbClr val="99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ts val="4000"/>
              </a:lnSpc>
            </a:pPr>
            <a:r>
              <a:rPr lang="zh-TW" altLang="en-US" sz="2800" b="1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　四、</a:t>
            </a:r>
            <a:r>
              <a:rPr lang="zh-TW" altLang="zh-TW" sz="2800" b="1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廠商承諾之創意服務</a:t>
            </a:r>
            <a:endParaRPr lang="zh-TW" altLang="zh-TW" sz="2800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7" name="五边形 7"/>
          <p:cNvSpPr/>
          <p:nvPr/>
        </p:nvSpPr>
        <p:spPr>
          <a:xfrm flipH="1">
            <a:off x="2018063" y="4589938"/>
            <a:ext cx="5302285" cy="595314"/>
          </a:xfrm>
          <a:prstGeom prst="snip2DiagRect">
            <a:avLst/>
          </a:prstGeom>
          <a:solidFill>
            <a:srgbClr val="99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ts val="4000"/>
              </a:lnSpc>
            </a:pPr>
            <a:r>
              <a:rPr lang="zh-TW" altLang="en-US" sz="2800" b="1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  五、</a:t>
            </a:r>
            <a:r>
              <a:rPr lang="zh-TW" altLang="zh-TW" sz="2800" b="1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交貨驗收流程</a:t>
            </a:r>
            <a:endParaRPr lang="zh-TW" altLang="zh-TW" sz="2800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8" name="五边形 7"/>
          <p:cNvSpPr/>
          <p:nvPr/>
        </p:nvSpPr>
        <p:spPr>
          <a:xfrm flipH="1">
            <a:off x="1971996" y="5492061"/>
            <a:ext cx="5302285" cy="595314"/>
          </a:xfrm>
          <a:prstGeom prst="snip2DiagRect">
            <a:avLst/>
          </a:prstGeom>
          <a:solidFill>
            <a:srgbClr val="99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ts val="4000"/>
              </a:lnSpc>
            </a:pPr>
            <a:r>
              <a:rPr lang="zh-TW" altLang="en-US" sz="2800" b="1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　陸、</a:t>
            </a:r>
            <a:r>
              <a:rPr lang="zh-TW" altLang="zh-TW" sz="2800" b="1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履約文件說明</a:t>
            </a:r>
            <a:endParaRPr lang="zh-TW" altLang="zh-TW" sz="2800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917631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691680" y="188639"/>
            <a:ext cx="61926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7. </a:t>
            </a:r>
            <a:r>
              <a:rPr lang="zh-TW" altLang="zh-TW" sz="2400" b="1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【</a:t>
            </a:r>
            <a:r>
              <a:rPr lang="zh-HK" altLang="zh-TW" sz="2400" b="1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成果照片</a:t>
            </a:r>
            <a:r>
              <a:rPr lang="zh-TW" altLang="zh-TW" sz="2400" b="1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】</a:t>
            </a:r>
            <a:r>
              <a:rPr lang="zh-TW" altLang="en-US" sz="2400" b="1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財務部分</a:t>
            </a:r>
            <a:r>
              <a:rPr lang="en-US" altLang="zh-TW" sz="2400" b="1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-</a:t>
            </a:r>
            <a:r>
              <a:rPr lang="zh-TW" altLang="en-US" sz="2400" b="1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清點圖書</a:t>
            </a:r>
            <a:endParaRPr lang="zh-TW" altLang="zh-TW" sz="2400" dirty="0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576388" y="15795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576388" y="20367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248282C-1A1E-72CB-6631-3BB8156D9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24" y="836712"/>
            <a:ext cx="5050689" cy="58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4514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691680" y="188639"/>
            <a:ext cx="56886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2400" b="1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【</a:t>
            </a:r>
            <a:r>
              <a:rPr lang="zh-HK" altLang="zh-TW" sz="2400" b="1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成果照片</a:t>
            </a:r>
            <a:r>
              <a:rPr lang="zh-TW" altLang="zh-TW" sz="2400" b="1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】</a:t>
            </a:r>
            <a:r>
              <a:rPr lang="en-US" altLang="zh-TW" sz="2400" b="1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-</a:t>
            </a:r>
            <a:r>
              <a:rPr lang="zh-TW" altLang="en-US" sz="2400" b="1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勞物部分</a:t>
            </a:r>
            <a:r>
              <a:rPr lang="en-US" altLang="zh-TW" sz="2400" b="1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-</a:t>
            </a:r>
            <a:r>
              <a:rPr lang="zh-TW" altLang="en-US" sz="2400" b="1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編目加工</a:t>
            </a:r>
            <a:endParaRPr lang="zh-TW" altLang="zh-TW" sz="2400" dirty="0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576388" y="15795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576388" y="20367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39A8048-F6BA-AF3F-92DA-C01B4068A7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54" t="9497" r="-3254" b="-1077"/>
          <a:stretch/>
        </p:blipFill>
        <p:spPr>
          <a:xfrm>
            <a:off x="2627784" y="785941"/>
            <a:ext cx="5273471" cy="596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6507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Same Side Corner Rectangle 1"/>
          <p:cNvSpPr/>
          <p:nvPr/>
        </p:nvSpPr>
        <p:spPr>
          <a:xfrm rot="10800000">
            <a:off x="755576" y="776901"/>
            <a:ext cx="7632848" cy="4824536"/>
          </a:xfrm>
          <a:prstGeom prst="roundRect">
            <a:avLst/>
          </a:prstGeom>
          <a:solidFill>
            <a:schemeClr val="accent6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>
            <a:hlinkClick r:id="rId2"/>
          </p:cNvPr>
          <p:cNvSpPr txBox="1"/>
          <p:nvPr/>
        </p:nvSpPr>
        <p:spPr>
          <a:xfrm>
            <a:off x="0" y="6597932"/>
            <a:ext cx="9144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ALLPPT.com _ Free PowerPoint Templates, Diagrams and Charts</a:t>
            </a:r>
            <a:endParaRPr lang="ko-KR" altLang="en-US" sz="8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1709678" y="1988840"/>
            <a:ext cx="57246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7200" dirty="0">
                <a:solidFill>
                  <a:schemeClr val="bg1"/>
                </a:solidFill>
                <a:latin typeface="華康粗圓體(P)" panose="020F0700000000000000" pitchFamily="34" charset="-120"/>
                <a:ea typeface="華康粗圓體(P)" panose="020F0700000000000000" pitchFamily="34" charset="-120"/>
              </a:rPr>
              <a:t>感謝您的聆聽</a:t>
            </a:r>
          </a:p>
        </p:txBody>
      </p:sp>
      <p:sp>
        <p:nvSpPr>
          <p:cNvPr id="5" name="矩形 4"/>
          <p:cNvSpPr/>
          <p:nvPr/>
        </p:nvSpPr>
        <p:spPr>
          <a:xfrm>
            <a:off x="2113291" y="3356992"/>
            <a:ext cx="491741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000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聯寶國際文化事業有限公司</a:t>
            </a:r>
            <a:endParaRPr lang="en-US" altLang="zh-TW" sz="3000" b="1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99625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0"/>
            <a:ext cx="7272808" cy="1069514"/>
          </a:xfrm>
        </p:spPr>
        <p:txBody>
          <a:bodyPr/>
          <a:lstStyle/>
          <a:p>
            <a:pPr lvl="0"/>
            <a:r>
              <a:rPr lang="zh-TW" altLang="zh-TW" dirty="0">
                <a:latin typeface="華康粗圓體(P)" panose="020F0700000000000000" pitchFamily="34" charset="-120"/>
                <a:ea typeface="華康粗圓體(P)" panose="020F0700000000000000" pitchFamily="34" charset="-120"/>
              </a:rPr>
              <a:t>一、廠商及執行人員簡介</a:t>
            </a:r>
            <a:r>
              <a:rPr lang="en-US" altLang="zh-TW" dirty="0">
                <a:latin typeface="華康粗圓體(P)" panose="020F0700000000000000" pitchFamily="34" charset="-120"/>
                <a:ea typeface="華康粗圓體(P)" panose="020F0700000000000000" pitchFamily="34" charset="-120"/>
              </a:rPr>
              <a:t>P.3</a:t>
            </a:r>
            <a:endParaRPr lang="zh-TW" altLang="en-US" dirty="0">
              <a:latin typeface="華康粗圓體(P)" panose="020F0700000000000000" pitchFamily="34" charset="-120"/>
              <a:ea typeface="華康粗圓體(P)" panose="020F0700000000000000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-7852" y="2005701"/>
            <a:ext cx="493989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2400" b="1" kern="100" spc="100" dirty="0">
                <a:effectLst/>
                <a:latin typeface="微軟正黑體" panose="020B0604030504040204" pitchFamily="34" charset="-120"/>
                <a:ea typeface="華康細圓體(P)" panose="020F0300000000000000" pitchFamily="34" charset="-120"/>
              </a:rPr>
              <a:t>【 </a:t>
            </a:r>
            <a:r>
              <a:rPr lang="zh-TW" altLang="en-US" sz="2400" b="1" kern="100" spc="100" dirty="0">
                <a:effectLst/>
                <a:latin typeface="微軟正黑體" panose="020B0604030504040204" pitchFamily="34" charset="-120"/>
                <a:ea typeface="華康細圓體(P)" panose="020F0300000000000000" pitchFamily="34" charset="-120"/>
              </a:rPr>
              <a:t>本案負責人員</a:t>
            </a:r>
            <a:r>
              <a:rPr lang="en-US" altLang="zh-TW" sz="2400" b="1" kern="100" spc="100" dirty="0">
                <a:effectLst/>
                <a:latin typeface="微軟正黑體" panose="020B0604030504040204" pitchFamily="34" charset="-120"/>
                <a:ea typeface="華康細圓體(P)" panose="020F0300000000000000" pitchFamily="34" charset="-120"/>
              </a:rPr>
              <a:t> 】</a:t>
            </a:r>
          </a:p>
          <a:p>
            <a:pPr lvl="0"/>
            <a:endParaRPr lang="en-US" altLang="zh-HK" sz="2400" b="1" kern="100" spc="100" dirty="0">
              <a:effectLst/>
              <a:latin typeface="微軟正黑體" panose="020B0604030504040204" pitchFamily="34" charset="-120"/>
              <a:ea typeface="華康細圓體(P)" panose="020F0300000000000000" pitchFamily="34" charset="-120"/>
            </a:endParaRPr>
          </a:p>
          <a:p>
            <a:pPr lvl="0"/>
            <a:r>
              <a:rPr lang="zh-HK" altLang="zh-TW" sz="2000" b="1" kern="100" spc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【專案經理】</a:t>
            </a:r>
            <a:r>
              <a:rPr lang="en-US" altLang="zh-TW" sz="2000" b="1" kern="100" spc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HK" altLang="zh-TW" sz="2000" b="1" kern="100" spc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陳淑華</a:t>
            </a:r>
            <a:r>
              <a:rPr lang="en-US" altLang="zh-TW" sz="2000" b="1" kern="100" spc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HK" altLang="zh-TW" sz="2000" b="1" kern="100" spc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分機</a:t>
            </a:r>
            <a:r>
              <a:rPr lang="en-US" altLang="zh-TW" sz="2000" b="1" kern="100" spc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217 </a:t>
            </a:r>
            <a:endParaRPr lang="en-US" altLang="zh-TW" sz="2000" b="1" kern="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r>
              <a:rPr lang="en-US" altLang="zh-TW" sz="2000" b="1" kern="100" spc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E-mail : </a:t>
            </a:r>
            <a:r>
              <a:rPr lang="en-US" altLang="zh-TW" sz="2000" b="1" u="sng" kern="100" spc="100" dirty="0">
                <a:solidFill>
                  <a:srgbClr val="0000F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hlinkClick r:id="rId2"/>
              </a:rPr>
              <a:t>cake@book24.com.tw</a:t>
            </a:r>
            <a:endParaRPr lang="en-US" altLang="zh-TW" sz="2000" b="1" u="sng" kern="100" spc="100" dirty="0">
              <a:solidFill>
                <a:srgbClr val="0000FF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endParaRPr lang="en-US" altLang="zh-TW" sz="2000" b="1" u="sng" kern="1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r>
              <a:rPr lang="zh-TW" altLang="zh-TW" sz="2000" b="1" kern="100" spc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【業務專員】 </a:t>
            </a:r>
            <a:r>
              <a:rPr lang="en-US" altLang="zh-TW" sz="2000" b="1" kern="100" spc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zh-TW" sz="2000" b="1" kern="100" spc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員貞螢</a:t>
            </a:r>
            <a:r>
              <a:rPr lang="en-US" altLang="zh-TW" sz="2000" b="1" kern="100" spc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lang="zh-TW" altLang="zh-TW" sz="2000" b="1" kern="100" spc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分機</a:t>
            </a:r>
            <a:r>
              <a:rPr lang="en-US" altLang="zh-TW" sz="2000" b="1" kern="100" spc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208</a:t>
            </a:r>
            <a:endParaRPr lang="en-US" altLang="zh-TW" sz="2000" b="1" kern="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r>
              <a:rPr lang="en-US" altLang="zh-TW" sz="2000" b="1" kern="100" spc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E-mail : </a:t>
            </a:r>
            <a:r>
              <a:rPr lang="en-US" altLang="zh-TW" sz="2000" b="1" u="sng" kern="1200" dirty="0">
                <a:solidFill>
                  <a:srgbClr val="0000F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hlinkClick r:id="rId3"/>
              </a:rPr>
              <a:t> </a:t>
            </a:r>
            <a:r>
              <a:rPr lang="en-US" altLang="zh-TW" sz="2000" b="1" u="sng" kern="0" spc="100" dirty="0">
                <a:solidFill>
                  <a:srgbClr val="0000F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hlinkClick r:id="rId4"/>
              </a:rPr>
              <a:t>joy61@book24.com.tw</a:t>
            </a:r>
            <a:endParaRPr lang="en-US" altLang="zh-TW" sz="2000" b="1" u="sng" kern="0" spc="100" dirty="0">
              <a:solidFill>
                <a:srgbClr val="0000FF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lvl="0"/>
            <a:endParaRPr lang="en-US" altLang="zh-TW" sz="2000" b="1" u="sng" kern="0" spc="1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lvl="0"/>
            <a:r>
              <a:rPr lang="zh-HK" altLang="zh-TW" sz="2000" b="1" kern="100" spc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【編目專員】</a:t>
            </a:r>
            <a:r>
              <a:rPr lang="en-US" altLang="zh-TW" sz="2000" b="1" kern="100" spc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HK" altLang="zh-TW" sz="2000" b="1" kern="100" spc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林欣郁</a:t>
            </a:r>
            <a:r>
              <a:rPr lang="en-US" altLang="zh-TW" sz="2000" b="1" kern="100" spc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lang="zh-HK" altLang="zh-TW" sz="2000" b="1" kern="100" spc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分機</a:t>
            </a:r>
            <a:r>
              <a:rPr lang="en-US" altLang="zh-TW" sz="2000" b="1" kern="100" spc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322 </a:t>
            </a:r>
            <a:br>
              <a:rPr lang="en-US" altLang="zh-TW" sz="2000" b="1" kern="100" spc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2000" b="1" kern="100" spc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E-mail : </a:t>
            </a:r>
            <a:r>
              <a:rPr lang="en-US" altLang="zh-TW" sz="2000" b="1" kern="100" spc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hlinkClick r:id="rId5"/>
              </a:rPr>
              <a:t>hbtn22@book24.com.tw</a:t>
            </a:r>
            <a:endParaRPr lang="en-US" altLang="zh-TW" sz="2000" b="1" kern="100" spc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endParaRPr lang="en-US" altLang="zh-TW" sz="2000" b="1" kern="100" spc="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endParaRPr lang="en-US" altLang="zh-TW" sz="2000" b="1" kern="100" spc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endParaRPr lang="en-US" altLang="zh-TW" sz="2000" b="1" kern="100" spc="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endParaRPr lang="zh-TW" altLang="zh-TW" sz="2000" b="1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572000" y="2005701"/>
            <a:ext cx="44644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zh-TW" sz="2400" b="1" dirty="0">
                <a:effectLst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HK" altLang="zh-TW" sz="2400" b="1" dirty="0">
                <a:effectLst/>
                <a:ea typeface="微軟正黑體" panose="020B0604030504040204" pitchFamily="34" charset="-120"/>
                <a:cs typeface="Times New Roman" panose="02020603050405020304" pitchFamily="18" charset="0"/>
              </a:rPr>
              <a:t>花蓮縣</a:t>
            </a:r>
            <a:r>
              <a:rPr lang="en-US" altLang="zh-TW" sz="2400" b="1" dirty="0">
                <a:effectLst/>
                <a:latin typeface="微軟正黑體" panose="020B0604030504040204" pitchFamily="34" charset="-120"/>
                <a:cs typeface="Times New Roman" panose="02020603050405020304" pitchFamily="18" charset="0"/>
              </a:rPr>
              <a:t>_</a:t>
            </a:r>
            <a:r>
              <a:rPr lang="zh-HK" altLang="zh-TW" sz="2400" b="1" dirty="0">
                <a:effectLst/>
                <a:ea typeface="微軟正黑體" panose="020B0604030504040204" pitchFamily="34" charset="-120"/>
                <a:cs typeface="Times New Roman" panose="02020603050405020304" pitchFamily="18" charset="0"/>
              </a:rPr>
              <a:t>圖書</a:t>
            </a:r>
            <a:r>
              <a:rPr lang="zh-TW" altLang="zh-TW" sz="2400" b="1" dirty="0">
                <a:effectLst/>
                <a:ea typeface="微軟正黑體" panose="020B0604030504040204" pitchFamily="34" charset="-120"/>
                <a:cs typeface="Times New Roman" panose="02020603050405020304" pitchFamily="18" charset="0"/>
              </a:rPr>
              <a:t>採購</a:t>
            </a:r>
            <a:r>
              <a:rPr lang="zh-HK" altLang="zh-TW" sz="2400" b="1" dirty="0">
                <a:effectLst/>
                <a:ea typeface="微軟正黑體" panose="020B0604030504040204" pitchFamily="34" charset="-120"/>
                <a:cs typeface="Times New Roman" panose="02020603050405020304" pitchFamily="18" charset="0"/>
              </a:rPr>
              <a:t>官方</a:t>
            </a:r>
            <a:r>
              <a:rPr lang="en-US" altLang="zh-TW" sz="2400" b="1" dirty="0">
                <a:effectLst/>
                <a:latin typeface="微軟正黑體" panose="020B0604030504040204" pitchFamily="34" charset="-120"/>
                <a:cs typeface="Times New Roman" panose="02020603050405020304" pitchFamily="18" charset="0"/>
              </a:rPr>
              <a:t>LINE </a:t>
            </a:r>
            <a:r>
              <a:rPr lang="zh-HK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endParaRPr lang="zh-TW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A8CB028-33CD-2CE5-3D18-97B4E3E4F5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8499" y="2933563"/>
            <a:ext cx="1831497" cy="1878863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AEF3230C-4142-F87D-E1B0-1BA3F6A55273}"/>
              </a:ext>
            </a:extLst>
          </p:cNvPr>
          <p:cNvSpPr txBox="1"/>
          <p:nvPr/>
        </p:nvSpPr>
        <p:spPr>
          <a:xfrm>
            <a:off x="755576" y="1167592"/>
            <a:ext cx="46282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聯寶國際文化事業有限公司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</p:txBody>
      </p:sp>
    </p:spTree>
    <p:extLst>
      <p:ext uri="{BB962C8B-B14F-4D97-AF65-F5344CB8AC3E}">
        <p14:creationId xmlns:p14="http://schemas.microsoft.com/office/powerpoint/2010/main" val="36996202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 txBox="1">
            <a:spLocks/>
          </p:cNvSpPr>
          <p:nvPr/>
        </p:nvSpPr>
        <p:spPr>
          <a:xfrm>
            <a:off x="395536" y="0"/>
            <a:ext cx="5796136" cy="106951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1" hangingPunct="1">
              <a:spcBef>
                <a:spcPct val="0"/>
              </a:spcBef>
              <a:buNone/>
              <a:defRPr sz="4000" b="1" kern="1200" baseline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zh-TW" altLang="en-US" dirty="0">
                <a:latin typeface="華康粗圓體(P)" panose="020F0700000000000000" pitchFamily="34" charset="-120"/>
                <a:ea typeface="華康粗圓體(P)" panose="020F0700000000000000" pitchFamily="34" charset="-120"/>
              </a:rPr>
              <a:t>三</a:t>
            </a:r>
            <a:r>
              <a:rPr lang="zh-TW" altLang="zh-TW" dirty="0">
                <a:latin typeface="華康粗圓體(P)" panose="020F0700000000000000" pitchFamily="34" charset="-120"/>
                <a:ea typeface="華康粗圓體(P)" panose="020F0700000000000000" pitchFamily="34" charset="-120"/>
              </a:rPr>
              <a:t>、本案執行</a:t>
            </a:r>
            <a:r>
              <a:rPr lang="zh-HK" altLang="zh-TW" dirty="0">
                <a:latin typeface="華康粗圓體(P)" panose="020F0700000000000000" pitchFamily="34" charset="-120"/>
                <a:ea typeface="華康粗圓體(P)" panose="020F0700000000000000" pitchFamily="34" charset="-120"/>
              </a:rPr>
              <a:t>重點</a:t>
            </a:r>
            <a:r>
              <a:rPr lang="en-US" altLang="zh-HK" dirty="0">
                <a:latin typeface="華康粗圓體(P)" panose="020F0700000000000000" pitchFamily="34" charset="-120"/>
                <a:ea typeface="華康粗圓體(P)" panose="020F0700000000000000" pitchFamily="34" charset="-120"/>
              </a:rPr>
              <a:t>P.5</a:t>
            </a:r>
            <a:endParaRPr lang="zh-TW" altLang="en-US" dirty="0">
              <a:latin typeface="華康粗圓體(P)" panose="020F0700000000000000" pitchFamily="34" charset="-120"/>
              <a:ea typeface="華康粗圓體(P)" panose="020F0700000000000000" pitchFamily="34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95536" y="1410355"/>
            <a:ext cx="849694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600" b="1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1.</a:t>
            </a:r>
            <a:r>
              <a:rPr lang="zh-TW" altLang="en-US" sz="3600" b="1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本案折扣率：</a:t>
            </a:r>
            <a:r>
              <a:rPr lang="en-US" altLang="zh-TW" sz="3600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75%</a:t>
            </a:r>
          </a:p>
          <a:p>
            <a:r>
              <a:rPr lang="en-US" altLang="zh-TW" sz="3600" b="1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2.</a:t>
            </a:r>
            <a:r>
              <a:rPr lang="zh-TW" altLang="zh-TW" sz="3600" b="1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圖書</a:t>
            </a:r>
            <a:r>
              <a:rPr lang="zh-TW" altLang="en-US" sz="3600" b="1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採購</a:t>
            </a:r>
            <a:r>
              <a:rPr lang="zh-TW" altLang="zh-TW" sz="3600" b="1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：</a:t>
            </a:r>
            <a:r>
              <a:rPr lang="zh-TW" altLang="en-US" sz="3600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依各校書單</a:t>
            </a:r>
            <a:r>
              <a:rPr lang="en-US" altLang="zh-TW" sz="3600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,</a:t>
            </a:r>
          </a:p>
          <a:p>
            <a:r>
              <a:rPr lang="zh-TW" altLang="en-US" sz="3600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  採購至各校的核定金額</a:t>
            </a:r>
            <a:endParaRPr lang="en-US" altLang="zh-TW" sz="3600" dirty="0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r>
              <a:rPr lang="en-US" altLang="zh-TW" sz="3600" b="1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3.</a:t>
            </a:r>
            <a:r>
              <a:rPr lang="zh-TW" altLang="en-US" sz="3600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完成</a:t>
            </a:r>
            <a:r>
              <a:rPr lang="zh-TW" altLang="zh-TW" sz="3600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書目編目</a:t>
            </a:r>
            <a:r>
              <a:rPr lang="zh-TW" altLang="en-US" sz="3600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及加工</a:t>
            </a:r>
            <a:r>
              <a:rPr lang="zh-TW" altLang="zh-TW" sz="3600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：</a:t>
            </a:r>
            <a:endParaRPr lang="en-US" altLang="zh-TW" sz="3600" dirty="0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r>
              <a:rPr lang="zh-TW" altLang="en-US" sz="3600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  匯至各校</a:t>
            </a:r>
            <a:r>
              <a:rPr lang="zh-TW" altLang="zh-TW" sz="3600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之圖書管理系統</a:t>
            </a:r>
            <a:endParaRPr lang="en-US" altLang="zh-TW" sz="3600" dirty="0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endParaRPr lang="en-US" altLang="zh-TW" sz="3600" dirty="0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r>
              <a:rPr lang="zh-TW" altLang="en-US" sz="4800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另提備用書單</a:t>
            </a:r>
            <a:r>
              <a:rPr lang="en-US" altLang="zh-TW" sz="4800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:</a:t>
            </a:r>
            <a:r>
              <a:rPr lang="zh-TW" altLang="en-US" sz="4800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預算金額</a:t>
            </a:r>
            <a:r>
              <a:rPr lang="en-US" altLang="zh-TW" sz="4800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50%</a:t>
            </a:r>
          </a:p>
          <a:p>
            <a:endParaRPr lang="en-US" altLang="zh-TW" sz="3600" dirty="0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31447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 txBox="1">
            <a:spLocks/>
          </p:cNvSpPr>
          <p:nvPr/>
        </p:nvSpPr>
        <p:spPr>
          <a:xfrm>
            <a:off x="395536" y="0"/>
            <a:ext cx="7848872" cy="106951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1" hangingPunct="1">
              <a:spcBef>
                <a:spcPct val="0"/>
              </a:spcBef>
              <a:buNone/>
              <a:defRPr sz="4000" b="1" kern="1200" baseline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zh-TW" altLang="en-US" dirty="0">
                <a:latin typeface="華康粗圓體(P)" panose="020F0700000000000000" pitchFamily="34" charset="-120"/>
                <a:ea typeface="華康粗圓體(P)" panose="020F0700000000000000" pitchFamily="34" charset="-120"/>
              </a:rPr>
              <a:t>六</a:t>
            </a:r>
            <a:r>
              <a:rPr lang="zh-TW" altLang="zh-TW" dirty="0">
                <a:latin typeface="華康粗圓體(P)" panose="020F0700000000000000" pitchFamily="34" charset="-120"/>
                <a:ea typeface="華康粗圓體(P)" panose="020F0700000000000000" pitchFamily="34" charset="-120"/>
              </a:rPr>
              <a:t>、編目加工調查表</a:t>
            </a:r>
            <a:r>
              <a:rPr lang="en-US" altLang="zh-TW" dirty="0">
                <a:latin typeface="華康粗圓體(P)" panose="020F0700000000000000" pitchFamily="34" charset="-120"/>
                <a:ea typeface="華康粗圓體(P)" panose="020F0700000000000000" pitchFamily="34" charset="-120"/>
              </a:rPr>
              <a:t>P.10</a:t>
            </a:r>
            <a:endParaRPr lang="zh-TW" altLang="en-US" dirty="0">
              <a:latin typeface="華康粗圓體(P)" panose="020F0700000000000000" pitchFamily="34" charset="-120"/>
              <a:ea typeface="華康粗圓體(P)" panose="020F0700000000000000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CB1DE8F-8358-C271-27F4-5AF684A6F7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785443"/>
            <a:ext cx="4752527" cy="5811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444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 txBox="1">
            <a:spLocks/>
          </p:cNvSpPr>
          <p:nvPr/>
        </p:nvSpPr>
        <p:spPr>
          <a:xfrm>
            <a:off x="395536" y="0"/>
            <a:ext cx="7848872" cy="106951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1" hangingPunct="1">
              <a:spcBef>
                <a:spcPct val="0"/>
              </a:spcBef>
              <a:buNone/>
              <a:defRPr sz="4000" b="1" kern="1200" baseline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zh-TW" altLang="en-US" dirty="0">
                <a:latin typeface="華康粗圓體(P)" panose="020F0700000000000000" pitchFamily="34" charset="-120"/>
                <a:ea typeface="華康粗圓體(P)" panose="020F0700000000000000" pitchFamily="34" charset="-120"/>
              </a:rPr>
              <a:t>六</a:t>
            </a:r>
            <a:r>
              <a:rPr lang="zh-TW" altLang="zh-TW" dirty="0">
                <a:latin typeface="華康粗圓體(P)" panose="020F0700000000000000" pitchFamily="34" charset="-120"/>
                <a:ea typeface="華康粗圓體(P)" panose="020F0700000000000000" pitchFamily="34" charset="-120"/>
              </a:rPr>
              <a:t>、編目加工調查表</a:t>
            </a:r>
            <a:r>
              <a:rPr lang="en-US" altLang="zh-TW" dirty="0">
                <a:latin typeface="華康粗圓體(P)" panose="020F0700000000000000" pitchFamily="34" charset="-120"/>
                <a:ea typeface="華康粗圓體(P)" panose="020F0700000000000000" pitchFamily="34" charset="-120"/>
              </a:rPr>
              <a:t>P.10</a:t>
            </a:r>
            <a:endParaRPr lang="zh-TW" altLang="en-US" dirty="0">
              <a:latin typeface="華康粗圓體(P)" panose="020F0700000000000000" pitchFamily="34" charset="-120"/>
              <a:ea typeface="華康粗圓體(P)" panose="020F0700000000000000" pitchFamily="34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1BD0E3D1-9F9B-8793-8F64-319EFCECA2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453" y="1412776"/>
            <a:ext cx="7821116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333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 txBox="1">
            <a:spLocks/>
          </p:cNvSpPr>
          <p:nvPr/>
        </p:nvSpPr>
        <p:spPr>
          <a:xfrm>
            <a:off x="395536" y="0"/>
            <a:ext cx="7848872" cy="106951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1" hangingPunct="1">
              <a:spcBef>
                <a:spcPct val="0"/>
              </a:spcBef>
              <a:buNone/>
              <a:defRPr sz="4000" b="1" kern="1200" baseline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zh-TW" altLang="en-US" dirty="0">
                <a:latin typeface="華康粗圓體(P)" panose="020F0700000000000000" pitchFamily="34" charset="-120"/>
                <a:ea typeface="華康粗圓體(P)" panose="020F0700000000000000" pitchFamily="34" charset="-120"/>
              </a:rPr>
              <a:t>六</a:t>
            </a:r>
            <a:r>
              <a:rPr lang="zh-TW" altLang="zh-TW" dirty="0">
                <a:latin typeface="華康粗圓體(P)" panose="020F0700000000000000" pitchFamily="34" charset="-120"/>
                <a:ea typeface="華康粗圓體(P)" panose="020F0700000000000000" pitchFamily="34" charset="-120"/>
              </a:rPr>
              <a:t>、編目加工調查表</a:t>
            </a:r>
            <a:r>
              <a:rPr lang="en-US" altLang="zh-TW" dirty="0">
                <a:latin typeface="華康粗圓體(P)" panose="020F0700000000000000" pitchFamily="34" charset="-120"/>
                <a:ea typeface="華康粗圓體(P)" panose="020F0700000000000000" pitchFamily="34" charset="-120"/>
              </a:rPr>
              <a:t>P.10</a:t>
            </a:r>
            <a:endParaRPr lang="zh-TW" altLang="en-US" dirty="0">
              <a:latin typeface="華康粗圓體(P)" panose="020F0700000000000000" pitchFamily="34" charset="-120"/>
              <a:ea typeface="華康粗圓體(P)" panose="020F0700000000000000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923F416-7C44-F45E-A2E9-99D80286AC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340768"/>
            <a:ext cx="7056784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58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 txBox="1">
            <a:spLocks/>
          </p:cNvSpPr>
          <p:nvPr/>
        </p:nvSpPr>
        <p:spPr>
          <a:xfrm>
            <a:off x="395536" y="0"/>
            <a:ext cx="5796136" cy="106951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1" hangingPunct="1">
              <a:spcBef>
                <a:spcPct val="0"/>
              </a:spcBef>
              <a:buNone/>
              <a:defRPr sz="4000" b="1" kern="1200" baseline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zh-TW" altLang="en-US" dirty="0">
                <a:latin typeface="華康粗圓體(P)" panose="020F0700000000000000" pitchFamily="34" charset="-120"/>
                <a:ea typeface="華康粗圓體(P)" panose="020F0700000000000000" pitchFamily="34" charset="-120"/>
              </a:rPr>
              <a:t>四</a:t>
            </a:r>
            <a:r>
              <a:rPr lang="zh-TW" altLang="zh-TW" dirty="0">
                <a:latin typeface="華康粗圓體(P)" panose="020F0700000000000000" pitchFamily="34" charset="-120"/>
                <a:ea typeface="華康粗圓體(P)" panose="020F0700000000000000" pitchFamily="34" charset="-120"/>
              </a:rPr>
              <a:t>、</a:t>
            </a:r>
            <a:r>
              <a:rPr lang="zh-TW" altLang="en-US" dirty="0">
                <a:latin typeface="華康粗圓體(P)" panose="020F0700000000000000" pitchFamily="34" charset="-120"/>
                <a:ea typeface="華康粗圓體(P)" panose="020F0700000000000000" pitchFamily="34" charset="-120"/>
              </a:rPr>
              <a:t>作業時程規劃</a:t>
            </a:r>
            <a:r>
              <a:rPr lang="en-US" altLang="zh-TW" dirty="0">
                <a:latin typeface="華康粗圓體(P)" panose="020F0700000000000000" pitchFamily="34" charset="-120"/>
                <a:ea typeface="華康粗圓體(P)" panose="020F0700000000000000" pitchFamily="34" charset="-120"/>
              </a:rPr>
              <a:t>P.7</a:t>
            </a:r>
            <a:endParaRPr lang="zh-TW" altLang="en-US" dirty="0">
              <a:latin typeface="華康粗圓體(P)" panose="020F0700000000000000" pitchFamily="34" charset="-120"/>
              <a:ea typeface="華康粗圓體(P)" panose="020F0700000000000000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DB93E44-0B4F-8910-A5FF-9FE11EF8E6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3"/>
          <a:stretch/>
        </p:blipFill>
        <p:spPr bwMode="auto">
          <a:xfrm>
            <a:off x="1043608" y="1133133"/>
            <a:ext cx="7056784" cy="41744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CCC34514-51A6-1F32-5060-DD4EC483F6A3}"/>
              </a:ext>
            </a:extLst>
          </p:cNvPr>
          <p:cNvSpPr txBox="1"/>
          <p:nvPr/>
        </p:nvSpPr>
        <p:spPr>
          <a:xfrm>
            <a:off x="601296" y="5371242"/>
            <a:ext cx="72008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加工確認單：請於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15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日之前寄至此信箱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hbtn22@book24.com.tw</a:t>
            </a:r>
          </a:p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收到書單後，開始進行圖書採購、編目加工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等作業，預計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日開</a:t>
            </a:r>
          </a:p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始配送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配送前會用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LINE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通知老師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,10/30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之前全部出貨完成。</a:t>
            </a:r>
          </a:p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驗收資料：請老師收到貨時一週內完成驗收，並寄回驗收文件。</a:t>
            </a:r>
          </a:p>
          <a:p>
            <a:endParaRPr lang="zh-TW" altLang="en-US" dirty="0"/>
          </a:p>
          <a:p>
            <a:r>
              <a:rPr lang="zh-TW" altLang="en-US" dirty="0"/>
              <a:t> </a:t>
            </a:r>
          </a:p>
        </p:txBody>
      </p:sp>
    </p:spTree>
    <p:extLst>
      <p:ext uri="{BB962C8B-B14F-4D97-AF65-F5344CB8AC3E}">
        <p14:creationId xmlns:p14="http://schemas.microsoft.com/office/powerpoint/2010/main" val="2356791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 txBox="1">
            <a:spLocks/>
          </p:cNvSpPr>
          <p:nvPr/>
        </p:nvSpPr>
        <p:spPr>
          <a:xfrm>
            <a:off x="395536" y="0"/>
            <a:ext cx="7920880" cy="106951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1" hangingPunct="1">
              <a:spcBef>
                <a:spcPct val="0"/>
              </a:spcBef>
              <a:buNone/>
              <a:defRPr sz="4000" b="1" kern="1200" baseline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zh-TW" altLang="en-US" dirty="0">
                <a:latin typeface="華康粗圓體(P)" panose="020F0700000000000000" pitchFamily="34" charset="-120"/>
                <a:ea typeface="華康粗圓體(P)" panose="020F0700000000000000" pitchFamily="34" charset="-120"/>
              </a:rPr>
              <a:t>五</a:t>
            </a:r>
            <a:r>
              <a:rPr lang="zh-TW" altLang="zh-TW" dirty="0">
                <a:latin typeface="華康粗圓體(P)" panose="020F0700000000000000" pitchFamily="34" charset="-120"/>
                <a:ea typeface="華康粗圓體(P)" panose="020F0700000000000000" pitchFamily="34" charset="-120"/>
              </a:rPr>
              <a:t>、廠商承諾給付之創意服務</a:t>
            </a:r>
            <a:r>
              <a:rPr lang="en-US" altLang="zh-TW" dirty="0">
                <a:latin typeface="華康粗圓體(P)" panose="020F0700000000000000" pitchFamily="34" charset="-120"/>
                <a:ea typeface="華康粗圓體(P)" panose="020F0700000000000000" pitchFamily="34" charset="-120"/>
              </a:rPr>
              <a:t>P.8</a:t>
            </a:r>
            <a:endParaRPr lang="zh-TW" altLang="en-US" dirty="0">
              <a:latin typeface="華康粗圓體(P)" panose="020F0700000000000000" pitchFamily="34" charset="-120"/>
              <a:ea typeface="華康粗圓體(P)" panose="020F0700000000000000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07248B8-7CC4-61BC-400D-1723D7E9F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412776"/>
            <a:ext cx="6912768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9018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>
            <a:lumMod val="50000"/>
            <a:alpha val="59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940</TotalTime>
  <Words>738</Words>
  <Application>Microsoft Office PowerPoint</Application>
  <PresentationFormat>如螢幕大小 (4:3)</PresentationFormat>
  <Paragraphs>103</Paragraphs>
  <Slides>22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22</vt:i4>
      </vt:variant>
    </vt:vector>
  </HeadingPairs>
  <TitlesOfParts>
    <vt:vector size="31" baseType="lpstr">
      <vt:lpstr>華康粗圓體(P)</vt:lpstr>
      <vt:lpstr>華康細圓體</vt:lpstr>
      <vt:lpstr>華康細圓體(P)</vt:lpstr>
      <vt:lpstr>微軟正黑體</vt:lpstr>
      <vt:lpstr>標楷體</vt:lpstr>
      <vt:lpstr>Arial</vt:lpstr>
      <vt:lpstr>Calibri</vt:lpstr>
      <vt:lpstr>Office Theme</vt:lpstr>
      <vt:lpstr>Custom Design</vt:lpstr>
      <vt:lpstr>PowerPoint 簡報</vt:lpstr>
      <vt:lpstr>目錄</vt:lpstr>
      <vt:lpstr>一、廠商及執行人員簡介P.3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六、履約相關文件說明P.10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宏寶文化事業-陳淑華</cp:lastModifiedBy>
  <cp:revision>102</cp:revision>
  <dcterms:created xsi:type="dcterms:W3CDTF">2014-04-01T16:35:38Z</dcterms:created>
  <dcterms:modified xsi:type="dcterms:W3CDTF">2024-08-01T05:24:59Z</dcterms:modified>
</cp:coreProperties>
</file>