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handoutMasterIdLst>
    <p:handoutMasterId r:id="rId20"/>
  </p:handoutMasterIdLst>
  <p:sldIdLst>
    <p:sldId id="275" r:id="rId2"/>
    <p:sldId id="297" r:id="rId3"/>
    <p:sldId id="289" r:id="rId4"/>
    <p:sldId id="299" r:id="rId5"/>
    <p:sldId id="290" r:id="rId6"/>
    <p:sldId id="285" r:id="rId7"/>
    <p:sldId id="291" r:id="rId8"/>
    <p:sldId id="298" r:id="rId9"/>
    <p:sldId id="277" r:id="rId10"/>
    <p:sldId id="296" r:id="rId11"/>
    <p:sldId id="271" r:id="rId12"/>
    <p:sldId id="292" r:id="rId13"/>
    <p:sldId id="282" r:id="rId14"/>
    <p:sldId id="283" r:id="rId15"/>
    <p:sldId id="293" r:id="rId16"/>
    <p:sldId id="294" r:id="rId17"/>
    <p:sldId id="295" r:id="rId18"/>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5EB1348-E35D-4998-8032-E8E8E4B37026}" type="datetimeFigureOut">
              <a:rPr lang="zh-TW" altLang="en-US" smtClean="0"/>
              <a:t>2024/7/29</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29BB994-C863-40BB-B741-AB1693194806}" type="slidenum">
              <a:rPr lang="zh-TW" altLang="en-US" smtClean="0"/>
              <a:t>‹#›</a:t>
            </a:fld>
            <a:endParaRPr lang="zh-TW" altLang="en-US"/>
          </a:p>
        </p:txBody>
      </p:sp>
    </p:spTree>
    <p:extLst>
      <p:ext uri="{BB962C8B-B14F-4D97-AF65-F5344CB8AC3E}">
        <p14:creationId xmlns:p14="http://schemas.microsoft.com/office/powerpoint/2010/main" val="357125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E0850C7-2257-4264-B187-1F8D281E2FD0}" type="datetimeFigureOut">
              <a:rPr lang="zh-TW" altLang="en-US" smtClean="0"/>
              <a:t>2024/7/29</a:t>
            </a:fld>
            <a:endParaRPr lang="zh-TW" altLang="en-US"/>
          </a:p>
        </p:txBody>
      </p:sp>
      <p:sp>
        <p:nvSpPr>
          <p:cNvPr id="4" name="投影片影像版面配置區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1FAAC57-5760-40C0-B7BD-D9AC42A80E11}" type="slidenum">
              <a:rPr lang="zh-TW" altLang="en-US" smtClean="0"/>
              <a:t>‹#›</a:t>
            </a:fld>
            <a:endParaRPr lang="zh-TW" altLang="en-US"/>
          </a:p>
        </p:txBody>
      </p:sp>
    </p:spTree>
    <p:extLst>
      <p:ext uri="{BB962C8B-B14F-4D97-AF65-F5344CB8AC3E}">
        <p14:creationId xmlns:p14="http://schemas.microsoft.com/office/powerpoint/2010/main" val="321002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按一下以編輯母片副標題樣式</a:t>
            </a:r>
            <a:endParaRPr kumimoji="0" lang="en-US"/>
          </a:p>
        </p:txBody>
      </p:sp>
      <p:sp>
        <p:nvSpPr>
          <p:cNvPr id="28" name="日期版面配置區 27"/>
          <p:cNvSpPr>
            <a:spLocks noGrp="1"/>
          </p:cNvSpPr>
          <p:nvPr>
            <p:ph type="dt" sz="half" idx="10"/>
          </p:nvPr>
        </p:nvSpPr>
        <p:spPr/>
        <p:txBody>
          <a:bodyPr/>
          <a:lstStyle/>
          <a:p>
            <a:fld id="{C2A162D1-1F22-4383-9A0B-CDA49AE61B79}" type="datetimeFigureOut">
              <a:rPr lang="zh-TW" altLang="en-US" smtClean="0"/>
              <a:t>2024/7/29</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4FA8EC86-2293-4CAB-81F1-530D3E2882A7}" type="slidenum">
              <a:rPr lang="zh-TW" altLang="en-US" smtClean="0"/>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C2A162D1-1F22-4383-9A0B-CDA49AE61B79}" type="datetimeFigureOut">
              <a:rPr lang="zh-TW" altLang="en-US" smtClean="0"/>
              <a:t>2024/7/29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A8EC86-2293-4CAB-81F1-530D3E2882A7}"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C2A162D1-1F22-4383-9A0B-CDA49AE61B79}" type="datetimeFigureOut">
              <a:rPr lang="zh-TW" altLang="en-US" smtClean="0"/>
              <a:t>2024/7/29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A8EC86-2293-4CAB-81F1-530D3E2882A7}"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4" name="日期版面配置區 3"/>
          <p:cNvSpPr>
            <a:spLocks noGrp="1"/>
          </p:cNvSpPr>
          <p:nvPr>
            <p:ph type="dt" sz="half" idx="10"/>
          </p:nvPr>
        </p:nvSpPr>
        <p:spPr/>
        <p:txBody>
          <a:bodyPr/>
          <a:lstStyle/>
          <a:p>
            <a:fld id="{C2A162D1-1F22-4383-9A0B-CDA49AE61B79}" type="datetimeFigureOut">
              <a:rPr lang="zh-TW" altLang="en-US" smtClean="0"/>
              <a:t>2024/7/29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A8EC86-2293-4CAB-81F1-530D3E2882A7}" type="slidenum">
              <a:rPr lang="zh-TW" altLang="en-US" smtClean="0"/>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C2A162D1-1F22-4383-9A0B-CDA49AE61B79}" type="datetimeFigureOut">
              <a:rPr lang="zh-TW" altLang="en-US" smtClean="0"/>
              <a:t>2024/7/29</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4FA8EC86-2293-4CAB-81F1-530D3E2882A7}"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5" name="日期版面配置區 4"/>
          <p:cNvSpPr>
            <a:spLocks noGrp="1"/>
          </p:cNvSpPr>
          <p:nvPr>
            <p:ph type="dt" sz="half" idx="10"/>
          </p:nvPr>
        </p:nvSpPr>
        <p:spPr/>
        <p:txBody>
          <a:bodyPr/>
          <a:lstStyle/>
          <a:p>
            <a:fld id="{C2A162D1-1F22-4383-9A0B-CDA49AE61B79}" type="datetimeFigureOut">
              <a:rPr lang="zh-TW" altLang="en-US" smtClean="0"/>
              <a:t>2024/7/29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FA8EC86-2293-4CAB-81F1-530D3E2882A7}" type="slidenum">
              <a:rPr lang="zh-TW" altLang="en-US" smtClean="0"/>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7" name="日期版面配置區 6"/>
          <p:cNvSpPr>
            <a:spLocks noGrp="1"/>
          </p:cNvSpPr>
          <p:nvPr>
            <p:ph type="dt" sz="half" idx="10"/>
          </p:nvPr>
        </p:nvSpPr>
        <p:spPr/>
        <p:txBody>
          <a:bodyPr/>
          <a:lstStyle/>
          <a:p>
            <a:fld id="{C2A162D1-1F22-4383-9A0B-CDA49AE61B79}" type="datetimeFigureOut">
              <a:rPr lang="zh-TW" altLang="en-US" smtClean="0"/>
              <a:t>2024/7/29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FA8EC86-2293-4CAB-81F1-530D3E2882A7}" type="slidenum">
              <a:rPr lang="zh-TW" altLang="en-US" smtClean="0"/>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C2A162D1-1F22-4383-9A0B-CDA49AE61B79}" type="datetimeFigureOut">
              <a:rPr lang="zh-TW" altLang="en-US" smtClean="0"/>
              <a:t>2024/7/29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FA8EC86-2293-4CAB-81F1-530D3E2882A7}"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2A162D1-1F22-4383-9A0B-CDA49AE61B79}" type="datetimeFigureOut">
              <a:rPr lang="zh-TW" altLang="en-US" smtClean="0"/>
              <a:t>2024/7/29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FA8EC86-2293-4CAB-81F1-530D3E2882A7}"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p:txBody>
          <a:bodyPr/>
          <a:lstStyle/>
          <a:p>
            <a:fld id="{C2A162D1-1F22-4383-9A0B-CDA49AE61B79}" type="datetimeFigureOut">
              <a:rPr lang="zh-TW" altLang="en-US" smtClean="0"/>
              <a:t>2024/7/29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FA8EC86-2293-4CAB-81F1-530D3E2882A7}" type="slidenum">
              <a:rPr lang="zh-TW" altLang="en-US" smtClean="0"/>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p:txBody>
          <a:bodyPr/>
          <a:lstStyle/>
          <a:p>
            <a:fld id="{C2A162D1-1F22-4383-9A0B-CDA49AE61B79}" type="datetimeFigureOut">
              <a:rPr lang="zh-TW" altLang="en-US" smtClean="0"/>
              <a:t>2024/7/29</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4FA8EC86-2293-4CAB-81F1-530D3E2882A7}" type="slidenum">
              <a:rPr lang="zh-TW" altLang="en-US" smtClean="0"/>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2A162D1-1F22-4383-9A0B-CDA49AE61B79}" type="datetimeFigureOut">
              <a:rPr lang="zh-TW" altLang="en-US" smtClean="0"/>
              <a:t>2024/7/29</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FA8EC86-2293-4CAB-81F1-530D3E2882A7}"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13384" y="208859"/>
            <a:ext cx="4762872" cy="634082"/>
          </a:xfrm>
        </p:spPr>
        <p:txBody>
          <a:bodyPr>
            <a:normAutofit fontScale="90000"/>
          </a:bodyPr>
          <a:lstStyle/>
          <a:p>
            <a:r>
              <a:rPr lang="zh-TW" altLang="en-US" sz="3600" dirty="0">
                <a:latin typeface="標楷體" panose="03000509000000000000" pitchFamily="65" charset="-120"/>
                <a:ea typeface="標楷體" panose="03000509000000000000" pitchFamily="65" charset="-120"/>
              </a:rPr>
              <a:t>教科書各項經費示意圖</a:t>
            </a:r>
          </a:p>
        </p:txBody>
      </p:sp>
      <p:sp>
        <p:nvSpPr>
          <p:cNvPr id="4" name="矩形 3"/>
          <p:cNvSpPr/>
          <p:nvPr/>
        </p:nvSpPr>
        <p:spPr>
          <a:xfrm>
            <a:off x="2458881" y="2204864"/>
            <a:ext cx="2617175" cy="2736304"/>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70C0"/>
                </a:solidFill>
                <a:latin typeface="標楷體" panose="03000509000000000000" pitchFamily="65" charset="-120"/>
                <a:ea typeface="標楷體" panose="03000509000000000000" pitchFamily="65" charset="-120"/>
              </a:rPr>
              <a:t>一般生</a:t>
            </a:r>
            <a:r>
              <a:rPr lang="en-US" altLang="zh-TW"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縣預算補助</a:t>
            </a:r>
            <a:r>
              <a:rPr lang="en-US" altLang="zh-TW" b="1" dirty="0">
                <a:solidFill>
                  <a:srgbClr val="0070C0"/>
                </a:solidFill>
                <a:latin typeface="標楷體" panose="03000509000000000000" pitchFamily="65" charset="-120"/>
                <a:ea typeface="標楷體" panose="03000509000000000000" pitchFamily="65" charset="-120"/>
              </a:rPr>
              <a:t>)</a:t>
            </a:r>
            <a:endParaRPr lang="zh-TW" altLang="en-US" b="1" dirty="0">
              <a:solidFill>
                <a:srgbClr val="0070C0"/>
              </a:solidFill>
              <a:latin typeface="標楷體" panose="03000509000000000000" pitchFamily="65" charset="-120"/>
              <a:ea typeface="標楷體" panose="03000509000000000000" pitchFamily="65" charset="-120"/>
            </a:endParaRPr>
          </a:p>
        </p:txBody>
      </p:sp>
      <p:sp>
        <p:nvSpPr>
          <p:cNvPr id="5" name="矩形 4"/>
          <p:cNvSpPr/>
          <p:nvPr/>
        </p:nvSpPr>
        <p:spPr>
          <a:xfrm>
            <a:off x="6327592" y="3068960"/>
            <a:ext cx="1484768" cy="276043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B050"/>
                </a:solidFill>
                <a:latin typeface="標楷體" panose="03000509000000000000" pitchFamily="65" charset="-120"/>
                <a:ea typeface="標楷體" panose="03000509000000000000" pitchFamily="65" charset="-120"/>
              </a:rPr>
              <a:t>學校用書</a:t>
            </a:r>
            <a:endParaRPr lang="en-US" altLang="zh-TW" b="1" dirty="0">
              <a:solidFill>
                <a:srgbClr val="00B050"/>
              </a:solidFill>
              <a:latin typeface="標楷體" panose="03000509000000000000" pitchFamily="65" charset="-120"/>
              <a:ea typeface="標楷體" panose="03000509000000000000" pitchFamily="65" charset="-120"/>
            </a:endParaRPr>
          </a:p>
          <a:p>
            <a:pPr algn="ctr"/>
            <a:r>
              <a:rPr lang="en-US" altLang="zh-TW" b="1" dirty="0">
                <a:solidFill>
                  <a:srgbClr val="00B050"/>
                </a:solidFill>
                <a:latin typeface="標楷體" panose="03000509000000000000" pitchFamily="65" charset="-120"/>
                <a:ea typeface="標楷體" panose="03000509000000000000" pitchFamily="65" charset="-120"/>
              </a:rPr>
              <a:t>(</a:t>
            </a:r>
            <a:r>
              <a:rPr lang="zh-TW" altLang="en-US" b="1" dirty="0">
                <a:solidFill>
                  <a:srgbClr val="00B050"/>
                </a:solidFill>
                <a:latin typeface="標楷體" panose="03000509000000000000" pitchFamily="65" charset="-120"/>
                <a:ea typeface="標楷體" panose="03000509000000000000" pitchFamily="65" charset="-120"/>
              </a:rPr>
              <a:t>國教署補助</a:t>
            </a:r>
            <a:r>
              <a:rPr lang="en-US" altLang="zh-TW" b="1" dirty="0">
                <a:solidFill>
                  <a:srgbClr val="00B050"/>
                </a:solidFill>
                <a:latin typeface="標楷體" panose="03000509000000000000" pitchFamily="65" charset="-120"/>
                <a:ea typeface="標楷體" panose="03000509000000000000" pitchFamily="65" charset="-120"/>
              </a:rPr>
              <a:t>)</a:t>
            </a:r>
            <a:endParaRPr lang="zh-TW" altLang="en-US" b="1" dirty="0">
              <a:solidFill>
                <a:srgbClr val="00B050"/>
              </a:solidFill>
              <a:latin typeface="標楷體" panose="03000509000000000000" pitchFamily="65" charset="-120"/>
              <a:ea typeface="標楷體" panose="03000509000000000000" pitchFamily="65" charset="-120"/>
            </a:endParaRPr>
          </a:p>
        </p:txBody>
      </p:sp>
      <p:sp>
        <p:nvSpPr>
          <p:cNvPr id="6" name="矩形 5"/>
          <p:cNvSpPr/>
          <p:nvPr/>
        </p:nvSpPr>
        <p:spPr>
          <a:xfrm>
            <a:off x="1259632" y="2204864"/>
            <a:ext cx="1008112" cy="3624533"/>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b="1" dirty="0">
                <a:solidFill>
                  <a:srgbClr val="0070C0"/>
                </a:solidFill>
                <a:latin typeface="標楷體" panose="03000509000000000000" pitchFamily="65" charset="-120"/>
                <a:ea typeface="標楷體" panose="03000509000000000000" pitchFamily="65" charset="-120"/>
              </a:rPr>
              <a:t>特教</a:t>
            </a:r>
            <a:r>
              <a:rPr lang="en-US" altLang="zh-TW"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補校生</a:t>
            </a:r>
            <a:endParaRPr lang="en-US" altLang="zh-TW" b="1" dirty="0">
              <a:solidFill>
                <a:srgbClr val="0070C0"/>
              </a:solidFill>
              <a:latin typeface="標楷體" panose="03000509000000000000" pitchFamily="65" charset="-120"/>
              <a:ea typeface="標楷體" panose="03000509000000000000" pitchFamily="65" charset="-120"/>
            </a:endParaRPr>
          </a:p>
          <a:p>
            <a:pPr algn="ctr"/>
            <a:r>
              <a:rPr lang="en-US" altLang="zh-TW"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縣預算補助</a:t>
            </a:r>
            <a:r>
              <a:rPr lang="en-US" altLang="zh-TW" b="1" dirty="0">
                <a:solidFill>
                  <a:srgbClr val="0070C0"/>
                </a:solidFill>
                <a:latin typeface="標楷體" panose="03000509000000000000" pitchFamily="65" charset="-120"/>
                <a:ea typeface="標楷體" panose="03000509000000000000" pitchFamily="65" charset="-120"/>
              </a:rPr>
              <a:t>)</a:t>
            </a:r>
            <a:endParaRPr lang="zh-TW" altLang="en-US" b="1" dirty="0">
              <a:solidFill>
                <a:srgbClr val="0070C0"/>
              </a:solidFill>
              <a:latin typeface="標楷體" panose="03000509000000000000" pitchFamily="65" charset="-120"/>
              <a:ea typeface="標楷體" panose="03000509000000000000" pitchFamily="65" charset="-120"/>
            </a:endParaRPr>
          </a:p>
        </p:txBody>
      </p:sp>
      <p:sp>
        <p:nvSpPr>
          <p:cNvPr id="7" name="矩形 6"/>
          <p:cNvSpPr/>
          <p:nvPr/>
        </p:nvSpPr>
        <p:spPr>
          <a:xfrm>
            <a:off x="2458881" y="5085183"/>
            <a:ext cx="3700891" cy="744213"/>
          </a:xfrm>
          <a:prstGeom prst="rect">
            <a:avLst/>
          </a:prstGeom>
          <a:solidFill>
            <a:schemeClr val="accent5">
              <a:lumMod val="20000"/>
              <a:lumOff val="8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B050"/>
                </a:solidFill>
                <a:latin typeface="標楷體" panose="03000509000000000000" pitchFamily="65" charset="-120"/>
                <a:ea typeface="標楷體" panose="03000509000000000000" pitchFamily="65" charset="-120"/>
              </a:rPr>
              <a:t>學生用書</a:t>
            </a:r>
            <a:r>
              <a:rPr lang="en-US" altLang="zh-TW" b="1" dirty="0">
                <a:solidFill>
                  <a:srgbClr val="00B050"/>
                </a:solidFill>
                <a:latin typeface="標楷體" panose="03000509000000000000" pitchFamily="65" charset="-120"/>
                <a:ea typeface="標楷體" panose="03000509000000000000" pitchFamily="65" charset="-120"/>
              </a:rPr>
              <a:t>(</a:t>
            </a:r>
            <a:r>
              <a:rPr lang="zh-TW" altLang="en-US" b="1" dirty="0">
                <a:solidFill>
                  <a:srgbClr val="00B050"/>
                </a:solidFill>
                <a:latin typeface="標楷體" panose="03000509000000000000" pitchFamily="65" charset="-120"/>
                <a:ea typeface="標楷體" panose="03000509000000000000" pitchFamily="65" charset="-120"/>
              </a:rPr>
              <a:t>國教署補助</a:t>
            </a:r>
            <a:r>
              <a:rPr lang="en-US" altLang="zh-TW" b="1" dirty="0">
                <a:solidFill>
                  <a:srgbClr val="00B050"/>
                </a:solidFill>
                <a:latin typeface="標楷體" panose="03000509000000000000" pitchFamily="65" charset="-120"/>
                <a:ea typeface="標楷體" panose="03000509000000000000" pitchFamily="65" charset="-120"/>
              </a:rPr>
              <a:t>)</a:t>
            </a:r>
            <a:endParaRPr lang="zh-TW" altLang="en-US" b="1" dirty="0">
              <a:solidFill>
                <a:srgbClr val="00B050"/>
              </a:solidFill>
              <a:latin typeface="標楷體" panose="03000509000000000000" pitchFamily="65" charset="-120"/>
              <a:ea typeface="標楷體" panose="03000509000000000000" pitchFamily="65" charset="-120"/>
            </a:endParaRPr>
          </a:p>
        </p:txBody>
      </p:sp>
      <p:sp>
        <p:nvSpPr>
          <p:cNvPr id="8" name="矩形 7"/>
          <p:cNvSpPr/>
          <p:nvPr/>
        </p:nvSpPr>
        <p:spPr>
          <a:xfrm>
            <a:off x="5220071" y="2204864"/>
            <a:ext cx="939701" cy="273630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b="1" dirty="0">
                <a:solidFill>
                  <a:srgbClr val="0070C0"/>
                </a:solidFill>
                <a:latin typeface="標楷體" panose="03000509000000000000" pitchFamily="65" charset="-120"/>
                <a:ea typeface="標楷體" panose="03000509000000000000" pitchFamily="65" charset="-120"/>
              </a:rPr>
              <a:t>補助生</a:t>
            </a:r>
            <a:endParaRPr lang="en-US" altLang="zh-TW" b="1" dirty="0">
              <a:solidFill>
                <a:srgbClr val="0070C0"/>
              </a:solidFill>
              <a:latin typeface="標楷體" panose="03000509000000000000" pitchFamily="65" charset="-120"/>
              <a:ea typeface="標楷體" panose="03000509000000000000" pitchFamily="65" charset="-120"/>
            </a:endParaRPr>
          </a:p>
          <a:p>
            <a:pPr algn="ctr"/>
            <a:r>
              <a:rPr lang="en-US" altLang="zh-TW"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花東書籍費</a:t>
            </a:r>
            <a:r>
              <a:rPr lang="en-US" altLang="zh-TW" b="1" dirty="0">
                <a:solidFill>
                  <a:srgbClr val="0070C0"/>
                </a:solidFill>
                <a:latin typeface="標楷體" panose="03000509000000000000" pitchFamily="65" charset="-120"/>
                <a:ea typeface="標楷體" panose="03000509000000000000" pitchFamily="65" charset="-120"/>
              </a:rPr>
              <a:t>-</a:t>
            </a:r>
            <a:r>
              <a:rPr lang="zh-TW" altLang="en-US" b="1" dirty="0">
                <a:solidFill>
                  <a:srgbClr val="0070C0"/>
                </a:solidFill>
                <a:latin typeface="標楷體" panose="03000509000000000000" pitchFamily="65" charset="-120"/>
                <a:ea typeface="標楷體" panose="03000509000000000000" pitchFamily="65" charset="-120"/>
              </a:rPr>
              <a:t>國教署補助</a:t>
            </a:r>
            <a:r>
              <a:rPr lang="en-US" altLang="zh-TW" b="1" dirty="0">
                <a:solidFill>
                  <a:srgbClr val="0070C0"/>
                </a:solidFill>
                <a:latin typeface="標楷體" panose="03000509000000000000" pitchFamily="65" charset="-120"/>
                <a:ea typeface="標楷體" panose="03000509000000000000" pitchFamily="65" charset="-120"/>
              </a:rPr>
              <a:t>)</a:t>
            </a:r>
            <a:endParaRPr lang="zh-TW" altLang="en-US" b="1" dirty="0">
              <a:solidFill>
                <a:srgbClr val="0070C0"/>
              </a:solidFill>
              <a:latin typeface="標楷體" panose="03000509000000000000" pitchFamily="65" charset="-120"/>
              <a:ea typeface="標楷體" panose="03000509000000000000" pitchFamily="65" charset="-120"/>
            </a:endParaRPr>
          </a:p>
        </p:txBody>
      </p:sp>
      <p:sp>
        <p:nvSpPr>
          <p:cNvPr id="10" name="矩形 9"/>
          <p:cNvSpPr/>
          <p:nvPr/>
        </p:nvSpPr>
        <p:spPr>
          <a:xfrm>
            <a:off x="6327592" y="2204864"/>
            <a:ext cx="1484768" cy="864096"/>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B050"/>
                </a:solidFill>
                <a:latin typeface="標楷體" panose="03000509000000000000" pitchFamily="65" charset="-120"/>
                <a:ea typeface="標楷體" panose="03000509000000000000" pitchFamily="65" charset="-120"/>
              </a:rPr>
              <a:t>學校用書</a:t>
            </a:r>
            <a:endParaRPr lang="en-US" altLang="zh-TW" b="1" dirty="0">
              <a:solidFill>
                <a:srgbClr val="00B050"/>
              </a:solidFill>
              <a:latin typeface="標楷體" panose="03000509000000000000" pitchFamily="65" charset="-120"/>
              <a:ea typeface="標楷體" panose="03000509000000000000" pitchFamily="65" charset="-120"/>
            </a:endParaRPr>
          </a:p>
          <a:p>
            <a:pPr algn="ctr"/>
            <a:r>
              <a:rPr lang="en-US" altLang="zh-TW" b="1" dirty="0">
                <a:solidFill>
                  <a:srgbClr val="00B050"/>
                </a:solidFill>
                <a:latin typeface="標楷體" panose="03000509000000000000" pitchFamily="65" charset="-120"/>
                <a:ea typeface="標楷體" panose="03000509000000000000" pitchFamily="65" charset="-120"/>
              </a:rPr>
              <a:t>(</a:t>
            </a:r>
            <a:r>
              <a:rPr lang="zh-TW" altLang="en-US" b="1" dirty="0">
                <a:solidFill>
                  <a:srgbClr val="00B050"/>
                </a:solidFill>
                <a:latin typeface="標楷體" panose="03000509000000000000" pitchFamily="65" charset="-120"/>
                <a:ea typeface="標楷體" panose="03000509000000000000" pitchFamily="65" charset="-120"/>
              </a:rPr>
              <a:t>縣預算補助</a:t>
            </a:r>
            <a:r>
              <a:rPr lang="en-US" altLang="zh-TW" b="1" dirty="0">
                <a:solidFill>
                  <a:srgbClr val="00B050"/>
                </a:solidFill>
              </a:rPr>
              <a:t>)</a:t>
            </a:r>
            <a:endParaRPr lang="zh-TW" altLang="en-US" b="1" dirty="0">
              <a:solidFill>
                <a:srgbClr val="00B050"/>
              </a:solidFill>
            </a:endParaRPr>
          </a:p>
        </p:txBody>
      </p:sp>
      <p:cxnSp>
        <p:nvCxnSpPr>
          <p:cNvPr id="12" name="直線接點 11"/>
          <p:cNvCxnSpPr/>
          <p:nvPr/>
        </p:nvCxnSpPr>
        <p:spPr>
          <a:xfrm>
            <a:off x="6228184" y="1340768"/>
            <a:ext cx="0" cy="4616083"/>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a:off x="5580112" y="1484784"/>
            <a:ext cx="579660" cy="0"/>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6312172" y="1484784"/>
            <a:ext cx="564084" cy="0"/>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067944" y="1340768"/>
            <a:ext cx="1584176" cy="316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TW" altLang="en-US" b="1" dirty="0">
                <a:solidFill>
                  <a:srgbClr val="C00000"/>
                </a:solidFill>
                <a:latin typeface="標楷體" panose="03000509000000000000" pitchFamily="65" charset="-120"/>
                <a:ea typeface="標楷體" panose="03000509000000000000" pitchFamily="65" charset="-120"/>
              </a:rPr>
              <a:t>學生用教科書</a:t>
            </a:r>
          </a:p>
        </p:txBody>
      </p:sp>
      <p:sp>
        <p:nvSpPr>
          <p:cNvPr id="20" name="矩形 19"/>
          <p:cNvSpPr/>
          <p:nvPr/>
        </p:nvSpPr>
        <p:spPr>
          <a:xfrm>
            <a:off x="6804248" y="1340768"/>
            <a:ext cx="1584176" cy="316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TW" altLang="en-US" b="1" dirty="0">
                <a:solidFill>
                  <a:srgbClr val="C00000"/>
                </a:solidFill>
                <a:latin typeface="標楷體" panose="03000509000000000000" pitchFamily="65" charset="-120"/>
                <a:ea typeface="標楷體" panose="03000509000000000000" pitchFamily="65" charset="-120"/>
              </a:rPr>
              <a:t>教師用教科書</a:t>
            </a:r>
          </a:p>
        </p:txBody>
      </p:sp>
      <p:sp>
        <p:nvSpPr>
          <p:cNvPr id="21" name="矩形 20"/>
          <p:cNvSpPr/>
          <p:nvPr/>
        </p:nvSpPr>
        <p:spPr>
          <a:xfrm>
            <a:off x="232501" y="6237312"/>
            <a:ext cx="1649829" cy="46456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TW" sz="1600" b="1" dirty="0">
                <a:solidFill>
                  <a:schemeClr val="tx1">
                    <a:lumMod val="65000"/>
                    <a:lumOff val="35000"/>
                  </a:schemeClr>
                </a:solidFill>
                <a:latin typeface="新細明體" panose="02020500000000000000" pitchFamily="18" charset="-120"/>
                <a:ea typeface="新細明體" panose="02020500000000000000" pitchFamily="18" charset="-120"/>
              </a:rPr>
              <a:t>$$</a:t>
            </a:r>
            <a:r>
              <a:rPr lang="zh-TW" altLang="en-US" sz="1600" b="1" dirty="0">
                <a:solidFill>
                  <a:schemeClr val="tx1">
                    <a:lumMod val="65000"/>
                    <a:lumOff val="35000"/>
                  </a:schemeClr>
                </a:solidFill>
                <a:latin typeface="新細明體" panose="02020500000000000000" pitchFamily="18" charset="-120"/>
                <a:ea typeface="新細明體" panose="02020500000000000000" pitchFamily="18" charset="-120"/>
              </a:rPr>
              <a:t> 由學校支付</a:t>
            </a:r>
          </a:p>
        </p:txBody>
      </p:sp>
      <p:sp>
        <p:nvSpPr>
          <p:cNvPr id="22" name="矩形 21"/>
          <p:cNvSpPr/>
          <p:nvPr/>
        </p:nvSpPr>
        <p:spPr>
          <a:xfrm>
            <a:off x="1986066" y="6237311"/>
            <a:ext cx="1649829" cy="46456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TW" sz="1600" b="1" dirty="0">
                <a:solidFill>
                  <a:schemeClr val="tx1">
                    <a:lumMod val="65000"/>
                    <a:lumOff val="35000"/>
                  </a:schemeClr>
                </a:solidFill>
                <a:latin typeface="新細明體" panose="02020500000000000000" pitchFamily="18" charset="-120"/>
                <a:ea typeface="新細明體" panose="02020500000000000000" pitchFamily="18" charset="-120"/>
              </a:rPr>
              <a:t>$$</a:t>
            </a:r>
            <a:r>
              <a:rPr lang="zh-TW" altLang="en-US" sz="1600" b="1" dirty="0">
                <a:solidFill>
                  <a:schemeClr val="tx1">
                    <a:lumMod val="65000"/>
                    <a:lumOff val="35000"/>
                  </a:schemeClr>
                </a:solidFill>
                <a:latin typeface="新細明體" panose="02020500000000000000" pitchFamily="18" charset="-120"/>
                <a:ea typeface="新細明體" panose="02020500000000000000" pitchFamily="18" charset="-120"/>
              </a:rPr>
              <a:t> </a:t>
            </a:r>
            <a:r>
              <a:rPr lang="zh-TW" altLang="en-US" sz="1600" b="1" dirty="0">
                <a:solidFill>
                  <a:schemeClr val="tx1">
                    <a:lumMod val="65000"/>
                    <a:lumOff val="35000"/>
                  </a:schemeClr>
                </a:solidFill>
                <a:latin typeface="新細明體" panose="02020500000000000000" pitchFamily="18" charset="-120"/>
              </a:rPr>
              <a:t>由</a:t>
            </a:r>
            <a:r>
              <a:rPr lang="zh-TW" altLang="en-US" sz="1600" b="1" dirty="0">
                <a:solidFill>
                  <a:schemeClr val="tx1">
                    <a:lumMod val="65000"/>
                    <a:lumOff val="35000"/>
                  </a:schemeClr>
                </a:solidFill>
                <a:latin typeface="新細明體" panose="02020500000000000000" pitchFamily="18" charset="-120"/>
                <a:ea typeface="新細明體" panose="02020500000000000000" pitchFamily="18" charset="-120"/>
              </a:rPr>
              <a:t>板橋支付</a:t>
            </a:r>
          </a:p>
        </p:txBody>
      </p:sp>
      <p:cxnSp>
        <p:nvCxnSpPr>
          <p:cNvPr id="24" name="直線接點 23"/>
          <p:cNvCxnSpPr/>
          <p:nvPr/>
        </p:nvCxnSpPr>
        <p:spPr>
          <a:xfrm>
            <a:off x="3635896" y="1844824"/>
            <a:ext cx="6222" cy="36004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H="1" flipV="1">
            <a:off x="1763688" y="2017244"/>
            <a:ext cx="4896544" cy="336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6651848" y="2026385"/>
            <a:ext cx="0" cy="18762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1763688" y="2017244"/>
            <a:ext cx="0" cy="18762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2810981" y="1452267"/>
            <a:ext cx="1649829" cy="464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TW" altLang="en-US" b="1" dirty="0">
                <a:solidFill>
                  <a:schemeClr val="tx1"/>
                </a:solidFill>
                <a:latin typeface="標楷體" panose="03000509000000000000" pitchFamily="65" charset="-120"/>
                <a:ea typeface="標楷體" panose="03000509000000000000" pitchFamily="65" charset="-120"/>
              </a:rPr>
              <a:t>縣預算補助</a:t>
            </a:r>
          </a:p>
        </p:txBody>
      </p:sp>
      <p:cxnSp>
        <p:nvCxnSpPr>
          <p:cNvPr id="40" name="直線接點 39"/>
          <p:cNvCxnSpPr/>
          <p:nvPr/>
        </p:nvCxnSpPr>
        <p:spPr>
          <a:xfrm>
            <a:off x="5076056" y="5820013"/>
            <a:ext cx="0" cy="210658"/>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6660232" y="5829396"/>
            <a:ext cx="0" cy="201275"/>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5868144" y="4957728"/>
            <a:ext cx="0" cy="1279584"/>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5076056" y="6021288"/>
            <a:ext cx="1584176" cy="9383"/>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5045027" y="6132787"/>
            <a:ext cx="1649829" cy="464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TW" altLang="en-US" b="1" dirty="0">
                <a:solidFill>
                  <a:schemeClr val="tx1"/>
                </a:solidFill>
                <a:latin typeface="標楷體" panose="03000509000000000000" pitchFamily="65" charset="-120"/>
                <a:ea typeface="標楷體" panose="03000509000000000000" pitchFamily="65" charset="-120"/>
              </a:rPr>
              <a:t>國教署補助</a:t>
            </a:r>
          </a:p>
        </p:txBody>
      </p:sp>
      <p:sp>
        <p:nvSpPr>
          <p:cNvPr id="59" name="矩形 58"/>
          <p:cNvSpPr/>
          <p:nvPr/>
        </p:nvSpPr>
        <p:spPr>
          <a:xfrm>
            <a:off x="212783" y="748692"/>
            <a:ext cx="2246098" cy="109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just"/>
            <a:r>
              <a:rPr lang="zh-TW" altLang="en-US" b="1" dirty="0">
                <a:solidFill>
                  <a:schemeClr val="tx1"/>
                </a:solidFill>
                <a:latin typeface="標楷體" panose="03000509000000000000" pitchFamily="65" charset="-120"/>
                <a:ea typeface="標楷體" panose="03000509000000000000" pitchFamily="65" charset="-120"/>
              </a:rPr>
              <a:t>＊申請方式：</a:t>
            </a:r>
            <a:endParaRPr lang="en-US" altLang="zh-TW" b="1" dirty="0">
              <a:solidFill>
                <a:schemeClr val="tx1"/>
              </a:solidFill>
              <a:latin typeface="標楷體" panose="03000509000000000000" pitchFamily="65" charset="-120"/>
              <a:ea typeface="標楷體" panose="03000509000000000000" pitchFamily="65" charset="-120"/>
            </a:endParaRPr>
          </a:p>
          <a:p>
            <a:pPr algn="just"/>
            <a:r>
              <a:rPr lang="en-US" altLang="zh-TW" b="1" dirty="0">
                <a:solidFill>
                  <a:srgbClr val="0070C0"/>
                </a:solidFill>
                <a:latin typeface="標楷體" panose="03000509000000000000" pitchFamily="65" charset="-120"/>
                <a:ea typeface="標楷體" panose="03000509000000000000" pitchFamily="65" charset="-120"/>
              </a:rPr>
              <a:t>1.AB</a:t>
            </a:r>
            <a:r>
              <a:rPr lang="zh-TW" altLang="en-US" b="1" dirty="0">
                <a:solidFill>
                  <a:srgbClr val="0070C0"/>
                </a:solidFill>
                <a:latin typeface="標楷體" panose="03000509000000000000" pitchFamily="65" charset="-120"/>
                <a:ea typeface="標楷體" panose="03000509000000000000" pitchFamily="65" charset="-120"/>
              </a:rPr>
              <a:t>表</a:t>
            </a:r>
            <a:endParaRPr lang="en-US" altLang="zh-TW" b="1" dirty="0">
              <a:solidFill>
                <a:srgbClr val="0070C0"/>
              </a:solidFill>
              <a:latin typeface="標楷體" panose="03000509000000000000" pitchFamily="65" charset="-120"/>
              <a:ea typeface="標楷體" panose="03000509000000000000" pitchFamily="65" charset="-120"/>
            </a:endParaRPr>
          </a:p>
          <a:p>
            <a:pPr algn="just"/>
            <a:r>
              <a:rPr lang="en-US" altLang="zh-TW" b="1" dirty="0">
                <a:solidFill>
                  <a:srgbClr val="00B050"/>
                </a:solidFill>
                <a:latin typeface="標楷體" panose="03000509000000000000" pitchFamily="65" charset="-120"/>
                <a:ea typeface="標楷體" panose="03000509000000000000" pitchFamily="65" charset="-120"/>
              </a:rPr>
              <a:t>2.</a:t>
            </a:r>
            <a:r>
              <a:rPr lang="zh-TW" altLang="en-US" b="1" dirty="0">
                <a:solidFill>
                  <a:srgbClr val="00B050"/>
                </a:solidFill>
                <a:latin typeface="標楷體" panose="03000509000000000000" pitchFamily="65" charset="-120"/>
                <a:ea typeface="標楷體" panose="03000509000000000000" pitchFamily="65" charset="-120"/>
              </a:rPr>
              <a:t>教科圖書共同供應</a:t>
            </a:r>
            <a:endParaRPr lang="en-US" altLang="zh-TW" b="1" dirty="0">
              <a:solidFill>
                <a:srgbClr val="00B050"/>
              </a:solidFill>
              <a:latin typeface="標楷體" panose="03000509000000000000" pitchFamily="65" charset="-120"/>
              <a:ea typeface="標楷體" panose="03000509000000000000" pitchFamily="65" charset="-120"/>
            </a:endParaRPr>
          </a:p>
          <a:p>
            <a:pPr algn="just"/>
            <a:r>
              <a:rPr lang="zh-TW" altLang="en-US" b="1" dirty="0">
                <a:solidFill>
                  <a:srgbClr val="00B050"/>
                </a:solidFill>
                <a:latin typeface="標楷體" panose="03000509000000000000" pitchFamily="65" charset="-120"/>
                <a:ea typeface="標楷體" panose="03000509000000000000" pitchFamily="65" charset="-120"/>
              </a:rPr>
              <a:t>  服務網</a:t>
            </a:r>
          </a:p>
        </p:txBody>
      </p:sp>
    </p:spTree>
    <p:extLst>
      <p:ext uri="{BB962C8B-B14F-4D97-AF65-F5344CB8AC3E}">
        <p14:creationId xmlns:p14="http://schemas.microsoft.com/office/powerpoint/2010/main" val="380092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par>
                                <p:cTn id="43" presetID="16" presetClass="entr" presetSubtype="2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par>
                                <p:cTn id="59" presetID="53" presetClass="entr" presetSubtype="16"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par>
                                <p:cTn id="64" presetID="53" presetClass="entr" presetSubtype="16"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par>
                                <p:cTn id="69" presetID="53" presetClass="entr" presetSubtype="16"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Effect transition="in" filter="fade">
                                      <p:cBhvr>
                                        <p:cTn id="73" dur="500"/>
                                        <p:tgtEl>
                                          <p:spTgt spid="2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animEffect transition="in" filter="fade">
                                      <p:cBhvr>
                                        <p:cTn id="78" dur="500"/>
                                        <p:tgtEl>
                                          <p:spTgt spid="38"/>
                                        </p:tgtEl>
                                      </p:cBhvr>
                                    </p:animEffect>
                                  </p:childTnLst>
                                </p:cTn>
                              </p:par>
                              <p:par>
                                <p:cTn id="79" presetID="53" presetClass="entr" presetSubtype="16"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par>
                                <p:cTn id="84" presetID="53" presetClass="entr" presetSubtype="16" fill="hold" nodeType="with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p:cTn id="86" dur="500" fill="hold"/>
                                        <p:tgtEl>
                                          <p:spTgt spid="50"/>
                                        </p:tgtEl>
                                        <p:attrNameLst>
                                          <p:attrName>ppt_w</p:attrName>
                                        </p:attrNameLst>
                                      </p:cBhvr>
                                      <p:tavLst>
                                        <p:tav tm="0">
                                          <p:val>
                                            <p:fltVal val="0"/>
                                          </p:val>
                                        </p:tav>
                                        <p:tav tm="100000">
                                          <p:val>
                                            <p:strVal val="#ppt_w"/>
                                          </p:val>
                                        </p:tav>
                                      </p:tavLst>
                                    </p:anim>
                                    <p:anim calcmode="lin" valueType="num">
                                      <p:cBhvr>
                                        <p:cTn id="87" dur="500" fill="hold"/>
                                        <p:tgtEl>
                                          <p:spTgt spid="50"/>
                                        </p:tgtEl>
                                        <p:attrNameLst>
                                          <p:attrName>ppt_h</p:attrName>
                                        </p:attrNameLst>
                                      </p:cBhvr>
                                      <p:tavLst>
                                        <p:tav tm="0">
                                          <p:val>
                                            <p:fltVal val="0"/>
                                          </p:val>
                                        </p:tav>
                                        <p:tav tm="100000">
                                          <p:val>
                                            <p:strVal val="#ppt_h"/>
                                          </p:val>
                                        </p:tav>
                                      </p:tavLst>
                                    </p:anim>
                                    <p:animEffect transition="in" filter="fade">
                                      <p:cBhvr>
                                        <p:cTn id="88" dur="500"/>
                                        <p:tgtEl>
                                          <p:spTgt spid="50"/>
                                        </p:tgtEl>
                                      </p:cBhvr>
                                    </p:animEffect>
                                  </p:childTnLst>
                                </p:cTn>
                              </p:par>
                              <p:par>
                                <p:cTn id="89" presetID="53" presetClass="entr" presetSubtype="16"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Effect transition="in" filter="fade">
                                      <p:cBhvr>
                                        <p:cTn id="93" dur="500"/>
                                        <p:tgtEl>
                                          <p:spTgt spid="47"/>
                                        </p:tgtEl>
                                      </p:cBhvr>
                                    </p:animEffect>
                                  </p:childTnLst>
                                </p:cTn>
                              </p:par>
                              <p:par>
                                <p:cTn id="94" presetID="53" presetClass="entr" presetSubtype="16"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cBhvr>
                                        <p:cTn id="101" dur="500" fill="hold"/>
                                        <p:tgtEl>
                                          <p:spTgt spid="54"/>
                                        </p:tgtEl>
                                        <p:attrNameLst>
                                          <p:attrName>ppt_w</p:attrName>
                                        </p:attrNameLst>
                                      </p:cBhvr>
                                      <p:tavLst>
                                        <p:tav tm="0">
                                          <p:val>
                                            <p:fltVal val="0"/>
                                          </p:val>
                                        </p:tav>
                                        <p:tav tm="100000">
                                          <p:val>
                                            <p:strVal val="#ppt_w"/>
                                          </p:val>
                                        </p:tav>
                                      </p:tavLst>
                                    </p:anim>
                                    <p:anim calcmode="lin" valueType="num">
                                      <p:cBhvr>
                                        <p:cTn id="102" dur="500" fill="hold"/>
                                        <p:tgtEl>
                                          <p:spTgt spid="54"/>
                                        </p:tgtEl>
                                        <p:attrNameLst>
                                          <p:attrName>ppt_h</p:attrName>
                                        </p:attrNameLst>
                                      </p:cBhvr>
                                      <p:tavLst>
                                        <p:tav tm="0">
                                          <p:val>
                                            <p:fltVal val="0"/>
                                          </p:val>
                                        </p:tav>
                                        <p:tav tm="100000">
                                          <p:val>
                                            <p:strVal val="#ppt_h"/>
                                          </p:val>
                                        </p:tav>
                                      </p:tavLst>
                                    </p:anim>
                                    <p:animEffect transition="in" filter="fade">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21" presetClass="entr" presetSubtype="1"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heel(1)">
                                      <p:cBhvr>
                                        <p:cTn id="108" dur="2000"/>
                                        <p:tgtEl>
                                          <p:spTgt spid="21"/>
                                        </p:tgtEl>
                                      </p:cBhvr>
                                    </p:animEffect>
                                  </p:childTnLst>
                                </p:cTn>
                              </p:par>
                              <p:par>
                                <p:cTn id="109" presetID="21" presetClass="entr" presetSubtype="1"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heel(1)">
                                      <p:cBhvr>
                                        <p:cTn id="111" dur="20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1000"/>
                                        <p:tgtEl>
                                          <p:spTgt spid="59"/>
                                        </p:tgtEl>
                                      </p:cBhvr>
                                    </p:animEffect>
                                    <p:anim calcmode="lin" valueType="num">
                                      <p:cBhvr>
                                        <p:cTn id="117" dur="1000" fill="hold"/>
                                        <p:tgtEl>
                                          <p:spTgt spid="59"/>
                                        </p:tgtEl>
                                        <p:attrNameLst>
                                          <p:attrName>ppt_x</p:attrName>
                                        </p:attrNameLst>
                                      </p:cBhvr>
                                      <p:tavLst>
                                        <p:tav tm="0">
                                          <p:val>
                                            <p:strVal val="#ppt_x"/>
                                          </p:val>
                                        </p:tav>
                                        <p:tav tm="100000">
                                          <p:val>
                                            <p:strVal val="#ppt_x"/>
                                          </p:val>
                                        </p:tav>
                                      </p:tavLst>
                                    </p:anim>
                                    <p:anim calcmode="lin" valueType="num">
                                      <p:cBhvr>
                                        <p:cTn id="11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9" grpId="0"/>
      <p:bldP spid="20" grpId="0"/>
      <p:bldP spid="21" grpId="0" animBg="1"/>
      <p:bldP spid="22" grpId="0" animBg="1"/>
      <p:bldP spid="38" grpId="0"/>
      <p:bldP spid="54"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C1556-CF02-8482-6239-650623995A8C}"/>
            </a:ext>
          </a:extLst>
        </p:cNvPr>
        <p:cNvGrpSpPr/>
        <p:nvPr/>
      </p:nvGrpSpPr>
      <p:grpSpPr>
        <a:xfrm>
          <a:off x="0" y="0"/>
          <a:ext cx="0" cy="0"/>
          <a:chOff x="0" y="0"/>
          <a:chExt cx="0" cy="0"/>
        </a:xfrm>
      </p:grpSpPr>
      <p:pic>
        <p:nvPicPr>
          <p:cNvPr id="2" name="圖片 1" descr="一張含有 文字, 螢幕擷取畫面, 字型, 數字 的圖片&#10;&#10;自動產生的描述">
            <a:extLst>
              <a:ext uri="{FF2B5EF4-FFF2-40B4-BE49-F238E27FC236}">
                <a16:creationId xmlns:a16="http://schemas.microsoft.com/office/drawing/2014/main" id="{E3A87C9B-F388-CEE2-A131-3D9920921C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84" y="1412776"/>
            <a:ext cx="9087596" cy="3888432"/>
          </a:xfrm>
          <a:prstGeom prst="rect">
            <a:avLst/>
          </a:prstGeom>
          <a:noFill/>
          <a:ln>
            <a:noFill/>
          </a:ln>
        </p:spPr>
      </p:pic>
    </p:spTree>
    <p:extLst>
      <p:ext uri="{BB962C8B-B14F-4D97-AF65-F5344CB8AC3E}">
        <p14:creationId xmlns:p14="http://schemas.microsoft.com/office/powerpoint/2010/main" val="80236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65851"/>
            <a:ext cx="7848872" cy="936104"/>
          </a:xfrm>
        </p:spPr>
        <p:txBody>
          <a:bodyPr>
            <a:normAutofit/>
          </a:bodyPr>
          <a:lstStyle/>
          <a:p>
            <a:pPr algn="l"/>
            <a:r>
              <a:rPr lang="zh-TW" altLang="en-US" sz="2400" b="1" dirty="0">
                <a:latin typeface="標楷體" panose="03000509000000000000" pitchFamily="65" charset="-120"/>
                <a:ea typeface="標楷體" panose="03000509000000000000" pitchFamily="65" charset="-120"/>
              </a:rPr>
              <a:t>＊沒意外的話，右側表格就</a:t>
            </a:r>
            <a:r>
              <a:rPr lang="zh-TW" altLang="en-US" sz="2400" b="1">
                <a:latin typeface="標楷體" panose="03000509000000000000" pitchFamily="65" charset="-120"/>
                <a:ea typeface="標楷體" panose="03000509000000000000" pitchFamily="65" charset="-120"/>
              </a:rPr>
              <a:t>會是各</a:t>
            </a:r>
            <a:r>
              <a:rPr lang="zh-TW" altLang="en-US" sz="2400" b="1" dirty="0">
                <a:latin typeface="標楷體" panose="03000509000000000000" pitchFamily="65" charset="-120"/>
                <a:ea typeface="標楷體" panose="03000509000000000000" pitchFamily="65" charset="-120"/>
              </a:rPr>
              <a:t>補助計畫要給付各書商的教科書款。</a:t>
            </a:r>
          </a:p>
        </p:txBody>
      </p:sp>
      <p:sp>
        <p:nvSpPr>
          <p:cNvPr id="5" name="文字方塊 4"/>
          <p:cNvSpPr txBox="1"/>
          <p:nvPr/>
        </p:nvSpPr>
        <p:spPr>
          <a:xfrm>
            <a:off x="755576" y="5059050"/>
            <a:ext cx="7488832" cy="1477328"/>
          </a:xfrm>
          <a:prstGeom prst="rect">
            <a:avLst/>
          </a:prstGeom>
          <a:noFill/>
        </p:spPr>
        <p:txBody>
          <a:bodyPr wrap="square" rtlCol="0">
            <a:spAutoFit/>
          </a:bodyPr>
          <a:lstStyle/>
          <a:p>
            <a:pPr algn="just"/>
            <a:r>
              <a:rPr lang="zh-TW" altLang="en-US" dirty="0">
                <a:latin typeface="標楷體" panose="03000509000000000000" pitchFamily="65" charset="-120"/>
                <a:ea typeface="標楷體" panose="03000509000000000000" pitchFamily="65" charset="-120"/>
              </a:rPr>
              <a:t>✔支出分攤方式屬學校內部程序，請老師們詢問學校會計或出納。</a:t>
            </a:r>
            <a:endParaRPr lang="en-US" altLang="zh-TW" dirty="0">
              <a:latin typeface="標楷體" panose="03000509000000000000" pitchFamily="65" charset="-120"/>
              <a:ea typeface="標楷體" panose="03000509000000000000" pitchFamily="65" charset="-120"/>
            </a:endParaRPr>
          </a:p>
          <a:p>
            <a:pPr algn="just"/>
            <a:r>
              <a:rPr lang="zh-TW" altLang="en-US" dirty="0">
                <a:latin typeface="標楷體" panose="03000509000000000000" pitchFamily="65" charset="-120"/>
                <a:ea typeface="標楷體" panose="03000509000000000000" pitchFamily="65" charset="-120"/>
              </a:rPr>
              <a:t>✔國教署為協助各地方政府及學校簡化款項轉撥之行政流程，委請新北市教育局</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板橋國小承辦</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協助撥付</a:t>
            </a:r>
            <a:r>
              <a:rPr lang="zh-TW" altLang="en-US" b="1" u="sng" dirty="0">
                <a:solidFill>
                  <a:srgbClr val="385D8A"/>
                </a:solidFill>
                <a:latin typeface="標楷體" panose="03000509000000000000" pitchFamily="65" charset="-120"/>
                <a:ea typeface="標楷體" panose="03000509000000000000" pitchFamily="65" charset="-120"/>
              </a:rPr>
              <a:t>學生用書</a:t>
            </a:r>
            <a:r>
              <a:rPr lang="zh-TW" altLang="en-US" dirty="0">
                <a:latin typeface="標楷體" panose="03000509000000000000" pitchFamily="65" charset="-120"/>
                <a:ea typeface="標楷體" panose="03000509000000000000" pitchFamily="65" charset="-120"/>
              </a:rPr>
              <a:t>補助款予各教科書出版公司，請學校協助配合教科用書驗收及書款確認事宜；並避免因誤填系統之教科用書需求數量，致核定補助金額與本次驗收交貨金額未符之情形。</a:t>
            </a:r>
            <a:endParaRPr lang="en-US" altLang="zh-TW" dirty="0">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7D8BE8F1-A768-56E4-7B62-A183041C154C}"/>
              </a:ext>
            </a:extLst>
          </p:cNvPr>
          <p:cNvPicPr>
            <a:picLocks noChangeAspect="1"/>
          </p:cNvPicPr>
          <p:nvPr/>
        </p:nvPicPr>
        <p:blipFill rotWithShape="1">
          <a:blip r:embed="rId2"/>
          <a:srcRect l="13775" t="26200" r="17714" b="12200"/>
          <a:stretch/>
        </p:blipFill>
        <p:spPr>
          <a:xfrm>
            <a:off x="683568" y="1006862"/>
            <a:ext cx="8063955" cy="4078322"/>
          </a:xfrm>
          <a:prstGeom prst="rect">
            <a:avLst/>
          </a:prstGeom>
        </p:spPr>
      </p:pic>
    </p:spTree>
    <p:extLst>
      <p:ext uri="{BB962C8B-B14F-4D97-AF65-F5344CB8AC3E}">
        <p14:creationId xmlns:p14="http://schemas.microsoft.com/office/powerpoint/2010/main" val="294666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73436" y="2780928"/>
            <a:ext cx="7776864" cy="3508653"/>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學校用書及學生用書試算表</a:t>
            </a:r>
            <a:r>
              <a:rPr lang="zh-TW" altLang="en-US" sz="2400" b="1" u="sng" dirty="0">
                <a:solidFill>
                  <a:schemeClr val="bg2">
                    <a:lumMod val="25000"/>
                  </a:schemeClr>
                </a:solidFill>
                <a:latin typeface="標楷體" panose="03000509000000000000" pitchFamily="65" charset="-120"/>
                <a:ea typeface="標楷體" panose="03000509000000000000" pitchFamily="65" charset="-120"/>
              </a:rPr>
              <a:t>僅供參考</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無強制填寫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，金額請以教科圖書共同供應服務網為準。</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使用學校用書試算表請於粉紅色欄位填</a:t>
            </a:r>
            <a:r>
              <a:rPr lang="zh-TW" altLang="en-US" sz="2400" b="1" dirty="0">
                <a:solidFill>
                  <a:srgbClr val="0000FF"/>
                </a:solidFill>
                <a:latin typeface="標楷體" panose="03000509000000000000" pitchFamily="65" charset="-120"/>
                <a:ea typeface="標楷體" panose="03000509000000000000" pitchFamily="65" charset="-120"/>
              </a:rPr>
              <a:t>「需求</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本</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及教科圖書共同供應服務網顯示的</a:t>
            </a:r>
            <a:r>
              <a:rPr lang="zh-TW" altLang="en-US" sz="2400" b="1" dirty="0">
                <a:solidFill>
                  <a:srgbClr val="0000FF"/>
                </a:solidFill>
                <a:latin typeface="標楷體" panose="03000509000000000000" pitchFamily="65" charset="-120"/>
                <a:ea typeface="標楷體" panose="03000509000000000000" pitchFamily="65" charset="-120"/>
              </a:rPr>
              <a:t>「樣書</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本</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備註：</a:t>
            </a:r>
            <a:endParaRPr lang="en-US" altLang="zh-TW"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dirty="0">
                <a:latin typeface="標楷體" panose="03000509000000000000" pitchFamily="65" charset="-120"/>
                <a:ea typeface="標楷體" panose="03000509000000000000" pitchFamily="65" charset="-120"/>
              </a:rPr>
              <a:t>樣書數量係國教署與出版商契約訂定，會依據學校班數及學生數有所不同，請手動輸入需求數及樣書數，以利金額試算。</a:t>
            </a:r>
            <a:endParaRPr lang="en-US" altLang="zh-TW"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dirty="0">
                <a:latin typeface="標楷體" panose="03000509000000000000" pitchFamily="65" charset="-120"/>
                <a:ea typeface="標楷體" panose="03000509000000000000" pitchFamily="65" charset="-120"/>
              </a:rPr>
              <a:t>學校用書試算表未納入教師手冊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不影響學校用書金額</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，依據共同供應契約三、</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三</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廠商應無償提供各適用學校及使用班級之任課教師該領域</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學科</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教師手冊乙套。</a:t>
            </a:r>
            <a:endParaRPr lang="en-US" altLang="zh-TW" dirty="0">
              <a:latin typeface="標楷體" panose="03000509000000000000" pitchFamily="65" charset="-120"/>
              <a:ea typeface="標楷體" panose="03000509000000000000" pitchFamily="65" charset="-120"/>
            </a:endParaRPr>
          </a:p>
        </p:txBody>
      </p:sp>
      <p:sp>
        <p:nvSpPr>
          <p:cNvPr id="3" name="標題 1"/>
          <p:cNvSpPr txBox="1">
            <a:spLocks/>
          </p:cNvSpPr>
          <p:nvPr/>
        </p:nvSpPr>
        <p:spPr>
          <a:xfrm>
            <a:off x="2190564" y="1556792"/>
            <a:ext cx="4762872" cy="63408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200" b="1" dirty="0">
                <a:solidFill>
                  <a:schemeClr val="accent5">
                    <a:lumMod val="50000"/>
                  </a:schemeClr>
                </a:solidFill>
                <a:latin typeface="標楷體" panose="03000509000000000000" pitchFamily="65" charset="-120"/>
                <a:ea typeface="標楷體" panose="03000509000000000000" pitchFamily="65" charset="-120"/>
              </a:rPr>
              <a:t>AB</a:t>
            </a:r>
            <a:r>
              <a:rPr lang="zh-TW" altLang="en-US" sz="3200" b="1" dirty="0">
                <a:solidFill>
                  <a:schemeClr val="accent5">
                    <a:lumMod val="50000"/>
                  </a:schemeClr>
                </a:solidFill>
                <a:latin typeface="標楷體" panose="03000509000000000000" pitchFamily="65" charset="-120"/>
                <a:ea typeface="標楷體" panose="03000509000000000000" pitchFamily="65" charset="-120"/>
              </a:rPr>
              <a:t>表填報</a:t>
            </a:r>
            <a:r>
              <a:rPr lang="en-US" altLang="zh-TW" sz="3200" b="1" dirty="0">
                <a:solidFill>
                  <a:schemeClr val="accent5">
                    <a:lumMod val="50000"/>
                  </a:schemeClr>
                </a:solidFill>
                <a:latin typeface="標楷體" panose="03000509000000000000" pitchFamily="65" charset="-120"/>
                <a:ea typeface="標楷體" panose="03000509000000000000" pitchFamily="65" charset="-120"/>
              </a:rPr>
              <a:t>(</a:t>
            </a:r>
            <a:r>
              <a:rPr lang="zh-TW" altLang="en-US" sz="3200" b="1" dirty="0">
                <a:solidFill>
                  <a:schemeClr val="accent5">
                    <a:lumMod val="50000"/>
                  </a:schemeClr>
                </a:solidFill>
                <a:latin typeface="標楷體" panose="03000509000000000000" pitchFamily="65" charset="-120"/>
                <a:ea typeface="標楷體" panose="03000509000000000000" pitchFamily="65" charset="-120"/>
              </a:rPr>
              <a:t>補充</a:t>
            </a:r>
            <a:r>
              <a:rPr lang="en-US" altLang="zh-TW" sz="3200" b="1" dirty="0">
                <a:solidFill>
                  <a:schemeClr val="accent5">
                    <a:lumMod val="50000"/>
                  </a:schemeClr>
                </a:solidFill>
                <a:latin typeface="標楷體" panose="03000509000000000000" pitchFamily="65" charset="-120"/>
                <a:ea typeface="標楷體" panose="03000509000000000000" pitchFamily="65" charset="-120"/>
              </a:rPr>
              <a:t>)</a:t>
            </a:r>
            <a:r>
              <a:rPr lang="zh-TW" altLang="en-US" sz="3200" b="1" dirty="0">
                <a:solidFill>
                  <a:schemeClr val="accent5">
                    <a:lumMod val="50000"/>
                  </a:schemeClr>
                </a:solidFill>
                <a:latin typeface="標楷體" panose="03000509000000000000" pitchFamily="65" charset="-120"/>
                <a:ea typeface="標楷體" panose="03000509000000000000" pitchFamily="65" charset="-120"/>
              </a:rPr>
              <a:t>：學校用書試算</a:t>
            </a:r>
            <a:endParaRPr lang="en-US" altLang="zh-TW" sz="3200" b="1" dirty="0">
              <a:solidFill>
                <a:schemeClr val="accent5">
                  <a:lumMod val="5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0027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CAC96FE-32A3-4455-37A0-B93F9BE4ECB7}"/>
              </a:ext>
            </a:extLst>
          </p:cNvPr>
          <p:cNvPicPr>
            <a:picLocks noChangeAspect="1"/>
          </p:cNvPicPr>
          <p:nvPr/>
        </p:nvPicPr>
        <p:blipFill rotWithShape="1">
          <a:blip r:embed="rId2"/>
          <a:srcRect l="389" t="22001" r="56299" b="8001"/>
          <a:stretch/>
        </p:blipFill>
        <p:spPr>
          <a:xfrm>
            <a:off x="824643" y="44624"/>
            <a:ext cx="7494714" cy="6813376"/>
          </a:xfrm>
          <a:prstGeom prst="rect">
            <a:avLst/>
          </a:prstGeom>
        </p:spPr>
      </p:pic>
    </p:spTree>
    <p:extLst>
      <p:ext uri="{BB962C8B-B14F-4D97-AF65-F5344CB8AC3E}">
        <p14:creationId xmlns:p14="http://schemas.microsoft.com/office/powerpoint/2010/main" val="2273093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65851"/>
            <a:ext cx="7848872" cy="598853"/>
          </a:xfrm>
        </p:spPr>
        <p:txBody>
          <a:bodyPr>
            <a:normAutofit/>
          </a:bodyPr>
          <a:lstStyle/>
          <a:p>
            <a:pPr algn="l"/>
            <a:r>
              <a:rPr lang="zh-TW" altLang="en-US" sz="2400" b="1" dirty="0">
                <a:latin typeface="標楷體" panose="03000509000000000000" pitchFamily="65" charset="-120"/>
                <a:ea typeface="標楷體" panose="03000509000000000000" pitchFamily="65" charset="-120"/>
              </a:rPr>
              <a:t>＊沒意外的話，右側表格會是要給付各書商的學校用書款。</a:t>
            </a:r>
          </a:p>
        </p:txBody>
      </p:sp>
      <p:pic>
        <p:nvPicPr>
          <p:cNvPr id="5" name="圖片 4">
            <a:extLst>
              <a:ext uri="{FF2B5EF4-FFF2-40B4-BE49-F238E27FC236}">
                <a16:creationId xmlns:a16="http://schemas.microsoft.com/office/drawing/2014/main" id="{3D8D03D5-97EE-D95A-BBBA-376084AC9BF8}"/>
              </a:ext>
            </a:extLst>
          </p:cNvPr>
          <p:cNvPicPr>
            <a:picLocks noChangeAspect="1"/>
          </p:cNvPicPr>
          <p:nvPr/>
        </p:nvPicPr>
        <p:blipFill rotWithShape="1">
          <a:blip r:embed="rId2"/>
          <a:srcRect l="45275" t="23400" r="29525" b="9401"/>
          <a:stretch/>
        </p:blipFill>
        <p:spPr>
          <a:xfrm>
            <a:off x="2581047" y="704616"/>
            <a:ext cx="3981905" cy="5972858"/>
          </a:xfrm>
          <a:prstGeom prst="rect">
            <a:avLst/>
          </a:prstGeom>
        </p:spPr>
      </p:pic>
    </p:spTree>
    <p:extLst>
      <p:ext uri="{BB962C8B-B14F-4D97-AF65-F5344CB8AC3E}">
        <p14:creationId xmlns:p14="http://schemas.microsoft.com/office/powerpoint/2010/main" val="378081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23616" y="844249"/>
            <a:ext cx="4762872" cy="63408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200" b="1" dirty="0">
                <a:solidFill>
                  <a:schemeClr val="accent5">
                    <a:lumMod val="50000"/>
                  </a:schemeClr>
                </a:solidFill>
                <a:latin typeface="標楷體" panose="03000509000000000000" pitchFamily="65" charset="-120"/>
                <a:ea typeface="標楷體" panose="03000509000000000000" pitchFamily="65" charset="-120"/>
              </a:rPr>
              <a:t>收入</a:t>
            </a:r>
            <a:r>
              <a:rPr lang="en-US" altLang="zh-TW" sz="3200" b="1" dirty="0">
                <a:solidFill>
                  <a:schemeClr val="accent5">
                    <a:lumMod val="50000"/>
                  </a:schemeClr>
                </a:solidFill>
                <a:latin typeface="標楷體" panose="03000509000000000000" pitchFamily="65" charset="-120"/>
                <a:ea typeface="標楷體" panose="03000509000000000000" pitchFamily="65" charset="-120"/>
              </a:rPr>
              <a:t>=</a:t>
            </a:r>
            <a:r>
              <a:rPr lang="zh-TW" altLang="en-US" sz="3200" b="1" dirty="0">
                <a:solidFill>
                  <a:schemeClr val="accent5">
                    <a:lumMod val="50000"/>
                  </a:schemeClr>
                </a:solidFill>
                <a:latin typeface="標楷體" panose="03000509000000000000" pitchFamily="65" charset="-120"/>
                <a:ea typeface="標楷體" panose="03000509000000000000" pitchFamily="65" charset="-120"/>
              </a:rPr>
              <a:t>支出</a:t>
            </a:r>
            <a:endParaRPr lang="en-US" altLang="zh-TW" sz="3200" b="1" dirty="0">
              <a:solidFill>
                <a:schemeClr val="accent5">
                  <a:lumMod val="50000"/>
                </a:schemeClr>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1043469" y="1916832"/>
            <a:ext cx="4392488" cy="1569660"/>
          </a:xfrm>
          <a:prstGeom prst="rect">
            <a:avLst/>
          </a:prstGeom>
          <a:noFill/>
        </p:spPr>
        <p:txBody>
          <a:bodyPr wrap="square" numCol="1" rtlCol="0">
            <a:spAutoFit/>
          </a:bodyPr>
          <a:lstStyle/>
          <a:p>
            <a:r>
              <a:rPr lang="zh-TW" altLang="en-US" sz="2400" dirty="0">
                <a:latin typeface="標楷體" panose="03000509000000000000" pitchFamily="65" charset="-120"/>
                <a:ea typeface="標楷體" panose="03000509000000000000" pitchFamily="65" charset="-120"/>
              </a:rPr>
              <a:t>申請補助經費：</a:t>
            </a:r>
            <a:endParaRPr lang="en-US" altLang="zh-TW" sz="24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400" dirty="0">
                <a:latin typeface="標楷體" panose="03000509000000000000" pitchFamily="65" charset="-120"/>
                <a:ea typeface="標楷體" panose="03000509000000000000" pitchFamily="65" charset="-120"/>
              </a:rPr>
              <a:t>審定本及藝能科</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縣補助</a:t>
            </a:r>
            <a:r>
              <a:rPr lang="en-US" altLang="zh-TW" sz="2400" dirty="0">
                <a:latin typeface="標楷體" panose="03000509000000000000" pitchFamily="65" charset="-120"/>
                <a:ea typeface="標楷體" panose="03000509000000000000" pitchFamily="65" charset="-120"/>
              </a:rPr>
              <a:t>)</a:t>
            </a:r>
          </a:p>
          <a:p>
            <a:pPr marL="457200" indent="-457200">
              <a:buFont typeface="+mj-lt"/>
              <a:buAutoNum type="arabicPeriod"/>
            </a:pPr>
            <a:r>
              <a:rPr lang="zh-TW" altLang="en-US" sz="2400" dirty="0">
                <a:latin typeface="標楷體" panose="03000509000000000000" pitchFamily="65" charset="-120"/>
                <a:ea typeface="標楷體" panose="03000509000000000000" pitchFamily="65" charset="-120"/>
              </a:rPr>
              <a:t>花東書籍費</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國教署</a:t>
            </a:r>
            <a:r>
              <a:rPr lang="en-US" altLang="zh-TW" sz="2400" dirty="0">
                <a:latin typeface="標楷體" panose="03000509000000000000" pitchFamily="65" charset="-120"/>
                <a:ea typeface="標楷體" panose="03000509000000000000" pitchFamily="65" charset="-120"/>
              </a:rPr>
              <a:t>)</a:t>
            </a:r>
          </a:p>
          <a:p>
            <a:pPr marL="457200" indent="-457200">
              <a:buFont typeface="+mj-lt"/>
              <a:buAutoNum type="arabicPeriod"/>
            </a:pPr>
            <a:r>
              <a:rPr lang="zh-TW" altLang="en-US" sz="2400" dirty="0">
                <a:latin typeface="標楷體" panose="03000509000000000000" pitchFamily="65" charset="-120"/>
                <a:ea typeface="標楷體" panose="03000509000000000000" pitchFamily="65" charset="-120"/>
              </a:rPr>
              <a:t>學校用書</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國教署</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縣補助</a:t>
            </a:r>
            <a:r>
              <a:rPr lang="en-US" altLang="zh-TW" sz="2400" dirty="0">
                <a:latin typeface="標楷體" panose="03000509000000000000" pitchFamily="65" charset="-120"/>
                <a:ea typeface="標楷體" panose="03000509000000000000" pitchFamily="65" charset="-120"/>
              </a:rPr>
              <a:t>)</a:t>
            </a:r>
          </a:p>
        </p:txBody>
      </p:sp>
      <p:sp>
        <p:nvSpPr>
          <p:cNvPr id="4" name="文字方塊 3"/>
          <p:cNvSpPr txBox="1"/>
          <p:nvPr/>
        </p:nvSpPr>
        <p:spPr>
          <a:xfrm>
            <a:off x="5588496" y="1916832"/>
            <a:ext cx="2007840" cy="1569660"/>
          </a:xfrm>
          <a:prstGeom prst="rect">
            <a:avLst/>
          </a:prstGeom>
          <a:noFill/>
        </p:spPr>
        <p:txBody>
          <a:bodyPr wrap="square" numCol="1" rtlCol="0">
            <a:spAutoFit/>
          </a:bodyPr>
          <a:lstStyle/>
          <a:p>
            <a:r>
              <a:rPr lang="zh-TW" altLang="en-US" sz="2400" dirty="0">
                <a:latin typeface="標楷體" panose="03000509000000000000" pitchFamily="65" charset="-120"/>
                <a:ea typeface="標楷體" panose="03000509000000000000" pitchFamily="65" charset="-120"/>
              </a:rPr>
              <a:t>支付各書商：</a:t>
            </a:r>
            <a:endParaRPr lang="en-US" altLang="zh-TW" sz="24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400" dirty="0">
                <a:latin typeface="標楷體" panose="03000509000000000000" pitchFamily="65" charset="-120"/>
                <a:ea typeface="標楷體" panose="03000509000000000000" pitchFamily="65" charset="-120"/>
              </a:rPr>
              <a:t>康軒</a:t>
            </a:r>
            <a:endParaRPr lang="en-US" altLang="zh-TW" sz="24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400" dirty="0">
                <a:latin typeface="標楷體" panose="03000509000000000000" pitchFamily="65" charset="-120"/>
                <a:ea typeface="標楷體" panose="03000509000000000000" pitchFamily="65" charset="-120"/>
              </a:rPr>
              <a:t>翰林</a:t>
            </a:r>
            <a:endParaRPr lang="en-US" altLang="zh-TW" sz="24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400" dirty="0">
                <a:latin typeface="標楷體" panose="03000509000000000000" pitchFamily="65" charset="-120"/>
                <a:ea typeface="標楷體" panose="03000509000000000000" pitchFamily="65" charset="-120"/>
              </a:rPr>
              <a:t>南一</a:t>
            </a:r>
            <a:endParaRPr lang="en-US" altLang="zh-TW" sz="2400" dirty="0">
              <a:latin typeface="標楷體" panose="03000509000000000000" pitchFamily="65" charset="-120"/>
              <a:ea typeface="標楷體" panose="03000509000000000000" pitchFamily="65" charset="-120"/>
            </a:endParaRPr>
          </a:p>
        </p:txBody>
      </p:sp>
      <p:sp>
        <p:nvSpPr>
          <p:cNvPr id="5" name="標題 1"/>
          <p:cNvSpPr txBox="1">
            <a:spLocks/>
          </p:cNvSpPr>
          <p:nvPr/>
        </p:nvSpPr>
        <p:spPr>
          <a:xfrm>
            <a:off x="467544" y="4010414"/>
            <a:ext cx="4762872" cy="150681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200" b="1" dirty="0">
                <a:solidFill>
                  <a:schemeClr val="accent5">
                    <a:lumMod val="50000"/>
                  </a:schemeClr>
                </a:solidFill>
                <a:latin typeface="標楷體" panose="03000509000000000000" pitchFamily="65" charset="-120"/>
                <a:ea typeface="標楷體" panose="03000509000000000000" pitchFamily="65" charset="-120"/>
              </a:rPr>
              <a:t>收入＞支出</a:t>
            </a:r>
            <a:endParaRPr lang="en-US" altLang="zh-TW" sz="3200" b="1" dirty="0">
              <a:solidFill>
                <a:schemeClr val="accent5">
                  <a:lumMod val="50000"/>
                </a:schemeClr>
              </a:solidFill>
              <a:latin typeface="標楷體" panose="03000509000000000000" pitchFamily="65" charset="-120"/>
              <a:ea typeface="標楷體" panose="03000509000000000000" pitchFamily="65" charset="-120"/>
            </a:endParaRPr>
          </a:p>
          <a:p>
            <a:endParaRPr lang="en-US" altLang="zh-TW" sz="3200" b="1" dirty="0">
              <a:solidFill>
                <a:schemeClr val="accent5">
                  <a:lumMod val="50000"/>
                </a:schemeClr>
              </a:solidFill>
              <a:latin typeface="標楷體" panose="03000509000000000000" pitchFamily="65" charset="-120"/>
              <a:ea typeface="標楷體" panose="03000509000000000000" pitchFamily="65" charset="-120"/>
            </a:endParaRPr>
          </a:p>
          <a:p>
            <a:r>
              <a:rPr lang="zh-TW" altLang="en-US" sz="3200" b="1" dirty="0">
                <a:solidFill>
                  <a:schemeClr val="accent5">
                    <a:lumMod val="50000"/>
                  </a:schemeClr>
                </a:solidFill>
                <a:latin typeface="標楷體" panose="03000509000000000000" pitchFamily="65" charset="-120"/>
                <a:ea typeface="標楷體" panose="03000509000000000000" pitchFamily="65" charset="-120"/>
              </a:rPr>
              <a:t>收入＜支出</a:t>
            </a:r>
            <a:endParaRPr lang="en-US" altLang="zh-TW" sz="3200" b="1" dirty="0">
              <a:solidFill>
                <a:schemeClr val="accent5">
                  <a:lumMod val="50000"/>
                </a:schemeClr>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4973453" y="2628201"/>
            <a:ext cx="423803" cy="461665"/>
          </a:xfrm>
          <a:prstGeom prst="rect">
            <a:avLst/>
          </a:prstGeom>
          <a:noFill/>
        </p:spPr>
        <p:txBody>
          <a:bodyPr wrap="square" numCol="1" rtlCol="0">
            <a:spAutoFit/>
          </a:bodyPr>
          <a:lstStyle/>
          <a:p>
            <a:r>
              <a:rPr lang="zh-TW" altLang="en-US" sz="2400" b="1"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p:txBody>
      </p:sp>
      <p:sp>
        <p:nvSpPr>
          <p:cNvPr id="7" name="左大括弧 6"/>
          <p:cNvSpPr/>
          <p:nvPr/>
        </p:nvSpPr>
        <p:spPr>
          <a:xfrm>
            <a:off x="899592" y="2420888"/>
            <a:ext cx="143877" cy="936104"/>
          </a:xfrm>
          <a:prstGeom prst="leftBrac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左大括弧 7"/>
          <p:cNvSpPr/>
          <p:nvPr/>
        </p:nvSpPr>
        <p:spPr>
          <a:xfrm>
            <a:off x="5458331" y="2428937"/>
            <a:ext cx="143877" cy="936104"/>
          </a:xfrm>
          <a:prstGeom prst="leftBrac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 name="文字方塊 8"/>
          <p:cNvSpPr txBox="1"/>
          <p:nvPr/>
        </p:nvSpPr>
        <p:spPr>
          <a:xfrm>
            <a:off x="4067944" y="4077072"/>
            <a:ext cx="3168352" cy="461665"/>
          </a:xfrm>
          <a:prstGeom prst="rect">
            <a:avLst/>
          </a:prstGeom>
          <a:noFill/>
        </p:spPr>
        <p:txBody>
          <a:bodyPr wrap="square" numCol="1" rtlCol="0">
            <a:spAutoFit/>
          </a:bodyPr>
          <a:lstStyle/>
          <a:p>
            <a:r>
              <a:rPr lang="zh-TW" altLang="en-US" sz="2400" b="1" dirty="0">
                <a:solidFill>
                  <a:srgbClr val="C00000"/>
                </a:solidFill>
                <a:latin typeface="標楷體" panose="03000509000000000000" pitchFamily="65" charset="-120"/>
                <a:ea typeface="標楷體" panose="03000509000000000000" pitchFamily="65" charset="-120"/>
              </a:rPr>
              <a:t>繳回剩餘款</a:t>
            </a:r>
            <a:r>
              <a:rPr lang="en-US" altLang="zh-TW" sz="2400" b="1" dirty="0">
                <a:solidFill>
                  <a:srgbClr val="C00000"/>
                </a:solidFill>
                <a:latin typeface="標楷體" panose="03000509000000000000" pitchFamily="65" charset="-120"/>
                <a:ea typeface="標楷體" panose="03000509000000000000" pitchFamily="65" charset="-120"/>
              </a:rPr>
              <a:t>(</a:t>
            </a:r>
            <a:r>
              <a:rPr lang="zh-TW" altLang="en-US" sz="2400" b="1" dirty="0">
                <a:solidFill>
                  <a:srgbClr val="C00000"/>
                </a:solidFill>
                <a:latin typeface="標楷體" panose="03000509000000000000" pitchFamily="65" charset="-120"/>
                <a:ea typeface="標楷體" panose="03000509000000000000" pitchFamily="65" charset="-120"/>
              </a:rPr>
              <a:t>溢撥款</a:t>
            </a:r>
            <a:r>
              <a:rPr lang="en-US" altLang="zh-TW" sz="2400" b="1" dirty="0">
                <a:solidFill>
                  <a:srgbClr val="C00000"/>
                </a:solidFill>
                <a:latin typeface="標楷體" panose="03000509000000000000" pitchFamily="65" charset="-120"/>
                <a:ea typeface="標楷體" panose="03000509000000000000" pitchFamily="65" charset="-120"/>
              </a:rPr>
              <a:t>)</a:t>
            </a:r>
          </a:p>
        </p:txBody>
      </p:sp>
      <p:sp>
        <p:nvSpPr>
          <p:cNvPr id="10" name="文字方塊 9"/>
          <p:cNvSpPr txBox="1"/>
          <p:nvPr/>
        </p:nvSpPr>
        <p:spPr>
          <a:xfrm>
            <a:off x="4089589" y="4941168"/>
            <a:ext cx="2764432" cy="461665"/>
          </a:xfrm>
          <a:prstGeom prst="rect">
            <a:avLst/>
          </a:prstGeom>
          <a:noFill/>
        </p:spPr>
        <p:txBody>
          <a:bodyPr wrap="square" numCol="1" rtlCol="0">
            <a:spAutoFit/>
          </a:bodyPr>
          <a:lstStyle/>
          <a:p>
            <a:r>
              <a:rPr lang="zh-TW" altLang="en-US" sz="2400" b="1" dirty="0">
                <a:solidFill>
                  <a:srgbClr val="C00000"/>
                </a:solidFill>
                <a:latin typeface="標楷體" panose="03000509000000000000" pitchFamily="65" charset="-120"/>
                <a:ea typeface="標楷體" panose="03000509000000000000" pitchFamily="65" charset="-120"/>
              </a:rPr>
              <a:t>校內其他經費支應</a:t>
            </a:r>
            <a:endParaRPr lang="en-US" altLang="zh-TW" sz="2400" b="1"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0027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50E3551-DEB2-FDC2-5F2F-277741D5C100}"/>
              </a:ext>
            </a:extLst>
          </p:cNvPr>
          <p:cNvSpPr txBox="1">
            <a:spLocks/>
          </p:cNvSpPr>
          <p:nvPr/>
        </p:nvSpPr>
        <p:spPr>
          <a:xfrm>
            <a:off x="2190564" y="620688"/>
            <a:ext cx="4762872" cy="63408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200" b="1" dirty="0">
                <a:solidFill>
                  <a:schemeClr val="accent5">
                    <a:lumMod val="50000"/>
                  </a:schemeClr>
                </a:solidFill>
                <a:latin typeface="標楷體" panose="03000509000000000000" pitchFamily="65" charset="-120"/>
                <a:ea typeface="標楷體" panose="03000509000000000000" pitchFamily="65" charset="-120"/>
              </a:rPr>
              <a:t>書籍驗收及付款</a:t>
            </a:r>
            <a:endParaRPr lang="en-US" altLang="zh-TW" sz="3200" b="1" dirty="0">
              <a:solidFill>
                <a:schemeClr val="accent5">
                  <a:lumMod val="50000"/>
                </a:schemeClr>
              </a:solidFill>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CD978389-2DF8-FE8F-AA5B-E7261C73B6C7}"/>
              </a:ext>
            </a:extLst>
          </p:cNvPr>
          <p:cNvSpPr txBox="1"/>
          <p:nvPr/>
        </p:nvSpPr>
        <p:spPr>
          <a:xfrm>
            <a:off x="755576" y="1650280"/>
            <a:ext cx="7776864" cy="3416320"/>
          </a:xfrm>
          <a:prstGeom prst="rect">
            <a:avLst/>
          </a:prstGeom>
          <a:noFill/>
        </p:spPr>
        <p:txBody>
          <a:bodyPr wrap="square" rtlCol="0">
            <a:spAutoFit/>
          </a:bodyPr>
          <a:lstStyle/>
          <a:p>
            <a:pPr marL="342900" indent="-342900">
              <a:buFont typeface="Arial" panose="020B0604020202020204" pitchFamily="34" charset="0"/>
              <a:buChar char="•"/>
            </a:pPr>
            <a:r>
              <a:rPr lang="zh-TW" altLang="en-US" sz="2200" dirty="0">
                <a:latin typeface="標楷體" panose="03000509000000000000" pitchFamily="65" charset="-120"/>
                <a:ea typeface="標楷體" panose="03000509000000000000" pitchFamily="65" charset="-120"/>
              </a:rPr>
              <a:t>依教科圖書共同供應契約：本採購案逕行由各適用學校與廠商於第</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及第</a:t>
            </a: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學期分別辦理驗收付款程序；各適用學校採購之教科書全部交清，廠商即應通知適用學校，適用學校應於接獲廠商通知可得驗收之日起</a:t>
            </a:r>
            <a:r>
              <a:rPr lang="en-US" altLang="zh-TW" sz="2200" b="1" u="sng" dirty="0">
                <a:solidFill>
                  <a:srgbClr val="385D8A"/>
                </a:solidFill>
                <a:latin typeface="標楷體" panose="03000509000000000000" pitchFamily="65" charset="-120"/>
                <a:ea typeface="標楷體" panose="03000509000000000000" pitchFamily="65" charset="-120"/>
              </a:rPr>
              <a:t>30</a:t>
            </a:r>
            <a:r>
              <a:rPr lang="zh-TW" altLang="en-US" sz="2200" b="1" u="sng" dirty="0">
                <a:solidFill>
                  <a:srgbClr val="385D8A"/>
                </a:solidFill>
                <a:latin typeface="標楷體" panose="03000509000000000000" pitchFamily="65" charset="-120"/>
                <a:ea typeface="標楷體" panose="03000509000000000000" pitchFamily="65" charset="-120"/>
              </a:rPr>
              <a:t>日</a:t>
            </a:r>
            <a:r>
              <a:rPr lang="zh-TW" altLang="en-US" sz="2200" dirty="0">
                <a:latin typeface="標楷體" panose="03000509000000000000" pitchFamily="65" charset="-120"/>
                <a:ea typeface="標楷體" panose="03000509000000000000" pitchFamily="65" charset="-120"/>
              </a:rPr>
              <a:t>內依照法定程序辦理驗收，並作成驗收紀錄；驗收合格後，各適用學校應於</a:t>
            </a:r>
            <a:r>
              <a:rPr lang="en-US" altLang="zh-TW" sz="2200" b="1" u="sng" dirty="0">
                <a:solidFill>
                  <a:srgbClr val="385D8A"/>
                </a:solidFill>
                <a:latin typeface="標楷體" panose="03000509000000000000" pitchFamily="65" charset="-120"/>
                <a:ea typeface="標楷體" panose="03000509000000000000" pitchFamily="65" charset="-120"/>
              </a:rPr>
              <a:t>15</a:t>
            </a:r>
            <a:r>
              <a:rPr lang="zh-TW" altLang="en-US" sz="2200" b="1" u="sng" dirty="0">
                <a:solidFill>
                  <a:srgbClr val="385D8A"/>
                </a:solidFill>
                <a:latin typeface="標楷體" panose="03000509000000000000" pitchFamily="65" charset="-120"/>
                <a:ea typeface="標楷體" panose="03000509000000000000" pitchFamily="65" charset="-120"/>
              </a:rPr>
              <a:t>日</a:t>
            </a:r>
            <a:r>
              <a:rPr lang="zh-TW" altLang="en-US" sz="2200" dirty="0">
                <a:latin typeface="標楷體" panose="03000509000000000000" pitchFamily="65" charset="-120"/>
                <a:ea typeface="標楷體" panose="03000509000000000000" pitchFamily="65" charset="-120"/>
              </a:rPr>
              <a:t>內填具一次結算驗收證明書，並依規定辦理付款。</a:t>
            </a:r>
            <a:endParaRPr lang="en-US" altLang="zh-TW" sz="22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endParaRPr lang="en-US" altLang="zh-TW" sz="22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✔驗收相關問題，可詢問有採購經驗的老師，如總務或事務組長。</a:t>
            </a:r>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200" dirty="0">
                <a:latin typeface="標楷體" panose="03000509000000000000" pitchFamily="65" charset="-120"/>
                <a:ea typeface="標楷體" panose="03000509000000000000" pitchFamily="65" charset="-120"/>
              </a:rPr>
              <a:t>依教科圖書共同供應契約：請於開學後</a:t>
            </a:r>
            <a:r>
              <a:rPr lang="en-US" altLang="zh-TW" sz="2200" b="1" u="sng" dirty="0">
                <a:solidFill>
                  <a:srgbClr val="FF0000"/>
                </a:solidFill>
                <a:latin typeface="標楷體" panose="03000509000000000000" pitchFamily="65" charset="-120"/>
                <a:ea typeface="標楷體" panose="03000509000000000000" pitchFamily="65" charset="-120"/>
              </a:rPr>
              <a:t>60</a:t>
            </a:r>
            <a:r>
              <a:rPr lang="zh-TW" altLang="en-US" sz="2200" b="1" u="sng" dirty="0">
                <a:solidFill>
                  <a:srgbClr val="FF0000"/>
                </a:solidFill>
                <a:latin typeface="標楷體" panose="03000509000000000000" pitchFamily="65" charset="-120"/>
                <a:ea typeface="標楷體" panose="03000509000000000000" pitchFamily="65" charset="-120"/>
              </a:rPr>
              <a:t>日</a:t>
            </a:r>
            <a:r>
              <a:rPr lang="zh-TW" altLang="en-US" sz="2200" dirty="0">
                <a:latin typeface="標楷體" panose="03000509000000000000" pitchFamily="65" charset="-120"/>
                <a:ea typeface="標楷體" panose="03000509000000000000" pitchFamily="65" charset="-120"/>
              </a:rPr>
              <a:t>內完成付款。</a:t>
            </a:r>
          </a:p>
        </p:txBody>
      </p:sp>
    </p:spTree>
    <p:extLst>
      <p:ext uri="{BB962C8B-B14F-4D97-AF65-F5344CB8AC3E}">
        <p14:creationId xmlns:p14="http://schemas.microsoft.com/office/powerpoint/2010/main" val="3800273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755576" y="1650280"/>
            <a:ext cx="7776864" cy="4493538"/>
          </a:xfrm>
          <a:prstGeom prst="rect">
            <a:avLst/>
          </a:prstGeom>
          <a:noFill/>
        </p:spPr>
        <p:txBody>
          <a:bodyPr wrap="square" rtlCol="0">
            <a:spAutoFit/>
          </a:bodyPr>
          <a:lstStyle/>
          <a:p>
            <a:pPr marL="457200" indent="-457200">
              <a:buFont typeface="+mj-lt"/>
              <a:buAutoNum type="arabicPeriod"/>
            </a:pPr>
            <a:r>
              <a:rPr lang="zh-TW" altLang="en-US" sz="2200" dirty="0">
                <a:latin typeface="標楷體" panose="03000509000000000000" pitchFamily="65" charset="-120"/>
                <a:ea typeface="標楷體" panose="03000509000000000000" pitchFamily="65" charset="-120"/>
              </a:rPr>
              <a:t>請依各補助經費所定時限進行填報及上傳，並請務必</a:t>
            </a:r>
            <a:r>
              <a:rPr lang="zh-TW" altLang="en-US" sz="2200" b="1" u="sng" dirty="0">
                <a:solidFill>
                  <a:srgbClr val="C00000"/>
                </a:solidFill>
                <a:latin typeface="標楷體" panose="03000509000000000000" pitchFamily="65" charset="-120"/>
                <a:ea typeface="標楷體" panose="03000509000000000000" pitchFamily="65" charset="-120"/>
              </a:rPr>
              <a:t>核對金額</a:t>
            </a:r>
            <a:r>
              <a:rPr lang="zh-TW" altLang="en-US" sz="2200" dirty="0">
                <a:latin typeface="標楷體" panose="03000509000000000000" pitchFamily="65" charset="-120"/>
                <a:ea typeface="標楷體" panose="03000509000000000000" pitchFamily="65" charset="-120"/>
              </a:rPr>
              <a:t>，申請補助經費應與支付書商金額一致。</a:t>
            </a:r>
            <a:endParaRPr lang="en-US" altLang="zh-TW" sz="22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200" dirty="0">
                <a:latin typeface="標楷體" panose="03000509000000000000" pitchFamily="65" charset="-120"/>
                <a:ea typeface="標楷體" panose="03000509000000000000" pitchFamily="65" charset="-120"/>
              </a:rPr>
              <a:t>教科書補助每位學生以補助</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次為限，除有特殊情形</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如專案安置學生</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，有關轉出入學生之補助計算如下：</a:t>
            </a:r>
            <a:endParaRPr lang="en-US" altLang="zh-TW" sz="2200" dirty="0">
              <a:latin typeface="標楷體" panose="03000509000000000000" pitchFamily="65" charset="-120"/>
              <a:ea typeface="標楷體" panose="03000509000000000000" pitchFamily="65" charset="-120"/>
            </a:endParaRPr>
          </a:p>
          <a:p>
            <a:pPr marL="800100" lvl="1" indent="-342900">
              <a:buFont typeface="Arial" panose="020B0604020202020204" pitchFamily="34" charset="0"/>
              <a:buChar char="•"/>
            </a:pPr>
            <a:r>
              <a:rPr lang="zh-TW" altLang="en-US" sz="2200" dirty="0">
                <a:latin typeface="標楷體" panose="03000509000000000000" pitchFamily="65" charset="-120"/>
                <a:ea typeface="標楷體" panose="03000509000000000000" pitchFamily="65" charset="-120"/>
              </a:rPr>
              <a:t>轉出學生：已於原學校註冊並領有教科書者，不論轉入本縣或他縣市，其補助款由</a:t>
            </a:r>
            <a:r>
              <a:rPr lang="zh-TW" altLang="en-US" sz="2200" b="1" u="sng" dirty="0">
                <a:solidFill>
                  <a:srgbClr val="385D8A"/>
                </a:solidFill>
                <a:latin typeface="標楷體" panose="03000509000000000000" pitchFamily="65" charset="-120"/>
                <a:ea typeface="標楷體" panose="03000509000000000000" pitchFamily="65" charset="-120"/>
              </a:rPr>
              <a:t>原學校</a:t>
            </a:r>
            <a:r>
              <a:rPr lang="zh-TW" altLang="en-US" sz="2200" dirty="0">
                <a:latin typeface="標楷體" panose="03000509000000000000" pitchFamily="65" charset="-120"/>
                <a:ea typeface="標楷體" panose="03000509000000000000" pitchFamily="65" charset="-120"/>
              </a:rPr>
              <a:t>請領。</a:t>
            </a:r>
            <a:endParaRPr lang="en-US" altLang="zh-TW" sz="2200" dirty="0">
              <a:latin typeface="標楷體" panose="03000509000000000000" pitchFamily="65" charset="-120"/>
              <a:ea typeface="標楷體" panose="03000509000000000000" pitchFamily="65" charset="-120"/>
            </a:endParaRPr>
          </a:p>
          <a:p>
            <a:pPr marL="800100" lvl="1" indent="-342900">
              <a:buFont typeface="Arial" panose="020B0604020202020204" pitchFamily="34" charset="0"/>
              <a:buChar char="•"/>
            </a:pPr>
            <a:r>
              <a:rPr lang="zh-TW" altLang="en-US" sz="2200" dirty="0">
                <a:latin typeface="標楷體" panose="03000509000000000000" pitchFamily="65" charset="-120"/>
                <a:ea typeface="標楷體" panose="03000509000000000000" pitchFamily="65" charset="-120"/>
              </a:rPr>
              <a:t>他縣市</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或專案安置</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轉入學生：補助其差異版本部分教科書款。</a:t>
            </a:r>
          </a:p>
          <a:p>
            <a:pPr marL="457200" indent="-457200">
              <a:buFont typeface="+mj-lt"/>
              <a:buAutoNum type="arabicPeriod"/>
            </a:pPr>
            <a:r>
              <a:rPr lang="zh-TW" altLang="en-US" sz="2200" dirty="0">
                <a:latin typeface="標楷體" panose="03000509000000000000" pitchFamily="65" charset="-120"/>
                <a:ea typeface="標楷體" panose="03000509000000000000" pitchFamily="65" charset="-120"/>
              </a:rPr>
              <a:t>審定本及藝能科教科書補助係為縣預算負擔，為避免溢訂衍生非必要之資源浪費，請學校依實際學生轉出入情形核實填報學生人數</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請勿多填</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a:t>
            </a:r>
            <a:endParaRPr lang="en-US" altLang="zh-TW" sz="22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200" dirty="0">
                <a:latin typeface="標楷體" panose="03000509000000000000" pitchFamily="65" charset="-120"/>
                <a:ea typeface="標楷體" panose="03000509000000000000" pitchFamily="65" charset="-120"/>
              </a:rPr>
              <a:t>如果老師們有發現</a:t>
            </a:r>
            <a:r>
              <a:rPr lang="en-US" altLang="zh-TW" sz="2200" dirty="0">
                <a:latin typeface="標楷體" panose="03000509000000000000" pitchFamily="65" charset="-120"/>
                <a:ea typeface="標楷體" panose="03000509000000000000" pitchFamily="65" charset="-120"/>
              </a:rPr>
              <a:t>EXCEL</a:t>
            </a:r>
            <a:r>
              <a:rPr lang="zh-TW" altLang="en-US" sz="2200" dirty="0">
                <a:latin typeface="標楷體" panose="03000509000000000000" pitchFamily="65" charset="-120"/>
                <a:ea typeface="標楷體" panose="03000509000000000000" pitchFamily="65" charset="-120"/>
              </a:rPr>
              <a:t>計算公式錯誤，請一定要協助回報，以利及時更正，感謝各位老師。</a:t>
            </a:r>
            <a:endParaRPr lang="en-US" altLang="zh-TW" sz="2200" dirty="0">
              <a:latin typeface="標楷體" panose="03000509000000000000" pitchFamily="65" charset="-120"/>
              <a:ea typeface="標楷體" panose="03000509000000000000" pitchFamily="65" charset="-120"/>
            </a:endParaRPr>
          </a:p>
        </p:txBody>
      </p:sp>
      <p:sp>
        <p:nvSpPr>
          <p:cNvPr id="3" name="標題 1"/>
          <p:cNvSpPr txBox="1">
            <a:spLocks/>
          </p:cNvSpPr>
          <p:nvPr/>
        </p:nvSpPr>
        <p:spPr>
          <a:xfrm>
            <a:off x="2190564" y="620688"/>
            <a:ext cx="4762872" cy="63408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200" b="1" dirty="0">
                <a:solidFill>
                  <a:schemeClr val="accent5">
                    <a:lumMod val="50000"/>
                  </a:schemeClr>
                </a:solidFill>
                <a:latin typeface="標楷體" panose="03000509000000000000" pitchFamily="65" charset="-120"/>
                <a:ea typeface="標楷體" panose="03000509000000000000" pitchFamily="65" charset="-120"/>
              </a:rPr>
              <a:t>提醒事項</a:t>
            </a:r>
            <a:endParaRPr lang="en-US" altLang="zh-TW" sz="3200" b="1" dirty="0">
              <a:solidFill>
                <a:schemeClr val="accent5">
                  <a:lumMod val="5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0027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124744"/>
            <a:ext cx="8229600" cy="5328592"/>
          </a:xfrm>
        </p:spPr>
        <p:txBody>
          <a:bodyPr>
            <a:noAutofit/>
          </a:bodyPr>
          <a:lstStyle/>
          <a:p>
            <a:pPr algn="just"/>
            <a:r>
              <a:rPr lang="zh-TW" altLang="en-US" sz="2200" dirty="0">
                <a:latin typeface="標楷體" panose="03000509000000000000" pitchFamily="65" charset="-120"/>
                <a:ea typeface="標楷體" panose="03000509000000000000" pitchFamily="65" charset="-120"/>
              </a:rPr>
              <a:t>學生數共</a:t>
            </a:r>
            <a:r>
              <a:rPr lang="en-US" altLang="zh-TW" sz="2200" dirty="0">
                <a:latin typeface="標楷體" panose="03000509000000000000" pitchFamily="65" charset="-120"/>
                <a:ea typeface="標楷體" panose="03000509000000000000" pitchFamily="65" charset="-120"/>
              </a:rPr>
              <a:t>10</a:t>
            </a:r>
            <a:r>
              <a:rPr lang="zh-TW" altLang="en-US" sz="2200" dirty="0">
                <a:latin typeface="標楷體" panose="03000509000000000000" pitchFamily="65" charset="-120"/>
                <a:ea typeface="標楷體" panose="03000509000000000000" pitchFamily="65" charset="-120"/>
              </a:rPr>
              <a:t>人</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一般生</a:t>
            </a:r>
            <a:r>
              <a:rPr lang="en-US" altLang="zh-TW" sz="2200" dirty="0">
                <a:latin typeface="標楷體" panose="03000509000000000000" pitchFamily="65" charset="-120"/>
                <a:ea typeface="標楷體" panose="03000509000000000000" pitchFamily="65" charset="-120"/>
              </a:rPr>
              <a:t>8</a:t>
            </a:r>
            <a:r>
              <a:rPr lang="zh-TW" altLang="en-US" sz="2200" dirty="0">
                <a:latin typeface="標楷體" panose="03000509000000000000" pitchFamily="65" charset="-120"/>
                <a:ea typeface="標楷體" panose="03000509000000000000" pitchFamily="65" charset="-120"/>
              </a:rPr>
              <a:t>人、補助生</a:t>
            </a: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人</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，授課教師</a:t>
            </a:r>
            <a:r>
              <a:rPr lang="en-US" altLang="zh-TW"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人。</a:t>
            </a:r>
            <a:endParaRPr lang="en-US" altLang="zh-TW" sz="2200" dirty="0">
              <a:latin typeface="標楷體" panose="03000509000000000000" pitchFamily="65" charset="-120"/>
              <a:ea typeface="標楷體" panose="03000509000000000000" pitchFamily="65" charset="-120"/>
            </a:endParaRPr>
          </a:p>
          <a:p>
            <a:pPr algn="just"/>
            <a:r>
              <a:rPr lang="zh-TW" altLang="en-US" sz="2200" dirty="0">
                <a:latin typeface="標楷體" panose="03000509000000000000" pitchFamily="65" charset="-120"/>
                <a:ea typeface="標楷體" panose="03000509000000000000" pitchFamily="65" charset="-120"/>
              </a:rPr>
              <a:t>教科書單價</a:t>
            </a:r>
            <a:r>
              <a:rPr lang="en-US" altLang="zh-TW" sz="2200" dirty="0">
                <a:latin typeface="標楷體" panose="03000509000000000000" pitchFamily="65" charset="-120"/>
                <a:ea typeface="標楷體" panose="03000509000000000000" pitchFamily="65" charset="-120"/>
              </a:rPr>
              <a:t>100</a:t>
            </a:r>
            <a:r>
              <a:rPr lang="zh-TW" altLang="en-US" sz="2200" dirty="0">
                <a:latin typeface="標楷體" panose="03000509000000000000" pitchFamily="65" charset="-120"/>
                <a:ea typeface="標楷體" panose="03000509000000000000" pitchFamily="65" charset="-120"/>
              </a:rPr>
              <a:t>元，教育部補助</a:t>
            </a:r>
            <a:r>
              <a:rPr lang="en-US" altLang="zh-TW" sz="2200" dirty="0">
                <a:latin typeface="標楷體" panose="03000509000000000000" pitchFamily="65" charset="-120"/>
                <a:ea typeface="標楷體" panose="03000509000000000000" pitchFamily="65" charset="-120"/>
              </a:rPr>
              <a:t>5</a:t>
            </a:r>
            <a:r>
              <a:rPr lang="zh-TW" altLang="en-US" sz="2200" dirty="0">
                <a:latin typeface="標楷體" panose="03000509000000000000" pitchFamily="65" charset="-120"/>
                <a:ea typeface="標楷體" panose="03000509000000000000" pitchFamily="65" charset="-120"/>
              </a:rPr>
              <a:t>元</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本。</a:t>
            </a:r>
            <a:endParaRPr lang="en-US" altLang="zh-TW" sz="22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200" dirty="0">
                <a:solidFill>
                  <a:srgbClr val="385D8A"/>
                </a:solidFill>
                <a:latin typeface="標楷體" panose="03000509000000000000" pitchFamily="65" charset="-120"/>
                <a:ea typeface="標楷體" panose="03000509000000000000" pitchFamily="65" charset="-120"/>
              </a:rPr>
              <a:t>縣補助</a:t>
            </a:r>
            <a:endParaRPr lang="en-US" altLang="zh-TW" sz="2200" dirty="0">
              <a:solidFill>
                <a:srgbClr val="385D8A"/>
              </a:solidFill>
              <a:latin typeface="標楷體" panose="03000509000000000000" pitchFamily="65" charset="-120"/>
              <a:ea typeface="標楷體" panose="03000509000000000000" pitchFamily="65" charset="-120"/>
            </a:endParaRPr>
          </a:p>
          <a:p>
            <a:pPr marL="0" indent="0">
              <a:buNone/>
            </a:pPr>
            <a:r>
              <a:rPr lang="en-US" altLang="zh-TW" sz="2200" dirty="0">
                <a:solidFill>
                  <a:schemeClr val="bg2">
                    <a:lumMod val="25000"/>
                  </a:schemeClr>
                </a:solidFill>
                <a:latin typeface="標楷體" panose="03000509000000000000" pitchFamily="65" charset="-120"/>
                <a:ea typeface="標楷體" panose="03000509000000000000" pitchFamily="65" charset="-120"/>
              </a:rPr>
              <a:t>〈</a:t>
            </a:r>
            <a:r>
              <a:rPr lang="zh-TW" altLang="en-US" sz="2200" dirty="0">
                <a:solidFill>
                  <a:schemeClr val="bg2">
                    <a:lumMod val="25000"/>
                  </a:schemeClr>
                </a:solidFill>
                <a:latin typeface="標楷體" panose="03000509000000000000" pitchFamily="65" charset="-120"/>
                <a:ea typeface="標楷體" panose="03000509000000000000" pitchFamily="65" charset="-120"/>
              </a:rPr>
              <a:t>金額</a:t>
            </a:r>
            <a:r>
              <a:rPr lang="en-US" altLang="zh-TW" sz="2200" dirty="0">
                <a:solidFill>
                  <a:schemeClr val="bg2">
                    <a:lumMod val="25000"/>
                  </a:schemeClr>
                </a:solidFill>
                <a:latin typeface="標楷體" panose="03000509000000000000" pitchFamily="65" charset="-120"/>
                <a:ea typeface="標楷體" panose="03000509000000000000" pitchFamily="65" charset="-120"/>
              </a:rPr>
              <a:t>〉8×95</a:t>
            </a:r>
            <a:r>
              <a:rPr lang="zh-TW" altLang="en-US" sz="2200" dirty="0">
                <a:solidFill>
                  <a:schemeClr val="bg2">
                    <a:lumMod val="25000"/>
                  </a:schemeClr>
                </a:solidFill>
                <a:latin typeface="標楷體" panose="03000509000000000000" pitchFamily="65" charset="-120"/>
                <a:ea typeface="標楷體" panose="03000509000000000000" pitchFamily="65" charset="-120"/>
              </a:rPr>
              <a:t>＝</a:t>
            </a:r>
            <a:r>
              <a:rPr lang="en-US" altLang="zh-TW" sz="2200" dirty="0">
                <a:solidFill>
                  <a:schemeClr val="bg2">
                    <a:lumMod val="25000"/>
                  </a:schemeClr>
                </a:solidFill>
                <a:latin typeface="標楷體" panose="03000509000000000000" pitchFamily="65" charset="-120"/>
                <a:ea typeface="標楷體" panose="03000509000000000000" pitchFamily="65" charset="-120"/>
              </a:rPr>
              <a:t>760</a:t>
            </a:r>
            <a:r>
              <a:rPr lang="zh-TW" altLang="en-US" sz="2200" dirty="0">
                <a:solidFill>
                  <a:schemeClr val="bg2">
                    <a:lumMod val="25000"/>
                  </a:schemeClr>
                </a:solidFill>
                <a:latin typeface="標楷體" panose="03000509000000000000" pitchFamily="65" charset="-120"/>
                <a:ea typeface="標楷體" panose="03000509000000000000" pitchFamily="65" charset="-120"/>
              </a:rPr>
              <a:t>元</a:t>
            </a:r>
            <a:endParaRPr lang="zh-TW" altLang="zh-TW" sz="2200" dirty="0">
              <a:solidFill>
                <a:schemeClr val="bg2">
                  <a:lumMod val="25000"/>
                </a:schemeClr>
              </a:solidFill>
              <a:latin typeface="標楷體" panose="03000509000000000000" pitchFamily="65" charset="-120"/>
              <a:ea typeface="標楷體" panose="03000509000000000000" pitchFamily="65" charset="-120"/>
            </a:endParaRPr>
          </a:p>
          <a:p>
            <a:pPr marL="514350" indent="-514350">
              <a:buFont typeface="+mj-lt"/>
              <a:buAutoNum type="arabicPeriod" startAt="2"/>
            </a:pPr>
            <a:r>
              <a:rPr lang="zh-TW" altLang="en-US" sz="2200" dirty="0">
                <a:solidFill>
                  <a:srgbClr val="385D8A"/>
                </a:solidFill>
                <a:latin typeface="標楷體" panose="03000509000000000000" pitchFamily="65" charset="-120"/>
                <a:ea typeface="標楷體" panose="03000509000000000000" pitchFamily="65" charset="-120"/>
              </a:rPr>
              <a:t>花東書籍費</a:t>
            </a:r>
            <a:endParaRPr lang="en-US" altLang="zh-TW" sz="2200" dirty="0">
              <a:solidFill>
                <a:srgbClr val="385D8A"/>
              </a:solidFill>
              <a:latin typeface="標楷體" panose="03000509000000000000" pitchFamily="65" charset="-120"/>
              <a:ea typeface="標楷體" panose="03000509000000000000" pitchFamily="65" charset="-120"/>
            </a:endParaRPr>
          </a:p>
          <a:p>
            <a:pPr marL="0" indent="0">
              <a:buNone/>
            </a:pPr>
            <a:r>
              <a:rPr lang="en-US" altLang="zh-TW" sz="2200" dirty="0">
                <a:solidFill>
                  <a:schemeClr val="bg2">
                    <a:lumMod val="25000"/>
                  </a:schemeClr>
                </a:solidFill>
                <a:latin typeface="標楷體" panose="03000509000000000000" pitchFamily="65" charset="-120"/>
                <a:ea typeface="標楷體" panose="03000509000000000000" pitchFamily="65" charset="-120"/>
              </a:rPr>
              <a:t>〈</a:t>
            </a:r>
            <a:r>
              <a:rPr lang="zh-TW" altLang="en-US" sz="2200" dirty="0">
                <a:solidFill>
                  <a:schemeClr val="bg2">
                    <a:lumMod val="25000"/>
                  </a:schemeClr>
                </a:solidFill>
                <a:latin typeface="標楷體" panose="03000509000000000000" pitchFamily="65" charset="-120"/>
                <a:ea typeface="標楷體" panose="03000509000000000000" pitchFamily="65" charset="-120"/>
              </a:rPr>
              <a:t>金額</a:t>
            </a:r>
            <a:r>
              <a:rPr lang="en-US" altLang="zh-TW" sz="2200" dirty="0">
                <a:solidFill>
                  <a:schemeClr val="bg2">
                    <a:lumMod val="25000"/>
                  </a:schemeClr>
                </a:solidFill>
                <a:latin typeface="標楷體" panose="03000509000000000000" pitchFamily="65" charset="-120"/>
                <a:ea typeface="標楷體" panose="03000509000000000000" pitchFamily="65" charset="-120"/>
              </a:rPr>
              <a:t>〉2×95</a:t>
            </a:r>
            <a:r>
              <a:rPr lang="zh-TW" altLang="en-US" sz="2200" dirty="0">
                <a:solidFill>
                  <a:schemeClr val="bg2">
                    <a:lumMod val="25000"/>
                  </a:schemeClr>
                </a:solidFill>
                <a:latin typeface="標楷體" panose="03000509000000000000" pitchFamily="65" charset="-120"/>
                <a:ea typeface="標楷體" panose="03000509000000000000" pitchFamily="65" charset="-120"/>
              </a:rPr>
              <a:t>＝</a:t>
            </a:r>
            <a:r>
              <a:rPr lang="en-US" altLang="zh-TW" sz="2200" dirty="0">
                <a:solidFill>
                  <a:schemeClr val="bg2">
                    <a:lumMod val="25000"/>
                  </a:schemeClr>
                </a:solidFill>
                <a:latin typeface="標楷體" panose="03000509000000000000" pitchFamily="65" charset="-120"/>
                <a:ea typeface="標楷體" panose="03000509000000000000" pitchFamily="65" charset="-120"/>
              </a:rPr>
              <a:t>190</a:t>
            </a:r>
            <a:r>
              <a:rPr lang="zh-TW" altLang="en-US" sz="2200" dirty="0">
                <a:solidFill>
                  <a:schemeClr val="bg2">
                    <a:lumMod val="25000"/>
                  </a:schemeClr>
                </a:solidFill>
                <a:latin typeface="標楷體" panose="03000509000000000000" pitchFamily="65" charset="-120"/>
                <a:ea typeface="標楷體" panose="03000509000000000000" pitchFamily="65" charset="-120"/>
              </a:rPr>
              <a:t>元</a:t>
            </a:r>
            <a:endParaRPr lang="zh-TW" altLang="zh-TW" sz="2200" dirty="0">
              <a:solidFill>
                <a:schemeClr val="bg2">
                  <a:lumMod val="25000"/>
                </a:schemeClr>
              </a:solidFill>
              <a:latin typeface="標楷體" panose="03000509000000000000" pitchFamily="65" charset="-120"/>
              <a:ea typeface="標楷體" panose="03000509000000000000" pitchFamily="65" charset="-120"/>
            </a:endParaRPr>
          </a:p>
          <a:p>
            <a:pPr marL="514350" indent="-514350">
              <a:buFont typeface="+mj-lt"/>
              <a:buAutoNum type="arabicPeriod" startAt="3"/>
            </a:pPr>
            <a:r>
              <a:rPr lang="zh-TW" altLang="en-US" sz="2200" dirty="0">
                <a:solidFill>
                  <a:srgbClr val="385D8A"/>
                </a:solidFill>
                <a:latin typeface="標楷體" panose="03000509000000000000" pitchFamily="65" charset="-120"/>
                <a:ea typeface="標楷體" panose="03000509000000000000" pitchFamily="65" charset="-120"/>
              </a:rPr>
              <a:t>學生用書</a:t>
            </a:r>
            <a:endParaRPr lang="en-US" altLang="zh-TW" sz="2200" dirty="0">
              <a:solidFill>
                <a:srgbClr val="385D8A"/>
              </a:solidFill>
              <a:latin typeface="標楷體" panose="03000509000000000000" pitchFamily="65" charset="-120"/>
              <a:ea typeface="標楷體" panose="03000509000000000000" pitchFamily="65" charset="-120"/>
            </a:endParaRPr>
          </a:p>
          <a:p>
            <a:pPr marL="0" indent="0">
              <a:buNone/>
            </a:pPr>
            <a:r>
              <a:rPr lang="en-US" altLang="zh-TW" sz="2200" dirty="0">
                <a:solidFill>
                  <a:schemeClr val="bg2">
                    <a:lumMod val="25000"/>
                  </a:schemeClr>
                </a:solidFill>
                <a:latin typeface="標楷體" panose="03000509000000000000" pitchFamily="65" charset="-120"/>
                <a:ea typeface="標楷體" panose="03000509000000000000" pitchFamily="65" charset="-120"/>
              </a:rPr>
              <a:t>〈</a:t>
            </a:r>
            <a:r>
              <a:rPr lang="zh-TW" altLang="en-US" sz="2200" dirty="0">
                <a:solidFill>
                  <a:schemeClr val="bg2">
                    <a:lumMod val="25000"/>
                  </a:schemeClr>
                </a:solidFill>
                <a:latin typeface="標楷體" panose="03000509000000000000" pitchFamily="65" charset="-120"/>
                <a:ea typeface="標楷體" panose="03000509000000000000" pitchFamily="65" charset="-120"/>
              </a:rPr>
              <a:t>金額</a:t>
            </a:r>
            <a:r>
              <a:rPr lang="en-US" altLang="zh-TW" sz="2200" dirty="0">
                <a:solidFill>
                  <a:schemeClr val="bg2">
                    <a:lumMod val="25000"/>
                  </a:schemeClr>
                </a:solidFill>
                <a:latin typeface="標楷體" panose="03000509000000000000" pitchFamily="65" charset="-120"/>
                <a:ea typeface="標楷體" panose="03000509000000000000" pitchFamily="65" charset="-120"/>
              </a:rPr>
              <a:t>〉10×5</a:t>
            </a:r>
            <a:r>
              <a:rPr lang="zh-TW" altLang="en-US" sz="2200" dirty="0">
                <a:solidFill>
                  <a:schemeClr val="bg2">
                    <a:lumMod val="25000"/>
                  </a:schemeClr>
                </a:solidFill>
                <a:latin typeface="標楷體" panose="03000509000000000000" pitchFamily="65" charset="-120"/>
                <a:ea typeface="標楷體" panose="03000509000000000000" pitchFamily="65" charset="-120"/>
              </a:rPr>
              <a:t>＝</a:t>
            </a:r>
            <a:r>
              <a:rPr lang="en-US" altLang="zh-TW" sz="2200" dirty="0">
                <a:solidFill>
                  <a:schemeClr val="bg2">
                    <a:lumMod val="25000"/>
                  </a:schemeClr>
                </a:solidFill>
                <a:latin typeface="標楷體" panose="03000509000000000000" pitchFamily="65" charset="-120"/>
                <a:ea typeface="標楷體" panose="03000509000000000000" pitchFamily="65" charset="-120"/>
              </a:rPr>
              <a:t>50</a:t>
            </a:r>
            <a:r>
              <a:rPr lang="zh-TW" altLang="en-US" sz="2200" dirty="0">
                <a:solidFill>
                  <a:schemeClr val="bg2">
                    <a:lumMod val="25000"/>
                  </a:schemeClr>
                </a:solidFill>
                <a:latin typeface="標楷體" panose="03000509000000000000" pitchFamily="65" charset="-120"/>
                <a:ea typeface="標楷體" panose="03000509000000000000" pitchFamily="65" charset="-120"/>
              </a:rPr>
              <a:t>元</a:t>
            </a:r>
            <a:endParaRPr lang="zh-TW" altLang="zh-TW" sz="2200" dirty="0">
              <a:solidFill>
                <a:schemeClr val="bg2">
                  <a:lumMod val="25000"/>
                </a:schemeClr>
              </a:solidFill>
              <a:latin typeface="標楷體" panose="03000509000000000000" pitchFamily="65" charset="-120"/>
              <a:ea typeface="標楷體" panose="03000509000000000000" pitchFamily="65" charset="-120"/>
            </a:endParaRPr>
          </a:p>
          <a:p>
            <a:pPr marL="514350" indent="-514350">
              <a:buFont typeface="+mj-lt"/>
              <a:buAutoNum type="arabicPeriod" startAt="4"/>
            </a:pPr>
            <a:r>
              <a:rPr lang="zh-TW" altLang="en-US" sz="2200" dirty="0">
                <a:solidFill>
                  <a:srgbClr val="385D8A"/>
                </a:solidFill>
                <a:latin typeface="標楷體" panose="03000509000000000000" pitchFamily="65" charset="-120"/>
                <a:ea typeface="標楷體" panose="03000509000000000000" pitchFamily="65" charset="-120"/>
              </a:rPr>
              <a:t>學校用書</a:t>
            </a:r>
            <a:endParaRPr lang="en-US" altLang="zh-TW" sz="2200" dirty="0">
              <a:solidFill>
                <a:srgbClr val="385D8A"/>
              </a:solidFill>
              <a:latin typeface="標楷體" panose="03000509000000000000" pitchFamily="65" charset="-120"/>
              <a:ea typeface="標楷體" panose="03000509000000000000" pitchFamily="65" charset="-120"/>
            </a:endParaRPr>
          </a:p>
          <a:p>
            <a:pPr marL="0" indent="0">
              <a:buNone/>
            </a:pPr>
            <a:r>
              <a:rPr lang="zh-TW" altLang="en-US" sz="2200" dirty="0">
                <a:solidFill>
                  <a:schemeClr val="bg2">
                    <a:lumMod val="25000"/>
                  </a:schemeClr>
                </a:solidFill>
                <a:latin typeface="標楷體" panose="03000509000000000000" pitchFamily="65" charset="-120"/>
                <a:ea typeface="標楷體" panose="03000509000000000000" pitchFamily="65" charset="-120"/>
              </a:rPr>
              <a:t>教師授課</a:t>
            </a:r>
            <a:r>
              <a:rPr lang="en-US" altLang="zh-TW" sz="2200" dirty="0">
                <a:solidFill>
                  <a:schemeClr val="bg2">
                    <a:lumMod val="25000"/>
                  </a:schemeClr>
                </a:solidFill>
                <a:latin typeface="標楷體" panose="03000509000000000000" pitchFamily="65" charset="-120"/>
                <a:ea typeface="標楷體" panose="03000509000000000000" pitchFamily="65" charset="-120"/>
              </a:rPr>
              <a:t>1</a:t>
            </a:r>
            <a:r>
              <a:rPr lang="zh-TW" altLang="en-US" sz="2200" dirty="0">
                <a:solidFill>
                  <a:schemeClr val="bg2">
                    <a:lumMod val="25000"/>
                  </a:schemeClr>
                </a:solidFill>
                <a:latin typeface="標楷體" panose="03000509000000000000" pitchFamily="65" charset="-120"/>
                <a:ea typeface="標楷體" panose="03000509000000000000" pitchFamily="65" charset="-120"/>
              </a:rPr>
              <a:t>本、</a:t>
            </a:r>
            <a:r>
              <a:rPr lang="zh-TW" altLang="zh-TW" sz="2200" dirty="0">
                <a:solidFill>
                  <a:schemeClr val="bg2">
                    <a:lumMod val="25000"/>
                  </a:schemeClr>
                </a:solidFill>
                <a:latin typeface="標楷體" panose="03000509000000000000" pitchFamily="65" charset="-120"/>
                <a:ea typeface="標楷體" panose="03000509000000000000" pitchFamily="65" charset="-120"/>
              </a:rPr>
              <a:t>行政留存</a:t>
            </a:r>
            <a:r>
              <a:rPr lang="en-US" altLang="zh-TW" sz="2200" dirty="0">
                <a:solidFill>
                  <a:schemeClr val="bg2">
                    <a:lumMod val="25000"/>
                  </a:schemeClr>
                </a:solidFill>
                <a:latin typeface="標楷體" panose="03000509000000000000" pitchFamily="65" charset="-120"/>
                <a:ea typeface="標楷體" panose="03000509000000000000" pitchFamily="65" charset="-120"/>
              </a:rPr>
              <a:t>1</a:t>
            </a:r>
            <a:r>
              <a:rPr lang="zh-TW" altLang="zh-TW" sz="2200" dirty="0">
                <a:solidFill>
                  <a:schemeClr val="bg2">
                    <a:lumMod val="25000"/>
                  </a:schemeClr>
                </a:solidFill>
                <a:latin typeface="標楷體" panose="03000509000000000000" pitchFamily="65" charset="-120"/>
                <a:ea typeface="標楷體" panose="03000509000000000000" pitchFamily="65" charset="-120"/>
              </a:rPr>
              <a:t>本</a:t>
            </a:r>
            <a:r>
              <a:rPr lang="zh-TW" altLang="en-US" sz="2200" dirty="0">
                <a:solidFill>
                  <a:schemeClr val="bg2">
                    <a:lumMod val="25000"/>
                  </a:schemeClr>
                </a:solidFill>
                <a:latin typeface="標楷體" panose="03000509000000000000" pitchFamily="65" charset="-120"/>
                <a:ea typeface="標楷體" panose="03000509000000000000" pitchFamily="65" charset="-120"/>
              </a:rPr>
              <a:t>，即需求數</a:t>
            </a:r>
            <a:r>
              <a:rPr lang="en-US" altLang="zh-TW" sz="2200" dirty="0">
                <a:solidFill>
                  <a:schemeClr val="bg2">
                    <a:lumMod val="25000"/>
                  </a:schemeClr>
                </a:solidFill>
                <a:latin typeface="標楷體" panose="03000509000000000000" pitchFamily="65" charset="-120"/>
                <a:ea typeface="標楷體" panose="03000509000000000000" pitchFamily="65" charset="-120"/>
              </a:rPr>
              <a:t>2</a:t>
            </a:r>
            <a:r>
              <a:rPr lang="zh-TW" altLang="en-US" sz="2200" dirty="0">
                <a:solidFill>
                  <a:schemeClr val="bg2">
                    <a:lumMod val="25000"/>
                  </a:schemeClr>
                </a:solidFill>
                <a:latin typeface="標楷體" panose="03000509000000000000" pitchFamily="65" charset="-120"/>
                <a:ea typeface="標楷體" panose="03000509000000000000" pitchFamily="65" charset="-120"/>
              </a:rPr>
              <a:t>本，倘系統預設樣書數量</a:t>
            </a:r>
            <a:r>
              <a:rPr lang="en-US" altLang="zh-TW" sz="2200" dirty="0">
                <a:solidFill>
                  <a:schemeClr val="bg2">
                    <a:lumMod val="25000"/>
                  </a:schemeClr>
                </a:solidFill>
                <a:latin typeface="標楷體" panose="03000509000000000000" pitchFamily="65" charset="-120"/>
                <a:ea typeface="標楷體" panose="03000509000000000000" pitchFamily="65" charset="-120"/>
              </a:rPr>
              <a:t>1</a:t>
            </a:r>
            <a:r>
              <a:rPr lang="zh-TW" altLang="en-US" sz="2200" dirty="0">
                <a:solidFill>
                  <a:schemeClr val="bg2">
                    <a:lumMod val="25000"/>
                  </a:schemeClr>
                </a:solidFill>
                <a:latin typeface="標楷體" panose="03000509000000000000" pitchFamily="65" charset="-120"/>
                <a:ea typeface="標楷體" panose="03000509000000000000" pitchFamily="65" charset="-120"/>
              </a:rPr>
              <a:t>本，計算式為「</a:t>
            </a:r>
            <a:r>
              <a:rPr lang="en-US" altLang="zh-TW" sz="2200" dirty="0">
                <a:solidFill>
                  <a:schemeClr val="bg2">
                    <a:lumMod val="25000"/>
                  </a:schemeClr>
                </a:solidFill>
                <a:latin typeface="標楷體" panose="03000509000000000000" pitchFamily="65" charset="-120"/>
                <a:ea typeface="標楷體" panose="03000509000000000000" pitchFamily="65" charset="-120"/>
              </a:rPr>
              <a:t>2-1=1</a:t>
            </a:r>
            <a:r>
              <a:rPr lang="zh-TW" altLang="en-US" sz="2200" dirty="0">
                <a:solidFill>
                  <a:schemeClr val="bg2">
                    <a:lumMod val="25000"/>
                  </a:schemeClr>
                </a:solidFill>
                <a:latin typeface="標楷體" panose="03000509000000000000" pitchFamily="65" charset="-120"/>
                <a:ea typeface="標楷體" panose="03000509000000000000" pitchFamily="65" charset="-120"/>
              </a:rPr>
              <a:t>」，補助數為</a:t>
            </a:r>
            <a:r>
              <a:rPr lang="en-US" altLang="zh-TW" sz="2200" dirty="0">
                <a:solidFill>
                  <a:schemeClr val="bg2">
                    <a:lumMod val="25000"/>
                  </a:schemeClr>
                </a:solidFill>
                <a:latin typeface="標楷體" panose="03000509000000000000" pitchFamily="65" charset="-120"/>
                <a:ea typeface="標楷體" panose="03000509000000000000" pitchFamily="65" charset="-120"/>
              </a:rPr>
              <a:t>1</a:t>
            </a:r>
            <a:r>
              <a:rPr lang="zh-TW" altLang="en-US" sz="2200" dirty="0">
                <a:solidFill>
                  <a:schemeClr val="bg2">
                    <a:lumMod val="25000"/>
                  </a:schemeClr>
                </a:solidFill>
                <a:latin typeface="標楷體" panose="03000509000000000000" pitchFamily="65" charset="-120"/>
                <a:ea typeface="標楷體" panose="03000509000000000000" pitchFamily="65" charset="-120"/>
              </a:rPr>
              <a:t>本。</a:t>
            </a:r>
            <a:endParaRPr lang="en-US" altLang="zh-TW" sz="2200" dirty="0">
              <a:solidFill>
                <a:schemeClr val="bg2">
                  <a:lumMod val="25000"/>
                </a:schemeClr>
              </a:solidFill>
              <a:latin typeface="標楷體" panose="03000509000000000000" pitchFamily="65" charset="-120"/>
              <a:ea typeface="標楷體" panose="03000509000000000000" pitchFamily="65" charset="-120"/>
            </a:endParaRPr>
          </a:p>
          <a:p>
            <a:pPr marL="0" indent="0">
              <a:buNone/>
            </a:pPr>
            <a:r>
              <a:rPr lang="en-US" altLang="zh-TW" sz="2200" dirty="0">
                <a:solidFill>
                  <a:schemeClr val="bg2">
                    <a:lumMod val="25000"/>
                  </a:schemeClr>
                </a:solidFill>
                <a:latin typeface="標楷體" panose="03000509000000000000" pitchFamily="65" charset="-120"/>
                <a:ea typeface="標楷體" panose="03000509000000000000" pitchFamily="65" charset="-120"/>
              </a:rPr>
              <a:t>〈</a:t>
            </a:r>
            <a:r>
              <a:rPr lang="zh-TW" altLang="en-US" sz="2200" dirty="0">
                <a:solidFill>
                  <a:schemeClr val="bg2">
                    <a:lumMod val="25000"/>
                  </a:schemeClr>
                </a:solidFill>
                <a:latin typeface="標楷體" panose="03000509000000000000" pitchFamily="65" charset="-120"/>
                <a:ea typeface="標楷體" panose="03000509000000000000" pitchFamily="65" charset="-120"/>
              </a:rPr>
              <a:t>金額</a:t>
            </a:r>
            <a:r>
              <a:rPr lang="en-US" altLang="zh-TW" sz="2200" dirty="0">
                <a:solidFill>
                  <a:schemeClr val="bg2">
                    <a:lumMod val="25000"/>
                  </a:schemeClr>
                </a:solidFill>
                <a:latin typeface="標楷體" panose="03000509000000000000" pitchFamily="65" charset="-120"/>
                <a:ea typeface="標楷體" panose="03000509000000000000" pitchFamily="65" charset="-120"/>
              </a:rPr>
              <a:t>〉1×100</a:t>
            </a:r>
            <a:r>
              <a:rPr lang="zh-TW" altLang="en-US" sz="2200" dirty="0">
                <a:solidFill>
                  <a:schemeClr val="bg2">
                    <a:lumMod val="25000"/>
                  </a:schemeClr>
                </a:solidFill>
                <a:latin typeface="標楷體" panose="03000509000000000000" pitchFamily="65" charset="-120"/>
                <a:ea typeface="標楷體" panose="03000509000000000000" pitchFamily="65" charset="-120"/>
              </a:rPr>
              <a:t>＝</a:t>
            </a:r>
            <a:r>
              <a:rPr lang="en-US" altLang="zh-TW" sz="2200" dirty="0">
                <a:solidFill>
                  <a:schemeClr val="bg2">
                    <a:lumMod val="25000"/>
                  </a:schemeClr>
                </a:solidFill>
                <a:latin typeface="標楷體" panose="03000509000000000000" pitchFamily="65" charset="-120"/>
                <a:ea typeface="標楷體" panose="03000509000000000000" pitchFamily="65" charset="-120"/>
              </a:rPr>
              <a:t>100</a:t>
            </a:r>
            <a:r>
              <a:rPr lang="zh-TW" altLang="en-US" sz="2200" dirty="0">
                <a:solidFill>
                  <a:schemeClr val="bg2">
                    <a:lumMod val="25000"/>
                  </a:schemeClr>
                </a:solidFill>
                <a:latin typeface="標楷體" panose="03000509000000000000" pitchFamily="65" charset="-120"/>
                <a:ea typeface="標楷體" panose="03000509000000000000" pitchFamily="65" charset="-120"/>
              </a:rPr>
              <a:t>元</a:t>
            </a:r>
            <a:endParaRPr lang="zh-TW" altLang="zh-TW" sz="2200" dirty="0">
              <a:solidFill>
                <a:schemeClr val="bg2">
                  <a:lumMod val="25000"/>
                </a:schemeClr>
              </a:solidFill>
              <a:latin typeface="標楷體" panose="03000509000000000000" pitchFamily="65" charset="-120"/>
              <a:ea typeface="標楷體" panose="03000509000000000000" pitchFamily="65" charset="-120"/>
            </a:endParaRPr>
          </a:p>
          <a:p>
            <a:r>
              <a:rPr lang="zh-TW" altLang="en-US" sz="2200" dirty="0">
                <a:latin typeface="標楷體" panose="03000509000000000000" pitchFamily="65" charset="-120"/>
                <a:ea typeface="標楷體" panose="03000509000000000000" pitchFamily="65" charset="-120"/>
              </a:rPr>
              <a:t>結帳金額為</a:t>
            </a:r>
            <a:r>
              <a:rPr lang="en-US" altLang="zh-TW" sz="2200" dirty="0">
                <a:latin typeface="標楷體" panose="03000509000000000000" pitchFamily="65" charset="-120"/>
                <a:ea typeface="標楷體" panose="03000509000000000000" pitchFamily="65" charset="-120"/>
              </a:rPr>
              <a:t>1100</a:t>
            </a:r>
            <a:r>
              <a:rPr lang="zh-TW" altLang="en-US" sz="2200" dirty="0">
                <a:latin typeface="標楷體" panose="03000509000000000000" pitchFamily="65" charset="-120"/>
                <a:ea typeface="標楷體" panose="03000509000000000000" pitchFamily="65" charset="-120"/>
              </a:rPr>
              <a:t>元，由學校支付</a:t>
            </a:r>
            <a:r>
              <a:rPr lang="en-US" altLang="zh-TW" sz="2200" dirty="0">
                <a:latin typeface="標楷體" panose="03000509000000000000" pitchFamily="65" charset="-120"/>
                <a:ea typeface="標楷體" panose="03000509000000000000" pitchFamily="65" charset="-120"/>
              </a:rPr>
              <a:t>1050</a:t>
            </a:r>
            <a:r>
              <a:rPr lang="zh-TW" altLang="en-US" sz="2200" dirty="0">
                <a:latin typeface="標楷體" panose="03000509000000000000" pitchFamily="65" charset="-120"/>
                <a:ea typeface="標楷體" panose="03000509000000000000" pitchFamily="65" charset="-120"/>
              </a:rPr>
              <a:t>元，由板橋國小支付</a:t>
            </a:r>
            <a:r>
              <a:rPr lang="en-US" altLang="zh-TW" sz="2200" dirty="0">
                <a:latin typeface="標楷體" panose="03000509000000000000" pitchFamily="65" charset="-120"/>
                <a:ea typeface="標楷體" panose="03000509000000000000" pitchFamily="65" charset="-120"/>
              </a:rPr>
              <a:t>50</a:t>
            </a:r>
            <a:r>
              <a:rPr lang="zh-TW" altLang="en-US" sz="2200" dirty="0">
                <a:latin typeface="標楷體" panose="03000509000000000000" pitchFamily="65" charset="-120"/>
                <a:ea typeface="標楷體" panose="03000509000000000000" pitchFamily="65" charset="-120"/>
              </a:rPr>
              <a:t>元。</a:t>
            </a:r>
            <a:endParaRPr lang="en-US" altLang="zh-TW" sz="2200" dirty="0">
              <a:latin typeface="標楷體" panose="03000509000000000000" pitchFamily="65" charset="-120"/>
              <a:ea typeface="標楷體" panose="03000509000000000000" pitchFamily="65" charset="-120"/>
            </a:endParaRPr>
          </a:p>
        </p:txBody>
      </p:sp>
      <p:sp>
        <p:nvSpPr>
          <p:cNvPr id="5" name="標題 1"/>
          <p:cNvSpPr txBox="1">
            <a:spLocks/>
          </p:cNvSpPr>
          <p:nvPr/>
        </p:nvSpPr>
        <p:spPr>
          <a:xfrm>
            <a:off x="2190564" y="274638"/>
            <a:ext cx="4762872" cy="634082"/>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dirty="0">
                <a:solidFill>
                  <a:schemeClr val="bg2">
                    <a:lumMod val="25000"/>
                  </a:schemeClr>
                </a:solidFill>
                <a:latin typeface="標楷體" panose="03000509000000000000" pitchFamily="65" charset="-120"/>
                <a:ea typeface="標楷體" panose="03000509000000000000" pitchFamily="65" charset="-120"/>
              </a:rPr>
              <a:t>教科書各項經費計算舉例</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4154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611560" y="1340768"/>
            <a:ext cx="858283" cy="4392488"/>
          </a:xfrm>
          <a:prstGeom prst="rect">
            <a:avLst/>
          </a:prstGeom>
        </p:spPr>
        <p:txBody>
          <a:bodyPr vert="eaVert"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dirty="0">
                <a:latin typeface="標楷體" panose="03000509000000000000" pitchFamily="65" charset="-120"/>
                <a:ea typeface="標楷體" panose="03000509000000000000" pitchFamily="65" charset="-120"/>
              </a:rPr>
              <a:t>教科書補助經費申請作業</a:t>
            </a:r>
          </a:p>
        </p:txBody>
      </p:sp>
      <p:sp>
        <p:nvSpPr>
          <p:cNvPr id="11" name="五角星形 10"/>
          <p:cNvSpPr/>
          <p:nvPr/>
        </p:nvSpPr>
        <p:spPr>
          <a:xfrm>
            <a:off x="1625372" y="3933056"/>
            <a:ext cx="288032" cy="288032"/>
          </a:xfrm>
          <a:prstGeom prst="star5">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6114265B-0F12-1ACD-39C7-F54E7917D214}"/>
              </a:ext>
            </a:extLst>
          </p:cNvPr>
          <p:cNvPicPr>
            <a:picLocks noChangeAspect="1"/>
          </p:cNvPicPr>
          <p:nvPr/>
        </p:nvPicPr>
        <p:blipFill>
          <a:blip r:embed="rId2"/>
          <a:stretch>
            <a:fillRect/>
          </a:stretch>
        </p:blipFill>
        <p:spPr>
          <a:xfrm>
            <a:off x="1637867" y="127806"/>
            <a:ext cx="5868266" cy="6818412"/>
          </a:xfrm>
          <a:prstGeom prst="rect">
            <a:avLst/>
          </a:prstGeom>
        </p:spPr>
      </p:pic>
      <p:sp>
        <p:nvSpPr>
          <p:cNvPr id="4" name="文字方塊 3">
            <a:extLst>
              <a:ext uri="{FF2B5EF4-FFF2-40B4-BE49-F238E27FC236}">
                <a16:creationId xmlns:a16="http://schemas.microsoft.com/office/drawing/2014/main" id="{96425DD6-5370-6005-961D-F21DC913DEFF}"/>
              </a:ext>
            </a:extLst>
          </p:cNvPr>
          <p:cNvSpPr txBox="1"/>
          <p:nvPr/>
        </p:nvSpPr>
        <p:spPr>
          <a:xfrm>
            <a:off x="7380312" y="5661248"/>
            <a:ext cx="1440160" cy="369332"/>
          </a:xfrm>
          <a:prstGeom prst="rect">
            <a:avLst/>
          </a:prstGeom>
          <a:noFill/>
        </p:spPr>
        <p:txBody>
          <a:bodyPr wrap="square">
            <a:spAutoFit/>
          </a:bodyPr>
          <a:lstStyle/>
          <a:p>
            <a:r>
              <a:rPr lang="zh-TW" altLang="en-US" sz="1800" b="1" u="sng" dirty="0">
                <a:solidFill>
                  <a:srgbClr val="FF0000"/>
                </a:solidFill>
                <a:latin typeface="標楷體" panose="03000509000000000000" pitchFamily="65" charset="-120"/>
                <a:ea typeface="標楷體" panose="03000509000000000000" pitchFamily="65" charset="-120"/>
              </a:rPr>
              <a:t>開學</a:t>
            </a:r>
            <a:r>
              <a:rPr lang="en-US" altLang="zh-TW" sz="1800" b="1" u="sng" dirty="0">
                <a:solidFill>
                  <a:srgbClr val="FF0000"/>
                </a:solidFill>
                <a:latin typeface="標楷體" panose="03000509000000000000" pitchFamily="65" charset="-120"/>
                <a:ea typeface="標楷體" panose="03000509000000000000" pitchFamily="65" charset="-120"/>
              </a:rPr>
              <a:t>60</a:t>
            </a:r>
            <a:r>
              <a:rPr lang="zh-TW" altLang="en-US" sz="1800" b="1" u="sng" dirty="0">
                <a:solidFill>
                  <a:srgbClr val="FF0000"/>
                </a:solidFill>
                <a:latin typeface="標楷體" panose="03000509000000000000" pitchFamily="65" charset="-120"/>
                <a:ea typeface="標楷體" panose="03000509000000000000" pitchFamily="65" charset="-120"/>
              </a:rPr>
              <a:t>日內</a:t>
            </a:r>
            <a:endParaRPr lang="zh-TW" altLang="en-US" dirty="0"/>
          </a:p>
        </p:txBody>
      </p:sp>
    </p:spTree>
    <p:extLst>
      <p:ext uri="{BB962C8B-B14F-4D97-AF65-F5344CB8AC3E}">
        <p14:creationId xmlns:p14="http://schemas.microsoft.com/office/powerpoint/2010/main" val="307534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descr="一張含有 文字, 字型, 數字, 螢幕擷取畫面 的圖片&#10;&#10;自動產生的描述">
            <a:extLst>
              <a:ext uri="{FF2B5EF4-FFF2-40B4-BE49-F238E27FC236}">
                <a16:creationId xmlns:a16="http://schemas.microsoft.com/office/drawing/2014/main" id="{836B4B62-2139-16F3-3378-BE4A289AA2B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9035" y="1772816"/>
            <a:ext cx="9085930" cy="4608512"/>
          </a:xfrm>
        </p:spPr>
      </p:pic>
      <p:sp>
        <p:nvSpPr>
          <p:cNvPr id="6" name="標題 1">
            <a:extLst>
              <a:ext uri="{FF2B5EF4-FFF2-40B4-BE49-F238E27FC236}">
                <a16:creationId xmlns:a16="http://schemas.microsoft.com/office/drawing/2014/main" id="{393BAB9F-2EBC-E3FF-4E73-5CDDAB87321E}"/>
              </a:ext>
            </a:extLst>
          </p:cNvPr>
          <p:cNvSpPr txBox="1">
            <a:spLocks/>
          </p:cNvSpPr>
          <p:nvPr/>
        </p:nvSpPr>
        <p:spPr>
          <a:xfrm>
            <a:off x="2190564" y="842941"/>
            <a:ext cx="4762872" cy="63408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dirty="0">
                <a:solidFill>
                  <a:schemeClr val="bg2">
                    <a:lumMod val="25000"/>
                  </a:schemeClr>
                </a:solidFill>
                <a:latin typeface="標楷體" panose="03000509000000000000" pitchFamily="65" charset="-120"/>
                <a:ea typeface="標楷體" panose="03000509000000000000" pitchFamily="65" charset="-120"/>
              </a:rPr>
              <a:t>教科圖書共同供應服務網填報</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1871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83568" y="2119496"/>
            <a:ext cx="7776864" cy="3046988"/>
          </a:xfrm>
          <a:prstGeom prst="rect">
            <a:avLst/>
          </a:prstGeom>
          <a:noFill/>
        </p:spPr>
        <p:txBody>
          <a:bodyPr wrap="square" rtlCol="0">
            <a:spAutoFit/>
          </a:bodyPr>
          <a:lstStyle/>
          <a:p>
            <a:pPr marL="342900" indent="-342900" algn="jus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學校用書及學生用書請至</a:t>
            </a:r>
            <a:r>
              <a:rPr lang="zh-TW" altLang="en-US" sz="2400" b="1" u="sng" dirty="0">
                <a:solidFill>
                  <a:schemeClr val="bg2">
                    <a:lumMod val="25000"/>
                  </a:schemeClr>
                </a:solidFill>
                <a:latin typeface="標楷體" panose="03000509000000000000" pitchFamily="65" charset="-120"/>
                <a:ea typeface="標楷體" panose="03000509000000000000" pitchFamily="65" charset="-120"/>
              </a:rPr>
              <a:t>教科圖書共同供應服務網</a:t>
            </a:r>
            <a:r>
              <a:rPr lang="zh-TW" altLang="en-US" sz="2400" dirty="0">
                <a:latin typeface="標楷體" panose="03000509000000000000" pitchFamily="65" charset="-120"/>
                <a:ea typeface="標楷體" panose="03000509000000000000" pitchFamily="65" charset="-120"/>
              </a:rPr>
              <a:t>填報，填報完成後請自行下載書籍需求統計檔核對數量及金額。</a:t>
            </a:r>
            <a:endParaRPr lang="en-US" altLang="zh-TW" sz="2400" dirty="0">
              <a:latin typeface="標楷體" panose="03000509000000000000" pitchFamily="65" charset="-120"/>
              <a:ea typeface="標楷體" panose="03000509000000000000" pitchFamily="65" charset="-120"/>
            </a:endParaRPr>
          </a:p>
          <a:p>
            <a:pPr marL="342900" indent="-342900" algn="jus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相關填報說明可參閱「教科圖書共同供應服務操作功能說明</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學校端</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342900" indent="-342900" algn="just">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如為</a:t>
            </a:r>
            <a:r>
              <a:rPr lang="zh-TW" altLang="en-US" sz="2400" b="1" u="sng" dirty="0">
                <a:solidFill>
                  <a:schemeClr val="bg2">
                    <a:lumMod val="25000"/>
                  </a:schemeClr>
                </a:solidFill>
                <a:latin typeface="標楷體" panose="03000509000000000000" pitchFamily="65" charset="-120"/>
                <a:ea typeface="標楷體" panose="03000509000000000000" pitchFamily="65" charset="-120"/>
              </a:rPr>
              <a:t>填報操作問題</a:t>
            </a:r>
            <a:r>
              <a:rPr lang="zh-TW" altLang="en-US" sz="2400" dirty="0">
                <a:latin typeface="標楷體" panose="03000509000000000000" pitchFamily="65" charset="-120"/>
                <a:ea typeface="標楷體" panose="03000509000000000000" pitchFamily="65" charset="-120"/>
              </a:rPr>
              <a:t>，請洽全誼資訊，</a:t>
            </a:r>
            <a:r>
              <a:rPr lang="en-US" altLang="zh-TW" sz="2400" dirty="0">
                <a:latin typeface="標楷體" panose="03000509000000000000" pitchFamily="65" charset="-120"/>
                <a:ea typeface="標楷體" panose="03000509000000000000" pitchFamily="65" charset="-120"/>
              </a:rPr>
              <a:t>LINE</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@455duusm</a:t>
            </a:r>
            <a:r>
              <a:rPr lang="zh-TW" altLang="en-US" sz="2400" dirty="0">
                <a:latin typeface="標楷體" panose="03000509000000000000" pitchFamily="65" charset="-120"/>
                <a:ea typeface="標楷體" panose="03000509000000000000" pitchFamily="65" charset="-120"/>
              </a:rPr>
              <a:t>；電話：</a:t>
            </a:r>
            <a:r>
              <a:rPr lang="en-US" altLang="zh-TW" sz="2400" dirty="0">
                <a:latin typeface="標楷體" panose="03000509000000000000" pitchFamily="65" charset="-120"/>
                <a:ea typeface="標楷體" panose="03000509000000000000" pitchFamily="65" charset="-120"/>
              </a:rPr>
              <a:t>04-37023708</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04-37023709</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8462860#517(</a:t>
            </a:r>
            <a:r>
              <a:rPr lang="zh-TW" altLang="en-US" sz="2400" dirty="0">
                <a:latin typeface="標楷體" panose="03000509000000000000" pitchFamily="65" charset="-120"/>
                <a:ea typeface="標楷體" panose="03000509000000000000" pitchFamily="65" charset="-120"/>
              </a:rPr>
              <a:t>花蓮駐點</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p:txBody>
      </p:sp>
      <p:sp>
        <p:nvSpPr>
          <p:cNvPr id="3" name="標題 1"/>
          <p:cNvSpPr txBox="1">
            <a:spLocks/>
          </p:cNvSpPr>
          <p:nvPr/>
        </p:nvSpPr>
        <p:spPr>
          <a:xfrm>
            <a:off x="2190564" y="842941"/>
            <a:ext cx="4762872" cy="63408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dirty="0">
                <a:solidFill>
                  <a:schemeClr val="bg2">
                    <a:lumMod val="25000"/>
                  </a:schemeClr>
                </a:solidFill>
                <a:latin typeface="標楷體" panose="03000509000000000000" pitchFamily="65" charset="-120"/>
                <a:ea typeface="標楷體" panose="03000509000000000000" pitchFamily="65" charset="-120"/>
              </a:rPr>
              <a:t>教科圖書共同供應服務網填報</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0027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700808"/>
            <a:ext cx="8229600" cy="4752528"/>
          </a:xfrm>
        </p:spPr>
        <p:txBody>
          <a:bodyPr>
            <a:normAutofit/>
          </a:bodyPr>
          <a:lstStyle/>
          <a:p>
            <a:pPr algn="just"/>
            <a:r>
              <a:rPr lang="zh-TW" altLang="en-US" sz="1800" dirty="0">
                <a:latin typeface="標楷體" panose="03000509000000000000" pitchFamily="65" charset="-120"/>
                <a:ea typeface="標楷體" panose="03000509000000000000" pitchFamily="65" charset="-120"/>
              </a:rPr>
              <a:t>學生用書的填報技巧：請實填每年級學生用教科書數量，原則上與</a:t>
            </a:r>
            <a:r>
              <a:rPr lang="en-US" altLang="zh-TW" sz="1800" dirty="0">
                <a:latin typeface="標楷體" panose="03000509000000000000" pitchFamily="65" charset="-120"/>
                <a:ea typeface="標楷體" panose="03000509000000000000" pitchFamily="65" charset="-120"/>
              </a:rPr>
              <a:t>AB</a:t>
            </a:r>
            <a:r>
              <a:rPr lang="zh-TW" altLang="en-US" sz="1800" dirty="0">
                <a:latin typeface="標楷體" panose="03000509000000000000" pitchFamily="65" charset="-120"/>
                <a:ea typeface="標楷體" panose="03000509000000000000" pitchFamily="65" charset="-120"/>
              </a:rPr>
              <a:t>表填報人數一致。</a:t>
            </a:r>
            <a:endParaRPr lang="en-US" altLang="zh-TW" sz="1800" dirty="0">
              <a:latin typeface="標楷體" panose="03000509000000000000" pitchFamily="65" charset="-120"/>
              <a:ea typeface="標楷體" panose="03000509000000000000" pitchFamily="65" charset="-120"/>
            </a:endParaRPr>
          </a:p>
          <a:p>
            <a:pPr algn="just"/>
            <a:r>
              <a:rPr lang="zh-TW" altLang="en-US" sz="1800" dirty="0">
                <a:latin typeface="標楷體" panose="03000509000000000000" pitchFamily="65" charset="-120"/>
                <a:ea typeface="標楷體" panose="03000509000000000000" pitchFamily="65" charset="-120"/>
              </a:rPr>
              <a:t>學校用書的填報技巧：請確實瞭解授課教師的用書需求，依</a:t>
            </a:r>
            <a:r>
              <a:rPr lang="zh-TW" altLang="en-US" sz="1800" b="1" u="sng" dirty="0">
                <a:solidFill>
                  <a:srgbClr val="C00000"/>
                </a:solidFill>
                <a:latin typeface="標楷體" panose="03000509000000000000" pitchFamily="65" charset="-120"/>
                <a:ea typeface="標楷體" panose="03000509000000000000" pitchFamily="65" charset="-120"/>
              </a:rPr>
              <a:t>「需求數」</a:t>
            </a:r>
            <a:r>
              <a:rPr lang="zh-TW" altLang="en-US" sz="1800" dirty="0">
                <a:latin typeface="標楷體" panose="03000509000000000000" pitchFamily="65" charset="-120"/>
                <a:ea typeface="標楷體" panose="03000509000000000000" pitchFamily="65" charset="-120"/>
              </a:rPr>
              <a:t>的思考方式填報數量，較不易填錯，並請避免溢訂衍生非必要之資源浪費。</a:t>
            </a:r>
            <a:endParaRPr lang="en-US" altLang="zh-TW" sz="1800" dirty="0">
              <a:latin typeface="標楷體" panose="03000509000000000000" pitchFamily="65" charset="-120"/>
              <a:ea typeface="標楷體" panose="03000509000000000000" pitchFamily="65" charset="-120"/>
            </a:endParaRPr>
          </a:p>
          <a:p>
            <a:pPr algn="just"/>
            <a:endParaRPr lang="en-US" altLang="zh-TW" sz="1600" dirty="0">
              <a:latin typeface="標楷體" panose="03000509000000000000" pitchFamily="65" charset="-120"/>
              <a:ea typeface="標楷體" panose="03000509000000000000" pitchFamily="65" charset="-120"/>
            </a:endParaRPr>
          </a:p>
          <a:p>
            <a:pPr marL="0" indent="0" algn="just">
              <a:buNone/>
            </a:pP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依「教育部國民及學前教育署補助辦理國民小學及國民中學學校用書作業要點」第</a:t>
            </a:r>
            <a:r>
              <a:rPr lang="en-US" altLang="zh-TW" sz="1600" dirty="0">
                <a:latin typeface="標楷體" panose="03000509000000000000" pitchFamily="65" charset="-120"/>
                <a:ea typeface="標楷體" panose="03000509000000000000" pitchFamily="65" charset="-120"/>
              </a:rPr>
              <a:t>4</a:t>
            </a:r>
            <a:r>
              <a:rPr lang="zh-TW" altLang="en-US" sz="1600" dirty="0">
                <a:latin typeface="標楷體" panose="03000509000000000000" pitchFamily="65" charset="-120"/>
                <a:ea typeface="標楷體" panose="03000509000000000000" pitchFamily="65" charset="-120"/>
              </a:rPr>
              <a:t>點略以，</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一</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學校行政用書：每校每領域（科目），以</a:t>
            </a:r>
            <a:r>
              <a:rPr lang="zh-TW" altLang="en-US" sz="1600" b="1" u="sng" dirty="0">
                <a:solidFill>
                  <a:srgbClr val="C00000"/>
                </a:solidFill>
                <a:latin typeface="標楷體" panose="03000509000000000000" pitchFamily="65" charset="-120"/>
                <a:ea typeface="標楷體" panose="03000509000000000000" pitchFamily="65" charset="-120"/>
              </a:rPr>
              <a:t>一套</a:t>
            </a:r>
            <a:r>
              <a:rPr lang="zh-TW" altLang="en-US" sz="1600" dirty="0">
                <a:latin typeface="標楷體" panose="03000509000000000000" pitchFamily="65" charset="-120"/>
                <a:ea typeface="標楷體" panose="03000509000000000000" pitchFamily="65" charset="-120"/>
              </a:rPr>
              <a:t>為限。</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二</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教師備課用書：每校每領域（科目）授課教師，每人</a:t>
            </a:r>
            <a:r>
              <a:rPr lang="zh-TW" altLang="en-US" sz="1600" b="1" u="sng" dirty="0">
                <a:solidFill>
                  <a:srgbClr val="C00000"/>
                </a:solidFill>
                <a:latin typeface="標楷體" panose="03000509000000000000" pitchFamily="65" charset="-120"/>
                <a:ea typeface="標楷體" panose="03000509000000000000" pitchFamily="65" charset="-120"/>
              </a:rPr>
              <a:t>一套</a:t>
            </a:r>
            <a:r>
              <a:rPr lang="zh-TW" altLang="en-US" sz="1600" dirty="0">
                <a:latin typeface="標楷體" panose="03000509000000000000" pitchFamily="65" charset="-120"/>
                <a:ea typeface="標楷體" panose="03000509000000000000" pitchFamily="65" charset="-120"/>
              </a:rPr>
              <a:t>。</a:t>
            </a:r>
            <a:endParaRPr lang="en-US" altLang="zh-TW" sz="1600" dirty="0">
              <a:latin typeface="標楷體" panose="03000509000000000000" pitchFamily="65" charset="-120"/>
              <a:ea typeface="標楷體" panose="03000509000000000000" pitchFamily="65" charset="-120"/>
            </a:endParaRPr>
          </a:p>
          <a:p>
            <a:pPr marL="0" indent="0">
              <a:buNone/>
            </a:pP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學校用書補助數量計算方式為「需求數量</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樣書數量</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補助數量」，樣書數量為國教署與出版商契約訂定，正確數量仍請依系統為準。以下舉例：</a:t>
            </a:r>
            <a:endParaRPr lang="en-US" altLang="zh-TW" sz="16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zh-TW" sz="1600" dirty="0">
                <a:solidFill>
                  <a:srgbClr val="385D8A"/>
                </a:solidFill>
                <a:latin typeface="標楷體" panose="03000509000000000000" pitchFamily="65" charset="-120"/>
                <a:ea typeface="標楷體" panose="03000509000000000000" pitchFamily="65" charset="-120"/>
              </a:rPr>
              <a:t>行政留存１本</a:t>
            </a:r>
            <a:r>
              <a:rPr lang="en-US" altLang="zh-TW" sz="1600" dirty="0">
                <a:solidFill>
                  <a:srgbClr val="385D8A"/>
                </a:solidFill>
                <a:latin typeface="標楷體" panose="03000509000000000000" pitchFamily="65" charset="-120"/>
                <a:ea typeface="標楷體" panose="03000509000000000000" pitchFamily="65" charset="-120"/>
              </a:rPr>
              <a:t>+</a:t>
            </a:r>
            <a:r>
              <a:rPr lang="zh-TW" altLang="zh-TW" sz="1600" dirty="0">
                <a:solidFill>
                  <a:srgbClr val="385D8A"/>
                </a:solidFill>
                <a:latin typeface="標楷體" panose="03000509000000000000" pitchFamily="65" charset="-120"/>
                <a:ea typeface="標楷體" panose="03000509000000000000" pitchFamily="65" charset="-120"/>
              </a:rPr>
              <a:t>授課領域教師需求７本，</a:t>
            </a:r>
            <a:r>
              <a:rPr lang="zh-TW" altLang="zh-TW" sz="1600" b="1" u="sng" dirty="0">
                <a:solidFill>
                  <a:srgbClr val="385D8A"/>
                </a:solidFill>
                <a:latin typeface="標楷體" panose="03000509000000000000" pitchFamily="65" charset="-120"/>
                <a:ea typeface="標楷體" panose="03000509000000000000" pitchFamily="65" charset="-120"/>
              </a:rPr>
              <a:t>需求數應為８本</a:t>
            </a:r>
            <a:r>
              <a:rPr lang="zh-TW" altLang="zh-TW" sz="1600" dirty="0">
                <a:solidFill>
                  <a:srgbClr val="385D8A"/>
                </a:solidFill>
                <a:latin typeface="標楷體" panose="03000509000000000000" pitchFamily="65" charset="-120"/>
                <a:ea typeface="標楷體" panose="03000509000000000000" pitchFamily="65" charset="-120"/>
              </a:rPr>
              <a:t>，倘系統預設樣書數量５本，為出版商應提供數量，實際補助數量應為３本，計算式為「８</a:t>
            </a:r>
            <a:r>
              <a:rPr lang="en-US" altLang="zh-TW" sz="1600" dirty="0">
                <a:solidFill>
                  <a:srgbClr val="385D8A"/>
                </a:solidFill>
                <a:latin typeface="標楷體" panose="03000509000000000000" pitchFamily="65" charset="-120"/>
                <a:ea typeface="標楷體" panose="03000509000000000000" pitchFamily="65" charset="-120"/>
              </a:rPr>
              <a:t>-</a:t>
            </a:r>
            <a:r>
              <a:rPr lang="zh-TW" altLang="zh-TW" sz="1600" dirty="0">
                <a:solidFill>
                  <a:srgbClr val="385D8A"/>
                </a:solidFill>
                <a:latin typeface="標楷體" panose="03000509000000000000" pitchFamily="65" charset="-120"/>
                <a:ea typeface="標楷體" panose="03000509000000000000" pitchFamily="65" charset="-120"/>
              </a:rPr>
              <a:t>５</a:t>
            </a:r>
            <a:r>
              <a:rPr lang="en-US" altLang="zh-TW" sz="1600" dirty="0">
                <a:solidFill>
                  <a:srgbClr val="385D8A"/>
                </a:solidFill>
                <a:latin typeface="標楷體" panose="03000509000000000000" pitchFamily="65" charset="-120"/>
                <a:ea typeface="標楷體" panose="03000509000000000000" pitchFamily="65" charset="-120"/>
              </a:rPr>
              <a:t>=</a:t>
            </a:r>
            <a:r>
              <a:rPr lang="zh-TW" altLang="zh-TW" sz="1600" dirty="0">
                <a:solidFill>
                  <a:srgbClr val="385D8A"/>
                </a:solidFill>
                <a:latin typeface="標楷體" panose="03000509000000000000" pitchFamily="65" charset="-120"/>
                <a:ea typeface="標楷體" panose="03000509000000000000" pitchFamily="65" charset="-120"/>
              </a:rPr>
              <a:t>３」。</a:t>
            </a:r>
            <a:endParaRPr lang="en-US" altLang="zh-TW" sz="1600" dirty="0">
              <a:solidFill>
                <a:srgbClr val="385D8A"/>
              </a:solidFill>
              <a:latin typeface="標楷體" panose="03000509000000000000" pitchFamily="65" charset="-120"/>
              <a:ea typeface="標楷體" panose="03000509000000000000" pitchFamily="65" charset="-120"/>
            </a:endParaRPr>
          </a:p>
          <a:p>
            <a:pPr marL="0" indent="0">
              <a:buNone/>
            </a:pPr>
            <a:r>
              <a:rPr lang="zh-TW" altLang="en-US" sz="1600" dirty="0">
                <a:solidFill>
                  <a:schemeClr val="bg2">
                    <a:lumMod val="25000"/>
                  </a:schemeClr>
                </a:solidFill>
                <a:latin typeface="標楷體" panose="03000509000000000000" pitchFamily="65" charset="-120"/>
                <a:ea typeface="標楷體" panose="03000509000000000000" pitchFamily="65" charset="-120"/>
              </a:rPr>
              <a:t>    </a:t>
            </a:r>
            <a:r>
              <a:rPr lang="en-US" altLang="zh-TW" sz="1600" dirty="0">
                <a:solidFill>
                  <a:schemeClr val="bg2">
                    <a:lumMod val="25000"/>
                  </a:schemeClr>
                </a:solidFill>
                <a:latin typeface="標楷體" panose="03000509000000000000" pitchFamily="65" charset="-120"/>
                <a:ea typeface="標楷體" panose="03000509000000000000" pitchFamily="65" charset="-120"/>
              </a:rPr>
              <a:t>〈</a:t>
            </a:r>
            <a:r>
              <a:rPr lang="zh-TW" altLang="en-US" sz="1600" dirty="0">
                <a:solidFill>
                  <a:schemeClr val="bg2">
                    <a:lumMod val="25000"/>
                  </a:schemeClr>
                </a:solidFill>
                <a:latin typeface="標楷體" panose="03000509000000000000" pitchFamily="65" charset="-120"/>
                <a:ea typeface="標楷體" panose="03000509000000000000" pitchFamily="65" charset="-120"/>
              </a:rPr>
              <a:t>金額</a:t>
            </a:r>
            <a:r>
              <a:rPr lang="en-US" altLang="zh-TW" sz="1600" dirty="0">
                <a:solidFill>
                  <a:schemeClr val="bg2">
                    <a:lumMod val="25000"/>
                  </a:schemeClr>
                </a:solidFill>
                <a:latin typeface="標楷體" panose="03000509000000000000" pitchFamily="65" charset="-120"/>
                <a:ea typeface="標楷體" panose="03000509000000000000" pitchFamily="65" charset="-120"/>
              </a:rPr>
              <a:t>〉</a:t>
            </a:r>
            <a:r>
              <a:rPr lang="zh-TW" altLang="en-US" sz="1600" dirty="0">
                <a:solidFill>
                  <a:schemeClr val="bg2">
                    <a:lumMod val="25000"/>
                  </a:schemeClr>
                </a:solidFill>
                <a:latin typeface="標楷體" panose="03000509000000000000" pitchFamily="65" charset="-120"/>
                <a:ea typeface="標楷體" panose="03000509000000000000" pitchFamily="65" charset="-120"/>
              </a:rPr>
              <a:t>若書籍價格為１００元／本，申請補助金額為３００元。</a:t>
            </a:r>
            <a:endParaRPr lang="zh-TW" altLang="zh-TW" sz="1600" dirty="0">
              <a:solidFill>
                <a:schemeClr val="bg2">
                  <a:lumMod val="25000"/>
                </a:schemeClr>
              </a:solidFill>
              <a:latin typeface="標楷體" panose="03000509000000000000" pitchFamily="65" charset="-120"/>
              <a:ea typeface="標楷體" panose="03000509000000000000" pitchFamily="65" charset="-120"/>
            </a:endParaRPr>
          </a:p>
          <a:p>
            <a:pPr marL="514350" indent="-514350">
              <a:buFont typeface="+mj-lt"/>
              <a:buAutoNum type="arabicPeriod" startAt="2"/>
            </a:pPr>
            <a:r>
              <a:rPr lang="zh-TW" altLang="zh-TW" sz="1600" dirty="0">
                <a:solidFill>
                  <a:srgbClr val="385D8A"/>
                </a:solidFill>
                <a:latin typeface="標楷體" panose="03000509000000000000" pitchFamily="65" charset="-120"/>
                <a:ea typeface="標楷體" panose="03000509000000000000" pitchFamily="65" charset="-120"/>
              </a:rPr>
              <a:t>行政留存</a:t>
            </a:r>
            <a:r>
              <a:rPr lang="en-US" altLang="zh-TW" sz="1600" dirty="0">
                <a:solidFill>
                  <a:srgbClr val="385D8A"/>
                </a:solidFill>
                <a:latin typeface="標楷體" panose="03000509000000000000" pitchFamily="65" charset="-120"/>
                <a:ea typeface="標楷體" panose="03000509000000000000" pitchFamily="65" charset="-120"/>
              </a:rPr>
              <a:t>1</a:t>
            </a:r>
            <a:r>
              <a:rPr lang="zh-TW" altLang="zh-TW" sz="1600" dirty="0">
                <a:solidFill>
                  <a:srgbClr val="385D8A"/>
                </a:solidFill>
                <a:latin typeface="標楷體" panose="03000509000000000000" pitchFamily="65" charset="-120"/>
                <a:ea typeface="標楷體" panose="03000509000000000000" pitchFamily="65" charset="-120"/>
              </a:rPr>
              <a:t>本，授課領域教師不使用，</a:t>
            </a:r>
            <a:r>
              <a:rPr lang="zh-TW" altLang="zh-TW" sz="1600" b="1" u="sng" dirty="0">
                <a:solidFill>
                  <a:srgbClr val="385D8A"/>
                </a:solidFill>
                <a:latin typeface="標楷體" panose="03000509000000000000" pitchFamily="65" charset="-120"/>
                <a:ea typeface="標楷體" panose="03000509000000000000" pitchFamily="65" charset="-120"/>
              </a:rPr>
              <a:t>需求數應為１本</a:t>
            </a:r>
            <a:r>
              <a:rPr lang="zh-TW" altLang="zh-TW" sz="1600" dirty="0">
                <a:solidFill>
                  <a:srgbClr val="385D8A"/>
                </a:solidFill>
                <a:latin typeface="標楷體" panose="03000509000000000000" pitchFamily="65" charset="-120"/>
                <a:ea typeface="標楷體" panose="03000509000000000000" pitchFamily="65" charset="-120"/>
              </a:rPr>
              <a:t>，倘系統預設樣書數量１本，為出版商應提供數量，實際補助數量為</a:t>
            </a:r>
            <a:r>
              <a:rPr lang="zh-TW" altLang="en-US" sz="1600" dirty="0">
                <a:solidFill>
                  <a:srgbClr val="385D8A"/>
                </a:solidFill>
                <a:latin typeface="標楷體" panose="03000509000000000000" pitchFamily="65" charset="-120"/>
                <a:ea typeface="標楷體" panose="03000509000000000000" pitchFamily="65" charset="-120"/>
              </a:rPr>
              <a:t>０</a:t>
            </a:r>
            <a:r>
              <a:rPr lang="zh-TW" altLang="zh-TW" sz="1600" dirty="0">
                <a:solidFill>
                  <a:srgbClr val="385D8A"/>
                </a:solidFill>
                <a:latin typeface="標楷體" panose="03000509000000000000" pitchFamily="65" charset="-120"/>
                <a:ea typeface="標楷體" panose="03000509000000000000" pitchFamily="65" charset="-120"/>
              </a:rPr>
              <a:t>本，計算式為「１</a:t>
            </a:r>
            <a:r>
              <a:rPr lang="en-US" altLang="zh-TW" sz="1600" dirty="0">
                <a:solidFill>
                  <a:srgbClr val="385D8A"/>
                </a:solidFill>
                <a:latin typeface="標楷體" panose="03000509000000000000" pitchFamily="65" charset="-120"/>
                <a:ea typeface="標楷體" panose="03000509000000000000" pitchFamily="65" charset="-120"/>
              </a:rPr>
              <a:t>-</a:t>
            </a:r>
            <a:r>
              <a:rPr lang="zh-TW" altLang="zh-TW" sz="1600" dirty="0">
                <a:solidFill>
                  <a:srgbClr val="385D8A"/>
                </a:solidFill>
                <a:latin typeface="標楷體" panose="03000509000000000000" pitchFamily="65" charset="-120"/>
                <a:ea typeface="標楷體" panose="03000509000000000000" pitchFamily="65" charset="-120"/>
              </a:rPr>
              <a:t>１</a:t>
            </a:r>
            <a:r>
              <a:rPr lang="en-US" altLang="zh-TW" sz="1600" dirty="0">
                <a:solidFill>
                  <a:srgbClr val="385D8A"/>
                </a:solidFill>
                <a:latin typeface="標楷體" panose="03000509000000000000" pitchFamily="65" charset="-120"/>
                <a:ea typeface="標楷體" panose="03000509000000000000" pitchFamily="65" charset="-120"/>
              </a:rPr>
              <a:t>=</a:t>
            </a:r>
            <a:r>
              <a:rPr lang="zh-TW" altLang="zh-TW" sz="1600" dirty="0">
                <a:solidFill>
                  <a:srgbClr val="385D8A"/>
                </a:solidFill>
                <a:latin typeface="標楷體" panose="03000509000000000000" pitchFamily="65" charset="-120"/>
                <a:ea typeface="標楷體" panose="03000509000000000000" pitchFamily="65" charset="-120"/>
              </a:rPr>
              <a:t>０」。</a:t>
            </a:r>
            <a:endParaRPr lang="en-US" altLang="zh-TW" sz="1600" dirty="0">
              <a:solidFill>
                <a:srgbClr val="385D8A"/>
              </a:solidFill>
              <a:latin typeface="標楷體" panose="03000509000000000000" pitchFamily="65" charset="-120"/>
              <a:ea typeface="標楷體" panose="03000509000000000000" pitchFamily="65" charset="-120"/>
            </a:endParaRPr>
          </a:p>
          <a:p>
            <a:pPr marL="0" indent="0">
              <a:buNone/>
            </a:pPr>
            <a:r>
              <a:rPr lang="zh-TW" altLang="en-US" sz="1600" dirty="0">
                <a:solidFill>
                  <a:schemeClr val="bg2">
                    <a:lumMod val="25000"/>
                  </a:schemeClr>
                </a:solidFill>
                <a:latin typeface="標楷體" panose="03000509000000000000" pitchFamily="65" charset="-120"/>
                <a:ea typeface="標楷體" panose="03000509000000000000" pitchFamily="65" charset="-120"/>
              </a:rPr>
              <a:t>    </a:t>
            </a:r>
            <a:r>
              <a:rPr lang="en-US" altLang="zh-TW" sz="1600" dirty="0">
                <a:solidFill>
                  <a:schemeClr val="bg2">
                    <a:lumMod val="25000"/>
                  </a:schemeClr>
                </a:solidFill>
                <a:latin typeface="標楷體" panose="03000509000000000000" pitchFamily="65" charset="-120"/>
                <a:ea typeface="標楷體" panose="03000509000000000000" pitchFamily="65" charset="-120"/>
              </a:rPr>
              <a:t>〈</a:t>
            </a:r>
            <a:r>
              <a:rPr lang="zh-TW" altLang="en-US" sz="1600" dirty="0">
                <a:solidFill>
                  <a:schemeClr val="bg2">
                    <a:lumMod val="25000"/>
                  </a:schemeClr>
                </a:solidFill>
                <a:latin typeface="標楷體" panose="03000509000000000000" pitchFamily="65" charset="-120"/>
                <a:ea typeface="標楷體" panose="03000509000000000000" pitchFamily="65" charset="-120"/>
              </a:rPr>
              <a:t>金額</a:t>
            </a:r>
            <a:r>
              <a:rPr lang="en-US" altLang="zh-TW" sz="1600" dirty="0">
                <a:solidFill>
                  <a:schemeClr val="bg2">
                    <a:lumMod val="25000"/>
                  </a:schemeClr>
                </a:solidFill>
                <a:latin typeface="標楷體" panose="03000509000000000000" pitchFamily="65" charset="-120"/>
                <a:ea typeface="標楷體" panose="03000509000000000000" pitchFamily="65" charset="-120"/>
              </a:rPr>
              <a:t>〉</a:t>
            </a:r>
            <a:r>
              <a:rPr lang="zh-TW" altLang="en-US" sz="1600" dirty="0">
                <a:solidFill>
                  <a:schemeClr val="bg2">
                    <a:lumMod val="25000"/>
                  </a:schemeClr>
                </a:solidFill>
                <a:latin typeface="標楷體" panose="03000509000000000000" pitchFamily="65" charset="-120"/>
                <a:ea typeface="標楷體" panose="03000509000000000000" pitchFamily="65" charset="-120"/>
              </a:rPr>
              <a:t>若書籍價格為１００元／本，申請補助金額為０元。</a:t>
            </a:r>
            <a:endParaRPr lang="zh-TW" altLang="zh-TW" sz="1600" dirty="0">
              <a:solidFill>
                <a:schemeClr val="bg2">
                  <a:lumMod val="25000"/>
                </a:schemeClr>
              </a:solidFill>
              <a:latin typeface="標楷體" panose="03000509000000000000" pitchFamily="65" charset="-120"/>
              <a:ea typeface="標楷體" panose="03000509000000000000" pitchFamily="65" charset="-120"/>
            </a:endParaRPr>
          </a:p>
        </p:txBody>
      </p:sp>
      <p:sp>
        <p:nvSpPr>
          <p:cNvPr id="5" name="標題 1"/>
          <p:cNvSpPr txBox="1">
            <a:spLocks/>
          </p:cNvSpPr>
          <p:nvPr/>
        </p:nvSpPr>
        <p:spPr>
          <a:xfrm>
            <a:off x="2190564" y="842941"/>
            <a:ext cx="4762872" cy="63408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dirty="0">
                <a:solidFill>
                  <a:schemeClr val="bg2">
                    <a:lumMod val="25000"/>
                  </a:schemeClr>
                </a:solidFill>
                <a:latin typeface="標楷體" panose="03000509000000000000" pitchFamily="65" charset="-120"/>
                <a:ea typeface="標楷體" panose="03000509000000000000" pitchFamily="65" charset="-120"/>
              </a:rPr>
              <a:t>教科圖書共同供應服務網填報</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6191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83568" y="1916832"/>
            <a:ext cx="7776864" cy="3847207"/>
          </a:xfrm>
          <a:prstGeom prst="rect">
            <a:avLst/>
          </a:prstGeom>
          <a:noFill/>
        </p:spPr>
        <p:txBody>
          <a:bodyPr wrap="square" rtlCol="0">
            <a:spAutoFit/>
          </a:bodyPr>
          <a:lstStyle/>
          <a:p>
            <a:pPr marL="342900" indent="-342900" algn="just">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rPr>
              <a:t>請使用</a:t>
            </a:r>
            <a:r>
              <a:rPr lang="en-US" altLang="zh-TW" sz="2000" dirty="0">
                <a:latin typeface="標楷體" panose="03000509000000000000" pitchFamily="65" charset="-120"/>
                <a:ea typeface="標楷體" panose="03000509000000000000" pitchFamily="65" charset="-120"/>
              </a:rPr>
              <a:t>EXCEL</a:t>
            </a:r>
            <a:r>
              <a:rPr lang="zh-TW" altLang="en-US" sz="2000" dirty="0">
                <a:latin typeface="標楷體" panose="03000509000000000000" pitchFamily="65" charset="-120"/>
                <a:ea typeface="標楷體" panose="03000509000000000000" pitchFamily="65" charset="-120"/>
              </a:rPr>
              <a:t>開啟表件</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微軟</a:t>
            </a:r>
            <a:r>
              <a:rPr lang="en-US" altLang="zh-TW" sz="2000" dirty="0">
                <a:latin typeface="標楷體" panose="03000509000000000000" pitchFamily="65" charset="-120"/>
                <a:ea typeface="標楷體" panose="03000509000000000000" pitchFamily="65" charset="-120"/>
              </a:rPr>
              <a:t>Office)</a:t>
            </a:r>
          </a:p>
          <a:p>
            <a:pPr marL="342900" indent="-342900" algn="just">
              <a:buFont typeface="Arial" panose="020B0604020202020204" pitchFamily="34" charset="0"/>
              <a:buChar char="•"/>
            </a:pPr>
            <a:endParaRPr lang="en-US" altLang="zh-TW" sz="2000" dirty="0">
              <a:latin typeface="標楷體" panose="03000509000000000000" pitchFamily="65" charset="-120"/>
              <a:ea typeface="標楷體" panose="03000509000000000000" pitchFamily="65" charset="-120"/>
            </a:endParaRPr>
          </a:p>
          <a:p>
            <a:pPr marL="342900" indent="-342900" algn="just">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rPr>
              <a:t>填報順序：</a:t>
            </a:r>
            <a:endParaRPr lang="en-US" altLang="zh-TW" sz="2000" dirty="0">
              <a:latin typeface="標楷體" panose="03000509000000000000" pitchFamily="65" charset="-120"/>
              <a:ea typeface="標楷體" panose="03000509000000000000" pitchFamily="65" charset="-120"/>
            </a:endParaRPr>
          </a:p>
          <a:p>
            <a:pPr marL="457200" indent="-457200" algn="just">
              <a:buFont typeface="+mj-lt"/>
              <a:buAutoNum type="arabicPeriod"/>
            </a:pPr>
            <a:r>
              <a:rPr lang="zh-TW" altLang="en-US" sz="2000" dirty="0">
                <a:latin typeface="標楷體" panose="03000509000000000000" pitchFamily="65" charset="-120"/>
                <a:ea typeface="標楷體" panose="03000509000000000000" pitchFamily="65" charset="-120"/>
              </a:rPr>
              <a:t>先填寫花東</a:t>
            </a:r>
            <a:r>
              <a:rPr lang="en-US" altLang="zh-TW" sz="2000" dirty="0">
                <a:latin typeface="標楷體" panose="03000509000000000000" pitchFamily="65" charset="-120"/>
                <a:ea typeface="標楷體" panose="03000509000000000000" pitchFamily="65" charset="-120"/>
              </a:rPr>
              <a:t>B</a:t>
            </a:r>
            <a:r>
              <a:rPr lang="zh-TW" altLang="en-US" sz="2000" dirty="0">
                <a:latin typeface="標楷體" panose="03000509000000000000" pitchFamily="65" charset="-120"/>
                <a:ea typeface="標楷體" panose="03000509000000000000" pitchFamily="65" charset="-120"/>
              </a:rPr>
              <a:t>表「花東地區接受義務教育學生書籍費」班級學生調查表→請填</a:t>
            </a:r>
            <a:r>
              <a:rPr lang="zh-TW" altLang="en-US" sz="2000" b="1" u="sng" dirty="0">
                <a:solidFill>
                  <a:srgbClr val="385D8A"/>
                </a:solidFill>
                <a:latin typeface="標楷體" panose="03000509000000000000" pitchFamily="65" charset="-120"/>
                <a:ea typeface="標楷體" panose="03000509000000000000" pitchFamily="65" charset="-120"/>
              </a:rPr>
              <a:t>補助生</a:t>
            </a:r>
            <a:r>
              <a:rPr lang="zh-TW" altLang="en-US" sz="2000" dirty="0">
                <a:latin typeface="標楷體" panose="03000509000000000000" pitchFamily="65" charset="-120"/>
                <a:ea typeface="標楷體" panose="03000509000000000000" pitchFamily="65" charset="-120"/>
              </a:rPr>
              <a:t>即可。</a:t>
            </a:r>
            <a:endParaRPr lang="en-US" altLang="zh-TW" sz="2000" dirty="0">
              <a:latin typeface="標楷體" panose="03000509000000000000" pitchFamily="65" charset="-120"/>
              <a:ea typeface="標楷體" panose="03000509000000000000" pitchFamily="65" charset="-120"/>
            </a:endParaRPr>
          </a:p>
          <a:p>
            <a:pPr marL="457200" indent="-457200" algn="just">
              <a:buFont typeface="+mj-lt"/>
              <a:buAutoNum type="arabicPeriod"/>
            </a:pPr>
            <a:r>
              <a:rPr lang="zh-TW" altLang="en-US" sz="2000" dirty="0">
                <a:latin typeface="標楷體" panose="03000509000000000000" pitchFamily="65" charset="-120"/>
                <a:ea typeface="標楷體" panose="03000509000000000000" pitchFamily="65" charset="-120"/>
              </a:rPr>
              <a:t>回到統計表，黃色及粉紅色欄位請務必填寫。</a:t>
            </a:r>
            <a:endParaRPr lang="en-US" altLang="zh-TW" sz="2000" dirty="0">
              <a:latin typeface="標楷體" panose="03000509000000000000" pitchFamily="65" charset="-120"/>
              <a:ea typeface="標楷體" panose="03000509000000000000" pitchFamily="65" charset="-120"/>
            </a:endParaRPr>
          </a:p>
          <a:p>
            <a:pPr marL="457200" indent="-457200" algn="just">
              <a:buFont typeface="+mj-lt"/>
              <a:buAutoNum type="arabicPeriod"/>
            </a:pPr>
            <a:r>
              <a:rPr lang="zh-TW" altLang="en-US" sz="2000" dirty="0">
                <a:latin typeface="標楷體" panose="03000509000000000000" pitchFamily="65" charset="-120"/>
                <a:ea typeface="標楷體" panose="03000509000000000000" pitchFamily="65" charset="-120"/>
              </a:rPr>
              <a:t>請核對人數、版本、金額是否正確。</a:t>
            </a:r>
            <a:endParaRPr lang="en-US" altLang="zh-TW" sz="2000" dirty="0">
              <a:latin typeface="標楷體" panose="03000509000000000000" pitchFamily="65" charset="-120"/>
              <a:ea typeface="標楷體" panose="03000509000000000000" pitchFamily="65" charset="-120"/>
            </a:endParaRPr>
          </a:p>
          <a:p>
            <a:pPr algn="just"/>
            <a:endParaRPr lang="en-US" altLang="zh-TW" sz="2400" dirty="0">
              <a:latin typeface="標楷體" panose="03000509000000000000" pitchFamily="65" charset="-120"/>
              <a:ea typeface="標楷體" panose="03000509000000000000" pitchFamily="65" charset="-120"/>
            </a:endParaRPr>
          </a:p>
          <a:p>
            <a:pPr algn="just"/>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備註：</a:t>
            </a:r>
            <a:endParaRPr lang="en-US" altLang="zh-TW" sz="1600" dirty="0">
              <a:latin typeface="標楷體" panose="03000509000000000000" pitchFamily="65" charset="-120"/>
              <a:ea typeface="標楷體" panose="03000509000000000000" pitchFamily="65" charset="-120"/>
            </a:endParaRPr>
          </a:p>
          <a:p>
            <a:pPr marL="342900" indent="-342900" algn="just">
              <a:buFont typeface="+mj-lt"/>
              <a:buAutoNum type="arabicPeriod"/>
            </a:pPr>
            <a:r>
              <a:rPr lang="zh-TW" altLang="zh-TW" sz="1600" dirty="0">
                <a:latin typeface="標楷體" panose="03000509000000000000" pitchFamily="65" charset="-120"/>
                <a:ea typeface="標楷體" panose="03000509000000000000" pitchFamily="65" charset="-120"/>
                <a:cs typeface="Times New Roman" panose="02020603050405020304" pitchFamily="18" charset="0"/>
              </a:rPr>
              <a:t>花東</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AB</a:t>
            </a:r>
            <a:r>
              <a:rPr lang="zh-TW" altLang="zh-TW" sz="1600" dirty="0">
                <a:latin typeface="標楷體" panose="03000509000000000000" pitchFamily="65" charset="-120"/>
                <a:ea typeface="標楷體" panose="03000509000000000000" pitchFamily="65" charset="-120"/>
                <a:cs typeface="Times New Roman" panose="02020603050405020304" pitchFamily="18" charset="0"/>
              </a:rPr>
              <a:t>表，</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A</a:t>
            </a:r>
            <a:r>
              <a:rPr lang="zh-TW" altLang="zh-TW" sz="1600" dirty="0">
                <a:latin typeface="標楷體" panose="03000509000000000000" pitchFamily="65" charset="-120"/>
                <a:ea typeface="標楷體" panose="03000509000000000000" pitchFamily="65" charset="-120"/>
                <a:cs typeface="Times New Roman" panose="02020603050405020304" pitchFamily="18" charset="0"/>
              </a:rPr>
              <a:t>表在縣補助統計表上，</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A</a:t>
            </a:r>
            <a:r>
              <a:rPr lang="zh-TW" altLang="zh-TW" sz="1600" dirty="0">
                <a:latin typeface="標楷體" panose="03000509000000000000" pitchFamily="65" charset="-120"/>
                <a:ea typeface="標楷體" panose="03000509000000000000" pitchFamily="65" charset="-120"/>
                <a:cs typeface="Times New Roman" panose="02020603050405020304" pitchFamily="18" charset="0"/>
              </a:rPr>
              <a:t>表右邊欄位在「分頁</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600" dirty="0">
                <a:latin typeface="標楷體" panose="03000509000000000000" pitchFamily="65" charset="-120"/>
                <a:ea typeface="標楷體" panose="03000509000000000000" pitchFamily="65" charset="-120"/>
                <a:cs typeface="Times New Roman" panose="02020603050405020304" pitchFamily="18" charset="0"/>
              </a:rPr>
              <a:t>花東</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B</a:t>
            </a:r>
            <a:r>
              <a:rPr lang="zh-TW" altLang="zh-TW" sz="1600" dirty="0">
                <a:latin typeface="標楷體" panose="03000509000000000000" pitchFamily="65" charset="-120"/>
                <a:ea typeface="標楷體" panose="03000509000000000000" pitchFamily="65" charset="-120"/>
                <a:cs typeface="Times New Roman" panose="02020603050405020304" pitchFamily="18" charset="0"/>
              </a:rPr>
              <a:t>表」填寫完成後會自動帶入，請留意</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A</a:t>
            </a:r>
            <a:r>
              <a:rPr lang="zh-TW" altLang="zh-TW" sz="1600" dirty="0">
                <a:latin typeface="標楷體" panose="03000509000000000000" pitchFamily="65" charset="-120"/>
                <a:ea typeface="標楷體" panose="03000509000000000000" pitchFamily="65" charset="-120"/>
                <a:cs typeface="Times New Roman" panose="02020603050405020304" pitchFamily="18" charset="0"/>
              </a:rPr>
              <a:t>表仍有</a:t>
            </a:r>
            <a:r>
              <a:rPr lang="en-US" altLang="zh-TW" sz="1600" b="1" u="sng" dirty="0">
                <a:solidFill>
                  <a:srgbClr val="385D8A"/>
                </a:solidFill>
                <a:latin typeface="標楷體" panose="03000509000000000000" pitchFamily="65" charset="-120"/>
                <a:ea typeface="標楷體" panose="03000509000000000000" pitchFamily="65" charset="-120"/>
                <a:cs typeface="Times New Roman" panose="02020603050405020304" pitchFamily="18" charset="0"/>
              </a:rPr>
              <a:t>3</a:t>
            </a:r>
            <a:r>
              <a:rPr lang="zh-TW" altLang="zh-TW" sz="1600" b="1" u="sng" dirty="0">
                <a:solidFill>
                  <a:srgbClr val="385D8A"/>
                </a:solidFill>
                <a:latin typeface="標楷體" panose="03000509000000000000" pitchFamily="65" charset="-120"/>
                <a:ea typeface="標楷體" panose="03000509000000000000" pitchFamily="65" charset="-120"/>
                <a:cs typeface="Times New Roman" panose="02020603050405020304" pitchFamily="18" charset="0"/>
              </a:rPr>
              <a:t>格</a:t>
            </a:r>
            <a:r>
              <a:rPr lang="zh-TW" altLang="zh-TW" sz="1600" dirty="0">
                <a:latin typeface="標楷體" panose="03000509000000000000" pitchFamily="65" charset="-120"/>
                <a:ea typeface="標楷體" panose="03000509000000000000" pitchFamily="65" charset="-120"/>
                <a:cs typeface="Times New Roman" panose="02020603050405020304" pitchFamily="18" charset="0"/>
              </a:rPr>
              <a:t>必填欄位，務請協助檢視！</a:t>
            </a:r>
            <a:endParaRPr lang="en-US" altLang="zh-TW" sz="1600" dirty="0">
              <a:latin typeface="標楷體" panose="03000509000000000000" pitchFamily="65" charset="-120"/>
              <a:ea typeface="標楷體" panose="03000509000000000000" pitchFamily="65" charset="-120"/>
            </a:endParaRPr>
          </a:p>
          <a:p>
            <a:pPr marL="342900" indent="-342900" algn="just">
              <a:buFont typeface="+mj-lt"/>
              <a:buAutoNum type="arabicPeriod"/>
            </a:pPr>
            <a:r>
              <a:rPr lang="zh-TW" altLang="zh-TW" sz="1600" dirty="0">
                <a:effectLst/>
                <a:latin typeface="標楷體" panose="03000509000000000000" pitchFamily="65" charset="-120"/>
                <a:ea typeface="標楷體" panose="03000509000000000000" pitchFamily="65" charset="-120"/>
                <a:cs typeface="Times New Roman" panose="02020603050405020304" pitchFamily="18" charset="0"/>
              </a:rPr>
              <a:t>「課本」與「習作」</a:t>
            </a:r>
            <a:r>
              <a:rPr lang="zh-TW" altLang="zh-TW" sz="1600" b="1" u="sng" dirty="0">
                <a:solidFill>
                  <a:schemeClr val="bg2">
                    <a:lumMod val="25000"/>
                  </a:schemeClr>
                </a:solidFill>
                <a:effectLst/>
                <a:latin typeface="標楷體" panose="03000509000000000000" pitchFamily="65" charset="-120"/>
                <a:ea typeface="標楷體" panose="03000509000000000000" pitchFamily="65" charset="-120"/>
                <a:cs typeface="Times New Roman" panose="02020603050405020304" pitchFamily="18" charset="0"/>
              </a:rPr>
              <a:t>皆須填選「版本」欄位</a:t>
            </a:r>
            <a:r>
              <a:rPr lang="zh-TW" altLang="zh-TW" sz="1600" dirty="0">
                <a:effectLst/>
                <a:latin typeface="標楷體" panose="03000509000000000000" pitchFamily="65" charset="-120"/>
                <a:ea typeface="標楷體" panose="03000509000000000000" pitchFamily="65" charset="-120"/>
                <a:cs typeface="Times New Roman" panose="02020603050405020304" pitchFamily="18" charset="0"/>
              </a:rPr>
              <a:t>，填選後將自動帶入金額，若該科目無購買習作者，則無需填選。</a:t>
            </a:r>
            <a:endParaRPr lang="en-US" altLang="zh-TW" sz="1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標題 1"/>
          <p:cNvSpPr txBox="1">
            <a:spLocks/>
          </p:cNvSpPr>
          <p:nvPr/>
        </p:nvSpPr>
        <p:spPr>
          <a:xfrm>
            <a:off x="2190564" y="842941"/>
            <a:ext cx="4762872" cy="63408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200" b="1" dirty="0">
                <a:solidFill>
                  <a:schemeClr val="accent5">
                    <a:lumMod val="50000"/>
                  </a:schemeClr>
                </a:solidFill>
                <a:latin typeface="標楷體" panose="03000509000000000000" pitchFamily="65" charset="-120"/>
                <a:ea typeface="標楷體" panose="03000509000000000000" pitchFamily="65" charset="-120"/>
              </a:rPr>
              <a:t>AB</a:t>
            </a:r>
            <a:r>
              <a:rPr lang="zh-TW" altLang="en-US" sz="3200" b="1" dirty="0">
                <a:solidFill>
                  <a:schemeClr val="accent5">
                    <a:lumMod val="50000"/>
                  </a:schemeClr>
                </a:solidFill>
                <a:latin typeface="標楷體" panose="03000509000000000000" pitchFamily="65" charset="-120"/>
                <a:ea typeface="標楷體" panose="03000509000000000000" pitchFamily="65" charset="-120"/>
              </a:rPr>
              <a:t>表填報</a:t>
            </a:r>
            <a:endParaRPr lang="en-US" altLang="zh-TW" sz="3200" b="1" dirty="0">
              <a:solidFill>
                <a:schemeClr val="accent5">
                  <a:lumMod val="5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0027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73436" y="2780928"/>
            <a:ext cx="7776864" cy="2062103"/>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特教生用書計算，請先了解特教生</a:t>
            </a:r>
            <a:r>
              <a:rPr lang="zh-TW" altLang="en-US" sz="2400" b="1" u="sng" dirty="0">
                <a:solidFill>
                  <a:srgbClr val="0000FF"/>
                </a:solidFill>
                <a:latin typeface="標楷體" panose="03000509000000000000" pitchFamily="65" charset="-120"/>
                <a:ea typeface="標楷體" panose="03000509000000000000" pitchFamily="65" charset="-120"/>
              </a:rPr>
              <a:t>用書情形</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計算方式如下：</a:t>
            </a:r>
            <a:endParaRPr lang="en-US" altLang="zh-TW" sz="24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000" dirty="0">
                <a:latin typeface="標楷體" panose="03000509000000000000" pitchFamily="65" charset="-120"/>
                <a:ea typeface="標楷體" panose="03000509000000000000" pitchFamily="65" charset="-120"/>
              </a:rPr>
              <a:t>情形一：特教生用書與原年級用書一致→併入原年級計算。</a:t>
            </a:r>
            <a:endParaRPr lang="en-US" altLang="zh-TW" sz="20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000" dirty="0">
                <a:latin typeface="標楷體" panose="03000509000000000000" pitchFamily="65" charset="-120"/>
                <a:ea typeface="標楷體" panose="03000509000000000000" pitchFamily="65" charset="-120"/>
              </a:rPr>
              <a:t>情形二：特教生用書與其他年級用書一致→併入其他年級計算。</a:t>
            </a:r>
            <a:endParaRPr lang="en-US" altLang="zh-TW" sz="20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000" dirty="0">
                <a:latin typeface="標楷體" panose="03000509000000000000" pitchFamily="65" charset="-120"/>
                <a:ea typeface="標楷體" panose="03000509000000000000" pitchFamily="65" charset="-120"/>
              </a:rPr>
              <a:t>情形三：特教生用書不一致</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例如：跨年級、部分科目未使用</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→單獨計算於「特教生</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補校生使用審定本教科書補助金額」欄位。</a:t>
            </a:r>
            <a:endParaRPr lang="en-US" altLang="zh-TW" sz="2000" dirty="0">
              <a:latin typeface="標楷體" panose="03000509000000000000" pitchFamily="65" charset="-120"/>
              <a:ea typeface="標楷體" panose="03000509000000000000" pitchFamily="65" charset="-120"/>
            </a:endParaRPr>
          </a:p>
        </p:txBody>
      </p:sp>
      <p:sp>
        <p:nvSpPr>
          <p:cNvPr id="3" name="標題 1"/>
          <p:cNvSpPr txBox="1">
            <a:spLocks/>
          </p:cNvSpPr>
          <p:nvPr/>
        </p:nvSpPr>
        <p:spPr>
          <a:xfrm>
            <a:off x="2190564" y="1556792"/>
            <a:ext cx="4762872" cy="634082"/>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200" b="1" dirty="0">
                <a:solidFill>
                  <a:schemeClr val="accent5">
                    <a:lumMod val="50000"/>
                  </a:schemeClr>
                </a:solidFill>
                <a:latin typeface="標楷體" panose="03000509000000000000" pitchFamily="65" charset="-120"/>
                <a:ea typeface="標楷體" panose="03000509000000000000" pitchFamily="65" charset="-120"/>
              </a:rPr>
              <a:t>AB</a:t>
            </a:r>
            <a:r>
              <a:rPr lang="zh-TW" altLang="en-US" sz="3200" b="1" dirty="0">
                <a:solidFill>
                  <a:schemeClr val="accent5">
                    <a:lumMod val="50000"/>
                  </a:schemeClr>
                </a:solidFill>
                <a:latin typeface="標楷體" panose="03000509000000000000" pitchFamily="65" charset="-120"/>
                <a:ea typeface="標楷體" panose="03000509000000000000" pitchFamily="65" charset="-120"/>
              </a:rPr>
              <a:t>表填報</a:t>
            </a:r>
            <a:r>
              <a:rPr lang="en-US" altLang="zh-TW" sz="3200" b="1" dirty="0">
                <a:solidFill>
                  <a:schemeClr val="accent5">
                    <a:lumMod val="50000"/>
                  </a:schemeClr>
                </a:solidFill>
                <a:latin typeface="標楷體" panose="03000509000000000000" pitchFamily="65" charset="-120"/>
                <a:ea typeface="標楷體" panose="03000509000000000000" pitchFamily="65" charset="-120"/>
              </a:rPr>
              <a:t>(</a:t>
            </a:r>
            <a:r>
              <a:rPr lang="zh-TW" altLang="en-US" sz="3200" b="1" dirty="0">
                <a:solidFill>
                  <a:schemeClr val="accent5">
                    <a:lumMod val="50000"/>
                  </a:schemeClr>
                </a:solidFill>
                <a:latin typeface="標楷體" panose="03000509000000000000" pitchFamily="65" charset="-120"/>
                <a:ea typeface="標楷體" panose="03000509000000000000" pitchFamily="65" charset="-120"/>
              </a:rPr>
              <a:t>補充</a:t>
            </a:r>
            <a:r>
              <a:rPr lang="en-US" altLang="zh-TW" sz="3200" b="1" dirty="0">
                <a:solidFill>
                  <a:schemeClr val="accent5">
                    <a:lumMod val="50000"/>
                  </a:schemeClr>
                </a:solidFill>
                <a:latin typeface="標楷體" panose="03000509000000000000" pitchFamily="65" charset="-120"/>
                <a:ea typeface="標楷體" panose="03000509000000000000" pitchFamily="65" charset="-120"/>
              </a:rPr>
              <a:t>)</a:t>
            </a:r>
            <a:r>
              <a:rPr lang="zh-TW" altLang="en-US" sz="3200" b="1" dirty="0">
                <a:solidFill>
                  <a:schemeClr val="accent5">
                    <a:lumMod val="50000"/>
                  </a:schemeClr>
                </a:solidFill>
                <a:latin typeface="標楷體" panose="03000509000000000000" pitchFamily="65" charset="-120"/>
                <a:ea typeface="標楷體" panose="03000509000000000000" pitchFamily="65" charset="-120"/>
              </a:rPr>
              <a:t>：特教生用書</a:t>
            </a:r>
            <a:endParaRPr lang="en-US" altLang="zh-TW" sz="3200" b="1" dirty="0">
              <a:solidFill>
                <a:schemeClr val="accent5">
                  <a:lumMod val="5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28880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6EDDA9BD-8A12-42CF-F383-95A4F620D203}"/>
              </a:ext>
            </a:extLst>
          </p:cNvPr>
          <p:cNvPicPr>
            <a:picLocks noChangeAspect="1"/>
          </p:cNvPicPr>
          <p:nvPr/>
        </p:nvPicPr>
        <p:blipFill rotWithShape="1">
          <a:blip r:embed="rId2"/>
          <a:srcRect l="5512" r="24914" b="2935"/>
          <a:stretch/>
        </p:blipFill>
        <p:spPr>
          <a:xfrm>
            <a:off x="8991" y="-27384"/>
            <a:ext cx="9171521" cy="6831277"/>
          </a:xfrm>
          <a:prstGeom prst="rect">
            <a:avLst/>
          </a:prstGeom>
        </p:spPr>
      </p:pic>
      <p:sp>
        <p:nvSpPr>
          <p:cNvPr id="11" name="矩形 10">
            <a:extLst>
              <a:ext uri="{FF2B5EF4-FFF2-40B4-BE49-F238E27FC236}">
                <a16:creationId xmlns:a16="http://schemas.microsoft.com/office/drawing/2014/main" id="{FC840C93-4F2F-12D6-7580-8B6A14019CC6}"/>
              </a:ext>
            </a:extLst>
          </p:cNvPr>
          <p:cNvSpPr/>
          <p:nvPr/>
        </p:nvSpPr>
        <p:spPr>
          <a:xfrm>
            <a:off x="4586749" y="446628"/>
            <a:ext cx="504056" cy="3590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F59E7B75-E003-E11A-9161-B0C5C356806C}"/>
              </a:ext>
            </a:extLst>
          </p:cNvPr>
          <p:cNvSpPr/>
          <p:nvPr/>
        </p:nvSpPr>
        <p:spPr>
          <a:xfrm>
            <a:off x="7035020" y="764704"/>
            <a:ext cx="489308" cy="3590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弧形接點 4">
            <a:extLst>
              <a:ext uri="{FF2B5EF4-FFF2-40B4-BE49-F238E27FC236}">
                <a16:creationId xmlns:a16="http://schemas.microsoft.com/office/drawing/2014/main" id="{C98CE0B8-BA16-F791-5640-16C5F304E7C5}"/>
              </a:ext>
            </a:extLst>
          </p:cNvPr>
          <p:cNvCxnSpPr>
            <a:cxnSpLocks/>
          </p:cNvCxnSpPr>
          <p:nvPr/>
        </p:nvCxnSpPr>
        <p:spPr>
          <a:xfrm>
            <a:off x="5090805" y="591632"/>
            <a:ext cx="1900239" cy="359052"/>
          </a:xfrm>
          <a:prstGeom prst="curvedConnector3">
            <a:avLst>
              <a:gd name="adj1" fmla="val 50000"/>
            </a:avLst>
          </a:prstGeom>
          <a:ln w="28575">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8BCFE7A0-8718-6576-207F-99E1FCD3B953}"/>
              </a:ext>
            </a:extLst>
          </p:cNvPr>
          <p:cNvSpPr/>
          <p:nvPr/>
        </p:nvSpPr>
        <p:spPr>
          <a:xfrm>
            <a:off x="1995718" y="476672"/>
            <a:ext cx="252028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rgbClr val="C00000"/>
                </a:solidFill>
                <a:latin typeface="標楷體" panose="03000509000000000000" pitchFamily="65" charset="-120"/>
                <a:ea typeface="標楷體" panose="03000509000000000000" pitchFamily="65" charset="-120"/>
              </a:rPr>
              <a:t>請檢查人數是否一致</a:t>
            </a:r>
          </a:p>
        </p:txBody>
      </p:sp>
    </p:spTree>
    <p:extLst>
      <p:ext uri="{BB962C8B-B14F-4D97-AF65-F5344CB8AC3E}">
        <p14:creationId xmlns:p14="http://schemas.microsoft.com/office/powerpoint/2010/main" val="108909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2208</TotalTime>
  <Words>1627</Words>
  <Application>Microsoft Office PowerPoint</Application>
  <PresentationFormat>如螢幕大小 (4:3)</PresentationFormat>
  <Paragraphs>108</Paragraphs>
  <Slides>17</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17</vt:i4>
      </vt:variant>
    </vt:vector>
  </HeadingPairs>
  <TitlesOfParts>
    <vt:vector size="25" baseType="lpstr">
      <vt:lpstr>新細明體</vt:lpstr>
      <vt:lpstr>標楷體</vt:lpstr>
      <vt:lpstr>Arial</vt:lpstr>
      <vt:lpstr>Calibri</vt:lpstr>
      <vt:lpstr>Franklin Gothic Book</vt:lpstr>
      <vt:lpstr>Perpetua</vt:lpstr>
      <vt:lpstr>Wingdings 2</vt:lpstr>
      <vt:lpstr>公正</vt:lpstr>
      <vt:lpstr>教科書各項經費示意圖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＊沒意外的話，右側表格就會是各補助計畫要給付各書商的教科書款。</vt:lpstr>
      <vt:lpstr>PowerPoint 簡報</vt:lpstr>
      <vt:lpstr>PowerPoint 簡報</vt:lpstr>
      <vt:lpstr>＊沒意外的話，右側表格會是要給付各書商的學校用書款。</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教育處-006</cp:lastModifiedBy>
  <cp:revision>269</cp:revision>
  <cp:lastPrinted>2023-12-26T03:41:56Z</cp:lastPrinted>
  <dcterms:created xsi:type="dcterms:W3CDTF">2022-01-24T07:00:34Z</dcterms:created>
  <dcterms:modified xsi:type="dcterms:W3CDTF">2024-07-29T11:29:48Z</dcterms:modified>
  <cp:contentStatus/>
</cp:coreProperties>
</file>