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9"/>
  </p:notesMasterIdLst>
  <p:handoutMasterIdLst>
    <p:handoutMasterId r:id="rId70"/>
  </p:handoutMasterIdLst>
  <p:sldIdLst>
    <p:sldId id="256" r:id="rId2"/>
    <p:sldId id="385" r:id="rId3"/>
    <p:sldId id="482" r:id="rId4"/>
    <p:sldId id="543" r:id="rId5"/>
    <p:sldId id="544" r:id="rId6"/>
    <p:sldId id="483" r:id="rId7"/>
    <p:sldId id="484" r:id="rId8"/>
    <p:sldId id="485" r:id="rId9"/>
    <p:sldId id="486" r:id="rId10"/>
    <p:sldId id="487" r:id="rId11"/>
    <p:sldId id="488" r:id="rId12"/>
    <p:sldId id="489" r:id="rId13"/>
    <p:sldId id="490" r:id="rId14"/>
    <p:sldId id="491" r:id="rId15"/>
    <p:sldId id="492" r:id="rId16"/>
    <p:sldId id="493" r:id="rId17"/>
    <p:sldId id="494" r:id="rId18"/>
    <p:sldId id="495" r:id="rId19"/>
    <p:sldId id="496" r:id="rId20"/>
    <p:sldId id="497" r:id="rId21"/>
    <p:sldId id="498" r:id="rId22"/>
    <p:sldId id="499" r:id="rId23"/>
    <p:sldId id="500" r:id="rId24"/>
    <p:sldId id="501" r:id="rId25"/>
    <p:sldId id="502" r:id="rId26"/>
    <p:sldId id="503" r:id="rId27"/>
    <p:sldId id="504" r:id="rId28"/>
    <p:sldId id="505" r:id="rId29"/>
    <p:sldId id="506" r:id="rId30"/>
    <p:sldId id="507" r:id="rId31"/>
    <p:sldId id="508" r:id="rId32"/>
    <p:sldId id="509" r:id="rId33"/>
    <p:sldId id="510" r:id="rId34"/>
    <p:sldId id="511" r:id="rId35"/>
    <p:sldId id="512" r:id="rId36"/>
    <p:sldId id="513" r:id="rId37"/>
    <p:sldId id="546" r:id="rId38"/>
    <p:sldId id="514" r:id="rId39"/>
    <p:sldId id="515" r:id="rId40"/>
    <p:sldId id="516" r:id="rId41"/>
    <p:sldId id="517" r:id="rId42"/>
    <p:sldId id="518" r:id="rId43"/>
    <p:sldId id="519" r:id="rId44"/>
    <p:sldId id="520" r:id="rId45"/>
    <p:sldId id="522" r:id="rId46"/>
    <p:sldId id="474" r:id="rId47"/>
    <p:sldId id="521" r:id="rId48"/>
    <p:sldId id="523" r:id="rId49"/>
    <p:sldId id="524" r:id="rId50"/>
    <p:sldId id="525" r:id="rId51"/>
    <p:sldId id="526" r:id="rId52"/>
    <p:sldId id="527" r:id="rId53"/>
    <p:sldId id="534" r:id="rId54"/>
    <p:sldId id="535" r:id="rId55"/>
    <p:sldId id="536" r:id="rId56"/>
    <p:sldId id="537" r:id="rId57"/>
    <p:sldId id="459" r:id="rId58"/>
    <p:sldId id="547" r:id="rId59"/>
    <p:sldId id="539" r:id="rId60"/>
    <p:sldId id="528" r:id="rId61"/>
    <p:sldId id="529" r:id="rId62"/>
    <p:sldId id="530" r:id="rId63"/>
    <p:sldId id="531" r:id="rId64"/>
    <p:sldId id="532" r:id="rId65"/>
    <p:sldId id="533" r:id="rId66"/>
    <p:sldId id="540" r:id="rId67"/>
    <p:sldId id="541" r:id="rId68"/>
  </p:sldIdLst>
  <p:sldSz cx="9144000" cy="6858000" type="screen4x3"/>
  <p:notesSz cx="6805613" cy="9939338"/>
  <p:defaultTextStyle>
    <a:defPPr>
      <a:defRPr lang="zh-TW"/>
    </a:defPPr>
    <a:lvl1pPr algn="l" rtl="0" eaLnBrk="0" fontAlgn="base" hangingPunct="0">
      <a:spcBef>
        <a:spcPct val="0"/>
      </a:spcBef>
      <a:spcAft>
        <a:spcPct val="0"/>
      </a:spcAft>
      <a:defRPr kumimoji="1" sz="1000" kern="1200">
        <a:solidFill>
          <a:schemeClr val="tx1"/>
        </a:solidFill>
        <a:latin typeface="Tahoma" pitchFamily="34" charset="0"/>
        <a:ea typeface="標楷體" pitchFamily="65" charset="-120"/>
        <a:cs typeface="+mn-cs"/>
      </a:defRPr>
    </a:lvl1pPr>
    <a:lvl2pPr marL="457200" algn="l" rtl="0" eaLnBrk="0" fontAlgn="base" hangingPunct="0">
      <a:spcBef>
        <a:spcPct val="0"/>
      </a:spcBef>
      <a:spcAft>
        <a:spcPct val="0"/>
      </a:spcAft>
      <a:defRPr kumimoji="1" sz="1000" kern="1200">
        <a:solidFill>
          <a:schemeClr val="tx1"/>
        </a:solidFill>
        <a:latin typeface="Tahoma" pitchFamily="34" charset="0"/>
        <a:ea typeface="標楷體" pitchFamily="65" charset="-120"/>
        <a:cs typeface="+mn-cs"/>
      </a:defRPr>
    </a:lvl2pPr>
    <a:lvl3pPr marL="914400" algn="l" rtl="0" eaLnBrk="0" fontAlgn="base" hangingPunct="0">
      <a:spcBef>
        <a:spcPct val="0"/>
      </a:spcBef>
      <a:spcAft>
        <a:spcPct val="0"/>
      </a:spcAft>
      <a:defRPr kumimoji="1" sz="1000" kern="1200">
        <a:solidFill>
          <a:schemeClr val="tx1"/>
        </a:solidFill>
        <a:latin typeface="Tahoma" pitchFamily="34" charset="0"/>
        <a:ea typeface="標楷體" pitchFamily="65" charset="-120"/>
        <a:cs typeface="+mn-cs"/>
      </a:defRPr>
    </a:lvl3pPr>
    <a:lvl4pPr marL="1371600" algn="l" rtl="0" eaLnBrk="0" fontAlgn="base" hangingPunct="0">
      <a:spcBef>
        <a:spcPct val="0"/>
      </a:spcBef>
      <a:spcAft>
        <a:spcPct val="0"/>
      </a:spcAft>
      <a:defRPr kumimoji="1" sz="1000" kern="1200">
        <a:solidFill>
          <a:schemeClr val="tx1"/>
        </a:solidFill>
        <a:latin typeface="Tahoma" pitchFamily="34" charset="0"/>
        <a:ea typeface="標楷體" pitchFamily="65" charset="-120"/>
        <a:cs typeface="+mn-cs"/>
      </a:defRPr>
    </a:lvl4pPr>
    <a:lvl5pPr marL="1828800" algn="l" rtl="0" eaLnBrk="0" fontAlgn="base" hangingPunct="0">
      <a:spcBef>
        <a:spcPct val="0"/>
      </a:spcBef>
      <a:spcAft>
        <a:spcPct val="0"/>
      </a:spcAft>
      <a:defRPr kumimoji="1" sz="1000" kern="1200">
        <a:solidFill>
          <a:schemeClr val="tx1"/>
        </a:solidFill>
        <a:latin typeface="Tahoma" pitchFamily="34" charset="0"/>
        <a:ea typeface="標楷體" pitchFamily="65" charset="-120"/>
        <a:cs typeface="+mn-cs"/>
      </a:defRPr>
    </a:lvl5pPr>
    <a:lvl6pPr marL="2286000" algn="l" defTabSz="914400" rtl="0" eaLnBrk="1" latinLnBrk="0" hangingPunct="1">
      <a:defRPr kumimoji="1" sz="1000" kern="1200">
        <a:solidFill>
          <a:schemeClr val="tx1"/>
        </a:solidFill>
        <a:latin typeface="Tahoma" pitchFamily="34" charset="0"/>
        <a:ea typeface="標楷體" pitchFamily="65" charset="-120"/>
        <a:cs typeface="+mn-cs"/>
      </a:defRPr>
    </a:lvl6pPr>
    <a:lvl7pPr marL="2743200" algn="l" defTabSz="914400" rtl="0" eaLnBrk="1" latinLnBrk="0" hangingPunct="1">
      <a:defRPr kumimoji="1" sz="1000" kern="1200">
        <a:solidFill>
          <a:schemeClr val="tx1"/>
        </a:solidFill>
        <a:latin typeface="Tahoma" pitchFamily="34" charset="0"/>
        <a:ea typeface="標楷體" pitchFamily="65" charset="-120"/>
        <a:cs typeface="+mn-cs"/>
      </a:defRPr>
    </a:lvl7pPr>
    <a:lvl8pPr marL="3200400" algn="l" defTabSz="914400" rtl="0" eaLnBrk="1" latinLnBrk="0" hangingPunct="1">
      <a:defRPr kumimoji="1" sz="1000" kern="1200">
        <a:solidFill>
          <a:schemeClr val="tx1"/>
        </a:solidFill>
        <a:latin typeface="Tahoma" pitchFamily="34" charset="0"/>
        <a:ea typeface="標楷體" pitchFamily="65" charset="-120"/>
        <a:cs typeface="+mn-cs"/>
      </a:defRPr>
    </a:lvl8pPr>
    <a:lvl9pPr marL="3657600" algn="l" defTabSz="914400" rtl="0" eaLnBrk="1" latinLnBrk="0" hangingPunct="1">
      <a:defRPr kumimoji="1" sz="1000" kern="1200">
        <a:solidFill>
          <a:schemeClr val="tx1"/>
        </a:solidFill>
        <a:latin typeface="Tahoma" pitchFamily="34" charset="0"/>
        <a:ea typeface="標楷體" pitchFamily="65"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00"/>
    <a:srgbClr val="EFCFC9"/>
    <a:srgbClr val="D2E2A0"/>
    <a:srgbClr val="007E39"/>
    <a:srgbClr val="D4E1EC"/>
    <a:srgbClr val="FFFF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7483" autoAdjust="0"/>
    <p:restoredTop sz="94404" autoAdjust="0"/>
  </p:normalViewPr>
  <p:slideViewPr>
    <p:cSldViewPr>
      <p:cViewPr varScale="1">
        <p:scale>
          <a:sx n="57" d="100"/>
          <a:sy n="57" d="100"/>
        </p:scale>
        <p:origin x="8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991F9032-A7EF-4C82-B5E3-C2C8CC222D3F}" type="datetimeFigureOut">
              <a:rPr lang="zh-TW" altLang="en-US" smtClean="0"/>
              <a:t>2025/1/16</a:t>
            </a:fld>
            <a:endParaRPr lang="zh-TW" altLang="en-US"/>
          </a:p>
        </p:txBody>
      </p:sp>
      <p:sp>
        <p:nvSpPr>
          <p:cNvPr id="4" name="頁尾版面配置區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18DEF105-EC50-454A-B1CE-6F1FAA47DAD4}" type="slidenum">
              <a:rPr lang="zh-TW" altLang="en-US" smtClean="0"/>
              <a:t>‹#›</a:t>
            </a:fld>
            <a:endParaRPr lang="zh-TW" altLang="en-US"/>
          </a:p>
        </p:txBody>
      </p:sp>
    </p:spTree>
    <p:extLst>
      <p:ext uri="{BB962C8B-B14F-4D97-AF65-F5344CB8AC3E}">
        <p14:creationId xmlns:p14="http://schemas.microsoft.com/office/powerpoint/2010/main" val="972228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8693"/>
          </a:xfrm>
          <a:prstGeom prst="rect">
            <a:avLst/>
          </a:prstGeom>
        </p:spPr>
        <p:txBody>
          <a:bodyPr vert="horz" lIns="91440" tIns="45720" rIns="91440" bIns="45720" rtlCol="0"/>
          <a:lstStyle>
            <a:lvl1pPr algn="l" eaLnBrk="1" hangingPunct="1">
              <a:defRPr sz="1200"/>
            </a:lvl1pPr>
          </a:lstStyle>
          <a:p>
            <a:pPr>
              <a:defRPr/>
            </a:pPr>
            <a:endParaRPr lang="zh-TW" altLang="en-US"/>
          </a:p>
        </p:txBody>
      </p:sp>
      <p:sp>
        <p:nvSpPr>
          <p:cNvPr id="3" name="日期版面配置區 2"/>
          <p:cNvSpPr>
            <a:spLocks noGrp="1"/>
          </p:cNvSpPr>
          <p:nvPr>
            <p:ph type="dt" idx="1"/>
          </p:nvPr>
        </p:nvSpPr>
        <p:spPr>
          <a:xfrm>
            <a:off x="3854939" y="0"/>
            <a:ext cx="2949099" cy="498693"/>
          </a:xfrm>
          <a:prstGeom prst="rect">
            <a:avLst/>
          </a:prstGeom>
        </p:spPr>
        <p:txBody>
          <a:bodyPr vert="horz" lIns="91440" tIns="45720" rIns="91440" bIns="45720" rtlCol="0"/>
          <a:lstStyle>
            <a:lvl1pPr algn="r" eaLnBrk="1" hangingPunct="1">
              <a:defRPr sz="1200"/>
            </a:lvl1pPr>
          </a:lstStyle>
          <a:p>
            <a:pPr>
              <a:defRPr/>
            </a:pPr>
            <a:fld id="{716524B6-2416-4E21-8643-06363FE024AD}" type="datetimeFigureOut">
              <a:rPr lang="zh-TW" altLang="en-US"/>
              <a:pPr>
                <a:defRPr/>
              </a:pPr>
              <a:t>2025/1/16</a:t>
            </a:fld>
            <a:endParaRPr lang="zh-TW" altLang="en-US"/>
          </a:p>
        </p:txBody>
      </p:sp>
      <p:sp>
        <p:nvSpPr>
          <p:cNvPr id="4" name="投影片影像版面配置區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eaLnBrk="1" hangingPunct="1">
              <a:defRPr sz="1200"/>
            </a:lvl1pPr>
          </a:lstStyle>
          <a:p>
            <a:pPr>
              <a:defRPr/>
            </a:pPr>
            <a:endParaRPr lang="zh-TW" altLang="en-US"/>
          </a:p>
        </p:txBody>
      </p:sp>
      <p:sp>
        <p:nvSpPr>
          <p:cNvPr id="7" name="投影片編號版面配置區 6"/>
          <p:cNvSpPr>
            <a:spLocks noGrp="1"/>
          </p:cNvSpPr>
          <p:nvPr>
            <p:ph type="sldNum" sz="quarter" idx="5"/>
          </p:nvPr>
        </p:nvSpPr>
        <p:spPr>
          <a:xfrm>
            <a:off x="3854939" y="9440647"/>
            <a:ext cx="2949099" cy="49869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6FC57C1-2F85-4B59-9A98-98B13C93719E}" type="slidenum">
              <a:rPr lang="zh-TW" altLang="en-US"/>
              <a:pPr>
                <a:defRPr/>
              </a:pPr>
              <a:t>‹#›</a:t>
            </a:fld>
            <a:endParaRPr lang="zh-TW" altLang="en-US"/>
          </a:p>
        </p:txBody>
      </p:sp>
    </p:spTree>
    <p:extLst>
      <p:ext uri="{BB962C8B-B14F-4D97-AF65-F5344CB8AC3E}">
        <p14:creationId xmlns:p14="http://schemas.microsoft.com/office/powerpoint/2010/main" val="1307233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影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482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Tahoma" pitchFamily="34" charset="0"/>
                <a:ea typeface="標楷體" pitchFamily="65" charset="-120"/>
              </a:defRPr>
            </a:lvl1pPr>
            <a:lvl2pPr marL="742950" indent="-285750">
              <a:defRPr kumimoji="1" sz="1000">
                <a:solidFill>
                  <a:schemeClr val="tx1"/>
                </a:solidFill>
                <a:latin typeface="Tahoma" pitchFamily="34" charset="0"/>
                <a:ea typeface="標楷體" pitchFamily="65" charset="-120"/>
              </a:defRPr>
            </a:lvl2pPr>
            <a:lvl3pPr marL="1143000" indent="-228600">
              <a:defRPr kumimoji="1" sz="1000">
                <a:solidFill>
                  <a:schemeClr val="tx1"/>
                </a:solidFill>
                <a:latin typeface="Tahoma" pitchFamily="34" charset="0"/>
                <a:ea typeface="標楷體" pitchFamily="65" charset="-120"/>
              </a:defRPr>
            </a:lvl3pPr>
            <a:lvl4pPr marL="1600200" indent="-228600">
              <a:defRPr kumimoji="1" sz="1000">
                <a:solidFill>
                  <a:schemeClr val="tx1"/>
                </a:solidFill>
                <a:latin typeface="Tahoma" pitchFamily="34" charset="0"/>
                <a:ea typeface="標楷體" pitchFamily="65" charset="-120"/>
              </a:defRPr>
            </a:lvl4pPr>
            <a:lvl5pPr marL="2057400" indent="-228600">
              <a:defRPr kumimoji="1" sz="1000">
                <a:solidFill>
                  <a:schemeClr val="tx1"/>
                </a:solidFill>
                <a:latin typeface="Tahoma" pitchFamily="34" charset="0"/>
                <a:ea typeface="標楷體" pitchFamily="65" charset="-120"/>
              </a:defRPr>
            </a:lvl5pPr>
            <a:lvl6pPr marL="2514600" indent="-228600" eaLnBrk="0" fontAlgn="base" hangingPunct="0">
              <a:spcBef>
                <a:spcPct val="0"/>
              </a:spcBef>
              <a:spcAft>
                <a:spcPct val="0"/>
              </a:spcAft>
              <a:defRPr kumimoji="1" sz="1000">
                <a:solidFill>
                  <a:schemeClr val="tx1"/>
                </a:solidFill>
                <a:latin typeface="Tahoma" pitchFamily="34" charset="0"/>
                <a:ea typeface="標楷體" pitchFamily="65" charset="-120"/>
              </a:defRPr>
            </a:lvl6pPr>
            <a:lvl7pPr marL="2971800" indent="-228600" eaLnBrk="0" fontAlgn="base" hangingPunct="0">
              <a:spcBef>
                <a:spcPct val="0"/>
              </a:spcBef>
              <a:spcAft>
                <a:spcPct val="0"/>
              </a:spcAft>
              <a:defRPr kumimoji="1" sz="1000">
                <a:solidFill>
                  <a:schemeClr val="tx1"/>
                </a:solidFill>
                <a:latin typeface="Tahoma" pitchFamily="34" charset="0"/>
                <a:ea typeface="標楷體" pitchFamily="65" charset="-120"/>
              </a:defRPr>
            </a:lvl7pPr>
            <a:lvl8pPr marL="3429000" indent="-228600" eaLnBrk="0" fontAlgn="base" hangingPunct="0">
              <a:spcBef>
                <a:spcPct val="0"/>
              </a:spcBef>
              <a:spcAft>
                <a:spcPct val="0"/>
              </a:spcAft>
              <a:defRPr kumimoji="1" sz="1000">
                <a:solidFill>
                  <a:schemeClr val="tx1"/>
                </a:solidFill>
                <a:latin typeface="Tahoma" pitchFamily="34" charset="0"/>
                <a:ea typeface="標楷體" pitchFamily="65" charset="-120"/>
              </a:defRPr>
            </a:lvl8pPr>
            <a:lvl9pPr marL="3886200" indent="-228600" eaLnBrk="0" fontAlgn="base" hangingPunct="0">
              <a:spcBef>
                <a:spcPct val="0"/>
              </a:spcBef>
              <a:spcAft>
                <a:spcPct val="0"/>
              </a:spcAft>
              <a:defRPr kumimoji="1" sz="1000">
                <a:solidFill>
                  <a:schemeClr val="tx1"/>
                </a:solidFill>
                <a:latin typeface="Tahoma" pitchFamily="34" charset="0"/>
                <a:ea typeface="標楷體" pitchFamily="65" charset="-120"/>
              </a:defRPr>
            </a:lvl9pPr>
          </a:lstStyle>
          <a:p>
            <a:fld id="{473E7A0F-6593-4D3C-9970-E91E86509040}" type="slidenum">
              <a:rPr lang="zh-TW" altLang="en-US" sz="1200" smtClean="0"/>
              <a:pPr/>
              <a:t>6</a:t>
            </a:fld>
            <a:endParaRPr lang="zh-TW"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影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482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Tahoma" pitchFamily="34" charset="0"/>
                <a:ea typeface="標楷體" pitchFamily="65" charset="-120"/>
              </a:defRPr>
            </a:lvl1pPr>
            <a:lvl2pPr marL="742950" indent="-285750">
              <a:defRPr kumimoji="1" sz="1000">
                <a:solidFill>
                  <a:schemeClr val="tx1"/>
                </a:solidFill>
                <a:latin typeface="Tahoma" pitchFamily="34" charset="0"/>
                <a:ea typeface="標楷體" pitchFamily="65" charset="-120"/>
              </a:defRPr>
            </a:lvl2pPr>
            <a:lvl3pPr marL="1143000" indent="-228600">
              <a:defRPr kumimoji="1" sz="1000">
                <a:solidFill>
                  <a:schemeClr val="tx1"/>
                </a:solidFill>
                <a:latin typeface="Tahoma" pitchFamily="34" charset="0"/>
                <a:ea typeface="標楷體" pitchFamily="65" charset="-120"/>
              </a:defRPr>
            </a:lvl3pPr>
            <a:lvl4pPr marL="1600200" indent="-228600">
              <a:defRPr kumimoji="1" sz="1000">
                <a:solidFill>
                  <a:schemeClr val="tx1"/>
                </a:solidFill>
                <a:latin typeface="Tahoma" pitchFamily="34" charset="0"/>
                <a:ea typeface="標楷體" pitchFamily="65" charset="-120"/>
              </a:defRPr>
            </a:lvl4pPr>
            <a:lvl5pPr marL="2057400" indent="-228600">
              <a:defRPr kumimoji="1" sz="1000">
                <a:solidFill>
                  <a:schemeClr val="tx1"/>
                </a:solidFill>
                <a:latin typeface="Tahoma" pitchFamily="34" charset="0"/>
                <a:ea typeface="標楷體" pitchFamily="65" charset="-120"/>
              </a:defRPr>
            </a:lvl5pPr>
            <a:lvl6pPr marL="2514600" indent="-228600" eaLnBrk="0" fontAlgn="base" hangingPunct="0">
              <a:spcBef>
                <a:spcPct val="0"/>
              </a:spcBef>
              <a:spcAft>
                <a:spcPct val="0"/>
              </a:spcAft>
              <a:defRPr kumimoji="1" sz="1000">
                <a:solidFill>
                  <a:schemeClr val="tx1"/>
                </a:solidFill>
                <a:latin typeface="Tahoma" pitchFamily="34" charset="0"/>
                <a:ea typeface="標楷體" pitchFamily="65" charset="-120"/>
              </a:defRPr>
            </a:lvl6pPr>
            <a:lvl7pPr marL="2971800" indent="-228600" eaLnBrk="0" fontAlgn="base" hangingPunct="0">
              <a:spcBef>
                <a:spcPct val="0"/>
              </a:spcBef>
              <a:spcAft>
                <a:spcPct val="0"/>
              </a:spcAft>
              <a:defRPr kumimoji="1" sz="1000">
                <a:solidFill>
                  <a:schemeClr val="tx1"/>
                </a:solidFill>
                <a:latin typeface="Tahoma" pitchFamily="34" charset="0"/>
                <a:ea typeface="標楷體" pitchFamily="65" charset="-120"/>
              </a:defRPr>
            </a:lvl7pPr>
            <a:lvl8pPr marL="3429000" indent="-228600" eaLnBrk="0" fontAlgn="base" hangingPunct="0">
              <a:spcBef>
                <a:spcPct val="0"/>
              </a:spcBef>
              <a:spcAft>
                <a:spcPct val="0"/>
              </a:spcAft>
              <a:defRPr kumimoji="1" sz="1000">
                <a:solidFill>
                  <a:schemeClr val="tx1"/>
                </a:solidFill>
                <a:latin typeface="Tahoma" pitchFamily="34" charset="0"/>
                <a:ea typeface="標楷體" pitchFamily="65" charset="-120"/>
              </a:defRPr>
            </a:lvl8pPr>
            <a:lvl9pPr marL="3886200" indent="-228600" eaLnBrk="0" fontAlgn="base" hangingPunct="0">
              <a:spcBef>
                <a:spcPct val="0"/>
              </a:spcBef>
              <a:spcAft>
                <a:spcPct val="0"/>
              </a:spcAft>
              <a:defRPr kumimoji="1" sz="1000">
                <a:solidFill>
                  <a:schemeClr val="tx1"/>
                </a:solidFill>
                <a:latin typeface="Tahoma" pitchFamily="34" charset="0"/>
                <a:ea typeface="標楷體" pitchFamily="65" charset="-120"/>
              </a:defRPr>
            </a:lvl9pPr>
          </a:lstStyle>
          <a:p>
            <a:fld id="{473E7A0F-6593-4D3C-9970-E91E86509040}" type="slidenum">
              <a:rPr lang="zh-TW" altLang="en-US" sz="1200" smtClean="0"/>
              <a:pPr/>
              <a:t>38</a:t>
            </a:fld>
            <a:endParaRPr lang="zh-TW" altLang="en-US" sz="1200"/>
          </a:p>
        </p:txBody>
      </p:sp>
    </p:spTree>
    <p:extLst>
      <p:ext uri="{BB962C8B-B14F-4D97-AF65-F5344CB8AC3E}">
        <p14:creationId xmlns:p14="http://schemas.microsoft.com/office/powerpoint/2010/main" val="54055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影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482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Tahoma" pitchFamily="34" charset="0"/>
                <a:ea typeface="標楷體" pitchFamily="65" charset="-120"/>
              </a:defRPr>
            </a:lvl1pPr>
            <a:lvl2pPr marL="742950" indent="-285750">
              <a:defRPr kumimoji="1" sz="1000">
                <a:solidFill>
                  <a:schemeClr val="tx1"/>
                </a:solidFill>
                <a:latin typeface="Tahoma" pitchFamily="34" charset="0"/>
                <a:ea typeface="標楷體" pitchFamily="65" charset="-120"/>
              </a:defRPr>
            </a:lvl2pPr>
            <a:lvl3pPr marL="1143000" indent="-228600">
              <a:defRPr kumimoji="1" sz="1000">
                <a:solidFill>
                  <a:schemeClr val="tx1"/>
                </a:solidFill>
                <a:latin typeface="Tahoma" pitchFamily="34" charset="0"/>
                <a:ea typeface="標楷體" pitchFamily="65" charset="-120"/>
              </a:defRPr>
            </a:lvl3pPr>
            <a:lvl4pPr marL="1600200" indent="-228600">
              <a:defRPr kumimoji="1" sz="1000">
                <a:solidFill>
                  <a:schemeClr val="tx1"/>
                </a:solidFill>
                <a:latin typeface="Tahoma" pitchFamily="34" charset="0"/>
                <a:ea typeface="標楷體" pitchFamily="65" charset="-120"/>
              </a:defRPr>
            </a:lvl4pPr>
            <a:lvl5pPr marL="2057400" indent="-228600">
              <a:defRPr kumimoji="1" sz="1000">
                <a:solidFill>
                  <a:schemeClr val="tx1"/>
                </a:solidFill>
                <a:latin typeface="Tahoma" pitchFamily="34" charset="0"/>
                <a:ea typeface="標楷體" pitchFamily="65" charset="-120"/>
              </a:defRPr>
            </a:lvl5pPr>
            <a:lvl6pPr marL="2514600" indent="-228600" eaLnBrk="0" fontAlgn="base" hangingPunct="0">
              <a:spcBef>
                <a:spcPct val="0"/>
              </a:spcBef>
              <a:spcAft>
                <a:spcPct val="0"/>
              </a:spcAft>
              <a:defRPr kumimoji="1" sz="1000">
                <a:solidFill>
                  <a:schemeClr val="tx1"/>
                </a:solidFill>
                <a:latin typeface="Tahoma" pitchFamily="34" charset="0"/>
                <a:ea typeface="標楷體" pitchFamily="65" charset="-120"/>
              </a:defRPr>
            </a:lvl6pPr>
            <a:lvl7pPr marL="2971800" indent="-228600" eaLnBrk="0" fontAlgn="base" hangingPunct="0">
              <a:spcBef>
                <a:spcPct val="0"/>
              </a:spcBef>
              <a:spcAft>
                <a:spcPct val="0"/>
              </a:spcAft>
              <a:defRPr kumimoji="1" sz="1000">
                <a:solidFill>
                  <a:schemeClr val="tx1"/>
                </a:solidFill>
                <a:latin typeface="Tahoma" pitchFamily="34" charset="0"/>
                <a:ea typeface="標楷體" pitchFamily="65" charset="-120"/>
              </a:defRPr>
            </a:lvl7pPr>
            <a:lvl8pPr marL="3429000" indent="-228600" eaLnBrk="0" fontAlgn="base" hangingPunct="0">
              <a:spcBef>
                <a:spcPct val="0"/>
              </a:spcBef>
              <a:spcAft>
                <a:spcPct val="0"/>
              </a:spcAft>
              <a:defRPr kumimoji="1" sz="1000">
                <a:solidFill>
                  <a:schemeClr val="tx1"/>
                </a:solidFill>
                <a:latin typeface="Tahoma" pitchFamily="34" charset="0"/>
                <a:ea typeface="標楷體" pitchFamily="65" charset="-120"/>
              </a:defRPr>
            </a:lvl8pPr>
            <a:lvl9pPr marL="3886200" indent="-228600" eaLnBrk="0" fontAlgn="base" hangingPunct="0">
              <a:spcBef>
                <a:spcPct val="0"/>
              </a:spcBef>
              <a:spcAft>
                <a:spcPct val="0"/>
              </a:spcAft>
              <a:defRPr kumimoji="1" sz="1000">
                <a:solidFill>
                  <a:schemeClr val="tx1"/>
                </a:solidFill>
                <a:latin typeface="Tahoma" pitchFamily="34" charset="0"/>
                <a:ea typeface="標楷體" pitchFamily="65" charset="-120"/>
              </a:defRPr>
            </a:lvl9pPr>
          </a:lstStyle>
          <a:p>
            <a:fld id="{473E7A0F-6593-4D3C-9970-E91E86509040}" type="slidenum">
              <a:rPr lang="zh-TW" altLang="en-US" sz="1200" smtClean="0"/>
              <a:pPr/>
              <a:t>39</a:t>
            </a:fld>
            <a:endParaRPr lang="zh-TW"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影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482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Tahoma" pitchFamily="34" charset="0"/>
                <a:ea typeface="標楷體" pitchFamily="65" charset="-120"/>
              </a:defRPr>
            </a:lvl1pPr>
            <a:lvl2pPr marL="742950" indent="-285750">
              <a:defRPr kumimoji="1" sz="1000">
                <a:solidFill>
                  <a:schemeClr val="tx1"/>
                </a:solidFill>
                <a:latin typeface="Tahoma" pitchFamily="34" charset="0"/>
                <a:ea typeface="標楷體" pitchFamily="65" charset="-120"/>
              </a:defRPr>
            </a:lvl2pPr>
            <a:lvl3pPr marL="1143000" indent="-228600">
              <a:defRPr kumimoji="1" sz="1000">
                <a:solidFill>
                  <a:schemeClr val="tx1"/>
                </a:solidFill>
                <a:latin typeface="Tahoma" pitchFamily="34" charset="0"/>
                <a:ea typeface="標楷體" pitchFamily="65" charset="-120"/>
              </a:defRPr>
            </a:lvl3pPr>
            <a:lvl4pPr marL="1600200" indent="-228600">
              <a:defRPr kumimoji="1" sz="1000">
                <a:solidFill>
                  <a:schemeClr val="tx1"/>
                </a:solidFill>
                <a:latin typeface="Tahoma" pitchFamily="34" charset="0"/>
                <a:ea typeface="標楷體" pitchFamily="65" charset="-120"/>
              </a:defRPr>
            </a:lvl4pPr>
            <a:lvl5pPr marL="2057400" indent="-228600">
              <a:defRPr kumimoji="1" sz="1000">
                <a:solidFill>
                  <a:schemeClr val="tx1"/>
                </a:solidFill>
                <a:latin typeface="Tahoma" pitchFamily="34" charset="0"/>
                <a:ea typeface="標楷體" pitchFamily="65" charset="-120"/>
              </a:defRPr>
            </a:lvl5pPr>
            <a:lvl6pPr marL="2514600" indent="-228600" eaLnBrk="0" fontAlgn="base" hangingPunct="0">
              <a:spcBef>
                <a:spcPct val="0"/>
              </a:spcBef>
              <a:spcAft>
                <a:spcPct val="0"/>
              </a:spcAft>
              <a:defRPr kumimoji="1" sz="1000">
                <a:solidFill>
                  <a:schemeClr val="tx1"/>
                </a:solidFill>
                <a:latin typeface="Tahoma" pitchFamily="34" charset="0"/>
                <a:ea typeface="標楷體" pitchFamily="65" charset="-120"/>
              </a:defRPr>
            </a:lvl6pPr>
            <a:lvl7pPr marL="2971800" indent="-228600" eaLnBrk="0" fontAlgn="base" hangingPunct="0">
              <a:spcBef>
                <a:spcPct val="0"/>
              </a:spcBef>
              <a:spcAft>
                <a:spcPct val="0"/>
              </a:spcAft>
              <a:defRPr kumimoji="1" sz="1000">
                <a:solidFill>
                  <a:schemeClr val="tx1"/>
                </a:solidFill>
                <a:latin typeface="Tahoma" pitchFamily="34" charset="0"/>
                <a:ea typeface="標楷體" pitchFamily="65" charset="-120"/>
              </a:defRPr>
            </a:lvl7pPr>
            <a:lvl8pPr marL="3429000" indent="-228600" eaLnBrk="0" fontAlgn="base" hangingPunct="0">
              <a:spcBef>
                <a:spcPct val="0"/>
              </a:spcBef>
              <a:spcAft>
                <a:spcPct val="0"/>
              </a:spcAft>
              <a:defRPr kumimoji="1" sz="1000">
                <a:solidFill>
                  <a:schemeClr val="tx1"/>
                </a:solidFill>
                <a:latin typeface="Tahoma" pitchFamily="34" charset="0"/>
                <a:ea typeface="標楷體" pitchFamily="65" charset="-120"/>
              </a:defRPr>
            </a:lvl8pPr>
            <a:lvl9pPr marL="3886200" indent="-228600" eaLnBrk="0" fontAlgn="base" hangingPunct="0">
              <a:spcBef>
                <a:spcPct val="0"/>
              </a:spcBef>
              <a:spcAft>
                <a:spcPct val="0"/>
              </a:spcAft>
              <a:defRPr kumimoji="1" sz="1000">
                <a:solidFill>
                  <a:schemeClr val="tx1"/>
                </a:solidFill>
                <a:latin typeface="Tahoma" pitchFamily="34" charset="0"/>
                <a:ea typeface="標楷體" pitchFamily="65" charset="-120"/>
              </a:defRPr>
            </a:lvl9pPr>
          </a:lstStyle>
          <a:p>
            <a:fld id="{473E7A0F-6593-4D3C-9970-E91E86509040}" type="slidenum">
              <a:rPr lang="zh-TW" altLang="en-US" sz="1200" smtClean="0"/>
              <a:pPr/>
              <a:t>48</a:t>
            </a:fld>
            <a:endParaRPr lang="zh-TW" altLang="en-US" sz="1200"/>
          </a:p>
        </p:txBody>
      </p:sp>
    </p:spTree>
    <p:extLst>
      <p:ext uri="{BB962C8B-B14F-4D97-AF65-F5344CB8AC3E}">
        <p14:creationId xmlns:p14="http://schemas.microsoft.com/office/powerpoint/2010/main" val="327847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影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482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Tahoma" pitchFamily="34" charset="0"/>
                <a:ea typeface="標楷體" pitchFamily="65" charset="-120"/>
              </a:defRPr>
            </a:lvl1pPr>
            <a:lvl2pPr marL="742950" indent="-285750">
              <a:defRPr kumimoji="1" sz="1000">
                <a:solidFill>
                  <a:schemeClr val="tx1"/>
                </a:solidFill>
                <a:latin typeface="Tahoma" pitchFamily="34" charset="0"/>
                <a:ea typeface="標楷體" pitchFamily="65" charset="-120"/>
              </a:defRPr>
            </a:lvl2pPr>
            <a:lvl3pPr marL="1143000" indent="-228600">
              <a:defRPr kumimoji="1" sz="1000">
                <a:solidFill>
                  <a:schemeClr val="tx1"/>
                </a:solidFill>
                <a:latin typeface="Tahoma" pitchFamily="34" charset="0"/>
                <a:ea typeface="標楷體" pitchFamily="65" charset="-120"/>
              </a:defRPr>
            </a:lvl3pPr>
            <a:lvl4pPr marL="1600200" indent="-228600">
              <a:defRPr kumimoji="1" sz="1000">
                <a:solidFill>
                  <a:schemeClr val="tx1"/>
                </a:solidFill>
                <a:latin typeface="Tahoma" pitchFamily="34" charset="0"/>
                <a:ea typeface="標楷體" pitchFamily="65" charset="-120"/>
              </a:defRPr>
            </a:lvl4pPr>
            <a:lvl5pPr marL="2057400" indent="-228600">
              <a:defRPr kumimoji="1" sz="1000">
                <a:solidFill>
                  <a:schemeClr val="tx1"/>
                </a:solidFill>
                <a:latin typeface="Tahoma" pitchFamily="34" charset="0"/>
                <a:ea typeface="標楷體" pitchFamily="65" charset="-120"/>
              </a:defRPr>
            </a:lvl5pPr>
            <a:lvl6pPr marL="2514600" indent="-228600" eaLnBrk="0" fontAlgn="base" hangingPunct="0">
              <a:spcBef>
                <a:spcPct val="0"/>
              </a:spcBef>
              <a:spcAft>
                <a:spcPct val="0"/>
              </a:spcAft>
              <a:defRPr kumimoji="1" sz="1000">
                <a:solidFill>
                  <a:schemeClr val="tx1"/>
                </a:solidFill>
                <a:latin typeface="Tahoma" pitchFamily="34" charset="0"/>
                <a:ea typeface="標楷體" pitchFamily="65" charset="-120"/>
              </a:defRPr>
            </a:lvl6pPr>
            <a:lvl7pPr marL="2971800" indent="-228600" eaLnBrk="0" fontAlgn="base" hangingPunct="0">
              <a:spcBef>
                <a:spcPct val="0"/>
              </a:spcBef>
              <a:spcAft>
                <a:spcPct val="0"/>
              </a:spcAft>
              <a:defRPr kumimoji="1" sz="1000">
                <a:solidFill>
                  <a:schemeClr val="tx1"/>
                </a:solidFill>
                <a:latin typeface="Tahoma" pitchFamily="34" charset="0"/>
                <a:ea typeface="標楷體" pitchFamily="65" charset="-120"/>
              </a:defRPr>
            </a:lvl7pPr>
            <a:lvl8pPr marL="3429000" indent="-228600" eaLnBrk="0" fontAlgn="base" hangingPunct="0">
              <a:spcBef>
                <a:spcPct val="0"/>
              </a:spcBef>
              <a:spcAft>
                <a:spcPct val="0"/>
              </a:spcAft>
              <a:defRPr kumimoji="1" sz="1000">
                <a:solidFill>
                  <a:schemeClr val="tx1"/>
                </a:solidFill>
                <a:latin typeface="Tahoma" pitchFamily="34" charset="0"/>
                <a:ea typeface="標楷體" pitchFamily="65" charset="-120"/>
              </a:defRPr>
            </a:lvl8pPr>
            <a:lvl9pPr marL="3886200" indent="-228600" eaLnBrk="0" fontAlgn="base" hangingPunct="0">
              <a:spcBef>
                <a:spcPct val="0"/>
              </a:spcBef>
              <a:spcAft>
                <a:spcPct val="0"/>
              </a:spcAft>
              <a:defRPr kumimoji="1" sz="1000">
                <a:solidFill>
                  <a:schemeClr val="tx1"/>
                </a:solidFill>
                <a:latin typeface="Tahoma" pitchFamily="34" charset="0"/>
                <a:ea typeface="標楷體" pitchFamily="65" charset="-120"/>
              </a:defRPr>
            </a:lvl9pPr>
          </a:lstStyle>
          <a:p>
            <a:fld id="{473E7A0F-6593-4D3C-9970-E91E86509040}" type="slidenum">
              <a:rPr lang="zh-TW" altLang="en-US" sz="1200" smtClean="0"/>
              <a:pPr/>
              <a:t>53</a:t>
            </a:fld>
            <a:endParaRPr lang="zh-TW" altLang="en-US" sz="1200"/>
          </a:p>
        </p:txBody>
      </p:sp>
    </p:spTree>
    <p:extLst>
      <p:ext uri="{BB962C8B-B14F-4D97-AF65-F5344CB8AC3E}">
        <p14:creationId xmlns:p14="http://schemas.microsoft.com/office/powerpoint/2010/main" val="484984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影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482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Tahoma" pitchFamily="34" charset="0"/>
                <a:ea typeface="標楷體" pitchFamily="65" charset="-120"/>
              </a:defRPr>
            </a:lvl1pPr>
            <a:lvl2pPr marL="742950" indent="-285750">
              <a:defRPr kumimoji="1" sz="1000">
                <a:solidFill>
                  <a:schemeClr val="tx1"/>
                </a:solidFill>
                <a:latin typeface="Tahoma" pitchFamily="34" charset="0"/>
                <a:ea typeface="標楷體" pitchFamily="65" charset="-120"/>
              </a:defRPr>
            </a:lvl2pPr>
            <a:lvl3pPr marL="1143000" indent="-228600">
              <a:defRPr kumimoji="1" sz="1000">
                <a:solidFill>
                  <a:schemeClr val="tx1"/>
                </a:solidFill>
                <a:latin typeface="Tahoma" pitchFamily="34" charset="0"/>
                <a:ea typeface="標楷體" pitchFamily="65" charset="-120"/>
              </a:defRPr>
            </a:lvl3pPr>
            <a:lvl4pPr marL="1600200" indent="-228600">
              <a:defRPr kumimoji="1" sz="1000">
                <a:solidFill>
                  <a:schemeClr val="tx1"/>
                </a:solidFill>
                <a:latin typeface="Tahoma" pitchFamily="34" charset="0"/>
                <a:ea typeface="標楷體" pitchFamily="65" charset="-120"/>
              </a:defRPr>
            </a:lvl4pPr>
            <a:lvl5pPr marL="2057400" indent="-228600">
              <a:defRPr kumimoji="1" sz="1000">
                <a:solidFill>
                  <a:schemeClr val="tx1"/>
                </a:solidFill>
                <a:latin typeface="Tahoma" pitchFamily="34" charset="0"/>
                <a:ea typeface="標楷體" pitchFamily="65" charset="-120"/>
              </a:defRPr>
            </a:lvl5pPr>
            <a:lvl6pPr marL="2514600" indent="-228600" eaLnBrk="0" fontAlgn="base" hangingPunct="0">
              <a:spcBef>
                <a:spcPct val="0"/>
              </a:spcBef>
              <a:spcAft>
                <a:spcPct val="0"/>
              </a:spcAft>
              <a:defRPr kumimoji="1" sz="1000">
                <a:solidFill>
                  <a:schemeClr val="tx1"/>
                </a:solidFill>
                <a:latin typeface="Tahoma" pitchFamily="34" charset="0"/>
                <a:ea typeface="標楷體" pitchFamily="65" charset="-120"/>
              </a:defRPr>
            </a:lvl6pPr>
            <a:lvl7pPr marL="2971800" indent="-228600" eaLnBrk="0" fontAlgn="base" hangingPunct="0">
              <a:spcBef>
                <a:spcPct val="0"/>
              </a:spcBef>
              <a:spcAft>
                <a:spcPct val="0"/>
              </a:spcAft>
              <a:defRPr kumimoji="1" sz="1000">
                <a:solidFill>
                  <a:schemeClr val="tx1"/>
                </a:solidFill>
                <a:latin typeface="Tahoma" pitchFamily="34" charset="0"/>
                <a:ea typeface="標楷體" pitchFamily="65" charset="-120"/>
              </a:defRPr>
            </a:lvl7pPr>
            <a:lvl8pPr marL="3429000" indent="-228600" eaLnBrk="0" fontAlgn="base" hangingPunct="0">
              <a:spcBef>
                <a:spcPct val="0"/>
              </a:spcBef>
              <a:spcAft>
                <a:spcPct val="0"/>
              </a:spcAft>
              <a:defRPr kumimoji="1" sz="1000">
                <a:solidFill>
                  <a:schemeClr val="tx1"/>
                </a:solidFill>
                <a:latin typeface="Tahoma" pitchFamily="34" charset="0"/>
                <a:ea typeface="標楷體" pitchFamily="65" charset="-120"/>
              </a:defRPr>
            </a:lvl8pPr>
            <a:lvl9pPr marL="3886200" indent="-228600" eaLnBrk="0" fontAlgn="base" hangingPunct="0">
              <a:spcBef>
                <a:spcPct val="0"/>
              </a:spcBef>
              <a:spcAft>
                <a:spcPct val="0"/>
              </a:spcAft>
              <a:defRPr kumimoji="1" sz="1000">
                <a:solidFill>
                  <a:schemeClr val="tx1"/>
                </a:solidFill>
                <a:latin typeface="Tahoma" pitchFamily="34" charset="0"/>
                <a:ea typeface="標楷體" pitchFamily="65" charset="-120"/>
              </a:defRPr>
            </a:lvl9pPr>
          </a:lstStyle>
          <a:p>
            <a:fld id="{473E7A0F-6593-4D3C-9970-E91E86509040}" type="slidenum">
              <a:rPr lang="zh-TW" altLang="en-US" sz="1200" smtClean="0"/>
              <a:pPr/>
              <a:t>60</a:t>
            </a:fld>
            <a:endParaRPr lang="zh-TW" altLang="en-US" sz="1200"/>
          </a:p>
        </p:txBody>
      </p:sp>
    </p:spTree>
    <p:extLst>
      <p:ext uri="{BB962C8B-B14F-4D97-AF65-F5344CB8AC3E}">
        <p14:creationId xmlns:p14="http://schemas.microsoft.com/office/powerpoint/2010/main" val="125297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p:spPr>
          <p:txBody>
            <a:bodyPr/>
            <a:lstStyle/>
            <a:p>
              <a:pPr eaLnBrk="1" hangingPunct="1">
                <a:defRPr/>
              </a:pPr>
              <a:endParaRPr lang="zh-TW" altLang="en-US"/>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p:spPr>
          <p:txBody>
            <a:bodyPr/>
            <a:lstStyle/>
            <a:p>
              <a:pPr eaLnBrk="1" hangingPunct="1">
                <a:defRPr/>
              </a:pPr>
              <a:endParaRPr lang="zh-TW" altLang="en-US"/>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p:spPr>
          <p:txBody>
            <a:bodyPr/>
            <a:lstStyle/>
            <a:p>
              <a:pPr eaLnBrk="1" hangingPunct="1">
                <a:defRPr/>
              </a:pPr>
              <a:endParaRPr lang="zh-TW" altLang="en-US"/>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p:spPr>
          <p:txBody>
            <a:bodyPr/>
            <a:lstStyle/>
            <a:p>
              <a:pPr eaLnBrk="1" hangingPunct="1">
                <a:defRPr/>
              </a:pPr>
              <a:endParaRPr lang="zh-TW" alt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p:spPr>
          <p:txBody>
            <a:bodyPr/>
            <a:lstStyle/>
            <a:p>
              <a:pPr eaLnBrk="1" hangingPunct="1">
                <a:defRPr/>
              </a:pPr>
              <a:endParaRPr lang="zh-TW" altLang="en-US"/>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p:spPr>
          <p:txBody>
            <a:bodyPr/>
            <a:lstStyle/>
            <a:p>
              <a:pPr eaLnBrk="1" hangingPunct="1">
                <a:defRPr/>
              </a:pPr>
              <a:endParaRPr lang="zh-TW" alt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p:spPr>
          <p:txBody>
            <a:bodyPr/>
            <a:lstStyle/>
            <a:p>
              <a:pPr eaLnBrk="1" hangingPunct="1">
                <a:defRPr/>
              </a:pPr>
              <a:endParaRPr lang="zh-TW" altLang="en-US"/>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p:spPr>
          <p:txBody>
            <a:bodyPr/>
            <a:lstStyle/>
            <a:p>
              <a:pPr eaLnBrk="1" hangingPunct="1">
                <a:defRPr/>
              </a:pPr>
              <a:endParaRPr lang="zh-TW" altLang="en-US"/>
            </a:p>
          </p:txBody>
        </p:sp>
      </p:grpSp>
      <p:sp>
        <p:nvSpPr>
          <p:cNvPr id="1130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zh-TW" altLang="en-US" noProof="0"/>
              <a:t>按一下以編輯母片副標題樣式</a:t>
            </a:r>
          </a:p>
        </p:txBody>
      </p:sp>
      <p:sp>
        <p:nvSpPr>
          <p:cNvPr id="11304"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zh-TW" altLang="en-US" noProof="0"/>
              <a:t>按一下以編輯母片標題樣式</a:t>
            </a:r>
          </a:p>
        </p:txBody>
      </p:sp>
      <p:sp>
        <p:nvSpPr>
          <p:cNvPr id="39" name="Rectangle 37"/>
          <p:cNvSpPr>
            <a:spLocks noGrp="1" noChangeArrowheads="1"/>
          </p:cNvSpPr>
          <p:nvPr>
            <p:ph type="dt" sz="half" idx="10"/>
          </p:nvPr>
        </p:nvSpPr>
        <p:spPr/>
        <p:txBody>
          <a:bodyPr/>
          <a:lstStyle>
            <a:lvl1pPr>
              <a:defRPr/>
            </a:lvl1pPr>
          </a:lstStyle>
          <a:p>
            <a:pPr>
              <a:defRPr/>
            </a:pPr>
            <a:endParaRPr lang="en-US" altLang="zh-TW"/>
          </a:p>
        </p:txBody>
      </p:sp>
      <p:sp>
        <p:nvSpPr>
          <p:cNvPr id="40" name="Rectangle 38"/>
          <p:cNvSpPr>
            <a:spLocks noGrp="1" noChangeArrowheads="1"/>
          </p:cNvSpPr>
          <p:nvPr>
            <p:ph type="ftr" sz="quarter" idx="11"/>
          </p:nvPr>
        </p:nvSpPr>
        <p:spPr/>
        <p:txBody>
          <a:bodyPr/>
          <a:lstStyle>
            <a:lvl1pPr>
              <a:defRPr/>
            </a:lvl1pPr>
          </a:lstStyle>
          <a:p>
            <a:pPr>
              <a:defRPr/>
            </a:pPr>
            <a:endParaRPr lang="en-US" altLang="zh-TW"/>
          </a:p>
        </p:txBody>
      </p:sp>
      <p:sp>
        <p:nvSpPr>
          <p:cNvPr id="41" name="Rectangle 41"/>
          <p:cNvSpPr>
            <a:spLocks noGrp="1" noChangeArrowheads="1"/>
          </p:cNvSpPr>
          <p:nvPr>
            <p:ph type="sldNum" sz="quarter" idx="12"/>
          </p:nvPr>
        </p:nvSpPr>
        <p:spPr/>
        <p:txBody>
          <a:bodyPr/>
          <a:lstStyle>
            <a:lvl1pPr>
              <a:defRPr/>
            </a:lvl1pPr>
          </a:lstStyle>
          <a:p>
            <a:pPr>
              <a:defRPr/>
            </a:pPr>
            <a:fld id="{64D78BF4-FC45-49AA-BB05-B4B9F31AE278}" type="slidenum">
              <a:rPr lang="en-US" altLang="zh-TW"/>
              <a:pPr>
                <a:defRPr/>
              </a:pPr>
              <a:t>‹#›</a:t>
            </a:fld>
            <a:endParaRPr lang="en-US" altLang="zh-TW"/>
          </a:p>
        </p:txBody>
      </p:sp>
    </p:spTree>
    <p:extLst>
      <p:ext uri="{BB962C8B-B14F-4D97-AF65-F5344CB8AC3E}">
        <p14:creationId xmlns:p14="http://schemas.microsoft.com/office/powerpoint/2010/main" val="350507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1"/>
          <p:cNvSpPr>
            <a:spLocks noGrp="1" noChangeArrowheads="1"/>
          </p:cNvSpPr>
          <p:nvPr>
            <p:ph type="sldNum" sz="quarter" idx="12"/>
          </p:nvPr>
        </p:nvSpPr>
        <p:spPr>
          <a:ln/>
        </p:spPr>
        <p:txBody>
          <a:bodyPr/>
          <a:lstStyle>
            <a:lvl1pPr>
              <a:defRPr/>
            </a:lvl1pPr>
          </a:lstStyle>
          <a:p>
            <a:pPr>
              <a:defRPr/>
            </a:pPr>
            <a:fld id="{D918E55A-B4AF-4BA1-9786-226B7EB5B502}" type="slidenum">
              <a:rPr lang="en-US" altLang="zh-TW"/>
              <a:pPr>
                <a:defRPr/>
              </a:pPr>
              <a:t>‹#›</a:t>
            </a:fld>
            <a:endParaRPr lang="en-US" altLang="zh-TW"/>
          </a:p>
        </p:txBody>
      </p:sp>
    </p:spTree>
    <p:extLst>
      <p:ext uri="{BB962C8B-B14F-4D97-AF65-F5344CB8AC3E}">
        <p14:creationId xmlns:p14="http://schemas.microsoft.com/office/powerpoint/2010/main" val="45152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1"/>
          <p:cNvSpPr>
            <a:spLocks noGrp="1" noChangeArrowheads="1"/>
          </p:cNvSpPr>
          <p:nvPr>
            <p:ph type="sldNum" sz="quarter" idx="12"/>
          </p:nvPr>
        </p:nvSpPr>
        <p:spPr>
          <a:ln/>
        </p:spPr>
        <p:txBody>
          <a:bodyPr/>
          <a:lstStyle>
            <a:lvl1pPr>
              <a:defRPr/>
            </a:lvl1pPr>
          </a:lstStyle>
          <a:p>
            <a:pPr>
              <a:defRPr/>
            </a:pPr>
            <a:fld id="{0CC24175-167C-46D5-A5A6-6C2A823CFF08}" type="slidenum">
              <a:rPr lang="en-US" altLang="zh-TW"/>
              <a:pPr>
                <a:defRPr/>
              </a:pPr>
              <a:t>‹#›</a:t>
            </a:fld>
            <a:endParaRPr lang="en-US" altLang="zh-TW"/>
          </a:p>
        </p:txBody>
      </p:sp>
    </p:spTree>
    <p:extLst>
      <p:ext uri="{BB962C8B-B14F-4D97-AF65-F5344CB8AC3E}">
        <p14:creationId xmlns:p14="http://schemas.microsoft.com/office/powerpoint/2010/main" val="29090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1"/>
          <p:cNvSpPr>
            <a:spLocks noGrp="1" noChangeArrowheads="1"/>
          </p:cNvSpPr>
          <p:nvPr>
            <p:ph type="sldNum" sz="quarter" idx="12"/>
          </p:nvPr>
        </p:nvSpPr>
        <p:spPr>
          <a:ln/>
        </p:spPr>
        <p:txBody>
          <a:bodyPr/>
          <a:lstStyle>
            <a:lvl1pPr>
              <a:defRPr/>
            </a:lvl1pPr>
          </a:lstStyle>
          <a:p>
            <a:pPr>
              <a:defRPr/>
            </a:pPr>
            <a:fld id="{820E4567-D72D-47C1-83AF-37364E85AE29}" type="slidenum">
              <a:rPr lang="en-US" altLang="zh-TW"/>
              <a:pPr>
                <a:defRPr/>
              </a:pPr>
              <a:t>‹#›</a:t>
            </a:fld>
            <a:endParaRPr lang="en-US" altLang="zh-TW"/>
          </a:p>
        </p:txBody>
      </p:sp>
    </p:spTree>
    <p:extLst>
      <p:ext uri="{BB962C8B-B14F-4D97-AF65-F5344CB8AC3E}">
        <p14:creationId xmlns:p14="http://schemas.microsoft.com/office/powerpoint/2010/main" val="50717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1"/>
          <p:cNvSpPr>
            <a:spLocks noGrp="1" noChangeArrowheads="1"/>
          </p:cNvSpPr>
          <p:nvPr>
            <p:ph type="sldNum" sz="quarter" idx="12"/>
          </p:nvPr>
        </p:nvSpPr>
        <p:spPr>
          <a:ln/>
        </p:spPr>
        <p:txBody>
          <a:bodyPr/>
          <a:lstStyle>
            <a:lvl1pPr>
              <a:defRPr/>
            </a:lvl1pPr>
          </a:lstStyle>
          <a:p>
            <a:pPr>
              <a:defRPr/>
            </a:pPr>
            <a:fld id="{F3ACAF4D-456C-4A7C-B725-4AA8D094895E}" type="slidenum">
              <a:rPr lang="en-US" altLang="zh-TW"/>
              <a:pPr>
                <a:defRPr/>
              </a:pPr>
              <a:t>‹#›</a:t>
            </a:fld>
            <a:endParaRPr lang="en-US" altLang="zh-TW"/>
          </a:p>
        </p:txBody>
      </p:sp>
    </p:spTree>
    <p:extLst>
      <p:ext uri="{BB962C8B-B14F-4D97-AF65-F5344CB8AC3E}">
        <p14:creationId xmlns:p14="http://schemas.microsoft.com/office/powerpoint/2010/main" val="358929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1"/>
          <p:cNvSpPr>
            <a:spLocks noGrp="1" noChangeArrowheads="1"/>
          </p:cNvSpPr>
          <p:nvPr>
            <p:ph type="sldNum" sz="quarter" idx="12"/>
          </p:nvPr>
        </p:nvSpPr>
        <p:spPr>
          <a:ln/>
        </p:spPr>
        <p:txBody>
          <a:bodyPr/>
          <a:lstStyle>
            <a:lvl1pPr>
              <a:defRPr/>
            </a:lvl1pPr>
          </a:lstStyle>
          <a:p>
            <a:pPr>
              <a:defRPr/>
            </a:pPr>
            <a:fld id="{DD8A3357-EA50-41FD-ACF6-388C8AF215E2}" type="slidenum">
              <a:rPr lang="en-US" altLang="zh-TW"/>
              <a:pPr>
                <a:defRPr/>
              </a:pPr>
              <a:t>‹#›</a:t>
            </a:fld>
            <a:endParaRPr lang="en-US" altLang="zh-TW"/>
          </a:p>
        </p:txBody>
      </p:sp>
    </p:spTree>
    <p:extLst>
      <p:ext uri="{BB962C8B-B14F-4D97-AF65-F5344CB8AC3E}">
        <p14:creationId xmlns:p14="http://schemas.microsoft.com/office/powerpoint/2010/main" val="287050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40"/>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41"/>
          <p:cNvSpPr>
            <a:spLocks noGrp="1" noChangeArrowheads="1"/>
          </p:cNvSpPr>
          <p:nvPr>
            <p:ph type="sldNum" sz="quarter" idx="12"/>
          </p:nvPr>
        </p:nvSpPr>
        <p:spPr>
          <a:ln/>
        </p:spPr>
        <p:txBody>
          <a:bodyPr/>
          <a:lstStyle>
            <a:lvl1pPr>
              <a:defRPr/>
            </a:lvl1pPr>
          </a:lstStyle>
          <a:p>
            <a:pPr>
              <a:defRPr/>
            </a:pPr>
            <a:fld id="{0F43C824-B390-4771-AC0E-558E7C9B8093}" type="slidenum">
              <a:rPr lang="en-US" altLang="zh-TW"/>
              <a:pPr>
                <a:defRPr/>
              </a:pPr>
              <a:t>‹#›</a:t>
            </a:fld>
            <a:endParaRPr lang="en-US" altLang="zh-TW"/>
          </a:p>
        </p:txBody>
      </p:sp>
    </p:spTree>
    <p:extLst>
      <p:ext uri="{BB962C8B-B14F-4D97-AF65-F5344CB8AC3E}">
        <p14:creationId xmlns:p14="http://schemas.microsoft.com/office/powerpoint/2010/main" val="237422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40"/>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1"/>
          <p:cNvSpPr>
            <a:spLocks noGrp="1" noChangeArrowheads="1"/>
          </p:cNvSpPr>
          <p:nvPr>
            <p:ph type="sldNum" sz="quarter" idx="12"/>
          </p:nvPr>
        </p:nvSpPr>
        <p:spPr>
          <a:ln/>
        </p:spPr>
        <p:txBody>
          <a:bodyPr/>
          <a:lstStyle>
            <a:lvl1pPr>
              <a:defRPr/>
            </a:lvl1pPr>
          </a:lstStyle>
          <a:p>
            <a:pPr>
              <a:defRPr/>
            </a:pPr>
            <a:fld id="{AE6707C9-4F24-4BBC-8B93-2FF98D028CB1}" type="slidenum">
              <a:rPr lang="en-US" altLang="zh-TW"/>
              <a:pPr>
                <a:defRPr/>
              </a:pPr>
              <a:t>‹#›</a:t>
            </a:fld>
            <a:endParaRPr lang="en-US" altLang="zh-TW"/>
          </a:p>
        </p:txBody>
      </p:sp>
    </p:spTree>
    <p:extLst>
      <p:ext uri="{BB962C8B-B14F-4D97-AF65-F5344CB8AC3E}">
        <p14:creationId xmlns:p14="http://schemas.microsoft.com/office/powerpoint/2010/main" val="34582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40"/>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41"/>
          <p:cNvSpPr>
            <a:spLocks noGrp="1" noChangeArrowheads="1"/>
          </p:cNvSpPr>
          <p:nvPr>
            <p:ph type="sldNum" sz="quarter" idx="12"/>
          </p:nvPr>
        </p:nvSpPr>
        <p:spPr>
          <a:ln/>
        </p:spPr>
        <p:txBody>
          <a:bodyPr/>
          <a:lstStyle>
            <a:lvl1pPr>
              <a:defRPr/>
            </a:lvl1pPr>
          </a:lstStyle>
          <a:p>
            <a:pPr>
              <a:defRPr/>
            </a:pPr>
            <a:fld id="{57068574-C01E-47EB-BE88-CEAA1015208C}" type="slidenum">
              <a:rPr lang="en-US" altLang="zh-TW"/>
              <a:pPr>
                <a:defRPr/>
              </a:pPr>
              <a:t>‹#›</a:t>
            </a:fld>
            <a:endParaRPr lang="en-US" altLang="zh-TW"/>
          </a:p>
        </p:txBody>
      </p:sp>
    </p:spTree>
    <p:extLst>
      <p:ext uri="{BB962C8B-B14F-4D97-AF65-F5344CB8AC3E}">
        <p14:creationId xmlns:p14="http://schemas.microsoft.com/office/powerpoint/2010/main" val="227501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1"/>
          <p:cNvSpPr>
            <a:spLocks noGrp="1" noChangeArrowheads="1"/>
          </p:cNvSpPr>
          <p:nvPr>
            <p:ph type="sldNum" sz="quarter" idx="12"/>
          </p:nvPr>
        </p:nvSpPr>
        <p:spPr>
          <a:ln/>
        </p:spPr>
        <p:txBody>
          <a:bodyPr/>
          <a:lstStyle>
            <a:lvl1pPr>
              <a:defRPr/>
            </a:lvl1pPr>
          </a:lstStyle>
          <a:p>
            <a:pPr>
              <a:defRPr/>
            </a:pPr>
            <a:fld id="{79749945-DB68-473C-BE23-EB5C4D90AEDE}" type="slidenum">
              <a:rPr lang="en-US" altLang="zh-TW"/>
              <a:pPr>
                <a:defRPr/>
              </a:pPr>
              <a:t>‹#›</a:t>
            </a:fld>
            <a:endParaRPr lang="en-US" altLang="zh-TW"/>
          </a:p>
        </p:txBody>
      </p:sp>
    </p:spTree>
    <p:extLst>
      <p:ext uri="{BB962C8B-B14F-4D97-AF65-F5344CB8AC3E}">
        <p14:creationId xmlns:p14="http://schemas.microsoft.com/office/powerpoint/2010/main" val="245655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1"/>
          <p:cNvSpPr>
            <a:spLocks noGrp="1" noChangeArrowheads="1"/>
          </p:cNvSpPr>
          <p:nvPr>
            <p:ph type="sldNum" sz="quarter" idx="12"/>
          </p:nvPr>
        </p:nvSpPr>
        <p:spPr>
          <a:ln/>
        </p:spPr>
        <p:txBody>
          <a:bodyPr/>
          <a:lstStyle>
            <a:lvl1pPr>
              <a:defRPr/>
            </a:lvl1pPr>
          </a:lstStyle>
          <a:p>
            <a:pPr>
              <a:defRPr/>
            </a:pPr>
            <a:fld id="{94F27F37-C8F9-4398-81D8-579BC54743B0}" type="slidenum">
              <a:rPr lang="en-US" altLang="zh-TW"/>
              <a:pPr>
                <a:defRPr/>
              </a:pPr>
              <a:t>‹#›</a:t>
            </a:fld>
            <a:endParaRPr lang="en-US" altLang="zh-TW"/>
          </a:p>
        </p:txBody>
      </p:sp>
    </p:spTree>
    <p:extLst>
      <p:ext uri="{BB962C8B-B14F-4D97-AF65-F5344CB8AC3E}">
        <p14:creationId xmlns:p14="http://schemas.microsoft.com/office/powerpoint/2010/main" val="342370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1024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024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024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0246"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4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024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024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025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025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0252"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53"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54"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p:spPr>
          <p:txBody>
            <a:bodyPr/>
            <a:lstStyle/>
            <a:p>
              <a:pPr eaLnBrk="1" hangingPunct="1">
                <a:defRPr/>
              </a:pPr>
              <a:endParaRPr lang="zh-TW" altLang="en-US"/>
            </a:p>
          </p:txBody>
        </p:sp>
        <p:sp>
          <p:nvSpPr>
            <p:cNvPr id="10255"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p:spPr>
          <p:txBody>
            <a:bodyPr/>
            <a:lstStyle/>
            <a:p>
              <a:pPr eaLnBrk="1" hangingPunct="1">
                <a:defRPr/>
              </a:pPr>
              <a:endParaRPr lang="zh-TW" altLang="en-US"/>
            </a:p>
          </p:txBody>
        </p:sp>
        <p:sp>
          <p:nvSpPr>
            <p:cNvPr id="10256"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57"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58"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59"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60"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61"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62"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63"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p:spPr>
          <p:txBody>
            <a:bodyPr/>
            <a:lstStyle/>
            <a:p>
              <a:pPr eaLnBrk="1" hangingPunct="1">
                <a:defRPr/>
              </a:pPr>
              <a:endParaRPr lang="zh-TW" altLang="en-US"/>
            </a:p>
          </p:txBody>
        </p:sp>
        <p:sp>
          <p:nvSpPr>
            <p:cNvPr id="10264"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65"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66"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6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p:spPr>
          <p:txBody>
            <a:bodyPr/>
            <a:lstStyle/>
            <a:p>
              <a:pPr eaLnBrk="1" hangingPunct="1">
                <a:defRPr/>
              </a:pPr>
              <a:endParaRPr lang="zh-TW" altLang="en-US"/>
            </a:p>
          </p:txBody>
        </p:sp>
        <p:sp>
          <p:nvSpPr>
            <p:cNvPr id="1026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026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p:spPr>
          <p:txBody>
            <a:bodyPr/>
            <a:lstStyle/>
            <a:p>
              <a:pPr eaLnBrk="1" hangingPunct="1">
                <a:defRPr/>
              </a:pPr>
              <a:endParaRPr lang="zh-TW" altLang="en-US"/>
            </a:p>
          </p:txBody>
        </p:sp>
        <p:sp>
          <p:nvSpPr>
            <p:cNvPr id="10270"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71"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zh-TW" altLang="en-US"/>
            </a:p>
          </p:txBody>
        </p:sp>
        <p:sp>
          <p:nvSpPr>
            <p:cNvPr id="1027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p:spPr>
          <p:txBody>
            <a:bodyPr/>
            <a:lstStyle/>
            <a:p>
              <a:pPr eaLnBrk="1" hangingPunct="1">
                <a:defRPr/>
              </a:pPr>
              <a:endParaRPr lang="zh-TW" altLang="en-US"/>
            </a:p>
          </p:txBody>
        </p:sp>
        <p:sp>
          <p:nvSpPr>
            <p:cNvPr id="1027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027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zh-TW" altLang="en-US"/>
            </a:p>
          </p:txBody>
        </p:sp>
        <p:sp>
          <p:nvSpPr>
            <p:cNvPr id="10275"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p:spPr>
          <p:txBody>
            <a:bodyPr/>
            <a:lstStyle/>
            <a:p>
              <a:pPr eaLnBrk="1" hangingPunct="1">
                <a:defRPr/>
              </a:pPr>
              <a:endParaRPr lang="zh-TW" altLang="en-US"/>
            </a:p>
          </p:txBody>
        </p:sp>
        <p:sp>
          <p:nvSpPr>
            <p:cNvPr id="10276"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p:spPr>
          <p:txBody>
            <a:bodyPr/>
            <a:lstStyle/>
            <a:p>
              <a:pPr eaLnBrk="1" hangingPunct="1">
                <a:defRPr/>
              </a:pPr>
              <a:endParaRPr lang="zh-TW" altLang="en-US"/>
            </a:p>
          </p:txBody>
        </p:sp>
      </p:grpSp>
      <p:sp>
        <p:nvSpPr>
          <p:cNvPr id="10277" name="Rectangle 37"/>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8" name="Rectangle 38"/>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79" name="Rectangle 39"/>
          <p:cNvSpPr>
            <a:spLocks noGrp="1" noChangeArrowheads="1"/>
          </p:cNvSpPr>
          <p:nvPr>
            <p:ph type="dt" sz="half" idx="2"/>
          </p:nvPr>
        </p:nvSpPr>
        <p:spPr bwMode="auto">
          <a:xfrm>
            <a:off x="457200" y="6278563"/>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kumimoji="0" sz="1200">
                <a:ea typeface="+mn-ea"/>
              </a:defRPr>
            </a:lvl1pPr>
          </a:lstStyle>
          <a:p>
            <a:pPr>
              <a:defRPr/>
            </a:pPr>
            <a:endParaRPr lang="en-US" altLang="zh-TW"/>
          </a:p>
        </p:txBody>
      </p:sp>
      <p:sp>
        <p:nvSpPr>
          <p:cNvPr id="10280" name="Rectangle 40"/>
          <p:cNvSpPr>
            <a:spLocks noGrp="1" noChangeArrowheads="1"/>
          </p:cNvSpPr>
          <p:nvPr>
            <p:ph type="ftr" sz="quarter" idx="3"/>
          </p:nvPr>
        </p:nvSpPr>
        <p:spPr bwMode="auto">
          <a:xfrm>
            <a:off x="3124200" y="6278563"/>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kumimoji="0" sz="1200">
                <a:ea typeface="+mn-ea"/>
              </a:defRPr>
            </a:lvl1pPr>
          </a:lstStyle>
          <a:p>
            <a:pPr>
              <a:defRPr/>
            </a:pPr>
            <a:endParaRPr lang="en-US" altLang="zh-TW"/>
          </a:p>
        </p:txBody>
      </p:sp>
      <p:sp>
        <p:nvSpPr>
          <p:cNvPr id="10281" name="Rectangle 41"/>
          <p:cNvSpPr>
            <a:spLocks noGrp="1" noChangeArrowheads="1"/>
          </p:cNvSpPr>
          <p:nvPr>
            <p:ph type="sldNum" sz="quarter" idx="4"/>
          </p:nvPr>
        </p:nvSpPr>
        <p:spPr bwMode="auto">
          <a:xfrm>
            <a:off x="6553200" y="6278563"/>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kumimoji="0" sz="1200">
                <a:ea typeface="新細明體" pitchFamily="18" charset="-120"/>
              </a:defRPr>
            </a:lvl1pPr>
          </a:lstStyle>
          <a:p>
            <a:pPr>
              <a:defRPr/>
            </a:pPr>
            <a:fld id="{33339FE5-92FF-4EB4-A3E8-FEE6E10DCC93}" type="slidenum">
              <a:rPr lang="en-US" altLang="zh-TW"/>
              <a:pPr>
                <a:defRPr/>
              </a:pPr>
              <a:t>‹#›</a:t>
            </a:fld>
            <a:endParaRPr lang="en-US" altLang="zh-TW"/>
          </a:p>
        </p:txBody>
      </p:sp>
    </p:spTree>
  </p:cSld>
  <p:clrMap bg1="dk2" tx1="lt1" bg2="dk1" tx2="lt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2806111" y="4588470"/>
            <a:ext cx="3530174" cy="1191394"/>
          </a:xfrm>
        </p:spPr>
        <p:txBody>
          <a:bodyPr/>
          <a:lstStyle/>
          <a:p>
            <a:pPr eaLnBrk="1" hangingPunct="1">
              <a:lnSpc>
                <a:spcPct val="150000"/>
              </a:lnSpc>
            </a:pPr>
            <a:r>
              <a:rPr lang="zh-TW" altLang="en-US" sz="2400" dirty="0">
                <a:solidFill>
                  <a:srgbClr val="000000"/>
                </a:solidFill>
                <a:effectLst/>
                <a:latin typeface="標楷體" panose="03000509000000000000" pitchFamily="65" charset="-120"/>
                <a:ea typeface="標楷體" panose="03000509000000000000" pitchFamily="65" charset="-120"/>
              </a:rPr>
              <a:t>主講人：吳昌倫 老師</a:t>
            </a:r>
            <a:endParaRPr lang="en-US" altLang="zh-TW" sz="2400" dirty="0">
              <a:solidFill>
                <a:srgbClr val="000000"/>
              </a:solidFill>
              <a:effectLst/>
              <a:latin typeface="標楷體" panose="03000509000000000000" pitchFamily="65" charset="-120"/>
              <a:ea typeface="標楷體" panose="03000509000000000000" pitchFamily="65" charset="-120"/>
            </a:endParaRPr>
          </a:p>
          <a:p>
            <a:pPr eaLnBrk="1" hangingPunct="1">
              <a:lnSpc>
                <a:spcPct val="150000"/>
              </a:lnSpc>
            </a:pPr>
            <a:r>
              <a:rPr lang="en-US" altLang="zh-TW" sz="2000" dirty="0">
                <a:solidFill>
                  <a:srgbClr val="000000"/>
                </a:solidFill>
                <a:effectLst/>
                <a:latin typeface="標楷體" panose="03000509000000000000" pitchFamily="65" charset="-120"/>
                <a:ea typeface="標楷體" panose="03000509000000000000" pitchFamily="65" charset="-120"/>
              </a:rPr>
              <a:t>114.1.21</a:t>
            </a:r>
            <a:r>
              <a:rPr lang="zh-TW" altLang="en-US" sz="2000" dirty="0">
                <a:solidFill>
                  <a:srgbClr val="000000"/>
                </a:solidFill>
                <a:effectLst/>
                <a:latin typeface="標楷體" panose="03000509000000000000" pitchFamily="65" charset="-120"/>
                <a:ea typeface="標楷體" panose="03000509000000000000" pitchFamily="65" charset="-120"/>
              </a:rPr>
              <a:t>於花蓮縣宜昌國小</a:t>
            </a:r>
          </a:p>
          <a:p>
            <a:pPr eaLnBrk="1" hangingPunct="1">
              <a:lnSpc>
                <a:spcPct val="80000"/>
              </a:lnSpc>
            </a:pPr>
            <a:r>
              <a:rPr lang="zh-TW" altLang="en-US" sz="1800" dirty="0">
                <a:solidFill>
                  <a:srgbClr val="000000"/>
                </a:solidFill>
                <a:effectLst/>
                <a:ea typeface="標楷體" pitchFamily="65" charset="-120"/>
              </a:rPr>
              <a:t>         </a:t>
            </a:r>
          </a:p>
          <a:p>
            <a:pPr algn="l" eaLnBrk="1" hangingPunct="1">
              <a:lnSpc>
                <a:spcPct val="80000"/>
              </a:lnSpc>
            </a:pPr>
            <a:r>
              <a:rPr lang="zh-TW" altLang="en-US" sz="2400" dirty="0">
                <a:solidFill>
                  <a:srgbClr val="000000"/>
                </a:solidFill>
                <a:effectLst/>
                <a:ea typeface="標楷體" pitchFamily="65" charset="-120"/>
              </a:rPr>
              <a:t>         </a:t>
            </a:r>
            <a:endParaRPr lang="zh-TW" altLang="en-US" sz="2000" dirty="0">
              <a:solidFill>
                <a:srgbClr val="000000"/>
              </a:solidFill>
              <a:effectLst/>
              <a:ea typeface="標楷體" pitchFamily="65" charset="-120"/>
            </a:endParaRPr>
          </a:p>
        </p:txBody>
      </p:sp>
      <p:sp>
        <p:nvSpPr>
          <p:cNvPr id="3075" name="Rectangle 2"/>
          <p:cNvSpPr>
            <a:spLocks noGrp="1" noChangeArrowheads="1"/>
          </p:cNvSpPr>
          <p:nvPr>
            <p:ph type="ctrTitle"/>
          </p:nvPr>
        </p:nvSpPr>
        <p:spPr>
          <a:xfrm>
            <a:off x="484998" y="1133724"/>
            <a:ext cx="8172400" cy="2592288"/>
          </a:xfrm>
        </p:spPr>
        <p:txBody>
          <a:bodyPr/>
          <a:lstStyle/>
          <a:p>
            <a:pPr eaLnBrk="1" hangingPunct="1">
              <a:lnSpc>
                <a:spcPct val="200000"/>
              </a:lnSpc>
            </a:pPr>
            <a:r>
              <a:rPr lang="zh-TW" altLang="en-US" sz="4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教師違法事件</a:t>
            </a:r>
            <a:r>
              <a:rPr lang="en-US" altLang="zh-TW" sz="40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40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含霸凌</a:t>
            </a:r>
            <a:r>
              <a:rPr lang="en-US" altLang="zh-TW" sz="40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br>
              <a:rPr lang="en-US" altLang="zh-TW" sz="40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4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處理機制</a:t>
            </a:r>
            <a:r>
              <a:rPr lang="zh-TW" altLang="en-US" sz="4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與實務分析</a:t>
            </a:r>
            <a:endParaRPr lang="zh-TW" altLang="en-US" sz="4800" dirty="0">
              <a:solidFill>
                <a:srgbClr val="000000"/>
              </a:solidFill>
              <a:effectLst/>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64D78BF4-FC45-49AA-BB05-B4B9F31AE278}" type="slidenum">
              <a:rPr lang="en-US" altLang="zh-TW" smtClean="0"/>
              <a:pPr>
                <a:defRPr/>
              </a:pPr>
              <a:t>1</a:t>
            </a:fld>
            <a:endParaRPr lang="en-US" altLang="zh-TW" dirty="0"/>
          </a:p>
        </p:txBody>
      </p:sp>
      <p:sp>
        <p:nvSpPr>
          <p:cNvPr id="3076" name="Rectangle 4"/>
          <p:cNvSpPr>
            <a:spLocks noChangeArrowheads="1"/>
          </p:cNvSpPr>
          <p:nvPr/>
        </p:nvSpPr>
        <p:spPr bwMode="auto">
          <a:xfrm>
            <a:off x="497698" y="4221088"/>
            <a:ext cx="7920037"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lr>
                <a:schemeClr val="hlink"/>
              </a:buClr>
              <a:buSzPct val="65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tx1"/>
              </a:buClr>
              <a:buSzPct val="6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accent2"/>
              </a:buClr>
              <a:buSzPct val="65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tx1"/>
              </a:buClr>
              <a:buSzPct val="6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folHlink"/>
              </a:buClr>
              <a:buSzPct val="65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latin typeface="Tahoma" pitchFamily="34" charset="0"/>
                <a:ea typeface="新細明體" charset="-120"/>
              </a:defRPr>
            </a:lvl9pPr>
          </a:lstStyle>
          <a:p>
            <a:pPr algn="ctr" eaLnBrk="1" hangingPunct="1">
              <a:spcBef>
                <a:spcPct val="0"/>
              </a:spcBef>
              <a:buClrTx/>
              <a:buSzTx/>
              <a:buFontTx/>
              <a:buNone/>
            </a:pPr>
            <a:endParaRPr lang="zh-TW" altLang="en-US" sz="1800" dirty="0">
              <a:solidFill>
                <a:srgbClr val="000000"/>
              </a:solidFill>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179512" y="188640"/>
            <a:ext cx="8909947" cy="332236"/>
          </a:xfrm>
        </p:spPr>
        <p:txBody>
          <a:bodyPr/>
          <a:lstStyle/>
          <a:p>
            <a:r>
              <a:rPr lang="zh-TW" altLang="en-US" sz="1800" dirty="0">
                <a:solidFill>
                  <a:srgbClr val="000000"/>
                </a:solidFill>
                <a:effectLst/>
                <a:latin typeface="標楷體" panose="03000509000000000000" pitchFamily="65" charset="-120"/>
                <a:ea typeface="標楷體" panose="03000509000000000000" pitchFamily="65" charset="-120"/>
              </a:rPr>
              <a:t>處理</a:t>
            </a:r>
            <a:r>
              <a:rPr lang="zh-TW" altLang="en-US" sz="1800" dirty="0">
                <a:solidFill>
                  <a:srgbClr val="C00000"/>
                </a:solidFill>
                <a:effectLst/>
                <a:latin typeface="標楷體" panose="03000509000000000000" pitchFamily="65" charset="-120"/>
                <a:ea typeface="標楷體" panose="03000509000000000000" pitchFamily="65" charset="-120"/>
              </a:rPr>
              <a:t>疑似教師教學不力或不能勝任工作案 </a:t>
            </a:r>
            <a:r>
              <a:rPr lang="en-US" altLang="zh-TW" sz="1800" dirty="0">
                <a:solidFill>
                  <a:srgbClr val="000000"/>
                </a:solidFill>
                <a:effectLst/>
                <a:latin typeface="標楷體" panose="03000509000000000000" pitchFamily="65" charset="-120"/>
                <a:ea typeface="標楷體" panose="03000509000000000000" pitchFamily="65" charset="-120"/>
              </a:rPr>
              <a:t>(</a:t>
            </a:r>
            <a:r>
              <a:rPr lang="zh-TW" altLang="en-US" sz="1800" dirty="0">
                <a:solidFill>
                  <a:srgbClr val="000000"/>
                </a:solidFill>
                <a:effectLst/>
                <a:latin typeface="標楷體" panose="03000509000000000000" pitchFamily="65" charset="-120"/>
                <a:ea typeface="標楷體" panose="03000509000000000000" pitchFamily="65" charset="-120"/>
              </a:rPr>
              <a:t>調查輔導</a:t>
            </a:r>
            <a:r>
              <a:rPr lang="en-US" altLang="zh-TW" sz="1800" dirty="0">
                <a:solidFill>
                  <a:srgbClr val="000000"/>
                </a:solidFill>
                <a:effectLst/>
                <a:latin typeface="標楷體" panose="03000509000000000000" pitchFamily="65" charset="-120"/>
                <a:ea typeface="標楷體" panose="03000509000000000000" pitchFamily="65" charset="-120"/>
              </a:rPr>
              <a:t>)</a:t>
            </a:r>
            <a:r>
              <a:rPr lang="zh-TW" altLang="en-US" sz="1800" dirty="0">
                <a:solidFill>
                  <a:srgbClr val="000000"/>
                </a:solidFill>
                <a:effectLst/>
                <a:latin typeface="標楷體" panose="03000509000000000000" pitchFamily="65" charset="-120"/>
                <a:ea typeface="標楷體" panose="03000509000000000000" pitchFamily="65" charset="-120"/>
              </a:rPr>
              <a:t>運作簡易流程 </a:t>
            </a:r>
            <a:r>
              <a:rPr lang="zh-TW" altLang="en-US" sz="1200" dirty="0">
                <a:solidFill>
                  <a:srgbClr val="000000"/>
                </a:solidFill>
                <a:effectLst/>
                <a:latin typeface="標楷體" panose="03000509000000000000" pitchFamily="65" charset="-120"/>
                <a:ea typeface="標楷體" panose="03000509000000000000" pitchFamily="65" charset="-120"/>
              </a:rPr>
              <a:t>吳昌倫製表</a:t>
            </a:r>
            <a:r>
              <a:rPr lang="en-US" altLang="zh-TW" sz="1200" dirty="0">
                <a:solidFill>
                  <a:srgbClr val="000000"/>
                </a:solidFill>
                <a:effectLst/>
                <a:latin typeface="標楷體" panose="03000509000000000000" pitchFamily="65" charset="-120"/>
                <a:ea typeface="標楷體" panose="03000509000000000000" pitchFamily="65" charset="-120"/>
              </a:rPr>
              <a:t>2024.4.28</a:t>
            </a:r>
            <a:endParaRPr lang="zh-TW" altLang="en-US" sz="1200" dirty="0">
              <a:solidFill>
                <a:srgbClr val="000000"/>
              </a:solidFill>
              <a:effectLst/>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64D78BF4-FC45-49AA-BB05-B4B9F31AE278}" type="slidenum">
              <a:rPr lang="en-US" altLang="zh-TW" smtClean="0"/>
              <a:pPr>
                <a:defRPr/>
              </a:pPr>
              <a:t>10</a:t>
            </a:fld>
            <a:endParaRPr lang="en-US" altLang="zh-TW"/>
          </a:p>
        </p:txBody>
      </p:sp>
      <p:sp>
        <p:nvSpPr>
          <p:cNvPr id="6" name="矩形 5"/>
          <p:cNvSpPr/>
          <p:nvPr/>
        </p:nvSpPr>
        <p:spPr>
          <a:xfrm>
            <a:off x="2086589" y="655128"/>
            <a:ext cx="4847172" cy="4273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rgbClr val="000000"/>
                </a:solidFill>
                <a:latin typeface="標楷體" panose="03000509000000000000" pitchFamily="65" charset="-120"/>
                <a:ea typeface="標楷體" panose="03000509000000000000" pitchFamily="65" charset="-120"/>
              </a:rPr>
              <a:t>學校知悉教師疑似教學不力或不能勝任工作情形</a:t>
            </a:r>
          </a:p>
        </p:txBody>
      </p:sp>
      <p:sp>
        <p:nvSpPr>
          <p:cNvPr id="16" name="矩形 15"/>
          <p:cNvSpPr/>
          <p:nvPr/>
        </p:nvSpPr>
        <p:spPr>
          <a:xfrm>
            <a:off x="372462" y="5913282"/>
            <a:ext cx="2548081" cy="623433"/>
          </a:xfrm>
          <a:prstGeom prst="rect">
            <a:avLst/>
          </a:prstGeom>
          <a:solidFill>
            <a:srgbClr val="EFCFC9"/>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送學校教評會處理</a:t>
            </a:r>
            <a:endParaRPr lang="en-US" altLang="zh-TW" sz="1600" dirty="0">
              <a:solidFill>
                <a:srgbClr val="000000"/>
              </a:solidFill>
              <a:latin typeface="標楷體" panose="03000509000000000000" pitchFamily="65" charset="-120"/>
              <a:ea typeface="標楷體" panose="03000509000000000000" pitchFamily="65" charset="-120"/>
            </a:endParaRPr>
          </a:p>
          <a:p>
            <a:pPr algn="ctr"/>
            <a:r>
              <a:rPr lang="zh-TW" altLang="en-US" sz="1600" dirty="0">
                <a:solidFill>
                  <a:srgbClr val="000000"/>
                </a:solidFill>
                <a:latin typeface="標楷體" panose="03000509000000000000" pitchFamily="65" charset="-120"/>
                <a:ea typeface="標楷體" panose="03000509000000000000" pitchFamily="65" charset="-120"/>
              </a:rPr>
              <a:t>解聘</a:t>
            </a:r>
            <a:r>
              <a:rPr lang="zh-TW" altLang="en-US" sz="1600" dirty="0">
                <a:solidFill>
                  <a:srgbClr val="000000"/>
                </a:solidFill>
                <a:latin typeface="標楷體"/>
                <a:ea typeface="標楷體"/>
              </a:rPr>
              <a:t>、不續聘、資遣</a:t>
            </a: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44" name="向右箭號 43"/>
          <p:cNvSpPr/>
          <p:nvPr/>
        </p:nvSpPr>
        <p:spPr>
          <a:xfrm rot="5400000">
            <a:off x="4381087" y="89795"/>
            <a:ext cx="389736" cy="245963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TW" sz="1400" dirty="0">
                <a:solidFill>
                  <a:srgbClr val="000000"/>
                </a:solidFill>
                <a:latin typeface="標楷體" panose="03000509000000000000" pitchFamily="65" charset="-120"/>
                <a:ea typeface="標楷體" panose="03000509000000000000" pitchFamily="65" charset="-120"/>
              </a:rPr>
              <a:t>7</a:t>
            </a:r>
            <a:r>
              <a:rPr lang="zh-TW" altLang="en-US" sz="1400" dirty="0">
                <a:solidFill>
                  <a:srgbClr val="000000"/>
                </a:solidFill>
                <a:latin typeface="標楷體" panose="03000509000000000000" pitchFamily="65" charset="-120"/>
                <a:ea typeface="標楷體" panose="03000509000000000000" pitchFamily="65" charset="-120"/>
              </a:rPr>
              <a:t>工作日內</a:t>
            </a:r>
          </a:p>
        </p:txBody>
      </p:sp>
      <p:sp>
        <p:nvSpPr>
          <p:cNvPr id="53" name="Rectangle 2"/>
          <p:cNvSpPr txBox="1">
            <a:spLocks noChangeArrowheads="1"/>
          </p:cNvSpPr>
          <p:nvPr/>
        </p:nvSpPr>
        <p:spPr bwMode="auto">
          <a:xfrm>
            <a:off x="4037184" y="2412748"/>
            <a:ext cx="898649" cy="467804"/>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kumimoji="1" sz="5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9pPr>
          </a:lstStyle>
          <a:p>
            <a:r>
              <a:rPr lang="en-US" altLang="zh-TW" sz="1000" kern="0" dirty="0">
                <a:solidFill>
                  <a:srgbClr val="000000"/>
                </a:solidFill>
                <a:effectLst/>
                <a:latin typeface="標楷體" pitchFamily="65" charset="-120"/>
                <a:ea typeface="標楷體" pitchFamily="65" charset="-120"/>
              </a:rPr>
              <a:t>2</a:t>
            </a:r>
            <a:r>
              <a:rPr lang="zh-TW" altLang="en-US" sz="1000" kern="0" dirty="0">
                <a:solidFill>
                  <a:srgbClr val="000000"/>
                </a:solidFill>
                <a:effectLst/>
                <a:latin typeface="標楷體" pitchFamily="65" charset="-120"/>
                <a:ea typeface="標楷體" pitchFamily="65" charset="-120"/>
              </a:rPr>
              <a:t>個月內</a:t>
            </a:r>
            <a:endParaRPr lang="en-US" altLang="zh-TW" sz="1000" kern="0" dirty="0">
              <a:solidFill>
                <a:srgbClr val="000000"/>
              </a:solidFill>
              <a:effectLst/>
              <a:latin typeface="標楷體" pitchFamily="65" charset="-120"/>
              <a:ea typeface="標楷體" pitchFamily="65" charset="-120"/>
            </a:endParaRPr>
          </a:p>
          <a:p>
            <a:r>
              <a:rPr lang="zh-TW" altLang="en-US" sz="1000" kern="0" dirty="0">
                <a:solidFill>
                  <a:srgbClr val="000000"/>
                </a:solidFill>
                <a:effectLst/>
                <a:latin typeface="標楷體" pitchFamily="65" charset="-120"/>
                <a:ea typeface="標楷體" pitchFamily="65" charset="-120"/>
              </a:rPr>
              <a:t>可延</a:t>
            </a:r>
            <a:r>
              <a:rPr lang="en-US" altLang="zh-TW" sz="1000" kern="0" dirty="0">
                <a:solidFill>
                  <a:srgbClr val="000000"/>
                </a:solidFill>
                <a:effectLst/>
                <a:latin typeface="標楷體" pitchFamily="65" charset="-120"/>
                <a:ea typeface="標楷體" pitchFamily="65" charset="-120"/>
              </a:rPr>
              <a:t>1+1</a:t>
            </a:r>
            <a:r>
              <a:rPr lang="zh-TW" altLang="en-US" sz="1000" kern="0" dirty="0">
                <a:solidFill>
                  <a:srgbClr val="000000"/>
                </a:solidFill>
                <a:effectLst/>
                <a:latin typeface="標楷體" pitchFamily="65" charset="-120"/>
                <a:ea typeface="標楷體" pitchFamily="65" charset="-120"/>
              </a:rPr>
              <a:t>個月</a:t>
            </a:r>
            <a:endParaRPr lang="en-US" altLang="zh-TW" sz="1000" kern="0" dirty="0">
              <a:solidFill>
                <a:srgbClr val="000000"/>
              </a:solidFill>
              <a:effectLst/>
              <a:latin typeface="標楷體" pitchFamily="65" charset="-120"/>
              <a:ea typeface="標楷體" pitchFamily="65" charset="-120"/>
            </a:endParaRPr>
          </a:p>
        </p:txBody>
      </p:sp>
      <p:sp>
        <p:nvSpPr>
          <p:cNvPr id="54" name="Rectangle 2"/>
          <p:cNvSpPr txBox="1">
            <a:spLocks noChangeArrowheads="1"/>
          </p:cNvSpPr>
          <p:nvPr/>
        </p:nvSpPr>
        <p:spPr bwMode="auto">
          <a:xfrm>
            <a:off x="1441735" y="4120889"/>
            <a:ext cx="818759" cy="467804"/>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kumimoji="1" sz="5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9pPr>
          </a:lstStyle>
          <a:p>
            <a:r>
              <a:rPr lang="en-US" altLang="zh-TW" sz="1000" kern="0" dirty="0">
                <a:solidFill>
                  <a:srgbClr val="000000"/>
                </a:solidFill>
                <a:effectLst/>
                <a:latin typeface="標楷體" pitchFamily="65" charset="-120"/>
                <a:ea typeface="標楷體" pitchFamily="65" charset="-120"/>
              </a:rPr>
              <a:t>2</a:t>
            </a:r>
            <a:r>
              <a:rPr lang="zh-TW" altLang="en-US" sz="1000" kern="0" dirty="0">
                <a:solidFill>
                  <a:srgbClr val="000000"/>
                </a:solidFill>
                <a:effectLst/>
                <a:latin typeface="標楷體" pitchFamily="65" charset="-120"/>
                <a:ea typeface="標楷體" pitchFamily="65" charset="-120"/>
              </a:rPr>
              <a:t>個月可</a:t>
            </a:r>
            <a:endParaRPr lang="en-US" altLang="zh-TW" sz="1000" kern="0" dirty="0">
              <a:solidFill>
                <a:srgbClr val="000000"/>
              </a:solidFill>
              <a:effectLst/>
              <a:latin typeface="標楷體" pitchFamily="65" charset="-120"/>
              <a:ea typeface="標楷體" pitchFamily="65" charset="-120"/>
            </a:endParaRPr>
          </a:p>
          <a:p>
            <a:r>
              <a:rPr lang="zh-TW" altLang="en-US" sz="1000" kern="0" dirty="0">
                <a:solidFill>
                  <a:srgbClr val="000000"/>
                </a:solidFill>
                <a:effectLst/>
                <a:latin typeface="標楷體" pitchFamily="65" charset="-120"/>
                <a:ea typeface="標楷體" pitchFamily="65" charset="-120"/>
              </a:rPr>
              <a:t>延</a:t>
            </a:r>
            <a:r>
              <a:rPr lang="en-US" altLang="zh-TW" sz="1000" kern="0" dirty="0">
                <a:solidFill>
                  <a:srgbClr val="000000"/>
                </a:solidFill>
                <a:effectLst/>
                <a:latin typeface="標楷體" pitchFamily="65" charset="-120"/>
                <a:ea typeface="標楷體" pitchFamily="65" charset="-120"/>
              </a:rPr>
              <a:t>1</a:t>
            </a:r>
            <a:r>
              <a:rPr lang="zh-TW" altLang="en-US" sz="1000" kern="0" dirty="0">
                <a:solidFill>
                  <a:srgbClr val="000000"/>
                </a:solidFill>
                <a:effectLst/>
                <a:latin typeface="標楷體" pitchFamily="65" charset="-120"/>
                <a:ea typeface="標楷體" pitchFamily="65" charset="-120"/>
              </a:rPr>
              <a:t>個月</a:t>
            </a:r>
            <a:endParaRPr lang="en-US" altLang="zh-TW" sz="1000" kern="0" dirty="0">
              <a:solidFill>
                <a:srgbClr val="000000"/>
              </a:solidFill>
              <a:effectLst/>
              <a:latin typeface="標楷體" pitchFamily="65" charset="-120"/>
              <a:ea typeface="標楷體" pitchFamily="65" charset="-120"/>
            </a:endParaRPr>
          </a:p>
        </p:txBody>
      </p:sp>
      <p:sp>
        <p:nvSpPr>
          <p:cNvPr id="59" name="矩形 58"/>
          <p:cNvSpPr/>
          <p:nvPr/>
        </p:nvSpPr>
        <p:spPr>
          <a:xfrm>
            <a:off x="1141699" y="1507441"/>
            <a:ext cx="6851128" cy="4074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rgbClr val="000000"/>
                </a:solidFill>
                <a:latin typeface="標楷體" panose="03000509000000000000" pitchFamily="65" charset="-120"/>
                <a:ea typeface="標楷體" panose="03000509000000000000" pitchFamily="65" charset="-120"/>
              </a:rPr>
              <a:t>召開校事會議</a:t>
            </a:r>
          </a:p>
        </p:txBody>
      </p:sp>
      <p:sp>
        <p:nvSpPr>
          <p:cNvPr id="61" name="向右箭號 60"/>
          <p:cNvSpPr/>
          <p:nvPr/>
        </p:nvSpPr>
        <p:spPr>
          <a:xfrm rot="5400000">
            <a:off x="6307991" y="917305"/>
            <a:ext cx="432048" cy="2459634"/>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sz="1400" dirty="0">
                <a:solidFill>
                  <a:srgbClr val="000000"/>
                </a:solidFill>
                <a:latin typeface="標楷體" panose="03000509000000000000" pitchFamily="65" charset="-120"/>
                <a:ea typeface="標楷體" panose="03000509000000000000" pitchFamily="65" charset="-120"/>
              </a:rPr>
              <a:t>申請專審會</a:t>
            </a:r>
          </a:p>
        </p:txBody>
      </p:sp>
      <p:sp>
        <p:nvSpPr>
          <p:cNvPr id="62" name="向右箭號 61"/>
          <p:cNvSpPr/>
          <p:nvPr/>
        </p:nvSpPr>
        <p:spPr>
          <a:xfrm rot="5400000">
            <a:off x="2290997" y="909224"/>
            <a:ext cx="415887" cy="2459634"/>
          </a:xfrm>
          <a:prstGeom prst="rightArrow">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sz="1400" dirty="0">
                <a:solidFill>
                  <a:srgbClr val="000000"/>
                </a:solidFill>
                <a:latin typeface="標楷體" panose="03000509000000000000" pitchFamily="65" charset="-120"/>
                <a:ea typeface="標楷體" panose="03000509000000000000" pitchFamily="65" charset="-120"/>
              </a:rPr>
              <a:t>自行調查</a:t>
            </a:r>
          </a:p>
        </p:txBody>
      </p:sp>
      <p:sp>
        <p:nvSpPr>
          <p:cNvPr id="63" name="矩形 62"/>
          <p:cNvSpPr/>
          <p:nvPr/>
        </p:nvSpPr>
        <p:spPr>
          <a:xfrm>
            <a:off x="1141698" y="2363146"/>
            <a:ext cx="2873363" cy="591616"/>
          </a:xfrm>
          <a:prstGeom prst="rect">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ctr"/>
            <a:r>
              <a:rPr lang="zh-TW" altLang="en-US" sz="1600" dirty="0">
                <a:solidFill>
                  <a:srgbClr val="000000"/>
                </a:solidFill>
                <a:latin typeface="標楷體" panose="03000509000000000000" pitchFamily="65" charset="-120"/>
                <a:ea typeface="標楷體" panose="03000509000000000000" pitchFamily="65" charset="-120"/>
              </a:rPr>
              <a:t>調查小組調查</a:t>
            </a:r>
            <a:r>
              <a:rPr lang="en-US" altLang="zh-TW" sz="1600" dirty="0">
                <a:solidFill>
                  <a:srgbClr val="000000"/>
                </a:solidFill>
                <a:latin typeface="標楷體" panose="03000509000000000000" pitchFamily="65" charset="-120"/>
                <a:ea typeface="標楷體" panose="03000509000000000000" pitchFamily="65" charset="-120"/>
              </a:rPr>
              <a:t>.</a:t>
            </a:r>
            <a:r>
              <a:rPr lang="zh-TW" altLang="en-US" sz="1600" dirty="0">
                <a:solidFill>
                  <a:srgbClr val="000000"/>
                </a:solidFill>
                <a:latin typeface="標楷體" panose="03000509000000000000" pitchFamily="65" charset="-120"/>
                <a:ea typeface="標楷體" panose="03000509000000000000" pitchFamily="65" charset="-120"/>
              </a:rPr>
              <a:t>作調查報告</a:t>
            </a:r>
            <a:endParaRPr lang="en-US" altLang="zh-TW" sz="1600" dirty="0">
              <a:solidFill>
                <a:srgbClr val="000000"/>
              </a:solidFill>
              <a:latin typeface="標楷體" panose="03000509000000000000" pitchFamily="65" charset="-120"/>
              <a:ea typeface="標楷體" panose="03000509000000000000" pitchFamily="65" charset="-120"/>
            </a:endParaRPr>
          </a:p>
          <a:p>
            <a:pPr algn="ctr"/>
            <a:r>
              <a:rPr lang="zh-TW" altLang="en-US" sz="1600" dirty="0">
                <a:solidFill>
                  <a:srgbClr val="000000"/>
                </a:solidFill>
                <a:latin typeface="標楷體" panose="03000509000000000000" pitchFamily="65" charset="-120"/>
                <a:ea typeface="標楷體" panose="03000509000000000000" pitchFamily="65" charset="-120"/>
              </a:rPr>
              <a:t>送校事會議審議</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69" name="矩形 68"/>
          <p:cNvSpPr/>
          <p:nvPr/>
        </p:nvSpPr>
        <p:spPr>
          <a:xfrm>
            <a:off x="1119575" y="3375821"/>
            <a:ext cx="1336324" cy="360040"/>
          </a:xfrm>
          <a:prstGeom prst="rect">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無改善可能 </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70" name="矩形 69"/>
          <p:cNvSpPr/>
          <p:nvPr/>
        </p:nvSpPr>
        <p:spPr>
          <a:xfrm>
            <a:off x="2670345" y="3375820"/>
            <a:ext cx="1344717" cy="360040"/>
          </a:xfrm>
          <a:prstGeom prst="rect">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有改善可能</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71" name="向右箭號 70"/>
          <p:cNvSpPr/>
          <p:nvPr/>
        </p:nvSpPr>
        <p:spPr>
          <a:xfrm rot="5400000">
            <a:off x="1533453" y="2877986"/>
            <a:ext cx="360042" cy="576436"/>
          </a:xfrm>
          <a:prstGeom prst="rightArrow">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72" name="向右箭號 71"/>
          <p:cNvSpPr/>
          <p:nvPr/>
        </p:nvSpPr>
        <p:spPr>
          <a:xfrm rot="5400000">
            <a:off x="3140986" y="2890392"/>
            <a:ext cx="360042" cy="576436"/>
          </a:xfrm>
          <a:prstGeom prst="rightArrow">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73" name="向右箭號 72"/>
          <p:cNvSpPr/>
          <p:nvPr/>
        </p:nvSpPr>
        <p:spPr>
          <a:xfrm rot="5400000">
            <a:off x="3126619" y="3680683"/>
            <a:ext cx="360042" cy="576436"/>
          </a:xfrm>
          <a:prstGeom prst="rightArrow">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74" name="矩形 73"/>
          <p:cNvSpPr/>
          <p:nvPr/>
        </p:nvSpPr>
        <p:spPr>
          <a:xfrm>
            <a:off x="2095483" y="4131637"/>
            <a:ext cx="1919580" cy="563246"/>
          </a:xfrm>
          <a:prstGeom prst="rect">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輔導小組輔導</a:t>
            </a:r>
            <a:endParaRPr lang="en-US" altLang="zh-TW" sz="1600" dirty="0">
              <a:solidFill>
                <a:srgbClr val="000000"/>
              </a:solidFill>
              <a:latin typeface="標楷體" panose="03000509000000000000" pitchFamily="65" charset="-120"/>
              <a:ea typeface="標楷體" panose="03000509000000000000" pitchFamily="65" charset="-120"/>
            </a:endParaRPr>
          </a:p>
          <a:p>
            <a:pPr algn="ctr"/>
            <a:r>
              <a:rPr lang="zh-TW" altLang="en-US" sz="1600" dirty="0">
                <a:solidFill>
                  <a:srgbClr val="000000"/>
                </a:solidFill>
                <a:latin typeface="標楷體" panose="03000509000000000000" pitchFamily="65" charset="-120"/>
                <a:ea typeface="標楷體" panose="03000509000000000000" pitchFamily="65" charset="-120"/>
              </a:rPr>
              <a:t>作報告送校事會議</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75" name="向右箭號 74"/>
          <p:cNvSpPr/>
          <p:nvPr/>
        </p:nvSpPr>
        <p:spPr>
          <a:xfrm rot="5400000">
            <a:off x="3546822" y="4637054"/>
            <a:ext cx="360042" cy="576436"/>
          </a:xfrm>
          <a:prstGeom prst="rightArrow">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76" name="向右箭號 75"/>
          <p:cNvSpPr/>
          <p:nvPr/>
        </p:nvSpPr>
        <p:spPr>
          <a:xfrm rot="5400000">
            <a:off x="2203679" y="4621958"/>
            <a:ext cx="360042" cy="576436"/>
          </a:xfrm>
          <a:prstGeom prst="rightArrow">
            <a:avLst>
              <a:gd name="adj1" fmla="val 50000"/>
              <a:gd name="adj2" fmla="val 64766"/>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77" name="矩形 76"/>
          <p:cNvSpPr/>
          <p:nvPr/>
        </p:nvSpPr>
        <p:spPr>
          <a:xfrm>
            <a:off x="1713474" y="5102288"/>
            <a:ext cx="1207069" cy="376358"/>
          </a:xfrm>
          <a:prstGeom prst="rect">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輔導無成效</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78" name="矩形 77"/>
          <p:cNvSpPr/>
          <p:nvPr/>
        </p:nvSpPr>
        <p:spPr>
          <a:xfrm>
            <a:off x="3099069" y="5118599"/>
            <a:ext cx="1313671" cy="381104"/>
          </a:xfrm>
          <a:prstGeom prst="rect">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輔導有成效</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79" name="向右箭號 78"/>
          <p:cNvSpPr/>
          <p:nvPr/>
        </p:nvSpPr>
        <p:spPr>
          <a:xfrm rot="5400000">
            <a:off x="3546822" y="5432351"/>
            <a:ext cx="360042" cy="576436"/>
          </a:xfrm>
          <a:prstGeom prst="rightArrow">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80" name="矩形 79"/>
          <p:cNvSpPr/>
          <p:nvPr/>
        </p:nvSpPr>
        <p:spPr>
          <a:xfrm>
            <a:off x="3099069" y="5913281"/>
            <a:ext cx="2724540" cy="623433"/>
          </a:xfrm>
          <a:prstGeom prst="rect">
            <a:avLst/>
          </a:prstGeom>
          <a:solidFill>
            <a:srgbClr val="EFCFC9"/>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結案或視情形移送考核會等</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81" name="向右箭號 80"/>
          <p:cNvSpPr/>
          <p:nvPr/>
        </p:nvSpPr>
        <p:spPr>
          <a:xfrm rot="5400000">
            <a:off x="2203679" y="5398307"/>
            <a:ext cx="360042" cy="576436"/>
          </a:xfrm>
          <a:prstGeom prst="rightArrow">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82" name="矩形 81"/>
          <p:cNvSpPr/>
          <p:nvPr/>
        </p:nvSpPr>
        <p:spPr>
          <a:xfrm>
            <a:off x="5004048" y="2408050"/>
            <a:ext cx="2988779" cy="54671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ctr"/>
            <a:r>
              <a:rPr lang="zh-TW" altLang="en-US" sz="1600" dirty="0">
                <a:solidFill>
                  <a:srgbClr val="000000"/>
                </a:solidFill>
                <a:latin typeface="標楷體" panose="03000509000000000000" pitchFamily="65" charset="-120"/>
                <a:ea typeface="標楷體" panose="03000509000000000000" pitchFamily="65" charset="-120"/>
              </a:rPr>
              <a:t>調查小組調查</a:t>
            </a:r>
            <a:r>
              <a:rPr lang="en-US" altLang="zh-TW" sz="1600" dirty="0">
                <a:solidFill>
                  <a:srgbClr val="000000"/>
                </a:solidFill>
                <a:latin typeface="標楷體" panose="03000509000000000000" pitchFamily="65" charset="-120"/>
                <a:ea typeface="標楷體" panose="03000509000000000000" pitchFamily="65" charset="-120"/>
              </a:rPr>
              <a:t>.</a:t>
            </a:r>
            <a:r>
              <a:rPr lang="zh-TW" altLang="en-US" sz="1600" dirty="0">
                <a:solidFill>
                  <a:srgbClr val="000000"/>
                </a:solidFill>
                <a:latin typeface="標楷體" panose="03000509000000000000" pitchFamily="65" charset="-120"/>
                <a:ea typeface="標楷體" panose="03000509000000000000" pitchFamily="65" charset="-120"/>
              </a:rPr>
              <a:t>作調查報告</a:t>
            </a:r>
            <a:endParaRPr lang="en-US" altLang="zh-TW" sz="1600" dirty="0">
              <a:solidFill>
                <a:srgbClr val="000000"/>
              </a:solidFill>
              <a:latin typeface="標楷體" panose="03000509000000000000" pitchFamily="65" charset="-120"/>
              <a:ea typeface="標楷體" panose="03000509000000000000" pitchFamily="65" charset="-120"/>
            </a:endParaRPr>
          </a:p>
          <a:p>
            <a:pPr algn="ctr"/>
            <a:r>
              <a:rPr lang="zh-TW" altLang="en-US" sz="1600" dirty="0">
                <a:solidFill>
                  <a:srgbClr val="000000"/>
                </a:solidFill>
                <a:latin typeface="標楷體" panose="03000509000000000000" pitchFamily="65" charset="-120"/>
                <a:ea typeface="標楷體" panose="03000509000000000000" pitchFamily="65" charset="-120"/>
              </a:rPr>
              <a:t>送專審會審議</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83" name="向右箭號 82"/>
          <p:cNvSpPr/>
          <p:nvPr/>
        </p:nvSpPr>
        <p:spPr>
          <a:xfrm rot="5400000">
            <a:off x="5445320" y="2890392"/>
            <a:ext cx="360042" cy="576436"/>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84" name="向右箭號 83"/>
          <p:cNvSpPr/>
          <p:nvPr/>
        </p:nvSpPr>
        <p:spPr>
          <a:xfrm rot="5400000">
            <a:off x="7144644" y="2890392"/>
            <a:ext cx="360042" cy="576436"/>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85" name="矩形 84"/>
          <p:cNvSpPr/>
          <p:nvPr/>
        </p:nvSpPr>
        <p:spPr>
          <a:xfrm>
            <a:off x="6656503" y="3370312"/>
            <a:ext cx="1336324" cy="36004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無改善可能 </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86" name="矩形 85"/>
          <p:cNvSpPr/>
          <p:nvPr/>
        </p:nvSpPr>
        <p:spPr>
          <a:xfrm>
            <a:off x="5004048" y="3358631"/>
            <a:ext cx="1368152" cy="36004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有改善可能</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87" name="矩形 86"/>
          <p:cNvSpPr/>
          <p:nvPr/>
        </p:nvSpPr>
        <p:spPr>
          <a:xfrm>
            <a:off x="5004048" y="4131637"/>
            <a:ext cx="1929713" cy="56324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輔導小組輔導</a:t>
            </a:r>
            <a:endParaRPr lang="en-US" altLang="zh-TW" sz="1600" dirty="0">
              <a:solidFill>
                <a:srgbClr val="000000"/>
              </a:solidFill>
              <a:latin typeface="標楷體" panose="03000509000000000000" pitchFamily="65" charset="-120"/>
              <a:ea typeface="標楷體" panose="03000509000000000000" pitchFamily="65" charset="-120"/>
            </a:endParaRPr>
          </a:p>
          <a:p>
            <a:pPr algn="ctr"/>
            <a:r>
              <a:rPr lang="zh-TW" altLang="en-US" sz="1600" dirty="0">
                <a:solidFill>
                  <a:srgbClr val="000000"/>
                </a:solidFill>
                <a:latin typeface="標楷體" panose="03000509000000000000" pitchFamily="65" charset="-120"/>
                <a:ea typeface="標楷體" panose="03000509000000000000" pitchFamily="65" charset="-120"/>
              </a:rPr>
              <a:t>作報告送專審會</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88" name="向右箭號 87"/>
          <p:cNvSpPr/>
          <p:nvPr/>
        </p:nvSpPr>
        <p:spPr>
          <a:xfrm rot="5400000">
            <a:off x="5436461" y="3640708"/>
            <a:ext cx="360042" cy="576436"/>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89" name="向右箭號 88"/>
          <p:cNvSpPr/>
          <p:nvPr/>
        </p:nvSpPr>
        <p:spPr>
          <a:xfrm rot="5400000">
            <a:off x="6343994" y="4631983"/>
            <a:ext cx="360042" cy="576436"/>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90" name="向右箭號 89"/>
          <p:cNvSpPr/>
          <p:nvPr/>
        </p:nvSpPr>
        <p:spPr>
          <a:xfrm rot="5400000">
            <a:off x="5124230" y="4621958"/>
            <a:ext cx="360042" cy="576436"/>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91" name="矩形 90"/>
          <p:cNvSpPr/>
          <p:nvPr/>
        </p:nvSpPr>
        <p:spPr>
          <a:xfrm>
            <a:off x="4585166" y="5118599"/>
            <a:ext cx="1238443" cy="3811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輔導有成效</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92" name="矩形 91"/>
          <p:cNvSpPr/>
          <p:nvPr/>
        </p:nvSpPr>
        <p:spPr>
          <a:xfrm>
            <a:off x="5926385" y="5139663"/>
            <a:ext cx="1265281" cy="36004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輔導無成效</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93" name="向右箭號 92"/>
          <p:cNvSpPr/>
          <p:nvPr/>
        </p:nvSpPr>
        <p:spPr>
          <a:xfrm rot="5400000">
            <a:off x="6343994" y="5416409"/>
            <a:ext cx="360042" cy="576436"/>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94" name="向右箭號 93"/>
          <p:cNvSpPr/>
          <p:nvPr/>
        </p:nvSpPr>
        <p:spPr>
          <a:xfrm rot="5400000">
            <a:off x="5124230" y="5416409"/>
            <a:ext cx="360042" cy="576436"/>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106" name="向右箭號 105"/>
          <p:cNvSpPr/>
          <p:nvPr/>
        </p:nvSpPr>
        <p:spPr>
          <a:xfrm rot="5400000">
            <a:off x="6735842" y="4626084"/>
            <a:ext cx="2094185" cy="419781"/>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107" name="向右箭號 106"/>
          <p:cNvSpPr/>
          <p:nvPr/>
        </p:nvSpPr>
        <p:spPr>
          <a:xfrm rot="5400000">
            <a:off x="288894" y="4619560"/>
            <a:ext cx="2081140" cy="419781"/>
          </a:xfrm>
          <a:prstGeom prst="rightArrow">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42" name="向右箭號 41"/>
          <p:cNvSpPr/>
          <p:nvPr/>
        </p:nvSpPr>
        <p:spPr>
          <a:xfrm rot="10800000">
            <a:off x="759532" y="2325978"/>
            <a:ext cx="360042" cy="576436"/>
          </a:xfrm>
          <a:prstGeom prst="rightArrow">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43" name="向右箭號 42"/>
          <p:cNvSpPr/>
          <p:nvPr/>
        </p:nvSpPr>
        <p:spPr>
          <a:xfrm>
            <a:off x="8021135" y="2358432"/>
            <a:ext cx="360042" cy="5764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46" name="矩形 45"/>
          <p:cNvSpPr/>
          <p:nvPr/>
        </p:nvSpPr>
        <p:spPr>
          <a:xfrm>
            <a:off x="249764" y="1507441"/>
            <a:ext cx="509768" cy="397120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ctr"/>
            <a:r>
              <a:rPr lang="zh-TW" altLang="en-US" sz="1600" dirty="0">
                <a:solidFill>
                  <a:srgbClr val="000000"/>
                </a:solidFill>
                <a:latin typeface="標楷體" panose="03000509000000000000" pitchFamily="65" charset="-120"/>
                <a:ea typeface="標楷體" panose="03000509000000000000" pitchFamily="65" charset="-120"/>
              </a:rPr>
              <a:t>非事實：結案或視情形移送考核會等</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47" name="矩形 46"/>
          <p:cNvSpPr/>
          <p:nvPr/>
        </p:nvSpPr>
        <p:spPr>
          <a:xfrm>
            <a:off x="5973732" y="5915220"/>
            <a:ext cx="2669576" cy="623433"/>
          </a:xfrm>
          <a:prstGeom prst="rect">
            <a:avLst/>
          </a:prstGeom>
          <a:solidFill>
            <a:srgbClr val="EFCFC9"/>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送學校教評會處理</a:t>
            </a:r>
            <a:endParaRPr lang="en-US" altLang="zh-TW" sz="1600" dirty="0">
              <a:solidFill>
                <a:srgbClr val="000000"/>
              </a:solidFill>
              <a:latin typeface="標楷體" panose="03000509000000000000" pitchFamily="65" charset="-120"/>
              <a:ea typeface="標楷體" panose="03000509000000000000" pitchFamily="65" charset="-120"/>
            </a:endParaRPr>
          </a:p>
          <a:p>
            <a:pPr algn="ctr"/>
            <a:r>
              <a:rPr lang="zh-TW" altLang="en-US" sz="1600" dirty="0">
                <a:solidFill>
                  <a:srgbClr val="000000"/>
                </a:solidFill>
                <a:latin typeface="標楷體" panose="03000509000000000000" pitchFamily="65" charset="-120"/>
                <a:ea typeface="標楷體" panose="03000509000000000000" pitchFamily="65" charset="-120"/>
              </a:rPr>
              <a:t>解聘</a:t>
            </a:r>
            <a:r>
              <a:rPr lang="zh-TW" altLang="en-US" sz="1600" dirty="0">
                <a:solidFill>
                  <a:srgbClr val="000000"/>
                </a:solidFill>
                <a:latin typeface="標楷體"/>
                <a:ea typeface="標楷體"/>
              </a:rPr>
              <a:t>、不續聘、資遣</a:t>
            </a: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48" name="向右箭號 47"/>
          <p:cNvSpPr/>
          <p:nvPr/>
        </p:nvSpPr>
        <p:spPr>
          <a:xfrm rot="1832872">
            <a:off x="4087034" y="3687347"/>
            <a:ext cx="748608" cy="598680"/>
          </a:xfrm>
          <a:prstGeom prst="rightArrow">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000000"/>
                </a:solidFill>
                <a:latin typeface="標楷體" panose="03000509000000000000" pitchFamily="65" charset="-120"/>
                <a:ea typeface="標楷體" panose="03000509000000000000" pitchFamily="65" charset="-120"/>
              </a:rPr>
              <a:t>申請</a:t>
            </a:r>
            <a:endParaRPr lang="en-US" altLang="zh-TW" dirty="0">
              <a:solidFill>
                <a:srgbClr val="000000"/>
              </a:solidFill>
              <a:latin typeface="標楷體" panose="03000509000000000000" pitchFamily="65" charset="-120"/>
              <a:ea typeface="標楷體" panose="03000509000000000000" pitchFamily="65" charset="-120"/>
            </a:endParaRPr>
          </a:p>
          <a:p>
            <a:pPr algn="ctr"/>
            <a:r>
              <a:rPr lang="zh-TW" altLang="en-US" dirty="0">
                <a:solidFill>
                  <a:srgbClr val="000000"/>
                </a:solidFill>
                <a:latin typeface="標楷體" panose="03000509000000000000" pitchFamily="65" charset="-120"/>
                <a:ea typeface="標楷體" panose="03000509000000000000" pitchFamily="65" charset="-120"/>
              </a:rPr>
              <a:t>專審會</a:t>
            </a:r>
          </a:p>
        </p:txBody>
      </p:sp>
      <p:sp>
        <p:nvSpPr>
          <p:cNvPr id="51" name="矩形 50"/>
          <p:cNvSpPr/>
          <p:nvPr/>
        </p:nvSpPr>
        <p:spPr>
          <a:xfrm>
            <a:off x="8388424" y="1507441"/>
            <a:ext cx="509768" cy="397120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ctr"/>
            <a:r>
              <a:rPr lang="zh-TW" altLang="en-US" sz="1600" dirty="0">
                <a:solidFill>
                  <a:srgbClr val="000000"/>
                </a:solidFill>
                <a:latin typeface="標楷體" panose="03000509000000000000" pitchFamily="65" charset="-120"/>
                <a:ea typeface="標楷體" panose="03000509000000000000" pitchFamily="65" charset="-120"/>
              </a:rPr>
              <a:t>非事實：結案或視情形移送考核會等</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49" name="向右箭號 48"/>
          <p:cNvSpPr/>
          <p:nvPr/>
        </p:nvSpPr>
        <p:spPr>
          <a:xfrm>
            <a:off x="6983829" y="580562"/>
            <a:ext cx="360042" cy="5764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50" name="矩形 49"/>
          <p:cNvSpPr/>
          <p:nvPr/>
        </p:nvSpPr>
        <p:spPr>
          <a:xfrm>
            <a:off x="7452320" y="655128"/>
            <a:ext cx="1190988" cy="427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不受理</a:t>
            </a:r>
            <a:endParaRPr lang="en-US" altLang="zh-TW" sz="16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3626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0958" y="260648"/>
            <a:ext cx="8229600" cy="1143000"/>
          </a:xfrm>
        </p:spPr>
        <p:txBody>
          <a:bodyPr/>
          <a:lstStyle/>
          <a:p>
            <a:r>
              <a:rPr lang="zh-TW" altLang="en-US" sz="3600" dirty="0">
                <a:solidFill>
                  <a:srgbClr val="000000"/>
                </a:solidFill>
                <a:effectLst/>
                <a:latin typeface="標楷體" panose="03000509000000000000" pitchFamily="65" charset="-120"/>
                <a:ea typeface="標楷體" panose="03000509000000000000" pitchFamily="65" charset="-120"/>
              </a:rPr>
              <a:t>三</a:t>
            </a:r>
            <a:r>
              <a:rPr lang="zh-TW" altLang="en-US" sz="3600" dirty="0">
                <a:solidFill>
                  <a:srgbClr val="000000"/>
                </a:solidFill>
                <a:effectLst/>
                <a:latin typeface="標楷體"/>
                <a:ea typeface="標楷體"/>
              </a:rPr>
              <a:t>、</a:t>
            </a:r>
            <a:r>
              <a:rPr lang="zh-TW" altLang="en-US" sz="3600" dirty="0">
                <a:solidFill>
                  <a:srgbClr val="000000"/>
                </a:solidFill>
                <a:effectLst/>
                <a:latin typeface="標楷體" panose="03000509000000000000" pitchFamily="65" charset="-120"/>
                <a:ea typeface="標楷體" panose="03000509000000000000" pitchFamily="65" charset="-120"/>
              </a:rPr>
              <a:t>校事會議之處理流程 </a:t>
            </a:r>
            <a:r>
              <a:rPr lang="en-US" altLang="zh-TW" sz="1800" dirty="0">
                <a:solidFill>
                  <a:srgbClr val="000000"/>
                </a:solidFill>
                <a:effectLst/>
                <a:latin typeface="標楷體" panose="03000509000000000000" pitchFamily="65" charset="-120"/>
                <a:ea typeface="標楷體" panose="03000509000000000000" pitchFamily="65" charset="-120"/>
              </a:rPr>
              <a:t>114.1.16</a:t>
            </a:r>
            <a:r>
              <a:rPr lang="zh-TW" altLang="en-US" sz="1800" dirty="0">
                <a:solidFill>
                  <a:srgbClr val="000000"/>
                </a:solidFill>
                <a:effectLst/>
                <a:latin typeface="標楷體" panose="03000509000000000000" pitchFamily="65" charset="-120"/>
                <a:ea typeface="標楷體" panose="03000509000000000000" pitchFamily="65" charset="-120"/>
              </a:rPr>
              <a:t>修 </a:t>
            </a:r>
            <a:r>
              <a:rPr lang="zh-TW" altLang="en-US" sz="3600" dirty="0">
                <a:solidFill>
                  <a:srgbClr val="000000"/>
                </a:solidFill>
                <a:effectLst/>
                <a:latin typeface="標楷體" panose="03000509000000000000" pitchFamily="65" charset="-120"/>
                <a:ea typeface="標楷體" panose="03000509000000000000" pitchFamily="65" charset="-120"/>
              </a:rPr>
              <a:t> </a:t>
            </a: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11</a:t>
            </a:fld>
            <a:endParaRPr lang="en-US" altLang="zh-TW"/>
          </a:p>
        </p:txBody>
      </p:sp>
      <p:sp>
        <p:nvSpPr>
          <p:cNvPr id="6" name="圓角矩形 5"/>
          <p:cNvSpPr>
            <a:spLocks noChangeArrowheads="1"/>
          </p:cNvSpPr>
          <p:nvPr/>
        </p:nvSpPr>
        <p:spPr bwMode="auto">
          <a:xfrm>
            <a:off x="713729" y="1503566"/>
            <a:ext cx="1878974" cy="742735"/>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sz="1800" kern="1200" dirty="0">
                <a:solidFill>
                  <a:srgbClr val="000000"/>
                </a:solidFill>
                <a:effectLst/>
                <a:latin typeface="新細明體"/>
                <a:ea typeface="標楷體"/>
                <a:cs typeface="Times New Roman"/>
              </a:rPr>
              <a:t>學校接獲檢舉</a:t>
            </a:r>
            <a:endParaRPr lang="zh-TW" sz="1800" dirty="0">
              <a:effectLst/>
              <a:latin typeface="新細明體"/>
              <a:cs typeface="新細明體"/>
            </a:endParaRPr>
          </a:p>
        </p:txBody>
      </p:sp>
      <p:sp>
        <p:nvSpPr>
          <p:cNvPr id="7" name="向右箭號 6"/>
          <p:cNvSpPr>
            <a:spLocks noChangeArrowheads="1"/>
          </p:cNvSpPr>
          <p:nvPr/>
        </p:nvSpPr>
        <p:spPr bwMode="auto">
          <a:xfrm>
            <a:off x="4445778" y="1711406"/>
            <a:ext cx="440830" cy="429596"/>
          </a:xfrm>
          <a:prstGeom prst="rightArrow">
            <a:avLst>
              <a:gd name="adj1" fmla="val 50000"/>
              <a:gd name="adj2" fmla="val 25000"/>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8" name="向右箭號 7"/>
          <p:cNvSpPr>
            <a:spLocks noChangeArrowheads="1"/>
          </p:cNvSpPr>
          <p:nvPr/>
        </p:nvSpPr>
        <p:spPr bwMode="auto">
          <a:xfrm rot="5400000">
            <a:off x="1865641" y="2282023"/>
            <a:ext cx="382151" cy="496681"/>
          </a:xfrm>
          <a:prstGeom prst="rightArrow">
            <a:avLst>
              <a:gd name="adj1" fmla="val 50000"/>
              <a:gd name="adj2" fmla="val 49889"/>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9" name="圓角矩形 8"/>
          <p:cNvSpPr>
            <a:spLocks noChangeArrowheads="1"/>
          </p:cNvSpPr>
          <p:nvPr/>
        </p:nvSpPr>
        <p:spPr bwMode="auto">
          <a:xfrm>
            <a:off x="984575" y="2776170"/>
            <a:ext cx="3008613" cy="733246"/>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a:spcAft>
                <a:spcPts val="0"/>
              </a:spcAft>
            </a:pPr>
            <a:r>
              <a:rPr lang="zh-TW" altLang="en-US" sz="1800" kern="1200" dirty="0">
                <a:solidFill>
                  <a:srgbClr val="000000"/>
                </a:solidFill>
                <a:effectLst/>
                <a:latin typeface="標楷體" panose="03000509000000000000" pitchFamily="65" charset="-120"/>
                <a:cs typeface="Times New Roman"/>
              </a:rPr>
              <a:t>初步調查：</a:t>
            </a:r>
            <a:r>
              <a:rPr lang="zh-TW" altLang="zh-TW" sz="1800" kern="1200" dirty="0">
                <a:solidFill>
                  <a:srgbClr val="000000"/>
                </a:solidFill>
                <a:effectLst/>
                <a:latin typeface="標楷體" panose="03000509000000000000" pitchFamily="65" charset="-120"/>
                <a:cs typeface="Times New Roman"/>
              </a:rPr>
              <a:t>教師</a:t>
            </a:r>
            <a:r>
              <a:rPr lang="zh-TW" altLang="en-US" sz="1800" kern="1200" dirty="0">
                <a:solidFill>
                  <a:srgbClr val="000000"/>
                </a:solidFill>
                <a:effectLst/>
                <a:latin typeface="標楷體" panose="03000509000000000000" pitchFamily="65" charset="-120"/>
                <a:cs typeface="Times New Roman"/>
              </a:rPr>
              <a:t>「</a:t>
            </a:r>
            <a:r>
              <a:rPr lang="zh-TW" altLang="zh-TW" sz="1800" dirty="0">
                <a:solidFill>
                  <a:srgbClr val="000000"/>
                </a:solidFill>
                <a:latin typeface="標楷體" panose="03000509000000000000" pitchFamily="65" charset="-120"/>
                <a:cs typeface="Times New Roman"/>
              </a:rPr>
              <a:t>疑似</a:t>
            </a:r>
            <a:r>
              <a:rPr lang="zh-TW" altLang="en-US" sz="1800" kern="1200" dirty="0">
                <a:solidFill>
                  <a:srgbClr val="000000"/>
                </a:solidFill>
                <a:effectLst/>
                <a:latin typeface="標楷體" panose="03000509000000000000" pitchFamily="65" charset="-120"/>
                <a:cs typeface="Times New Roman"/>
              </a:rPr>
              <a:t>」</a:t>
            </a:r>
            <a:r>
              <a:rPr lang="zh-TW" sz="1800" kern="1200" dirty="0">
                <a:solidFill>
                  <a:srgbClr val="000000"/>
                </a:solidFill>
                <a:effectLst/>
                <a:latin typeface="標楷體" panose="03000509000000000000" pitchFamily="65" charset="-120"/>
                <a:cs typeface="Times New Roman"/>
              </a:rPr>
              <a:t>有</a:t>
            </a:r>
            <a:endParaRPr lang="zh-TW" sz="1800" dirty="0">
              <a:effectLst/>
              <a:latin typeface="標楷體" panose="03000509000000000000" pitchFamily="65" charset="-120"/>
              <a:cs typeface="新細明體"/>
            </a:endParaRPr>
          </a:p>
          <a:p>
            <a:pPr algn="ctr" fontAlgn="base">
              <a:spcAft>
                <a:spcPts val="0"/>
              </a:spcAft>
            </a:pPr>
            <a:r>
              <a:rPr lang="zh-TW" altLang="en-US" sz="1800" kern="1200" dirty="0">
                <a:solidFill>
                  <a:srgbClr val="000000"/>
                </a:solidFill>
                <a:effectLst/>
                <a:latin typeface="標楷體" panose="03000509000000000000" pitchFamily="65" charset="-120"/>
                <a:cs typeface="Times New Roman"/>
              </a:rPr>
              <a:t>教師法</a:t>
            </a:r>
            <a:r>
              <a:rPr lang="zh-TW" sz="1800" kern="1200" dirty="0">
                <a:solidFill>
                  <a:srgbClr val="000000"/>
                </a:solidFill>
                <a:effectLst/>
                <a:latin typeface="標楷體" panose="03000509000000000000" pitchFamily="65" charset="-120"/>
                <a:cs typeface="Times New Roman"/>
              </a:rPr>
              <a:t>不適任情事</a:t>
            </a:r>
            <a:endParaRPr lang="zh-TW" sz="1800" dirty="0">
              <a:effectLst/>
              <a:latin typeface="標楷體" panose="03000509000000000000" pitchFamily="65" charset="-120"/>
              <a:cs typeface="新細明體"/>
            </a:endParaRPr>
          </a:p>
        </p:txBody>
      </p:sp>
      <p:sp>
        <p:nvSpPr>
          <p:cNvPr id="10" name="圓角矩形 9"/>
          <p:cNvSpPr>
            <a:spLocks noChangeArrowheads="1"/>
          </p:cNvSpPr>
          <p:nvPr/>
        </p:nvSpPr>
        <p:spPr bwMode="auto">
          <a:xfrm>
            <a:off x="4974871" y="1501320"/>
            <a:ext cx="3125521" cy="1620098"/>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marL="609600" indent="-609600">
              <a:lnSpc>
                <a:spcPts val="2000"/>
              </a:lnSpc>
              <a:spcAft>
                <a:spcPts val="0"/>
              </a:spcAft>
            </a:pPr>
            <a:r>
              <a:rPr lang="zh-TW" sz="1800" kern="100" dirty="0">
                <a:solidFill>
                  <a:srgbClr val="000000"/>
                </a:solidFill>
                <a:effectLst/>
                <a:latin typeface="Calibri"/>
                <a:ea typeface="標楷體"/>
                <a:cs typeface="Times New Roman"/>
              </a:rPr>
              <a:t>不受理</a:t>
            </a:r>
            <a:r>
              <a:rPr lang="zh-TW" sz="1800" kern="100" dirty="0">
                <a:solidFill>
                  <a:srgbClr val="000000"/>
                </a:solidFill>
                <a:effectLst/>
                <a:latin typeface="Calibri"/>
                <a:ea typeface="新細明體"/>
                <a:cs typeface="Times New Roman"/>
              </a:rPr>
              <a:t>：</a:t>
            </a:r>
            <a:r>
              <a:rPr lang="zh-TW" sz="1800" kern="100" dirty="0">
                <a:solidFill>
                  <a:srgbClr val="000000"/>
                </a:solidFill>
                <a:effectLst/>
                <a:latin typeface="Calibri"/>
                <a:ea typeface="標楷體"/>
                <a:cs typeface="Times New Roman"/>
              </a:rPr>
              <a:t>非屬處理範圍、</a:t>
            </a:r>
            <a:endParaRPr lang="en-US" altLang="zh-TW" sz="1800" kern="100" dirty="0">
              <a:solidFill>
                <a:srgbClr val="000000"/>
              </a:solidFill>
              <a:effectLst/>
              <a:latin typeface="Calibri"/>
              <a:ea typeface="標楷體"/>
              <a:cs typeface="Times New Roman"/>
            </a:endParaRPr>
          </a:p>
          <a:p>
            <a:pPr marL="609600" indent="-609600">
              <a:lnSpc>
                <a:spcPts val="2000"/>
              </a:lnSpc>
              <a:spcAft>
                <a:spcPts val="0"/>
              </a:spcAft>
            </a:pPr>
            <a:r>
              <a:rPr lang="zh-TW" altLang="en-US" sz="1800" i="0" u="none" strike="noStrike" baseline="0" dirty="0">
                <a:solidFill>
                  <a:srgbClr val="000000"/>
                </a:solidFill>
                <a:effectLst/>
                <a:latin typeface="標楷體" panose="03000509000000000000" pitchFamily="65" charset="-120"/>
                <a:ea typeface="標楷體" panose="03000509000000000000" pitchFamily="65" charset="-120"/>
              </a:rPr>
              <a:t>        無具體之內容</a:t>
            </a:r>
            <a:endParaRPr lang="en-US" altLang="zh-TW" sz="1800" kern="100" dirty="0">
              <a:solidFill>
                <a:srgbClr val="000000"/>
              </a:solidFill>
              <a:effectLst/>
              <a:latin typeface="Calibri"/>
              <a:ea typeface="標楷體"/>
              <a:cs typeface="Times New Roman"/>
            </a:endParaRPr>
          </a:p>
          <a:p>
            <a:pPr marL="609600" indent="-609600">
              <a:lnSpc>
                <a:spcPts val="2000"/>
              </a:lnSpc>
              <a:spcAft>
                <a:spcPts val="0"/>
              </a:spcAft>
            </a:pPr>
            <a:r>
              <a:rPr lang="zh-TW" altLang="en-US" sz="1800" kern="100" dirty="0">
                <a:solidFill>
                  <a:srgbClr val="000000"/>
                </a:solidFill>
                <a:latin typeface="Calibri"/>
                <a:ea typeface="標楷體"/>
                <a:cs typeface="Times New Roman"/>
              </a:rPr>
              <a:t>                  </a:t>
            </a:r>
            <a:r>
              <a:rPr lang="zh-TW" sz="1800" kern="100" dirty="0">
                <a:solidFill>
                  <a:srgbClr val="000000"/>
                </a:solidFill>
                <a:effectLst/>
                <a:latin typeface="Calibri"/>
                <a:ea typeface="標楷體"/>
                <a:cs typeface="Times New Roman"/>
              </a:rPr>
              <a:t>匿名</a:t>
            </a:r>
            <a:r>
              <a:rPr lang="en-US" altLang="zh-TW" sz="1800" kern="100" dirty="0">
                <a:solidFill>
                  <a:srgbClr val="000000"/>
                </a:solidFill>
                <a:effectLst/>
                <a:latin typeface="Calibri"/>
                <a:ea typeface="標楷體"/>
                <a:cs typeface="Times New Roman"/>
              </a:rPr>
              <a:t>(</a:t>
            </a:r>
            <a:r>
              <a:rPr lang="zh-TW" altLang="en-US" sz="1800" kern="100" dirty="0">
                <a:solidFill>
                  <a:srgbClr val="000000"/>
                </a:solidFill>
                <a:effectLst/>
                <a:latin typeface="Calibri"/>
                <a:ea typeface="標楷體"/>
                <a:cs typeface="Times New Roman"/>
              </a:rPr>
              <a:t>有但書</a:t>
            </a:r>
            <a:r>
              <a:rPr lang="en-US" altLang="zh-TW" sz="1800" kern="100" dirty="0">
                <a:solidFill>
                  <a:srgbClr val="000000"/>
                </a:solidFill>
                <a:effectLst/>
                <a:latin typeface="Calibri"/>
                <a:ea typeface="標楷體"/>
                <a:cs typeface="Times New Roman"/>
              </a:rPr>
              <a:t>)</a:t>
            </a:r>
          </a:p>
          <a:p>
            <a:pPr marL="609600" indent="-609600">
              <a:lnSpc>
                <a:spcPts val="2000"/>
              </a:lnSpc>
              <a:spcAft>
                <a:spcPts val="0"/>
              </a:spcAft>
            </a:pPr>
            <a:r>
              <a:rPr lang="zh-TW" altLang="en-US" sz="1800" kern="100" dirty="0">
                <a:solidFill>
                  <a:srgbClr val="000000"/>
                </a:solidFill>
                <a:latin typeface="Calibri"/>
                <a:ea typeface="標楷體"/>
                <a:cs typeface="Times New Roman"/>
              </a:rPr>
              <a:t>                  </a:t>
            </a:r>
            <a:r>
              <a:rPr lang="zh-TW" sz="1800" kern="100" dirty="0">
                <a:solidFill>
                  <a:srgbClr val="000000"/>
                </a:solidFill>
                <a:effectLst/>
                <a:latin typeface="Calibri"/>
                <a:ea typeface="標楷體"/>
                <a:cs typeface="Times New Roman"/>
              </a:rPr>
              <a:t>同一案件</a:t>
            </a:r>
            <a:endParaRPr lang="en-US" altLang="zh-TW" sz="1800" kern="100" dirty="0">
              <a:solidFill>
                <a:srgbClr val="000000"/>
              </a:solidFill>
              <a:effectLst/>
              <a:latin typeface="Calibri"/>
              <a:ea typeface="標楷體"/>
              <a:cs typeface="Times New Roman"/>
            </a:endParaRPr>
          </a:p>
          <a:p>
            <a:pPr marL="609600" indent="-609600">
              <a:lnSpc>
                <a:spcPts val="2000"/>
              </a:lnSpc>
              <a:spcAft>
                <a:spcPts val="0"/>
              </a:spcAft>
            </a:pPr>
            <a:r>
              <a:rPr lang="zh-TW" altLang="en-US" sz="1800" kern="100" dirty="0">
                <a:solidFill>
                  <a:srgbClr val="000000"/>
                </a:solidFill>
                <a:latin typeface="Calibri"/>
                <a:ea typeface="標楷體"/>
                <a:cs typeface="Times New Roman"/>
              </a:rPr>
              <a:t>                  撤回檢舉</a:t>
            </a:r>
            <a:r>
              <a:rPr lang="en-US" altLang="zh-TW" sz="1800" kern="100" dirty="0">
                <a:solidFill>
                  <a:srgbClr val="000000"/>
                </a:solidFill>
                <a:effectLst/>
                <a:latin typeface="Calibri"/>
                <a:ea typeface="標楷體"/>
                <a:cs typeface="Times New Roman"/>
              </a:rPr>
              <a:t>(</a:t>
            </a:r>
            <a:r>
              <a:rPr lang="zh-TW" altLang="en-US" sz="1800" kern="100" dirty="0">
                <a:solidFill>
                  <a:srgbClr val="000000"/>
                </a:solidFill>
                <a:effectLst/>
                <a:latin typeface="Calibri"/>
                <a:ea typeface="標楷體"/>
                <a:cs typeface="Times New Roman"/>
              </a:rPr>
              <a:t>有但書</a:t>
            </a:r>
            <a:r>
              <a:rPr lang="en-US" altLang="zh-TW" sz="1800" kern="100" dirty="0">
                <a:solidFill>
                  <a:srgbClr val="000000"/>
                </a:solidFill>
                <a:effectLst/>
                <a:latin typeface="Calibri"/>
                <a:ea typeface="標楷體"/>
                <a:cs typeface="Times New Roman"/>
              </a:rPr>
              <a:t>)</a:t>
            </a:r>
            <a:endParaRPr lang="zh-TW" sz="1800" kern="100" dirty="0">
              <a:solidFill>
                <a:srgbClr val="000000"/>
              </a:solidFill>
              <a:effectLst/>
              <a:latin typeface="Calibri"/>
              <a:ea typeface="新細明體"/>
              <a:cs typeface="Times New Roman"/>
            </a:endParaRPr>
          </a:p>
        </p:txBody>
      </p:sp>
      <p:sp>
        <p:nvSpPr>
          <p:cNvPr id="11" name="圓角矩形 10"/>
          <p:cNvSpPr>
            <a:spLocks noChangeArrowheads="1"/>
          </p:cNvSpPr>
          <p:nvPr/>
        </p:nvSpPr>
        <p:spPr bwMode="auto">
          <a:xfrm>
            <a:off x="2680966" y="1522717"/>
            <a:ext cx="1676549" cy="742735"/>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sz="1800" kern="1200" dirty="0">
                <a:solidFill>
                  <a:srgbClr val="000000"/>
                </a:solidFill>
                <a:effectLst/>
                <a:latin typeface="新細明體"/>
                <a:ea typeface="標楷體"/>
                <a:cs typeface="Times New Roman"/>
              </a:rPr>
              <a:t>學校知悉</a:t>
            </a:r>
            <a:endParaRPr lang="zh-TW" sz="1800" dirty="0">
              <a:effectLst/>
              <a:latin typeface="新細明體"/>
              <a:cs typeface="新細明體"/>
            </a:endParaRPr>
          </a:p>
        </p:txBody>
      </p:sp>
      <p:sp>
        <p:nvSpPr>
          <p:cNvPr id="12" name="向右箭號 11"/>
          <p:cNvSpPr>
            <a:spLocks noChangeArrowheads="1"/>
          </p:cNvSpPr>
          <p:nvPr/>
        </p:nvSpPr>
        <p:spPr bwMode="auto">
          <a:xfrm rot="5400000">
            <a:off x="2757346" y="2287390"/>
            <a:ext cx="383013" cy="496681"/>
          </a:xfrm>
          <a:prstGeom prst="rightArrow">
            <a:avLst>
              <a:gd name="adj1" fmla="val 50000"/>
              <a:gd name="adj2" fmla="val 49889"/>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13" name="向右箭號 12"/>
          <p:cNvSpPr>
            <a:spLocks noChangeArrowheads="1"/>
          </p:cNvSpPr>
          <p:nvPr/>
        </p:nvSpPr>
        <p:spPr bwMode="auto">
          <a:xfrm rot="5400000">
            <a:off x="6887745" y="3214832"/>
            <a:ext cx="520034" cy="496681"/>
          </a:xfrm>
          <a:prstGeom prst="rightArrow">
            <a:avLst>
              <a:gd name="adj1" fmla="val 50000"/>
              <a:gd name="adj2" fmla="val 49889"/>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14" name="圓角矩形 13"/>
          <p:cNvSpPr>
            <a:spLocks noChangeArrowheads="1"/>
          </p:cNvSpPr>
          <p:nvPr/>
        </p:nvSpPr>
        <p:spPr bwMode="auto">
          <a:xfrm>
            <a:off x="6188333" y="3781139"/>
            <a:ext cx="1821593" cy="742735"/>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sz="1800" kern="1200" dirty="0">
                <a:solidFill>
                  <a:srgbClr val="000000"/>
                </a:solidFill>
                <a:effectLst/>
                <a:latin typeface="新細明體"/>
                <a:ea typeface="標楷體"/>
                <a:cs typeface="Times New Roman"/>
              </a:rPr>
              <a:t>書面通知</a:t>
            </a:r>
            <a:r>
              <a:rPr lang="zh-TW" altLang="en-US" sz="1800" kern="1200" dirty="0">
                <a:solidFill>
                  <a:srgbClr val="000000"/>
                </a:solidFill>
                <a:effectLst/>
                <a:latin typeface="新細明體"/>
                <a:ea typeface="標楷體"/>
                <a:cs typeface="Times New Roman"/>
              </a:rPr>
              <a:t>檢舉人</a:t>
            </a:r>
            <a:endParaRPr lang="zh-TW" sz="1800" dirty="0">
              <a:effectLst/>
              <a:latin typeface="新細明體"/>
              <a:cs typeface="新細明體"/>
            </a:endParaRPr>
          </a:p>
          <a:p>
            <a:pPr algn="ctr" fontAlgn="base">
              <a:spcAft>
                <a:spcPts val="0"/>
              </a:spcAft>
            </a:pPr>
            <a:r>
              <a:rPr lang="zh-TW" altLang="en-US" sz="1800" kern="1200" dirty="0">
                <a:solidFill>
                  <a:srgbClr val="000000"/>
                </a:solidFill>
                <a:effectLst/>
                <a:latin typeface="新細明體"/>
                <a:ea typeface="標楷體"/>
                <a:cs typeface="Times New Roman"/>
              </a:rPr>
              <a:t>並</a:t>
            </a:r>
            <a:r>
              <a:rPr lang="zh-TW" sz="1800" kern="1200" dirty="0">
                <a:solidFill>
                  <a:srgbClr val="000000"/>
                </a:solidFill>
                <a:effectLst/>
                <a:latin typeface="新細明體"/>
                <a:ea typeface="標楷體"/>
                <a:cs typeface="Times New Roman"/>
              </a:rPr>
              <a:t>敘明理由</a:t>
            </a:r>
            <a:endParaRPr lang="zh-TW" sz="1800" dirty="0">
              <a:effectLst/>
              <a:latin typeface="新細明體"/>
              <a:cs typeface="新細明體"/>
            </a:endParaRPr>
          </a:p>
        </p:txBody>
      </p:sp>
      <p:sp>
        <p:nvSpPr>
          <p:cNvPr id="15" name="向右箭號 14"/>
          <p:cNvSpPr>
            <a:spLocks noChangeArrowheads="1"/>
          </p:cNvSpPr>
          <p:nvPr/>
        </p:nvSpPr>
        <p:spPr bwMode="auto">
          <a:xfrm rot="5400000">
            <a:off x="2301412" y="3571629"/>
            <a:ext cx="383013" cy="496681"/>
          </a:xfrm>
          <a:prstGeom prst="rightArrow">
            <a:avLst>
              <a:gd name="adj1" fmla="val 50000"/>
              <a:gd name="adj2" fmla="val 49889"/>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16" name="圓角矩形 15"/>
          <p:cNvSpPr>
            <a:spLocks noChangeArrowheads="1"/>
          </p:cNvSpPr>
          <p:nvPr/>
        </p:nvSpPr>
        <p:spPr bwMode="auto">
          <a:xfrm>
            <a:off x="1134075" y="4069750"/>
            <a:ext cx="2609784" cy="733246"/>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altLang="en-US" sz="1800" kern="1200" dirty="0">
                <a:solidFill>
                  <a:srgbClr val="000000"/>
                </a:solidFill>
                <a:effectLst/>
                <a:latin typeface="標楷體"/>
                <a:cs typeface="Times New Roman"/>
              </a:rPr>
              <a:t>受理後</a:t>
            </a:r>
            <a:r>
              <a:rPr lang="en-US" altLang="zh-TW" sz="1800" kern="1200" dirty="0">
                <a:solidFill>
                  <a:srgbClr val="000000"/>
                </a:solidFill>
                <a:effectLst/>
                <a:latin typeface="標楷體"/>
                <a:cs typeface="Times New Roman"/>
              </a:rPr>
              <a:t>7</a:t>
            </a:r>
            <a:r>
              <a:rPr lang="zh-TW" altLang="en-US" sz="1800" kern="1200" dirty="0">
                <a:solidFill>
                  <a:srgbClr val="000000"/>
                </a:solidFill>
                <a:effectLst/>
                <a:latin typeface="標楷體"/>
                <a:cs typeface="Times New Roman"/>
              </a:rPr>
              <a:t>個工作日</a:t>
            </a:r>
            <a:r>
              <a:rPr lang="zh-TW" sz="1800" kern="1200" dirty="0">
                <a:solidFill>
                  <a:srgbClr val="000000"/>
                </a:solidFill>
                <a:effectLst/>
                <a:latin typeface="新細明體"/>
                <a:ea typeface="標楷體"/>
                <a:cs typeface="Times New Roman"/>
              </a:rPr>
              <a:t>內召開校事會議</a:t>
            </a:r>
            <a:endParaRPr lang="zh-TW" sz="1800" dirty="0">
              <a:effectLst/>
              <a:latin typeface="新細明體"/>
              <a:cs typeface="新細明體"/>
            </a:endParaRPr>
          </a:p>
        </p:txBody>
      </p:sp>
      <p:sp>
        <p:nvSpPr>
          <p:cNvPr id="17" name="向右箭號 16"/>
          <p:cNvSpPr>
            <a:spLocks noChangeArrowheads="1"/>
          </p:cNvSpPr>
          <p:nvPr/>
        </p:nvSpPr>
        <p:spPr bwMode="auto">
          <a:xfrm rot="19905820">
            <a:off x="4058341" y="2758471"/>
            <a:ext cx="868679" cy="433798"/>
          </a:xfrm>
          <a:prstGeom prst="rightArrow">
            <a:avLst>
              <a:gd name="adj1" fmla="val 50000"/>
              <a:gd name="adj2" fmla="val 67520"/>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18" name="向右箭號 17"/>
          <p:cNvSpPr>
            <a:spLocks noChangeArrowheads="1"/>
          </p:cNvSpPr>
          <p:nvPr/>
        </p:nvSpPr>
        <p:spPr bwMode="auto">
          <a:xfrm rot="5400000">
            <a:off x="2301412" y="4876291"/>
            <a:ext cx="383013" cy="496681"/>
          </a:xfrm>
          <a:prstGeom prst="rightArrow">
            <a:avLst>
              <a:gd name="adj1" fmla="val 50000"/>
              <a:gd name="adj2" fmla="val 49889"/>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19" name="圓角矩形 18"/>
          <p:cNvSpPr>
            <a:spLocks noChangeArrowheads="1"/>
          </p:cNvSpPr>
          <p:nvPr/>
        </p:nvSpPr>
        <p:spPr bwMode="auto">
          <a:xfrm>
            <a:off x="713729" y="5325627"/>
            <a:ext cx="4866383" cy="733246"/>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a:spcAft>
                <a:spcPts val="0"/>
              </a:spcAft>
            </a:pPr>
            <a:r>
              <a:rPr lang="zh-TW" altLang="en-US" sz="1800" kern="1200" dirty="0">
                <a:solidFill>
                  <a:srgbClr val="000000"/>
                </a:solidFill>
                <a:effectLst/>
                <a:latin typeface="標楷體" panose="03000509000000000000" pitchFamily="65" charset="-120"/>
                <a:cs typeface="Times New Roman"/>
              </a:rPr>
              <a:t>開始進行調查</a:t>
            </a:r>
            <a:r>
              <a:rPr lang="zh-TW" altLang="en-US" sz="1800" dirty="0">
                <a:solidFill>
                  <a:srgbClr val="000000"/>
                </a:solidFill>
                <a:latin typeface="標楷體" panose="03000509000000000000" pitchFamily="65" charset="-120"/>
                <a:cs typeface="Times New Roman"/>
              </a:rPr>
              <a:t>：</a:t>
            </a:r>
            <a:r>
              <a:rPr lang="en-US" altLang="zh-TW" sz="1800" dirty="0">
                <a:solidFill>
                  <a:srgbClr val="000000"/>
                </a:solidFill>
                <a:latin typeface="標楷體" panose="03000509000000000000" pitchFamily="65" charset="-120"/>
                <a:cs typeface="Times New Roman"/>
              </a:rPr>
              <a:t>1.</a:t>
            </a:r>
            <a:r>
              <a:rPr lang="zh-TW" altLang="en-US" sz="1800" kern="1200" dirty="0">
                <a:solidFill>
                  <a:srgbClr val="000000"/>
                </a:solidFill>
                <a:effectLst/>
                <a:latin typeface="標楷體" panose="03000509000000000000" pitchFamily="65" charset="-120"/>
                <a:cs typeface="Times New Roman"/>
              </a:rPr>
              <a:t>申請專審會</a:t>
            </a:r>
            <a:r>
              <a:rPr lang="zh-TW" altLang="en-US" sz="1800" dirty="0">
                <a:solidFill>
                  <a:srgbClr val="000000"/>
                </a:solidFill>
                <a:latin typeface="標楷體" panose="03000509000000000000" pitchFamily="65" charset="-120"/>
                <a:cs typeface="Times New Roman"/>
              </a:rPr>
              <a:t>調查</a:t>
            </a:r>
            <a:endParaRPr lang="en-US" altLang="zh-TW" sz="1800" dirty="0">
              <a:solidFill>
                <a:srgbClr val="000000"/>
              </a:solidFill>
              <a:latin typeface="標楷體" panose="03000509000000000000" pitchFamily="65" charset="-120"/>
              <a:cs typeface="Times New Roman"/>
            </a:endParaRPr>
          </a:p>
          <a:p>
            <a:pPr algn="ctr">
              <a:spcAft>
                <a:spcPts val="0"/>
              </a:spcAft>
            </a:pPr>
            <a:r>
              <a:rPr lang="en-US" altLang="zh-TW" sz="1800" kern="1200" dirty="0">
                <a:solidFill>
                  <a:srgbClr val="000000"/>
                </a:solidFill>
                <a:effectLst/>
                <a:latin typeface="標楷體" panose="03000509000000000000" pitchFamily="65" charset="-120"/>
                <a:cs typeface="Times New Roman"/>
              </a:rPr>
              <a:t>2.</a:t>
            </a:r>
            <a:r>
              <a:rPr lang="zh-TW" altLang="en-US" sz="1800" kern="1200" dirty="0">
                <a:solidFill>
                  <a:srgbClr val="000000"/>
                </a:solidFill>
                <a:effectLst/>
                <a:latin typeface="標楷體" panose="03000509000000000000" pitchFamily="65" charset="-120"/>
                <a:cs typeface="Times New Roman"/>
              </a:rPr>
              <a:t>自行調查</a:t>
            </a:r>
            <a:r>
              <a:rPr lang="zh-TW" altLang="en-US" sz="1800" dirty="0">
                <a:solidFill>
                  <a:srgbClr val="000000"/>
                </a:solidFill>
                <a:latin typeface="標楷體" panose="03000509000000000000" pitchFamily="65" charset="-120"/>
                <a:cs typeface="Times New Roman"/>
              </a:rPr>
              <a:t>：派員</a:t>
            </a:r>
            <a:r>
              <a:rPr lang="zh-TW" sz="1800" kern="1200" dirty="0">
                <a:solidFill>
                  <a:srgbClr val="000000"/>
                </a:solidFill>
                <a:effectLst/>
                <a:latin typeface="標楷體" panose="03000509000000000000" pitchFamily="65" charset="-120"/>
                <a:cs typeface="Times New Roman"/>
              </a:rPr>
              <a:t>調查或</a:t>
            </a:r>
            <a:r>
              <a:rPr lang="zh-TW" altLang="en-US" sz="1800" kern="1200" dirty="0">
                <a:solidFill>
                  <a:srgbClr val="000000"/>
                </a:solidFill>
                <a:effectLst/>
                <a:latin typeface="標楷體" panose="03000509000000000000" pitchFamily="65" charset="-120"/>
                <a:cs typeface="Times New Roman"/>
              </a:rPr>
              <a:t>組調查小組調查</a:t>
            </a:r>
            <a:endParaRPr lang="zh-TW" sz="1800" dirty="0">
              <a:effectLst/>
              <a:latin typeface="標楷體" panose="03000509000000000000" pitchFamily="65" charset="-120"/>
              <a:cs typeface="新細明體"/>
            </a:endParaRPr>
          </a:p>
        </p:txBody>
      </p:sp>
      <p:sp>
        <p:nvSpPr>
          <p:cNvPr id="20" name="向右箭號 6">
            <a:extLst>
              <a:ext uri="{FF2B5EF4-FFF2-40B4-BE49-F238E27FC236}">
                <a16:creationId xmlns:a16="http://schemas.microsoft.com/office/drawing/2014/main" id="{C1820820-020E-C7F9-AABB-449ABAA8021C}"/>
              </a:ext>
            </a:extLst>
          </p:cNvPr>
          <p:cNvSpPr>
            <a:spLocks noChangeArrowheads="1"/>
          </p:cNvSpPr>
          <p:nvPr/>
        </p:nvSpPr>
        <p:spPr bwMode="auto">
          <a:xfrm>
            <a:off x="5688407" y="5477452"/>
            <a:ext cx="608221" cy="429596"/>
          </a:xfrm>
          <a:prstGeom prst="rightArrow">
            <a:avLst>
              <a:gd name="adj1" fmla="val 50000"/>
              <a:gd name="adj2" fmla="val 25000"/>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21" name="圓角矩形 13">
            <a:extLst>
              <a:ext uri="{FF2B5EF4-FFF2-40B4-BE49-F238E27FC236}">
                <a16:creationId xmlns:a16="http://schemas.microsoft.com/office/drawing/2014/main" id="{FC0D0200-29A3-59D6-981D-4280215CB637}"/>
              </a:ext>
            </a:extLst>
          </p:cNvPr>
          <p:cNvSpPr>
            <a:spLocks noChangeArrowheads="1"/>
          </p:cNvSpPr>
          <p:nvPr/>
        </p:nvSpPr>
        <p:spPr bwMode="auto">
          <a:xfrm>
            <a:off x="6355724" y="5371984"/>
            <a:ext cx="1654202" cy="742735"/>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altLang="en-US" sz="1800" kern="1200" dirty="0">
                <a:solidFill>
                  <a:srgbClr val="000000"/>
                </a:solidFill>
                <a:effectLst/>
                <a:latin typeface="新細明體"/>
                <a:ea typeface="標楷體"/>
                <a:cs typeface="Times New Roman"/>
              </a:rPr>
              <a:t>審議報告</a:t>
            </a:r>
            <a:endParaRPr lang="en-US" altLang="zh-TW" sz="1800" kern="1200" dirty="0">
              <a:solidFill>
                <a:srgbClr val="000000"/>
              </a:solidFill>
              <a:effectLst/>
              <a:latin typeface="新細明體"/>
              <a:ea typeface="標楷體"/>
              <a:cs typeface="Times New Roman"/>
            </a:endParaRPr>
          </a:p>
          <a:p>
            <a:pPr algn="ctr" fontAlgn="base">
              <a:spcAft>
                <a:spcPts val="0"/>
              </a:spcAft>
            </a:pPr>
            <a:r>
              <a:rPr lang="zh-TW" altLang="en-US" sz="1800" dirty="0">
                <a:solidFill>
                  <a:srgbClr val="000000"/>
                </a:solidFill>
                <a:latin typeface="新細明體"/>
                <a:ea typeface="標楷體"/>
                <a:cs typeface="Times New Roman"/>
              </a:rPr>
              <a:t>提出處理建議</a:t>
            </a:r>
            <a:endParaRPr lang="zh-TW" sz="1800" dirty="0">
              <a:effectLst/>
              <a:latin typeface="新細明體"/>
              <a:cs typeface="新細明體"/>
            </a:endParaRPr>
          </a:p>
        </p:txBody>
      </p:sp>
      <p:sp>
        <p:nvSpPr>
          <p:cNvPr id="23" name="向右箭號 6">
            <a:extLst>
              <a:ext uri="{FF2B5EF4-FFF2-40B4-BE49-F238E27FC236}">
                <a16:creationId xmlns:a16="http://schemas.microsoft.com/office/drawing/2014/main" id="{EB4303FF-2B50-8DE0-A36F-E3E678E1BFA7}"/>
              </a:ext>
            </a:extLst>
          </p:cNvPr>
          <p:cNvSpPr>
            <a:spLocks noChangeArrowheads="1"/>
          </p:cNvSpPr>
          <p:nvPr/>
        </p:nvSpPr>
        <p:spPr bwMode="auto">
          <a:xfrm>
            <a:off x="3847471" y="4219130"/>
            <a:ext cx="598307" cy="429596"/>
          </a:xfrm>
          <a:prstGeom prst="rightArrow">
            <a:avLst>
              <a:gd name="adj1" fmla="val 50000"/>
              <a:gd name="adj2" fmla="val 25000"/>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24" name="圓角矩形 13">
            <a:extLst>
              <a:ext uri="{FF2B5EF4-FFF2-40B4-BE49-F238E27FC236}">
                <a16:creationId xmlns:a16="http://schemas.microsoft.com/office/drawing/2014/main" id="{99FCC53B-75A8-082B-E2D1-C05EF9DA6B75}"/>
              </a:ext>
            </a:extLst>
          </p:cNvPr>
          <p:cNvSpPr>
            <a:spLocks noChangeArrowheads="1"/>
          </p:cNvSpPr>
          <p:nvPr/>
        </p:nvSpPr>
        <p:spPr bwMode="auto">
          <a:xfrm>
            <a:off x="4499643" y="4069750"/>
            <a:ext cx="1140268" cy="742735"/>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sz="1800" kern="1200" dirty="0">
                <a:solidFill>
                  <a:srgbClr val="000000"/>
                </a:solidFill>
                <a:effectLst/>
                <a:latin typeface="新細明體"/>
                <a:ea typeface="標楷體"/>
                <a:cs typeface="Times New Roman"/>
              </a:rPr>
              <a:t>書面通知</a:t>
            </a:r>
            <a:endParaRPr lang="en-US" altLang="zh-TW" sz="1800" kern="1200" dirty="0">
              <a:solidFill>
                <a:srgbClr val="000000"/>
              </a:solidFill>
              <a:effectLst/>
              <a:latin typeface="新細明體"/>
              <a:ea typeface="標楷體"/>
              <a:cs typeface="Times New Roman"/>
            </a:endParaRPr>
          </a:p>
          <a:p>
            <a:pPr algn="ctr" fontAlgn="base">
              <a:spcAft>
                <a:spcPts val="0"/>
              </a:spcAft>
            </a:pPr>
            <a:r>
              <a:rPr lang="zh-TW" altLang="en-US" sz="1800" kern="1200" dirty="0">
                <a:solidFill>
                  <a:srgbClr val="000000"/>
                </a:solidFill>
                <a:effectLst/>
                <a:latin typeface="新細明體"/>
                <a:ea typeface="標楷體"/>
                <a:cs typeface="Times New Roman"/>
              </a:rPr>
              <a:t>檢舉人</a:t>
            </a:r>
            <a:endParaRPr lang="zh-TW" sz="1800" dirty="0">
              <a:effectLst/>
              <a:latin typeface="新細明體"/>
              <a:cs typeface="新細明體"/>
            </a:endParaRPr>
          </a:p>
        </p:txBody>
      </p:sp>
    </p:spTree>
    <p:extLst>
      <p:ext uri="{BB962C8B-B14F-4D97-AF65-F5344CB8AC3E}">
        <p14:creationId xmlns:p14="http://schemas.microsoft.com/office/powerpoint/2010/main" val="3444377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1111" y="918711"/>
            <a:ext cx="8229600" cy="1143000"/>
          </a:xfrm>
        </p:spPr>
        <p:txBody>
          <a:bodyPr/>
          <a:lstStyle/>
          <a:p>
            <a:r>
              <a:rPr lang="zh-TW" altLang="en-US" sz="4000" dirty="0">
                <a:solidFill>
                  <a:srgbClr val="000000"/>
                </a:solidFill>
                <a:effectLst/>
                <a:latin typeface="標楷體" panose="03000509000000000000" pitchFamily="65" charset="-120"/>
                <a:ea typeface="標楷體" panose="03000509000000000000" pitchFamily="65" charset="-120"/>
              </a:rPr>
              <a:t>四</a:t>
            </a:r>
            <a:r>
              <a:rPr lang="zh-TW" altLang="en-US" sz="4000" dirty="0">
                <a:solidFill>
                  <a:srgbClr val="000000"/>
                </a:solidFill>
                <a:effectLst/>
                <a:latin typeface="標楷體"/>
                <a:ea typeface="標楷體"/>
              </a:rPr>
              <a:t>、</a:t>
            </a:r>
            <a:r>
              <a:rPr lang="zh-TW" altLang="en-US" sz="4000" dirty="0">
                <a:solidFill>
                  <a:srgbClr val="000000"/>
                </a:solidFill>
                <a:effectLst/>
                <a:latin typeface="標楷體" panose="03000509000000000000" pitchFamily="65" charset="-120"/>
                <a:ea typeface="標楷體" panose="03000509000000000000" pitchFamily="65" charset="-120"/>
              </a:rPr>
              <a:t>程序之啟動</a:t>
            </a:r>
          </a:p>
        </p:txBody>
      </p:sp>
      <p:sp>
        <p:nvSpPr>
          <p:cNvPr id="3" name="內容版面配置區 2"/>
          <p:cNvSpPr>
            <a:spLocks noGrp="1"/>
          </p:cNvSpPr>
          <p:nvPr>
            <p:ph idx="1"/>
          </p:nvPr>
        </p:nvSpPr>
        <p:spPr>
          <a:xfrm>
            <a:off x="979871" y="2749658"/>
            <a:ext cx="7560840" cy="2808312"/>
          </a:xfrm>
        </p:spPr>
        <p:txBody>
          <a:bodyPr lIns="90000"/>
          <a:lstStyle/>
          <a:p>
            <a:pPr>
              <a:lnSpc>
                <a:spcPct val="150000"/>
              </a:lnSpc>
              <a:buClr>
                <a:srgbClr val="7030A0"/>
              </a:buClr>
            </a:pPr>
            <a:r>
              <a:rPr lang="zh-TW" altLang="en-US" sz="2800" dirty="0">
                <a:solidFill>
                  <a:srgbClr val="000000"/>
                </a:solidFill>
                <a:effectLst/>
                <a:latin typeface="標楷體" panose="03000509000000000000" pitchFamily="65" charset="-120"/>
                <a:ea typeface="標楷體" panose="03000509000000000000" pitchFamily="65" charset="-120"/>
              </a:rPr>
              <a:t>得向行為人</a:t>
            </a:r>
            <a:r>
              <a:rPr lang="zh-TW" altLang="en-US" sz="2800" dirty="0">
                <a:solidFill>
                  <a:srgbClr val="C00000"/>
                </a:solidFill>
                <a:effectLst/>
                <a:latin typeface="標楷體" panose="03000509000000000000" pitchFamily="65" charset="-120"/>
                <a:ea typeface="標楷體" panose="03000509000000000000" pitchFamily="65" charset="-120"/>
              </a:rPr>
              <a:t>行為時</a:t>
            </a:r>
            <a:r>
              <a:rPr lang="zh-TW" altLang="en-US" sz="2800" dirty="0">
                <a:solidFill>
                  <a:srgbClr val="000000"/>
                </a:solidFill>
                <a:effectLst/>
                <a:latin typeface="標楷體" panose="03000509000000000000" pitchFamily="65" charset="-120"/>
                <a:ea typeface="標楷體" panose="03000509000000000000" pitchFamily="65" charset="-120"/>
              </a:rPr>
              <a:t>所屬之學校檢舉。</a:t>
            </a:r>
            <a:endParaRPr lang="en-US" altLang="zh-TW" sz="2800" dirty="0">
              <a:solidFill>
                <a:srgbClr val="000000"/>
              </a:solidFill>
              <a:effectLst/>
              <a:latin typeface="標楷體" panose="03000509000000000000" pitchFamily="65" charset="-120"/>
              <a:ea typeface="標楷體" panose="03000509000000000000" pitchFamily="65" charset="-120"/>
            </a:endParaRPr>
          </a:p>
          <a:p>
            <a:pPr>
              <a:lnSpc>
                <a:spcPct val="150000"/>
              </a:lnSpc>
              <a:buClr>
                <a:srgbClr val="7030A0"/>
              </a:buClr>
            </a:pPr>
            <a:r>
              <a:rPr lang="zh-TW" altLang="en-US" sz="2800" dirty="0">
                <a:solidFill>
                  <a:srgbClr val="000000"/>
                </a:solidFill>
                <a:effectLst/>
                <a:latin typeface="標楷體" panose="03000509000000000000" pitchFamily="65" charset="-120"/>
                <a:ea typeface="標楷體" panose="03000509000000000000" pitchFamily="65" charset="-120"/>
              </a:rPr>
              <a:t>學校經大眾傳播媒體之報導、警政、社政、衛生機關或醫療機構之通知而知悉者，</a:t>
            </a:r>
            <a:r>
              <a:rPr lang="zh-TW" altLang="en-US" sz="2800" dirty="0">
                <a:solidFill>
                  <a:srgbClr val="C00000"/>
                </a:solidFill>
                <a:effectLst/>
                <a:latin typeface="標楷體" panose="03000509000000000000" pitchFamily="65" charset="-120"/>
                <a:ea typeface="標楷體" panose="03000509000000000000" pitchFamily="65" charset="-120"/>
              </a:rPr>
              <a:t>視同</a:t>
            </a:r>
            <a:r>
              <a:rPr lang="zh-TW" altLang="en-US" sz="2800" dirty="0">
                <a:solidFill>
                  <a:srgbClr val="000000"/>
                </a:solidFill>
                <a:effectLst/>
                <a:latin typeface="標楷體" panose="03000509000000000000" pitchFamily="65" charset="-120"/>
                <a:ea typeface="標楷體" panose="03000509000000000000" pitchFamily="65" charset="-120"/>
              </a:rPr>
              <a:t>接獲檢舉。</a:t>
            </a:r>
            <a:endParaRPr lang="en-US" altLang="zh-TW" sz="280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12</a:t>
            </a:fld>
            <a:endParaRPr lang="en-US" altLang="zh-TW"/>
          </a:p>
        </p:txBody>
      </p:sp>
    </p:spTree>
    <p:extLst>
      <p:ext uri="{BB962C8B-B14F-4D97-AF65-F5344CB8AC3E}">
        <p14:creationId xmlns:p14="http://schemas.microsoft.com/office/powerpoint/2010/main" val="145243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620688"/>
            <a:ext cx="8229600" cy="1143000"/>
          </a:xfrm>
        </p:spPr>
        <p:txBody>
          <a:bodyPr/>
          <a:lstStyle/>
          <a:p>
            <a:r>
              <a:rPr lang="zh-TW" altLang="en-US" sz="4000" dirty="0">
                <a:solidFill>
                  <a:srgbClr val="000000"/>
                </a:solidFill>
                <a:effectLst/>
                <a:latin typeface="標楷體" panose="03000509000000000000" pitchFamily="65" charset="-120"/>
                <a:ea typeface="標楷體" panose="03000509000000000000" pitchFamily="65" charset="-120"/>
              </a:rPr>
              <a:t>五</a:t>
            </a:r>
            <a:r>
              <a:rPr lang="zh-TW" altLang="en-US" sz="4000" dirty="0">
                <a:solidFill>
                  <a:srgbClr val="000000"/>
                </a:solidFill>
                <a:effectLst/>
                <a:latin typeface="標楷體"/>
                <a:ea typeface="標楷體"/>
              </a:rPr>
              <a:t>、</a:t>
            </a:r>
            <a:r>
              <a:rPr lang="zh-TW" altLang="en-US" sz="4000" dirty="0">
                <a:solidFill>
                  <a:srgbClr val="000000"/>
                </a:solidFill>
                <a:effectLst/>
                <a:latin typeface="標楷體" panose="03000509000000000000" pitchFamily="65" charset="-120"/>
                <a:ea typeface="標楷體" panose="03000509000000000000" pitchFamily="65" charset="-120"/>
              </a:rPr>
              <a:t>學校初步調查</a:t>
            </a:r>
          </a:p>
        </p:txBody>
      </p:sp>
      <p:sp>
        <p:nvSpPr>
          <p:cNvPr id="3" name="內容版面配置區 2"/>
          <p:cNvSpPr>
            <a:spLocks noGrp="1"/>
          </p:cNvSpPr>
          <p:nvPr>
            <p:ph idx="1"/>
          </p:nvPr>
        </p:nvSpPr>
        <p:spPr>
          <a:xfrm>
            <a:off x="657908" y="1871265"/>
            <a:ext cx="7560840" cy="4536504"/>
          </a:xfrm>
        </p:spPr>
        <p:txBody>
          <a:bodyPr lIns="90000"/>
          <a:lstStyle/>
          <a:p>
            <a:pPr lvl="1">
              <a:lnSpc>
                <a:spcPct val="200000"/>
              </a:lnSpc>
              <a:buClr>
                <a:srgbClr val="7030A0"/>
              </a:buClr>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學校接獲檢舉或知悉教師疑似涉及第二條第四款、第五款規定情形後，應情形後，應即先行</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保全</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或</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初步調查</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與事件有關之證據、資料，以利後續調查進行；並得依法要求</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當事人</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或第三人提供必要之文書、資料、物品，或作</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必要之說明</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                                                               </a:t>
            </a:r>
            <a:endPar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endParaRPr>
          </a:p>
          <a:p>
            <a:pPr marL="457200" lvl="1" indent="0">
              <a:lnSpc>
                <a:spcPct val="200000"/>
              </a:lnSpc>
              <a:buClr>
                <a:srgbClr val="7030A0"/>
              </a:buClr>
              <a:buNone/>
            </a:pPr>
            <a:r>
              <a:rPr lang="zh-TW" altLang="en-US" sz="2400" dirty="0">
                <a:solidFill>
                  <a:srgbClr val="000000"/>
                </a:solidFill>
                <a:effectLst/>
                <a:latin typeface="標楷體" panose="03000509000000000000" pitchFamily="65" charset="-120"/>
                <a:ea typeface="標楷體" panose="03000509000000000000" pitchFamily="65" charset="-120"/>
              </a:rPr>
              <a:t>                                      </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第</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8</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條</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	</a:t>
            </a:r>
            <a:endParaRPr lang="en-US" altLang="zh-TW" sz="240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13</a:t>
            </a:fld>
            <a:endParaRPr lang="en-US" altLang="zh-TW"/>
          </a:p>
        </p:txBody>
      </p:sp>
    </p:spTree>
    <p:extLst>
      <p:ext uri="{BB962C8B-B14F-4D97-AF65-F5344CB8AC3E}">
        <p14:creationId xmlns:p14="http://schemas.microsoft.com/office/powerpoint/2010/main" val="2264395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2960" y="502103"/>
            <a:ext cx="8229600" cy="1143000"/>
          </a:xfrm>
        </p:spPr>
        <p:txBody>
          <a:bodyPr/>
          <a:lstStyle/>
          <a:p>
            <a:r>
              <a:rPr lang="zh-TW" altLang="en-US" sz="4000" dirty="0">
                <a:solidFill>
                  <a:srgbClr val="000000"/>
                </a:solidFill>
                <a:effectLst/>
                <a:latin typeface="標楷體" panose="03000509000000000000" pitchFamily="65" charset="-120"/>
                <a:ea typeface="標楷體" panose="03000509000000000000" pitchFamily="65" charset="-120"/>
              </a:rPr>
              <a:t>六</a:t>
            </a:r>
            <a:r>
              <a:rPr lang="zh-TW" altLang="en-US" sz="4000" dirty="0">
                <a:solidFill>
                  <a:srgbClr val="000000"/>
                </a:solidFill>
                <a:effectLst/>
                <a:latin typeface="標楷體"/>
                <a:ea typeface="標楷體"/>
              </a:rPr>
              <a:t>、</a:t>
            </a:r>
            <a:r>
              <a:rPr lang="zh-TW" altLang="en-US" sz="4000" dirty="0">
                <a:solidFill>
                  <a:srgbClr val="000000"/>
                </a:solidFill>
                <a:effectLst/>
                <a:latin typeface="標楷體" panose="03000509000000000000" pitchFamily="65" charset="-120"/>
                <a:ea typeface="標楷體" panose="03000509000000000000" pitchFamily="65" charset="-120"/>
              </a:rPr>
              <a:t>不受理決定</a:t>
            </a:r>
          </a:p>
        </p:txBody>
      </p:sp>
      <p:sp>
        <p:nvSpPr>
          <p:cNvPr id="3" name="內容版面配置區 2"/>
          <p:cNvSpPr>
            <a:spLocks noGrp="1"/>
          </p:cNvSpPr>
          <p:nvPr>
            <p:ph idx="1"/>
          </p:nvPr>
        </p:nvSpPr>
        <p:spPr>
          <a:xfrm>
            <a:off x="1115616" y="1685107"/>
            <a:ext cx="6912768" cy="4512524"/>
          </a:xfrm>
        </p:spPr>
        <p:txBody>
          <a:bodyPr lIns="90000"/>
          <a:lstStyle/>
          <a:p>
            <a:r>
              <a:rPr lang="zh-TW" altLang="en-US" sz="2400" i="0" u="none" strike="noStrike" baseline="0" dirty="0">
                <a:solidFill>
                  <a:srgbClr val="000000"/>
                </a:solidFill>
                <a:effectLst/>
                <a:latin typeface="標楷體" panose="03000509000000000000" pitchFamily="65" charset="-120"/>
                <a:ea typeface="標楷體" panose="03000509000000000000" pitchFamily="65" charset="-120"/>
              </a:rPr>
              <a:t>由學校作成。</a:t>
            </a:r>
            <a:endParaRPr lang="en-US" altLang="zh-TW" sz="2400" i="0" u="none" strike="noStrike" baseline="0" dirty="0">
              <a:solidFill>
                <a:srgbClr val="000000"/>
              </a:solidFill>
              <a:effectLst/>
              <a:latin typeface="標楷體" panose="03000509000000000000" pitchFamily="65" charset="-120"/>
              <a:ea typeface="標楷體" panose="03000509000000000000" pitchFamily="65" charset="-120"/>
            </a:endParaRPr>
          </a:p>
          <a:p>
            <a:r>
              <a:rPr lang="zh-TW" altLang="en-US" sz="2400" i="0" u="none" strike="noStrike" baseline="0" dirty="0">
                <a:solidFill>
                  <a:srgbClr val="000000"/>
                </a:solidFill>
                <a:effectLst/>
                <a:latin typeface="標楷體" panose="03000509000000000000" pitchFamily="65" charset="-120"/>
                <a:ea typeface="標楷體" panose="03000509000000000000" pitchFamily="65" charset="-120"/>
              </a:rPr>
              <a:t>應不予受理：</a:t>
            </a:r>
          </a:p>
          <a:p>
            <a:pPr marL="0" indent="0">
              <a:buNone/>
            </a:pP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一、非屬第二條規定之事項。</a:t>
            </a:r>
          </a:p>
          <a:p>
            <a:pPr marL="0" indent="0">
              <a:buNone/>
            </a:pP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二、無具體之內容。</a:t>
            </a:r>
          </a:p>
          <a:p>
            <a:pPr marL="0" indent="0">
              <a:buNone/>
            </a:pP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三、檢舉人未具真實姓名或足以識別其身分之資訊。但檢舉</a:t>
            </a:r>
            <a:endParaRPr lang="en-US" altLang="zh-TW" sz="200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內容包括</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行為人</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及</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具體行為</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者，不在此限。</a:t>
            </a:r>
          </a:p>
          <a:p>
            <a:pPr marL="0" indent="0">
              <a:buNone/>
            </a:pP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四、同一事件已不受理或已作成終局實體	</a:t>
            </a:r>
            <a:endParaRPr lang="en-US" altLang="zh-TW" sz="200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五、檢舉事件已</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撤回檢舉</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	</a:t>
            </a:r>
          </a:p>
          <a:p>
            <a:pPr marL="0" indent="0">
              <a:buNone/>
            </a:pP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    前項第五款之撤回檢舉事件或調查中撤回檢舉之事件    </a:t>
            </a:r>
            <a:endParaRPr lang="en-US" altLang="zh-TW" sz="200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，學校</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認有必要</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者，得受理及</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本於職權</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繼續調查處理。</a:t>
            </a:r>
            <a:endParaRPr lang="en-US" altLang="zh-TW" sz="2000" i="0" u="none" strike="noStrike" baseline="0" dirty="0">
              <a:solidFill>
                <a:srgbClr val="000000"/>
              </a:solidFill>
              <a:effectLst/>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檢舉之日起</a:t>
            </a:r>
            <a:r>
              <a:rPr lang="en-US" altLang="zh-TW" sz="2000" i="0" u="none" strike="noStrike" baseline="0" dirty="0">
                <a:solidFill>
                  <a:srgbClr val="000000"/>
                </a:solidFill>
                <a:effectLst/>
                <a:latin typeface="標楷體" panose="03000509000000000000" pitchFamily="65" charset="-120"/>
                <a:ea typeface="標楷體" panose="03000509000000000000" pitchFamily="65" charset="-120"/>
              </a:rPr>
              <a:t>20</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日內，書面通知是否受理</a:t>
            </a:r>
            <a:r>
              <a:rPr lang="en-US" altLang="zh-TW" sz="200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不受理需敘明理由</a:t>
            </a:r>
            <a:r>
              <a:rPr lang="en-US" altLang="zh-TW" sz="2000" i="0" u="none" strike="noStrike" baseline="0" dirty="0">
                <a:solidFill>
                  <a:srgbClr val="000000"/>
                </a:solidFill>
                <a:effectLst/>
                <a:latin typeface="標楷體" panose="03000509000000000000" pitchFamily="65" charset="-120"/>
                <a:ea typeface="標楷體" panose="03000509000000000000" pitchFamily="65" charset="-120"/>
              </a:rPr>
              <a:t>)</a:t>
            </a:r>
            <a:endParaRPr lang="zh-TW" altLang="en-US" sz="1800" b="0" i="0" u="none" strike="noStrike" baseline="0"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14</a:t>
            </a:fld>
            <a:endParaRPr lang="en-US" altLang="zh-TW"/>
          </a:p>
        </p:txBody>
      </p:sp>
    </p:spTree>
    <p:extLst>
      <p:ext uri="{BB962C8B-B14F-4D97-AF65-F5344CB8AC3E}">
        <p14:creationId xmlns:p14="http://schemas.microsoft.com/office/powerpoint/2010/main" val="803916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836712"/>
            <a:ext cx="8229600" cy="1143000"/>
          </a:xfrm>
        </p:spPr>
        <p:txBody>
          <a:bodyPr/>
          <a:lstStyle/>
          <a:p>
            <a:r>
              <a:rPr lang="zh-TW" altLang="en-US" sz="4000" dirty="0">
                <a:solidFill>
                  <a:srgbClr val="000000"/>
                </a:solidFill>
                <a:effectLst/>
                <a:latin typeface="標楷體"/>
                <a:ea typeface="標楷體"/>
              </a:rPr>
              <a:t>七、不服</a:t>
            </a:r>
            <a:r>
              <a:rPr lang="zh-TW" altLang="en-US" sz="4000" dirty="0">
                <a:solidFill>
                  <a:srgbClr val="000000"/>
                </a:solidFill>
                <a:effectLst/>
                <a:latin typeface="標楷體" panose="03000509000000000000" pitchFamily="65" charset="-120"/>
                <a:ea typeface="標楷體" panose="03000509000000000000" pitchFamily="65" charset="-120"/>
              </a:rPr>
              <a:t>不受理決定</a:t>
            </a:r>
          </a:p>
        </p:txBody>
      </p:sp>
      <p:sp>
        <p:nvSpPr>
          <p:cNvPr id="3" name="內容版面配置區 2"/>
          <p:cNvSpPr>
            <a:spLocks noGrp="1"/>
          </p:cNvSpPr>
          <p:nvPr>
            <p:ph idx="1"/>
          </p:nvPr>
        </p:nvSpPr>
        <p:spPr>
          <a:xfrm>
            <a:off x="935596" y="2420888"/>
            <a:ext cx="7272808" cy="3600400"/>
          </a:xfrm>
        </p:spPr>
        <p:txBody>
          <a:bodyPr lIns="90000"/>
          <a:lstStyle/>
          <a:p>
            <a:pPr>
              <a:lnSpc>
                <a:spcPct val="200000"/>
              </a:lnSpc>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檢舉人不服學校不受理決定者，於收受不受理決定之次日起</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三十日內</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，得填具陳情書向學校所屬主管機關</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陳情</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；未收受通知者，自知悉時起算。同一案件之陳情，以一次為限。	</a:t>
            </a:r>
          </a:p>
          <a:p>
            <a:endParaRPr lang="zh-TW" altLang="en-US" sz="1800" b="0" i="0" u="none" strike="noStrike" baseline="0"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15</a:t>
            </a:fld>
            <a:endParaRPr lang="en-US" altLang="zh-TW"/>
          </a:p>
        </p:txBody>
      </p:sp>
    </p:spTree>
    <p:extLst>
      <p:ext uri="{BB962C8B-B14F-4D97-AF65-F5344CB8AC3E}">
        <p14:creationId xmlns:p14="http://schemas.microsoft.com/office/powerpoint/2010/main" val="245163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88640"/>
            <a:ext cx="8229600" cy="1143000"/>
          </a:xfrm>
        </p:spPr>
        <p:txBody>
          <a:bodyPr/>
          <a:lstStyle/>
          <a:p>
            <a:r>
              <a:rPr lang="zh-TW" altLang="en-US" sz="3200" dirty="0">
                <a:solidFill>
                  <a:srgbClr val="000000"/>
                </a:solidFill>
                <a:effectLst/>
                <a:latin typeface="標楷體" panose="03000509000000000000" pitchFamily="65" charset="-120"/>
                <a:ea typeface="標楷體" panose="03000509000000000000" pitchFamily="65" charset="-120"/>
              </a:rPr>
              <a:t>八</a:t>
            </a:r>
            <a:r>
              <a:rPr lang="zh-TW" altLang="en-US" sz="3200" dirty="0">
                <a:solidFill>
                  <a:srgbClr val="000000"/>
                </a:solidFill>
                <a:effectLst/>
                <a:latin typeface="標楷體"/>
                <a:ea typeface="標楷體"/>
              </a:rPr>
              <a:t>、</a:t>
            </a:r>
            <a:r>
              <a:rPr lang="zh-TW" altLang="en-US" sz="3200" dirty="0">
                <a:solidFill>
                  <a:srgbClr val="000000"/>
                </a:solidFill>
                <a:effectLst/>
                <a:latin typeface="標楷體" panose="03000509000000000000" pitchFamily="65" charset="-120"/>
                <a:ea typeface="標楷體" panose="03000509000000000000" pitchFamily="65" charset="-120"/>
              </a:rPr>
              <a:t>校園事件處理會議依據及組織</a:t>
            </a:r>
          </a:p>
        </p:txBody>
      </p:sp>
      <p:sp>
        <p:nvSpPr>
          <p:cNvPr id="3" name="內容版面配置區 2"/>
          <p:cNvSpPr>
            <a:spLocks noGrp="1"/>
          </p:cNvSpPr>
          <p:nvPr>
            <p:ph idx="1"/>
          </p:nvPr>
        </p:nvSpPr>
        <p:spPr>
          <a:xfrm>
            <a:off x="755576" y="1215323"/>
            <a:ext cx="7797552" cy="5427032"/>
          </a:xfrm>
        </p:spPr>
        <p:txBody>
          <a:bodyPr lIns="90000"/>
          <a:lstStyle/>
          <a:p>
            <a:pPr>
              <a:buClr>
                <a:srgbClr val="7030A0"/>
              </a:buClr>
            </a:pPr>
            <a:r>
              <a:rPr lang="zh-TW" altLang="en-US" sz="2400" dirty="0">
                <a:solidFill>
                  <a:srgbClr val="000000"/>
                </a:solidFill>
                <a:effectLst/>
                <a:latin typeface="標楷體" panose="03000509000000000000" pitchFamily="65" charset="-120"/>
                <a:ea typeface="標楷體" panose="03000509000000000000" pitchFamily="65" charset="-120"/>
              </a:rPr>
              <a:t>學校應於受理檢舉事件後七個工作日內召開校事會議審議。</a:t>
            </a:r>
          </a:p>
          <a:p>
            <a:pPr>
              <a:buClr>
                <a:srgbClr val="7030A0"/>
              </a:buClr>
            </a:pPr>
            <a:r>
              <a:rPr lang="zh-TW" altLang="en-US" sz="2400" dirty="0">
                <a:solidFill>
                  <a:srgbClr val="000000"/>
                </a:solidFill>
                <a:effectLst/>
                <a:latin typeface="標楷體" panose="03000509000000000000" pitchFamily="65" charset="-120"/>
                <a:ea typeface="標楷體" panose="03000509000000000000" pitchFamily="65" charset="-120"/>
              </a:rPr>
              <a:t>前項校事會議應置委員五人，任期一年，期滿得續聘；其成員如下：</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一、校長。 </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二、學校家長會代表一人；學校家長會無法推派代表者，由</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全國或     </a:t>
            </a:r>
            <a:endParaRPr lang="en-US" altLang="zh-TW" sz="2000" b="0" i="0" u="none" strike="noStrike" baseline="0" dirty="0">
              <a:solidFill>
                <a:srgbClr val="C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C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地方家長團體</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代表擔任。 </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三、行政人員代表一人。 </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四、學校教師會代表一人；學校無教師會者，由該校未兼行政或董   </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事之教師代表、</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全國或地方教師會</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推派之代表擔任。 </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五、教育學者、法律學者專家、兒童及少年福利學者專家或社會公</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正人士一人。 </a:t>
            </a:r>
          </a:p>
          <a:p>
            <a:pPr marL="0" indent="0">
              <a:buClr>
                <a:srgbClr val="7030A0"/>
              </a:buClr>
              <a:buNone/>
            </a:pPr>
            <a:r>
              <a:rPr lang="zh-TW" altLang="en-US" sz="2800" dirty="0">
                <a:solidFill>
                  <a:srgbClr val="CC0000"/>
                </a:solidFill>
                <a:effectLst/>
                <a:latin typeface="標楷體" panose="03000509000000000000" pitchFamily="65" charset="-120"/>
                <a:ea typeface="標楷體" panose="03000509000000000000" pitchFamily="65" charset="-120"/>
              </a:rPr>
              <a:t>共</a:t>
            </a:r>
            <a:r>
              <a:rPr lang="en-US" altLang="zh-TW" sz="2800" dirty="0">
                <a:solidFill>
                  <a:srgbClr val="CC0000"/>
                </a:solidFill>
                <a:effectLst/>
                <a:latin typeface="標楷體" panose="03000509000000000000" pitchFamily="65" charset="-120"/>
                <a:ea typeface="標楷體" panose="03000509000000000000" pitchFamily="65" charset="-120"/>
              </a:rPr>
              <a:t>5</a:t>
            </a:r>
            <a:r>
              <a:rPr lang="zh-TW" altLang="en-US" sz="2800" dirty="0">
                <a:solidFill>
                  <a:srgbClr val="CC0000"/>
                </a:solidFill>
                <a:effectLst/>
                <a:latin typeface="標楷體" panose="03000509000000000000" pitchFamily="65" charset="-120"/>
                <a:ea typeface="標楷體" panose="03000509000000000000" pitchFamily="65" charset="-120"/>
              </a:rPr>
              <a:t>人</a:t>
            </a:r>
            <a:r>
              <a:rPr lang="zh-TW" altLang="en-US" sz="2400" dirty="0">
                <a:solidFill>
                  <a:srgbClr val="000000"/>
                </a:solidFill>
                <a:effectLst/>
                <a:latin typeface="標楷體" panose="03000509000000000000" pitchFamily="65" charset="-120"/>
                <a:ea typeface="標楷體" panose="03000509000000000000" pitchFamily="65" charset="-120"/>
              </a:rPr>
              <a:t>任一性別委員人數不得少於委員總數三分之一</a:t>
            </a:r>
            <a:r>
              <a:rPr lang="zh-TW" altLang="en-US" sz="2400" dirty="0">
                <a:solidFill>
                  <a:srgbClr val="000000"/>
                </a:solidFill>
                <a:effectLst/>
                <a:latin typeface="標楷體"/>
                <a:ea typeface="標楷體"/>
              </a:rPr>
              <a:t>。</a:t>
            </a:r>
            <a:endParaRPr lang="en-US" altLang="zh-TW" sz="2400"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16</a:t>
            </a:fld>
            <a:endParaRPr lang="en-US" altLang="zh-TW"/>
          </a:p>
        </p:txBody>
      </p:sp>
    </p:spTree>
    <p:extLst>
      <p:ext uri="{BB962C8B-B14F-4D97-AF65-F5344CB8AC3E}">
        <p14:creationId xmlns:p14="http://schemas.microsoft.com/office/powerpoint/2010/main" val="45655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88640"/>
            <a:ext cx="8229600" cy="1143000"/>
          </a:xfrm>
        </p:spPr>
        <p:txBody>
          <a:bodyPr/>
          <a:lstStyle/>
          <a:p>
            <a:r>
              <a:rPr lang="zh-TW" altLang="en-US" sz="3200" dirty="0">
                <a:solidFill>
                  <a:srgbClr val="000000"/>
                </a:solidFill>
                <a:effectLst/>
                <a:latin typeface="標楷體" panose="03000509000000000000" pitchFamily="65" charset="-120"/>
                <a:ea typeface="標楷體" panose="03000509000000000000" pitchFamily="65" charset="-120"/>
              </a:rPr>
              <a:t>九</a:t>
            </a:r>
            <a:r>
              <a:rPr lang="zh-TW" altLang="en-US" sz="3200" dirty="0">
                <a:solidFill>
                  <a:srgbClr val="000000"/>
                </a:solidFill>
                <a:effectLst/>
                <a:latin typeface="標楷體"/>
                <a:ea typeface="標楷體"/>
              </a:rPr>
              <a:t>、</a:t>
            </a:r>
            <a:r>
              <a:rPr lang="zh-TW" altLang="en-US" sz="3200" dirty="0">
                <a:solidFill>
                  <a:srgbClr val="000000"/>
                </a:solidFill>
                <a:effectLst/>
                <a:latin typeface="標楷體" panose="03000509000000000000" pitchFamily="65" charset="-120"/>
                <a:ea typeface="標楷體" panose="03000509000000000000" pitchFamily="65" charset="-120"/>
              </a:rPr>
              <a:t>決定調查方法</a:t>
            </a:r>
          </a:p>
        </p:txBody>
      </p:sp>
      <p:sp>
        <p:nvSpPr>
          <p:cNvPr id="3" name="內容版面配置區 2"/>
          <p:cNvSpPr>
            <a:spLocks noGrp="1"/>
          </p:cNvSpPr>
          <p:nvPr>
            <p:ph idx="1"/>
          </p:nvPr>
        </p:nvSpPr>
        <p:spPr>
          <a:xfrm>
            <a:off x="498452" y="1306736"/>
            <a:ext cx="8136904" cy="5256584"/>
          </a:xfrm>
        </p:spPr>
        <p:txBody>
          <a:bodyPr lIns="90000"/>
          <a:lstStyle/>
          <a:p>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校事會議應依下列各款規定決議調查事實之方法：</a:t>
            </a:r>
            <a:endPar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endParaRPr>
          </a:p>
          <a:p>
            <a:pPr>
              <a:lnSpc>
                <a:spcPct val="150000"/>
              </a:lnSpc>
              <a:buFont typeface="Wingdings" panose="05000000000000000000" pitchFamily="2" charset="2"/>
              <a:buChar char="Ø"/>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涉及考核辦法第六條所定</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教師懲處</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之情形，且其情節明顯</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未達</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應依本法第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14</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條至第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16</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條或第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18</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條予以</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解聘、不續聘或終局停聘</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之程度者，校事會議得決議無須組成調查小組，由學校</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直接派員調查</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a:lnSpc>
                <a:spcPct val="150000"/>
              </a:lnSpc>
              <a:buFont typeface="Wingdings" panose="05000000000000000000" pitchFamily="2" charset="2"/>
              <a:buChar char="Ø"/>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涉及本法第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14</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項第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8</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款至第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11</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款、第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15</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項第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3</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款、第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5</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款、第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16</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項或第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18</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項情形者，由校事會議依本辦法規定</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組成調查小組</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進行調查。 </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a:lnSpc>
                <a:spcPct val="150000"/>
              </a:lnSpc>
              <a:buFont typeface="Wingdings" panose="05000000000000000000" pitchFamily="2" charset="2"/>
              <a:buChar char="Ø"/>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調查前項第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款規定之教師懲處事件時，發現該事件屬應依本法第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14</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條至第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16</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條或第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18</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條予以解聘、不續聘或終局停聘之情形者，應報學校確認後，</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改由</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校事會議依本辦法規定組成調查小組進行調查。</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	</a:t>
            </a:r>
          </a:p>
          <a:p>
            <a:endParaRPr lang="zh-TW" altLang="en-US" sz="1800" b="0" i="0" u="none" strike="noStrike" baseline="0"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17</a:t>
            </a:fld>
            <a:endParaRPr lang="en-US" altLang="zh-TW"/>
          </a:p>
        </p:txBody>
      </p:sp>
    </p:spTree>
    <p:extLst>
      <p:ext uri="{BB962C8B-B14F-4D97-AF65-F5344CB8AC3E}">
        <p14:creationId xmlns:p14="http://schemas.microsoft.com/office/powerpoint/2010/main" val="79117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544340"/>
            <a:ext cx="8229600" cy="1143000"/>
          </a:xfrm>
        </p:spPr>
        <p:txBody>
          <a:bodyPr/>
          <a:lstStyle/>
          <a:p>
            <a:r>
              <a:rPr lang="zh-TW" altLang="en-US" sz="4000" dirty="0">
                <a:solidFill>
                  <a:srgbClr val="000000"/>
                </a:solidFill>
                <a:effectLst/>
                <a:latin typeface="標楷體" panose="03000509000000000000" pitchFamily="65" charset="-120"/>
                <a:ea typeface="標楷體" panose="03000509000000000000" pitchFamily="65" charset="-120"/>
              </a:rPr>
              <a:t>十</a:t>
            </a:r>
            <a:r>
              <a:rPr lang="zh-TW" altLang="en-US" sz="4000" dirty="0">
                <a:solidFill>
                  <a:srgbClr val="000000"/>
                </a:solidFill>
                <a:effectLst/>
                <a:latin typeface="標楷體"/>
                <a:ea typeface="標楷體"/>
              </a:rPr>
              <a:t>、</a:t>
            </a:r>
            <a:r>
              <a:rPr lang="zh-TW" altLang="en-US" sz="4000" dirty="0">
                <a:solidFill>
                  <a:srgbClr val="000000"/>
                </a:solidFill>
                <a:effectLst/>
                <a:latin typeface="標楷體" panose="03000509000000000000" pitchFamily="65" charset="-120"/>
                <a:ea typeface="標楷體" panose="03000509000000000000" pitchFamily="65" charset="-120"/>
              </a:rPr>
              <a:t>組成調查小組</a:t>
            </a:r>
          </a:p>
        </p:txBody>
      </p:sp>
      <p:sp>
        <p:nvSpPr>
          <p:cNvPr id="3" name="內容版面配置區 2"/>
          <p:cNvSpPr>
            <a:spLocks noGrp="1"/>
          </p:cNvSpPr>
          <p:nvPr>
            <p:ph idx="1"/>
          </p:nvPr>
        </p:nvSpPr>
        <p:spPr>
          <a:xfrm>
            <a:off x="827584" y="1772816"/>
            <a:ext cx="7488832" cy="4505747"/>
          </a:xfrm>
        </p:spPr>
        <p:txBody>
          <a:bodyPr lIns="90000"/>
          <a:lstStyle/>
          <a:p>
            <a:r>
              <a:rPr lang="zh-TW" altLang="en-US" sz="2400" i="0" u="none" strike="noStrike" baseline="0" dirty="0">
                <a:solidFill>
                  <a:srgbClr val="000000"/>
                </a:solidFill>
                <a:effectLst/>
                <a:latin typeface="標楷體" panose="03000509000000000000" pitchFamily="65" charset="-120"/>
                <a:ea typeface="標楷體" panose="03000509000000000000" pitchFamily="65" charset="-120"/>
              </a:rPr>
              <a:t>組成調查小組時 各該主管機關應從調查人才庫推舉</a:t>
            </a:r>
            <a:r>
              <a:rPr lang="zh-TW" altLang="en-US" sz="2400" i="0" u="none" strike="noStrike" baseline="0" dirty="0">
                <a:solidFill>
                  <a:srgbClr val="C00000"/>
                </a:solidFill>
                <a:effectLst/>
                <a:latin typeface="標楷體" panose="03000509000000000000" pitchFamily="65" charset="-120"/>
                <a:ea typeface="標楷體" panose="03000509000000000000" pitchFamily="65" charset="-120"/>
              </a:rPr>
              <a:t>三倍至五倍學者專家</a:t>
            </a:r>
            <a:r>
              <a:rPr lang="zh-TW" altLang="en-US" sz="2400" i="0" u="none" strike="noStrike" baseline="0" dirty="0">
                <a:solidFill>
                  <a:srgbClr val="000000"/>
                </a:solidFill>
                <a:effectLst/>
                <a:latin typeface="標楷體" panose="03000509000000000000" pitchFamily="65" charset="-120"/>
                <a:ea typeface="標楷體" panose="03000509000000000000" pitchFamily="65" charset="-120"/>
              </a:rPr>
              <a:t>，供學校遴選三人或五人為委員，並應全部外聘；偏遠地區學校外聘調查委員有困難者，學校主管機關應給予必要之協助。</a:t>
            </a:r>
          </a:p>
          <a:p>
            <a:r>
              <a:rPr lang="zh-TW" altLang="en-US" sz="2400" i="0" u="none" strike="noStrike" baseline="0" dirty="0">
                <a:solidFill>
                  <a:srgbClr val="000000"/>
                </a:solidFill>
                <a:effectLst/>
                <a:latin typeface="標楷體" panose="03000509000000000000" pitchFamily="65" charset="-120"/>
                <a:ea typeface="標楷體" panose="03000509000000000000" pitchFamily="65" charset="-120"/>
              </a:rPr>
              <a:t>調查小組委員應包括</a:t>
            </a:r>
            <a:r>
              <a:rPr lang="zh-TW" altLang="en-US" sz="2400" i="0" u="none" strike="noStrike" baseline="0" dirty="0">
                <a:solidFill>
                  <a:srgbClr val="C00000"/>
                </a:solidFill>
                <a:effectLst/>
                <a:latin typeface="標楷體" panose="03000509000000000000" pitchFamily="65" charset="-120"/>
                <a:ea typeface="標楷體" panose="03000509000000000000" pitchFamily="65" charset="-120"/>
              </a:rPr>
              <a:t>法律專家學者</a:t>
            </a:r>
            <a:r>
              <a:rPr lang="zh-TW" altLang="en-US" sz="2400" i="0" u="none" strike="noStrike" baseline="0" dirty="0">
                <a:solidFill>
                  <a:srgbClr val="000000"/>
                </a:solidFill>
                <a:effectLst/>
                <a:latin typeface="標楷體" panose="03000509000000000000" pitchFamily="65" charset="-120"/>
                <a:ea typeface="標楷體" panose="03000509000000000000" pitchFamily="65" charset="-120"/>
              </a:rPr>
              <a:t>至少一人。但偏遠地區學校，不在此限。</a:t>
            </a:r>
          </a:p>
          <a:p>
            <a:r>
              <a:rPr lang="zh-TW" altLang="en-US" sz="2400" i="0" u="none" strike="noStrike" baseline="0" dirty="0">
                <a:solidFill>
                  <a:srgbClr val="000000"/>
                </a:solidFill>
                <a:effectLst/>
                <a:latin typeface="標楷體" panose="03000509000000000000" pitchFamily="65" charset="-120"/>
                <a:ea typeface="標楷體" panose="03000509000000000000" pitchFamily="65" charset="-120"/>
              </a:rPr>
              <a:t>調查小組進行調查時，</a:t>
            </a:r>
            <a:r>
              <a:rPr lang="zh-TW" altLang="en-US" sz="2400" i="0" u="none" strike="noStrike" baseline="0" dirty="0">
                <a:solidFill>
                  <a:srgbClr val="C00000"/>
                </a:solidFill>
                <a:effectLst/>
                <a:latin typeface="標楷體" panose="03000509000000000000" pitchFamily="65" charset="-120"/>
                <a:ea typeface="標楷體" panose="03000509000000000000" pitchFamily="65" charset="-120"/>
              </a:rPr>
              <a:t>應邀請</a:t>
            </a:r>
            <a:r>
              <a:rPr lang="zh-TW" altLang="en-US" sz="2400" i="0" u="none" strike="noStrike" baseline="0" dirty="0">
                <a:solidFill>
                  <a:srgbClr val="000000"/>
                </a:solidFill>
                <a:effectLst/>
                <a:latin typeface="標楷體" panose="03000509000000000000" pitchFamily="65" charset="-120"/>
                <a:ea typeface="標楷體" panose="03000509000000000000" pitchFamily="65" charset="-120"/>
              </a:rPr>
              <a:t>學校教師會代表及學校家長會代表陳述意見；學校無教師會者，應邀請該校未兼行政或董事之教師代表陳述意見。	</a:t>
            </a:r>
          </a:p>
          <a:p>
            <a:r>
              <a:rPr lang="zh-TW" altLang="en-US" sz="2400" i="0" u="none" strike="noStrike" baseline="0" dirty="0">
                <a:solidFill>
                  <a:srgbClr val="000000"/>
                </a:solidFill>
                <a:effectLst/>
                <a:latin typeface="標楷體" panose="03000509000000000000" pitchFamily="65" charset="-120"/>
                <a:ea typeface="標楷體" panose="03000509000000000000" pitchFamily="65" charset="-120"/>
              </a:rPr>
              <a:t>校事會議委員，</a:t>
            </a:r>
            <a:r>
              <a:rPr lang="zh-TW" altLang="en-US" sz="2400" i="0" u="none" strike="noStrike" baseline="0" dirty="0">
                <a:solidFill>
                  <a:srgbClr val="C00000"/>
                </a:solidFill>
                <a:effectLst/>
                <a:latin typeface="標楷體" panose="03000509000000000000" pitchFamily="65" charset="-120"/>
                <a:ea typeface="標楷體" panose="03000509000000000000" pitchFamily="65" charset="-120"/>
              </a:rPr>
              <a:t>不得同時擔任</a:t>
            </a:r>
            <a:r>
              <a:rPr lang="zh-TW" altLang="en-US" sz="2400" i="0" u="none" strike="noStrike" baseline="0" dirty="0">
                <a:solidFill>
                  <a:srgbClr val="000000"/>
                </a:solidFill>
                <a:effectLst/>
                <a:latin typeface="標楷體" panose="03000509000000000000" pitchFamily="65" charset="-120"/>
                <a:ea typeface="標楷體" panose="03000509000000000000" pitchFamily="65" charset="-120"/>
              </a:rPr>
              <a:t>其審議處理事件之調查小組委員或學校直接派員調查之調查人員。	</a:t>
            </a:r>
          </a:p>
          <a:p>
            <a:endParaRPr lang="zh-TW" altLang="en-US" sz="1800" b="0" i="0" u="none" strike="noStrike" baseline="0"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18</a:t>
            </a:fld>
            <a:endParaRPr lang="en-US" altLang="zh-TW"/>
          </a:p>
        </p:txBody>
      </p:sp>
    </p:spTree>
    <p:extLst>
      <p:ext uri="{BB962C8B-B14F-4D97-AF65-F5344CB8AC3E}">
        <p14:creationId xmlns:p14="http://schemas.microsoft.com/office/powerpoint/2010/main" val="62167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92696"/>
            <a:ext cx="8229600" cy="1143000"/>
          </a:xfrm>
        </p:spPr>
        <p:txBody>
          <a:bodyPr/>
          <a:lstStyle/>
          <a:p>
            <a:r>
              <a:rPr lang="zh-TW" altLang="en-US" sz="4000" dirty="0">
                <a:solidFill>
                  <a:srgbClr val="000000"/>
                </a:solidFill>
                <a:effectLst/>
                <a:latin typeface="標楷體" panose="03000509000000000000" pitchFamily="65" charset="-120"/>
                <a:ea typeface="標楷體" panose="03000509000000000000" pitchFamily="65" charset="-120"/>
              </a:rPr>
              <a:t>十一、調查規範</a:t>
            </a:r>
            <a:r>
              <a:rPr lang="en-US" altLang="zh-TW" sz="4000" dirty="0">
                <a:solidFill>
                  <a:srgbClr val="000000"/>
                </a:solidFill>
                <a:effectLst/>
                <a:latin typeface="標楷體" panose="03000509000000000000" pitchFamily="65" charset="-120"/>
                <a:ea typeface="標楷體" panose="03000509000000000000" pitchFamily="65" charset="-120"/>
              </a:rPr>
              <a:t>1</a:t>
            </a:r>
            <a:endParaRPr lang="zh-TW" altLang="en-US" sz="4000" dirty="0">
              <a:solidFill>
                <a:srgbClr val="000000"/>
              </a:solidFill>
              <a:effectLst/>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007604" y="2314162"/>
            <a:ext cx="7128792" cy="3384376"/>
          </a:xfrm>
        </p:spPr>
        <p:txBody>
          <a:bodyPr lIns="90000"/>
          <a:lstStyle/>
          <a:p>
            <a:pPr>
              <a:lnSpc>
                <a:spcPct val="200000"/>
              </a:lnSpc>
            </a:pPr>
            <a:r>
              <a:rPr lang="zh-TW" altLang="en-US" sz="2400" i="0" u="none" strike="noStrike" baseline="0" dirty="0">
                <a:solidFill>
                  <a:srgbClr val="000000"/>
                </a:solidFill>
                <a:effectLst/>
                <a:latin typeface="標楷體" panose="03000509000000000000" pitchFamily="65" charset="-120"/>
                <a:ea typeface="標楷體" panose="03000509000000000000" pitchFamily="65" charset="-120"/>
              </a:rPr>
              <a:t>調查小組進行調查時，</a:t>
            </a:r>
            <a:r>
              <a:rPr lang="zh-TW" altLang="en-US" sz="2400" i="0" u="none" strike="noStrike" baseline="0" dirty="0">
                <a:solidFill>
                  <a:srgbClr val="C00000"/>
                </a:solidFill>
                <a:effectLst/>
                <a:latin typeface="標楷體" panose="03000509000000000000" pitchFamily="65" charset="-120"/>
                <a:ea typeface="標楷體" panose="03000509000000000000" pitchFamily="65" charset="-120"/>
              </a:rPr>
              <a:t>應邀請</a:t>
            </a:r>
            <a:r>
              <a:rPr lang="zh-TW" altLang="en-US" sz="2400" i="0" u="none" strike="noStrike" baseline="0" dirty="0">
                <a:solidFill>
                  <a:srgbClr val="000000"/>
                </a:solidFill>
                <a:effectLst/>
                <a:latin typeface="標楷體" panose="03000509000000000000" pitchFamily="65" charset="-120"/>
                <a:ea typeface="標楷體" panose="03000509000000000000" pitchFamily="65" charset="-120"/>
              </a:rPr>
              <a:t>學校教師會代表及學校家長會代表陳述意見；</a:t>
            </a:r>
            <a:endParaRPr lang="en-US" altLang="zh-TW" sz="2400" i="0" u="none" strike="noStrike" baseline="0" dirty="0">
              <a:solidFill>
                <a:srgbClr val="000000"/>
              </a:solidFill>
              <a:effectLst/>
              <a:latin typeface="標楷體" panose="03000509000000000000" pitchFamily="65" charset="-120"/>
              <a:ea typeface="標楷體" panose="03000509000000000000" pitchFamily="65" charset="-120"/>
            </a:endParaRPr>
          </a:p>
          <a:p>
            <a:pPr>
              <a:lnSpc>
                <a:spcPct val="200000"/>
              </a:lnSpc>
            </a:pPr>
            <a:r>
              <a:rPr lang="zh-TW" altLang="en-US" sz="2400" i="0" u="none" strike="noStrike" baseline="0" dirty="0">
                <a:solidFill>
                  <a:srgbClr val="000000"/>
                </a:solidFill>
                <a:effectLst/>
                <a:latin typeface="標楷體" panose="03000509000000000000" pitchFamily="65" charset="-120"/>
                <a:ea typeface="標楷體" panose="03000509000000000000" pitchFamily="65" charset="-120"/>
              </a:rPr>
              <a:t>學校無教師會者，應邀請該校未兼行政或董事之教師代表陳述意見。	</a:t>
            </a:r>
          </a:p>
          <a:p>
            <a:endParaRPr lang="zh-TW" altLang="en-US" sz="1800" b="0" i="0" u="none" strike="noStrike" baseline="0"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19</a:t>
            </a:fld>
            <a:endParaRPr lang="en-US" altLang="zh-TW"/>
          </a:p>
        </p:txBody>
      </p:sp>
    </p:spTree>
    <p:extLst>
      <p:ext uri="{BB962C8B-B14F-4D97-AF65-F5344CB8AC3E}">
        <p14:creationId xmlns:p14="http://schemas.microsoft.com/office/powerpoint/2010/main" val="171719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xfrm>
            <a:off x="457200" y="390722"/>
            <a:ext cx="8229600" cy="648072"/>
          </a:xfrm>
        </p:spPr>
        <p:txBody>
          <a:bodyPr/>
          <a:lstStyle/>
          <a:p>
            <a:r>
              <a:rPr lang="zh-TW" altLang="en-US" sz="4000" dirty="0">
                <a:solidFill>
                  <a:srgbClr val="000000"/>
                </a:solidFill>
                <a:effectLst/>
                <a:latin typeface="標楷體" pitchFamily="65" charset="-120"/>
                <a:ea typeface="標楷體" pitchFamily="65" charset="-120"/>
              </a:rPr>
              <a:t>        講者簡介    </a:t>
            </a:r>
            <a:r>
              <a:rPr lang="zh-TW" altLang="en-US" sz="2400" dirty="0">
                <a:solidFill>
                  <a:srgbClr val="000000"/>
                </a:solidFill>
                <a:effectLst/>
                <a:latin typeface="標楷體" pitchFamily="65" charset="-120"/>
                <a:ea typeface="標楷體" pitchFamily="65" charset="-120"/>
              </a:rPr>
              <a:t>吳昌倫</a:t>
            </a:r>
          </a:p>
        </p:txBody>
      </p:sp>
      <p:sp>
        <p:nvSpPr>
          <p:cNvPr id="3" name="內容版面配置區 2"/>
          <p:cNvSpPr>
            <a:spLocks noGrp="1"/>
          </p:cNvSpPr>
          <p:nvPr>
            <p:ph idx="1"/>
          </p:nvPr>
        </p:nvSpPr>
        <p:spPr>
          <a:xfrm>
            <a:off x="667431" y="660898"/>
            <a:ext cx="8017285" cy="5832648"/>
          </a:xfrm>
        </p:spPr>
        <p:txBody>
          <a:bodyPr/>
          <a:lstStyle/>
          <a:p>
            <a:pPr marL="271463" indent="-271463">
              <a:lnSpc>
                <a:spcPts val="3000"/>
              </a:lnSpc>
              <a:spcBef>
                <a:spcPct val="0"/>
              </a:spcBef>
              <a:defRPr/>
            </a:pPr>
            <a:r>
              <a:rPr lang="zh-TW" altLang="en-US" sz="2000" dirty="0">
                <a:solidFill>
                  <a:srgbClr val="000000"/>
                </a:solidFill>
                <a:effectLst/>
                <a:latin typeface="標楷體" pitchFamily="65" charset="-120"/>
                <a:ea typeface="標楷體" pitchFamily="65" charset="-120"/>
              </a:rPr>
              <a:t>學歷：</a:t>
            </a:r>
            <a:endParaRPr lang="en-US" altLang="zh-TW" sz="2000" dirty="0">
              <a:solidFill>
                <a:srgbClr val="000000"/>
              </a:solidFill>
              <a:effectLst/>
              <a:latin typeface="標楷體" pitchFamily="65" charset="-120"/>
              <a:ea typeface="標楷體" pitchFamily="65" charset="-120"/>
            </a:endParaRPr>
          </a:p>
          <a:p>
            <a:pPr marL="0" indent="0">
              <a:lnSpc>
                <a:spcPts val="3000"/>
              </a:lnSpc>
              <a:spcBef>
                <a:spcPct val="0"/>
              </a:spcBef>
              <a:buNone/>
              <a:defRPr/>
            </a:pPr>
            <a:r>
              <a:rPr lang="zh-TW" altLang="en-US" sz="1800" dirty="0">
                <a:solidFill>
                  <a:srgbClr val="000000"/>
                </a:solidFill>
                <a:effectLst/>
                <a:latin typeface="標楷體" pitchFamily="65" charset="-120"/>
                <a:ea typeface="標楷體" pitchFamily="65" charset="-120"/>
              </a:rPr>
              <a:t>國立政治大學法律學碩士</a:t>
            </a:r>
            <a:endParaRPr lang="en-US" altLang="zh-TW" sz="1800" dirty="0">
              <a:solidFill>
                <a:srgbClr val="000000"/>
              </a:solidFill>
              <a:effectLst/>
              <a:latin typeface="標楷體" pitchFamily="65" charset="-120"/>
              <a:ea typeface="標楷體" pitchFamily="65" charset="-120"/>
            </a:endParaRPr>
          </a:p>
          <a:p>
            <a:pPr marL="271463" indent="-271463">
              <a:lnSpc>
                <a:spcPts val="3000"/>
              </a:lnSpc>
              <a:spcBef>
                <a:spcPct val="0"/>
              </a:spcBef>
              <a:defRPr/>
            </a:pPr>
            <a:r>
              <a:rPr lang="zh-TW" altLang="en-US" sz="2000" dirty="0">
                <a:solidFill>
                  <a:srgbClr val="000000"/>
                </a:solidFill>
                <a:effectLst/>
                <a:latin typeface="標楷體" pitchFamily="65" charset="-120"/>
                <a:ea typeface="標楷體" pitchFamily="65" charset="-120"/>
              </a:rPr>
              <a:t>經歷：</a:t>
            </a:r>
            <a:endParaRPr lang="en-US" altLang="zh-TW" sz="2000" dirty="0">
              <a:solidFill>
                <a:srgbClr val="000000"/>
              </a:solidFill>
              <a:effectLst/>
              <a:latin typeface="標楷體" pitchFamily="65" charset="-120"/>
              <a:ea typeface="標楷體" pitchFamily="65" charset="-120"/>
            </a:endParaRPr>
          </a:p>
          <a:p>
            <a:pPr marL="0" indent="0">
              <a:lnSpc>
                <a:spcPts val="3000"/>
              </a:lnSpc>
              <a:spcBef>
                <a:spcPct val="0"/>
              </a:spcBef>
              <a:buNone/>
              <a:defRPr/>
            </a:pPr>
            <a:r>
              <a:rPr lang="zh-TW" altLang="en-US" sz="1800" dirty="0">
                <a:solidFill>
                  <a:srgbClr val="000000"/>
                </a:solidFill>
                <a:effectLst/>
                <a:latin typeface="標楷體" pitchFamily="65" charset="-120"/>
                <a:ea typeface="標楷體" pitchFamily="65" charset="-120"/>
              </a:rPr>
              <a:t>國小</a:t>
            </a:r>
            <a:r>
              <a:rPr lang="zh-TW" altLang="en-US" sz="1800" dirty="0">
                <a:solidFill>
                  <a:srgbClr val="000000"/>
                </a:solidFill>
                <a:effectLst/>
                <a:latin typeface="標楷體"/>
                <a:ea typeface="標楷體"/>
              </a:rPr>
              <a:t>、高中、大專</a:t>
            </a:r>
            <a:r>
              <a:rPr lang="zh-TW" altLang="en-US" sz="1800" dirty="0">
                <a:solidFill>
                  <a:srgbClr val="000000"/>
                </a:solidFill>
                <a:effectLst/>
                <a:latin typeface="標楷體" panose="03000509000000000000" pitchFamily="65" charset="-120"/>
                <a:ea typeface="標楷體" panose="03000509000000000000" pitchFamily="65" charset="-120"/>
              </a:rPr>
              <a:t>教師   </a:t>
            </a:r>
            <a:r>
              <a:rPr lang="en-US" altLang="zh-TW" sz="1800" dirty="0">
                <a:solidFill>
                  <a:srgbClr val="000000"/>
                </a:solidFill>
                <a:effectLst/>
                <a:latin typeface="標楷體" panose="03000509000000000000" pitchFamily="65" charset="-120"/>
                <a:ea typeface="標楷體" panose="03000509000000000000" pitchFamily="65" charset="-120"/>
              </a:rPr>
              <a:t>(</a:t>
            </a:r>
            <a:r>
              <a:rPr lang="zh-TW" altLang="en-US" sz="1800" dirty="0">
                <a:solidFill>
                  <a:srgbClr val="000000"/>
                </a:solidFill>
                <a:effectLst/>
                <a:latin typeface="標楷體" panose="03000509000000000000" pitchFamily="65" charset="-120"/>
                <a:ea typeface="標楷體" panose="03000509000000000000" pitchFamily="65" charset="-120"/>
              </a:rPr>
              <a:t>教學年資＞</a:t>
            </a:r>
            <a:r>
              <a:rPr lang="en-US" altLang="zh-TW" sz="1800" dirty="0">
                <a:solidFill>
                  <a:srgbClr val="000000"/>
                </a:solidFill>
                <a:effectLst/>
                <a:latin typeface="標楷體" panose="03000509000000000000" pitchFamily="65" charset="-120"/>
                <a:ea typeface="標楷體" panose="03000509000000000000" pitchFamily="65" charset="-120"/>
              </a:rPr>
              <a:t>34</a:t>
            </a:r>
            <a:r>
              <a:rPr lang="zh-TW" altLang="en-US" sz="1800" dirty="0">
                <a:solidFill>
                  <a:srgbClr val="000000"/>
                </a:solidFill>
                <a:effectLst/>
                <a:latin typeface="標楷體" panose="03000509000000000000" pitchFamily="65" charset="-120"/>
                <a:ea typeface="標楷體" panose="03000509000000000000" pitchFamily="65" charset="-120"/>
              </a:rPr>
              <a:t>年</a:t>
            </a:r>
            <a:r>
              <a:rPr lang="en-US" altLang="zh-TW" sz="1800" dirty="0">
                <a:solidFill>
                  <a:srgbClr val="000000"/>
                </a:solidFill>
                <a:effectLst/>
                <a:latin typeface="標楷體" panose="03000509000000000000" pitchFamily="65" charset="-120"/>
                <a:ea typeface="標楷體" panose="03000509000000000000" pitchFamily="65" charset="-120"/>
              </a:rPr>
              <a:t>)</a:t>
            </a:r>
          </a:p>
          <a:p>
            <a:pPr marL="0" indent="0">
              <a:lnSpc>
                <a:spcPts val="3000"/>
              </a:lnSpc>
              <a:spcBef>
                <a:spcPct val="0"/>
              </a:spcBef>
              <a:buNone/>
              <a:defRPr/>
            </a:pPr>
            <a:r>
              <a:rPr lang="zh-TW" altLang="en-US" sz="1800" dirty="0">
                <a:solidFill>
                  <a:srgbClr val="000000"/>
                </a:solidFill>
                <a:effectLst/>
                <a:latin typeface="標楷體" pitchFamily="65" charset="-120"/>
                <a:ea typeface="標楷體" pitchFamily="65" charset="-120"/>
              </a:rPr>
              <a:t>教育部教師專業審查會委員</a:t>
            </a:r>
            <a:endParaRPr lang="en-US" altLang="zh-TW" sz="1800" dirty="0">
              <a:solidFill>
                <a:srgbClr val="000000"/>
              </a:solidFill>
              <a:effectLst/>
              <a:latin typeface="標楷體" pitchFamily="65" charset="-120"/>
              <a:ea typeface="標楷體" pitchFamily="65" charset="-120"/>
            </a:endParaRPr>
          </a:p>
          <a:p>
            <a:pPr marL="0" indent="0">
              <a:lnSpc>
                <a:spcPts val="3000"/>
              </a:lnSpc>
              <a:spcBef>
                <a:spcPct val="0"/>
              </a:spcBef>
              <a:buNone/>
              <a:defRPr/>
            </a:pPr>
            <a:r>
              <a:rPr lang="zh-TW" altLang="en-US" sz="1800" dirty="0">
                <a:solidFill>
                  <a:srgbClr val="000000"/>
                </a:solidFill>
                <a:effectLst/>
                <a:latin typeface="標楷體" pitchFamily="65" charset="-120"/>
                <a:ea typeface="標楷體" pitchFamily="65" charset="-120"/>
              </a:rPr>
              <a:t>教育部專審會、校事會議、教保、霸凌等調查員培訓講師暨調查專業人員</a:t>
            </a:r>
          </a:p>
          <a:p>
            <a:pPr marL="0" indent="0">
              <a:lnSpc>
                <a:spcPts val="3000"/>
              </a:lnSpc>
              <a:spcBef>
                <a:spcPct val="0"/>
              </a:spcBef>
              <a:buNone/>
              <a:defRPr/>
            </a:pPr>
            <a:r>
              <a:rPr lang="zh-TW" altLang="en-US" sz="1800" dirty="0">
                <a:solidFill>
                  <a:srgbClr val="000000"/>
                </a:solidFill>
                <a:effectLst/>
                <a:latin typeface="標楷體" pitchFamily="65" charset="-120"/>
                <a:ea typeface="標楷體" pitchFamily="65" charset="-120"/>
              </a:rPr>
              <a:t>教育部專科以上學校校園霸凌事件審議委員會委員</a:t>
            </a:r>
          </a:p>
          <a:p>
            <a:pPr marL="0" indent="0">
              <a:lnSpc>
                <a:spcPts val="3000"/>
              </a:lnSpc>
              <a:spcBef>
                <a:spcPct val="0"/>
              </a:spcBef>
              <a:buNone/>
              <a:defRPr/>
            </a:pPr>
            <a:r>
              <a:rPr lang="zh-TW" altLang="en-US" sz="1800" kern="150" dirty="0">
                <a:solidFill>
                  <a:srgbClr val="000000"/>
                </a:solidFill>
                <a:effectLst/>
                <a:latin typeface="Liberation Serif"/>
                <a:ea typeface="標楷體" panose="03000509000000000000" pitchFamily="65" charset="-120"/>
                <a:cs typeface="Lucida Sans" panose="020B0602030504020204" pitchFamily="34" charset="0"/>
              </a:rPr>
              <a:t>教育部</a:t>
            </a:r>
            <a:r>
              <a:rPr lang="zh-TW" altLang="zh-TW" sz="1800" kern="150" dirty="0">
                <a:solidFill>
                  <a:srgbClr val="000000"/>
                </a:solidFill>
                <a:effectLst/>
                <a:latin typeface="Liberation Serif"/>
                <a:ea typeface="標楷體" panose="03000509000000000000" pitchFamily="65" charset="-120"/>
                <a:cs typeface="Lucida Sans" panose="020B0602030504020204" pitchFamily="34" charset="0"/>
              </a:rPr>
              <a:t>高中職學生</a:t>
            </a:r>
            <a:r>
              <a:rPr lang="en-US" altLang="zh-TW" sz="1800" kern="150" dirty="0">
                <a:solidFill>
                  <a:srgbClr val="000000"/>
                </a:solidFill>
                <a:effectLst/>
                <a:latin typeface="Liberation Serif"/>
                <a:ea typeface="標楷體" panose="03000509000000000000" pitchFamily="65" charset="-120"/>
                <a:cs typeface="Lucida Sans" panose="020B0602030504020204" pitchFamily="34" charset="0"/>
              </a:rPr>
              <a:t>(</a:t>
            </a:r>
            <a:r>
              <a:rPr lang="zh-TW" altLang="zh-TW" sz="1800" kern="150" dirty="0">
                <a:solidFill>
                  <a:srgbClr val="000000"/>
                </a:solidFill>
                <a:effectLst/>
                <a:latin typeface="Liberation Serif"/>
                <a:ea typeface="標楷體" panose="03000509000000000000" pitchFamily="65" charset="-120"/>
                <a:cs typeface="Lucida Sans" panose="020B0602030504020204" pitchFamily="34" charset="0"/>
              </a:rPr>
              <a:t>再</a:t>
            </a:r>
            <a:r>
              <a:rPr lang="en-US" altLang="zh-TW" sz="1800" kern="150" dirty="0">
                <a:solidFill>
                  <a:srgbClr val="000000"/>
                </a:solidFill>
                <a:effectLst/>
                <a:latin typeface="Liberation Serif"/>
                <a:ea typeface="標楷體" panose="03000509000000000000" pitchFamily="65" charset="-120"/>
                <a:cs typeface="Lucida Sans" panose="020B0602030504020204" pitchFamily="34" charset="0"/>
              </a:rPr>
              <a:t>)</a:t>
            </a:r>
            <a:r>
              <a:rPr lang="zh-TW" altLang="zh-TW" sz="1800" kern="150" dirty="0">
                <a:solidFill>
                  <a:srgbClr val="000000"/>
                </a:solidFill>
                <a:effectLst/>
                <a:latin typeface="Liberation Serif"/>
                <a:ea typeface="標楷體" panose="03000509000000000000" pitchFamily="65" charset="-120"/>
                <a:cs typeface="Lucida Sans" panose="020B0602030504020204" pitchFamily="34" charset="0"/>
              </a:rPr>
              <a:t>申訴委員會校外人才庫專家</a:t>
            </a:r>
            <a:endParaRPr lang="en-US" altLang="zh-TW" sz="1800" kern="150" dirty="0">
              <a:solidFill>
                <a:srgbClr val="000000"/>
              </a:solidFill>
              <a:effectLst/>
              <a:latin typeface="Liberation Serif"/>
              <a:ea typeface="標楷體" panose="03000509000000000000" pitchFamily="65" charset="-120"/>
              <a:cs typeface="Lucida Sans" panose="020B0602030504020204" pitchFamily="34" charset="0"/>
            </a:endParaRPr>
          </a:p>
          <a:p>
            <a:pPr marL="0" indent="0">
              <a:lnSpc>
                <a:spcPts val="3000"/>
              </a:lnSpc>
              <a:spcBef>
                <a:spcPct val="0"/>
              </a:spcBef>
              <a:buNone/>
              <a:defRPr/>
            </a:pPr>
            <a:r>
              <a:rPr lang="zh-TW" altLang="en-US" sz="1800" dirty="0">
                <a:solidFill>
                  <a:srgbClr val="000000"/>
                </a:solidFill>
                <a:effectLst/>
                <a:latin typeface="標楷體" pitchFamily="65" charset="-120"/>
                <a:ea typeface="標楷體" pitchFamily="65" charset="-120"/>
              </a:rPr>
              <a:t>教育部中央教師申訴評議委員會第</a:t>
            </a:r>
            <a:r>
              <a:rPr lang="en-US" altLang="zh-TW" sz="1800" dirty="0">
                <a:solidFill>
                  <a:srgbClr val="000000"/>
                </a:solidFill>
                <a:effectLst/>
                <a:latin typeface="標楷體" pitchFamily="65" charset="-120"/>
                <a:ea typeface="標楷體" pitchFamily="65" charset="-120"/>
              </a:rPr>
              <a:t>11-13</a:t>
            </a:r>
            <a:r>
              <a:rPr lang="zh-TW" altLang="en-US" sz="1800" dirty="0">
                <a:solidFill>
                  <a:srgbClr val="000000"/>
                </a:solidFill>
                <a:effectLst/>
                <a:latin typeface="標楷體" pitchFamily="65" charset="-120"/>
                <a:ea typeface="標楷體" pitchFamily="65" charset="-120"/>
              </a:rPr>
              <a:t>屆委員</a:t>
            </a:r>
          </a:p>
          <a:p>
            <a:pPr marL="0" indent="0">
              <a:lnSpc>
                <a:spcPts val="3000"/>
              </a:lnSpc>
              <a:spcBef>
                <a:spcPct val="0"/>
              </a:spcBef>
              <a:buNone/>
              <a:defRPr/>
            </a:pPr>
            <a:r>
              <a:rPr lang="zh-TW" altLang="en-US" sz="1800" dirty="0">
                <a:solidFill>
                  <a:srgbClr val="000000"/>
                </a:solidFill>
                <a:effectLst/>
                <a:latin typeface="標楷體" pitchFamily="65" charset="-120"/>
                <a:ea typeface="標楷體" pitchFamily="65" charset="-120"/>
              </a:rPr>
              <a:t>台灣省教師申訴評議委員會第</a:t>
            </a:r>
            <a:r>
              <a:rPr lang="en-US" altLang="zh-TW" sz="1800" dirty="0">
                <a:solidFill>
                  <a:srgbClr val="000000"/>
                </a:solidFill>
                <a:effectLst/>
                <a:latin typeface="標楷體" pitchFamily="65" charset="-120"/>
                <a:ea typeface="標楷體" pitchFamily="65" charset="-120"/>
              </a:rPr>
              <a:t>5-9</a:t>
            </a:r>
            <a:r>
              <a:rPr lang="zh-TW" altLang="en-US" sz="1800" dirty="0">
                <a:solidFill>
                  <a:srgbClr val="000000"/>
                </a:solidFill>
                <a:effectLst/>
                <a:latin typeface="標楷體" pitchFamily="65" charset="-120"/>
                <a:ea typeface="標楷體" pitchFamily="65" charset="-120"/>
              </a:rPr>
              <a:t>屆委員</a:t>
            </a:r>
          </a:p>
          <a:p>
            <a:pPr marL="0" indent="0">
              <a:lnSpc>
                <a:spcPts val="3000"/>
              </a:lnSpc>
              <a:spcBef>
                <a:spcPct val="0"/>
              </a:spcBef>
              <a:buNone/>
              <a:defRPr/>
            </a:pPr>
            <a:r>
              <a:rPr lang="zh-TW" altLang="en-US" sz="1800" dirty="0">
                <a:solidFill>
                  <a:srgbClr val="000000"/>
                </a:solidFill>
                <a:effectLst/>
                <a:latin typeface="標楷體" pitchFamily="65" charset="-120"/>
                <a:ea typeface="標楷體" pitchFamily="65" charset="-120"/>
              </a:rPr>
              <a:t>宜蘭縣校事會議、校園霸凌審議委員會委員、學生再申訴評議委員</a:t>
            </a:r>
            <a:endParaRPr lang="en-US" altLang="zh-TW" sz="1800" dirty="0">
              <a:solidFill>
                <a:srgbClr val="000000"/>
              </a:solidFill>
              <a:effectLst/>
              <a:latin typeface="標楷體" pitchFamily="65" charset="-120"/>
              <a:ea typeface="標楷體" pitchFamily="65" charset="-120"/>
            </a:endParaRPr>
          </a:p>
          <a:p>
            <a:pPr marL="0" indent="0">
              <a:lnSpc>
                <a:spcPts val="3000"/>
              </a:lnSpc>
              <a:spcBef>
                <a:spcPct val="0"/>
              </a:spcBef>
              <a:buNone/>
              <a:defRPr/>
            </a:pPr>
            <a:r>
              <a:rPr lang="zh-TW" altLang="en-US" sz="1800" dirty="0">
                <a:solidFill>
                  <a:srgbClr val="000000"/>
                </a:solidFill>
                <a:effectLst/>
                <a:latin typeface="標楷體" pitchFamily="65" charset="-120"/>
                <a:ea typeface="標楷體" pitchFamily="65" charset="-120"/>
              </a:rPr>
              <a:t>新竹市校園性平</a:t>
            </a:r>
            <a:r>
              <a:rPr lang="en-US" altLang="zh-TW" sz="1800" dirty="0">
                <a:solidFill>
                  <a:srgbClr val="000000"/>
                </a:solidFill>
                <a:effectLst/>
                <a:latin typeface="標楷體" pitchFamily="65" charset="-120"/>
                <a:ea typeface="標楷體" pitchFamily="65" charset="-120"/>
              </a:rPr>
              <a:t>.</a:t>
            </a:r>
            <a:r>
              <a:rPr lang="zh-TW" altLang="en-US" sz="1800" dirty="0">
                <a:solidFill>
                  <a:srgbClr val="000000"/>
                </a:solidFill>
                <a:effectLst/>
                <a:latin typeface="標楷體" pitchFamily="65" charset="-120"/>
                <a:ea typeface="標楷體" pitchFamily="65" charset="-120"/>
              </a:rPr>
              <a:t>霸凌</a:t>
            </a:r>
            <a:r>
              <a:rPr lang="en-US" altLang="zh-TW" sz="1800" dirty="0">
                <a:solidFill>
                  <a:srgbClr val="000000"/>
                </a:solidFill>
                <a:effectLst/>
                <a:latin typeface="標楷體" pitchFamily="65" charset="-120"/>
                <a:ea typeface="標楷體" pitchFamily="65" charset="-120"/>
              </a:rPr>
              <a:t>.</a:t>
            </a:r>
            <a:r>
              <a:rPr lang="zh-TW" altLang="en-US" sz="1800" dirty="0">
                <a:solidFill>
                  <a:srgbClr val="000000"/>
                </a:solidFill>
                <a:effectLst/>
                <a:latin typeface="標楷體" pitchFamily="65" charset="-120"/>
                <a:ea typeface="標楷體" pitchFamily="65" charset="-120"/>
              </a:rPr>
              <a:t>體罰事件處理專家諮詢顧問</a:t>
            </a:r>
            <a:endParaRPr lang="en-US" altLang="zh-TW" sz="1800" dirty="0">
              <a:solidFill>
                <a:srgbClr val="000000"/>
              </a:solidFill>
              <a:effectLst/>
              <a:latin typeface="標楷體" pitchFamily="65" charset="-120"/>
              <a:ea typeface="標楷體" pitchFamily="65" charset="-120"/>
            </a:endParaRPr>
          </a:p>
          <a:p>
            <a:pPr marL="0" indent="0">
              <a:lnSpc>
                <a:spcPts val="3000"/>
              </a:lnSpc>
              <a:spcBef>
                <a:spcPct val="0"/>
              </a:spcBef>
              <a:buNone/>
              <a:defRPr/>
            </a:pPr>
            <a:r>
              <a:rPr lang="zh-TW" altLang="zh-TW" sz="1800" dirty="0">
                <a:solidFill>
                  <a:srgbClr val="000000"/>
                </a:solidFill>
                <a:effectLst/>
                <a:latin typeface="標楷體" pitchFamily="65" charset="-120"/>
                <a:ea typeface="標楷體" pitchFamily="65" charset="-120"/>
              </a:rPr>
              <a:t>國立宜蘭大學教師申訴評議委員</a:t>
            </a:r>
            <a:r>
              <a:rPr lang="zh-TW" altLang="en-US" sz="1800" dirty="0">
                <a:solidFill>
                  <a:srgbClr val="000000"/>
                </a:solidFill>
                <a:effectLst/>
                <a:latin typeface="標楷體" pitchFamily="65" charset="-120"/>
                <a:ea typeface="標楷體" pitchFamily="65" charset="-120"/>
              </a:rPr>
              <a:t>會第</a:t>
            </a:r>
            <a:r>
              <a:rPr lang="en-US" altLang="zh-TW" sz="1800" dirty="0">
                <a:solidFill>
                  <a:srgbClr val="000000"/>
                </a:solidFill>
                <a:effectLst/>
                <a:latin typeface="標楷體" pitchFamily="65" charset="-120"/>
                <a:ea typeface="標楷體" pitchFamily="65" charset="-120"/>
              </a:rPr>
              <a:t>1-5</a:t>
            </a:r>
            <a:r>
              <a:rPr lang="zh-TW" altLang="en-US" sz="1800" dirty="0">
                <a:solidFill>
                  <a:srgbClr val="000000"/>
                </a:solidFill>
                <a:effectLst/>
                <a:latin typeface="標楷體" pitchFamily="65" charset="-120"/>
                <a:ea typeface="標楷體" pitchFamily="65" charset="-120"/>
              </a:rPr>
              <a:t>屆委員</a:t>
            </a:r>
            <a:endParaRPr lang="en-US" altLang="zh-TW" sz="1800" dirty="0">
              <a:solidFill>
                <a:srgbClr val="000000"/>
              </a:solidFill>
              <a:effectLst/>
              <a:latin typeface="標楷體" pitchFamily="65" charset="-120"/>
              <a:ea typeface="標楷體" pitchFamily="65" charset="-120"/>
            </a:endParaRPr>
          </a:p>
          <a:p>
            <a:pPr marL="0" indent="0">
              <a:lnSpc>
                <a:spcPts val="3000"/>
              </a:lnSpc>
              <a:spcBef>
                <a:spcPct val="0"/>
              </a:spcBef>
              <a:buNone/>
              <a:defRPr/>
            </a:pPr>
            <a:r>
              <a:rPr lang="zh-TW" altLang="en-US" sz="1800" dirty="0">
                <a:solidFill>
                  <a:srgbClr val="000000"/>
                </a:solidFill>
                <a:effectLst/>
                <a:latin typeface="標楷體" pitchFamily="65" charset="-120"/>
                <a:ea typeface="標楷體" pitchFamily="65" charset="-120"/>
              </a:rPr>
              <a:t>蘭陽技術學院</a:t>
            </a:r>
            <a:r>
              <a:rPr lang="zh-TW" altLang="zh-TW" sz="1800" dirty="0">
                <a:solidFill>
                  <a:srgbClr val="000000"/>
                </a:solidFill>
                <a:effectLst/>
                <a:latin typeface="標楷體" pitchFamily="65" charset="-120"/>
                <a:ea typeface="標楷體" pitchFamily="65" charset="-120"/>
              </a:rPr>
              <a:t>教師申訴評議委員</a:t>
            </a:r>
            <a:r>
              <a:rPr lang="zh-TW" altLang="en-US" sz="1800" dirty="0">
                <a:solidFill>
                  <a:srgbClr val="000000"/>
                </a:solidFill>
                <a:effectLst/>
                <a:latin typeface="標楷體" pitchFamily="65" charset="-120"/>
                <a:ea typeface="標楷體" pitchFamily="65" charset="-120"/>
              </a:rPr>
              <a:t>會委員</a:t>
            </a:r>
            <a:endParaRPr lang="en-US" altLang="zh-TW" sz="1800" dirty="0">
              <a:solidFill>
                <a:srgbClr val="000000"/>
              </a:solidFill>
              <a:effectLst/>
              <a:latin typeface="標楷體" pitchFamily="65" charset="-120"/>
              <a:ea typeface="標楷體" pitchFamily="65" charset="-120"/>
            </a:endParaRPr>
          </a:p>
          <a:p>
            <a:pPr marL="0" indent="0">
              <a:lnSpc>
                <a:spcPts val="3000"/>
              </a:lnSpc>
              <a:spcBef>
                <a:spcPct val="0"/>
              </a:spcBef>
              <a:buNone/>
              <a:defRPr/>
            </a:pPr>
            <a:r>
              <a:rPr lang="zh-TW" altLang="en-US" sz="1800" dirty="0">
                <a:solidFill>
                  <a:srgbClr val="000000"/>
                </a:solidFill>
                <a:effectLst/>
                <a:latin typeface="標楷體" pitchFamily="65" charset="-120"/>
                <a:ea typeface="標楷體" pitchFamily="65" charset="-120"/>
              </a:rPr>
              <a:t>聖母聖母醫護管理專科學校、耕莘健康管理專科學校校園霸凌防制委員會委員</a:t>
            </a:r>
            <a:endParaRPr lang="en-US" altLang="zh-TW" sz="1800" dirty="0">
              <a:solidFill>
                <a:srgbClr val="000000"/>
              </a:solidFill>
              <a:effectLst/>
              <a:latin typeface="標楷體" pitchFamily="65" charset="-120"/>
              <a:ea typeface="標楷體" pitchFamily="65" charset="-120"/>
            </a:endParaRPr>
          </a:p>
          <a:p>
            <a:pPr marL="0" indent="0">
              <a:buNone/>
              <a:defRPr/>
            </a:pPr>
            <a:endParaRPr lang="zh-TW" altLang="en-US" dirty="0"/>
          </a:p>
        </p:txBody>
      </p:sp>
      <p:sp>
        <p:nvSpPr>
          <p:cNvPr id="2" name="投影片編號版面配置區 1"/>
          <p:cNvSpPr>
            <a:spLocks noGrp="1"/>
          </p:cNvSpPr>
          <p:nvPr>
            <p:ph type="sldNum" sz="quarter" idx="12"/>
          </p:nvPr>
        </p:nvSpPr>
        <p:spPr/>
        <p:txBody>
          <a:bodyPr/>
          <a:lstStyle/>
          <a:p>
            <a:pPr>
              <a:defRPr/>
            </a:pPr>
            <a:fld id="{4539F0F6-5DC1-4B69-9EAD-E2AECA67C556}" type="slidenum">
              <a:rPr lang="zh-TW" altLang="en-US" smtClean="0"/>
              <a:pPr>
                <a:defRPr/>
              </a:pPr>
              <a:t>2</a:t>
            </a:fld>
            <a:endParaRPr lang="en-US" altLang="zh-TW"/>
          </a:p>
        </p:txBody>
      </p:sp>
    </p:spTree>
    <p:extLst>
      <p:ext uri="{BB962C8B-B14F-4D97-AF65-F5344CB8AC3E}">
        <p14:creationId xmlns:p14="http://schemas.microsoft.com/office/powerpoint/2010/main" val="2289593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58331"/>
            <a:ext cx="8229600" cy="1143000"/>
          </a:xfrm>
        </p:spPr>
        <p:txBody>
          <a:bodyPr/>
          <a:lstStyle/>
          <a:p>
            <a:r>
              <a:rPr lang="zh-TW" altLang="en-US" sz="4000" dirty="0">
                <a:solidFill>
                  <a:srgbClr val="000000"/>
                </a:solidFill>
                <a:effectLst/>
                <a:latin typeface="標楷體"/>
                <a:ea typeface="標楷體"/>
              </a:rPr>
              <a:t>十二、</a:t>
            </a:r>
            <a:r>
              <a:rPr lang="zh-TW" altLang="en-US" sz="4000" dirty="0">
                <a:solidFill>
                  <a:srgbClr val="000000"/>
                </a:solidFill>
                <a:effectLst/>
                <a:latin typeface="標楷體" panose="03000509000000000000" pitchFamily="65" charset="-120"/>
                <a:ea typeface="標楷體" panose="03000509000000000000" pitchFamily="65" charset="-120"/>
              </a:rPr>
              <a:t>調查規範</a:t>
            </a:r>
            <a:r>
              <a:rPr lang="en-US" altLang="zh-TW" sz="4000" dirty="0">
                <a:solidFill>
                  <a:srgbClr val="000000"/>
                </a:solidFill>
                <a:effectLst/>
                <a:latin typeface="標楷體" panose="03000509000000000000" pitchFamily="65" charset="-120"/>
                <a:ea typeface="標楷體" panose="03000509000000000000" pitchFamily="65" charset="-120"/>
              </a:rPr>
              <a:t>2</a:t>
            </a:r>
            <a:endParaRPr lang="zh-TW" altLang="en-US" sz="4000" dirty="0">
              <a:solidFill>
                <a:srgbClr val="000000"/>
              </a:solidFill>
              <a:effectLst/>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91580" y="1700808"/>
            <a:ext cx="7560840" cy="4577755"/>
          </a:xfrm>
        </p:spPr>
        <p:txBody>
          <a:bodyPr lIns="90000"/>
          <a:lstStyle/>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視需要訪談下列人員，訪談時，學校或調查小組應全程錄音或錄影；受訪談者</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不得自行錄音或錄影</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 	</a:t>
            </a: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當事人、檢舉人及學校相關人員</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a:t>
            </a:r>
            <a:r>
              <a:rPr lang="zh-TW" altLang="en-US" sz="2000" dirty="0">
                <a:solidFill>
                  <a:srgbClr val="C00000"/>
                </a:solidFill>
                <a:effectLst/>
                <a:latin typeface="標楷體" panose="03000509000000000000" pitchFamily="65" charset="-120"/>
                <a:ea typeface="標楷體" panose="03000509000000000000" pitchFamily="65" charset="-120"/>
              </a:rPr>
              <a:t>應</a:t>
            </a:r>
            <a:r>
              <a:rPr lang="zh-TW" altLang="en-US" sz="2000" b="0" i="0" u="none" strike="noStrike" baseline="0" dirty="0">
                <a:solidFill>
                  <a:srgbClr val="C00000"/>
                </a:solidFill>
                <a:effectLst/>
                <a:latin typeface="新細明體" panose="02020500000000000000" pitchFamily="18" charset="-120"/>
                <a:ea typeface="新細明體" panose="02020500000000000000" pitchFamily="18" charset="-120"/>
              </a:rPr>
              <a:t>」</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配合調查</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小組之調查，並提供相關文件、資料或陳述意見；	</a:t>
            </a: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必要時，學校或調查小組得以</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實體或錄影方式觀課</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，行為人應配合。 	</a:t>
            </a: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通知</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當事人</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及</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檢舉人</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配合調查時，應以</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書面</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為之，並記載調查目的、時間、地點及不配合調查所生之效果。 	</a:t>
            </a: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請學生接受訪談時，應以</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保密</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方式為之；學校直接派員調查時，亦同。 	</a:t>
            </a: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權力不對等之情形者，應</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避免其對質</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 	</a:t>
            </a: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調查人員就當事人、檢舉人、協助調查之人之姓名及其他足以辨識身分之資料，應予</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保密</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	</a:t>
            </a:r>
            <a:endParaRPr lang="zh-TW" altLang="en-US" sz="1800" b="0" i="0" u="none" strike="noStrike" baseline="0" dirty="0">
              <a:solidFill>
                <a:srgbClr val="000000"/>
              </a:solidFill>
              <a:latin typeface="標楷體" panose="03000509000000000000" pitchFamily="65" charset="-120"/>
              <a:ea typeface="標楷體" panose="03000509000000000000" pitchFamily="65" charset="-120"/>
            </a:endParaRPr>
          </a:p>
          <a:p>
            <a:endParaRPr lang="zh-TW" altLang="en-US" sz="1800" b="0" i="0" u="none" strike="noStrike" baseline="0"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20</a:t>
            </a:fld>
            <a:endParaRPr lang="en-US" altLang="zh-TW"/>
          </a:p>
        </p:txBody>
      </p:sp>
    </p:spTree>
    <p:extLst>
      <p:ext uri="{BB962C8B-B14F-4D97-AF65-F5344CB8AC3E}">
        <p14:creationId xmlns:p14="http://schemas.microsoft.com/office/powerpoint/2010/main" val="72451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85287"/>
            <a:ext cx="8229600" cy="1143000"/>
          </a:xfrm>
        </p:spPr>
        <p:txBody>
          <a:bodyPr/>
          <a:lstStyle/>
          <a:p>
            <a:r>
              <a:rPr lang="zh-TW" altLang="en-US" sz="4000" dirty="0">
                <a:solidFill>
                  <a:srgbClr val="000000"/>
                </a:solidFill>
                <a:effectLst/>
                <a:latin typeface="標楷體"/>
                <a:ea typeface="標楷體"/>
              </a:rPr>
              <a:t>十三、</a:t>
            </a:r>
            <a:r>
              <a:rPr lang="zh-TW" altLang="en-US" sz="4000" dirty="0">
                <a:solidFill>
                  <a:srgbClr val="000000"/>
                </a:solidFill>
                <a:effectLst/>
                <a:latin typeface="標楷體" panose="03000509000000000000" pitchFamily="65" charset="-120"/>
                <a:ea typeface="標楷體" panose="03000509000000000000" pitchFamily="65" charset="-120"/>
              </a:rPr>
              <a:t>調查規範</a:t>
            </a:r>
            <a:r>
              <a:rPr lang="en-US" altLang="zh-TW" sz="4000" dirty="0">
                <a:solidFill>
                  <a:srgbClr val="000000"/>
                </a:solidFill>
                <a:effectLst/>
                <a:latin typeface="標楷體" panose="03000509000000000000" pitchFamily="65" charset="-120"/>
                <a:ea typeface="標楷體" panose="03000509000000000000" pitchFamily="65" charset="-120"/>
              </a:rPr>
              <a:t>3</a:t>
            </a:r>
            <a:endParaRPr lang="zh-TW" altLang="en-US" sz="4000" dirty="0">
              <a:solidFill>
                <a:srgbClr val="000000"/>
              </a:solidFill>
              <a:effectLst/>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007604" y="1908217"/>
            <a:ext cx="7128792" cy="4257087"/>
          </a:xfrm>
        </p:spPr>
        <p:txBody>
          <a:bodyPr lIns="90000"/>
          <a:lstStyle/>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學校及調查小組之調查處理，不受該事件</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司法程序</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是否進行及審理結果之影響。</a:t>
            </a: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行為人疑似涉及本法第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14</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15</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條或第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18</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條之調查程序，不因行為人</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喪失原身分</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而中止。	</a:t>
            </a: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記載有當事人、檢舉人及協助調查人姓名之</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原始文書</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，應予封存，不得提供偵查、審判機關以外之人閱覽。但法規另有規定者，不在此限。	</a:t>
            </a: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訪談時，學校或調查小組</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應全程錄音或錄影</a:t>
            </a:r>
            <a:r>
              <a:rPr lang="zh-TW" altLang="en-US" sz="2000" dirty="0">
                <a:solidFill>
                  <a:srgbClr val="000000"/>
                </a:solidFill>
                <a:effectLst/>
                <a:latin typeface="標楷體" panose="03000509000000000000" pitchFamily="65" charset="-120"/>
                <a:ea typeface="標楷體" panose="03000509000000000000" pitchFamily="65" charset="-120"/>
              </a:rPr>
              <a:t>。</a:t>
            </a:r>
            <a:endParaRPr lang="en-US" altLang="zh-TW" sz="2000" b="0" i="0" u="none" strike="noStrike" baseline="0" dirty="0">
              <a:solidFill>
                <a:srgbClr val="C00000"/>
              </a:solidFill>
              <a:effectLst/>
              <a:latin typeface="標楷體" panose="03000509000000000000" pitchFamily="65" charset="-120"/>
              <a:ea typeface="標楷體" panose="03000509000000000000" pitchFamily="65" charset="-120"/>
            </a:endParaRP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調查小組應於召開第一次會議之日起</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二個月</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內完成調查報告；必要時，得延長之，延長以二次為限，每次不得逾一個月，學校並應通知當事人。	</a:t>
            </a: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調查過程所需之行政工作，</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學校應協助</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處理。</a:t>
            </a:r>
          </a:p>
          <a:p>
            <a:endParaRPr lang="zh-TW" altLang="en-US" sz="1800" b="0" i="0" u="none" strike="noStrike" baseline="0"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21</a:t>
            </a:fld>
            <a:endParaRPr lang="en-US" altLang="zh-TW"/>
          </a:p>
        </p:txBody>
      </p:sp>
    </p:spTree>
    <p:extLst>
      <p:ext uri="{BB962C8B-B14F-4D97-AF65-F5344CB8AC3E}">
        <p14:creationId xmlns:p14="http://schemas.microsoft.com/office/powerpoint/2010/main" val="3351145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8525" y="589821"/>
            <a:ext cx="8229600" cy="1143000"/>
          </a:xfrm>
        </p:spPr>
        <p:txBody>
          <a:bodyPr/>
          <a:lstStyle/>
          <a:p>
            <a:r>
              <a:rPr lang="zh-TW" altLang="en-US" sz="4000" dirty="0">
                <a:solidFill>
                  <a:srgbClr val="000000"/>
                </a:solidFill>
                <a:effectLst/>
                <a:latin typeface="標楷體"/>
                <a:ea typeface="標楷體"/>
              </a:rPr>
              <a:t>十四、</a:t>
            </a:r>
            <a:r>
              <a:rPr lang="zh-TW" altLang="en-US" sz="4000" dirty="0">
                <a:solidFill>
                  <a:srgbClr val="000000"/>
                </a:solidFill>
                <a:effectLst/>
                <a:latin typeface="標楷體" panose="03000509000000000000" pitchFamily="65" charset="-120"/>
                <a:ea typeface="標楷體" panose="03000509000000000000" pitchFamily="65" charset="-120"/>
              </a:rPr>
              <a:t>校事會議審議</a:t>
            </a:r>
          </a:p>
        </p:txBody>
      </p:sp>
      <p:sp>
        <p:nvSpPr>
          <p:cNvPr id="3" name="內容版面配置區 2"/>
          <p:cNvSpPr>
            <a:spLocks noGrp="1"/>
          </p:cNvSpPr>
          <p:nvPr>
            <p:ph idx="1"/>
          </p:nvPr>
        </p:nvSpPr>
        <p:spPr>
          <a:xfrm>
            <a:off x="628561" y="1803683"/>
            <a:ext cx="7920879" cy="4464496"/>
          </a:xfrm>
        </p:spPr>
        <p:txBody>
          <a:bodyPr lIns="90000"/>
          <a:lstStyle/>
          <a:p>
            <a:pPr>
              <a:lnSpc>
                <a:spcPct val="150000"/>
              </a:lnSpc>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校事會議之審議，應依下列規定辦理：</a:t>
            </a:r>
          </a:p>
          <a:p>
            <a:pPr marL="0" indent="0">
              <a:lnSpc>
                <a:spcPct val="150000"/>
              </a:lnSpc>
              <a:buNone/>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一、依調查報告及其他具體證據，認定事實及作成決議。</a:t>
            </a:r>
          </a:p>
          <a:p>
            <a:pPr marL="0" indent="0">
              <a:lnSpc>
                <a:spcPct val="150000"/>
              </a:lnSpc>
              <a:buNone/>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二、必要時，</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得依職權</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通知當事人、檢舉人、行為人以外之教職員、家長代表、學者專家或有關機關（構）指派之人員，以書面或出席方式說明、陳述意見。</a:t>
            </a:r>
          </a:p>
          <a:p>
            <a:pPr marL="0" indent="0">
              <a:lnSpc>
                <a:spcPct val="150000"/>
              </a:lnSpc>
              <a:buNone/>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前項審議之決議，應經委員</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二分之一</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以上出席及出席委員</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過半數</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之審議通過。	</a:t>
            </a:r>
          </a:p>
          <a:p>
            <a:pPr marL="0" indent="0">
              <a:buNone/>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	</a:t>
            </a: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22</a:t>
            </a:fld>
            <a:endParaRPr lang="en-US" altLang="zh-TW"/>
          </a:p>
        </p:txBody>
      </p:sp>
    </p:spTree>
    <p:extLst>
      <p:ext uri="{BB962C8B-B14F-4D97-AF65-F5344CB8AC3E}">
        <p14:creationId xmlns:p14="http://schemas.microsoft.com/office/powerpoint/2010/main" val="2859984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64704"/>
            <a:ext cx="8229600" cy="1080120"/>
          </a:xfrm>
        </p:spPr>
        <p:txBody>
          <a:bodyPr/>
          <a:lstStyle/>
          <a:p>
            <a:r>
              <a:rPr lang="zh-TW" altLang="en-US" sz="4000" dirty="0">
                <a:solidFill>
                  <a:srgbClr val="000000"/>
                </a:solidFill>
                <a:effectLst/>
                <a:latin typeface="標楷體"/>
                <a:ea typeface="標楷體"/>
              </a:rPr>
              <a:t>十五、審酌情節輕重因素</a:t>
            </a:r>
            <a:endParaRPr lang="zh-TW" altLang="en-US" sz="2800" dirty="0">
              <a:solidFill>
                <a:srgbClr val="000000"/>
              </a:solidFill>
              <a:effectLst/>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35723" y="1844824"/>
            <a:ext cx="7272554" cy="4248472"/>
          </a:xfrm>
        </p:spPr>
        <p:txBody>
          <a:bodyPr/>
          <a:lstStyle/>
          <a:p>
            <a:endParaRPr lang="zh-TW" altLang="en-US" sz="1800" b="0" i="0" u="none" strike="noStrike" baseline="0" dirty="0">
              <a:latin typeface="標楷體" panose="03000509000000000000" pitchFamily="65" charset="-120"/>
              <a:ea typeface="標楷體" panose="03000509000000000000" pitchFamily="65" charset="-120"/>
            </a:endParaRPr>
          </a:p>
          <a:p>
            <a:pPr marL="0" indent="0">
              <a:lnSpc>
                <a:spcPct val="150000"/>
              </a:lnSpc>
              <a:buNone/>
            </a:pPr>
            <a:r>
              <a:rPr lang="zh-TW" altLang="en-US" sz="1800" b="0" i="0" u="none" strike="noStrike" baseline="0" dirty="0">
                <a:solidFill>
                  <a:srgbClr val="000000"/>
                </a:solidFill>
                <a:latin typeface="標楷體" panose="03000509000000000000" pitchFamily="65" charset="-120"/>
                <a:ea typeface="標楷體" panose="03000509000000000000" pitchFamily="65" charset="-120"/>
              </a:rPr>
              <a:t>一、 </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對學生身心造成之侵害。</a:t>
            </a:r>
          </a:p>
          <a:p>
            <a:pPr marL="0" indent="0">
              <a:lnSpc>
                <a:spcPct val="150000"/>
              </a:lnSpc>
              <a:buNone/>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二、 對學生之侵害行為應受責難程度，包括</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故意</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a:t>
            </a:r>
            <a:endPar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lnSpc>
                <a:spcPct val="150000"/>
              </a:lnSpc>
              <a:buNone/>
            </a:pPr>
            <a:r>
              <a:rPr lang="zh-TW" altLang="en-US" sz="2400" dirty="0">
                <a:solidFill>
                  <a:srgbClr val="000000"/>
                </a:solidFill>
                <a:effectLst/>
                <a:latin typeface="標楷體" panose="03000509000000000000" pitchFamily="65" charset="-120"/>
                <a:ea typeface="標楷體" panose="03000509000000000000" pitchFamily="65" charset="-120"/>
              </a:rPr>
              <a:t>     </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過失、</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悛悔實據</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及其他相關因素。</a:t>
            </a:r>
          </a:p>
          <a:p>
            <a:pPr marL="0" indent="0">
              <a:lnSpc>
                <a:spcPct val="150000"/>
              </a:lnSpc>
              <a:buNone/>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三、 對學生侵害行為之</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次數、頻率、行為手段、重    </a:t>
            </a:r>
            <a:endParaRPr lang="en-US" altLang="zh-TW" sz="2400" b="0" i="0" u="none" strike="noStrike" baseline="0" dirty="0">
              <a:solidFill>
                <a:srgbClr val="C00000"/>
              </a:solidFill>
              <a:effectLst/>
              <a:latin typeface="標楷體" panose="03000509000000000000" pitchFamily="65" charset="-120"/>
              <a:ea typeface="標楷體" panose="03000509000000000000" pitchFamily="65" charset="-120"/>
            </a:endParaRPr>
          </a:p>
          <a:p>
            <a:pPr marL="0" indent="0">
              <a:lnSpc>
                <a:spcPct val="150000"/>
              </a:lnSpc>
              <a:buNone/>
            </a:pPr>
            <a:r>
              <a:rPr lang="zh-TW" altLang="en-US" sz="2400" dirty="0">
                <a:solidFill>
                  <a:srgbClr val="C00000"/>
                </a:solidFill>
                <a:effectLst/>
                <a:latin typeface="標楷體" panose="03000509000000000000" pitchFamily="65" charset="-120"/>
                <a:ea typeface="標楷體" panose="03000509000000000000" pitchFamily="65" charset="-120"/>
              </a:rPr>
              <a:t>     </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複違犯</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及其他相關因素。</a:t>
            </a:r>
          </a:p>
          <a:p>
            <a:pPr marL="0" indent="0">
              <a:lnSpc>
                <a:spcPct val="150000"/>
              </a:lnSpc>
              <a:buNone/>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四、 阻卻違法事由。</a:t>
            </a:r>
          </a:p>
          <a:p>
            <a:pPr marL="0" indent="0">
              <a:lnSpc>
                <a:spcPct val="150000"/>
              </a:lnSpc>
              <a:buNone/>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	</a:t>
            </a: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23</a:t>
            </a:fld>
            <a:endParaRPr lang="en-US" altLang="zh-TW" dirty="0"/>
          </a:p>
        </p:txBody>
      </p:sp>
    </p:spTree>
    <p:extLst>
      <p:ext uri="{BB962C8B-B14F-4D97-AF65-F5344CB8AC3E}">
        <p14:creationId xmlns:p14="http://schemas.microsoft.com/office/powerpoint/2010/main" val="1492887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3700" y="275456"/>
            <a:ext cx="8229600" cy="858491"/>
          </a:xfrm>
        </p:spPr>
        <p:txBody>
          <a:bodyPr/>
          <a:lstStyle/>
          <a:p>
            <a:r>
              <a:rPr lang="zh-TW" altLang="en-US" sz="4000" dirty="0">
                <a:solidFill>
                  <a:srgbClr val="000000"/>
                </a:solidFill>
                <a:effectLst/>
                <a:latin typeface="標楷體"/>
                <a:ea typeface="標楷體"/>
              </a:rPr>
              <a:t>十六、阻卻違法事由</a:t>
            </a:r>
            <a:endParaRPr lang="zh-TW" altLang="en-US" sz="2800" dirty="0">
              <a:solidFill>
                <a:srgbClr val="000000"/>
              </a:solidFill>
              <a:effectLst/>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15516" y="1146647"/>
            <a:ext cx="8712968" cy="5601816"/>
          </a:xfrm>
        </p:spPr>
        <p:txBody>
          <a:bodyPr/>
          <a:lstStyle/>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施以強制措施，不予處罰：</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一、攻擊</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教師或他人</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，毀損</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公物或他人物品</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，或有攻擊、毀損行為之虞</a:t>
            </a:r>
            <a:r>
              <a:rPr lang="zh-TW" altLang="en-US" sz="2000" dirty="0">
                <a:solidFill>
                  <a:srgbClr val="000000"/>
                </a:solidFill>
                <a:effectLst/>
                <a:latin typeface="標楷體" panose="03000509000000000000" pitchFamily="65" charset="-120"/>
                <a:ea typeface="標楷體" panose="03000509000000000000" pitchFamily="65" charset="-120"/>
              </a:rPr>
              <a:t>時。</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二、自殺、自傷，或有自殺、自傷之虞。</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三、無正當理由攜帶或不當使用學校依法規定</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違禁物品</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，有侵害他人生 </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命或身體之虞。</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四、其他現在不法侵害他人生命、身體、自由、名譽或財產之行為。</a:t>
            </a: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教師依法令之行為，不予處罰。</a:t>
            </a: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教師業務上之正當行為，及為維持教學秩序與教育活動正常進行之侵害，而出於防衛自己或他人權利之行為，不予處罰。但防衛行為過當者，得減輕或免除其處罰。</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教師對於</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現在</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不法之侵害，而出於防衛自己或他人權利之行為，不予處罰。但防衛行為過當者，得減輕或免除其處罰。</a:t>
            </a:r>
          </a:p>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教師因避免自己或他人生命、身體、自由、名譽或財產之緊急危難而出於不得已之行為，不予處罰。但</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避難行為過當</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者，得減輕或免除其處罰。</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   教師有前五項不予處罰之情形時，亦</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不得予以不利</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之成績考核。</a:t>
            </a: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24</a:t>
            </a:fld>
            <a:endParaRPr lang="en-US" altLang="zh-TW" dirty="0"/>
          </a:p>
        </p:txBody>
      </p:sp>
    </p:spTree>
    <p:extLst>
      <p:ext uri="{BB962C8B-B14F-4D97-AF65-F5344CB8AC3E}">
        <p14:creationId xmlns:p14="http://schemas.microsoft.com/office/powerpoint/2010/main" val="3712421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2442" y="1394361"/>
            <a:ext cx="7488832" cy="4917103"/>
          </a:xfrm>
        </p:spPr>
        <p:txBody>
          <a:bodyPr/>
          <a:lstStyle/>
          <a:p>
            <a:pPr marL="0" indent="0">
              <a:lnSpc>
                <a:spcPct val="150000"/>
              </a:lnSpc>
              <a:buClr>
                <a:srgbClr val="7030A0"/>
              </a:buClr>
              <a:buNone/>
            </a:pPr>
            <a:r>
              <a:rPr lang="zh-TW" altLang="en-US" sz="2400" dirty="0">
                <a:solidFill>
                  <a:srgbClr val="000000"/>
                </a:solidFill>
                <a:effectLst/>
                <a:latin typeface="標楷體" panose="03000509000000000000" pitchFamily="65" charset="-120"/>
                <a:ea typeface="標楷體" panose="03000509000000000000" pitchFamily="65" charset="-120"/>
              </a:rPr>
              <a:t>校事會議決議由學校自行輔導者，應依下列規定組成輔導小組</a:t>
            </a:r>
            <a:r>
              <a:rPr lang="zh-TW" altLang="en-US" sz="2400" dirty="0">
                <a:solidFill>
                  <a:srgbClr val="000000"/>
                </a:solidFill>
                <a:effectLst/>
                <a:latin typeface="新細明體" panose="02020500000000000000" pitchFamily="18" charset="-120"/>
                <a:ea typeface="新細明體" panose="02020500000000000000" pitchFamily="18" charset="-120"/>
              </a:rPr>
              <a:t>：</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lnSpc>
                <a:spcPct val="150000"/>
              </a:lnSpc>
              <a:buClr>
                <a:srgbClr val="7030A0"/>
              </a:buClr>
              <a:buNone/>
            </a:pPr>
            <a:r>
              <a:rPr lang="zh-TW" altLang="en-US" sz="2400" dirty="0">
                <a:solidFill>
                  <a:srgbClr val="000000"/>
                </a:solidFill>
                <a:effectLst/>
                <a:latin typeface="標楷體" panose="03000509000000000000" pitchFamily="65" charset="-120"/>
                <a:ea typeface="標楷體" panose="03000509000000000000" pitchFamily="65" charset="-120"/>
              </a:rPr>
              <a:t>一、校事會議應組成輔導小組，成員以</a:t>
            </a:r>
            <a:r>
              <a:rPr lang="zh-TW" altLang="en-US" sz="2400" dirty="0">
                <a:solidFill>
                  <a:srgbClr val="C00000"/>
                </a:solidFill>
                <a:effectLst/>
                <a:latin typeface="標楷體" panose="03000509000000000000" pitchFamily="65" charset="-120"/>
                <a:ea typeface="標楷體" panose="03000509000000000000" pitchFamily="65" charset="-120"/>
              </a:rPr>
              <a:t>三人或五人</a:t>
            </a:r>
            <a:r>
              <a:rPr lang="zh-TW" altLang="en-US" sz="2400" dirty="0">
                <a:solidFill>
                  <a:srgbClr val="000000"/>
                </a:solidFill>
                <a:effectLst/>
                <a:latin typeface="標楷體" panose="03000509000000000000" pitchFamily="65" charset="-120"/>
                <a:ea typeface="標楷體" panose="03000509000000000000" pitchFamily="65" charset="-120"/>
              </a:rPr>
              <a:t>為   </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lnSpc>
                <a:spcPct val="150000"/>
              </a:lnSpc>
              <a:buClr>
                <a:srgbClr val="7030A0"/>
              </a:buClr>
              <a:buNone/>
            </a:pPr>
            <a:r>
              <a:rPr lang="zh-TW" altLang="en-US" sz="2400" dirty="0">
                <a:solidFill>
                  <a:srgbClr val="000000"/>
                </a:solidFill>
                <a:effectLst/>
                <a:latin typeface="標楷體" panose="03000509000000000000" pitchFamily="65" charset="-120"/>
                <a:ea typeface="標楷體" panose="03000509000000000000" pitchFamily="65" charset="-120"/>
              </a:rPr>
              <a:t>    原則 。</a:t>
            </a:r>
          </a:p>
          <a:p>
            <a:pPr marL="0" indent="0">
              <a:lnSpc>
                <a:spcPct val="150000"/>
              </a:lnSpc>
              <a:buClr>
                <a:srgbClr val="7030A0"/>
              </a:buClr>
              <a:buNone/>
            </a:pPr>
            <a:r>
              <a:rPr lang="zh-TW" altLang="en-US" sz="2400" dirty="0">
                <a:solidFill>
                  <a:srgbClr val="000000"/>
                </a:solidFill>
                <a:effectLst/>
                <a:latin typeface="標楷體" panose="03000509000000000000" pitchFamily="65" charset="-120"/>
                <a:ea typeface="標楷體" panose="03000509000000000000" pitchFamily="65" charset="-120"/>
              </a:rPr>
              <a:t>二、輔導小組應包括輔導</a:t>
            </a:r>
            <a:r>
              <a:rPr lang="zh-TW" altLang="en-US" sz="2400" dirty="0">
                <a:solidFill>
                  <a:srgbClr val="C00000"/>
                </a:solidFill>
                <a:effectLst/>
                <a:latin typeface="標楷體" panose="03000509000000000000" pitchFamily="65" charset="-120"/>
                <a:ea typeface="標楷體" panose="03000509000000000000" pitchFamily="65" charset="-120"/>
              </a:rPr>
              <a:t>人才庫之輔導員至少一人</a:t>
            </a:r>
            <a:r>
              <a:rPr lang="zh-TW" altLang="en-US" sz="2400" dirty="0">
                <a:solidFill>
                  <a:srgbClr val="000000"/>
                </a:solidFill>
                <a:effectLst/>
                <a:latin typeface="標楷體" panose="03000509000000000000" pitchFamily="65" charset="-120"/>
                <a:ea typeface="標楷體" panose="03000509000000000000" pitchFamily="65" charset="-120"/>
              </a:rPr>
              <a:t>。</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lnSpc>
                <a:spcPct val="150000"/>
              </a:lnSpc>
              <a:buClr>
                <a:srgbClr val="7030A0"/>
              </a:buClr>
              <a:buNone/>
            </a:pPr>
            <a:r>
              <a:rPr lang="zh-TW" altLang="en-US" sz="2400" dirty="0">
                <a:solidFill>
                  <a:srgbClr val="000000"/>
                </a:solidFill>
                <a:effectLst/>
                <a:latin typeface="標楷體" panose="03000509000000000000" pitchFamily="65" charset="-120"/>
                <a:ea typeface="標楷體" panose="03000509000000000000" pitchFamily="65" charset="-120"/>
              </a:rPr>
              <a:t>    但偏遠地區學校，不在此限。</a:t>
            </a:r>
          </a:p>
          <a:p>
            <a:pPr marL="0" indent="0">
              <a:lnSpc>
                <a:spcPct val="150000"/>
              </a:lnSpc>
              <a:buClr>
                <a:srgbClr val="7030A0"/>
              </a:buClr>
              <a:buNone/>
            </a:pPr>
            <a:r>
              <a:rPr lang="zh-TW" altLang="en-US" sz="2400" dirty="0">
                <a:solidFill>
                  <a:srgbClr val="000000"/>
                </a:solidFill>
                <a:effectLst/>
                <a:latin typeface="標楷體" panose="03000509000000000000" pitchFamily="65" charset="-120"/>
                <a:ea typeface="標楷體" panose="03000509000000000000" pitchFamily="65" charset="-120"/>
              </a:rPr>
              <a:t>三、輔導小組得包括</a:t>
            </a:r>
            <a:r>
              <a:rPr lang="zh-TW" altLang="en-US" sz="2400" dirty="0">
                <a:solidFill>
                  <a:srgbClr val="C00000"/>
                </a:solidFill>
                <a:effectLst/>
                <a:latin typeface="標楷體" panose="03000509000000000000" pitchFamily="65" charset="-120"/>
                <a:ea typeface="標楷體" panose="03000509000000000000" pitchFamily="65" charset="-120"/>
              </a:rPr>
              <a:t>校外</a:t>
            </a:r>
            <a:r>
              <a:rPr lang="zh-TW" altLang="en-US" sz="2400" dirty="0">
                <a:solidFill>
                  <a:srgbClr val="000000"/>
                </a:solidFill>
                <a:effectLst/>
                <a:latin typeface="標楷體" panose="03000509000000000000" pitchFamily="65" charset="-120"/>
                <a:ea typeface="標楷體" panose="03000509000000000000" pitchFamily="65" charset="-120"/>
              </a:rPr>
              <a:t>教育學者、法律學者專家、   </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lnSpc>
                <a:spcPct val="150000"/>
              </a:lnSpc>
              <a:buClr>
                <a:srgbClr val="7030A0"/>
              </a:buClr>
              <a:buNone/>
            </a:pPr>
            <a:r>
              <a:rPr lang="en-US" altLang="zh-TW" sz="2400" dirty="0">
                <a:solidFill>
                  <a:srgbClr val="000000"/>
                </a:solidFill>
                <a:effectLst/>
                <a:latin typeface="標楷體" panose="03000509000000000000" pitchFamily="65" charset="-120"/>
                <a:ea typeface="標楷體" panose="03000509000000000000" pitchFamily="65" charset="-120"/>
              </a:rPr>
              <a:t>    </a:t>
            </a:r>
            <a:r>
              <a:rPr lang="zh-TW" altLang="en-US" sz="2400" dirty="0">
                <a:solidFill>
                  <a:srgbClr val="000000"/>
                </a:solidFill>
                <a:effectLst/>
                <a:latin typeface="標楷體" panose="03000509000000000000" pitchFamily="65" charset="-120"/>
                <a:ea typeface="標楷體" panose="03000509000000000000" pitchFamily="65" charset="-120"/>
              </a:rPr>
              <a:t>兒童及少年福利學者專家或</a:t>
            </a:r>
            <a:r>
              <a:rPr lang="zh-TW" altLang="en-US" sz="2400" dirty="0">
                <a:solidFill>
                  <a:srgbClr val="C00000"/>
                </a:solidFill>
                <a:effectLst/>
                <a:latin typeface="標楷體" panose="03000509000000000000" pitchFamily="65" charset="-120"/>
                <a:ea typeface="標楷體" panose="03000509000000000000" pitchFamily="65" charset="-120"/>
              </a:rPr>
              <a:t>校內外</a:t>
            </a:r>
            <a:r>
              <a:rPr lang="zh-TW" altLang="en-US" sz="2400" dirty="0">
                <a:solidFill>
                  <a:srgbClr val="000000"/>
                </a:solidFill>
                <a:effectLst/>
                <a:latin typeface="標楷體" panose="03000509000000000000" pitchFamily="65" charset="-120"/>
                <a:ea typeface="標楷體" panose="03000509000000000000" pitchFamily="65" charset="-120"/>
              </a:rPr>
              <a:t>績優教師。</a:t>
            </a:r>
            <a:endParaRPr lang="zh-TW" altLang="en-US"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25</a:t>
            </a:fld>
            <a:endParaRPr lang="en-US" altLang="zh-TW" dirty="0"/>
          </a:p>
        </p:txBody>
      </p:sp>
      <p:sp>
        <p:nvSpPr>
          <p:cNvPr id="5" name="標題 1"/>
          <p:cNvSpPr>
            <a:spLocks noGrp="1"/>
          </p:cNvSpPr>
          <p:nvPr>
            <p:ph type="title"/>
          </p:nvPr>
        </p:nvSpPr>
        <p:spPr>
          <a:xfrm>
            <a:off x="452058" y="260648"/>
            <a:ext cx="8229600" cy="1215008"/>
          </a:xfrm>
        </p:spPr>
        <p:txBody>
          <a:bodyPr/>
          <a:lstStyle/>
          <a:p>
            <a:r>
              <a:rPr lang="zh-TW" altLang="en-US" sz="3600" dirty="0">
                <a:solidFill>
                  <a:srgbClr val="000000"/>
                </a:solidFill>
                <a:effectLst/>
                <a:latin typeface="標楷體"/>
                <a:ea typeface="標楷體"/>
              </a:rPr>
              <a:t>十七、</a:t>
            </a:r>
            <a:r>
              <a:rPr lang="zh-TW" altLang="en-US" sz="3600" dirty="0">
                <a:solidFill>
                  <a:srgbClr val="000000"/>
                </a:solidFill>
                <a:effectLst/>
                <a:latin typeface="標楷體" panose="03000509000000000000" pitchFamily="65" charset="-120"/>
                <a:ea typeface="標楷體" panose="03000509000000000000" pitchFamily="65" charset="-120"/>
              </a:rPr>
              <a:t>校事會議之輔導</a:t>
            </a:r>
            <a:r>
              <a:rPr lang="en-US" altLang="zh-TW" sz="3600" dirty="0">
                <a:solidFill>
                  <a:srgbClr val="000000"/>
                </a:solidFill>
                <a:effectLst/>
                <a:latin typeface="標楷體" panose="03000509000000000000" pitchFamily="65" charset="-120"/>
                <a:ea typeface="標楷體" panose="03000509000000000000" pitchFamily="65" charset="-120"/>
              </a:rPr>
              <a:t>1</a:t>
            </a:r>
            <a:r>
              <a:rPr lang="en-US" altLang="zh-TW" sz="2400" dirty="0">
                <a:solidFill>
                  <a:srgbClr val="000000"/>
                </a:solidFill>
                <a:effectLst/>
                <a:latin typeface="標楷體" panose="03000509000000000000" pitchFamily="65" charset="-120"/>
                <a:ea typeface="標楷體" panose="03000509000000000000" pitchFamily="65" charset="-120"/>
              </a:rPr>
              <a:t>(</a:t>
            </a:r>
            <a:r>
              <a:rPr lang="zh-TW" altLang="en-US" sz="2400" dirty="0">
                <a:solidFill>
                  <a:srgbClr val="000000"/>
                </a:solidFill>
                <a:effectLst/>
                <a:latin typeface="標楷體" panose="03000509000000000000" pitchFamily="65" charset="-120"/>
                <a:ea typeface="標楷體" panose="03000509000000000000" pitchFamily="65" charset="-120"/>
              </a:rPr>
              <a:t>教學不力案</a:t>
            </a:r>
            <a:r>
              <a:rPr lang="en-US" altLang="zh-TW" sz="2400" dirty="0">
                <a:solidFill>
                  <a:srgbClr val="000000"/>
                </a:solidFill>
                <a:effectLst/>
                <a:latin typeface="標楷體" panose="03000509000000000000" pitchFamily="65" charset="-120"/>
                <a:ea typeface="標楷體" panose="03000509000000000000" pitchFamily="65" charset="-120"/>
              </a:rPr>
              <a:t>)</a:t>
            </a:r>
            <a:endParaRPr lang="zh-TW" altLang="en-US" sz="240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56519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844824"/>
            <a:ext cx="8184820" cy="4602908"/>
          </a:xfrm>
        </p:spPr>
        <p:txBody>
          <a:bodyPr/>
          <a:lstStyle/>
          <a:p>
            <a:pPr marL="0" indent="0">
              <a:buNone/>
            </a:pPr>
            <a:r>
              <a:rPr lang="zh-TW" altLang="en-US" sz="2000" dirty="0">
                <a:solidFill>
                  <a:srgbClr val="000000"/>
                </a:solidFill>
                <a:effectLst/>
                <a:latin typeface="標楷體" panose="03000509000000000000" pitchFamily="65" charset="-120"/>
                <a:ea typeface="標楷體" panose="03000509000000000000" pitchFamily="65" charset="-120"/>
              </a:rPr>
              <a:t>一、</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輔導期間以</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二個月為</a:t>
            </a:r>
            <a:r>
              <a:rPr lang="zh-TW" altLang="en-US" sz="2000" b="1" i="0" u="none" strike="noStrike" baseline="0" dirty="0">
                <a:solidFill>
                  <a:srgbClr val="C00000"/>
                </a:solidFill>
                <a:effectLst/>
                <a:latin typeface="標楷體" panose="03000509000000000000" pitchFamily="65" charset="-120"/>
                <a:ea typeface="標楷體" panose="03000509000000000000" pitchFamily="65" charset="-120"/>
              </a:rPr>
              <a:t>原則</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，並自輔導小組</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召開第一次會議</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之日起算</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；必要時，得予延長，延長期間不得逾一個月，並應通知教師</a:t>
            </a:r>
            <a:r>
              <a:rPr lang="zh-TW" altLang="en-US" sz="2000" dirty="0">
                <a:solidFill>
                  <a:srgbClr val="000000"/>
                </a:solidFill>
                <a:effectLst/>
                <a:latin typeface="標楷體" panose="03000509000000000000" pitchFamily="65" charset="-120"/>
                <a:ea typeface="標楷體" panose="03000509000000000000" pitchFamily="65" charset="-120"/>
              </a:rPr>
              <a:t>。</a:t>
            </a:r>
            <a:endParaRPr lang="en-US" altLang="zh-TW" sz="200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000000"/>
                </a:solidFill>
                <a:effectLst/>
                <a:latin typeface="標楷體" panose="03000509000000000000" pitchFamily="65" charset="-120"/>
                <a:ea typeface="標楷體" panose="03000509000000000000" pitchFamily="65" charset="-120"/>
              </a:rPr>
              <a:t>二、輔導期間，輔導小組應召開輔導會議、入班觀察或以其他適當方式</a:t>
            </a:r>
            <a:endParaRPr lang="en-US" altLang="zh-TW" sz="200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000000"/>
                </a:solidFill>
                <a:effectLst/>
                <a:latin typeface="標楷體" panose="03000509000000000000" pitchFamily="65" charset="-120"/>
                <a:ea typeface="標楷體" panose="03000509000000000000" pitchFamily="65" charset="-120"/>
              </a:rPr>
              <a:t>    ，輔導教師改善。</a:t>
            </a:r>
            <a:endParaRPr lang="en-US" altLang="zh-TW" sz="200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三、輔導</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應依據</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教學不力或不能勝任工作之</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調查報告</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或</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校事會議</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認定之</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事實進行。</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四、輔導應著重判斷教學不力或不能勝任工作狀況改善或排除之可能性</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，由輔導小組視個案情形施以輔導及不定期之觀察與評估，</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不以依</a:t>
            </a:r>
            <a:endParaRPr lang="en-US" altLang="zh-TW" sz="2000" b="0" i="0" u="none" strike="noStrike" baseline="0" dirty="0">
              <a:solidFill>
                <a:srgbClr val="C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C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輔導計畫</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逐項執行為限。	</a:t>
            </a:r>
          </a:p>
          <a:p>
            <a:pPr marL="0" indent="0">
              <a:buClr>
                <a:srgbClr val="7030A0"/>
              </a:buClr>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    </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Clr>
                <a:srgbClr val="7030A0"/>
              </a:buClr>
              <a:buNone/>
            </a:pP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學校</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依法同意</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行為人辭職、退休或資遣者，輔導小組應終止輔   </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Clr>
                <a:srgbClr val="7030A0"/>
              </a:buClr>
              <a:buNone/>
            </a:pP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導程序。	</a:t>
            </a:r>
          </a:p>
          <a:p>
            <a:pPr>
              <a:lnSpc>
                <a:spcPct val="150000"/>
              </a:lnSpc>
              <a:buClr>
                <a:srgbClr val="7030A0"/>
              </a:buClr>
              <a:buFont typeface="Wingdings" panose="05000000000000000000" pitchFamily="2" charset="2"/>
              <a:buChar char="Ø"/>
            </a:pPr>
            <a:endParaRPr lang="zh-TW" altLang="en-US"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26</a:t>
            </a:fld>
            <a:endParaRPr lang="en-US" altLang="zh-TW" dirty="0"/>
          </a:p>
        </p:txBody>
      </p:sp>
      <p:sp>
        <p:nvSpPr>
          <p:cNvPr id="5" name="標題 1"/>
          <p:cNvSpPr>
            <a:spLocks noGrp="1"/>
          </p:cNvSpPr>
          <p:nvPr>
            <p:ph type="title"/>
          </p:nvPr>
        </p:nvSpPr>
        <p:spPr>
          <a:xfrm>
            <a:off x="457696" y="764704"/>
            <a:ext cx="8229600" cy="803323"/>
          </a:xfrm>
        </p:spPr>
        <p:txBody>
          <a:bodyPr/>
          <a:lstStyle/>
          <a:p>
            <a:r>
              <a:rPr lang="zh-TW" altLang="en-US" sz="3600" dirty="0">
                <a:solidFill>
                  <a:srgbClr val="000000"/>
                </a:solidFill>
                <a:effectLst/>
                <a:latin typeface="標楷體"/>
                <a:ea typeface="標楷體"/>
              </a:rPr>
              <a:t>十八、</a:t>
            </a:r>
            <a:r>
              <a:rPr lang="zh-TW" altLang="en-US" sz="3600" dirty="0">
                <a:solidFill>
                  <a:srgbClr val="000000"/>
                </a:solidFill>
                <a:effectLst/>
                <a:latin typeface="標楷體" panose="03000509000000000000" pitchFamily="65" charset="-120"/>
                <a:ea typeface="標楷體" panose="03000509000000000000" pitchFamily="65" charset="-120"/>
              </a:rPr>
              <a:t>校事會議之輔導</a:t>
            </a:r>
            <a:r>
              <a:rPr lang="en-US" altLang="zh-TW" sz="3600" dirty="0">
                <a:solidFill>
                  <a:srgbClr val="000000"/>
                </a:solidFill>
                <a:effectLst/>
                <a:latin typeface="標楷體" panose="03000509000000000000" pitchFamily="65" charset="-120"/>
                <a:ea typeface="標楷體" panose="03000509000000000000" pitchFamily="65" charset="-120"/>
              </a:rPr>
              <a:t>2</a:t>
            </a:r>
            <a:r>
              <a:rPr lang="en-US" altLang="zh-TW" sz="2400" dirty="0">
                <a:solidFill>
                  <a:srgbClr val="000000"/>
                </a:solidFill>
                <a:effectLst/>
                <a:latin typeface="標楷體" panose="03000509000000000000" pitchFamily="65" charset="-120"/>
                <a:ea typeface="標楷體" panose="03000509000000000000" pitchFamily="65" charset="-120"/>
              </a:rPr>
              <a:t>(</a:t>
            </a:r>
            <a:r>
              <a:rPr lang="zh-TW" altLang="en-US" sz="2400" dirty="0">
                <a:solidFill>
                  <a:srgbClr val="000000"/>
                </a:solidFill>
                <a:effectLst/>
                <a:latin typeface="標楷體" panose="03000509000000000000" pitchFamily="65" charset="-120"/>
                <a:ea typeface="標楷體" panose="03000509000000000000" pitchFamily="65" charset="-120"/>
              </a:rPr>
              <a:t>教學不力案</a:t>
            </a:r>
            <a:r>
              <a:rPr lang="en-US" altLang="zh-TW" sz="2400" dirty="0">
                <a:solidFill>
                  <a:srgbClr val="000000"/>
                </a:solidFill>
                <a:effectLst/>
                <a:latin typeface="標楷體" panose="03000509000000000000" pitchFamily="65" charset="-120"/>
                <a:ea typeface="標楷體" panose="03000509000000000000" pitchFamily="65" charset="-120"/>
              </a:rPr>
              <a:t>)</a:t>
            </a:r>
            <a:endParaRPr lang="zh-TW" altLang="en-US" sz="240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16280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95636" y="2452694"/>
            <a:ext cx="6552728" cy="3035571"/>
          </a:xfrm>
        </p:spPr>
        <p:txBody>
          <a:bodyPr/>
          <a:lstStyle/>
          <a:p>
            <a:pPr>
              <a:lnSpc>
                <a:spcPct val="250000"/>
              </a:lnSpc>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行為人於</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教評會</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陳述意見前，得向學校申請提供</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調查報告及輔導報告之紙本</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。但以主張或維護其法律上利益</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有必要者</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為限。	</a:t>
            </a:r>
          </a:p>
          <a:p>
            <a:pPr>
              <a:lnSpc>
                <a:spcPct val="150000"/>
              </a:lnSpc>
              <a:buClr>
                <a:srgbClr val="7030A0"/>
              </a:buClr>
              <a:buFont typeface="Wingdings" panose="05000000000000000000" pitchFamily="2" charset="2"/>
              <a:buChar char="Ø"/>
            </a:pPr>
            <a:endParaRPr lang="zh-TW" altLang="en-US"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27</a:t>
            </a:fld>
            <a:endParaRPr lang="en-US" altLang="zh-TW" dirty="0"/>
          </a:p>
        </p:txBody>
      </p:sp>
      <p:sp>
        <p:nvSpPr>
          <p:cNvPr id="5" name="標題 1"/>
          <p:cNvSpPr>
            <a:spLocks noGrp="1"/>
          </p:cNvSpPr>
          <p:nvPr>
            <p:ph type="title"/>
          </p:nvPr>
        </p:nvSpPr>
        <p:spPr>
          <a:xfrm>
            <a:off x="323528" y="912535"/>
            <a:ext cx="8229600" cy="1215008"/>
          </a:xfrm>
        </p:spPr>
        <p:txBody>
          <a:bodyPr/>
          <a:lstStyle/>
          <a:p>
            <a:r>
              <a:rPr lang="zh-TW" altLang="en-US" sz="3600" dirty="0">
                <a:solidFill>
                  <a:srgbClr val="000000"/>
                </a:solidFill>
                <a:effectLst/>
                <a:latin typeface="標楷體"/>
                <a:ea typeface="標楷體"/>
              </a:rPr>
              <a:t>十九、閱覽卷宗權</a:t>
            </a:r>
            <a:endParaRPr lang="zh-TW" altLang="en-US" sz="240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41281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7584" y="2153061"/>
            <a:ext cx="7488832" cy="3940236"/>
          </a:xfrm>
        </p:spPr>
        <p:txBody>
          <a:bodyPr/>
          <a:lstStyle/>
          <a:p>
            <a:pPr>
              <a:lnSpc>
                <a:spcPct val="200000"/>
              </a:lnSpc>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校事會議、性平會或教評會於審議過程，發現目的事業主管機關之</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裁罰處分</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有</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調查程序重大瑕疵</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者，得報請主管機關確認後，以</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書面促請</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目的事業主管機關依行政程序法第一百十七條規定，撤銷或變更原處分。	</a:t>
            </a:r>
          </a:p>
          <a:p>
            <a:pPr>
              <a:lnSpc>
                <a:spcPct val="150000"/>
              </a:lnSpc>
              <a:buClr>
                <a:srgbClr val="7030A0"/>
              </a:buClr>
              <a:buFont typeface="Wingdings" panose="05000000000000000000" pitchFamily="2" charset="2"/>
              <a:buChar char="Ø"/>
            </a:pPr>
            <a:endParaRPr lang="zh-TW" altLang="en-US"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28</a:t>
            </a:fld>
            <a:endParaRPr lang="en-US" altLang="zh-TW" dirty="0"/>
          </a:p>
        </p:txBody>
      </p:sp>
      <p:sp>
        <p:nvSpPr>
          <p:cNvPr id="5" name="標題 1"/>
          <p:cNvSpPr>
            <a:spLocks noGrp="1"/>
          </p:cNvSpPr>
          <p:nvPr>
            <p:ph type="title"/>
          </p:nvPr>
        </p:nvSpPr>
        <p:spPr>
          <a:xfrm>
            <a:off x="323528" y="600483"/>
            <a:ext cx="8229600" cy="1215008"/>
          </a:xfrm>
        </p:spPr>
        <p:txBody>
          <a:bodyPr/>
          <a:lstStyle/>
          <a:p>
            <a:r>
              <a:rPr lang="zh-TW" altLang="en-US" sz="3600" dirty="0">
                <a:solidFill>
                  <a:srgbClr val="000000"/>
                </a:solidFill>
                <a:effectLst/>
                <a:latin typeface="標楷體"/>
                <a:ea typeface="標楷體"/>
              </a:rPr>
              <a:t>二十、發現</a:t>
            </a:r>
            <a:r>
              <a:rPr lang="zh-TW" altLang="en-US" sz="3600" dirty="0">
                <a:solidFill>
                  <a:srgbClr val="000000"/>
                </a:solidFill>
                <a:effectLst/>
                <a:latin typeface="標楷體" panose="03000509000000000000" pitchFamily="65" charset="-120"/>
                <a:ea typeface="標楷體" panose="03000509000000000000" pitchFamily="65" charset="-120"/>
              </a:rPr>
              <a:t>重大瑕疵處理</a:t>
            </a:r>
            <a:endParaRPr lang="zh-TW" altLang="en-US" sz="240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8848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7584" y="2153060"/>
            <a:ext cx="7488832" cy="4372283"/>
          </a:xfrm>
        </p:spPr>
        <p:txBody>
          <a:bodyPr/>
          <a:lstStyle/>
          <a:p>
            <a:pPr>
              <a:lnSpc>
                <a:spcPct val="200000"/>
              </a:lnSpc>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學校作成</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解聘</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以外之</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終局處理</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時，得考量行為人身心狀況及違法情節輕重，</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附帶</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安排行為人接受心理輔導，或</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另協助</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行為人接受學校或主管機關開設之</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三小時以上十二小時</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以下之輔導管教、情緒管理或其他適當課程。</a:t>
            </a:r>
            <a:r>
              <a:rPr lang="zh-TW" altLang="en-US" sz="1800" b="0" i="0" u="none" strike="noStrike" baseline="0" dirty="0">
                <a:solidFill>
                  <a:srgbClr val="000000"/>
                </a:solidFill>
                <a:latin typeface="標楷體" panose="03000509000000000000" pitchFamily="65" charset="-120"/>
                <a:ea typeface="標楷體" panose="03000509000000000000" pitchFamily="65" charset="-120"/>
              </a:rPr>
              <a:t>	</a:t>
            </a:r>
          </a:p>
          <a:p>
            <a:pPr>
              <a:lnSpc>
                <a:spcPct val="150000"/>
              </a:lnSpc>
              <a:buClr>
                <a:srgbClr val="7030A0"/>
              </a:buClr>
              <a:buFont typeface="Wingdings" panose="05000000000000000000" pitchFamily="2" charset="2"/>
              <a:buChar char="Ø"/>
            </a:pPr>
            <a:endParaRPr lang="zh-TW" altLang="en-US"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29</a:t>
            </a:fld>
            <a:endParaRPr lang="en-US" altLang="zh-TW" dirty="0"/>
          </a:p>
        </p:txBody>
      </p:sp>
      <p:sp>
        <p:nvSpPr>
          <p:cNvPr id="5" name="標題 1"/>
          <p:cNvSpPr>
            <a:spLocks noGrp="1"/>
          </p:cNvSpPr>
          <p:nvPr>
            <p:ph type="title"/>
          </p:nvPr>
        </p:nvSpPr>
        <p:spPr>
          <a:xfrm>
            <a:off x="251520" y="708718"/>
            <a:ext cx="8229600" cy="1215008"/>
          </a:xfrm>
        </p:spPr>
        <p:txBody>
          <a:bodyPr/>
          <a:lstStyle/>
          <a:p>
            <a:r>
              <a:rPr lang="zh-TW" altLang="en-US" sz="3600" dirty="0">
                <a:solidFill>
                  <a:srgbClr val="000000"/>
                </a:solidFill>
                <a:effectLst/>
                <a:latin typeface="標楷體"/>
                <a:ea typeface="標楷體"/>
              </a:rPr>
              <a:t>二十一、</a:t>
            </a:r>
            <a:r>
              <a:rPr lang="zh-TW" altLang="en-US" sz="3600" dirty="0">
                <a:solidFill>
                  <a:srgbClr val="000000"/>
                </a:solidFill>
                <a:effectLst/>
                <a:latin typeface="標楷體" panose="03000509000000000000" pitchFamily="65" charset="-120"/>
                <a:ea typeface="標楷體" panose="03000509000000000000" pitchFamily="65" charset="-120"/>
              </a:rPr>
              <a:t>輔導管教課程</a:t>
            </a:r>
            <a:endParaRPr lang="zh-TW" altLang="en-US" sz="240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7409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xfrm>
            <a:off x="457200" y="1293267"/>
            <a:ext cx="8229600" cy="1143000"/>
          </a:xfrm>
        </p:spPr>
        <p:txBody>
          <a:bodyPr/>
          <a:lstStyle/>
          <a:p>
            <a:r>
              <a:rPr lang="zh-TW" altLang="en-US" dirty="0">
                <a:solidFill>
                  <a:srgbClr val="000000"/>
                </a:solidFill>
                <a:effectLst/>
                <a:latin typeface="標楷體" pitchFamily="65" charset="-120"/>
                <a:ea typeface="標楷體" pitchFamily="65" charset="-120"/>
              </a:rPr>
              <a:t>前   言</a:t>
            </a:r>
          </a:p>
        </p:txBody>
      </p:sp>
      <p:sp>
        <p:nvSpPr>
          <p:cNvPr id="5" name="Text Placeholder 1"/>
          <p:cNvSpPr>
            <a:spLocks noGrp="1"/>
          </p:cNvSpPr>
          <p:nvPr>
            <p:ph idx="1"/>
          </p:nvPr>
        </p:nvSpPr>
        <p:spPr>
          <a:xfrm>
            <a:off x="2141730" y="2636912"/>
            <a:ext cx="4860540" cy="2711797"/>
          </a:xfrm>
          <a:effectLst/>
        </p:spPr>
        <p:txBody>
          <a:bodyPr/>
          <a:lstStyle/>
          <a:p>
            <a:pPr>
              <a:lnSpc>
                <a:spcPct val="250000"/>
              </a:lnSpc>
              <a:buClr>
                <a:srgbClr val="7030A0"/>
              </a:buClr>
              <a:defRPr/>
            </a:pPr>
            <a:r>
              <a:rPr lang="zh-TW" altLang="en-US" sz="2800" dirty="0">
                <a:solidFill>
                  <a:srgbClr val="000000"/>
                </a:solidFill>
                <a:effectLst/>
                <a:latin typeface="標楷體"/>
                <a:ea typeface="標楷體"/>
              </a:rPr>
              <a:t>教師違法檢舉事件日益增多</a:t>
            </a:r>
            <a:endParaRPr lang="en-US" altLang="zh-TW" sz="2800" dirty="0">
              <a:solidFill>
                <a:srgbClr val="000000"/>
              </a:solidFill>
              <a:effectLst/>
              <a:latin typeface="標楷體"/>
              <a:ea typeface="標楷體"/>
            </a:endParaRPr>
          </a:p>
          <a:p>
            <a:pPr>
              <a:lnSpc>
                <a:spcPct val="250000"/>
              </a:lnSpc>
              <a:buClr>
                <a:srgbClr val="7030A0"/>
              </a:buClr>
              <a:defRPr/>
            </a:pPr>
            <a:r>
              <a:rPr lang="zh-TW" altLang="en-US" sz="2800" dirty="0">
                <a:solidFill>
                  <a:srgbClr val="000000"/>
                </a:solidFill>
                <a:effectLst/>
                <a:ea typeface="標楷體" pitchFamily="65" charset="-120"/>
              </a:rPr>
              <a:t>好的工具尚需好的使用者</a:t>
            </a:r>
            <a:endParaRPr lang="en-US" altLang="zh-TW" sz="2800" dirty="0">
              <a:solidFill>
                <a:srgbClr val="000000"/>
              </a:solidFill>
              <a:effectLst/>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820E4567-D72D-47C1-83AF-37364E85AE29}" type="slidenum">
              <a:rPr lang="en-US" altLang="zh-TW" smtClean="0"/>
              <a:pPr>
                <a:defRPr/>
              </a:pPr>
              <a:t>3</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6388" y="1320876"/>
            <a:ext cx="7931224" cy="5165823"/>
          </a:xfrm>
        </p:spPr>
        <p:txBody>
          <a:bodyPr/>
          <a:lstStyle/>
          <a:p>
            <a:pPr>
              <a:lnSpc>
                <a:spcPts val="2200"/>
              </a:lnSpc>
            </a:pP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學校作成終局實體處理後，</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免報</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主管機關核准者，應於十日內以書面載明事實及理由，通知行為人，並載明行為人不服之救濟方法、期間及其受理機關。	</a:t>
            </a:r>
          </a:p>
          <a:p>
            <a:pPr>
              <a:lnSpc>
                <a:spcPts val="2200"/>
              </a:lnSpc>
              <a:buClr>
                <a:srgbClr val="7030A0"/>
              </a:buClr>
            </a:pP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學校作成之決議，</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應報</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主管機關核准者，於經主管機關</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核准</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作成終局實體處理之日起，學校</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應於十日內以書面載明事實及理由，通知</a:t>
            </a:r>
            <a:r>
              <a:rPr lang="zh-TW" altLang="en-US" sz="2000" b="1" i="0" u="sng" strike="noStrike" baseline="0" dirty="0">
                <a:solidFill>
                  <a:srgbClr val="C00000"/>
                </a:solidFill>
                <a:effectLst/>
                <a:latin typeface="標楷體" panose="03000509000000000000" pitchFamily="65" charset="-120"/>
                <a:ea typeface="標楷體" panose="03000509000000000000" pitchFamily="65" charset="-120"/>
              </a:rPr>
              <a:t>行為人及被害人</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，並一併提供調查報告。但本法第</a:t>
            </a:r>
            <a:r>
              <a:rPr lang="en-US" altLang="zh-TW" sz="2000" i="0" u="none" strike="noStrike" baseline="0" dirty="0">
                <a:solidFill>
                  <a:srgbClr val="C00000"/>
                </a:solidFill>
                <a:effectLst/>
                <a:latin typeface="標楷體" panose="03000509000000000000" pitchFamily="65" charset="-120"/>
                <a:ea typeface="標楷體" panose="03000509000000000000" pitchFamily="65" charset="-120"/>
              </a:rPr>
              <a:t>16</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條第</a:t>
            </a:r>
            <a:r>
              <a:rPr lang="en-US" altLang="zh-TW" sz="2000" i="0" u="none" strike="noStrike" baseline="0" dirty="0">
                <a:solidFill>
                  <a:srgbClr val="C00000"/>
                </a:solidFill>
                <a:effectLst/>
                <a:latin typeface="標楷體" panose="03000509000000000000" pitchFamily="65" charset="-120"/>
                <a:ea typeface="標楷體" panose="03000509000000000000" pitchFamily="65" charset="-120"/>
              </a:rPr>
              <a:t>1</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項第</a:t>
            </a:r>
            <a:r>
              <a:rPr lang="en-US" altLang="zh-TW" sz="2000" i="0" u="none" strike="noStrike" baseline="0" dirty="0">
                <a:solidFill>
                  <a:srgbClr val="C00000"/>
                </a:solidFill>
                <a:effectLst/>
                <a:latin typeface="標楷體" panose="03000509000000000000" pitchFamily="65" charset="-120"/>
                <a:ea typeface="標楷體" panose="03000509000000000000" pitchFamily="65" charset="-120"/>
              </a:rPr>
              <a:t>1</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款事件，僅須對行為人提供調查報告。	</a:t>
            </a:r>
          </a:p>
          <a:p>
            <a:pPr>
              <a:lnSpc>
                <a:spcPts val="2200"/>
              </a:lnSpc>
            </a:pP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學校應告知行為人不服前項終局實體處理之救濟方法、期間及其受理機關。</a:t>
            </a:r>
          </a:p>
          <a:p>
            <a:pPr>
              <a:lnSpc>
                <a:spcPts val="2200"/>
              </a:lnSpc>
            </a:pP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學校應告知被害人不服第一項終局實體處理之</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陳情方法</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、期間及其受理機關。但性別平等教育法或其他法規另有規定者，從其規定。本法第</a:t>
            </a:r>
            <a:r>
              <a:rPr lang="en-US" altLang="zh-TW" sz="2000" i="0" u="none" strike="noStrike" baseline="0" dirty="0">
                <a:solidFill>
                  <a:srgbClr val="000000"/>
                </a:solidFill>
                <a:effectLst/>
                <a:latin typeface="標楷體" panose="03000509000000000000" pitchFamily="65" charset="-120"/>
                <a:ea typeface="標楷體" panose="03000509000000000000" pitchFamily="65" charset="-120"/>
              </a:rPr>
              <a:t>16</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條第</a:t>
            </a:r>
            <a:r>
              <a:rPr lang="en-US" altLang="zh-TW" sz="2000" i="0" u="none" strike="noStrike" baseline="0" dirty="0">
                <a:solidFill>
                  <a:srgbClr val="000000"/>
                </a:solidFill>
                <a:effectLst/>
                <a:latin typeface="標楷體" panose="03000509000000000000" pitchFamily="65" charset="-120"/>
                <a:ea typeface="標楷體" panose="03000509000000000000" pitchFamily="65" charset="-120"/>
              </a:rPr>
              <a:t>1</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項第</a:t>
            </a:r>
            <a:r>
              <a:rPr lang="en-US" altLang="zh-TW" sz="2000" i="0" u="none" strike="noStrike" baseline="0" dirty="0">
                <a:solidFill>
                  <a:srgbClr val="000000"/>
                </a:solidFill>
                <a:effectLst/>
                <a:latin typeface="標楷體" panose="03000509000000000000" pitchFamily="65" charset="-120"/>
                <a:ea typeface="標楷體" panose="03000509000000000000" pitchFamily="65" charset="-120"/>
              </a:rPr>
              <a:t>1</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款事件之</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被害人</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，於依前項規定提出陳情前，</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得向學校申請</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提供</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調查報告及輔導報告之紙本</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。但以主張或維護其法律上利益</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有必要</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者為限。</a:t>
            </a:r>
          </a:p>
          <a:p>
            <a:pPr>
              <a:lnSpc>
                <a:spcPts val="2200"/>
              </a:lnSpc>
            </a:pP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學校就原始文書以外，另行製作</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對外提供</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之調查報告，應將當事人、檢舉人、證人及協助調查人之真實姓名及其他足以辨識身分之資料刪除，並以</a:t>
            </a:r>
            <a:r>
              <a:rPr lang="zh-TW" altLang="en-US" sz="2000" i="0" u="none" strike="noStrike" baseline="0" dirty="0">
                <a:solidFill>
                  <a:srgbClr val="C00000"/>
                </a:solidFill>
                <a:effectLst/>
                <a:latin typeface="標楷體" panose="03000509000000000000" pitchFamily="65" charset="-120"/>
                <a:ea typeface="標楷體" panose="03000509000000000000" pitchFamily="65" charset="-120"/>
              </a:rPr>
              <a:t>代號為之</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a:t>
            </a:r>
            <a:endParaRPr lang="zh-TW" altLang="en-US" sz="2000"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30</a:t>
            </a:fld>
            <a:endParaRPr lang="en-US" altLang="zh-TW" dirty="0"/>
          </a:p>
        </p:txBody>
      </p:sp>
      <p:sp>
        <p:nvSpPr>
          <p:cNvPr id="5" name="標題 1"/>
          <p:cNvSpPr>
            <a:spLocks noGrp="1"/>
          </p:cNvSpPr>
          <p:nvPr>
            <p:ph type="title"/>
          </p:nvPr>
        </p:nvSpPr>
        <p:spPr>
          <a:xfrm>
            <a:off x="336476" y="332656"/>
            <a:ext cx="8229600" cy="857479"/>
          </a:xfrm>
        </p:spPr>
        <p:txBody>
          <a:bodyPr/>
          <a:lstStyle/>
          <a:p>
            <a:r>
              <a:rPr lang="zh-TW" altLang="en-US" sz="3600" dirty="0">
                <a:solidFill>
                  <a:srgbClr val="000000"/>
                </a:solidFill>
                <a:effectLst/>
                <a:latin typeface="標楷體"/>
                <a:ea typeface="標楷體"/>
              </a:rPr>
              <a:t>二十二、調查報告</a:t>
            </a:r>
            <a:r>
              <a:rPr lang="zh-TW" altLang="en-US" sz="3600" dirty="0">
                <a:solidFill>
                  <a:srgbClr val="000000"/>
                </a:solidFill>
                <a:effectLst/>
                <a:latin typeface="標楷體" panose="03000509000000000000" pitchFamily="65" charset="-120"/>
                <a:ea typeface="標楷體" panose="03000509000000000000" pitchFamily="65" charset="-120"/>
              </a:rPr>
              <a:t>後續處理</a:t>
            </a:r>
            <a:endParaRPr lang="zh-TW" altLang="en-US" sz="240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16486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778" y="1824273"/>
            <a:ext cx="7887646" cy="4052999"/>
          </a:xfrm>
        </p:spPr>
        <p:txBody>
          <a:bodyPr/>
          <a:lstStyle/>
          <a:p>
            <a:pPr>
              <a:lnSpc>
                <a:spcPct val="200000"/>
              </a:lnSpc>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被害人、其法定代理人或實際照顧者，不服第四十八條第一項之</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終局實體處理者</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，得於收受終局實體處理之次日起三十日內，填具陳情書向主管機關</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陳情</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；同一案件之陳情，以</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一次為限</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。但性別平等教育法或其他法規另有規定者，從其規定。	</a:t>
            </a:r>
            <a:endParaRPr lang="zh-TW" altLang="en-US" sz="2400" b="0" i="0" u="none" strike="noStrike" baseline="0"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31</a:t>
            </a:fld>
            <a:endParaRPr lang="en-US" altLang="zh-TW" dirty="0"/>
          </a:p>
        </p:txBody>
      </p:sp>
      <p:sp>
        <p:nvSpPr>
          <p:cNvPr id="5" name="標題 1"/>
          <p:cNvSpPr>
            <a:spLocks noGrp="1"/>
          </p:cNvSpPr>
          <p:nvPr>
            <p:ph type="title"/>
          </p:nvPr>
        </p:nvSpPr>
        <p:spPr>
          <a:xfrm>
            <a:off x="329801" y="548680"/>
            <a:ext cx="8229600" cy="1215008"/>
          </a:xfrm>
        </p:spPr>
        <p:txBody>
          <a:bodyPr/>
          <a:lstStyle/>
          <a:p>
            <a:r>
              <a:rPr lang="zh-TW" altLang="en-US" sz="4000" dirty="0">
                <a:solidFill>
                  <a:srgbClr val="000000"/>
                </a:solidFill>
                <a:effectLst/>
                <a:latin typeface="標楷體"/>
                <a:ea typeface="標楷體"/>
              </a:rPr>
              <a:t>二十三、被害人救濟程序</a:t>
            </a:r>
            <a:endParaRPr lang="zh-TW" altLang="en-US" sz="400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98961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759647"/>
            <a:ext cx="8712967" cy="4433739"/>
          </a:xfrm>
        </p:spPr>
        <p:txBody>
          <a:bodyPr/>
          <a:lstStyle/>
          <a:p>
            <a:pPr>
              <a:lnSpc>
                <a:spcPct val="150000"/>
              </a:lnSpc>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主管機關為審議下列事項，</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應設</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審議委員會：</a:t>
            </a:r>
          </a:p>
          <a:p>
            <a:pPr marL="0" indent="0">
              <a:lnSpc>
                <a:spcPct val="150000"/>
              </a:lnSpc>
              <a:buNone/>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一、檢舉人依第十條規定提出之</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陳情</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a:t>
            </a:r>
          </a:p>
          <a:p>
            <a:pPr marL="0" indent="0">
              <a:lnSpc>
                <a:spcPct val="150000"/>
              </a:lnSpc>
              <a:buNone/>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二、被害人、其法定代理人或實際照顧者，依第</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50</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條規</a:t>
            </a:r>
            <a:r>
              <a:rPr lang="zh-TW" altLang="en-US" sz="2400" dirty="0">
                <a:solidFill>
                  <a:srgbClr val="000000"/>
                </a:solidFill>
                <a:effectLst/>
                <a:latin typeface="標楷體" panose="03000509000000000000" pitchFamily="65" charset="-120"/>
                <a:ea typeface="標楷體" panose="03000509000000000000" pitchFamily="65" charset="-120"/>
              </a:rPr>
              <a:t>定</a:t>
            </a:r>
            <a:endPar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lnSpc>
                <a:spcPct val="150000"/>
              </a:lnSpc>
              <a:buNone/>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    提出之</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陳情</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a:t>
            </a:r>
          </a:p>
          <a:p>
            <a:pPr marL="0" indent="0">
              <a:lnSpc>
                <a:spcPct val="150000"/>
              </a:lnSpc>
              <a:buNone/>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三、教師解聘、不續聘或終局停聘之</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核准</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a:t>
            </a:r>
          </a:p>
          <a:p>
            <a:pPr marL="0" indent="0">
              <a:lnSpc>
                <a:spcPct val="150000"/>
              </a:lnSpc>
              <a:buNone/>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四、主管機關就第</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47</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條第</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2</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項所定學校報請</a:t>
            </a:r>
            <a:r>
              <a:rPr lang="zh-TW" altLang="en-US" sz="2400" b="0" i="0" u="none" strike="noStrike" baseline="0" dirty="0">
                <a:solidFill>
                  <a:srgbClr val="C00000"/>
                </a:solidFill>
                <a:effectLst/>
                <a:latin typeface="標楷體" panose="03000509000000000000" pitchFamily="65" charset="-120"/>
                <a:ea typeface="標楷體" panose="03000509000000000000" pitchFamily="65" charset="-120"/>
              </a:rPr>
              <a:t>備查事件</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，進行</a:t>
            </a:r>
            <a:endPar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lnSpc>
                <a:spcPct val="150000"/>
              </a:lnSpc>
              <a:buNone/>
            </a:pPr>
            <a:r>
              <a:rPr lang="zh-TW" altLang="en-US" sz="2400" dirty="0">
                <a:solidFill>
                  <a:srgbClr val="000000"/>
                </a:solidFill>
                <a:effectLst/>
                <a:latin typeface="標楷體" panose="03000509000000000000" pitchFamily="65" charset="-120"/>
                <a:ea typeface="標楷體" panose="03000509000000000000" pitchFamily="65" charset="-120"/>
              </a:rPr>
              <a:t>    </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事後監督，認學校之終局實體處理有違法之虞。</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第</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52</a:t>
            </a:r>
            <a:r>
              <a:rPr lang="zh-TW" altLang="en-US" sz="2400" dirty="0">
                <a:solidFill>
                  <a:srgbClr val="000000"/>
                </a:solidFill>
                <a:effectLst/>
                <a:latin typeface="標楷體" panose="03000509000000000000" pitchFamily="65" charset="-120"/>
                <a:ea typeface="標楷體" panose="03000509000000000000" pitchFamily="65" charset="-120"/>
              </a:rPr>
              <a:t>條</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a:t>
            </a:r>
            <a:endPar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32</a:t>
            </a:fld>
            <a:endParaRPr lang="en-US" altLang="zh-TW" dirty="0"/>
          </a:p>
        </p:txBody>
      </p:sp>
      <p:sp>
        <p:nvSpPr>
          <p:cNvPr id="5" name="標題 1"/>
          <p:cNvSpPr>
            <a:spLocks noGrp="1"/>
          </p:cNvSpPr>
          <p:nvPr>
            <p:ph type="title"/>
          </p:nvPr>
        </p:nvSpPr>
        <p:spPr>
          <a:xfrm>
            <a:off x="400424" y="459463"/>
            <a:ext cx="8229600" cy="1215008"/>
          </a:xfrm>
        </p:spPr>
        <p:txBody>
          <a:bodyPr/>
          <a:lstStyle/>
          <a:p>
            <a:r>
              <a:rPr lang="zh-TW" altLang="en-US" sz="4000" dirty="0">
                <a:solidFill>
                  <a:srgbClr val="000000"/>
                </a:solidFill>
                <a:effectLst/>
                <a:latin typeface="標楷體"/>
                <a:ea typeface="標楷體"/>
              </a:rPr>
              <a:t>二十四、審議委員會職權</a:t>
            </a:r>
            <a:endParaRPr lang="zh-TW" altLang="en-US" sz="400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12347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14840"/>
            <a:ext cx="8229600" cy="5232208"/>
          </a:xfrm>
        </p:spPr>
        <p:txBody>
          <a:bodyPr/>
          <a:lstStyle/>
          <a:p>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54</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條主管機關就第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52</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條所定事項，經審議委員會審議後，得為下列決定，由主管機關以書面敘明理由，通知學校、陳情人：</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一、事件應受理而未受理者，應命學校受理。	</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二、認事件調查程序</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有重大瑕疵</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或有</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足以影響原調查認定之新事實、新</a:t>
            </a:r>
            <a:endParaRPr lang="en-US" altLang="zh-TW" sz="2000" b="0" i="0" u="none" strike="noStrike" baseline="0" dirty="0">
              <a:solidFill>
                <a:srgbClr val="C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C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證據</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時，主管機關得命學校</a:t>
            </a:r>
            <a:r>
              <a:rPr lang="zh-TW" altLang="en-US" sz="2000" b="1" i="0" u="none" strike="noStrike" baseline="0" dirty="0">
                <a:solidFill>
                  <a:srgbClr val="C00000"/>
                </a:solidFill>
                <a:effectLst/>
                <a:latin typeface="標楷體" panose="03000509000000000000" pitchFamily="65" charset="-120"/>
                <a:ea typeface="標楷體" panose="03000509000000000000" pitchFamily="65" charset="-120"/>
              </a:rPr>
              <a:t>繼續調查</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或</a:t>
            </a:r>
            <a:r>
              <a:rPr lang="zh-TW" altLang="en-US" sz="2000" b="1" i="0" u="none" strike="noStrike" baseline="0" dirty="0">
                <a:solidFill>
                  <a:srgbClr val="C00000"/>
                </a:solidFill>
                <a:effectLst/>
                <a:latin typeface="標楷體" panose="03000509000000000000" pitchFamily="65" charset="-120"/>
                <a:ea typeface="標楷體" panose="03000509000000000000" pitchFamily="65" charset="-120"/>
              </a:rPr>
              <a:t>另組調查小組</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進行調查</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三、認事件</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輔導程序有重大瑕疵</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者，主管機關得命學校</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繼續輔導或另組</a:t>
            </a:r>
            <a:endParaRPr lang="en-US" altLang="zh-TW" sz="2000" b="0" i="0" u="none" strike="noStrike" baseline="0" dirty="0">
              <a:solidFill>
                <a:srgbClr val="C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C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輔導小組</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進行輔導。</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四、認事件學校教評會未依規定召開、審議或決議，有違法之虞，退回</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學校，命學校於一定期間內審議或復議。</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五、認學校關於教師</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解聘、不續聘或終局停聘</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之決議，或依第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47</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條</a:t>
            </a:r>
            <a:r>
              <a:rPr lang="zh-TW" altLang="en-US" sz="2000" dirty="0">
                <a:solidFill>
                  <a:srgbClr val="000000"/>
                </a:solidFill>
                <a:effectLst/>
                <a:latin typeface="標楷體" panose="03000509000000000000" pitchFamily="65" charset="-120"/>
                <a:ea typeface="標楷體" panose="03000509000000000000" pitchFamily="65" charset="-120"/>
              </a:rPr>
              <a:t>第</a:t>
            </a:r>
            <a:r>
              <a:rPr lang="en-US" altLang="zh-TW" sz="2000" dirty="0">
                <a:solidFill>
                  <a:srgbClr val="000000"/>
                </a:solidFill>
                <a:effectLst/>
                <a:latin typeface="標楷體" panose="03000509000000000000" pitchFamily="65" charset="-120"/>
                <a:ea typeface="標楷體" panose="03000509000000000000" pitchFamily="65" charset="-120"/>
              </a:rPr>
              <a:t>2</a:t>
            </a:r>
            <a:r>
              <a:rPr lang="zh-TW" altLang="en-US" sz="2000" dirty="0">
                <a:solidFill>
                  <a:srgbClr val="000000"/>
                </a:solidFill>
                <a:effectLst/>
                <a:latin typeface="標楷體" panose="03000509000000000000" pitchFamily="65" charset="-120"/>
                <a:ea typeface="標楷體" panose="03000509000000000000" pitchFamily="65" charset="-120"/>
              </a:rPr>
              <a:t>項</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    規定報請</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備查</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事件之終局實體處理，有前三款</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以外之違法原</a:t>
            </a:r>
            <a:r>
              <a:rPr lang="zh-TW" altLang="en-US" sz="2000" dirty="0">
                <a:solidFill>
                  <a:srgbClr val="C00000"/>
                </a:solidFill>
                <a:effectLst/>
                <a:latin typeface="標楷體" panose="03000509000000000000" pitchFamily="65" charset="-120"/>
                <a:ea typeface="標楷體" panose="03000509000000000000" pitchFamily="65" charset="-120"/>
              </a:rPr>
              <a:t>因</a:t>
            </a:r>
            <a:r>
              <a:rPr lang="zh-TW" altLang="en-US" sz="2000" dirty="0">
                <a:solidFill>
                  <a:srgbClr val="000000"/>
                </a:solidFill>
                <a:effectLst/>
                <a:latin typeface="標楷體" panose="03000509000000000000" pitchFamily="65" charset="-120"/>
                <a:ea typeface="標楷體" panose="03000509000000000000" pitchFamily="65" charset="-120"/>
              </a:rPr>
              <a:t>者，</a:t>
            </a:r>
            <a:endPar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    主管機關得敘明理由</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退回學校</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，命學校於一定期間內</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繼續調</a:t>
            </a:r>
            <a:r>
              <a:rPr lang="zh-TW" altLang="en-US" sz="2000" dirty="0">
                <a:solidFill>
                  <a:srgbClr val="C00000"/>
                </a:solidFill>
                <a:effectLst/>
                <a:latin typeface="標楷體" panose="03000509000000000000" pitchFamily="65" charset="-120"/>
                <a:ea typeface="標楷體" panose="03000509000000000000" pitchFamily="65" charset="-120"/>
              </a:rPr>
              <a:t>查</a:t>
            </a:r>
            <a:r>
              <a:rPr lang="zh-TW" altLang="en-US" sz="2000" dirty="0">
                <a:solidFill>
                  <a:srgbClr val="000000"/>
                </a:solidFill>
                <a:effectLst/>
                <a:latin typeface="標楷體" panose="03000509000000000000" pitchFamily="65" charset="-120"/>
                <a:ea typeface="標楷體" panose="03000509000000000000" pitchFamily="65" charset="-120"/>
              </a:rPr>
              <a:t>、另</a:t>
            </a:r>
            <a:endParaRPr lang="en-US" altLang="zh-TW" sz="2000" b="0" i="0" u="none" strike="noStrike" baseline="0" dirty="0">
              <a:solidFill>
                <a:srgbClr val="C00000"/>
              </a:solidFill>
              <a:effectLst/>
              <a:latin typeface="標楷體" panose="03000509000000000000" pitchFamily="65" charset="-120"/>
              <a:ea typeface="標楷體" panose="03000509000000000000" pitchFamily="65" charset="-120"/>
            </a:endParaRPr>
          </a:p>
          <a:p>
            <a:pPr marL="0" indent="0">
              <a:buNone/>
            </a:pP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    組調查小組進行調查</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或依法處理。</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六、</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核准</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解聘、不續聘或終局停聘。</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	</a:t>
            </a: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33</a:t>
            </a:fld>
            <a:endParaRPr lang="en-US" altLang="zh-TW" dirty="0"/>
          </a:p>
        </p:txBody>
      </p:sp>
      <p:sp>
        <p:nvSpPr>
          <p:cNvPr id="5" name="標題 1"/>
          <p:cNvSpPr>
            <a:spLocks noGrp="1"/>
          </p:cNvSpPr>
          <p:nvPr>
            <p:ph type="title"/>
          </p:nvPr>
        </p:nvSpPr>
        <p:spPr>
          <a:xfrm>
            <a:off x="385192" y="310952"/>
            <a:ext cx="8229600" cy="885800"/>
          </a:xfrm>
        </p:spPr>
        <p:txBody>
          <a:bodyPr/>
          <a:lstStyle/>
          <a:p>
            <a:r>
              <a:rPr lang="zh-TW" altLang="en-US" sz="3600" dirty="0">
                <a:solidFill>
                  <a:srgbClr val="000000"/>
                </a:solidFill>
                <a:effectLst/>
                <a:latin typeface="標楷體"/>
                <a:ea typeface="標楷體"/>
              </a:rPr>
              <a:t>二十五、審議委員會審議</a:t>
            </a:r>
            <a:r>
              <a:rPr lang="en-US" altLang="zh-TW" sz="3600" dirty="0">
                <a:solidFill>
                  <a:srgbClr val="000000"/>
                </a:solidFill>
                <a:effectLst/>
                <a:latin typeface="標楷體"/>
                <a:ea typeface="標楷體"/>
              </a:rPr>
              <a:t>1</a:t>
            </a:r>
            <a:endParaRPr lang="zh-TW" altLang="en-US" sz="240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70956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60240" y="1634047"/>
            <a:ext cx="8126560" cy="4644516"/>
          </a:xfrm>
        </p:spPr>
        <p:txBody>
          <a:bodyPr/>
          <a:lstStyle/>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前項第二款所定</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調查程序有重大瑕疵</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，指有下列情形之一者：	</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一、調查小組組織不適法。</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二、有應迴避而未迴避之情形。</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三、有應調查之證據而未調查。</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四、有證據取捨瑕疵而影響事實認定。</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五、其他足以</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影響事實認定</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之</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重大瑕疵</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第一項第四款情形，學校於主管機關所定期間未依法審議或復議者，主管機關得敘明理由</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逕行提交專審會審議</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，並得追究學校相關人員責任。	</a:t>
            </a:r>
          </a:p>
          <a:p>
            <a:pPr marL="0" indent="0">
              <a:buNone/>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依前條第一項第二款、第五款另組調查小組時，</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委員應全部依主管機關推薦名單，從調查人才庫外聘，並應包括</a:t>
            </a:r>
            <a:r>
              <a:rPr lang="zh-TW" altLang="en-US" sz="2000" b="1" i="0" u="none" strike="noStrike" baseline="0" dirty="0">
                <a:solidFill>
                  <a:srgbClr val="C00000"/>
                </a:solidFill>
                <a:effectLst/>
                <a:latin typeface="標楷體" panose="03000509000000000000" pitchFamily="65" charset="-120"/>
                <a:ea typeface="標楷體" panose="03000509000000000000" pitchFamily="65" charset="-120"/>
              </a:rPr>
              <a:t>法律專家學者</a:t>
            </a:r>
            <a:r>
              <a:rPr lang="zh-TW" altLang="en-US" sz="2000" b="0" i="0" u="none" strike="noStrike" baseline="0" dirty="0">
                <a:solidFill>
                  <a:srgbClr val="C00000"/>
                </a:solidFill>
                <a:effectLst/>
                <a:latin typeface="標楷體" panose="03000509000000000000" pitchFamily="65" charset="-120"/>
                <a:ea typeface="標楷體" panose="03000509000000000000" pitchFamily="65" charset="-120"/>
              </a:rPr>
              <a:t>至少一人</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。調查小組應於召開第一次會議之日起二個月內完成調查報告；必要時，得予延長，延長期間不得逾一個月。</a:t>
            </a:r>
            <a:endParaRPr lang="zh-TW" altLang="en-US" sz="1800" b="0" i="0" u="none" strike="noStrike" baseline="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34</a:t>
            </a:fld>
            <a:endParaRPr lang="en-US" altLang="zh-TW" dirty="0"/>
          </a:p>
        </p:txBody>
      </p:sp>
      <p:sp>
        <p:nvSpPr>
          <p:cNvPr id="5" name="標題 1"/>
          <p:cNvSpPr>
            <a:spLocks noGrp="1"/>
          </p:cNvSpPr>
          <p:nvPr>
            <p:ph type="title"/>
          </p:nvPr>
        </p:nvSpPr>
        <p:spPr>
          <a:xfrm>
            <a:off x="179512" y="383942"/>
            <a:ext cx="8229600" cy="1215008"/>
          </a:xfrm>
        </p:spPr>
        <p:txBody>
          <a:bodyPr/>
          <a:lstStyle/>
          <a:p>
            <a:r>
              <a:rPr lang="zh-TW" altLang="en-US" sz="3600" dirty="0">
                <a:solidFill>
                  <a:srgbClr val="000000"/>
                </a:solidFill>
                <a:effectLst/>
                <a:latin typeface="標楷體"/>
                <a:ea typeface="標楷體"/>
              </a:rPr>
              <a:t>二十六、審議委員會審議</a:t>
            </a:r>
            <a:r>
              <a:rPr lang="en-US" altLang="zh-TW" sz="3600" dirty="0">
                <a:solidFill>
                  <a:srgbClr val="000000"/>
                </a:solidFill>
                <a:effectLst/>
                <a:latin typeface="標楷體"/>
                <a:ea typeface="標楷體"/>
              </a:rPr>
              <a:t>2</a:t>
            </a:r>
            <a:endParaRPr lang="zh-TW" altLang="en-US" sz="240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62979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7584" y="1988840"/>
            <a:ext cx="7488832" cy="3888432"/>
          </a:xfrm>
        </p:spPr>
        <p:txBody>
          <a:bodyPr/>
          <a:lstStyle/>
          <a:p>
            <a:pPr>
              <a:buClr>
                <a:srgbClr val="7030A0"/>
              </a:buClr>
            </a:pPr>
            <a:r>
              <a:rPr lang="zh-TW" altLang="en-US" sz="2400" dirty="0">
                <a:solidFill>
                  <a:srgbClr val="000000"/>
                </a:solidFill>
                <a:effectLst/>
                <a:latin typeface="標楷體" panose="03000509000000000000" pitchFamily="65" charset="-120"/>
                <a:ea typeface="標楷體" panose="03000509000000000000" pitchFamily="65" charset="-120"/>
              </a:rPr>
              <a:t>高級中等以下學校</a:t>
            </a:r>
            <a:r>
              <a:rPr lang="zh-TW" altLang="en-US" sz="2400" dirty="0">
                <a:solidFill>
                  <a:srgbClr val="C00000"/>
                </a:solidFill>
                <a:effectLst/>
                <a:latin typeface="標楷體" panose="03000509000000000000" pitchFamily="65" charset="-120"/>
                <a:ea typeface="標楷體" panose="03000509000000000000" pitchFamily="65" charset="-120"/>
              </a:rPr>
              <a:t>兼任</a:t>
            </a:r>
            <a:r>
              <a:rPr lang="zh-TW" altLang="en-US" sz="2400" dirty="0">
                <a:solidFill>
                  <a:srgbClr val="000000"/>
                </a:solidFill>
                <a:effectLst/>
                <a:latin typeface="標楷體" panose="03000509000000000000" pitchFamily="65" charset="-120"/>
                <a:ea typeface="標楷體" panose="03000509000000000000" pitchFamily="65" charset="-120"/>
              </a:rPr>
              <a:t>、</a:t>
            </a:r>
            <a:r>
              <a:rPr lang="zh-TW" altLang="en-US" sz="2400" dirty="0">
                <a:solidFill>
                  <a:srgbClr val="C00000"/>
                </a:solidFill>
                <a:effectLst/>
                <a:latin typeface="標楷體" panose="03000509000000000000" pitchFamily="65" charset="-120"/>
                <a:ea typeface="標楷體" panose="03000509000000000000" pitchFamily="65" charset="-120"/>
              </a:rPr>
              <a:t>代課及代理</a:t>
            </a:r>
            <a:r>
              <a:rPr lang="zh-TW" altLang="en-US" sz="2400" dirty="0">
                <a:solidFill>
                  <a:srgbClr val="000000"/>
                </a:solidFill>
                <a:effectLst/>
                <a:latin typeface="標楷體" panose="03000509000000000000" pitchFamily="65" charset="-120"/>
                <a:ea typeface="標楷體" panose="03000509000000000000" pitchFamily="65" charset="-120"/>
              </a:rPr>
              <a:t>教師、實驗教育教師、專任運動教練及協同教學人員，</a:t>
            </a:r>
            <a:r>
              <a:rPr lang="zh-TW" altLang="en-US" sz="2400" dirty="0">
                <a:solidFill>
                  <a:schemeClr val="accent4">
                    <a:lumMod val="10000"/>
                  </a:schemeClr>
                </a:solidFill>
                <a:effectLst/>
                <a:latin typeface="標楷體" panose="03000509000000000000" pitchFamily="65" charset="-120"/>
                <a:ea typeface="標楷體" panose="03000509000000000000" pitchFamily="65" charset="-120"/>
              </a:rPr>
              <a:t>涉及解聘、不續聘或終局停聘情形者，其調</a:t>
            </a:r>
            <a:r>
              <a:rPr lang="zh-TW" altLang="en-US" sz="2400" dirty="0">
                <a:solidFill>
                  <a:srgbClr val="000000"/>
                </a:solidFill>
                <a:effectLst/>
                <a:latin typeface="標楷體" panose="03000509000000000000" pitchFamily="65" charset="-120"/>
                <a:ea typeface="標楷體" panose="03000509000000000000" pitchFamily="65" charset="-120"/>
              </a:rPr>
              <a:t>查程序，</a:t>
            </a:r>
            <a:r>
              <a:rPr lang="zh-TW" altLang="en-US" sz="2400" b="1" dirty="0">
                <a:solidFill>
                  <a:srgbClr val="C00000"/>
                </a:solidFill>
                <a:effectLst/>
                <a:latin typeface="標楷體" panose="03000509000000000000" pitchFamily="65" charset="-120"/>
                <a:ea typeface="標楷體" panose="03000509000000000000" pitchFamily="65" charset="-120"/>
              </a:rPr>
              <a:t>準用</a:t>
            </a:r>
            <a:r>
              <a:rPr lang="zh-TW" altLang="en-US" sz="2400" dirty="0">
                <a:solidFill>
                  <a:srgbClr val="000000"/>
                </a:solidFill>
                <a:effectLst/>
                <a:latin typeface="標楷體" panose="03000509000000000000" pitchFamily="65" charset="-120"/>
                <a:ea typeface="標楷體" panose="03000509000000000000" pitchFamily="65" charset="-120"/>
              </a:rPr>
              <a:t>本辦法規定辦理。</a:t>
            </a:r>
          </a:p>
          <a:p>
            <a:pPr>
              <a:buClr>
                <a:srgbClr val="7030A0"/>
              </a:buClr>
            </a:pPr>
            <a:r>
              <a:rPr lang="zh-TW" altLang="en-US" sz="2400" dirty="0">
                <a:solidFill>
                  <a:srgbClr val="000000"/>
                </a:solidFill>
                <a:effectLst/>
                <a:latin typeface="標楷體" panose="03000509000000000000" pitchFamily="65" charset="-120"/>
                <a:ea typeface="標楷體" panose="03000509000000000000" pitchFamily="65" charset="-120"/>
              </a:rPr>
              <a:t>高級中等以下</a:t>
            </a:r>
            <a:r>
              <a:rPr lang="zh-TW" altLang="en-US" sz="2400" dirty="0">
                <a:solidFill>
                  <a:srgbClr val="C00000"/>
                </a:solidFill>
                <a:effectLst/>
                <a:latin typeface="標楷體" panose="03000509000000000000" pitchFamily="65" charset="-120"/>
                <a:ea typeface="標楷體" panose="03000509000000000000" pitchFamily="65" charset="-120"/>
              </a:rPr>
              <a:t>學校職員</a:t>
            </a:r>
            <a:r>
              <a:rPr lang="zh-TW" altLang="en-US" sz="2400" dirty="0">
                <a:solidFill>
                  <a:srgbClr val="000000"/>
                </a:solidFill>
                <a:effectLst/>
                <a:latin typeface="標楷體" panose="03000509000000000000" pitchFamily="65" charset="-120"/>
                <a:ea typeface="標楷體" panose="03000509000000000000" pitchFamily="65" charset="-120"/>
              </a:rPr>
              <a:t>、教官、學生事務創新人員、工友、運用於協助教學之志願服務人員、實際執行教學之學校</a:t>
            </a:r>
            <a:r>
              <a:rPr lang="zh-TW" altLang="en-US" sz="2400" dirty="0">
                <a:solidFill>
                  <a:srgbClr val="C00000"/>
                </a:solidFill>
                <a:effectLst/>
                <a:latin typeface="標楷體" panose="03000509000000000000" pitchFamily="65" charset="-120"/>
                <a:ea typeface="標楷體" panose="03000509000000000000" pitchFamily="65" charset="-120"/>
              </a:rPr>
              <a:t>外聘運動教練</a:t>
            </a:r>
            <a:r>
              <a:rPr lang="zh-TW" altLang="en-US" sz="2400" dirty="0">
                <a:solidFill>
                  <a:srgbClr val="000000"/>
                </a:solidFill>
                <a:effectLst/>
                <a:latin typeface="標楷體" panose="03000509000000000000" pitchFamily="65" charset="-120"/>
                <a:ea typeface="標楷體" panose="03000509000000000000" pitchFamily="65" charset="-120"/>
              </a:rPr>
              <a:t>、教育實習人員及</a:t>
            </a:r>
            <a:r>
              <a:rPr lang="zh-TW" altLang="en-US" sz="2400" dirty="0">
                <a:solidFill>
                  <a:srgbClr val="C00000"/>
                </a:solidFill>
                <a:effectLst/>
                <a:latin typeface="標楷體" panose="03000509000000000000" pitchFamily="65" charset="-120"/>
                <a:ea typeface="標楷體" panose="03000509000000000000" pitchFamily="65" charset="-120"/>
              </a:rPr>
              <a:t>其他執行教學、輔導管教</a:t>
            </a:r>
            <a:r>
              <a:rPr lang="zh-TW" altLang="en-US" sz="2400" dirty="0">
                <a:solidFill>
                  <a:srgbClr val="000000"/>
                </a:solidFill>
                <a:effectLst/>
                <a:latin typeface="標楷體" panose="03000509000000000000" pitchFamily="65" charset="-120"/>
                <a:ea typeface="標楷體" panose="03000509000000000000" pitchFamily="65" charset="-120"/>
              </a:rPr>
              <a:t>或研究之人員，</a:t>
            </a:r>
            <a:r>
              <a:rPr lang="zh-TW" altLang="en-US" sz="2400" dirty="0">
                <a:solidFill>
                  <a:schemeClr val="accent4">
                    <a:lumMod val="10000"/>
                  </a:schemeClr>
                </a:solidFill>
                <a:effectLst/>
                <a:latin typeface="標楷體" panose="03000509000000000000" pitchFamily="65" charset="-120"/>
                <a:ea typeface="標楷體" panose="03000509000000000000" pitchFamily="65" charset="-120"/>
              </a:rPr>
              <a:t>涉及免職、終止契約關係或終止運用關係情形者，</a:t>
            </a:r>
            <a:r>
              <a:rPr lang="zh-TW" altLang="en-US" sz="2400" dirty="0">
                <a:solidFill>
                  <a:srgbClr val="000000"/>
                </a:solidFill>
                <a:effectLst/>
                <a:latin typeface="標楷體" panose="03000509000000000000" pitchFamily="65" charset="-120"/>
                <a:ea typeface="標楷體" panose="03000509000000000000" pitchFamily="65" charset="-120"/>
              </a:rPr>
              <a:t>其調查程序，</a:t>
            </a:r>
            <a:r>
              <a:rPr lang="zh-TW" altLang="en-US" sz="2400" b="1" dirty="0">
                <a:solidFill>
                  <a:srgbClr val="C00000"/>
                </a:solidFill>
                <a:effectLst/>
                <a:latin typeface="標楷體" panose="03000509000000000000" pitchFamily="65" charset="-120"/>
                <a:ea typeface="標楷體" panose="03000509000000000000" pitchFamily="65" charset="-120"/>
              </a:rPr>
              <a:t>準用</a:t>
            </a:r>
            <a:r>
              <a:rPr lang="zh-TW" altLang="en-US" sz="2400" dirty="0">
                <a:solidFill>
                  <a:srgbClr val="000000"/>
                </a:solidFill>
                <a:effectLst/>
                <a:latin typeface="標楷體" panose="03000509000000000000" pitchFamily="65" charset="-120"/>
                <a:ea typeface="標楷體" panose="03000509000000000000" pitchFamily="65" charset="-120"/>
              </a:rPr>
              <a:t>本辦法規定辦理。</a:t>
            </a: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35</a:t>
            </a:fld>
            <a:endParaRPr lang="en-US" altLang="zh-TW" dirty="0"/>
          </a:p>
        </p:txBody>
      </p:sp>
      <p:sp>
        <p:nvSpPr>
          <p:cNvPr id="5" name="標題 1"/>
          <p:cNvSpPr>
            <a:spLocks noGrp="1"/>
          </p:cNvSpPr>
          <p:nvPr>
            <p:ph type="title"/>
          </p:nvPr>
        </p:nvSpPr>
        <p:spPr>
          <a:xfrm>
            <a:off x="179512" y="692696"/>
            <a:ext cx="8229600" cy="1143000"/>
          </a:xfrm>
        </p:spPr>
        <p:txBody>
          <a:bodyPr/>
          <a:lstStyle/>
          <a:p>
            <a:r>
              <a:rPr lang="zh-TW" altLang="en-US" sz="3600" dirty="0">
                <a:solidFill>
                  <a:srgbClr val="000000"/>
                </a:solidFill>
                <a:effectLst/>
                <a:latin typeface="標楷體"/>
                <a:ea typeface="標楷體"/>
              </a:rPr>
              <a:t>二十七、</a:t>
            </a:r>
            <a:r>
              <a:rPr lang="zh-TW" altLang="en-US" sz="3600" dirty="0">
                <a:solidFill>
                  <a:srgbClr val="000000"/>
                </a:solidFill>
                <a:effectLst/>
                <a:latin typeface="標楷體" panose="03000509000000000000" pitchFamily="65" charset="-120"/>
                <a:ea typeface="標楷體" panose="03000509000000000000" pitchFamily="65" charset="-120"/>
              </a:rPr>
              <a:t>調查對象與準用</a:t>
            </a:r>
            <a:endParaRPr lang="zh-TW" altLang="en-US" sz="240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63019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7584" y="2100922"/>
            <a:ext cx="7488832" cy="3888432"/>
          </a:xfrm>
        </p:spPr>
        <p:txBody>
          <a:bodyPr/>
          <a:lstStyle/>
          <a:p>
            <a:pPr>
              <a:lnSpc>
                <a:spcPct val="200000"/>
              </a:lnSpc>
              <a:buClr>
                <a:srgbClr val="7030A0"/>
              </a:buClr>
            </a:pPr>
            <a:r>
              <a:rPr lang="zh-TW" altLang="en-US" sz="2400" dirty="0">
                <a:solidFill>
                  <a:srgbClr val="000000"/>
                </a:solidFill>
                <a:effectLst/>
                <a:latin typeface="標楷體" panose="03000509000000000000" pitchFamily="65" charset="-120"/>
                <a:ea typeface="標楷體" panose="03000509000000000000" pitchFamily="65" charset="-120"/>
              </a:rPr>
              <a:t>修正施行前，</a:t>
            </a:r>
            <a:r>
              <a:rPr lang="zh-TW" altLang="en-US" sz="2400" dirty="0">
                <a:solidFill>
                  <a:srgbClr val="C00000"/>
                </a:solidFill>
                <a:effectLst/>
                <a:latin typeface="標楷體" panose="03000509000000000000" pitchFamily="65" charset="-120"/>
                <a:ea typeface="標楷體" panose="03000509000000000000" pitchFamily="65" charset="-120"/>
              </a:rPr>
              <a:t>已進行調查、輔導之事件</a:t>
            </a:r>
            <a:r>
              <a:rPr lang="zh-TW" altLang="en-US" sz="2400" dirty="0">
                <a:solidFill>
                  <a:srgbClr val="000000"/>
                </a:solidFill>
                <a:effectLst/>
                <a:latin typeface="標楷體" panose="03000509000000000000" pitchFamily="65" charset="-120"/>
                <a:ea typeface="標楷體" panose="03000509000000000000" pitchFamily="65" charset="-120"/>
              </a:rPr>
              <a:t>，應依原規定處理至完成調查、輔導，並</a:t>
            </a:r>
            <a:r>
              <a:rPr lang="zh-TW" altLang="en-US" sz="2400" dirty="0">
                <a:solidFill>
                  <a:srgbClr val="C00000"/>
                </a:solidFill>
                <a:effectLst/>
                <a:latin typeface="標楷體" panose="03000509000000000000" pitchFamily="65" charset="-120"/>
                <a:ea typeface="標楷體" panose="03000509000000000000" pitchFamily="65" charset="-120"/>
              </a:rPr>
              <a:t>製作調查報告、輔導報告後</a:t>
            </a:r>
            <a:r>
              <a:rPr lang="zh-TW" altLang="en-US" sz="2400" dirty="0">
                <a:solidFill>
                  <a:srgbClr val="000000"/>
                </a:solidFill>
                <a:effectLst/>
                <a:latin typeface="標楷體" panose="03000509000000000000" pitchFamily="65" charset="-120"/>
                <a:ea typeface="標楷體" panose="03000509000000000000" pitchFamily="65" charset="-120"/>
              </a:rPr>
              <a:t>，依本辦法修正後規定繼續處理；</a:t>
            </a:r>
            <a:endParaRPr lang="en-US" altLang="zh-TW" sz="2400" dirty="0">
              <a:solidFill>
                <a:srgbClr val="000000"/>
              </a:solidFill>
              <a:effectLst/>
              <a:latin typeface="標楷體" panose="03000509000000000000" pitchFamily="65" charset="-120"/>
              <a:ea typeface="標楷體" panose="03000509000000000000" pitchFamily="65" charset="-120"/>
            </a:endParaRPr>
          </a:p>
          <a:p>
            <a:pPr>
              <a:lnSpc>
                <a:spcPct val="200000"/>
              </a:lnSpc>
              <a:buClr>
                <a:srgbClr val="7030A0"/>
              </a:buClr>
            </a:pPr>
            <a:r>
              <a:rPr lang="zh-TW" altLang="en-US" sz="2400" dirty="0">
                <a:solidFill>
                  <a:srgbClr val="000000"/>
                </a:solidFill>
                <a:effectLst/>
                <a:latin typeface="標楷體" panose="03000509000000000000" pitchFamily="65" charset="-120"/>
                <a:ea typeface="標楷體" panose="03000509000000000000" pitchFamily="65" charset="-120"/>
              </a:rPr>
              <a:t>其他事件，應自本辦法修正施行之起，依本辦法規定程序處理。</a:t>
            </a:r>
            <a:endPar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36</a:t>
            </a:fld>
            <a:endParaRPr lang="en-US" altLang="zh-TW" dirty="0"/>
          </a:p>
        </p:txBody>
      </p:sp>
      <p:sp>
        <p:nvSpPr>
          <p:cNvPr id="5" name="標題 1"/>
          <p:cNvSpPr>
            <a:spLocks noGrp="1"/>
          </p:cNvSpPr>
          <p:nvPr>
            <p:ph type="title"/>
          </p:nvPr>
        </p:nvSpPr>
        <p:spPr>
          <a:xfrm>
            <a:off x="179512" y="692696"/>
            <a:ext cx="8229600" cy="1143000"/>
          </a:xfrm>
        </p:spPr>
        <p:txBody>
          <a:bodyPr/>
          <a:lstStyle/>
          <a:p>
            <a:r>
              <a:rPr lang="zh-TW" altLang="en-US" sz="3600" dirty="0">
                <a:solidFill>
                  <a:srgbClr val="000000"/>
                </a:solidFill>
                <a:effectLst/>
                <a:latin typeface="標楷體"/>
                <a:ea typeface="標楷體"/>
              </a:rPr>
              <a:t>二十八、</a:t>
            </a:r>
            <a:r>
              <a:rPr lang="zh-TW" altLang="en-US" sz="3600" dirty="0">
                <a:solidFill>
                  <a:srgbClr val="000000"/>
                </a:solidFill>
                <a:effectLst/>
                <a:latin typeface="標楷體" panose="03000509000000000000" pitchFamily="65" charset="-120"/>
                <a:ea typeface="標楷體" panose="03000509000000000000" pitchFamily="65" charset="-120"/>
              </a:rPr>
              <a:t>新舊法適用方式</a:t>
            </a:r>
            <a:endParaRPr lang="zh-TW" altLang="en-US" sz="240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44372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B174F2EC-709A-6220-AE1C-7047EF38BAC2}"/>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9A96BB87-0628-0A4C-211D-F44965F4F37F}"/>
              </a:ext>
            </a:extLst>
          </p:cNvPr>
          <p:cNvSpPr>
            <a:spLocks noGrp="1"/>
          </p:cNvSpPr>
          <p:nvPr>
            <p:ph type="sldNum" sz="quarter" idx="12"/>
          </p:nvPr>
        </p:nvSpPr>
        <p:spPr/>
        <p:txBody>
          <a:bodyPr/>
          <a:lstStyle/>
          <a:p>
            <a:pPr>
              <a:defRPr/>
            </a:pPr>
            <a:fld id="{820E4567-D72D-47C1-83AF-37364E85AE29}" type="slidenum">
              <a:rPr lang="en-US" altLang="zh-TW" smtClean="0"/>
              <a:pPr>
                <a:defRPr/>
              </a:pPr>
              <a:t>37</a:t>
            </a:fld>
            <a:endParaRPr lang="en-US" altLang="zh-TW"/>
          </a:p>
        </p:txBody>
      </p:sp>
      <p:pic>
        <p:nvPicPr>
          <p:cNvPr id="11" name="圖片 10">
            <a:extLst>
              <a:ext uri="{FF2B5EF4-FFF2-40B4-BE49-F238E27FC236}">
                <a16:creationId xmlns:a16="http://schemas.microsoft.com/office/drawing/2014/main" id="{0D2A746C-F504-DE96-EA9E-9609FF8CCC2F}"/>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5000"/>
                    </a14:imgEffect>
                  </a14:imgLayer>
                </a14:imgProps>
              </a:ext>
              <a:ext uri="{28A0092B-C50C-407E-A947-70E740481C1C}">
                <a14:useLocalDpi xmlns:a14="http://schemas.microsoft.com/office/drawing/2010/main" val="0"/>
              </a:ext>
            </a:extLst>
          </a:blip>
          <a:stretch>
            <a:fillRect/>
          </a:stretch>
        </p:blipFill>
        <p:spPr>
          <a:xfrm>
            <a:off x="-11501" y="0"/>
            <a:ext cx="9144000" cy="6858000"/>
          </a:xfrm>
          <a:prstGeom prst="rect">
            <a:avLst/>
          </a:prstGeom>
        </p:spPr>
      </p:pic>
      <p:sp>
        <p:nvSpPr>
          <p:cNvPr id="14" name="內容版面配置區 2">
            <a:extLst>
              <a:ext uri="{FF2B5EF4-FFF2-40B4-BE49-F238E27FC236}">
                <a16:creationId xmlns:a16="http://schemas.microsoft.com/office/drawing/2014/main" id="{CE0D0A6B-0624-60C1-1B48-8CC5ADD803B7}"/>
              </a:ext>
            </a:extLst>
          </p:cNvPr>
          <p:cNvSpPr>
            <a:spLocks noGrp="1"/>
          </p:cNvSpPr>
          <p:nvPr>
            <p:ph idx="1"/>
          </p:nvPr>
        </p:nvSpPr>
        <p:spPr>
          <a:xfrm>
            <a:off x="2555776" y="1556792"/>
            <a:ext cx="5842992" cy="1252736"/>
          </a:xfrm>
        </p:spPr>
        <p:txBody>
          <a:bodyPr lIns="90000"/>
          <a:lstStyle/>
          <a:p>
            <a:pPr marL="0" indent="0">
              <a:buNone/>
            </a:pPr>
            <a:r>
              <a:rPr lang="zh-TW" altLang="en-US" sz="7200" b="1" dirty="0">
                <a:solidFill>
                  <a:srgbClr val="7030A0"/>
                </a:solidFill>
                <a:effectLst/>
                <a:latin typeface="標楷體" panose="03000509000000000000" pitchFamily="65" charset="-120"/>
                <a:ea typeface="標楷體" panose="03000509000000000000" pitchFamily="65" charset="-120"/>
              </a:rPr>
              <a:t>ＰＡＲＴ　</a:t>
            </a:r>
            <a:r>
              <a:rPr lang="en-US" altLang="zh-TW" sz="7200" b="1" dirty="0">
                <a:solidFill>
                  <a:srgbClr val="7030A0"/>
                </a:solidFill>
                <a:effectLst/>
                <a:latin typeface="標楷體" panose="03000509000000000000" pitchFamily="65" charset="-120"/>
                <a:ea typeface="標楷體" panose="03000509000000000000" pitchFamily="65" charset="-120"/>
              </a:rPr>
              <a:t>2</a:t>
            </a:r>
            <a:endParaRPr lang="en-US" altLang="zh-TW" sz="7200" b="1" i="0" u="none" strike="noStrike" baseline="0" dirty="0">
              <a:solidFill>
                <a:srgbClr val="7030A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84833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p:nvPr>
        </p:nvSpPr>
        <p:spPr>
          <a:xfrm>
            <a:off x="3925416" y="2229055"/>
            <a:ext cx="5255567" cy="2121433"/>
          </a:xfrm>
        </p:spPr>
        <p:txBody>
          <a:bodyPr/>
          <a:lstStyle/>
          <a:p>
            <a:pPr marL="0" indent="0">
              <a:lnSpc>
                <a:spcPct val="200000"/>
              </a:lnSpc>
            </a:pPr>
            <a:r>
              <a:rPr lang="zh-TW" altLang="en-US" sz="4000" dirty="0">
                <a:solidFill>
                  <a:srgbClr val="000000"/>
                </a:solidFill>
                <a:effectLst/>
                <a:latin typeface="標楷體" pitchFamily="65" charset="-120"/>
                <a:ea typeface="標楷體" pitchFamily="65" charset="-120"/>
              </a:rPr>
              <a:t>貳、校事會議重要</a:t>
            </a:r>
            <a:br>
              <a:rPr lang="en-US" altLang="zh-TW" sz="4000" dirty="0">
                <a:solidFill>
                  <a:srgbClr val="000000"/>
                </a:solidFill>
                <a:effectLst/>
                <a:latin typeface="標楷體" pitchFamily="65" charset="-120"/>
                <a:ea typeface="標楷體" pitchFamily="65" charset="-120"/>
              </a:rPr>
            </a:br>
            <a:r>
              <a:rPr lang="zh-TW" altLang="en-US" sz="4000" dirty="0">
                <a:solidFill>
                  <a:srgbClr val="000000"/>
                </a:solidFill>
                <a:effectLst/>
                <a:latin typeface="標楷體" pitchFamily="65" charset="-120"/>
                <a:ea typeface="標楷體" pitchFamily="65" charset="-120"/>
              </a:rPr>
              <a:t>案件類型實務分析</a:t>
            </a:r>
          </a:p>
        </p:txBody>
      </p:sp>
      <p:sp>
        <p:nvSpPr>
          <p:cNvPr id="2" name="投影片編號版面配置區 1"/>
          <p:cNvSpPr>
            <a:spLocks noGrp="1"/>
          </p:cNvSpPr>
          <p:nvPr>
            <p:ph type="sldNum" sz="quarter" idx="12"/>
          </p:nvPr>
        </p:nvSpPr>
        <p:spPr/>
        <p:txBody>
          <a:bodyPr/>
          <a:lstStyle/>
          <a:p>
            <a:pPr>
              <a:defRPr/>
            </a:pPr>
            <a:fld id="{64D78BF4-FC45-49AA-BB05-B4B9F31AE278}" type="slidenum">
              <a:rPr lang="en-US" altLang="zh-TW" smtClean="0"/>
              <a:pPr>
                <a:defRPr/>
              </a:pPr>
              <a:t>38</a:t>
            </a:fld>
            <a:endParaRPr lang="en-US" altLang="zh-TW"/>
          </a:p>
        </p:txBody>
      </p:sp>
      <p:pic>
        <p:nvPicPr>
          <p:cNvPr id="4" name="圖片 3">
            <a:extLst>
              <a:ext uri="{FF2B5EF4-FFF2-40B4-BE49-F238E27FC236}">
                <a16:creationId xmlns:a16="http://schemas.microsoft.com/office/drawing/2014/main" id="{AC6E6308-0CAE-C125-A465-C00E51EF3A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77" t="11853" r="31658"/>
          <a:stretch/>
        </p:blipFill>
        <p:spPr>
          <a:xfrm>
            <a:off x="0" y="980728"/>
            <a:ext cx="3888433" cy="4618088"/>
          </a:xfrm>
          <a:prstGeom prst="rect">
            <a:avLst/>
          </a:prstGeom>
        </p:spPr>
      </p:pic>
    </p:spTree>
    <p:extLst>
      <p:ext uri="{BB962C8B-B14F-4D97-AF65-F5344CB8AC3E}">
        <p14:creationId xmlns:p14="http://schemas.microsoft.com/office/powerpoint/2010/main" val="1168783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p:nvPr>
        </p:nvSpPr>
        <p:spPr>
          <a:xfrm>
            <a:off x="685800" y="2564904"/>
            <a:ext cx="7772400" cy="1032768"/>
          </a:xfrm>
        </p:spPr>
        <p:txBody>
          <a:bodyPr/>
          <a:lstStyle/>
          <a:p>
            <a:pPr marL="0" indent="0">
              <a:lnSpc>
                <a:spcPct val="200000"/>
              </a:lnSpc>
            </a:pPr>
            <a:r>
              <a:rPr lang="zh-TW" altLang="en-US" sz="4400" dirty="0">
                <a:solidFill>
                  <a:srgbClr val="000000"/>
                </a:solidFill>
                <a:effectLst/>
                <a:latin typeface="標楷體" pitchFamily="65" charset="-120"/>
                <a:ea typeface="標楷體" pitchFamily="65" charset="-120"/>
              </a:rPr>
              <a:t>一、</a:t>
            </a:r>
            <a:r>
              <a:rPr lang="zh-TW" altLang="en-US" sz="4800" dirty="0">
                <a:solidFill>
                  <a:srgbClr val="000000"/>
                </a:solidFill>
                <a:effectLst/>
                <a:latin typeface="標楷體" pitchFamily="65" charset="-120"/>
                <a:ea typeface="標楷體" pitchFamily="65" charset="-120"/>
              </a:rPr>
              <a:t>體罰案</a:t>
            </a:r>
            <a:endParaRPr lang="zh-TW" altLang="en-US" sz="2000" dirty="0">
              <a:solidFill>
                <a:srgbClr val="000000"/>
              </a:solidFill>
              <a:effectLst/>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64D78BF4-FC45-49AA-BB05-B4B9F31AE278}" type="slidenum">
              <a:rPr lang="en-US" altLang="zh-TW" smtClean="0"/>
              <a:pPr>
                <a:defRPr/>
              </a:pPr>
              <a:t>39</a:t>
            </a:fld>
            <a:endParaRPr lang="en-US" altLang="zh-TW"/>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F75BE-5289-E97F-4B2F-AD095A705C0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827E38D-93FC-72FD-0AB5-5534B9981176}"/>
              </a:ext>
            </a:extLst>
          </p:cNvPr>
          <p:cNvSpPr>
            <a:spLocks noGrp="1"/>
          </p:cNvSpPr>
          <p:nvPr>
            <p:ph type="title"/>
          </p:nvPr>
        </p:nvSpPr>
        <p:spPr>
          <a:xfrm>
            <a:off x="457200" y="280226"/>
            <a:ext cx="8229600" cy="1143000"/>
          </a:xfrm>
        </p:spPr>
        <p:txBody>
          <a:bodyPr/>
          <a:lstStyle/>
          <a:p>
            <a:r>
              <a:rPr lang="zh-TW" altLang="en-US" sz="3600" dirty="0">
                <a:solidFill>
                  <a:srgbClr val="000000"/>
                </a:solidFill>
                <a:effectLst/>
                <a:latin typeface="標楷體" panose="03000509000000000000" pitchFamily="65" charset="-120"/>
                <a:ea typeface="標楷體" panose="03000509000000000000" pitchFamily="65" charset="-120"/>
              </a:rPr>
              <a:t>校園事件處理依據</a:t>
            </a:r>
          </a:p>
        </p:txBody>
      </p:sp>
      <p:sp>
        <p:nvSpPr>
          <p:cNvPr id="4" name="投影片編號版面配置區 3">
            <a:extLst>
              <a:ext uri="{FF2B5EF4-FFF2-40B4-BE49-F238E27FC236}">
                <a16:creationId xmlns:a16="http://schemas.microsoft.com/office/drawing/2014/main" id="{AFCC9C12-3EDF-89F4-E615-6E14C3105146}"/>
              </a:ext>
            </a:extLst>
          </p:cNvPr>
          <p:cNvSpPr>
            <a:spLocks noGrp="1"/>
          </p:cNvSpPr>
          <p:nvPr>
            <p:ph type="sldNum" sz="quarter" idx="12"/>
          </p:nvPr>
        </p:nvSpPr>
        <p:spPr/>
        <p:txBody>
          <a:bodyPr/>
          <a:lstStyle/>
          <a:p>
            <a:pPr>
              <a:defRPr/>
            </a:pPr>
            <a:fld id="{820E4567-D72D-47C1-83AF-37364E85AE29}" type="slidenum">
              <a:rPr lang="en-US" altLang="zh-TW" smtClean="0"/>
              <a:pPr>
                <a:defRPr/>
              </a:pPr>
              <a:t>4</a:t>
            </a:fld>
            <a:endParaRPr lang="en-US" altLang="zh-TW"/>
          </a:p>
        </p:txBody>
      </p:sp>
      <p:sp>
        <p:nvSpPr>
          <p:cNvPr id="6" name="圓角矩形 5">
            <a:extLst>
              <a:ext uri="{FF2B5EF4-FFF2-40B4-BE49-F238E27FC236}">
                <a16:creationId xmlns:a16="http://schemas.microsoft.com/office/drawing/2014/main" id="{ABAEC821-1D66-7DAF-DFCB-7A8BAB05475D}"/>
              </a:ext>
            </a:extLst>
          </p:cNvPr>
          <p:cNvSpPr>
            <a:spLocks noChangeArrowheads="1"/>
          </p:cNvSpPr>
          <p:nvPr/>
        </p:nvSpPr>
        <p:spPr bwMode="auto">
          <a:xfrm>
            <a:off x="5077271" y="1482209"/>
            <a:ext cx="2655851" cy="742735"/>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altLang="en-US" sz="1800" dirty="0">
                <a:solidFill>
                  <a:srgbClr val="000000"/>
                </a:solidFill>
                <a:latin typeface="新細明體"/>
                <a:ea typeface="標楷體"/>
                <a:cs typeface="Times New Roman"/>
              </a:rPr>
              <a:t>依解聘辦法</a:t>
            </a:r>
            <a:endParaRPr lang="en-US" altLang="zh-TW" sz="1800" dirty="0">
              <a:solidFill>
                <a:srgbClr val="000000"/>
              </a:solidFill>
              <a:latin typeface="新細明體"/>
              <a:ea typeface="標楷體"/>
              <a:cs typeface="Times New Roman"/>
            </a:endParaRPr>
          </a:p>
          <a:p>
            <a:pPr algn="ctr" fontAlgn="base">
              <a:spcAft>
                <a:spcPts val="0"/>
              </a:spcAft>
            </a:pPr>
            <a:r>
              <a:rPr lang="zh-TW" altLang="en-US" sz="1800" dirty="0">
                <a:solidFill>
                  <a:srgbClr val="000000"/>
                </a:solidFill>
                <a:latin typeface="新細明體"/>
                <a:ea typeface="標楷體"/>
                <a:cs typeface="Times New Roman"/>
              </a:rPr>
              <a:t>調查處理</a:t>
            </a:r>
            <a:endParaRPr lang="zh-TW" sz="1800" dirty="0">
              <a:effectLst/>
              <a:latin typeface="新細明體"/>
              <a:cs typeface="新細明體"/>
            </a:endParaRPr>
          </a:p>
        </p:txBody>
      </p:sp>
      <p:sp>
        <p:nvSpPr>
          <p:cNvPr id="9" name="圓角矩形 8">
            <a:extLst>
              <a:ext uri="{FF2B5EF4-FFF2-40B4-BE49-F238E27FC236}">
                <a16:creationId xmlns:a16="http://schemas.microsoft.com/office/drawing/2014/main" id="{79F1F010-A388-C7FE-9A65-162BB38E5AA2}"/>
              </a:ext>
            </a:extLst>
          </p:cNvPr>
          <p:cNvSpPr>
            <a:spLocks noChangeArrowheads="1"/>
          </p:cNvSpPr>
          <p:nvPr/>
        </p:nvSpPr>
        <p:spPr bwMode="auto">
          <a:xfrm>
            <a:off x="1419587" y="2482373"/>
            <a:ext cx="2655851" cy="733246"/>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a:spcAft>
                <a:spcPts val="0"/>
              </a:spcAft>
            </a:pPr>
            <a:r>
              <a:rPr lang="zh-TW" altLang="en-US" sz="1800" dirty="0">
                <a:solidFill>
                  <a:schemeClr val="accent3">
                    <a:lumMod val="10000"/>
                  </a:schemeClr>
                </a:solidFill>
                <a:effectLst/>
                <a:latin typeface="新細明體"/>
                <a:cs typeface="新細明體"/>
              </a:rPr>
              <a:t>僅</a:t>
            </a:r>
            <a:r>
              <a:rPr lang="zh-TW" altLang="en-US" sz="1800" kern="1200" dirty="0">
                <a:solidFill>
                  <a:srgbClr val="000000"/>
                </a:solidFill>
                <a:effectLst/>
                <a:latin typeface="新細明體"/>
                <a:ea typeface="標楷體"/>
                <a:cs typeface="Times New Roman"/>
              </a:rPr>
              <a:t>疑涉</a:t>
            </a:r>
            <a:r>
              <a:rPr lang="zh-TW" altLang="en-US" sz="1800" dirty="0">
                <a:solidFill>
                  <a:schemeClr val="accent3">
                    <a:lumMod val="10000"/>
                  </a:schemeClr>
                </a:solidFill>
                <a:effectLst/>
                <a:latin typeface="新細明體"/>
                <a:cs typeface="新細明體"/>
              </a:rPr>
              <a:t>考核辦法</a:t>
            </a:r>
            <a:endParaRPr lang="zh-TW" sz="1800" dirty="0">
              <a:solidFill>
                <a:schemeClr val="accent3">
                  <a:lumMod val="10000"/>
                </a:schemeClr>
              </a:solidFill>
              <a:effectLst/>
              <a:latin typeface="新細明體"/>
              <a:cs typeface="新細明體"/>
            </a:endParaRPr>
          </a:p>
        </p:txBody>
      </p:sp>
      <p:sp>
        <p:nvSpPr>
          <p:cNvPr id="11" name="圓角矩形 10">
            <a:extLst>
              <a:ext uri="{FF2B5EF4-FFF2-40B4-BE49-F238E27FC236}">
                <a16:creationId xmlns:a16="http://schemas.microsoft.com/office/drawing/2014/main" id="{000F495F-4255-A32C-E1F2-CA8B09B07E61}"/>
              </a:ext>
            </a:extLst>
          </p:cNvPr>
          <p:cNvSpPr>
            <a:spLocks noChangeArrowheads="1"/>
          </p:cNvSpPr>
          <p:nvPr/>
        </p:nvSpPr>
        <p:spPr bwMode="auto">
          <a:xfrm>
            <a:off x="1403150" y="1517150"/>
            <a:ext cx="2655851" cy="742735"/>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altLang="en-US" sz="1800" kern="1200" dirty="0">
                <a:solidFill>
                  <a:srgbClr val="000000"/>
                </a:solidFill>
                <a:effectLst/>
                <a:latin typeface="新細明體"/>
                <a:ea typeface="標楷體"/>
                <a:cs typeface="Times New Roman"/>
              </a:rPr>
              <a:t>疑涉教師法</a:t>
            </a:r>
            <a:endParaRPr lang="en-US" altLang="zh-TW" sz="1800" kern="1200" dirty="0">
              <a:solidFill>
                <a:srgbClr val="000000"/>
              </a:solidFill>
              <a:effectLst/>
              <a:latin typeface="新細明體"/>
              <a:ea typeface="標楷體"/>
              <a:cs typeface="Times New Roman"/>
            </a:endParaRPr>
          </a:p>
          <a:p>
            <a:pPr algn="ctr" fontAlgn="base">
              <a:spcAft>
                <a:spcPts val="0"/>
              </a:spcAft>
            </a:pPr>
            <a:r>
              <a:rPr lang="zh-TW" altLang="en-US" sz="1800" dirty="0">
                <a:solidFill>
                  <a:srgbClr val="000000"/>
                </a:solidFill>
                <a:latin typeface="新細明體"/>
                <a:ea typeface="標楷體"/>
                <a:cs typeface="Times New Roman"/>
              </a:rPr>
              <a:t>解聘停聘不續聘</a:t>
            </a:r>
            <a:endParaRPr lang="zh-TW" sz="1800" dirty="0">
              <a:effectLst/>
              <a:latin typeface="新細明體"/>
              <a:cs typeface="新細明體"/>
            </a:endParaRPr>
          </a:p>
        </p:txBody>
      </p:sp>
      <p:sp>
        <p:nvSpPr>
          <p:cNvPr id="16" name="圓角矩形 15">
            <a:extLst>
              <a:ext uri="{FF2B5EF4-FFF2-40B4-BE49-F238E27FC236}">
                <a16:creationId xmlns:a16="http://schemas.microsoft.com/office/drawing/2014/main" id="{B858C880-7E24-FDA9-2BE4-7C173A0090E0}"/>
              </a:ext>
            </a:extLst>
          </p:cNvPr>
          <p:cNvSpPr>
            <a:spLocks noChangeArrowheads="1"/>
          </p:cNvSpPr>
          <p:nvPr/>
        </p:nvSpPr>
        <p:spPr bwMode="auto">
          <a:xfrm>
            <a:off x="1403150" y="3512394"/>
            <a:ext cx="2655851" cy="733246"/>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altLang="en-US" sz="1800" kern="1200" dirty="0">
                <a:solidFill>
                  <a:srgbClr val="000000"/>
                </a:solidFill>
                <a:effectLst/>
                <a:latin typeface="新細明體"/>
                <a:ea typeface="標楷體"/>
                <a:cs typeface="Times New Roman"/>
              </a:rPr>
              <a:t>疑涉</a:t>
            </a:r>
            <a:r>
              <a:rPr lang="zh-TW" altLang="en-US" sz="1800" kern="1200" dirty="0">
                <a:solidFill>
                  <a:srgbClr val="000000"/>
                </a:solidFill>
                <a:effectLst/>
                <a:latin typeface="標楷體"/>
                <a:cs typeface="Times New Roman"/>
              </a:rPr>
              <a:t>生對生霸凌事件</a:t>
            </a:r>
            <a:endParaRPr lang="zh-TW" sz="1800" dirty="0">
              <a:effectLst/>
              <a:latin typeface="新細明體"/>
              <a:cs typeface="新細明體"/>
            </a:endParaRPr>
          </a:p>
        </p:txBody>
      </p:sp>
      <p:sp>
        <p:nvSpPr>
          <p:cNvPr id="19" name="圓角矩形 18">
            <a:extLst>
              <a:ext uri="{FF2B5EF4-FFF2-40B4-BE49-F238E27FC236}">
                <a16:creationId xmlns:a16="http://schemas.microsoft.com/office/drawing/2014/main" id="{F03586F4-711A-1C55-24DA-BB1CE9B2A1AE}"/>
              </a:ext>
            </a:extLst>
          </p:cNvPr>
          <p:cNvSpPr>
            <a:spLocks noChangeArrowheads="1"/>
          </p:cNvSpPr>
          <p:nvPr/>
        </p:nvSpPr>
        <p:spPr bwMode="auto">
          <a:xfrm>
            <a:off x="1403647" y="4536889"/>
            <a:ext cx="2655851" cy="733246"/>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altLang="en-US" sz="1800" kern="1200" dirty="0">
                <a:solidFill>
                  <a:srgbClr val="000000"/>
                </a:solidFill>
                <a:effectLst/>
                <a:latin typeface="新細明體"/>
                <a:ea typeface="標楷體"/>
                <a:cs typeface="Times New Roman"/>
              </a:rPr>
              <a:t>疑涉性別</a:t>
            </a:r>
            <a:r>
              <a:rPr lang="en-US" altLang="zh-TW" sz="1800" kern="1200" dirty="0">
                <a:solidFill>
                  <a:srgbClr val="000000"/>
                </a:solidFill>
                <a:effectLst/>
                <a:latin typeface="新細明體"/>
                <a:ea typeface="標楷體"/>
                <a:cs typeface="Times New Roman"/>
              </a:rPr>
              <a:t>(</a:t>
            </a:r>
            <a:r>
              <a:rPr lang="zh-TW" altLang="en-US" sz="1800" kern="1200" dirty="0">
                <a:solidFill>
                  <a:srgbClr val="000000"/>
                </a:solidFill>
                <a:effectLst/>
                <a:latin typeface="新細明體"/>
                <a:ea typeface="標楷體"/>
                <a:cs typeface="Times New Roman"/>
              </a:rPr>
              <a:t>平</a:t>
            </a:r>
            <a:r>
              <a:rPr lang="en-US" altLang="zh-TW" sz="1800" kern="1200" dirty="0">
                <a:solidFill>
                  <a:srgbClr val="000000"/>
                </a:solidFill>
                <a:effectLst/>
                <a:latin typeface="新細明體"/>
                <a:ea typeface="標楷體"/>
                <a:cs typeface="Times New Roman"/>
              </a:rPr>
              <a:t>)</a:t>
            </a:r>
            <a:r>
              <a:rPr lang="zh-TW" altLang="en-US" sz="1800" kern="1200" dirty="0">
                <a:solidFill>
                  <a:srgbClr val="000000"/>
                </a:solidFill>
                <a:effectLst/>
                <a:latin typeface="新細明體"/>
                <a:ea typeface="標楷體"/>
                <a:cs typeface="Times New Roman"/>
              </a:rPr>
              <a:t>事件</a:t>
            </a:r>
            <a:endParaRPr lang="zh-TW" sz="1800" dirty="0">
              <a:effectLst/>
              <a:latin typeface="新細明體"/>
              <a:cs typeface="新細明體"/>
            </a:endParaRPr>
          </a:p>
        </p:txBody>
      </p:sp>
      <p:sp>
        <p:nvSpPr>
          <p:cNvPr id="22" name="圓角矩形 18">
            <a:extLst>
              <a:ext uri="{FF2B5EF4-FFF2-40B4-BE49-F238E27FC236}">
                <a16:creationId xmlns:a16="http://schemas.microsoft.com/office/drawing/2014/main" id="{7C038C52-1796-13D4-D065-D8C3CACA47C9}"/>
              </a:ext>
            </a:extLst>
          </p:cNvPr>
          <p:cNvSpPr>
            <a:spLocks noChangeArrowheads="1"/>
          </p:cNvSpPr>
          <p:nvPr/>
        </p:nvSpPr>
        <p:spPr bwMode="auto">
          <a:xfrm>
            <a:off x="1403647" y="5566910"/>
            <a:ext cx="2655850" cy="733246"/>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altLang="en-US" sz="1800" kern="1200" dirty="0">
                <a:solidFill>
                  <a:srgbClr val="000000"/>
                </a:solidFill>
                <a:effectLst/>
                <a:latin typeface="新細明體"/>
                <a:ea typeface="標楷體"/>
                <a:cs typeface="Times New Roman"/>
              </a:rPr>
              <a:t>疑涉職場霸凌事件</a:t>
            </a:r>
            <a:endParaRPr lang="zh-TW" sz="1800" dirty="0">
              <a:effectLst/>
              <a:latin typeface="新細明體"/>
              <a:cs typeface="新細明體"/>
            </a:endParaRPr>
          </a:p>
        </p:txBody>
      </p:sp>
      <p:sp>
        <p:nvSpPr>
          <p:cNvPr id="23" name="向右箭號 6">
            <a:extLst>
              <a:ext uri="{FF2B5EF4-FFF2-40B4-BE49-F238E27FC236}">
                <a16:creationId xmlns:a16="http://schemas.microsoft.com/office/drawing/2014/main" id="{17DBE65E-8E9F-EFF9-B1F6-35B8EC9410CF}"/>
              </a:ext>
            </a:extLst>
          </p:cNvPr>
          <p:cNvSpPr>
            <a:spLocks noChangeArrowheads="1"/>
          </p:cNvSpPr>
          <p:nvPr/>
        </p:nvSpPr>
        <p:spPr bwMode="auto">
          <a:xfrm>
            <a:off x="4351336" y="1673720"/>
            <a:ext cx="440830" cy="429596"/>
          </a:xfrm>
          <a:prstGeom prst="rightArrow">
            <a:avLst>
              <a:gd name="adj1" fmla="val 50000"/>
              <a:gd name="adj2" fmla="val 25000"/>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24" name="向右箭號 6">
            <a:extLst>
              <a:ext uri="{FF2B5EF4-FFF2-40B4-BE49-F238E27FC236}">
                <a16:creationId xmlns:a16="http://schemas.microsoft.com/office/drawing/2014/main" id="{8AAB77E5-BD65-DF83-8612-B659C8477ED0}"/>
              </a:ext>
            </a:extLst>
          </p:cNvPr>
          <p:cNvSpPr>
            <a:spLocks noChangeArrowheads="1"/>
          </p:cNvSpPr>
          <p:nvPr/>
        </p:nvSpPr>
        <p:spPr bwMode="auto">
          <a:xfrm>
            <a:off x="4351585" y="2628940"/>
            <a:ext cx="440830" cy="429596"/>
          </a:xfrm>
          <a:prstGeom prst="rightArrow">
            <a:avLst>
              <a:gd name="adj1" fmla="val 50000"/>
              <a:gd name="adj2" fmla="val 25000"/>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26" name="圓角矩形 5">
            <a:extLst>
              <a:ext uri="{FF2B5EF4-FFF2-40B4-BE49-F238E27FC236}">
                <a16:creationId xmlns:a16="http://schemas.microsoft.com/office/drawing/2014/main" id="{F2E9BE35-0000-2987-B8E3-631C3019A63E}"/>
              </a:ext>
            </a:extLst>
          </p:cNvPr>
          <p:cNvSpPr>
            <a:spLocks noChangeArrowheads="1"/>
          </p:cNvSpPr>
          <p:nvPr/>
        </p:nvSpPr>
        <p:spPr bwMode="auto">
          <a:xfrm>
            <a:off x="5084498" y="2472371"/>
            <a:ext cx="2655851" cy="742735"/>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altLang="en-US" sz="1800" dirty="0">
                <a:solidFill>
                  <a:srgbClr val="000000"/>
                </a:solidFill>
                <a:latin typeface="新細明體"/>
                <a:ea typeface="標楷體"/>
                <a:cs typeface="Times New Roman"/>
              </a:rPr>
              <a:t>依考核辦法</a:t>
            </a:r>
            <a:endParaRPr lang="en-US" altLang="zh-TW" sz="1800" dirty="0">
              <a:solidFill>
                <a:srgbClr val="000000"/>
              </a:solidFill>
              <a:latin typeface="新細明體"/>
              <a:ea typeface="標楷體"/>
              <a:cs typeface="Times New Roman"/>
            </a:endParaRPr>
          </a:p>
          <a:p>
            <a:pPr algn="ctr" fontAlgn="base">
              <a:spcAft>
                <a:spcPts val="0"/>
              </a:spcAft>
            </a:pPr>
            <a:r>
              <a:rPr lang="zh-TW" altLang="en-US" sz="1800" dirty="0">
                <a:solidFill>
                  <a:srgbClr val="000000"/>
                </a:solidFill>
                <a:latin typeface="新細明體"/>
                <a:ea typeface="標楷體"/>
                <a:cs typeface="Times New Roman"/>
              </a:rPr>
              <a:t>處理</a:t>
            </a:r>
            <a:endParaRPr lang="zh-TW" sz="1800" dirty="0">
              <a:effectLst/>
              <a:latin typeface="新細明體"/>
              <a:cs typeface="新細明體"/>
            </a:endParaRPr>
          </a:p>
        </p:txBody>
      </p:sp>
      <p:sp>
        <p:nvSpPr>
          <p:cNvPr id="29" name="向右箭號 6">
            <a:extLst>
              <a:ext uri="{FF2B5EF4-FFF2-40B4-BE49-F238E27FC236}">
                <a16:creationId xmlns:a16="http://schemas.microsoft.com/office/drawing/2014/main" id="{36B2F825-9643-E651-4F34-242D5510F013}"/>
              </a:ext>
            </a:extLst>
          </p:cNvPr>
          <p:cNvSpPr>
            <a:spLocks noChangeArrowheads="1"/>
          </p:cNvSpPr>
          <p:nvPr/>
        </p:nvSpPr>
        <p:spPr bwMode="auto">
          <a:xfrm>
            <a:off x="4351585" y="3668517"/>
            <a:ext cx="440830" cy="429596"/>
          </a:xfrm>
          <a:prstGeom prst="rightArrow">
            <a:avLst>
              <a:gd name="adj1" fmla="val 50000"/>
              <a:gd name="adj2" fmla="val 25000"/>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30" name="向右箭號 6">
            <a:extLst>
              <a:ext uri="{FF2B5EF4-FFF2-40B4-BE49-F238E27FC236}">
                <a16:creationId xmlns:a16="http://schemas.microsoft.com/office/drawing/2014/main" id="{3C0C58F1-6F89-875A-E324-45F08C3C16FA}"/>
              </a:ext>
            </a:extLst>
          </p:cNvPr>
          <p:cNvSpPr>
            <a:spLocks noChangeArrowheads="1"/>
          </p:cNvSpPr>
          <p:nvPr/>
        </p:nvSpPr>
        <p:spPr bwMode="auto">
          <a:xfrm>
            <a:off x="4351585" y="4688714"/>
            <a:ext cx="440830" cy="429596"/>
          </a:xfrm>
          <a:prstGeom prst="rightArrow">
            <a:avLst>
              <a:gd name="adj1" fmla="val 50000"/>
              <a:gd name="adj2" fmla="val 25000"/>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31" name="向右箭號 6">
            <a:extLst>
              <a:ext uri="{FF2B5EF4-FFF2-40B4-BE49-F238E27FC236}">
                <a16:creationId xmlns:a16="http://schemas.microsoft.com/office/drawing/2014/main" id="{CA9146CB-A6A0-5AC7-EA8E-853C01FA1FD1}"/>
              </a:ext>
            </a:extLst>
          </p:cNvPr>
          <p:cNvSpPr>
            <a:spLocks noChangeArrowheads="1"/>
          </p:cNvSpPr>
          <p:nvPr/>
        </p:nvSpPr>
        <p:spPr bwMode="auto">
          <a:xfrm>
            <a:off x="4351585" y="5718735"/>
            <a:ext cx="440830" cy="429596"/>
          </a:xfrm>
          <a:prstGeom prst="rightArrow">
            <a:avLst>
              <a:gd name="adj1" fmla="val 50000"/>
              <a:gd name="adj2" fmla="val 25000"/>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endParaRPr lang="zh-TW" altLang="en-US"/>
          </a:p>
        </p:txBody>
      </p:sp>
      <p:sp>
        <p:nvSpPr>
          <p:cNvPr id="32" name="圓角矩形 5">
            <a:extLst>
              <a:ext uri="{FF2B5EF4-FFF2-40B4-BE49-F238E27FC236}">
                <a16:creationId xmlns:a16="http://schemas.microsoft.com/office/drawing/2014/main" id="{C5AE9F67-0CEE-0F85-D9C9-04DD35674D5F}"/>
              </a:ext>
            </a:extLst>
          </p:cNvPr>
          <p:cNvSpPr>
            <a:spLocks noChangeArrowheads="1"/>
          </p:cNvSpPr>
          <p:nvPr/>
        </p:nvSpPr>
        <p:spPr bwMode="auto">
          <a:xfrm>
            <a:off x="5084498" y="3493327"/>
            <a:ext cx="2655851" cy="742735"/>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altLang="en-US" sz="1800" dirty="0">
                <a:solidFill>
                  <a:srgbClr val="000000"/>
                </a:solidFill>
                <a:latin typeface="新細明體"/>
                <a:ea typeface="標楷體"/>
                <a:cs typeface="Times New Roman"/>
              </a:rPr>
              <a:t>依校園霸凌防制準則</a:t>
            </a:r>
            <a:endParaRPr lang="en-US" altLang="zh-TW" sz="1800" dirty="0">
              <a:solidFill>
                <a:srgbClr val="000000"/>
              </a:solidFill>
              <a:latin typeface="新細明體"/>
              <a:ea typeface="標楷體"/>
              <a:cs typeface="Times New Roman"/>
            </a:endParaRPr>
          </a:p>
          <a:p>
            <a:pPr algn="ctr" fontAlgn="base">
              <a:spcAft>
                <a:spcPts val="0"/>
              </a:spcAft>
            </a:pPr>
            <a:r>
              <a:rPr lang="zh-TW" altLang="en-US" sz="1800" dirty="0">
                <a:solidFill>
                  <a:srgbClr val="000000"/>
                </a:solidFill>
                <a:latin typeface="新細明體"/>
                <a:ea typeface="標楷體"/>
                <a:cs typeface="Times New Roman"/>
              </a:rPr>
              <a:t>調和及調查處理</a:t>
            </a:r>
            <a:endParaRPr lang="zh-TW" sz="1800" dirty="0">
              <a:effectLst/>
              <a:latin typeface="新細明體"/>
              <a:cs typeface="新細明體"/>
            </a:endParaRPr>
          </a:p>
        </p:txBody>
      </p:sp>
      <p:sp>
        <p:nvSpPr>
          <p:cNvPr id="33" name="圓角矩形 5">
            <a:extLst>
              <a:ext uri="{FF2B5EF4-FFF2-40B4-BE49-F238E27FC236}">
                <a16:creationId xmlns:a16="http://schemas.microsoft.com/office/drawing/2014/main" id="{1AC35054-B6B6-09A8-BB7A-8F6FAF96F7E6}"/>
              </a:ext>
            </a:extLst>
          </p:cNvPr>
          <p:cNvSpPr>
            <a:spLocks noChangeArrowheads="1"/>
          </p:cNvSpPr>
          <p:nvPr/>
        </p:nvSpPr>
        <p:spPr bwMode="auto">
          <a:xfrm>
            <a:off x="5084498" y="4483489"/>
            <a:ext cx="2655851" cy="742735"/>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altLang="en-US" sz="1800" dirty="0">
                <a:solidFill>
                  <a:srgbClr val="000000"/>
                </a:solidFill>
                <a:latin typeface="新細明體"/>
                <a:ea typeface="標楷體"/>
                <a:cs typeface="Times New Roman"/>
              </a:rPr>
              <a:t>依性別平等教育法</a:t>
            </a:r>
            <a:endParaRPr lang="en-US" altLang="zh-TW" sz="1800" dirty="0">
              <a:solidFill>
                <a:srgbClr val="000000"/>
              </a:solidFill>
              <a:latin typeface="新細明體"/>
              <a:ea typeface="標楷體"/>
              <a:cs typeface="Times New Roman"/>
            </a:endParaRPr>
          </a:p>
          <a:p>
            <a:pPr algn="ctr" fontAlgn="base">
              <a:spcAft>
                <a:spcPts val="0"/>
              </a:spcAft>
            </a:pPr>
            <a:r>
              <a:rPr lang="zh-TW" altLang="en-US" sz="1800" dirty="0">
                <a:solidFill>
                  <a:srgbClr val="000000"/>
                </a:solidFill>
                <a:latin typeface="新細明體"/>
                <a:ea typeface="標楷體"/>
                <a:cs typeface="Times New Roman"/>
              </a:rPr>
              <a:t>調查處理</a:t>
            </a:r>
            <a:endParaRPr lang="zh-TW" sz="1800" dirty="0">
              <a:effectLst/>
              <a:latin typeface="新細明體"/>
              <a:cs typeface="新細明體"/>
            </a:endParaRPr>
          </a:p>
        </p:txBody>
      </p:sp>
      <p:sp>
        <p:nvSpPr>
          <p:cNvPr id="34" name="圓角矩形 5">
            <a:extLst>
              <a:ext uri="{FF2B5EF4-FFF2-40B4-BE49-F238E27FC236}">
                <a16:creationId xmlns:a16="http://schemas.microsoft.com/office/drawing/2014/main" id="{1905FA2F-4AA0-B920-3B9E-54EFB7737774}"/>
              </a:ext>
            </a:extLst>
          </p:cNvPr>
          <p:cNvSpPr>
            <a:spLocks noChangeArrowheads="1"/>
          </p:cNvSpPr>
          <p:nvPr/>
        </p:nvSpPr>
        <p:spPr bwMode="auto">
          <a:xfrm>
            <a:off x="5084499" y="5566910"/>
            <a:ext cx="2655851" cy="742735"/>
          </a:xfrm>
          <a:prstGeom prst="roundRect">
            <a:avLst>
              <a:gd name="adj" fmla="val 16667"/>
            </a:avLst>
          </a:prstGeom>
          <a:gradFill rotWithShape="1">
            <a:gsLst>
              <a:gs pos="0">
                <a:srgbClr val="FFBE86"/>
              </a:gs>
              <a:gs pos="100000">
                <a:srgbClr val="FFEBDB"/>
              </a:gs>
            </a:gsLst>
            <a:lin ang="54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0" tIns="0" rIns="0" bIns="0" anchor="ctr" anchorCtr="0" upright="1">
            <a:noAutofit/>
          </a:bodyPr>
          <a:lstStyle/>
          <a:p>
            <a:pPr algn="ctr" fontAlgn="base">
              <a:spcAft>
                <a:spcPts val="0"/>
              </a:spcAft>
            </a:pPr>
            <a:r>
              <a:rPr lang="zh-TW" altLang="en-US" sz="1800" dirty="0">
                <a:solidFill>
                  <a:srgbClr val="000000"/>
                </a:solidFill>
                <a:latin typeface="新細明體"/>
                <a:ea typeface="標楷體"/>
                <a:cs typeface="Times New Roman"/>
              </a:rPr>
              <a:t>依各校防治規定</a:t>
            </a:r>
            <a:endParaRPr lang="en-US" altLang="zh-TW" sz="1800" dirty="0">
              <a:solidFill>
                <a:srgbClr val="000000"/>
              </a:solidFill>
              <a:latin typeface="新細明體"/>
              <a:ea typeface="標楷體"/>
              <a:cs typeface="Times New Roman"/>
            </a:endParaRPr>
          </a:p>
          <a:p>
            <a:pPr algn="ctr" fontAlgn="base">
              <a:spcAft>
                <a:spcPts val="0"/>
              </a:spcAft>
            </a:pPr>
            <a:r>
              <a:rPr lang="zh-TW" altLang="en-US" sz="1800" dirty="0">
                <a:solidFill>
                  <a:srgbClr val="000000"/>
                </a:solidFill>
                <a:latin typeface="新細明體"/>
                <a:ea typeface="標楷體"/>
                <a:cs typeface="Times New Roman"/>
              </a:rPr>
              <a:t>調查處理</a:t>
            </a:r>
            <a:endParaRPr lang="zh-TW" sz="1800" dirty="0">
              <a:effectLst/>
              <a:latin typeface="新細明體"/>
              <a:cs typeface="新細明體"/>
            </a:endParaRPr>
          </a:p>
        </p:txBody>
      </p:sp>
    </p:spTree>
    <p:extLst>
      <p:ext uri="{BB962C8B-B14F-4D97-AF65-F5344CB8AC3E}">
        <p14:creationId xmlns:p14="http://schemas.microsoft.com/office/powerpoint/2010/main" val="4064015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395288" y="549275"/>
            <a:ext cx="8229600" cy="1143000"/>
          </a:xfrm>
        </p:spPr>
        <p:txBody>
          <a:bodyPr/>
          <a:lstStyle/>
          <a:p>
            <a:r>
              <a:rPr lang="zh-TW" altLang="en-US" dirty="0">
                <a:solidFill>
                  <a:srgbClr val="000000"/>
                </a:solidFill>
                <a:effectLst/>
                <a:latin typeface="標楷體" pitchFamily="65" charset="-120"/>
                <a:ea typeface="標楷體" pitchFamily="65" charset="-120"/>
              </a:rPr>
              <a:t>教育基本法規定</a:t>
            </a:r>
          </a:p>
        </p:txBody>
      </p:sp>
      <p:sp>
        <p:nvSpPr>
          <p:cNvPr id="3" name="內容版面配置區 2"/>
          <p:cNvSpPr>
            <a:spLocks noGrp="1"/>
          </p:cNvSpPr>
          <p:nvPr>
            <p:ph idx="1"/>
          </p:nvPr>
        </p:nvSpPr>
        <p:spPr>
          <a:xfrm>
            <a:off x="900112" y="1988840"/>
            <a:ext cx="7343775" cy="3816350"/>
          </a:xfrm>
        </p:spPr>
        <p:txBody>
          <a:bodyPr/>
          <a:lstStyle/>
          <a:p>
            <a:pPr marL="0" indent="0">
              <a:buFont typeface="Wingdings" pitchFamily="2" charset="2"/>
              <a:buNone/>
              <a:defRPr/>
            </a:pPr>
            <a:r>
              <a:rPr lang="zh-TW" altLang="zh-TW" dirty="0">
                <a:solidFill>
                  <a:srgbClr val="000000"/>
                </a:solidFill>
                <a:effectLst/>
                <a:latin typeface="標楷體" panose="03000509000000000000" pitchFamily="65" charset="-120"/>
                <a:ea typeface="標楷體" panose="03000509000000000000" pitchFamily="65" charset="-120"/>
              </a:rPr>
              <a:t>第</a:t>
            </a:r>
            <a:r>
              <a:rPr lang="en-US" altLang="zh-TW" dirty="0">
                <a:solidFill>
                  <a:srgbClr val="000000"/>
                </a:solidFill>
                <a:effectLst/>
                <a:latin typeface="標楷體" panose="03000509000000000000" pitchFamily="65" charset="-120"/>
                <a:ea typeface="標楷體" panose="03000509000000000000" pitchFamily="65" charset="-120"/>
              </a:rPr>
              <a:t>8</a:t>
            </a:r>
            <a:r>
              <a:rPr lang="zh-TW" altLang="zh-TW" dirty="0">
                <a:solidFill>
                  <a:srgbClr val="000000"/>
                </a:solidFill>
                <a:effectLst/>
                <a:latin typeface="標楷體" panose="03000509000000000000" pitchFamily="65" charset="-120"/>
                <a:ea typeface="標楷體" panose="03000509000000000000" pitchFamily="65" charset="-120"/>
              </a:rPr>
              <a:t>條</a:t>
            </a:r>
            <a:r>
              <a:rPr lang="en-US" altLang="zh-TW" dirty="0">
                <a:solidFill>
                  <a:srgbClr val="000000"/>
                </a:solidFill>
                <a:effectLst/>
                <a:latin typeface="標楷體" panose="03000509000000000000" pitchFamily="65" charset="-120"/>
                <a:ea typeface="標楷體" panose="03000509000000000000" pitchFamily="65" charset="-120"/>
              </a:rPr>
              <a:t>  </a:t>
            </a:r>
          </a:p>
          <a:p>
            <a:pPr marL="0" indent="0">
              <a:lnSpc>
                <a:spcPct val="150000"/>
              </a:lnSpc>
              <a:buFont typeface="Wingdings" pitchFamily="2" charset="2"/>
              <a:buNone/>
              <a:defRPr/>
            </a:pPr>
            <a:r>
              <a:rPr lang="zh-TW" altLang="zh-TW" sz="2800" dirty="0">
                <a:solidFill>
                  <a:srgbClr val="000000"/>
                </a:solidFill>
                <a:effectLst/>
                <a:latin typeface="標楷體" panose="03000509000000000000" pitchFamily="65" charset="-120"/>
                <a:ea typeface="標楷體" panose="03000509000000000000" pitchFamily="65" charset="-120"/>
              </a:rPr>
              <a:t>教育人員之工作、待遇及進修等權利義務，應以法律定之，教師之專業自主應予尊重。</a:t>
            </a:r>
          </a:p>
          <a:p>
            <a:pPr marL="0" indent="0">
              <a:lnSpc>
                <a:spcPct val="150000"/>
              </a:lnSpc>
              <a:buFont typeface="Wingdings" pitchFamily="2" charset="2"/>
              <a:buNone/>
              <a:defRPr/>
            </a:pPr>
            <a:r>
              <a:rPr lang="zh-TW" altLang="zh-TW" sz="2800" dirty="0">
                <a:solidFill>
                  <a:srgbClr val="000000"/>
                </a:solidFill>
                <a:effectLst/>
                <a:latin typeface="標楷體" panose="03000509000000000000" pitchFamily="65" charset="-120"/>
                <a:ea typeface="標楷體" panose="03000509000000000000" pitchFamily="65" charset="-120"/>
              </a:rPr>
              <a:t>學生之學習權、受教育權、身體自主權及人格發展權，國家應予保障，</a:t>
            </a:r>
            <a:r>
              <a:rPr lang="zh-TW" altLang="zh-TW" sz="2800" b="1" dirty="0">
                <a:solidFill>
                  <a:srgbClr val="000000"/>
                </a:solidFill>
                <a:effectLst/>
                <a:latin typeface="標楷體" panose="03000509000000000000" pitchFamily="65" charset="-120"/>
                <a:ea typeface="標楷體" panose="03000509000000000000" pitchFamily="65" charset="-120"/>
              </a:rPr>
              <a:t>並</a:t>
            </a:r>
            <a:r>
              <a:rPr lang="zh-TW" altLang="zh-TW" sz="2800" b="1" dirty="0">
                <a:solidFill>
                  <a:srgbClr val="C00000"/>
                </a:solidFill>
                <a:effectLst/>
                <a:latin typeface="標楷體" panose="03000509000000000000" pitchFamily="65" charset="-120"/>
                <a:ea typeface="標楷體" panose="03000509000000000000" pitchFamily="65" charset="-120"/>
              </a:rPr>
              <a:t>使學生不受任何體罰，造成身心之侵害</a:t>
            </a:r>
            <a:r>
              <a:rPr lang="zh-TW" altLang="zh-TW" sz="2800" b="1" dirty="0">
                <a:solidFill>
                  <a:srgbClr val="000000"/>
                </a:solidFill>
                <a:effectLst/>
                <a:latin typeface="標楷體" panose="03000509000000000000" pitchFamily="65" charset="-120"/>
                <a:ea typeface="標楷體" panose="03000509000000000000" pitchFamily="65" charset="-120"/>
              </a:rPr>
              <a:t>。</a:t>
            </a:r>
            <a:endParaRPr lang="zh-TW" altLang="zh-TW" sz="2800" dirty="0">
              <a:solidFill>
                <a:srgbClr val="000000"/>
              </a:solidFill>
              <a:effectLst/>
              <a:latin typeface="標楷體" panose="03000509000000000000" pitchFamily="65" charset="-120"/>
              <a:ea typeface="標楷體" panose="03000509000000000000" pitchFamily="65" charset="-120"/>
            </a:endParaRPr>
          </a:p>
          <a:p>
            <a:pPr marL="0" indent="0">
              <a:buFont typeface="Wingdings" pitchFamily="2" charset="2"/>
              <a:buNone/>
              <a:defRPr/>
            </a:pPr>
            <a:endParaRPr lang="zh-TW" altLang="en-US"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FDF4AF24-9DDB-4431-8346-F10282AABF19}" type="slidenum">
              <a:rPr lang="zh-TW" altLang="en-US" smtClean="0"/>
              <a:pPr>
                <a:defRPr/>
              </a:pPr>
              <a:t>40</a:t>
            </a:fld>
            <a:endParaRPr lang="en-US" altLang="zh-TW"/>
          </a:p>
        </p:txBody>
      </p:sp>
    </p:spTree>
    <p:extLst>
      <p:ext uri="{BB962C8B-B14F-4D97-AF65-F5344CB8AC3E}">
        <p14:creationId xmlns:p14="http://schemas.microsoft.com/office/powerpoint/2010/main" val="1571127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subTitle" idx="1"/>
          </p:nvPr>
        </p:nvSpPr>
        <p:spPr>
          <a:xfrm>
            <a:off x="760412" y="1150146"/>
            <a:ext cx="7822511" cy="5336888"/>
          </a:xfrm>
        </p:spPr>
        <p:txBody>
          <a:bodyPr/>
          <a:lstStyle/>
          <a:p>
            <a:pPr algn="l"/>
            <a:endParaRPr lang="zh-TW" altLang="en-US" sz="1800" b="0" i="0" u="none" strike="noStrike" baseline="0" dirty="0">
              <a:solidFill>
                <a:srgbClr val="000000"/>
              </a:solidFill>
              <a:latin typeface="標楷體" panose="03000509000000000000" pitchFamily="65" charset="-120"/>
              <a:ea typeface="標楷體" panose="03000509000000000000" pitchFamily="65" charset="-120"/>
            </a:endParaRPr>
          </a:p>
          <a:p>
            <a:pPr algn="l"/>
            <a:r>
              <a:rPr lang="zh-TW" altLang="en-US" b="0" i="0" u="none" strike="noStrike" baseline="0" dirty="0">
                <a:solidFill>
                  <a:srgbClr val="000000"/>
                </a:solidFill>
                <a:effectLst/>
                <a:latin typeface="標楷體" panose="03000509000000000000" pitchFamily="65" charset="-120"/>
                <a:ea typeface="標楷體" panose="03000509000000000000" pitchFamily="65" charset="-120"/>
              </a:rPr>
              <a:t>指教師法施行細則規定之體罰。</a:t>
            </a:r>
            <a:endParaRPr lang="en-US" altLang="zh-TW" b="0" i="0" u="none" strike="noStrike" baseline="0" dirty="0">
              <a:solidFill>
                <a:srgbClr val="000000"/>
              </a:solidFill>
              <a:effectLst/>
              <a:latin typeface="標楷體" panose="03000509000000000000" pitchFamily="65" charset="-120"/>
              <a:ea typeface="標楷體" panose="03000509000000000000" pitchFamily="65" charset="-120"/>
            </a:endParaRPr>
          </a:p>
          <a:p>
            <a:pPr algn="l"/>
            <a:endParaRPr lang="en-US" altLang="zh-TW" b="0" i="0" u="none" strike="noStrike" baseline="0" dirty="0">
              <a:solidFill>
                <a:srgbClr val="000000"/>
              </a:solidFill>
              <a:effectLst/>
              <a:latin typeface="標楷體" panose="03000509000000000000" pitchFamily="65" charset="-120"/>
              <a:ea typeface="標楷體" panose="03000509000000000000" pitchFamily="65" charset="-120"/>
            </a:endParaRPr>
          </a:p>
          <a:p>
            <a:pPr marL="342900" indent="-342900" algn="l">
              <a:buFont typeface="Wingdings" panose="05000000000000000000" pitchFamily="2" charset="2"/>
              <a:buChar char="n"/>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教師法施行細則第</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8</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條第</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1</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項</a:t>
            </a:r>
          </a:p>
          <a:p>
            <a:pPr algn="l" eaLnBrk="1" hangingPunct="1">
              <a:lnSpc>
                <a:spcPct val="200000"/>
              </a:lnSpc>
            </a:pPr>
            <a:r>
              <a:rPr lang="zh-TW" altLang="en-US" sz="2400" b="0" i="0" dirty="0">
                <a:solidFill>
                  <a:srgbClr val="000000"/>
                </a:solidFill>
                <a:effectLst/>
                <a:latin typeface="標楷體" panose="03000509000000000000" pitchFamily="65" charset="-120"/>
                <a:ea typeface="標楷體" panose="03000509000000000000" pitchFamily="65" charset="-120"/>
              </a:rPr>
              <a:t>    指教師於教育過程中，基於</a:t>
            </a:r>
            <a:r>
              <a:rPr lang="zh-TW" altLang="en-US" sz="2400" b="0" i="0" dirty="0">
                <a:solidFill>
                  <a:srgbClr val="C00000"/>
                </a:solidFill>
                <a:effectLst/>
                <a:latin typeface="標楷體" panose="03000509000000000000" pitchFamily="65" charset="-120"/>
                <a:ea typeface="標楷體" panose="03000509000000000000" pitchFamily="65" charset="-120"/>
              </a:rPr>
              <a:t>處罰之目的</a:t>
            </a:r>
            <a:r>
              <a:rPr lang="zh-TW" altLang="en-US" sz="2400" b="0" i="0" dirty="0">
                <a:solidFill>
                  <a:srgbClr val="000000"/>
                </a:solidFill>
                <a:effectLst/>
                <a:latin typeface="標楷體" panose="03000509000000000000" pitchFamily="65" charset="-120"/>
                <a:ea typeface="標楷體" panose="03000509000000000000" pitchFamily="65" charset="-120"/>
              </a:rPr>
              <a:t>，</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pPr algn="l" eaLnBrk="1" hangingPunct="1">
              <a:lnSpc>
                <a:spcPct val="200000"/>
              </a:lnSpc>
            </a:pPr>
            <a:r>
              <a:rPr lang="zh-TW" altLang="en-US" sz="2400" b="0" i="0" dirty="0">
                <a:solidFill>
                  <a:srgbClr val="000000"/>
                </a:solidFill>
                <a:effectLst/>
                <a:latin typeface="標楷體" panose="03000509000000000000" pitchFamily="65" charset="-120"/>
                <a:ea typeface="標楷體" panose="03000509000000000000" pitchFamily="65" charset="-120"/>
              </a:rPr>
              <a:t>親自、責令學生自己或責令第三者對學生身體</a:t>
            </a:r>
            <a:r>
              <a:rPr lang="zh-TW" altLang="en-US" sz="2400" b="0" i="0" dirty="0">
                <a:solidFill>
                  <a:srgbClr val="C00000"/>
                </a:solidFill>
                <a:effectLst/>
                <a:latin typeface="標楷體" panose="03000509000000000000" pitchFamily="65" charset="-120"/>
                <a:ea typeface="標楷體" panose="03000509000000000000" pitchFamily="65" charset="-120"/>
              </a:rPr>
              <a:t>施加強制力</a:t>
            </a:r>
            <a:r>
              <a:rPr lang="zh-TW" altLang="en-US" sz="2400" b="0" i="0" dirty="0">
                <a:solidFill>
                  <a:srgbClr val="000000"/>
                </a:solidFill>
                <a:effectLst/>
                <a:latin typeface="標楷體" panose="03000509000000000000" pitchFamily="65" charset="-120"/>
                <a:ea typeface="標楷體" panose="03000509000000000000" pitchFamily="65" charset="-120"/>
              </a:rPr>
              <a:t>，或責令學生採取</a:t>
            </a:r>
            <a:r>
              <a:rPr lang="zh-TW" altLang="en-US" sz="2400" b="0" i="0" dirty="0">
                <a:solidFill>
                  <a:srgbClr val="C00000"/>
                </a:solidFill>
                <a:effectLst/>
                <a:latin typeface="標楷體" panose="03000509000000000000" pitchFamily="65" charset="-120"/>
                <a:ea typeface="標楷體" panose="03000509000000000000" pitchFamily="65" charset="-120"/>
              </a:rPr>
              <a:t>特定身體動作</a:t>
            </a:r>
            <a:r>
              <a:rPr lang="zh-TW" altLang="en-US" sz="2400" b="0" i="0" dirty="0">
                <a:solidFill>
                  <a:srgbClr val="000000"/>
                </a:solidFill>
                <a:effectLst/>
                <a:latin typeface="標楷體" panose="03000509000000000000" pitchFamily="65" charset="-120"/>
                <a:ea typeface="標楷體" panose="03000509000000000000" pitchFamily="65" charset="-120"/>
              </a:rPr>
              <a:t>，</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pPr algn="l" eaLnBrk="1" hangingPunct="1">
              <a:lnSpc>
                <a:spcPct val="200000"/>
              </a:lnSpc>
            </a:pPr>
            <a:r>
              <a:rPr lang="zh-TW" altLang="en-US" sz="2400" b="0" i="0" dirty="0">
                <a:solidFill>
                  <a:srgbClr val="000000"/>
                </a:solidFill>
                <a:effectLst/>
                <a:latin typeface="標楷體" panose="03000509000000000000" pitchFamily="65" charset="-120"/>
                <a:ea typeface="標楷體" panose="03000509000000000000" pitchFamily="65" charset="-120"/>
              </a:rPr>
              <a:t>使學生身體</a:t>
            </a:r>
            <a:r>
              <a:rPr lang="zh-TW" altLang="en-US" sz="2400" b="0" i="0" dirty="0">
                <a:solidFill>
                  <a:srgbClr val="C00000"/>
                </a:solidFill>
                <a:effectLst/>
                <a:latin typeface="標楷體" panose="03000509000000000000" pitchFamily="65" charset="-120"/>
                <a:ea typeface="標楷體" panose="03000509000000000000" pitchFamily="65" charset="-120"/>
              </a:rPr>
              <a:t>客觀上受到痛苦</a:t>
            </a:r>
            <a:r>
              <a:rPr lang="zh-TW" altLang="en-US" sz="2400" b="0" i="0" dirty="0">
                <a:solidFill>
                  <a:srgbClr val="000000"/>
                </a:solidFill>
                <a:effectLst/>
                <a:latin typeface="標楷體" panose="03000509000000000000" pitchFamily="65" charset="-120"/>
                <a:ea typeface="標楷體" panose="03000509000000000000" pitchFamily="65" charset="-120"/>
              </a:rPr>
              <a:t>或</a:t>
            </a:r>
            <a:r>
              <a:rPr lang="zh-TW" altLang="en-US" sz="2400" b="0" i="0" dirty="0">
                <a:solidFill>
                  <a:srgbClr val="C00000"/>
                </a:solidFill>
                <a:effectLst/>
                <a:latin typeface="標楷體" panose="03000509000000000000" pitchFamily="65" charset="-120"/>
                <a:ea typeface="標楷體" panose="03000509000000000000" pitchFamily="65" charset="-120"/>
              </a:rPr>
              <a:t>身心受到侵害</a:t>
            </a:r>
            <a:r>
              <a:rPr lang="zh-TW" altLang="en-US" sz="2400" b="0" i="0" dirty="0">
                <a:solidFill>
                  <a:srgbClr val="000000"/>
                </a:solidFill>
                <a:effectLst/>
                <a:latin typeface="標楷體" panose="03000509000000000000" pitchFamily="65" charset="-120"/>
                <a:ea typeface="標楷體" panose="03000509000000000000" pitchFamily="65" charset="-120"/>
              </a:rPr>
              <a:t>之行為。</a:t>
            </a:r>
            <a:endParaRPr lang="en-US" altLang="zh-TW" sz="2400" dirty="0">
              <a:solidFill>
                <a:srgbClr val="000000"/>
              </a:solidFill>
              <a:effectLst/>
              <a:latin typeface="標楷體" panose="03000509000000000000" pitchFamily="65" charset="-120"/>
              <a:ea typeface="標楷體" panose="03000509000000000000" pitchFamily="65" charset="-120"/>
            </a:endParaRPr>
          </a:p>
          <a:p>
            <a:pPr algn="l" eaLnBrk="1" hangingPunct="1"/>
            <a:endParaRPr lang="zh-TW" altLang="en-US" sz="2400" dirty="0">
              <a:solidFill>
                <a:srgbClr val="000000"/>
              </a:solidFill>
              <a:effectLst/>
              <a:latin typeface="標楷體" panose="03000509000000000000" pitchFamily="65" charset="-120"/>
              <a:ea typeface="標楷體" panose="03000509000000000000" pitchFamily="65" charset="-120"/>
            </a:endParaRPr>
          </a:p>
        </p:txBody>
      </p:sp>
      <p:sp>
        <p:nvSpPr>
          <p:cNvPr id="9219" name="Rectangle 2"/>
          <p:cNvSpPr>
            <a:spLocks noGrp="1" noChangeArrowheads="1"/>
          </p:cNvSpPr>
          <p:nvPr>
            <p:ph type="ctrTitle"/>
          </p:nvPr>
        </p:nvSpPr>
        <p:spPr>
          <a:xfrm>
            <a:off x="611188" y="908050"/>
            <a:ext cx="7772400" cy="647700"/>
          </a:xfrm>
        </p:spPr>
        <p:txBody>
          <a:bodyPr/>
          <a:lstStyle/>
          <a:p>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endParaRPr lang="zh-TW" altLang="zh-TW" sz="3200" dirty="0">
              <a:effectLst/>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64D78BF4-FC45-49AA-BB05-B4B9F31AE278}" type="slidenum">
              <a:rPr lang="en-US" altLang="zh-TW" smtClean="0"/>
              <a:pPr>
                <a:defRPr/>
              </a:pPr>
              <a:t>41</a:t>
            </a:fld>
            <a:endParaRPr lang="en-US" altLang="zh-TW"/>
          </a:p>
        </p:txBody>
      </p:sp>
      <p:sp>
        <p:nvSpPr>
          <p:cNvPr id="5" name="Rectangle 2">
            <a:extLst>
              <a:ext uri="{FF2B5EF4-FFF2-40B4-BE49-F238E27FC236}">
                <a16:creationId xmlns:a16="http://schemas.microsoft.com/office/drawing/2014/main" id="{BD0806C1-A192-CC38-34F8-49FC691AF1BB}"/>
              </a:ext>
            </a:extLst>
          </p:cNvPr>
          <p:cNvSpPr txBox="1">
            <a:spLocks noChangeArrowheads="1"/>
          </p:cNvSpPr>
          <p:nvPr/>
        </p:nvSpPr>
        <p:spPr bwMode="auto">
          <a:xfrm>
            <a:off x="680263" y="502446"/>
            <a:ext cx="7772400" cy="6477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kumimoji="1" sz="5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9pPr>
          </a:lstStyle>
          <a:p>
            <a:r>
              <a:rPr lang="zh-TW" altLang="en-US" sz="4000" b="0" i="0" u="none" strike="noStrike" baseline="0" dirty="0">
                <a:solidFill>
                  <a:srgbClr val="000000"/>
                </a:solidFill>
                <a:effectLst/>
                <a:latin typeface="標楷體" panose="03000509000000000000" pitchFamily="65" charset="-120"/>
                <a:ea typeface="標楷體" panose="03000509000000000000" pitchFamily="65" charset="-120"/>
              </a:rPr>
              <a:t>體罰定義</a:t>
            </a:r>
            <a:endParaRPr lang="zh-TW" altLang="en-US" sz="4000" kern="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13728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subTitle" idx="1"/>
          </p:nvPr>
        </p:nvSpPr>
        <p:spPr>
          <a:xfrm>
            <a:off x="1344247" y="1329836"/>
            <a:ext cx="7182165" cy="5174641"/>
          </a:xfrm>
        </p:spPr>
        <p:txBody>
          <a:bodyPr/>
          <a:lstStyle/>
          <a:p>
            <a:pPr marL="342900" indent="-342900" algn="l">
              <a:buFont typeface="Wingdings" panose="05000000000000000000" pitchFamily="2" charset="2"/>
              <a:buChar char="n"/>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這只是管教</a:t>
            </a:r>
            <a:r>
              <a:rPr lang="zh-TW" altLang="en-US" sz="2400" dirty="0">
                <a:solidFill>
                  <a:srgbClr val="000000"/>
                </a:solidFill>
                <a:effectLst/>
                <a:latin typeface="標楷體" panose="03000509000000000000" pitchFamily="65" charset="-120"/>
                <a:ea typeface="標楷體" panose="03000509000000000000" pitchFamily="65" charset="-120"/>
              </a:rPr>
              <a:t>，不是體罰！</a:t>
            </a:r>
            <a:endPar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endParaRPr>
          </a:p>
          <a:p>
            <a:pPr marL="342900" indent="-342900" algn="l">
              <a:buFont typeface="Wingdings" panose="05000000000000000000" pitchFamily="2" charset="2"/>
              <a:buChar char="n"/>
            </a:pP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這樣做是為他好</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對他是好的</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a:t>
            </a:r>
            <a:endPar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endParaRPr>
          </a:p>
          <a:p>
            <a:pPr marL="342900" indent="-342900" algn="l">
              <a:buFont typeface="Wingdings" panose="05000000000000000000" pitchFamily="2" charset="2"/>
              <a:buChar char="n"/>
            </a:pPr>
            <a:r>
              <a:rPr lang="zh-TW" altLang="en-US" sz="2400" dirty="0">
                <a:solidFill>
                  <a:srgbClr val="000000"/>
                </a:solidFill>
                <a:effectLst/>
                <a:latin typeface="標楷體" panose="03000509000000000000" pitchFamily="65" charset="-120"/>
                <a:ea typeface="標楷體" panose="03000509000000000000" pitchFamily="65" charset="-120"/>
              </a:rPr>
              <a:t>這只是訓練他</a:t>
            </a:r>
            <a:r>
              <a:rPr lang="en-US" altLang="zh-TW" sz="2400" dirty="0">
                <a:solidFill>
                  <a:srgbClr val="000000"/>
                </a:solidFill>
                <a:effectLst/>
                <a:latin typeface="標楷體" panose="03000509000000000000" pitchFamily="65" charset="-120"/>
                <a:ea typeface="標楷體" panose="03000509000000000000" pitchFamily="65" charset="-120"/>
              </a:rPr>
              <a:t>(</a:t>
            </a:r>
            <a:r>
              <a:rPr lang="zh-TW" altLang="en-US" sz="2400" dirty="0">
                <a:solidFill>
                  <a:srgbClr val="000000"/>
                </a:solidFill>
                <a:effectLst/>
                <a:latin typeface="標楷體" panose="03000509000000000000" pitchFamily="65" charset="-120"/>
                <a:ea typeface="標楷體" panose="03000509000000000000" pitchFamily="65" charset="-120"/>
              </a:rPr>
              <a:t>用輔具</a:t>
            </a:r>
            <a:r>
              <a:rPr lang="en-US" altLang="zh-TW" sz="2400" dirty="0">
                <a:solidFill>
                  <a:srgbClr val="000000"/>
                </a:solidFill>
                <a:effectLst/>
                <a:latin typeface="標楷體" panose="03000509000000000000" pitchFamily="65" charset="-120"/>
                <a:ea typeface="標楷體" panose="03000509000000000000" pitchFamily="65" charset="-120"/>
              </a:rPr>
              <a:t>)</a:t>
            </a:r>
            <a:r>
              <a:rPr lang="zh-TW" altLang="en-US" sz="2400" dirty="0">
                <a:solidFill>
                  <a:srgbClr val="000000"/>
                </a:solidFill>
                <a:effectLst/>
                <a:latin typeface="標楷體" panose="03000509000000000000" pitchFamily="65" charset="-120"/>
                <a:ea typeface="標楷體" panose="03000509000000000000" pitchFamily="65" charset="-120"/>
              </a:rPr>
              <a:t>、做活動</a:t>
            </a:r>
            <a:r>
              <a:rPr lang="zh-TW" altLang="en-US" sz="2400" dirty="0">
                <a:solidFill>
                  <a:srgbClr val="000000"/>
                </a:solidFill>
                <a:effectLst/>
                <a:latin typeface="新細明體" panose="02020500000000000000" pitchFamily="18" charset="-120"/>
                <a:ea typeface="新細明體" panose="02020500000000000000" pitchFamily="18" charset="-120"/>
              </a:rPr>
              <a:t>，</a:t>
            </a:r>
            <a:r>
              <a:rPr lang="zh-TW" altLang="en-US" sz="2400" dirty="0">
                <a:solidFill>
                  <a:srgbClr val="000000"/>
                </a:solidFill>
                <a:effectLst/>
                <a:latin typeface="標楷體" panose="03000509000000000000" pitchFamily="65" charset="-120"/>
                <a:ea typeface="標楷體" panose="03000509000000000000" pitchFamily="65" charset="-120"/>
              </a:rPr>
              <a:t>不是要處罰</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342900" indent="-342900" algn="l">
              <a:buFont typeface="Wingdings" panose="05000000000000000000" pitchFamily="2" charset="2"/>
              <a:buChar char="n"/>
            </a:pPr>
            <a:r>
              <a:rPr lang="zh-TW" altLang="en-US" sz="2400" dirty="0">
                <a:solidFill>
                  <a:srgbClr val="000000"/>
                </a:solidFill>
                <a:effectLst/>
                <a:latin typeface="標楷體" panose="03000509000000000000" pitchFamily="65" charset="-120"/>
                <a:ea typeface="標楷體" panose="03000509000000000000" pitchFamily="65" charset="-120"/>
              </a:rPr>
              <a:t>不這樣做他不要吃</a:t>
            </a:r>
            <a:r>
              <a:rPr lang="en-US" altLang="zh-TW" sz="2400" dirty="0">
                <a:solidFill>
                  <a:srgbClr val="000000"/>
                </a:solidFill>
                <a:effectLst/>
                <a:latin typeface="標楷體" panose="03000509000000000000" pitchFamily="65" charset="-120"/>
                <a:ea typeface="標楷體" panose="03000509000000000000" pitchFamily="65" charset="-120"/>
              </a:rPr>
              <a:t>(</a:t>
            </a:r>
            <a:r>
              <a:rPr lang="zh-TW" altLang="en-US" sz="2400" dirty="0">
                <a:solidFill>
                  <a:srgbClr val="000000"/>
                </a:solidFill>
                <a:effectLst/>
                <a:latin typeface="標楷體" panose="03000509000000000000" pitchFamily="65" charset="-120"/>
                <a:ea typeface="標楷體" panose="03000509000000000000" pitchFamily="65" charset="-120"/>
              </a:rPr>
              <a:t>喝、安靜</a:t>
            </a:r>
            <a:r>
              <a:rPr lang="en-US" altLang="zh-TW" sz="2400" dirty="0">
                <a:solidFill>
                  <a:srgbClr val="000000"/>
                </a:solidFill>
                <a:effectLst/>
                <a:latin typeface="標楷體" panose="03000509000000000000" pitchFamily="65" charset="-120"/>
                <a:ea typeface="標楷體" panose="03000509000000000000" pitchFamily="65" charset="-120"/>
              </a:rPr>
              <a:t>……)</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 ！</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342900" indent="-342900" algn="l">
              <a:buFont typeface="Wingdings" panose="05000000000000000000" pitchFamily="2" charset="2"/>
              <a:buChar char="n"/>
            </a:pPr>
            <a:r>
              <a:rPr lang="zh-TW" altLang="en-US" sz="2400" dirty="0">
                <a:solidFill>
                  <a:srgbClr val="000000"/>
                </a:solidFill>
                <a:effectLst/>
                <a:latin typeface="標楷體" panose="03000509000000000000" pitchFamily="65" charset="-120"/>
                <a:ea typeface="標楷體" panose="03000509000000000000" pitchFamily="65" charset="-120"/>
              </a:rPr>
              <a:t>我動作很輕，沒有造成幼兒傷害</a:t>
            </a:r>
            <a:r>
              <a:rPr lang="zh-TW" altLang="en-US" sz="2400" b="0" i="0" u="none" strike="noStrike" baseline="0" dirty="0">
                <a:solidFill>
                  <a:srgbClr val="000000"/>
                </a:solidFill>
                <a:effectLst/>
                <a:latin typeface="標楷體" panose="03000509000000000000" pitchFamily="65" charset="-120"/>
                <a:ea typeface="標楷體" panose="03000509000000000000" pitchFamily="65" charset="-120"/>
              </a:rPr>
              <a:t>！</a:t>
            </a:r>
            <a:endPar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endParaRPr>
          </a:p>
          <a:p>
            <a:pPr marL="342900" indent="-342900" algn="l">
              <a:buFont typeface="Wingdings" panose="05000000000000000000" pitchFamily="2" charset="2"/>
              <a:buChar char="n"/>
            </a:pPr>
            <a:r>
              <a:rPr lang="zh-TW" altLang="en-US" sz="2400" dirty="0">
                <a:solidFill>
                  <a:srgbClr val="000000"/>
                </a:solidFill>
                <a:effectLst/>
                <a:latin typeface="標楷體" panose="03000509000000000000" pitchFamily="65" charset="-120"/>
                <a:ea typeface="標楷體" panose="03000509000000000000" pitchFamily="65" charset="-120"/>
              </a:rPr>
              <a:t>學生還笑嘻嘻</a:t>
            </a:r>
            <a:r>
              <a:rPr lang="zh-TW" altLang="en-US" sz="2400" dirty="0">
                <a:solidFill>
                  <a:srgbClr val="000000"/>
                </a:solidFill>
                <a:effectLst/>
                <a:latin typeface="新細明體" panose="02020500000000000000" pitchFamily="18" charset="-120"/>
                <a:ea typeface="新細明體" panose="02020500000000000000" pitchFamily="18" charset="-120"/>
              </a:rPr>
              <a:t>，</a:t>
            </a:r>
            <a:r>
              <a:rPr lang="zh-TW" altLang="en-US" sz="2400" dirty="0">
                <a:solidFill>
                  <a:srgbClr val="000000"/>
                </a:solidFill>
                <a:effectLst/>
                <a:latin typeface="標楷體" panose="03000509000000000000" pitchFamily="65" charset="-120"/>
                <a:ea typeface="標楷體" panose="03000509000000000000" pitchFamily="65" charset="-120"/>
              </a:rPr>
              <a:t>沒痛苦！</a:t>
            </a:r>
            <a:endPar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endParaRPr>
          </a:p>
          <a:p>
            <a:pPr marL="342900" indent="-342900" algn="l">
              <a:buFont typeface="Wingdings" panose="05000000000000000000" pitchFamily="2" charset="2"/>
              <a:buChar char="n"/>
            </a:pPr>
            <a:r>
              <a:rPr lang="zh-TW" altLang="en-US" sz="2400" dirty="0">
                <a:solidFill>
                  <a:srgbClr val="000000"/>
                </a:solidFill>
                <a:effectLst/>
                <a:latin typeface="標楷體" panose="03000509000000000000" pitchFamily="65" charset="-120"/>
                <a:ea typeface="標楷體" panose="03000509000000000000" pitchFamily="65" charset="-120"/>
              </a:rPr>
              <a:t>家長都沒意見</a:t>
            </a:r>
            <a:r>
              <a:rPr lang="en-US" altLang="zh-TW" sz="2400" dirty="0">
                <a:solidFill>
                  <a:srgbClr val="000000"/>
                </a:solidFill>
                <a:effectLst/>
                <a:latin typeface="標楷體" panose="03000509000000000000" pitchFamily="65" charset="-120"/>
                <a:ea typeface="標楷體" panose="03000509000000000000" pitchFamily="65" charset="-120"/>
              </a:rPr>
              <a:t>(</a:t>
            </a:r>
            <a:r>
              <a:rPr lang="zh-TW" altLang="en-US" sz="2400" dirty="0">
                <a:solidFill>
                  <a:srgbClr val="000000"/>
                </a:solidFill>
                <a:effectLst/>
                <a:latin typeface="標楷體" panose="03000509000000000000" pitchFamily="65" charset="-120"/>
                <a:ea typeface="標楷體" panose="03000509000000000000" pitchFamily="65" charset="-120"/>
              </a:rPr>
              <a:t>甚至有同意書</a:t>
            </a:r>
            <a:r>
              <a:rPr lang="en-US" altLang="zh-TW" sz="2400" dirty="0">
                <a:solidFill>
                  <a:srgbClr val="000000"/>
                </a:solidFill>
                <a:effectLst/>
                <a:latin typeface="標楷體" panose="03000509000000000000" pitchFamily="65" charset="-120"/>
                <a:ea typeface="標楷體" panose="03000509000000000000" pitchFamily="65" charset="-120"/>
              </a:rPr>
              <a:t>)</a:t>
            </a:r>
            <a:r>
              <a:rPr lang="zh-TW" altLang="en-US" sz="2400" dirty="0">
                <a:solidFill>
                  <a:srgbClr val="000000"/>
                </a:solidFill>
                <a:effectLst/>
                <a:latin typeface="標楷體" panose="03000509000000000000" pitchFamily="65" charset="-120"/>
                <a:ea typeface="標楷體" panose="03000509000000000000" pitchFamily="65" charset="-120"/>
              </a:rPr>
              <a:t>！</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342900" indent="-342900" algn="l">
              <a:buFont typeface="Wingdings" panose="05000000000000000000" pitchFamily="2" charset="2"/>
              <a:buChar char="n"/>
            </a:pPr>
            <a:r>
              <a:rPr lang="zh-TW" altLang="en-US" sz="2400" dirty="0">
                <a:solidFill>
                  <a:srgbClr val="000000"/>
                </a:solidFill>
                <a:effectLst/>
                <a:latin typeface="標楷體" panose="03000509000000000000" pitchFamily="65" charset="-120"/>
                <a:ea typeface="標楷體" panose="03000509000000000000" pitchFamily="65" charset="-120"/>
              </a:rPr>
              <a:t>以前這樣做都沒事！</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342900" indent="-342900" algn="l">
              <a:buFont typeface="Wingdings" panose="05000000000000000000" pitchFamily="2" charset="2"/>
              <a:buChar char="n"/>
            </a:pPr>
            <a:r>
              <a:rPr lang="zh-TW" altLang="en-US" sz="2400" dirty="0">
                <a:solidFill>
                  <a:srgbClr val="000000"/>
                </a:solidFill>
                <a:effectLst/>
                <a:latin typeface="標楷體" panose="03000509000000000000" pitchFamily="65" charset="-120"/>
                <a:ea typeface="標楷體" panose="03000509000000000000" pitchFamily="65" charset="-120"/>
              </a:rPr>
              <a:t>大家還不是都這樣做！</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342900" indent="-342900" algn="l">
              <a:buFont typeface="Wingdings" panose="05000000000000000000" pitchFamily="2" charset="2"/>
              <a:buChar char="n"/>
            </a:pPr>
            <a:endParaRPr lang="en-US" altLang="zh-TW" sz="1600" dirty="0">
              <a:solidFill>
                <a:srgbClr val="000000"/>
              </a:solidFill>
              <a:effectLst/>
              <a:latin typeface="標楷體" panose="03000509000000000000" pitchFamily="65" charset="-120"/>
              <a:ea typeface="標楷體" panose="03000509000000000000" pitchFamily="65" charset="-120"/>
            </a:endParaRPr>
          </a:p>
          <a:p>
            <a:pPr marL="342900" indent="-342900" algn="l">
              <a:buFont typeface="Wingdings" panose="05000000000000000000" pitchFamily="2" charset="2"/>
              <a:buChar char="p"/>
            </a:pPr>
            <a:r>
              <a:rPr lang="zh-TW" altLang="en-US" sz="2000" dirty="0">
                <a:solidFill>
                  <a:srgbClr val="000000"/>
                </a:solidFill>
                <a:effectLst/>
                <a:latin typeface="標楷體" panose="03000509000000000000" pitchFamily="65" charset="-120"/>
                <a:ea typeface="標楷體" panose="03000509000000000000" pitchFamily="65" charset="-120"/>
              </a:rPr>
              <a:t>體罰不因教師主觀動機而認定</a:t>
            </a:r>
            <a:endParaRPr lang="en-US" altLang="zh-TW" sz="2000" dirty="0">
              <a:solidFill>
                <a:srgbClr val="000000"/>
              </a:solidFill>
              <a:effectLst/>
              <a:latin typeface="標楷體" panose="03000509000000000000" pitchFamily="65" charset="-120"/>
              <a:ea typeface="標楷體" panose="03000509000000000000" pitchFamily="65" charset="-120"/>
            </a:endParaRPr>
          </a:p>
          <a:p>
            <a:pPr algn="l"/>
            <a:r>
              <a:rPr lang="zh-TW" altLang="en-US" sz="2000" dirty="0">
                <a:solidFill>
                  <a:srgbClr val="000000"/>
                </a:solidFill>
                <a:effectLst/>
                <a:latin typeface="標楷體" panose="03000509000000000000" pitchFamily="65" charset="-120"/>
                <a:ea typeface="標楷體" panose="03000509000000000000" pitchFamily="65" charset="-120"/>
              </a:rPr>
              <a:t>   </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教育部</a:t>
            </a:r>
            <a:r>
              <a:rPr lang="en-US" altLang="zh-TW" sz="2000" dirty="0">
                <a:solidFill>
                  <a:srgbClr val="000000"/>
                </a:solidFill>
                <a:effectLst/>
                <a:latin typeface="標楷體" panose="03000509000000000000" pitchFamily="65" charset="-120"/>
                <a:ea typeface="標楷體" panose="03000509000000000000" pitchFamily="65" charset="-120"/>
              </a:rPr>
              <a:t>108</a:t>
            </a:r>
            <a:r>
              <a:rPr lang="zh-TW" altLang="en-US" sz="2000" dirty="0">
                <a:solidFill>
                  <a:srgbClr val="000000"/>
                </a:solidFill>
                <a:effectLst/>
                <a:latin typeface="標楷體" panose="03000509000000000000" pitchFamily="65" charset="-120"/>
                <a:ea typeface="標楷體" panose="03000509000000000000" pitchFamily="65" charset="-120"/>
              </a:rPr>
              <a:t>年</a:t>
            </a:r>
            <a:r>
              <a:rPr lang="en-US" altLang="zh-TW" sz="2000" dirty="0">
                <a:solidFill>
                  <a:srgbClr val="000000"/>
                </a:solidFill>
                <a:effectLst/>
                <a:latin typeface="標楷體" panose="03000509000000000000" pitchFamily="65" charset="-120"/>
                <a:ea typeface="標楷體" panose="03000509000000000000" pitchFamily="65" charset="-120"/>
              </a:rPr>
              <a:t>4</a:t>
            </a:r>
            <a:r>
              <a:rPr lang="zh-TW" altLang="en-US" sz="2000" dirty="0">
                <a:solidFill>
                  <a:srgbClr val="000000"/>
                </a:solidFill>
                <a:effectLst/>
                <a:latin typeface="標楷體" panose="03000509000000000000" pitchFamily="65" charset="-120"/>
                <a:ea typeface="標楷體" panose="03000509000000000000" pitchFamily="65" charset="-120"/>
              </a:rPr>
              <a:t>月</a:t>
            </a:r>
            <a:r>
              <a:rPr lang="en-US" altLang="zh-TW" sz="2000" dirty="0">
                <a:solidFill>
                  <a:srgbClr val="000000"/>
                </a:solidFill>
                <a:effectLst/>
                <a:latin typeface="標楷體" panose="03000509000000000000" pitchFamily="65" charset="-120"/>
                <a:ea typeface="標楷體" panose="03000509000000000000" pitchFamily="65" charset="-120"/>
              </a:rPr>
              <a:t>26</a:t>
            </a:r>
            <a:r>
              <a:rPr lang="zh-TW" altLang="en-US" sz="2000" dirty="0">
                <a:solidFill>
                  <a:srgbClr val="000000"/>
                </a:solidFill>
                <a:effectLst/>
                <a:latin typeface="標楷體" panose="03000509000000000000" pitchFamily="65" charset="-120"/>
                <a:ea typeface="標楷體" panose="03000509000000000000" pitchFamily="65" charset="-120"/>
              </a:rPr>
              <a:t>日臺教學（二）字第</a:t>
            </a:r>
            <a:r>
              <a:rPr lang="en-US" altLang="zh-TW" sz="2000" dirty="0">
                <a:solidFill>
                  <a:srgbClr val="000000"/>
                </a:solidFill>
                <a:effectLst/>
                <a:latin typeface="標楷體" panose="03000509000000000000" pitchFamily="65" charset="-120"/>
                <a:ea typeface="標楷體" panose="03000509000000000000" pitchFamily="65" charset="-120"/>
              </a:rPr>
              <a:t>1080044103</a:t>
            </a:r>
            <a:r>
              <a:rPr lang="zh-TW" altLang="en-US" sz="2000" dirty="0">
                <a:solidFill>
                  <a:srgbClr val="000000"/>
                </a:solidFill>
                <a:effectLst/>
                <a:latin typeface="標楷體" panose="03000509000000000000" pitchFamily="65" charset="-120"/>
                <a:ea typeface="標楷體" panose="03000509000000000000" pitchFamily="65" charset="-120"/>
              </a:rPr>
              <a:t>號函</a:t>
            </a:r>
            <a:r>
              <a:rPr lang="en-US" altLang="zh-TW" sz="2000" dirty="0">
                <a:solidFill>
                  <a:srgbClr val="000000"/>
                </a:solidFill>
                <a:effectLst/>
                <a:latin typeface="標楷體" panose="03000509000000000000" pitchFamily="65" charset="-120"/>
                <a:ea typeface="標楷體" panose="03000509000000000000" pitchFamily="65" charset="-120"/>
              </a:rPr>
              <a:t>)</a:t>
            </a:r>
            <a:endParaRPr lang="zh-TW" altLang="en-US" sz="2000" dirty="0">
              <a:solidFill>
                <a:srgbClr val="000000"/>
              </a:solidFill>
              <a:effectLst/>
              <a:latin typeface="標楷體" panose="03000509000000000000" pitchFamily="65" charset="-120"/>
              <a:ea typeface="標楷體" panose="03000509000000000000" pitchFamily="65" charset="-120"/>
            </a:endParaRPr>
          </a:p>
        </p:txBody>
      </p:sp>
      <p:sp>
        <p:nvSpPr>
          <p:cNvPr id="9219" name="Rectangle 2"/>
          <p:cNvSpPr>
            <a:spLocks noGrp="1" noChangeArrowheads="1"/>
          </p:cNvSpPr>
          <p:nvPr>
            <p:ph type="ctrTitle"/>
          </p:nvPr>
        </p:nvSpPr>
        <p:spPr>
          <a:xfrm>
            <a:off x="611188" y="908050"/>
            <a:ext cx="7772400" cy="647700"/>
          </a:xfrm>
        </p:spPr>
        <p:txBody>
          <a:bodyPr/>
          <a:lstStyle/>
          <a:p>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r>
              <a:rPr lang="en-US" altLang="zh-TW" dirty="0">
                <a:effectLst/>
              </a:rPr>
              <a:t> </a:t>
            </a:r>
            <a:br>
              <a:rPr lang="zh-TW" altLang="zh-TW" dirty="0">
                <a:effectLst/>
              </a:rPr>
            </a:br>
            <a:endParaRPr lang="zh-TW" altLang="zh-TW" sz="3200" dirty="0">
              <a:effectLst/>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64D78BF4-FC45-49AA-BB05-B4B9F31AE278}" type="slidenum">
              <a:rPr lang="en-US" altLang="zh-TW" smtClean="0"/>
              <a:pPr>
                <a:defRPr/>
              </a:pPr>
              <a:t>42</a:t>
            </a:fld>
            <a:endParaRPr lang="en-US" altLang="zh-TW"/>
          </a:p>
        </p:txBody>
      </p:sp>
      <p:sp>
        <p:nvSpPr>
          <p:cNvPr id="5" name="Rectangle 2">
            <a:extLst>
              <a:ext uri="{FF2B5EF4-FFF2-40B4-BE49-F238E27FC236}">
                <a16:creationId xmlns:a16="http://schemas.microsoft.com/office/drawing/2014/main" id="{BD0806C1-A192-CC38-34F8-49FC691AF1BB}"/>
              </a:ext>
            </a:extLst>
          </p:cNvPr>
          <p:cNvSpPr txBox="1">
            <a:spLocks noChangeArrowheads="1"/>
          </p:cNvSpPr>
          <p:nvPr/>
        </p:nvSpPr>
        <p:spPr bwMode="auto">
          <a:xfrm>
            <a:off x="760412" y="486060"/>
            <a:ext cx="7623176" cy="6477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kumimoji="1" sz="5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9pPr>
          </a:lstStyle>
          <a:p>
            <a:r>
              <a:rPr lang="zh-TW" altLang="en-US" sz="4000" b="0" i="0" u="none" strike="noStrike" baseline="0" dirty="0">
                <a:solidFill>
                  <a:srgbClr val="000000"/>
                </a:solidFill>
                <a:effectLst/>
                <a:latin typeface="標楷體" panose="03000509000000000000" pitchFamily="65" charset="-120"/>
                <a:ea typeface="標楷體" panose="03000509000000000000" pitchFamily="65" charset="-120"/>
              </a:rPr>
              <a:t>體罰常見藉口</a:t>
            </a:r>
            <a:endParaRPr lang="zh-TW" altLang="en-US" sz="4000" kern="0" dirty="0">
              <a:solidFill>
                <a:srgbClr val="00000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02768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72694"/>
            <a:ext cx="8229600" cy="1143000"/>
          </a:xfrm>
        </p:spPr>
        <p:txBody>
          <a:bodyPr/>
          <a:lstStyle/>
          <a:p>
            <a:pPr>
              <a:defRPr/>
            </a:pPr>
            <a:r>
              <a:rPr lang="zh-TW" altLang="en-US" dirty="0">
                <a:solidFill>
                  <a:srgbClr val="000000"/>
                </a:solidFill>
                <a:effectLst/>
                <a:latin typeface="標楷體" pitchFamily="65" charset="-120"/>
                <a:ea typeface="標楷體" pitchFamily="65" charset="-120"/>
              </a:rPr>
              <a:t>教師法規定</a:t>
            </a:r>
            <a:endParaRPr lang="zh-TW" altLang="en-US" dirty="0">
              <a:solidFill>
                <a:srgbClr val="000000"/>
              </a:solidFill>
            </a:endParaRPr>
          </a:p>
        </p:txBody>
      </p:sp>
      <p:sp>
        <p:nvSpPr>
          <p:cNvPr id="3" name="內容版面配置區 2"/>
          <p:cNvSpPr>
            <a:spLocks noGrp="1"/>
          </p:cNvSpPr>
          <p:nvPr>
            <p:ph idx="1"/>
          </p:nvPr>
        </p:nvSpPr>
        <p:spPr>
          <a:xfrm>
            <a:off x="377280" y="2276872"/>
            <a:ext cx="8389440" cy="3640513"/>
          </a:xfrm>
        </p:spPr>
        <p:txBody>
          <a:bodyPr/>
          <a:lstStyle/>
          <a:p>
            <a:pPr>
              <a:lnSpc>
                <a:spcPct val="150000"/>
              </a:lnSpc>
              <a:defRPr/>
            </a:pPr>
            <a:r>
              <a:rPr lang="zh-TW" altLang="en-US" sz="2800" dirty="0">
                <a:solidFill>
                  <a:srgbClr val="000000"/>
                </a:solidFill>
                <a:effectLst/>
                <a:latin typeface="標楷體" panose="03000509000000000000" pitchFamily="65" charset="-120"/>
                <a:ea typeface="標楷體" panose="03000509000000000000" pitchFamily="65" charset="-120"/>
              </a:rPr>
              <a:t>第</a:t>
            </a:r>
            <a:r>
              <a:rPr lang="en-US" altLang="zh-TW" sz="2800" dirty="0">
                <a:solidFill>
                  <a:srgbClr val="000000"/>
                </a:solidFill>
                <a:effectLst/>
                <a:latin typeface="標楷體" panose="03000509000000000000" pitchFamily="65" charset="-120"/>
                <a:ea typeface="標楷體" panose="03000509000000000000" pitchFamily="65" charset="-120"/>
              </a:rPr>
              <a:t>14</a:t>
            </a:r>
            <a:r>
              <a:rPr lang="zh-TW" altLang="en-US" sz="2800" dirty="0">
                <a:solidFill>
                  <a:srgbClr val="000000"/>
                </a:solidFill>
                <a:effectLst/>
                <a:latin typeface="標楷體" panose="03000509000000000000" pitchFamily="65" charset="-120"/>
                <a:ea typeface="標楷體" panose="03000509000000000000" pitchFamily="65" charset="-120"/>
              </a:rPr>
              <a:t>條：解聘、終身不得聘任</a:t>
            </a:r>
            <a:endParaRPr lang="en-US" altLang="zh-TW" sz="2800" dirty="0">
              <a:solidFill>
                <a:srgbClr val="000000"/>
              </a:solidFill>
              <a:effectLst/>
              <a:latin typeface="標楷體" panose="03000509000000000000" pitchFamily="65" charset="-120"/>
              <a:ea typeface="標楷體" panose="03000509000000000000" pitchFamily="65" charset="-120"/>
            </a:endParaRPr>
          </a:p>
          <a:p>
            <a:pPr marL="0" indent="0">
              <a:lnSpc>
                <a:spcPct val="150000"/>
              </a:lnSpc>
              <a:buFont typeface="Wingdings" pitchFamily="2" charset="2"/>
              <a:buNone/>
              <a:defRPr/>
            </a:pPr>
            <a:r>
              <a:rPr lang="zh-TW" altLang="en-US" sz="2800" dirty="0">
                <a:solidFill>
                  <a:srgbClr val="000000"/>
                </a:solidFill>
                <a:effectLst/>
                <a:latin typeface="標楷體" panose="03000509000000000000" pitchFamily="65" charset="-120"/>
                <a:ea typeface="標楷體" panose="03000509000000000000" pitchFamily="65" charset="-120"/>
              </a:rPr>
              <a:t>          </a:t>
            </a:r>
            <a:r>
              <a:rPr lang="zh-TW" altLang="en-US" sz="2800" dirty="0">
                <a:solidFill>
                  <a:srgbClr val="C00000"/>
                </a:solidFill>
                <a:effectLst/>
                <a:latin typeface="標楷體" panose="03000509000000000000" pitchFamily="65" charset="-120"/>
                <a:ea typeface="標楷體" panose="03000509000000000000" pitchFamily="65" charset="-120"/>
              </a:rPr>
              <a:t>體罰</a:t>
            </a:r>
            <a:r>
              <a:rPr lang="zh-TW" altLang="en-US" sz="2800" dirty="0">
                <a:solidFill>
                  <a:srgbClr val="000000"/>
                </a:solidFill>
                <a:effectLst/>
                <a:latin typeface="標楷體" panose="03000509000000000000" pitchFamily="65" charset="-120"/>
                <a:ea typeface="標楷體" panose="03000509000000000000" pitchFamily="65" charset="-120"/>
              </a:rPr>
              <a:t>或霸凌學生，造成其身心嚴重侵害。</a:t>
            </a:r>
            <a:endParaRPr lang="en-US" altLang="zh-TW" sz="2800" dirty="0">
              <a:solidFill>
                <a:srgbClr val="000000"/>
              </a:solidFill>
              <a:effectLst/>
              <a:latin typeface="標楷體" panose="03000509000000000000" pitchFamily="65" charset="-120"/>
              <a:ea typeface="標楷體" panose="03000509000000000000" pitchFamily="65" charset="-120"/>
            </a:endParaRPr>
          </a:p>
          <a:p>
            <a:pPr>
              <a:lnSpc>
                <a:spcPct val="150000"/>
              </a:lnSpc>
              <a:defRPr/>
            </a:pPr>
            <a:r>
              <a:rPr lang="zh-TW" altLang="en-US" sz="2800" dirty="0">
                <a:solidFill>
                  <a:srgbClr val="000000"/>
                </a:solidFill>
                <a:effectLst/>
                <a:latin typeface="標楷體" panose="03000509000000000000" pitchFamily="65" charset="-120"/>
                <a:ea typeface="標楷體" panose="03000509000000000000" pitchFamily="65" charset="-120"/>
              </a:rPr>
              <a:t>第</a:t>
            </a:r>
            <a:r>
              <a:rPr lang="en-US" altLang="zh-TW" sz="2800" dirty="0">
                <a:solidFill>
                  <a:srgbClr val="000000"/>
                </a:solidFill>
                <a:effectLst/>
                <a:latin typeface="標楷體" panose="03000509000000000000" pitchFamily="65" charset="-120"/>
                <a:ea typeface="標楷體" panose="03000509000000000000" pitchFamily="65" charset="-120"/>
              </a:rPr>
              <a:t>15</a:t>
            </a:r>
            <a:r>
              <a:rPr lang="zh-TW" altLang="en-US" sz="2800" dirty="0">
                <a:solidFill>
                  <a:srgbClr val="000000"/>
                </a:solidFill>
                <a:effectLst/>
                <a:latin typeface="標楷體" panose="03000509000000000000" pitchFamily="65" charset="-120"/>
                <a:ea typeface="標楷體" panose="03000509000000000000" pitchFamily="65" charset="-120"/>
              </a:rPr>
              <a:t>條：解聘、</a:t>
            </a:r>
            <a:r>
              <a:rPr lang="en-US" altLang="zh-TW" sz="2800" dirty="0">
                <a:solidFill>
                  <a:srgbClr val="000000"/>
                </a:solidFill>
                <a:effectLst/>
                <a:latin typeface="標楷體" panose="03000509000000000000" pitchFamily="65" charset="-120"/>
                <a:ea typeface="標楷體" panose="03000509000000000000" pitchFamily="65" charset="-120"/>
              </a:rPr>
              <a:t>1-4</a:t>
            </a:r>
            <a:r>
              <a:rPr lang="zh-TW" altLang="en-US" sz="2800" dirty="0">
                <a:solidFill>
                  <a:srgbClr val="000000"/>
                </a:solidFill>
                <a:effectLst/>
                <a:latin typeface="標楷體" panose="03000509000000000000" pitchFamily="65" charset="-120"/>
                <a:ea typeface="標楷體" panose="03000509000000000000" pitchFamily="65" charset="-120"/>
              </a:rPr>
              <a:t>年不得聘任</a:t>
            </a:r>
            <a:endParaRPr lang="en-US" altLang="zh-TW" sz="2800" dirty="0">
              <a:solidFill>
                <a:srgbClr val="000000"/>
              </a:solidFill>
              <a:effectLst/>
              <a:latin typeface="標楷體" panose="03000509000000000000" pitchFamily="65" charset="-120"/>
              <a:ea typeface="標楷體" panose="03000509000000000000" pitchFamily="65" charset="-120"/>
            </a:endParaRPr>
          </a:p>
          <a:p>
            <a:pPr marL="0" indent="0">
              <a:lnSpc>
                <a:spcPct val="150000"/>
              </a:lnSpc>
              <a:buFont typeface="Wingdings" pitchFamily="2" charset="2"/>
              <a:buNone/>
              <a:defRPr/>
            </a:pPr>
            <a:r>
              <a:rPr lang="zh-TW" altLang="en-US" sz="2800" dirty="0">
                <a:solidFill>
                  <a:srgbClr val="000000"/>
                </a:solidFill>
                <a:effectLst/>
                <a:latin typeface="標楷體" panose="03000509000000000000" pitchFamily="65" charset="-120"/>
                <a:ea typeface="標楷體" panose="03000509000000000000" pitchFamily="65" charset="-120"/>
              </a:rPr>
              <a:t>          </a:t>
            </a:r>
            <a:r>
              <a:rPr lang="zh-TW" altLang="en-US" sz="2800" dirty="0">
                <a:solidFill>
                  <a:srgbClr val="C00000"/>
                </a:solidFill>
                <a:effectLst/>
                <a:latin typeface="標楷體" panose="03000509000000000000" pitchFamily="65" charset="-120"/>
                <a:ea typeface="標楷體" panose="03000509000000000000" pitchFamily="65" charset="-120"/>
              </a:rPr>
              <a:t>體罰</a:t>
            </a:r>
            <a:r>
              <a:rPr lang="zh-TW" altLang="en-US" sz="2800" dirty="0">
                <a:solidFill>
                  <a:srgbClr val="000000"/>
                </a:solidFill>
                <a:effectLst/>
                <a:latin typeface="標楷體" panose="03000509000000000000" pitchFamily="65" charset="-120"/>
                <a:ea typeface="標楷體" panose="03000509000000000000" pitchFamily="65" charset="-120"/>
              </a:rPr>
              <a:t>或霸凌學生，造成其身心侵害，有</a:t>
            </a:r>
            <a:endParaRPr lang="en-US" altLang="zh-TW" sz="2800" dirty="0">
              <a:solidFill>
                <a:srgbClr val="000000"/>
              </a:solidFill>
              <a:effectLst/>
              <a:latin typeface="標楷體" panose="03000509000000000000" pitchFamily="65" charset="-120"/>
              <a:ea typeface="標楷體" panose="03000509000000000000" pitchFamily="65" charset="-120"/>
            </a:endParaRPr>
          </a:p>
          <a:p>
            <a:pPr marL="0" indent="0">
              <a:lnSpc>
                <a:spcPct val="150000"/>
              </a:lnSpc>
              <a:buFont typeface="Wingdings" pitchFamily="2" charset="2"/>
              <a:buNone/>
              <a:defRPr/>
            </a:pPr>
            <a:r>
              <a:rPr lang="zh-TW" altLang="en-US" sz="2800" dirty="0">
                <a:solidFill>
                  <a:srgbClr val="000000"/>
                </a:solidFill>
                <a:effectLst/>
                <a:latin typeface="標楷體" panose="03000509000000000000" pitchFamily="65" charset="-120"/>
                <a:ea typeface="標楷體" panose="03000509000000000000" pitchFamily="65" charset="-120"/>
              </a:rPr>
              <a:t>          解聘之必要。</a:t>
            </a:r>
            <a:endParaRPr lang="en-US" altLang="zh-TW" sz="280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BCEA026D-0241-4EC1-BE36-6B348B204024}" type="slidenum">
              <a:rPr lang="zh-TW" altLang="en-US" smtClean="0"/>
              <a:pPr>
                <a:defRPr/>
              </a:pPr>
              <a:t>43</a:t>
            </a:fld>
            <a:endParaRPr lang="en-US" altLang="zh-TW"/>
          </a:p>
        </p:txBody>
      </p:sp>
    </p:spTree>
    <p:extLst>
      <p:ext uri="{BB962C8B-B14F-4D97-AF65-F5344CB8AC3E}">
        <p14:creationId xmlns:p14="http://schemas.microsoft.com/office/powerpoint/2010/main" val="2184510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395536" y="177044"/>
            <a:ext cx="8229600" cy="1143000"/>
          </a:xfrm>
        </p:spPr>
        <p:txBody>
          <a:bodyPr/>
          <a:lstStyle/>
          <a:p>
            <a:r>
              <a:rPr lang="zh-TW" altLang="en-US" sz="4000" dirty="0">
                <a:solidFill>
                  <a:srgbClr val="000000"/>
                </a:solidFill>
                <a:effectLst/>
                <a:latin typeface="標楷體" pitchFamily="65" charset="-120"/>
                <a:ea typeface="標楷體" pitchFamily="65" charset="-120"/>
              </a:rPr>
              <a:t>教師成績考核辦法規定</a:t>
            </a:r>
            <a:endParaRPr lang="zh-TW" altLang="en-US" sz="4000" dirty="0">
              <a:solidFill>
                <a:srgbClr val="000000"/>
              </a:solidFill>
              <a:effectLst/>
            </a:endParaRPr>
          </a:p>
        </p:txBody>
      </p:sp>
      <p:sp>
        <p:nvSpPr>
          <p:cNvPr id="3" name="內容版面配置區 2"/>
          <p:cNvSpPr>
            <a:spLocks noGrp="1"/>
          </p:cNvSpPr>
          <p:nvPr>
            <p:ph idx="1"/>
          </p:nvPr>
        </p:nvSpPr>
        <p:spPr>
          <a:xfrm>
            <a:off x="704256" y="1287630"/>
            <a:ext cx="7920880" cy="5370945"/>
          </a:xfrm>
        </p:spPr>
        <p:txBody>
          <a:bodyPr/>
          <a:lstStyle/>
          <a:p>
            <a:pPr>
              <a:defRPr/>
            </a:pPr>
            <a:r>
              <a:rPr lang="zh-TW" altLang="zh-TW" sz="2400" dirty="0">
                <a:solidFill>
                  <a:srgbClr val="000000"/>
                </a:solidFill>
                <a:effectLst/>
                <a:latin typeface="標楷體" panose="03000509000000000000" pitchFamily="65" charset="-120"/>
                <a:ea typeface="標楷體" panose="03000509000000000000" pitchFamily="65" charset="-120"/>
              </a:rPr>
              <a:t>記大過</a:t>
            </a:r>
            <a:r>
              <a:rPr lang="zh-TW" altLang="en-US" sz="2400" dirty="0">
                <a:solidFill>
                  <a:srgbClr val="000000"/>
                </a:solidFill>
                <a:effectLst/>
                <a:latin typeface="標楷體" panose="03000509000000000000" pitchFamily="65" charset="-120"/>
                <a:ea typeface="標楷體" panose="03000509000000000000" pitchFamily="65" charset="-120"/>
              </a:rPr>
              <a:t>：</a:t>
            </a:r>
            <a:r>
              <a:rPr lang="zh-TW" altLang="en-US" sz="2400" dirty="0">
                <a:solidFill>
                  <a:srgbClr val="C00000"/>
                </a:solidFill>
                <a:effectLst/>
                <a:latin typeface="標楷體" panose="03000509000000000000" pitchFamily="65" charset="-120"/>
                <a:ea typeface="標楷體" panose="03000509000000000000" pitchFamily="65" charset="-120"/>
              </a:rPr>
              <a:t>體罰</a:t>
            </a:r>
            <a:r>
              <a:rPr lang="zh-TW" altLang="en-US" sz="2400" dirty="0">
                <a:solidFill>
                  <a:srgbClr val="000000"/>
                </a:solidFill>
                <a:effectLst/>
                <a:latin typeface="標楷體" panose="03000509000000000000" pitchFamily="65" charset="-120"/>
                <a:ea typeface="標楷體" panose="03000509000000000000" pitchFamily="65" charset="-120"/>
              </a:rPr>
              <a:t>、霸凌或其他違法處罰學生，造成學生</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buNone/>
              <a:defRPr/>
            </a:pPr>
            <a:r>
              <a:rPr lang="zh-TW" altLang="en-US" sz="2400" dirty="0">
                <a:solidFill>
                  <a:srgbClr val="000000"/>
                </a:solidFill>
                <a:effectLst/>
                <a:latin typeface="標楷體" panose="03000509000000000000" pitchFamily="65" charset="-120"/>
                <a:ea typeface="標楷體" panose="03000509000000000000" pitchFamily="65" charset="-120"/>
              </a:rPr>
              <a:t>          身心傷害，情節重大</a:t>
            </a:r>
            <a:r>
              <a:rPr lang="zh-TW" altLang="zh-TW" sz="2400" u="sng" dirty="0">
                <a:solidFill>
                  <a:srgbClr val="C00000"/>
                </a:solidFill>
                <a:effectLst/>
                <a:latin typeface="標楷體" panose="03000509000000000000" pitchFamily="65" charset="-120"/>
                <a:ea typeface="標楷體" panose="03000509000000000000" pitchFamily="65" charset="-120"/>
              </a:rPr>
              <a:t>情節重大</a:t>
            </a:r>
            <a:r>
              <a:rPr lang="zh-TW" altLang="zh-TW" sz="2400" dirty="0">
                <a:solidFill>
                  <a:srgbClr val="000000"/>
                </a:solidFill>
                <a:effectLst/>
                <a:latin typeface="標楷體" panose="03000509000000000000" pitchFamily="65" charset="-120"/>
                <a:ea typeface="標楷體" panose="03000509000000000000" pitchFamily="65" charset="-120"/>
              </a:rPr>
              <a:t>。</a:t>
            </a:r>
            <a:endParaRPr lang="en-US" altLang="zh-TW" sz="2400" dirty="0">
              <a:solidFill>
                <a:srgbClr val="000000"/>
              </a:solidFill>
              <a:effectLst/>
              <a:latin typeface="標楷體" panose="03000509000000000000" pitchFamily="65" charset="-120"/>
              <a:ea typeface="標楷體" panose="03000509000000000000" pitchFamily="65" charset="-120"/>
            </a:endParaRPr>
          </a:p>
          <a:p>
            <a:pPr>
              <a:defRPr/>
            </a:pPr>
            <a:r>
              <a:rPr lang="zh-TW" altLang="zh-TW" sz="2400" dirty="0">
                <a:solidFill>
                  <a:srgbClr val="000000"/>
                </a:solidFill>
                <a:effectLst/>
                <a:latin typeface="標楷體" panose="03000509000000000000" pitchFamily="65" charset="-120"/>
                <a:ea typeface="標楷體" panose="03000509000000000000" pitchFamily="65" charset="-120"/>
              </a:rPr>
              <a:t>記過</a:t>
            </a:r>
            <a:r>
              <a:rPr lang="zh-TW" altLang="en-US" sz="2400" dirty="0">
                <a:solidFill>
                  <a:srgbClr val="000000"/>
                </a:solidFill>
                <a:effectLst/>
                <a:latin typeface="標楷體" panose="03000509000000000000" pitchFamily="65" charset="-120"/>
                <a:ea typeface="標楷體" panose="03000509000000000000" pitchFamily="65" charset="-120"/>
              </a:rPr>
              <a:t>：</a:t>
            </a:r>
            <a:r>
              <a:rPr lang="zh-TW" altLang="en-US" sz="2400" dirty="0">
                <a:solidFill>
                  <a:srgbClr val="C00000"/>
                </a:solidFill>
                <a:effectLst/>
                <a:latin typeface="標楷體" panose="03000509000000000000" pitchFamily="65" charset="-120"/>
                <a:ea typeface="標楷體" panose="03000509000000000000" pitchFamily="65" charset="-120"/>
              </a:rPr>
              <a:t>體罰</a:t>
            </a:r>
            <a:r>
              <a:rPr lang="zh-TW" altLang="en-US" sz="2400" dirty="0">
                <a:solidFill>
                  <a:srgbClr val="000000"/>
                </a:solidFill>
                <a:effectLst/>
                <a:latin typeface="標楷體" panose="03000509000000000000" pitchFamily="65" charset="-120"/>
                <a:ea typeface="標楷體" panose="03000509000000000000" pitchFamily="65" charset="-120"/>
              </a:rPr>
              <a:t>、霸凌、不當管教或其他違法處罰學生，   </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buNone/>
              <a:defRPr/>
            </a:pPr>
            <a:r>
              <a:rPr lang="zh-TW" altLang="en-US" sz="2400" dirty="0">
                <a:solidFill>
                  <a:srgbClr val="000000"/>
                </a:solidFill>
                <a:effectLst/>
                <a:latin typeface="標楷體" panose="03000509000000000000" pitchFamily="65" charset="-120"/>
                <a:ea typeface="標楷體" panose="03000509000000000000" pitchFamily="65" charset="-120"/>
              </a:rPr>
              <a:t>        造成學生</a:t>
            </a:r>
            <a:r>
              <a:rPr lang="zh-TW" altLang="en-US" sz="2400" dirty="0">
                <a:solidFill>
                  <a:srgbClr val="C00000"/>
                </a:solidFill>
                <a:effectLst/>
                <a:latin typeface="標楷體" panose="03000509000000000000" pitchFamily="65" charset="-120"/>
                <a:ea typeface="標楷體" panose="03000509000000000000" pitchFamily="65" charset="-120"/>
              </a:rPr>
              <a:t>身心傷害</a:t>
            </a:r>
            <a:r>
              <a:rPr lang="zh-TW" altLang="en-US" sz="2400" dirty="0">
                <a:solidFill>
                  <a:srgbClr val="000000"/>
                </a:solidFill>
                <a:effectLst/>
                <a:latin typeface="標楷體" panose="03000509000000000000" pitchFamily="65" charset="-120"/>
                <a:ea typeface="標楷體" panose="03000509000000000000" pitchFamily="65" charset="-120"/>
              </a:rPr>
              <a:t>。</a:t>
            </a:r>
            <a:endParaRPr lang="en-US" altLang="zh-TW" sz="2400" dirty="0">
              <a:solidFill>
                <a:srgbClr val="000000"/>
              </a:solidFill>
              <a:effectLst/>
              <a:latin typeface="標楷體" panose="03000509000000000000" pitchFamily="65" charset="-120"/>
              <a:ea typeface="標楷體" panose="03000509000000000000" pitchFamily="65" charset="-120"/>
            </a:endParaRPr>
          </a:p>
          <a:p>
            <a:pPr>
              <a:defRPr/>
            </a:pPr>
            <a:r>
              <a:rPr lang="zh-TW" altLang="zh-TW" sz="2400" dirty="0">
                <a:solidFill>
                  <a:srgbClr val="000000"/>
                </a:solidFill>
                <a:effectLst/>
                <a:latin typeface="標楷體" panose="03000509000000000000" pitchFamily="65" charset="-120"/>
                <a:ea typeface="標楷體" panose="03000509000000000000" pitchFamily="65" charset="-120"/>
              </a:rPr>
              <a:t>申誡</a:t>
            </a:r>
            <a:r>
              <a:rPr lang="zh-TW" altLang="en-US" sz="2400" dirty="0">
                <a:solidFill>
                  <a:srgbClr val="000000"/>
                </a:solidFill>
                <a:effectLst/>
                <a:latin typeface="標楷體" panose="03000509000000000000" pitchFamily="65" charset="-120"/>
                <a:ea typeface="標楷體" panose="03000509000000000000" pitchFamily="65" charset="-120"/>
              </a:rPr>
              <a:t>：對學生之輔導或管教，未能盡責。</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buNone/>
              <a:defRPr/>
            </a:pPr>
            <a:r>
              <a:rPr lang="zh-TW" altLang="en-US" sz="2400" dirty="0">
                <a:solidFill>
                  <a:srgbClr val="000000"/>
                </a:solidFill>
                <a:effectLst/>
                <a:latin typeface="標楷體" panose="03000509000000000000" pitchFamily="65" charset="-120"/>
                <a:ea typeface="標楷體" panose="03000509000000000000" pitchFamily="65" charset="-120"/>
              </a:rPr>
              <a:t>        教學、</a:t>
            </a:r>
            <a:r>
              <a:rPr lang="zh-TW" altLang="en-US" sz="2400" dirty="0">
                <a:solidFill>
                  <a:srgbClr val="C00000"/>
                </a:solidFill>
                <a:effectLst/>
                <a:latin typeface="標楷體" panose="03000509000000000000" pitchFamily="65" charset="-120"/>
                <a:ea typeface="標楷體" panose="03000509000000000000" pitchFamily="65" charset="-120"/>
              </a:rPr>
              <a:t>輔導管教行為失當</a:t>
            </a:r>
            <a:r>
              <a:rPr lang="zh-TW" altLang="en-US" sz="2400" dirty="0">
                <a:solidFill>
                  <a:srgbClr val="000000"/>
                </a:solidFill>
                <a:effectLst/>
                <a:latin typeface="標楷體" panose="03000509000000000000" pitchFamily="65" charset="-120"/>
                <a:ea typeface="標楷體" panose="03000509000000000000" pitchFamily="65" charset="-120"/>
              </a:rPr>
              <a:t>，有損學生學習權益。        </a:t>
            </a:r>
          </a:p>
          <a:p>
            <a:pPr marL="0" indent="0">
              <a:buNone/>
              <a:defRPr/>
            </a:pPr>
            <a:r>
              <a:rPr lang="zh-TW" altLang="en-US" sz="2400" dirty="0">
                <a:solidFill>
                  <a:srgbClr val="000000"/>
                </a:solidFill>
                <a:effectLst/>
                <a:latin typeface="標楷體" panose="03000509000000000000" pitchFamily="65" charset="-120"/>
                <a:ea typeface="標楷體" panose="03000509000000000000" pitchFamily="65" charset="-120"/>
              </a:rPr>
              <a:t>        </a:t>
            </a:r>
            <a:r>
              <a:rPr lang="zh-TW" altLang="en-US" sz="2400" dirty="0">
                <a:solidFill>
                  <a:srgbClr val="C00000"/>
                </a:solidFill>
                <a:effectLst/>
                <a:latin typeface="標楷體" panose="03000509000000000000" pitchFamily="65" charset="-120"/>
                <a:ea typeface="標楷體" panose="03000509000000000000" pitchFamily="65" charset="-120"/>
              </a:rPr>
              <a:t>體罰</a:t>
            </a:r>
            <a:r>
              <a:rPr lang="zh-TW" altLang="en-US" sz="2400" dirty="0">
                <a:solidFill>
                  <a:srgbClr val="000000"/>
                </a:solidFill>
                <a:effectLst/>
                <a:latin typeface="標楷體" panose="03000509000000000000" pitchFamily="65" charset="-120"/>
                <a:ea typeface="標楷體" panose="03000509000000000000" pitchFamily="65" charset="-120"/>
              </a:rPr>
              <a:t>、霸凌、不當管教或其他違法處罰學生，</a:t>
            </a:r>
            <a:r>
              <a:rPr lang="zh-TW" altLang="en-US" sz="2400" dirty="0">
                <a:solidFill>
                  <a:srgbClr val="C00000"/>
                </a:solidFill>
                <a:effectLst/>
                <a:latin typeface="標楷體" panose="03000509000000000000" pitchFamily="65" charset="-120"/>
                <a:ea typeface="標楷體" panose="03000509000000000000" pitchFamily="65" charset="-120"/>
              </a:rPr>
              <a:t>情</a:t>
            </a:r>
            <a:endParaRPr lang="en-US" altLang="zh-TW" sz="2400" dirty="0">
              <a:solidFill>
                <a:srgbClr val="C00000"/>
              </a:solidFill>
              <a:effectLst/>
              <a:latin typeface="標楷體" panose="03000509000000000000" pitchFamily="65" charset="-120"/>
              <a:ea typeface="標楷體" panose="03000509000000000000" pitchFamily="65" charset="-120"/>
            </a:endParaRPr>
          </a:p>
          <a:p>
            <a:pPr marL="0" indent="0">
              <a:buNone/>
              <a:defRPr/>
            </a:pPr>
            <a:r>
              <a:rPr lang="zh-TW" altLang="en-US" sz="2400" dirty="0">
                <a:solidFill>
                  <a:srgbClr val="C00000"/>
                </a:solidFill>
                <a:effectLst/>
                <a:latin typeface="標楷體" panose="03000509000000000000" pitchFamily="65" charset="-120"/>
                <a:ea typeface="標楷體" panose="03000509000000000000" pitchFamily="65" charset="-120"/>
              </a:rPr>
              <a:t>        節輕微</a:t>
            </a:r>
            <a:r>
              <a:rPr lang="zh-TW" altLang="en-US" sz="2400" dirty="0">
                <a:solidFill>
                  <a:srgbClr val="000000"/>
                </a:solidFill>
                <a:effectLst/>
                <a:latin typeface="標楷體" panose="03000509000000000000" pitchFamily="65" charset="-120"/>
                <a:ea typeface="標楷體" panose="03000509000000000000" pitchFamily="65" charset="-120"/>
              </a:rPr>
              <a:t>經令其改善仍未改善。</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buNone/>
              <a:defRPr/>
            </a:pPr>
            <a:r>
              <a:rPr lang="zh-TW" altLang="en-US" sz="2400" b="0" i="0" dirty="0">
                <a:solidFill>
                  <a:srgbClr val="C00000"/>
                </a:solidFill>
                <a:effectLst/>
                <a:latin typeface="標楷體" panose="03000509000000000000" pitchFamily="65" charset="-120"/>
                <a:ea typeface="標楷體" panose="03000509000000000000" pitchFamily="65" charset="-120"/>
              </a:rPr>
              <a:t>        </a:t>
            </a:r>
            <a:r>
              <a:rPr lang="zh-TW" altLang="en-US" sz="2400" b="0" i="0" dirty="0">
                <a:solidFill>
                  <a:srgbClr val="000000"/>
                </a:solidFill>
                <a:effectLst/>
                <a:latin typeface="標楷體" panose="03000509000000000000" pitchFamily="65" charset="-120"/>
                <a:ea typeface="標楷體" panose="03000509000000000000" pitchFamily="65" charset="-120"/>
              </a:rPr>
              <a:t>其他違反有關教育法令規定之事項，情節輕微。</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lnSpc>
                <a:spcPts val="2000"/>
              </a:lnSpc>
              <a:buNone/>
              <a:defRPr/>
            </a:pP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buNone/>
              <a:defRPr/>
            </a:pPr>
            <a:r>
              <a:rPr lang="zh-TW" altLang="en-US" sz="2400" dirty="0">
                <a:solidFill>
                  <a:srgbClr val="C00000"/>
                </a:solidFill>
                <a:effectLst/>
                <a:latin typeface="標楷體" panose="03000509000000000000" pitchFamily="65" charset="-120"/>
                <a:ea typeface="標楷體" panose="03000509000000000000" pitchFamily="65" charset="-120"/>
              </a:rPr>
              <a:t>體罰</a:t>
            </a:r>
            <a:r>
              <a:rPr lang="zh-TW" altLang="en-US" sz="2400" dirty="0">
                <a:solidFill>
                  <a:srgbClr val="000000"/>
                </a:solidFill>
                <a:effectLst/>
                <a:latin typeface="標楷體" panose="03000509000000000000" pitchFamily="65" charset="-120"/>
                <a:ea typeface="標楷體" panose="03000509000000000000" pitchFamily="65" charset="-120"/>
              </a:rPr>
              <a:t>、霸凌、不當管教或其他違法處罰學生，而受申誡以上之懲處者，不得考列前條第一項第一款。</a:t>
            </a:r>
          </a:p>
        </p:txBody>
      </p:sp>
      <p:sp>
        <p:nvSpPr>
          <p:cNvPr id="2" name="投影片編號版面配置區 1"/>
          <p:cNvSpPr>
            <a:spLocks noGrp="1"/>
          </p:cNvSpPr>
          <p:nvPr>
            <p:ph type="sldNum" sz="quarter" idx="12"/>
          </p:nvPr>
        </p:nvSpPr>
        <p:spPr/>
        <p:txBody>
          <a:bodyPr/>
          <a:lstStyle/>
          <a:p>
            <a:pPr>
              <a:defRPr/>
            </a:pPr>
            <a:fld id="{A4C4D8F0-7556-4B69-BA76-2C85418F69A0}" type="slidenum">
              <a:rPr lang="zh-TW" altLang="en-US" smtClean="0"/>
              <a:pPr>
                <a:defRPr/>
              </a:pPr>
              <a:t>44</a:t>
            </a:fld>
            <a:endParaRPr lang="en-US" altLang="zh-TW"/>
          </a:p>
        </p:txBody>
      </p:sp>
    </p:spTree>
    <p:extLst>
      <p:ext uri="{BB962C8B-B14F-4D97-AF65-F5344CB8AC3E}">
        <p14:creationId xmlns:p14="http://schemas.microsoft.com/office/powerpoint/2010/main" val="2418286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71298"/>
            <a:ext cx="720080" cy="3506250"/>
          </a:xfrm>
        </p:spPr>
        <p:txBody>
          <a:bodyPr/>
          <a:lstStyle/>
          <a:p>
            <a:pPr>
              <a:defRPr/>
            </a:pPr>
            <a:r>
              <a:rPr lang="zh-TW" altLang="en-US" dirty="0">
                <a:solidFill>
                  <a:srgbClr val="000000"/>
                </a:solidFill>
                <a:effectLst/>
                <a:latin typeface="標楷體" pitchFamily="65" charset="-120"/>
                <a:ea typeface="標楷體" pitchFamily="65" charset="-120"/>
              </a:rPr>
              <a:t>體罰之處罰</a:t>
            </a:r>
            <a:endParaRPr lang="zh-TW" altLang="en-US" dirty="0">
              <a:solidFill>
                <a:srgbClr val="000000"/>
              </a:solidFill>
            </a:endParaRPr>
          </a:p>
        </p:txBody>
      </p:sp>
      <p:sp>
        <p:nvSpPr>
          <p:cNvPr id="4" name="投影片編號版面配置區 3"/>
          <p:cNvSpPr>
            <a:spLocks noGrp="1"/>
          </p:cNvSpPr>
          <p:nvPr>
            <p:ph type="sldNum" sz="quarter" idx="12"/>
          </p:nvPr>
        </p:nvSpPr>
        <p:spPr/>
        <p:txBody>
          <a:bodyPr/>
          <a:lstStyle/>
          <a:p>
            <a:pPr>
              <a:defRPr/>
            </a:pPr>
            <a:fld id="{BCEA026D-0241-4EC1-BE36-6B348B204024}" type="slidenum">
              <a:rPr lang="zh-TW" altLang="en-US" smtClean="0"/>
              <a:pPr>
                <a:defRPr/>
              </a:pPr>
              <a:t>45</a:t>
            </a:fld>
            <a:endParaRPr lang="en-US" altLang="zh-TW"/>
          </a:p>
        </p:txBody>
      </p:sp>
      <p:graphicFrame>
        <p:nvGraphicFramePr>
          <p:cNvPr id="12" name="表格 11">
            <a:extLst>
              <a:ext uri="{FF2B5EF4-FFF2-40B4-BE49-F238E27FC236}">
                <a16:creationId xmlns:a16="http://schemas.microsoft.com/office/drawing/2014/main" id="{83211585-780A-7D52-7AB7-9AA133B6F99F}"/>
              </a:ext>
            </a:extLst>
          </p:cNvPr>
          <p:cNvGraphicFramePr>
            <a:graphicFrameLocks noGrp="1"/>
          </p:cNvGraphicFramePr>
          <p:nvPr/>
        </p:nvGraphicFramePr>
        <p:xfrm>
          <a:off x="1323488" y="261000"/>
          <a:ext cx="7317473" cy="6336000"/>
        </p:xfrm>
        <a:graphic>
          <a:graphicData uri="http://schemas.openxmlformats.org/drawingml/2006/table">
            <a:tbl>
              <a:tblPr/>
              <a:tblGrid>
                <a:gridCol w="1709690">
                  <a:extLst>
                    <a:ext uri="{9D8B030D-6E8A-4147-A177-3AD203B41FA5}">
                      <a16:colId xmlns:a16="http://schemas.microsoft.com/office/drawing/2014/main" val="3148179271"/>
                    </a:ext>
                  </a:extLst>
                </a:gridCol>
                <a:gridCol w="2716894">
                  <a:extLst>
                    <a:ext uri="{9D8B030D-6E8A-4147-A177-3AD203B41FA5}">
                      <a16:colId xmlns:a16="http://schemas.microsoft.com/office/drawing/2014/main" val="468738829"/>
                    </a:ext>
                  </a:extLst>
                </a:gridCol>
                <a:gridCol w="2890889">
                  <a:extLst>
                    <a:ext uri="{9D8B030D-6E8A-4147-A177-3AD203B41FA5}">
                      <a16:colId xmlns:a16="http://schemas.microsoft.com/office/drawing/2014/main" val="4063119640"/>
                    </a:ext>
                  </a:extLst>
                </a:gridCol>
              </a:tblGrid>
              <a:tr h="396000">
                <a:tc rowSpan="9">
                  <a:txBody>
                    <a:bodyPr/>
                    <a:lstStyle/>
                    <a:p>
                      <a:pPr algn="ctr"/>
                      <a:r>
                        <a:rPr lang="zh-TW" altLang="en-US" sz="2800" b="1" dirty="0">
                          <a:solidFill>
                            <a:srgbClr val="000000"/>
                          </a:solidFill>
                          <a:latin typeface="標楷體" panose="03000509000000000000" pitchFamily="65" charset="-120"/>
                          <a:ea typeface="標楷體" panose="03000509000000000000" pitchFamily="65" charset="-120"/>
                        </a:rPr>
                        <a:t>教師法</a:t>
                      </a:r>
                    </a:p>
                  </a:txBody>
                  <a:tcPr anchor="ct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解聘終身不得再任</a:t>
                      </a:r>
                      <a:endParaRPr lang="zh-TW" altLang="en-US" sz="1800" b="1" dirty="0">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zh-TW" altLang="en-US" sz="1800" b="1" dirty="0">
                          <a:solidFill>
                            <a:srgbClr val="000000"/>
                          </a:solidFill>
                          <a:latin typeface="標楷體" panose="03000509000000000000" pitchFamily="65" charset="-120"/>
                          <a:ea typeface="標楷體" panose="03000509000000000000" pitchFamily="65" charset="-120"/>
                        </a:rPr>
                        <a:t>身心嚴重侵害</a:t>
                      </a:r>
                      <a:r>
                        <a:rPr lang="en-US" altLang="zh-TW" sz="1800" b="1" dirty="0">
                          <a:solidFill>
                            <a:srgbClr val="000000"/>
                          </a:solidFill>
                          <a:latin typeface="標楷體" panose="03000509000000000000" pitchFamily="65" charset="-120"/>
                          <a:ea typeface="標楷體" panose="03000509000000000000" pitchFamily="65" charset="-120"/>
                        </a:rPr>
                        <a:t>+</a:t>
                      </a:r>
                      <a:r>
                        <a:rPr lang="zh-TW" altLang="en-US" sz="1800" b="1" dirty="0">
                          <a:solidFill>
                            <a:srgbClr val="000000"/>
                          </a:solidFill>
                          <a:latin typeface="標楷體" panose="03000509000000000000" pitchFamily="65" charset="-120"/>
                          <a:ea typeface="標楷體" panose="03000509000000000000" pitchFamily="65" charset="-120"/>
                        </a:rPr>
                        <a:t>有必要</a:t>
                      </a: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53716"/>
                  </a:ext>
                </a:extLst>
              </a:tr>
              <a:tr h="396000">
                <a:tc vMerge="1">
                  <a:txBody>
                    <a:bodyPr/>
                    <a:lstStyle/>
                    <a:p>
                      <a:pPr algn="ctr"/>
                      <a:endParaRPr lang="zh-TW" altLang="en-US" sz="1800" dirty="0">
                        <a:solidFill>
                          <a:srgbClr val="000000"/>
                        </a:solidFill>
                        <a:latin typeface="標楷體" panose="03000509000000000000" pitchFamily="65" charset="-120"/>
                        <a:ea typeface="標楷體" panose="03000509000000000000" pitchFamily="65" charset="-120"/>
                      </a:endParaRPr>
                    </a:p>
                  </a:txBody>
                  <a:tcPr anchor="ct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解聘</a:t>
                      </a:r>
                      <a:r>
                        <a:rPr lang="en-US" altLang="zh-TW" sz="1800" b="1" dirty="0">
                          <a:solidFill>
                            <a:srgbClr val="000000"/>
                          </a:solidFill>
                          <a:latin typeface="標楷體" panose="03000509000000000000" pitchFamily="65" charset="-120"/>
                          <a:ea typeface="標楷體" panose="03000509000000000000" pitchFamily="65" charset="-120"/>
                        </a:rPr>
                        <a:t>4</a:t>
                      </a:r>
                      <a:r>
                        <a:rPr lang="zh-TW" altLang="en-US" sz="1800" b="1" dirty="0">
                          <a:solidFill>
                            <a:srgbClr val="000000"/>
                          </a:solidFill>
                          <a:latin typeface="標楷體" panose="03000509000000000000" pitchFamily="65" charset="-120"/>
                          <a:ea typeface="標楷體" panose="03000509000000000000" pitchFamily="65" charset="-120"/>
                        </a:rPr>
                        <a:t>年不得再任</a:t>
                      </a:r>
                      <a:endParaRPr lang="zh-TW" altLang="en-US" sz="1800" b="1" dirty="0">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TW" altLang="en-US" sz="1800" b="1" dirty="0">
                        <a:solidFill>
                          <a:srgbClr val="000000"/>
                        </a:solidFill>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639099"/>
                  </a:ext>
                </a:extLst>
              </a:tr>
              <a:tr h="396000">
                <a:tc vMerge="1">
                  <a:txBody>
                    <a:bodyPr/>
                    <a:lstStyle/>
                    <a:p>
                      <a:pPr algn="ctr"/>
                      <a:endParaRPr lang="zh-TW" altLang="en-US" sz="1800" dirty="0">
                        <a:solidFill>
                          <a:srgbClr val="000000"/>
                        </a:solidFill>
                        <a:latin typeface="標楷體" panose="03000509000000000000" pitchFamily="65" charset="-120"/>
                        <a:ea typeface="標楷體" panose="03000509000000000000" pitchFamily="65" charset="-120"/>
                      </a:endParaRPr>
                    </a:p>
                  </a:txBody>
                  <a:tcPr anchor="ct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解聘</a:t>
                      </a:r>
                      <a:r>
                        <a:rPr lang="en-US" altLang="zh-TW" sz="1800" b="1" dirty="0">
                          <a:solidFill>
                            <a:srgbClr val="000000"/>
                          </a:solidFill>
                          <a:latin typeface="標楷體" panose="03000509000000000000" pitchFamily="65" charset="-120"/>
                          <a:ea typeface="標楷體" panose="03000509000000000000" pitchFamily="65" charset="-120"/>
                        </a:rPr>
                        <a:t>3</a:t>
                      </a:r>
                      <a:r>
                        <a:rPr lang="zh-TW" altLang="en-US" sz="1800" b="1" dirty="0">
                          <a:solidFill>
                            <a:srgbClr val="000000"/>
                          </a:solidFill>
                          <a:latin typeface="標楷體" panose="03000509000000000000" pitchFamily="65" charset="-120"/>
                          <a:ea typeface="標楷體" panose="03000509000000000000" pitchFamily="65" charset="-120"/>
                        </a:rPr>
                        <a:t>年不得再任</a:t>
                      </a:r>
                      <a:endParaRPr lang="zh-TW" altLang="en-US" sz="1800" b="1" dirty="0">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TW" altLang="en-US" sz="1800" b="1" dirty="0">
                        <a:solidFill>
                          <a:srgbClr val="000000"/>
                        </a:solidFill>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229775"/>
                  </a:ext>
                </a:extLst>
              </a:tr>
              <a:tr h="396000">
                <a:tc vMerge="1">
                  <a:txBody>
                    <a:bodyPr/>
                    <a:lstStyle/>
                    <a:p>
                      <a:endParaRPr lang="zh-TW" altLang="en-US" sz="1800" dirty="0">
                        <a:solidFill>
                          <a:srgbClr val="000000"/>
                        </a:solidFill>
                        <a:latin typeface="標楷體" panose="03000509000000000000" pitchFamily="65" charset="-120"/>
                        <a:ea typeface="標楷體" panose="03000509000000000000" pitchFamily="65" charset="-120"/>
                      </a:endParaRPr>
                    </a:p>
                  </a:txBody>
                  <a:tcP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解聘</a:t>
                      </a:r>
                      <a:r>
                        <a:rPr lang="en-US" altLang="zh-TW" sz="1800" b="1" dirty="0">
                          <a:solidFill>
                            <a:srgbClr val="000000"/>
                          </a:solidFill>
                          <a:latin typeface="標楷體" panose="03000509000000000000" pitchFamily="65" charset="-120"/>
                          <a:ea typeface="標楷體" panose="03000509000000000000" pitchFamily="65" charset="-120"/>
                        </a:rPr>
                        <a:t>2</a:t>
                      </a:r>
                      <a:r>
                        <a:rPr lang="zh-TW" altLang="en-US" sz="1800" b="1" dirty="0">
                          <a:solidFill>
                            <a:srgbClr val="000000"/>
                          </a:solidFill>
                          <a:latin typeface="標楷體" panose="03000509000000000000" pitchFamily="65" charset="-120"/>
                          <a:ea typeface="標楷體" panose="03000509000000000000" pitchFamily="65" charset="-120"/>
                        </a:rPr>
                        <a:t>年不得再任</a:t>
                      </a: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TW" altLang="en-US" sz="1800" b="1" dirty="0">
                        <a:solidFill>
                          <a:srgbClr val="000000"/>
                        </a:solidFill>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604688"/>
                  </a:ext>
                </a:extLst>
              </a:tr>
              <a:tr h="396000">
                <a:tc vMerge="1">
                  <a:txBody>
                    <a:bodyPr/>
                    <a:lstStyle/>
                    <a:p>
                      <a:endParaRPr lang="zh-TW" altLang="en-US" sz="1800" dirty="0">
                        <a:solidFill>
                          <a:srgbClr val="000000"/>
                        </a:solidFill>
                        <a:latin typeface="標楷體" panose="03000509000000000000" pitchFamily="65" charset="-120"/>
                        <a:ea typeface="標楷體" panose="03000509000000000000" pitchFamily="65" charset="-120"/>
                      </a:endParaRPr>
                    </a:p>
                  </a:txBody>
                  <a:tcP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解聘</a:t>
                      </a:r>
                      <a:r>
                        <a:rPr lang="en-US" altLang="zh-TW" sz="1800" b="1" dirty="0">
                          <a:solidFill>
                            <a:srgbClr val="000000"/>
                          </a:solidFill>
                          <a:latin typeface="標楷體" panose="03000509000000000000" pitchFamily="65" charset="-120"/>
                          <a:ea typeface="標楷體" panose="03000509000000000000" pitchFamily="65" charset="-120"/>
                        </a:rPr>
                        <a:t>1</a:t>
                      </a:r>
                      <a:r>
                        <a:rPr lang="zh-TW" altLang="en-US" sz="1800" b="1" dirty="0">
                          <a:solidFill>
                            <a:srgbClr val="000000"/>
                          </a:solidFill>
                          <a:latin typeface="標楷體" panose="03000509000000000000" pitchFamily="65" charset="-120"/>
                          <a:ea typeface="標楷體" panose="03000509000000000000" pitchFamily="65" charset="-120"/>
                        </a:rPr>
                        <a:t>年不得再任</a:t>
                      </a: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身心侵害</a:t>
                      </a:r>
                      <a:r>
                        <a:rPr lang="en-US" altLang="zh-TW" sz="1800" b="1" dirty="0">
                          <a:solidFill>
                            <a:srgbClr val="000000"/>
                          </a:solidFill>
                          <a:latin typeface="標楷體" panose="03000509000000000000" pitchFamily="65" charset="-120"/>
                          <a:ea typeface="標楷體" panose="03000509000000000000" pitchFamily="65" charset="-120"/>
                        </a:rPr>
                        <a:t>+</a:t>
                      </a:r>
                      <a:r>
                        <a:rPr lang="zh-TW" altLang="en-US" sz="1800" b="1" dirty="0">
                          <a:solidFill>
                            <a:srgbClr val="000000"/>
                          </a:solidFill>
                          <a:latin typeface="標楷體" panose="03000509000000000000" pitchFamily="65" charset="-120"/>
                          <a:ea typeface="標楷體" panose="03000509000000000000" pitchFamily="65" charset="-120"/>
                        </a:rPr>
                        <a:t>有必要</a:t>
                      </a: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695424"/>
                  </a:ext>
                </a:extLst>
              </a:tr>
              <a:tr h="396000">
                <a:tc vMerge="1">
                  <a:txBody>
                    <a:bodyPr/>
                    <a:lstStyle/>
                    <a:p>
                      <a:endParaRPr lang="zh-TW" altLang="en-US" sz="1800" dirty="0">
                        <a:solidFill>
                          <a:srgbClr val="000000"/>
                        </a:solidFill>
                        <a:latin typeface="標楷體" panose="03000509000000000000" pitchFamily="65" charset="-120"/>
                        <a:ea typeface="標楷體" panose="03000509000000000000" pitchFamily="65" charset="-120"/>
                      </a:endParaRPr>
                    </a:p>
                  </a:txBody>
                  <a:tcP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終局停聘</a:t>
                      </a:r>
                      <a:r>
                        <a:rPr lang="en-US" altLang="zh-TW" sz="1800" b="1" dirty="0">
                          <a:solidFill>
                            <a:srgbClr val="000000"/>
                          </a:solidFill>
                          <a:latin typeface="標楷體" panose="03000509000000000000" pitchFamily="65" charset="-120"/>
                          <a:ea typeface="標楷體" panose="03000509000000000000" pitchFamily="65" charset="-120"/>
                        </a:rPr>
                        <a:t>3</a:t>
                      </a:r>
                      <a:r>
                        <a:rPr lang="zh-TW" altLang="en-US" sz="1800" b="1" dirty="0">
                          <a:solidFill>
                            <a:srgbClr val="000000"/>
                          </a:solidFill>
                          <a:latin typeface="標楷體" panose="03000509000000000000" pitchFamily="65" charset="-120"/>
                          <a:ea typeface="標楷體" panose="03000509000000000000" pitchFamily="65" charset="-120"/>
                        </a:rPr>
                        <a:t>年</a:t>
                      </a: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TW" altLang="en-US" sz="1800" b="1" dirty="0">
                        <a:solidFill>
                          <a:srgbClr val="000000"/>
                        </a:solidFill>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820452"/>
                  </a:ext>
                </a:extLst>
              </a:tr>
              <a:tr h="396000">
                <a:tc vMerge="1">
                  <a:txBody>
                    <a:bodyPr/>
                    <a:lstStyle/>
                    <a:p>
                      <a:endParaRPr lang="zh-TW" altLang="en-US" sz="1800" dirty="0">
                        <a:solidFill>
                          <a:srgbClr val="000000"/>
                        </a:solidFill>
                        <a:latin typeface="標楷體" panose="03000509000000000000" pitchFamily="65" charset="-120"/>
                        <a:ea typeface="標楷體" panose="03000509000000000000" pitchFamily="65" charset="-120"/>
                      </a:endParaRPr>
                    </a:p>
                  </a:txBody>
                  <a:tcPr>
                    <a:lnL w="19050" cmpd="sng">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終局停聘</a:t>
                      </a:r>
                      <a:r>
                        <a:rPr lang="en-US" altLang="zh-TW" sz="1800" b="1" dirty="0">
                          <a:solidFill>
                            <a:srgbClr val="000000"/>
                          </a:solidFill>
                          <a:latin typeface="標楷體" panose="03000509000000000000" pitchFamily="65" charset="-120"/>
                          <a:ea typeface="標楷體" panose="03000509000000000000" pitchFamily="65" charset="-120"/>
                        </a:rPr>
                        <a:t>2</a:t>
                      </a:r>
                      <a:r>
                        <a:rPr lang="zh-TW" altLang="en-US" sz="1800" b="1" dirty="0">
                          <a:solidFill>
                            <a:srgbClr val="000000"/>
                          </a:solidFill>
                          <a:latin typeface="標楷體" panose="03000509000000000000" pitchFamily="65" charset="-120"/>
                          <a:ea typeface="標楷體" panose="03000509000000000000" pitchFamily="65" charset="-120"/>
                        </a:rPr>
                        <a:t>年</a:t>
                      </a: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TW" altLang="en-US" sz="1800" b="1" dirty="0">
                        <a:solidFill>
                          <a:srgbClr val="000000"/>
                        </a:solidFill>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042367"/>
                  </a:ext>
                </a:extLst>
              </a:tr>
              <a:tr h="396000">
                <a:tc vMerge="1">
                  <a:txBody>
                    <a:bodyPr/>
                    <a:lstStyle/>
                    <a:p>
                      <a:endParaRPr lang="zh-TW" altLang="en-US" sz="1800" dirty="0">
                        <a:solidFill>
                          <a:srgbClr val="000000"/>
                        </a:solidFill>
                        <a:latin typeface="標楷體" panose="03000509000000000000" pitchFamily="65" charset="-120"/>
                        <a:ea typeface="標楷體" panose="03000509000000000000" pitchFamily="65" charset="-120"/>
                      </a:endParaRPr>
                    </a:p>
                  </a:txBody>
                  <a:tcPr>
                    <a:lnL w="19050" cmpd="sng">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終局停聘</a:t>
                      </a:r>
                      <a:r>
                        <a:rPr lang="en-US" altLang="zh-TW" sz="1800" b="1" dirty="0">
                          <a:solidFill>
                            <a:srgbClr val="000000"/>
                          </a:solidFill>
                          <a:latin typeface="標楷體" panose="03000509000000000000" pitchFamily="65" charset="-120"/>
                          <a:ea typeface="標楷體" panose="03000509000000000000" pitchFamily="65" charset="-120"/>
                        </a:rPr>
                        <a:t>1</a:t>
                      </a:r>
                      <a:r>
                        <a:rPr lang="zh-TW" altLang="en-US" sz="1800" b="1" dirty="0">
                          <a:solidFill>
                            <a:srgbClr val="000000"/>
                          </a:solidFill>
                          <a:latin typeface="標楷體" panose="03000509000000000000" pitchFamily="65" charset="-120"/>
                          <a:ea typeface="標楷體" panose="03000509000000000000" pitchFamily="65" charset="-120"/>
                        </a:rPr>
                        <a:t>年</a:t>
                      </a: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TW" altLang="en-US" sz="1800" b="1" dirty="0">
                        <a:solidFill>
                          <a:srgbClr val="000000"/>
                        </a:solidFill>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950530"/>
                  </a:ext>
                </a:extLst>
              </a:tr>
              <a:tr h="396000">
                <a:tc vMerge="1">
                  <a:txBody>
                    <a:bodyPr/>
                    <a:lstStyle/>
                    <a:p>
                      <a:endParaRPr lang="zh-TW" altLang="en-US" sz="1800" dirty="0">
                        <a:solidFill>
                          <a:srgbClr val="000000"/>
                        </a:solidFill>
                        <a:latin typeface="標楷體" panose="03000509000000000000" pitchFamily="65" charset="-120"/>
                        <a:ea typeface="標楷體" panose="03000509000000000000" pitchFamily="65" charset="-120"/>
                      </a:endParaRPr>
                    </a:p>
                  </a:txBody>
                  <a:tcP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終局停聘</a:t>
                      </a:r>
                      <a:r>
                        <a:rPr lang="en-US" altLang="zh-TW" sz="1800" b="1" dirty="0">
                          <a:solidFill>
                            <a:srgbClr val="000000"/>
                          </a:solidFill>
                          <a:latin typeface="標楷體" panose="03000509000000000000" pitchFamily="65" charset="-120"/>
                          <a:ea typeface="標楷體" panose="03000509000000000000" pitchFamily="65" charset="-120"/>
                        </a:rPr>
                        <a:t>6</a:t>
                      </a:r>
                      <a:r>
                        <a:rPr lang="zh-TW" altLang="en-US" sz="1800" b="1" dirty="0">
                          <a:solidFill>
                            <a:srgbClr val="000000"/>
                          </a:solidFill>
                          <a:latin typeface="標楷體" panose="03000509000000000000" pitchFamily="65" charset="-120"/>
                          <a:ea typeface="標楷體" panose="03000509000000000000" pitchFamily="65" charset="-120"/>
                        </a:rPr>
                        <a:t>月</a:t>
                      </a: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zh-TW" altLang="en-US" sz="1800" b="1" dirty="0">
                          <a:solidFill>
                            <a:srgbClr val="000000"/>
                          </a:solidFill>
                          <a:latin typeface="標楷體" panose="03000509000000000000" pitchFamily="65" charset="-120"/>
                          <a:ea typeface="標楷體" panose="03000509000000000000" pitchFamily="65" charset="-120"/>
                        </a:rPr>
                        <a:t>違反相關法規</a:t>
                      </a:r>
                      <a:r>
                        <a:rPr lang="en-US" altLang="zh-TW" sz="1800" b="1" dirty="0">
                          <a:solidFill>
                            <a:srgbClr val="000000"/>
                          </a:solidFill>
                          <a:latin typeface="標楷體" panose="03000509000000000000" pitchFamily="65" charset="-120"/>
                          <a:ea typeface="標楷體" panose="03000509000000000000" pitchFamily="65" charset="-120"/>
                        </a:rPr>
                        <a:t>+</a:t>
                      </a:r>
                      <a:r>
                        <a:rPr lang="zh-TW" altLang="en-US" sz="1800" b="1" dirty="0">
                          <a:solidFill>
                            <a:srgbClr val="000000"/>
                          </a:solidFill>
                          <a:latin typeface="標楷體" panose="03000509000000000000" pitchFamily="65" charset="-120"/>
                          <a:ea typeface="標楷體" panose="03000509000000000000" pitchFamily="65" charset="-120"/>
                        </a:rPr>
                        <a:t>有必要</a:t>
                      </a: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804501"/>
                  </a:ext>
                </a:extLst>
              </a:tr>
              <a:tr h="396000">
                <a:tc rowSpan="7">
                  <a:txBody>
                    <a:bodyPr/>
                    <a:lstStyle/>
                    <a:p>
                      <a:pPr algn="ctr"/>
                      <a:r>
                        <a:rPr lang="zh-TW" altLang="en-US" sz="2800" b="1" dirty="0">
                          <a:solidFill>
                            <a:srgbClr val="000000"/>
                          </a:solidFill>
                          <a:latin typeface="標楷體" panose="03000509000000000000" pitchFamily="65" charset="-120"/>
                          <a:ea typeface="標楷體" panose="03000509000000000000" pitchFamily="65" charset="-120"/>
                        </a:rPr>
                        <a:t>教師成績考核辦法</a:t>
                      </a:r>
                      <a:endParaRPr lang="en-US" altLang="zh-TW" sz="2800" b="1" dirty="0">
                        <a:solidFill>
                          <a:srgbClr val="000000"/>
                        </a:solidFill>
                        <a:latin typeface="標楷體" panose="03000509000000000000" pitchFamily="65" charset="-120"/>
                        <a:ea typeface="標楷體" panose="03000509000000000000" pitchFamily="65" charset="-120"/>
                      </a:endParaRPr>
                    </a:p>
                  </a:txBody>
                  <a:tcPr anchor="ct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mpd="sng">
                      <a:solidFill>
                        <a:srgbClr val="000000"/>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記大過</a:t>
                      </a:r>
                      <a:r>
                        <a:rPr lang="en-US" altLang="zh-TW" sz="1800" b="1" dirty="0">
                          <a:solidFill>
                            <a:srgbClr val="000000"/>
                          </a:solidFill>
                          <a:latin typeface="標楷體" panose="03000509000000000000" pitchFamily="65" charset="-120"/>
                          <a:ea typeface="標楷體" panose="03000509000000000000" pitchFamily="65" charset="-120"/>
                        </a:rPr>
                        <a:t>2</a:t>
                      </a:r>
                      <a:r>
                        <a:rPr lang="zh-TW" altLang="en-US" sz="1800" b="1" dirty="0">
                          <a:solidFill>
                            <a:srgbClr val="000000"/>
                          </a:solidFill>
                          <a:latin typeface="標楷體" panose="03000509000000000000" pitchFamily="65" charset="-120"/>
                          <a:ea typeface="標楷體" panose="03000509000000000000" pitchFamily="65" charset="-120"/>
                        </a:rPr>
                        <a:t>次</a:t>
                      </a: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TW" altLang="en-US" sz="1800" b="1" dirty="0">
                        <a:solidFill>
                          <a:srgbClr val="000000"/>
                        </a:solidFill>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77946"/>
                  </a:ext>
                </a:extLst>
              </a:tr>
              <a:tr h="396000">
                <a:tc vMerge="1">
                  <a:txBody>
                    <a:bodyPr/>
                    <a:lstStyle/>
                    <a:p>
                      <a:endParaRPr lang="zh-TW" altLang="en-US" sz="1800" dirty="0">
                        <a:solidFill>
                          <a:srgbClr val="000000"/>
                        </a:solidFill>
                        <a:latin typeface="標楷體" panose="03000509000000000000" pitchFamily="65" charset="-120"/>
                        <a:ea typeface="標楷體" panose="03000509000000000000" pitchFamily="65" charset="-120"/>
                      </a:endParaRPr>
                    </a:p>
                  </a:txBody>
                  <a:tcP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記大過</a:t>
                      </a:r>
                      <a:r>
                        <a:rPr lang="en-US" altLang="zh-TW" sz="1800" b="1" dirty="0">
                          <a:solidFill>
                            <a:srgbClr val="000000"/>
                          </a:solidFill>
                          <a:latin typeface="標楷體" panose="03000509000000000000" pitchFamily="65" charset="-120"/>
                          <a:ea typeface="標楷體" panose="03000509000000000000" pitchFamily="65" charset="-120"/>
                        </a:rPr>
                        <a:t>1</a:t>
                      </a:r>
                      <a:r>
                        <a:rPr lang="zh-TW" altLang="en-US" sz="1800" b="1" dirty="0">
                          <a:solidFill>
                            <a:srgbClr val="000000"/>
                          </a:solidFill>
                          <a:latin typeface="標楷體" panose="03000509000000000000" pitchFamily="65" charset="-120"/>
                          <a:ea typeface="標楷體" panose="03000509000000000000" pitchFamily="65" charset="-120"/>
                        </a:rPr>
                        <a:t>次</a:t>
                      </a: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zh-TW" altLang="en-US" sz="1800" b="1" dirty="0">
                          <a:solidFill>
                            <a:srgbClr val="000000"/>
                          </a:solidFill>
                          <a:latin typeface="標楷體" panose="03000509000000000000" pitchFamily="65" charset="-120"/>
                          <a:ea typeface="標楷體" panose="03000509000000000000" pitchFamily="65" charset="-120"/>
                        </a:rPr>
                        <a:t>身心傷害情節重大</a:t>
                      </a: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515975"/>
                  </a:ext>
                </a:extLst>
              </a:tr>
              <a:tr h="396000">
                <a:tc vMerge="1">
                  <a:txBody>
                    <a:bodyPr/>
                    <a:lstStyle/>
                    <a:p>
                      <a:endParaRPr lang="zh-TW" altLang="en-US" sz="1800" dirty="0">
                        <a:solidFill>
                          <a:srgbClr val="000000"/>
                        </a:solidFill>
                        <a:latin typeface="標楷體" panose="03000509000000000000" pitchFamily="65" charset="-120"/>
                        <a:ea typeface="標楷體" panose="03000509000000000000" pitchFamily="65" charset="-120"/>
                      </a:endParaRPr>
                    </a:p>
                  </a:txBody>
                  <a:tcP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記過</a:t>
                      </a:r>
                      <a:r>
                        <a:rPr lang="en-US" altLang="zh-TW" sz="1800" b="1" dirty="0">
                          <a:solidFill>
                            <a:srgbClr val="000000"/>
                          </a:solidFill>
                          <a:latin typeface="標楷體" panose="03000509000000000000" pitchFamily="65" charset="-120"/>
                          <a:ea typeface="標楷體" panose="03000509000000000000" pitchFamily="65" charset="-120"/>
                        </a:rPr>
                        <a:t>2</a:t>
                      </a:r>
                      <a:r>
                        <a:rPr lang="zh-TW" altLang="en-US" sz="1800" b="1" dirty="0">
                          <a:solidFill>
                            <a:srgbClr val="000000"/>
                          </a:solidFill>
                          <a:latin typeface="標楷體" panose="03000509000000000000" pitchFamily="65" charset="-120"/>
                          <a:ea typeface="標楷體" panose="03000509000000000000" pitchFamily="65" charset="-120"/>
                        </a:rPr>
                        <a:t>次</a:t>
                      </a: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TW" altLang="en-US" sz="1800" b="1" dirty="0">
                        <a:solidFill>
                          <a:srgbClr val="000000"/>
                        </a:solidFill>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412035"/>
                  </a:ext>
                </a:extLst>
              </a:tr>
              <a:tr h="396000">
                <a:tc vMerge="1">
                  <a:txBody>
                    <a:bodyPr/>
                    <a:lstStyle/>
                    <a:p>
                      <a:endParaRPr lang="zh-TW" altLang="en-US" sz="1800" dirty="0">
                        <a:solidFill>
                          <a:srgbClr val="000000"/>
                        </a:solidFill>
                        <a:latin typeface="標楷體" panose="03000509000000000000" pitchFamily="65" charset="-120"/>
                        <a:ea typeface="標楷體" panose="03000509000000000000" pitchFamily="65" charset="-120"/>
                      </a:endParaRPr>
                    </a:p>
                  </a:txBody>
                  <a:tcP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記過</a:t>
                      </a:r>
                      <a:r>
                        <a:rPr lang="en-US" altLang="zh-TW" sz="1800" b="1" dirty="0">
                          <a:solidFill>
                            <a:srgbClr val="000000"/>
                          </a:solidFill>
                          <a:latin typeface="標楷體" panose="03000509000000000000" pitchFamily="65" charset="-120"/>
                          <a:ea typeface="標楷體" panose="03000509000000000000" pitchFamily="65" charset="-120"/>
                        </a:rPr>
                        <a:t>1</a:t>
                      </a:r>
                      <a:r>
                        <a:rPr lang="zh-TW" altLang="en-US" sz="1800" b="1" dirty="0">
                          <a:solidFill>
                            <a:srgbClr val="000000"/>
                          </a:solidFill>
                          <a:latin typeface="標楷體" panose="03000509000000000000" pitchFamily="65" charset="-120"/>
                          <a:ea typeface="標楷體" panose="03000509000000000000" pitchFamily="65" charset="-120"/>
                        </a:rPr>
                        <a:t>次</a:t>
                      </a: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zh-TW" altLang="en-US" sz="1800" b="1" dirty="0">
                          <a:solidFill>
                            <a:srgbClr val="000000"/>
                          </a:solidFill>
                          <a:latin typeface="標楷體" panose="03000509000000000000" pitchFamily="65" charset="-120"/>
                          <a:ea typeface="標楷體" panose="03000509000000000000" pitchFamily="65" charset="-120"/>
                        </a:rPr>
                        <a:t>身心傷害</a:t>
                      </a: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824115"/>
                  </a:ext>
                </a:extLst>
              </a:tr>
              <a:tr h="396000">
                <a:tc vMerge="1">
                  <a:txBody>
                    <a:bodyPr/>
                    <a:lstStyle/>
                    <a:p>
                      <a:endParaRPr lang="zh-TW" altLang="en-US" sz="1800" dirty="0">
                        <a:solidFill>
                          <a:srgbClr val="000000"/>
                        </a:solidFill>
                        <a:latin typeface="標楷體" panose="03000509000000000000" pitchFamily="65" charset="-120"/>
                        <a:ea typeface="標楷體" panose="03000509000000000000" pitchFamily="65" charset="-120"/>
                      </a:endParaRPr>
                    </a:p>
                  </a:txBody>
                  <a:tcP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申誡</a:t>
                      </a:r>
                      <a:r>
                        <a:rPr lang="en-US" altLang="zh-TW" sz="1800" b="1" dirty="0">
                          <a:solidFill>
                            <a:srgbClr val="000000"/>
                          </a:solidFill>
                          <a:latin typeface="標楷體" panose="03000509000000000000" pitchFamily="65" charset="-120"/>
                          <a:ea typeface="標楷體" panose="03000509000000000000" pitchFamily="65" charset="-120"/>
                        </a:rPr>
                        <a:t>2</a:t>
                      </a:r>
                      <a:r>
                        <a:rPr lang="zh-TW" altLang="en-US" sz="1800" b="1" dirty="0">
                          <a:solidFill>
                            <a:srgbClr val="000000"/>
                          </a:solidFill>
                          <a:latin typeface="標楷體" panose="03000509000000000000" pitchFamily="65" charset="-120"/>
                          <a:ea typeface="標楷體" panose="03000509000000000000" pitchFamily="65" charset="-120"/>
                        </a:rPr>
                        <a:t>次</a:t>
                      </a: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341100"/>
                  </a:ext>
                </a:extLst>
              </a:tr>
              <a:tr h="396000">
                <a:tc vMerge="1">
                  <a:txBody>
                    <a:bodyPr/>
                    <a:lstStyle/>
                    <a:p>
                      <a:endParaRPr lang="zh-TW" altLang="en-US" sz="1800" dirty="0">
                        <a:solidFill>
                          <a:srgbClr val="000000"/>
                        </a:solidFill>
                        <a:latin typeface="標楷體" panose="03000509000000000000" pitchFamily="65" charset="-120"/>
                        <a:ea typeface="標楷體" panose="03000509000000000000" pitchFamily="65" charset="-120"/>
                      </a:endParaRPr>
                    </a:p>
                  </a:txBody>
                  <a:tcP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申誡</a:t>
                      </a:r>
                      <a:r>
                        <a:rPr lang="en-US" altLang="zh-TW" sz="1800" b="1" dirty="0">
                          <a:solidFill>
                            <a:srgbClr val="000000"/>
                          </a:solidFill>
                          <a:latin typeface="標楷體" panose="03000509000000000000" pitchFamily="65" charset="-120"/>
                          <a:ea typeface="標楷體" panose="03000509000000000000" pitchFamily="65" charset="-120"/>
                        </a:rPr>
                        <a:t>1</a:t>
                      </a:r>
                      <a:r>
                        <a:rPr lang="zh-TW" altLang="en-US" sz="1800" b="1" dirty="0">
                          <a:solidFill>
                            <a:srgbClr val="000000"/>
                          </a:solidFill>
                          <a:latin typeface="標楷體" panose="03000509000000000000" pitchFamily="65" charset="-120"/>
                          <a:ea typeface="標楷體" panose="03000509000000000000" pitchFamily="65" charset="-120"/>
                        </a:rPr>
                        <a:t>次</a:t>
                      </a: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ln>
                          <a:solidFill>
                            <a:sysClr val="windowText" lastClr="000000"/>
                          </a:solidFill>
                        </a:ln>
                        <a:solidFill>
                          <a:srgbClr val="000000"/>
                        </a:solidFill>
                        <a:effectLst/>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43708"/>
                  </a:ext>
                </a:extLst>
              </a:tr>
              <a:tr h="396000">
                <a:tc vMerge="1">
                  <a:txBody>
                    <a:bodyPr/>
                    <a:lstStyle/>
                    <a:p>
                      <a:endParaRPr dirty="0"/>
                    </a:p>
                  </a:txBody>
                  <a:tcPr anchor="ctr">
                    <a:lnL w="19050" cmpd="sng">
                      <a:solidFill>
                        <a:srgbClr val="000000"/>
                      </a:solidFill>
                      <a:prstDash val="solid"/>
                    </a:lnL>
                    <a:lnR w="19050" cap="flat" cmpd="sng" algn="ctr">
                      <a:solidFill>
                        <a:srgbClr val="000000"/>
                      </a:solidFill>
                      <a:prstDash val="solid"/>
                      <a:round/>
                      <a:headEnd type="none" w="med" len="med"/>
                      <a:tailEnd type="none" w="med" len="med"/>
                    </a:lnR>
                    <a:lnT w="19050" cmpd="sng">
                      <a:solidFill>
                        <a:srgbClr val="000000"/>
                      </a:solidFill>
                      <a:prstDash val="solid"/>
                    </a:lnT>
                    <a:lnB w="19050" cmpd="sng">
                      <a:solidFill>
                        <a:srgbClr val="000000"/>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不予懲處</a:t>
                      </a:r>
                      <a:endParaRPr lang="en-US" altLang="zh-TW" sz="1800" b="1" dirty="0">
                        <a:solidFill>
                          <a:srgbClr val="000000"/>
                        </a:solidFill>
                        <a:latin typeface="標楷體" panose="03000509000000000000" pitchFamily="65" charset="-120"/>
                        <a:ea typeface="標楷體" panose="03000509000000000000" pitchFamily="65"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00"/>
                          </a:solidFill>
                          <a:latin typeface="標楷體" panose="03000509000000000000" pitchFamily="65" charset="-120"/>
                          <a:ea typeface="標楷體" panose="03000509000000000000" pitchFamily="65" charset="-120"/>
                        </a:rPr>
                        <a:t>情節輕微</a:t>
                      </a:r>
                    </a:p>
                  </a:txBody>
                  <a:tcPr anchor="ctr">
                    <a:lnL w="19050" cap="flat" cmpd="sng" algn="ctr">
                      <a:solidFill>
                        <a:srgbClr val="000000"/>
                      </a:solidFill>
                      <a:prstDash val="solid"/>
                      <a:round/>
                      <a:headEnd type="none" w="med" len="med"/>
                      <a:tailEnd type="none" w="med" len="med"/>
                    </a:lnL>
                    <a:lnR w="19050" cmpd="sng">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738770"/>
                  </a:ext>
                </a:extLst>
              </a:tr>
            </a:tbl>
          </a:graphicData>
        </a:graphic>
      </p:graphicFrame>
      <p:sp>
        <p:nvSpPr>
          <p:cNvPr id="16" name="標題 1">
            <a:extLst>
              <a:ext uri="{FF2B5EF4-FFF2-40B4-BE49-F238E27FC236}">
                <a16:creationId xmlns:a16="http://schemas.microsoft.com/office/drawing/2014/main" id="{DACFE4FA-354D-516C-B72F-01E663C8E91F}"/>
              </a:ext>
            </a:extLst>
          </p:cNvPr>
          <p:cNvSpPr txBox="1">
            <a:spLocks/>
          </p:cNvSpPr>
          <p:nvPr/>
        </p:nvSpPr>
        <p:spPr bwMode="auto">
          <a:xfrm>
            <a:off x="112526" y="5853523"/>
            <a:ext cx="1165123" cy="816278"/>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9pPr>
          </a:lstStyle>
          <a:p>
            <a:pPr>
              <a:defRPr/>
            </a:pPr>
            <a:r>
              <a:rPr lang="zh-TW" altLang="en-US" sz="1600" kern="0" dirty="0">
                <a:solidFill>
                  <a:srgbClr val="000000"/>
                </a:solidFill>
                <a:effectLst/>
                <a:latin typeface="標楷體" pitchFamily="65" charset="-120"/>
                <a:ea typeface="標楷體" pitchFamily="65" charset="-120"/>
              </a:rPr>
              <a:t>吳昌倫製</a:t>
            </a:r>
            <a:endParaRPr lang="en-US" altLang="zh-TW" sz="1600" kern="0" dirty="0">
              <a:solidFill>
                <a:srgbClr val="000000"/>
              </a:solidFill>
              <a:effectLst/>
              <a:latin typeface="標楷體" pitchFamily="65" charset="-120"/>
              <a:ea typeface="標楷體" pitchFamily="65" charset="-120"/>
            </a:endParaRPr>
          </a:p>
          <a:p>
            <a:pPr>
              <a:defRPr/>
            </a:pPr>
            <a:r>
              <a:rPr lang="en-US" altLang="zh-TW" sz="1600" kern="0" dirty="0">
                <a:solidFill>
                  <a:srgbClr val="000000"/>
                </a:solidFill>
                <a:effectLst/>
                <a:latin typeface="標楷體" pitchFamily="65" charset="-120"/>
                <a:ea typeface="標楷體" pitchFamily="65" charset="-120"/>
              </a:rPr>
              <a:t>2024.6.5</a:t>
            </a:r>
            <a:endParaRPr lang="zh-TW" altLang="en-US" sz="1600" kern="0" dirty="0">
              <a:solidFill>
                <a:srgbClr val="000000"/>
              </a:solidFill>
            </a:endParaRPr>
          </a:p>
        </p:txBody>
      </p:sp>
    </p:spTree>
    <p:extLst>
      <p:ext uri="{BB962C8B-B14F-4D97-AF65-F5344CB8AC3E}">
        <p14:creationId xmlns:p14="http://schemas.microsoft.com/office/powerpoint/2010/main" val="3105537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457200" y="-80444"/>
            <a:ext cx="8229600" cy="1143000"/>
          </a:xfrm>
        </p:spPr>
        <p:txBody>
          <a:bodyPr/>
          <a:lstStyle/>
          <a:p>
            <a:r>
              <a:rPr lang="zh-TW" altLang="en-US" sz="3200" dirty="0">
                <a:solidFill>
                  <a:srgbClr val="000000"/>
                </a:solidFill>
                <a:effectLst/>
                <a:latin typeface="標楷體" pitchFamily="65" charset="-120"/>
                <a:ea typeface="標楷體" pitchFamily="65" charset="-120"/>
              </a:rPr>
              <a:t>管教行為成立相關犯罪</a:t>
            </a:r>
          </a:p>
        </p:txBody>
      </p:sp>
      <p:sp>
        <p:nvSpPr>
          <p:cNvPr id="3" name="內容版面配置區 2"/>
          <p:cNvSpPr>
            <a:spLocks noGrp="1"/>
          </p:cNvSpPr>
          <p:nvPr>
            <p:ph idx="1"/>
          </p:nvPr>
        </p:nvSpPr>
        <p:spPr>
          <a:xfrm>
            <a:off x="215516" y="908720"/>
            <a:ext cx="8712967" cy="5827043"/>
          </a:xfrm>
        </p:spPr>
        <p:txBody>
          <a:bodyPr/>
          <a:lstStyle/>
          <a:p>
            <a:pPr>
              <a:defRPr/>
            </a:pPr>
            <a:r>
              <a:rPr lang="zh-TW" altLang="zh-TW" sz="2000" dirty="0">
                <a:solidFill>
                  <a:srgbClr val="000000"/>
                </a:solidFill>
                <a:effectLst/>
                <a:latin typeface="標楷體" panose="03000509000000000000" pitchFamily="65" charset="-120"/>
                <a:ea typeface="標楷體" panose="03000509000000000000" pitchFamily="65" charset="-120"/>
              </a:rPr>
              <a:t>第</a:t>
            </a:r>
            <a:r>
              <a:rPr lang="en-US" altLang="zh-TW" sz="2000" dirty="0">
                <a:solidFill>
                  <a:srgbClr val="000000"/>
                </a:solidFill>
                <a:effectLst/>
                <a:latin typeface="標楷體" panose="03000509000000000000" pitchFamily="65" charset="-120"/>
                <a:ea typeface="標楷體" panose="03000509000000000000" pitchFamily="65" charset="-120"/>
              </a:rPr>
              <a:t>277</a:t>
            </a:r>
            <a:r>
              <a:rPr lang="zh-TW" altLang="zh-TW" sz="2000" dirty="0">
                <a:solidFill>
                  <a:srgbClr val="000000"/>
                </a:solidFill>
                <a:effectLst/>
                <a:latin typeface="標楷體" panose="03000509000000000000" pitchFamily="65" charset="-120"/>
                <a:ea typeface="標楷體" panose="03000509000000000000" pitchFamily="65" charset="-120"/>
              </a:rPr>
              <a:t>條 </a:t>
            </a: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zh-TW" sz="2000" dirty="0">
                <a:solidFill>
                  <a:srgbClr val="000000"/>
                </a:solidFill>
                <a:effectLst/>
                <a:latin typeface="標楷體" panose="03000509000000000000" pitchFamily="65" charset="-120"/>
                <a:ea typeface="標楷體" panose="03000509000000000000" pitchFamily="65" charset="-120"/>
              </a:rPr>
              <a:t>傷害人之身體或健康者，處</a:t>
            </a:r>
            <a:r>
              <a:rPr lang="en-US" altLang="zh-TW" sz="2000" u="sng" dirty="0">
                <a:solidFill>
                  <a:srgbClr val="C00000"/>
                </a:solidFill>
                <a:effectLst/>
                <a:latin typeface="標楷體" panose="03000509000000000000" pitchFamily="65" charset="-120"/>
                <a:ea typeface="標楷體" panose="03000509000000000000" pitchFamily="65" charset="-120"/>
              </a:rPr>
              <a:t>5</a:t>
            </a:r>
            <a:r>
              <a:rPr lang="zh-TW" altLang="zh-TW" sz="2000" u="sng" dirty="0">
                <a:solidFill>
                  <a:srgbClr val="C00000"/>
                </a:solidFill>
                <a:effectLst/>
                <a:latin typeface="標楷體" panose="03000509000000000000" pitchFamily="65" charset="-120"/>
                <a:ea typeface="標楷體" panose="03000509000000000000" pitchFamily="65" charset="-120"/>
              </a:rPr>
              <a:t>年</a:t>
            </a:r>
            <a:r>
              <a:rPr lang="zh-TW" altLang="zh-TW" sz="2000" dirty="0">
                <a:solidFill>
                  <a:srgbClr val="000000"/>
                </a:solidFill>
                <a:effectLst/>
                <a:latin typeface="標楷體" panose="03000509000000000000" pitchFamily="65" charset="-120"/>
                <a:ea typeface="標楷體" panose="03000509000000000000" pitchFamily="65" charset="-120"/>
              </a:rPr>
              <a:t>以下有期徒刑、拘役或</a:t>
            </a:r>
            <a:r>
              <a:rPr lang="en-US" altLang="zh-TW" sz="2000" u="sng" dirty="0">
                <a:solidFill>
                  <a:srgbClr val="000000"/>
                </a:solidFill>
                <a:effectLst/>
                <a:latin typeface="標楷體" panose="03000509000000000000" pitchFamily="65" charset="-120"/>
                <a:ea typeface="標楷體" panose="03000509000000000000" pitchFamily="65" charset="-120"/>
              </a:rPr>
              <a:t>50</a:t>
            </a:r>
            <a:r>
              <a:rPr lang="zh-TW" altLang="en-US" sz="2000" u="sng" dirty="0">
                <a:solidFill>
                  <a:srgbClr val="000000"/>
                </a:solidFill>
                <a:effectLst/>
                <a:latin typeface="標楷體" panose="03000509000000000000" pitchFamily="65" charset="-120"/>
                <a:ea typeface="標楷體" panose="03000509000000000000" pitchFamily="65" charset="-120"/>
              </a:rPr>
              <a:t>萬</a:t>
            </a:r>
            <a:r>
              <a:rPr lang="zh-TW" altLang="zh-TW" sz="2000" u="sng" dirty="0">
                <a:solidFill>
                  <a:srgbClr val="000000"/>
                </a:solidFill>
                <a:effectLst/>
                <a:latin typeface="標楷體" panose="03000509000000000000" pitchFamily="65" charset="-120"/>
                <a:ea typeface="標楷體" panose="03000509000000000000" pitchFamily="65" charset="-120"/>
              </a:rPr>
              <a:t>元</a:t>
            </a:r>
            <a:endParaRPr lang="en-US" altLang="zh-TW" sz="2000" u="sng" dirty="0">
              <a:solidFill>
                <a:srgbClr val="000000"/>
              </a:solidFill>
              <a:effectLst/>
              <a:latin typeface="標楷體" panose="03000509000000000000" pitchFamily="65" charset="-120"/>
              <a:ea typeface="標楷體" panose="03000509000000000000" pitchFamily="65" charset="-120"/>
            </a:endParaRPr>
          </a:p>
          <a:p>
            <a:pPr marL="0" indent="0">
              <a:buNone/>
              <a:defRPr/>
            </a:pPr>
            <a:r>
              <a:rPr lang="zh-TW" altLang="en-US" sz="2000" dirty="0">
                <a:solidFill>
                  <a:srgbClr val="000000"/>
                </a:solidFill>
                <a:effectLst/>
                <a:latin typeface="標楷體" panose="03000509000000000000" pitchFamily="65" charset="-120"/>
                <a:ea typeface="標楷體" panose="03000509000000000000" pitchFamily="65" charset="-120"/>
              </a:rPr>
              <a:t>  </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傷害罪</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zh-TW" sz="2000" dirty="0">
                <a:solidFill>
                  <a:srgbClr val="000000"/>
                </a:solidFill>
                <a:effectLst/>
                <a:latin typeface="標楷體" panose="03000509000000000000" pitchFamily="65" charset="-120"/>
                <a:ea typeface="標楷體" panose="03000509000000000000" pitchFamily="65" charset="-120"/>
              </a:rPr>
              <a:t>以下罰金。</a:t>
            </a:r>
            <a:r>
              <a:rPr lang="zh-TW" altLang="en-US" sz="2000" dirty="0">
                <a:solidFill>
                  <a:srgbClr val="000000"/>
                </a:solidFill>
                <a:effectLst/>
                <a:latin typeface="標楷體" panose="03000509000000000000" pitchFamily="65" charset="-120"/>
                <a:ea typeface="標楷體" panose="03000509000000000000" pitchFamily="65" charset="-120"/>
              </a:rPr>
              <a:t>  </a:t>
            </a:r>
            <a:r>
              <a:rPr lang="en-US" altLang="zh-TW" sz="2000" dirty="0">
                <a:solidFill>
                  <a:srgbClr val="000000"/>
                </a:solidFill>
                <a:effectLst/>
                <a:latin typeface="標楷體" panose="03000509000000000000" pitchFamily="65" charset="-120"/>
                <a:ea typeface="標楷體" panose="03000509000000000000" pitchFamily="65" charset="-120"/>
              </a:rPr>
              <a:t>(108</a:t>
            </a:r>
            <a:r>
              <a:rPr lang="zh-TW" altLang="en-US" sz="2000" dirty="0">
                <a:solidFill>
                  <a:srgbClr val="000000"/>
                </a:solidFill>
                <a:effectLst/>
                <a:latin typeface="標楷體" panose="03000509000000000000" pitchFamily="65" charset="-120"/>
                <a:ea typeface="標楷體" panose="03000509000000000000" pitchFamily="65" charset="-120"/>
              </a:rPr>
              <a:t>年修</a:t>
            </a:r>
            <a:r>
              <a:rPr lang="en-US" altLang="zh-TW" sz="2000" dirty="0">
                <a:solidFill>
                  <a:srgbClr val="000000"/>
                </a:solidFill>
                <a:effectLst/>
                <a:latin typeface="標楷體" panose="03000509000000000000" pitchFamily="65" charset="-120"/>
                <a:ea typeface="標楷體" panose="03000509000000000000" pitchFamily="65" charset="-120"/>
              </a:rPr>
              <a:t>)</a:t>
            </a:r>
          </a:p>
          <a:p>
            <a:pPr>
              <a:defRPr/>
            </a:pPr>
            <a:r>
              <a:rPr lang="zh-TW" altLang="zh-TW" sz="2000" dirty="0">
                <a:solidFill>
                  <a:srgbClr val="000000"/>
                </a:solidFill>
                <a:effectLst/>
                <a:latin typeface="標楷體" panose="03000509000000000000" pitchFamily="65" charset="-120"/>
                <a:ea typeface="標楷體" panose="03000509000000000000" pitchFamily="65" charset="-120"/>
              </a:rPr>
              <a:t>第</a:t>
            </a:r>
            <a:r>
              <a:rPr lang="en-US" altLang="zh-TW" sz="2000" dirty="0">
                <a:solidFill>
                  <a:srgbClr val="000000"/>
                </a:solidFill>
                <a:effectLst/>
                <a:latin typeface="標楷體" panose="03000509000000000000" pitchFamily="65" charset="-120"/>
                <a:ea typeface="標楷體" panose="03000509000000000000" pitchFamily="65" charset="-120"/>
              </a:rPr>
              <a:t>284</a:t>
            </a:r>
            <a:r>
              <a:rPr lang="zh-TW" altLang="zh-TW" sz="2000" dirty="0">
                <a:solidFill>
                  <a:srgbClr val="000000"/>
                </a:solidFill>
                <a:effectLst/>
                <a:latin typeface="標楷體" panose="03000509000000000000" pitchFamily="65" charset="-120"/>
                <a:ea typeface="標楷體" panose="03000509000000000000" pitchFamily="65" charset="-120"/>
              </a:rPr>
              <a:t>條 </a:t>
            </a:r>
            <a:r>
              <a:rPr lang="zh-TW" altLang="en-US" sz="2000" dirty="0">
                <a:solidFill>
                  <a:srgbClr val="000000"/>
                </a:solidFill>
                <a:effectLst/>
                <a:latin typeface="標楷體" panose="03000509000000000000" pitchFamily="65" charset="-120"/>
                <a:ea typeface="標楷體" panose="03000509000000000000" pitchFamily="65" charset="-120"/>
              </a:rPr>
              <a:t> </a:t>
            </a:r>
            <a:r>
              <a:rPr lang="zh-TW" altLang="zh-TW" sz="2000" dirty="0">
                <a:solidFill>
                  <a:srgbClr val="000000"/>
                </a:solidFill>
                <a:effectLst/>
                <a:latin typeface="標楷體" panose="03000509000000000000" pitchFamily="65" charset="-120"/>
                <a:ea typeface="標楷體" panose="03000509000000000000" pitchFamily="65" charset="-120"/>
              </a:rPr>
              <a:t>因過失傷害人者，處</a:t>
            </a:r>
            <a:r>
              <a:rPr lang="en-US" altLang="zh-TW" sz="2000" dirty="0">
                <a:solidFill>
                  <a:srgbClr val="000000"/>
                </a:solidFill>
                <a:effectLst/>
                <a:latin typeface="標楷體" panose="03000509000000000000" pitchFamily="65" charset="-120"/>
                <a:ea typeface="標楷體" panose="03000509000000000000" pitchFamily="65" charset="-120"/>
              </a:rPr>
              <a:t>1</a:t>
            </a:r>
            <a:r>
              <a:rPr lang="zh-TW" altLang="en-US" sz="2000" dirty="0">
                <a:solidFill>
                  <a:srgbClr val="000000"/>
                </a:solidFill>
                <a:effectLst/>
                <a:latin typeface="標楷體" panose="03000509000000000000" pitchFamily="65" charset="-120"/>
                <a:ea typeface="標楷體" panose="03000509000000000000" pitchFamily="65" charset="-120"/>
              </a:rPr>
              <a:t>年</a:t>
            </a:r>
            <a:r>
              <a:rPr lang="zh-TW" altLang="zh-TW" sz="2000" dirty="0">
                <a:solidFill>
                  <a:srgbClr val="000000"/>
                </a:solidFill>
                <a:effectLst/>
                <a:latin typeface="標楷體" panose="03000509000000000000" pitchFamily="65" charset="-120"/>
                <a:ea typeface="標楷體" panose="03000509000000000000" pitchFamily="65" charset="-120"/>
              </a:rPr>
              <a:t>以下有期徒刑、拘役或</a:t>
            </a:r>
            <a:r>
              <a:rPr lang="en-US" altLang="zh-TW" sz="2000" dirty="0">
                <a:solidFill>
                  <a:srgbClr val="000000"/>
                </a:solidFill>
                <a:effectLst/>
                <a:latin typeface="標楷體" panose="03000509000000000000" pitchFamily="65" charset="-120"/>
                <a:ea typeface="標楷體" panose="03000509000000000000" pitchFamily="65" charset="-120"/>
              </a:rPr>
              <a:t>10</a:t>
            </a:r>
            <a:r>
              <a:rPr lang="zh-TW" altLang="en-US" sz="2000" dirty="0">
                <a:solidFill>
                  <a:srgbClr val="000000"/>
                </a:solidFill>
                <a:effectLst/>
                <a:latin typeface="標楷體" panose="03000509000000000000" pitchFamily="65" charset="-120"/>
                <a:ea typeface="標楷體" panose="03000509000000000000" pitchFamily="65" charset="-120"/>
              </a:rPr>
              <a:t>萬</a:t>
            </a:r>
            <a:r>
              <a:rPr lang="zh-TW" altLang="zh-TW" sz="2000" dirty="0">
                <a:solidFill>
                  <a:srgbClr val="000000"/>
                </a:solidFill>
                <a:effectLst/>
                <a:latin typeface="標楷體" panose="03000509000000000000" pitchFamily="65" charset="-120"/>
                <a:ea typeface="標楷體" panose="03000509000000000000" pitchFamily="65" charset="-120"/>
              </a:rPr>
              <a:t>以下罰金，</a:t>
            </a:r>
            <a:r>
              <a:rPr lang="zh-TW" altLang="en-US" sz="2000" dirty="0">
                <a:solidFill>
                  <a:srgbClr val="000000"/>
                </a:solidFill>
                <a:effectLst/>
                <a:latin typeface="標楷體" panose="03000509000000000000" pitchFamily="65" charset="-120"/>
                <a:ea typeface="標楷體" panose="03000509000000000000" pitchFamily="65" charset="-120"/>
              </a:rPr>
              <a:t> </a:t>
            </a:r>
            <a:endParaRPr lang="en-US" altLang="zh-TW" sz="2000" dirty="0">
              <a:solidFill>
                <a:srgbClr val="000000"/>
              </a:solidFill>
              <a:effectLst/>
              <a:latin typeface="標楷體" panose="03000509000000000000" pitchFamily="65" charset="-120"/>
              <a:ea typeface="標楷體" panose="03000509000000000000" pitchFamily="65" charset="-120"/>
            </a:endParaRPr>
          </a:p>
          <a:p>
            <a:pPr marL="0" indent="0">
              <a:buNone/>
              <a:defRPr/>
            </a:pP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過失傷害罪</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zh-TW" sz="2000" dirty="0">
                <a:solidFill>
                  <a:srgbClr val="000000"/>
                </a:solidFill>
                <a:effectLst/>
                <a:latin typeface="標楷體" panose="03000509000000000000" pitchFamily="65" charset="-120"/>
                <a:ea typeface="標楷體" panose="03000509000000000000" pitchFamily="65" charset="-120"/>
              </a:rPr>
              <a:t>致重傷者，處</a:t>
            </a:r>
            <a:r>
              <a:rPr lang="en-US" altLang="zh-TW" sz="2000" dirty="0">
                <a:solidFill>
                  <a:srgbClr val="000000"/>
                </a:solidFill>
                <a:effectLst/>
                <a:latin typeface="標楷體" panose="03000509000000000000" pitchFamily="65" charset="-120"/>
                <a:ea typeface="標楷體" panose="03000509000000000000" pitchFamily="65" charset="-120"/>
              </a:rPr>
              <a:t>3</a:t>
            </a:r>
            <a:r>
              <a:rPr lang="zh-TW" altLang="zh-TW" sz="2000" dirty="0">
                <a:solidFill>
                  <a:srgbClr val="000000"/>
                </a:solidFill>
                <a:effectLst/>
                <a:latin typeface="標楷體" panose="03000509000000000000" pitchFamily="65" charset="-120"/>
                <a:ea typeface="標楷體" panose="03000509000000000000" pitchFamily="65" charset="-120"/>
              </a:rPr>
              <a:t>年以下有期徒刑、拘役或</a:t>
            </a:r>
            <a:r>
              <a:rPr lang="en-US" altLang="zh-TW" sz="2000" dirty="0">
                <a:solidFill>
                  <a:srgbClr val="000000"/>
                </a:solidFill>
                <a:effectLst/>
                <a:latin typeface="標楷體" panose="03000509000000000000" pitchFamily="65" charset="-120"/>
                <a:ea typeface="標楷體" panose="03000509000000000000" pitchFamily="65" charset="-120"/>
              </a:rPr>
              <a:t>30</a:t>
            </a:r>
            <a:r>
              <a:rPr lang="zh-TW" altLang="en-US" sz="2000" dirty="0">
                <a:solidFill>
                  <a:srgbClr val="000000"/>
                </a:solidFill>
                <a:effectLst/>
                <a:latin typeface="標楷體" panose="03000509000000000000" pitchFamily="65" charset="-120"/>
                <a:ea typeface="標楷體" panose="03000509000000000000" pitchFamily="65" charset="-120"/>
              </a:rPr>
              <a:t>萬</a:t>
            </a:r>
            <a:r>
              <a:rPr lang="zh-TW" altLang="zh-TW" sz="2000" dirty="0">
                <a:solidFill>
                  <a:srgbClr val="000000"/>
                </a:solidFill>
                <a:effectLst/>
                <a:latin typeface="標楷體" panose="03000509000000000000" pitchFamily="65" charset="-120"/>
                <a:ea typeface="標楷體" panose="03000509000000000000" pitchFamily="65" charset="-120"/>
              </a:rPr>
              <a:t>以下罰金。</a:t>
            </a:r>
            <a:endParaRPr lang="zh-TW" altLang="en-US" sz="2000" dirty="0">
              <a:solidFill>
                <a:srgbClr val="000000"/>
              </a:solidFill>
              <a:effectLst/>
              <a:latin typeface="標楷體" panose="03000509000000000000" pitchFamily="65" charset="-120"/>
              <a:ea typeface="標楷體" panose="03000509000000000000" pitchFamily="65" charset="-120"/>
            </a:endParaRPr>
          </a:p>
          <a:p>
            <a:pPr>
              <a:defRPr/>
            </a:pPr>
            <a:r>
              <a:rPr lang="zh-TW" altLang="en-US" sz="2000" dirty="0">
                <a:solidFill>
                  <a:srgbClr val="000000"/>
                </a:solidFill>
                <a:effectLst/>
                <a:latin typeface="標楷體" panose="03000509000000000000" pitchFamily="65" charset="-120"/>
                <a:ea typeface="標楷體" panose="03000509000000000000" pitchFamily="65" charset="-120"/>
              </a:rPr>
              <a:t>第</a:t>
            </a:r>
            <a:r>
              <a:rPr lang="en-US" altLang="zh-TW" sz="2000" dirty="0">
                <a:solidFill>
                  <a:srgbClr val="000000"/>
                </a:solidFill>
                <a:effectLst/>
                <a:latin typeface="標楷體" panose="03000509000000000000" pitchFamily="65" charset="-120"/>
                <a:ea typeface="標楷體" panose="03000509000000000000" pitchFamily="65" charset="-120"/>
              </a:rPr>
              <a:t>304</a:t>
            </a:r>
            <a:r>
              <a:rPr lang="zh-TW" altLang="en-US" sz="2000" dirty="0">
                <a:solidFill>
                  <a:srgbClr val="000000"/>
                </a:solidFill>
                <a:effectLst/>
                <a:latin typeface="標楷體" panose="03000509000000000000" pitchFamily="65" charset="-120"/>
                <a:ea typeface="標楷體" panose="03000509000000000000" pitchFamily="65" charset="-120"/>
              </a:rPr>
              <a:t>條  以強暴、脅迫使人行無義務之事或妨害人行使權利者，處三年</a:t>
            </a:r>
            <a:endParaRPr lang="en-US" altLang="zh-TW" sz="2000" dirty="0">
              <a:solidFill>
                <a:srgbClr val="000000"/>
              </a:solidFill>
              <a:effectLst/>
              <a:latin typeface="標楷體" panose="03000509000000000000" pitchFamily="65" charset="-120"/>
              <a:ea typeface="標楷體" panose="03000509000000000000" pitchFamily="65" charset="-120"/>
            </a:endParaRPr>
          </a:p>
          <a:p>
            <a:pPr marL="0" indent="0">
              <a:buNone/>
              <a:defRPr/>
            </a:pPr>
            <a:r>
              <a:rPr lang="zh-TW" altLang="en-US" sz="2000" dirty="0">
                <a:solidFill>
                  <a:srgbClr val="000000"/>
                </a:solidFill>
                <a:effectLst/>
                <a:latin typeface="標楷體" panose="03000509000000000000" pitchFamily="65" charset="-120"/>
                <a:ea typeface="標楷體" panose="03000509000000000000" pitchFamily="65" charset="-120"/>
              </a:rPr>
              <a:t>  </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強制罪</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  以下有期徒刑、拘役或九千元以下罰金。前項之未遂犯罰之。</a:t>
            </a:r>
            <a:endParaRPr lang="en-US" altLang="zh-TW" sz="2000" dirty="0">
              <a:solidFill>
                <a:srgbClr val="000000"/>
              </a:solidFill>
              <a:effectLst/>
              <a:latin typeface="標楷體" panose="03000509000000000000" pitchFamily="65" charset="-120"/>
              <a:ea typeface="標楷體" panose="03000509000000000000" pitchFamily="65" charset="-120"/>
            </a:endParaRPr>
          </a:p>
          <a:p>
            <a:pPr>
              <a:defRPr/>
            </a:pPr>
            <a:r>
              <a:rPr lang="zh-TW" altLang="en-US" sz="2000" dirty="0">
                <a:solidFill>
                  <a:srgbClr val="000000"/>
                </a:solidFill>
                <a:effectLst/>
                <a:latin typeface="標楷體" panose="03000509000000000000" pitchFamily="65" charset="-120"/>
                <a:ea typeface="標楷體" panose="03000509000000000000" pitchFamily="65" charset="-120"/>
              </a:rPr>
              <a:t>第</a:t>
            </a:r>
            <a:r>
              <a:rPr lang="en-US" altLang="zh-TW" sz="2000" dirty="0">
                <a:solidFill>
                  <a:srgbClr val="000000"/>
                </a:solidFill>
                <a:effectLst/>
                <a:latin typeface="標楷體" panose="03000509000000000000" pitchFamily="65" charset="-120"/>
                <a:ea typeface="標楷體" panose="03000509000000000000" pitchFamily="65" charset="-120"/>
              </a:rPr>
              <a:t>305</a:t>
            </a:r>
            <a:r>
              <a:rPr lang="zh-TW" altLang="en-US" sz="2000" dirty="0">
                <a:solidFill>
                  <a:srgbClr val="000000"/>
                </a:solidFill>
                <a:effectLst/>
                <a:latin typeface="標楷體" panose="03000509000000000000" pitchFamily="65" charset="-120"/>
                <a:ea typeface="標楷體" panose="03000509000000000000" pitchFamily="65" charset="-120"/>
              </a:rPr>
              <a:t>條  以加害生命、身體、自由、名譽、財產之事恐嚇他人，致生危 </a:t>
            </a:r>
            <a:endParaRPr lang="en-US" altLang="zh-TW" sz="2000" dirty="0">
              <a:solidFill>
                <a:srgbClr val="000000"/>
              </a:solidFill>
              <a:effectLst/>
              <a:latin typeface="標楷體" panose="03000509000000000000" pitchFamily="65" charset="-120"/>
              <a:ea typeface="標楷體" panose="03000509000000000000" pitchFamily="65" charset="-120"/>
            </a:endParaRPr>
          </a:p>
          <a:p>
            <a:pPr marL="0" indent="0">
              <a:buNone/>
              <a:defRPr/>
            </a:pPr>
            <a:r>
              <a:rPr lang="zh-TW" altLang="en-US" sz="2000" dirty="0">
                <a:solidFill>
                  <a:srgbClr val="000000"/>
                </a:solidFill>
                <a:effectLst/>
                <a:latin typeface="標楷體" panose="03000509000000000000" pitchFamily="65" charset="-120"/>
                <a:ea typeface="標楷體" panose="03000509000000000000" pitchFamily="65" charset="-120"/>
              </a:rPr>
              <a:t>  </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恐嚇罪</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  害於安全者，處二年以下有期徒刑、拘役或九千元以下罰金。</a:t>
            </a:r>
            <a:endParaRPr lang="en-US" altLang="zh-TW" sz="2000" dirty="0">
              <a:solidFill>
                <a:srgbClr val="000000"/>
              </a:solidFill>
              <a:effectLst/>
              <a:latin typeface="標楷體" panose="03000509000000000000" pitchFamily="65" charset="-120"/>
              <a:ea typeface="標楷體" panose="03000509000000000000" pitchFamily="65" charset="-120"/>
            </a:endParaRPr>
          </a:p>
          <a:p>
            <a:pPr>
              <a:defRPr/>
            </a:pPr>
            <a:r>
              <a:rPr lang="zh-TW" altLang="en-US" sz="2000" dirty="0">
                <a:solidFill>
                  <a:srgbClr val="000000"/>
                </a:solidFill>
                <a:effectLst/>
                <a:latin typeface="標楷體" panose="03000509000000000000" pitchFamily="65" charset="-120"/>
                <a:ea typeface="標楷體" panose="03000509000000000000" pitchFamily="65" charset="-120"/>
              </a:rPr>
              <a:t>第</a:t>
            </a:r>
            <a:r>
              <a:rPr lang="en-US" altLang="zh-TW" sz="2000" dirty="0">
                <a:solidFill>
                  <a:srgbClr val="000000"/>
                </a:solidFill>
                <a:effectLst/>
                <a:latin typeface="標楷體" panose="03000509000000000000" pitchFamily="65" charset="-120"/>
                <a:ea typeface="標楷體" panose="03000509000000000000" pitchFamily="65" charset="-120"/>
              </a:rPr>
              <a:t>309</a:t>
            </a:r>
            <a:r>
              <a:rPr lang="zh-TW" altLang="en-US" sz="2000" dirty="0">
                <a:solidFill>
                  <a:srgbClr val="000000"/>
                </a:solidFill>
                <a:effectLst/>
                <a:latin typeface="標楷體" panose="03000509000000000000" pitchFamily="65" charset="-120"/>
                <a:ea typeface="標楷體" panose="03000509000000000000" pitchFamily="65" charset="-120"/>
              </a:rPr>
              <a:t>條  公然侮辱人者，處拘役或九千元以下罰金。</a:t>
            </a:r>
            <a:endParaRPr lang="en-US" altLang="zh-TW" sz="2000" dirty="0">
              <a:solidFill>
                <a:srgbClr val="000000"/>
              </a:solidFill>
              <a:effectLst/>
              <a:latin typeface="標楷體" panose="03000509000000000000" pitchFamily="65" charset="-120"/>
              <a:ea typeface="標楷體" panose="03000509000000000000" pitchFamily="65" charset="-120"/>
            </a:endParaRPr>
          </a:p>
          <a:p>
            <a:pPr marL="0" indent="0">
              <a:buNone/>
              <a:defRPr/>
            </a:pPr>
            <a:r>
              <a:rPr lang="zh-TW" altLang="en-US" sz="2000" dirty="0">
                <a:solidFill>
                  <a:srgbClr val="000000"/>
                </a:solidFill>
                <a:effectLst/>
                <a:latin typeface="標楷體" panose="03000509000000000000" pitchFamily="65" charset="-120"/>
                <a:ea typeface="標楷體" panose="03000509000000000000" pitchFamily="65" charset="-120"/>
              </a:rPr>
              <a:t> </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公然侮辱罪</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 </a:t>
            </a:r>
            <a:endParaRPr lang="en-US" altLang="zh-TW" sz="2000" dirty="0">
              <a:solidFill>
                <a:srgbClr val="000000"/>
              </a:solidFill>
              <a:effectLst/>
              <a:latin typeface="標楷體" panose="03000509000000000000" pitchFamily="65" charset="-120"/>
              <a:ea typeface="標楷體" panose="03000509000000000000" pitchFamily="65" charset="-120"/>
            </a:endParaRPr>
          </a:p>
          <a:p>
            <a:pPr>
              <a:defRPr/>
            </a:pPr>
            <a:r>
              <a:rPr lang="zh-TW" altLang="en-US" sz="2000" dirty="0">
                <a:solidFill>
                  <a:srgbClr val="000000"/>
                </a:solidFill>
                <a:effectLst/>
                <a:latin typeface="標楷體" panose="03000509000000000000" pitchFamily="65" charset="-120"/>
                <a:ea typeface="標楷體" panose="03000509000000000000" pitchFamily="65" charset="-120"/>
              </a:rPr>
              <a:t>第</a:t>
            </a:r>
            <a:r>
              <a:rPr lang="en-US" altLang="zh-TW" sz="2000" dirty="0">
                <a:solidFill>
                  <a:srgbClr val="000000"/>
                </a:solidFill>
                <a:effectLst/>
                <a:latin typeface="標楷體" panose="03000509000000000000" pitchFamily="65" charset="-120"/>
                <a:ea typeface="標楷體" panose="03000509000000000000" pitchFamily="65" charset="-120"/>
              </a:rPr>
              <a:t>310</a:t>
            </a:r>
            <a:r>
              <a:rPr lang="zh-TW" altLang="en-US" sz="2000" dirty="0">
                <a:solidFill>
                  <a:srgbClr val="000000"/>
                </a:solidFill>
                <a:effectLst/>
                <a:latin typeface="標楷體" panose="03000509000000000000" pitchFamily="65" charset="-120"/>
                <a:ea typeface="標楷體" panose="03000509000000000000" pitchFamily="65" charset="-120"/>
              </a:rPr>
              <a:t>條  意圖散布於眾，而指摘或傳述足以毀損他人名譽之事者，為誹</a:t>
            </a:r>
            <a:endParaRPr lang="en-US" altLang="zh-TW" sz="2000" dirty="0">
              <a:solidFill>
                <a:srgbClr val="000000"/>
              </a:solidFill>
              <a:effectLst/>
              <a:latin typeface="標楷體" panose="03000509000000000000" pitchFamily="65" charset="-120"/>
              <a:ea typeface="標楷體" panose="03000509000000000000" pitchFamily="65" charset="-120"/>
            </a:endParaRPr>
          </a:p>
          <a:p>
            <a:pPr marL="0" indent="0">
              <a:buNone/>
              <a:defRPr/>
            </a:pPr>
            <a:r>
              <a:rPr lang="zh-TW" altLang="en-US" sz="2000" dirty="0">
                <a:solidFill>
                  <a:srgbClr val="000000"/>
                </a:solidFill>
                <a:effectLst/>
                <a:latin typeface="標楷體" panose="03000509000000000000" pitchFamily="65" charset="-120"/>
                <a:ea typeface="標楷體" panose="03000509000000000000" pitchFamily="65" charset="-120"/>
              </a:rPr>
              <a:t>  </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誹謗罪</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  謗罪，處一年以下有期徒刑、拘役或一萬五千元以下罰金。</a:t>
            </a:r>
            <a:endParaRPr lang="en-US" altLang="zh-TW" sz="2000" dirty="0">
              <a:solidFill>
                <a:srgbClr val="000000"/>
              </a:solidFill>
              <a:effectLst/>
              <a:latin typeface="標楷體" panose="03000509000000000000" pitchFamily="65" charset="-120"/>
              <a:ea typeface="標楷體" panose="03000509000000000000" pitchFamily="65" charset="-120"/>
            </a:endParaRPr>
          </a:p>
          <a:p>
            <a:pPr>
              <a:defRPr/>
            </a:pPr>
            <a:endParaRPr lang="zh-TW" altLang="zh-TW" sz="1000" dirty="0">
              <a:solidFill>
                <a:srgbClr val="000000"/>
              </a:solidFill>
              <a:effectLst/>
              <a:latin typeface="標楷體" panose="03000509000000000000" pitchFamily="65" charset="-120"/>
              <a:ea typeface="標楷體" panose="03000509000000000000" pitchFamily="65" charset="-120"/>
            </a:endParaRPr>
          </a:p>
          <a:p>
            <a:pPr algn="l">
              <a:buFont typeface="Wingdings" panose="05000000000000000000" pitchFamily="2" charset="2"/>
              <a:buChar char="Ø"/>
            </a:pPr>
            <a:r>
              <a:rPr lang="zh-TW" altLang="en-US" sz="2000" b="0" i="0" dirty="0">
                <a:solidFill>
                  <a:srgbClr val="000000"/>
                </a:solidFill>
                <a:effectLst/>
                <a:latin typeface="標楷體" panose="03000509000000000000" pitchFamily="65" charset="-120"/>
                <a:ea typeface="標楷體" panose="03000509000000000000" pitchFamily="65" charset="-120"/>
              </a:rPr>
              <a:t>兒少權法第</a:t>
            </a:r>
            <a:r>
              <a:rPr lang="en-US" altLang="zh-TW" sz="2000" b="0" i="0" dirty="0">
                <a:solidFill>
                  <a:srgbClr val="000000"/>
                </a:solidFill>
                <a:effectLst/>
                <a:latin typeface="標楷體" panose="03000509000000000000" pitchFamily="65" charset="-120"/>
                <a:ea typeface="標楷體" panose="03000509000000000000" pitchFamily="65" charset="-120"/>
              </a:rPr>
              <a:t>112</a:t>
            </a:r>
            <a:r>
              <a:rPr lang="zh-TW" altLang="en-US" sz="2000" b="0" i="0" dirty="0">
                <a:solidFill>
                  <a:srgbClr val="000000"/>
                </a:solidFill>
                <a:effectLst/>
                <a:latin typeface="標楷體" panose="03000509000000000000" pitchFamily="65" charset="-120"/>
                <a:ea typeface="標楷體" panose="03000509000000000000" pitchFamily="65" charset="-120"/>
              </a:rPr>
              <a:t>條</a:t>
            </a:r>
            <a:r>
              <a:rPr lang="zh-TW" altLang="en-US" sz="2000" b="0" i="0" dirty="0">
                <a:solidFill>
                  <a:srgbClr val="000000"/>
                </a:solidFill>
                <a:effectLst/>
                <a:latin typeface="新細明體" panose="02020500000000000000" pitchFamily="18" charset="-120"/>
                <a:ea typeface="新細明體" panose="02020500000000000000" pitchFamily="18" charset="-120"/>
              </a:rPr>
              <a:t>：</a:t>
            </a:r>
            <a:r>
              <a:rPr lang="zh-TW" altLang="en-US" sz="2000" b="0" i="0" dirty="0">
                <a:solidFill>
                  <a:srgbClr val="000000"/>
                </a:solidFill>
                <a:effectLst/>
                <a:latin typeface="標楷體" panose="03000509000000000000" pitchFamily="65" charset="-120"/>
                <a:ea typeface="標楷體" panose="03000509000000000000" pitchFamily="65" charset="-120"/>
              </a:rPr>
              <a:t>成年人教唆、幫助或利用兒童及少年犯罪或與之共同實施犯罪或</a:t>
            </a:r>
            <a:r>
              <a:rPr lang="zh-TW" altLang="en-US" sz="2000" b="0" i="0" dirty="0">
                <a:solidFill>
                  <a:srgbClr val="C00000"/>
                </a:solidFill>
                <a:effectLst/>
                <a:latin typeface="標楷體" panose="03000509000000000000" pitchFamily="65" charset="-120"/>
                <a:ea typeface="標楷體" panose="03000509000000000000" pitchFamily="65" charset="-120"/>
              </a:rPr>
              <a:t>故意對其犯罪者</a:t>
            </a:r>
            <a:r>
              <a:rPr lang="zh-TW" altLang="en-US" sz="2000" b="0" i="0" dirty="0">
                <a:solidFill>
                  <a:srgbClr val="000000"/>
                </a:solidFill>
                <a:effectLst/>
                <a:latin typeface="標楷體" panose="03000509000000000000" pitchFamily="65" charset="-120"/>
                <a:ea typeface="標楷體" panose="03000509000000000000" pitchFamily="65" charset="-120"/>
              </a:rPr>
              <a:t>，</a:t>
            </a:r>
            <a:r>
              <a:rPr lang="zh-TW" altLang="en-US" sz="2000" b="0" i="0" dirty="0">
                <a:solidFill>
                  <a:srgbClr val="C00000"/>
                </a:solidFill>
                <a:effectLst/>
                <a:latin typeface="標楷體" panose="03000509000000000000" pitchFamily="65" charset="-120"/>
                <a:ea typeface="標楷體" panose="03000509000000000000" pitchFamily="65" charset="-120"/>
              </a:rPr>
              <a:t>加重其刑至二分之一</a:t>
            </a:r>
            <a:r>
              <a:rPr lang="zh-TW" altLang="en-US" sz="2000" b="0" i="0" dirty="0">
                <a:solidFill>
                  <a:srgbClr val="000000"/>
                </a:solidFill>
                <a:effectLst/>
                <a:latin typeface="標楷體" panose="03000509000000000000" pitchFamily="65" charset="-120"/>
                <a:ea typeface="標楷體" panose="03000509000000000000" pitchFamily="65" charset="-120"/>
              </a:rPr>
              <a:t>。但各該罪就被害人係兒童及少年已定有特別處罰規定者，從其規定。</a:t>
            </a:r>
          </a:p>
          <a:p>
            <a:pPr>
              <a:defRPr/>
            </a:pPr>
            <a:endParaRPr lang="zh-TW" altLang="en-US" sz="2400" dirty="0"/>
          </a:p>
        </p:txBody>
      </p:sp>
      <p:sp>
        <p:nvSpPr>
          <p:cNvPr id="2" name="投影片編號版面配置區 1"/>
          <p:cNvSpPr>
            <a:spLocks noGrp="1"/>
          </p:cNvSpPr>
          <p:nvPr>
            <p:ph type="sldNum" sz="quarter" idx="12"/>
          </p:nvPr>
        </p:nvSpPr>
        <p:spPr/>
        <p:txBody>
          <a:bodyPr/>
          <a:lstStyle/>
          <a:p>
            <a:pPr>
              <a:defRPr/>
            </a:pPr>
            <a:fld id="{ED79CD53-F279-435C-9FB5-E3C57BFB767C}" type="slidenum">
              <a:rPr lang="zh-TW" altLang="en-US" smtClean="0"/>
              <a:pPr>
                <a:defRPr/>
              </a:pPr>
              <a:t>46</a:t>
            </a:fld>
            <a:endParaRPr lang="en-US" altLang="zh-TW" dirty="0"/>
          </a:p>
        </p:txBody>
      </p:sp>
    </p:spTree>
    <p:extLst>
      <p:ext uri="{BB962C8B-B14F-4D97-AF65-F5344CB8AC3E}">
        <p14:creationId xmlns:p14="http://schemas.microsoft.com/office/powerpoint/2010/main" val="2142322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438007" y="286878"/>
            <a:ext cx="8229600" cy="786483"/>
          </a:xfrm>
        </p:spPr>
        <p:txBody>
          <a:bodyPr/>
          <a:lstStyle/>
          <a:p>
            <a:r>
              <a:rPr lang="zh-TW" altLang="en-US" sz="3600" dirty="0">
                <a:solidFill>
                  <a:srgbClr val="000000"/>
                </a:solidFill>
                <a:effectLst/>
                <a:latin typeface="標楷體" pitchFamily="65" charset="-120"/>
                <a:ea typeface="標楷體" pitchFamily="65" charset="-120"/>
              </a:rPr>
              <a:t>體罰與故意傷害罪</a:t>
            </a:r>
          </a:p>
        </p:txBody>
      </p:sp>
      <p:sp>
        <p:nvSpPr>
          <p:cNvPr id="3" name="內容版面配置區 2"/>
          <p:cNvSpPr>
            <a:spLocks noGrp="1"/>
          </p:cNvSpPr>
          <p:nvPr>
            <p:ph idx="1"/>
          </p:nvPr>
        </p:nvSpPr>
        <p:spPr>
          <a:xfrm>
            <a:off x="729255" y="680120"/>
            <a:ext cx="7685489" cy="5827043"/>
          </a:xfrm>
        </p:spPr>
        <p:txBody>
          <a:bodyPr/>
          <a:lstStyle/>
          <a:p>
            <a:pPr algn="just">
              <a:lnSpc>
                <a:spcPct val="150000"/>
              </a:lnSpc>
              <a:spcBef>
                <a:spcPts val="1200"/>
              </a:spcBef>
            </a:pPr>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主</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文</a:t>
            </a:r>
            <a:endParaRPr lang="en-US"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endParaRPr>
          </a:p>
          <a:p>
            <a:pPr marL="0" indent="0" algn="just">
              <a:lnSpc>
                <a:spcPts val="1600"/>
              </a:lnSpc>
              <a:spcBef>
                <a:spcPts val="1200"/>
              </a:spcBef>
              <a:buNone/>
            </a:pPr>
            <a:r>
              <a:rPr lang="zh-TW" altLang="zh-TW" sz="20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乙○○成年人故意對兒童犯傷害罪，處</a:t>
            </a:r>
            <a:r>
              <a:rPr lang="zh-TW" altLang="zh-TW" sz="20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有期徒刑參</a:t>
            </a:r>
            <a:r>
              <a:rPr lang="zh-TW" altLang="en-US" sz="20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月</a:t>
            </a:r>
            <a:r>
              <a:rPr lang="zh-TW" altLang="zh-TW" sz="20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a:t>
            </a:r>
            <a:endParaRPr lang="zh-TW" alt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lnSpc>
                <a:spcPct val="150000"/>
              </a:lnSpc>
              <a:spcBef>
                <a:spcPts val="1200"/>
              </a:spcBef>
            </a:pPr>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事實及理由</a:t>
            </a:r>
            <a:endPar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endParaRPr>
          </a:p>
          <a:p>
            <a:pPr marL="0" indent="0">
              <a:buNone/>
              <a:defRPr/>
            </a:pP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核被告所為，係犯兒童及少年福利與權益保障法第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112</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條第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1</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項前段、刑法第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277</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條第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1</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項、第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304</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條第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1</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項之成年人</a:t>
            </a:r>
            <a:r>
              <a:rPr lang="zh-TW" altLang="en-US" sz="2000" b="1" dirty="0">
                <a:solidFill>
                  <a:srgbClr val="C00000"/>
                </a:solidFill>
                <a:effectLst/>
                <a:latin typeface="標楷體" panose="03000509000000000000" pitchFamily="65" charset="-120"/>
                <a:ea typeface="標楷體" panose="03000509000000000000" pitchFamily="65" charset="-120"/>
              </a:rPr>
              <a:t>故意</a:t>
            </a:r>
            <a:r>
              <a:rPr lang="zh-TW" altLang="en-US" sz="2000" dirty="0">
                <a:solidFill>
                  <a:srgbClr val="C00000"/>
                </a:solidFill>
                <a:effectLst/>
                <a:latin typeface="標楷體" panose="03000509000000000000" pitchFamily="65" charset="-120"/>
                <a:ea typeface="標楷體" panose="03000509000000000000" pitchFamily="65" charset="-120"/>
              </a:rPr>
              <a:t>對兒童犯傷害罪及強制罪</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，並應依兒童及少年福利與權益保障法第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112</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條第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1</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項前段之規定加重其刑。</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爰審酌被告為被害人之</a:t>
            </a:r>
            <a:r>
              <a:rPr lang="zh-TW" altLang="en-US" sz="2000" dirty="0">
                <a:solidFill>
                  <a:srgbClr val="C00000"/>
                </a:solidFill>
                <a:effectLst/>
                <a:latin typeface="標楷體" panose="03000509000000000000" pitchFamily="65" charset="-120"/>
                <a:ea typeface="標楷體" panose="03000509000000000000" pitchFamily="65" charset="-120"/>
              </a:rPr>
              <a:t>學校師長</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，被告明知被害人案發時為不足</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12</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歲之兒童，</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又</a:t>
            </a:r>
            <a:r>
              <a:rPr lang="zh-TW" altLang="en-US" sz="2000" dirty="0">
                <a:solidFill>
                  <a:srgbClr val="C00000"/>
                </a:solidFill>
                <a:effectLst/>
                <a:latin typeface="標楷體" panose="03000509000000000000" pitchFamily="65" charset="-120"/>
                <a:ea typeface="標楷體" panose="03000509000000000000" pitchFamily="65" charset="-120"/>
              </a:rPr>
              <a:t>兒童及少年福利與權益保障法</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112 </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條第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1</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項前段成年人</a:t>
            </a:r>
            <a:r>
              <a:rPr lang="zh-TW" altLang="en-US" sz="2000" b="1" dirty="0">
                <a:solidFill>
                  <a:srgbClr val="C00000"/>
                </a:solidFill>
                <a:effectLst/>
                <a:latin typeface="標楷體" panose="03000509000000000000" pitchFamily="65" charset="-120"/>
                <a:ea typeface="標楷體" panose="03000509000000000000" pitchFamily="65" charset="-120"/>
              </a:rPr>
              <a:t>故意對兒童犯罪之加重</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規定，屬刑法分則加重之性質，刑法第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277 </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條第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1</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項之傷害罪經加重後之法定刑最重本刑為有期徒刑</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7</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年</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6</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月，已非刑法第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41</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條第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1 </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項前段規定得易科罰金之罪，是</a:t>
            </a:r>
            <a:r>
              <a:rPr lang="zh-TW" altLang="en-US" sz="2000" dirty="0">
                <a:solidFill>
                  <a:srgbClr val="C00000"/>
                </a:solidFill>
                <a:effectLst/>
                <a:latin typeface="標楷體" panose="03000509000000000000" pitchFamily="65" charset="-120"/>
                <a:ea typeface="標楷體" panose="03000509000000000000" pitchFamily="65" charset="-120"/>
              </a:rPr>
              <a:t>本案被告所犯之罪</a:t>
            </a:r>
            <a:r>
              <a:rPr lang="zh-TW" altLang="en-US" sz="2000" b="1" dirty="0">
                <a:solidFill>
                  <a:srgbClr val="C00000"/>
                </a:solidFill>
                <a:effectLst/>
                <a:latin typeface="標楷體" panose="03000509000000000000" pitchFamily="65" charset="-120"/>
                <a:ea typeface="標楷體" panose="03000509000000000000" pitchFamily="65" charset="-120"/>
              </a:rPr>
              <a:t>不得易科罰金</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，但得依同條第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3</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項之規定，易服社會勞動，併此敘明。至辯護人主張予以被告緩刑宣告乙節，考量被告仍</a:t>
            </a:r>
            <a:r>
              <a:rPr lang="zh-TW" altLang="en-US" sz="2000" dirty="0">
                <a:solidFill>
                  <a:srgbClr val="C00000"/>
                </a:solidFill>
                <a:effectLst/>
                <a:latin typeface="標楷體" panose="03000509000000000000" pitchFamily="65" charset="-120"/>
                <a:ea typeface="標楷體" panose="03000509000000000000" pitchFamily="65" charset="-120"/>
              </a:rPr>
              <a:t>未與告訴人達成和解或調解</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，亦</a:t>
            </a:r>
            <a:r>
              <a:rPr lang="zh-TW" altLang="en-US" sz="2000" dirty="0">
                <a:solidFill>
                  <a:srgbClr val="C00000"/>
                </a:solidFill>
                <a:effectLst/>
                <a:latin typeface="標楷體" panose="03000509000000000000" pitchFamily="65" charset="-120"/>
                <a:ea typeface="標楷體" panose="03000509000000000000" pitchFamily="65" charset="-120"/>
              </a:rPr>
              <a:t>未獲告訴人之諒解</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a:t>
            </a:r>
            <a:r>
              <a:rPr lang="zh-TW" altLang="en-US" sz="2000" dirty="0">
                <a:solidFill>
                  <a:srgbClr val="C00000"/>
                </a:solidFill>
                <a:effectLst/>
                <a:latin typeface="標楷體" panose="03000509000000000000" pitchFamily="65" charset="-120"/>
                <a:ea typeface="標楷體" panose="03000509000000000000" pitchFamily="65" charset="-120"/>
              </a:rPr>
              <a:t>尚難為</a:t>
            </a:r>
            <a:r>
              <a:rPr lang="zh-TW" altLang="en-US" sz="2000" b="1" dirty="0">
                <a:solidFill>
                  <a:srgbClr val="C00000"/>
                </a:solidFill>
                <a:effectLst/>
                <a:latin typeface="標楷體" panose="03000509000000000000" pitchFamily="65" charset="-120"/>
                <a:ea typeface="標楷體" panose="03000509000000000000" pitchFamily="65" charset="-120"/>
              </a:rPr>
              <a:t>緩刑</a:t>
            </a:r>
            <a:r>
              <a:rPr lang="zh-TW" altLang="en-US" sz="2000" dirty="0">
                <a:solidFill>
                  <a:srgbClr val="C00000"/>
                </a:solidFill>
                <a:effectLst/>
                <a:latin typeface="標楷體" panose="03000509000000000000" pitchFamily="65" charset="-120"/>
                <a:ea typeface="標楷體" panose="03000509000000000000" pitchFamily="65" charset="-120"/>
              </a:rPr>
              <a:t>之宣告</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，附此敘明。</a:t>
            </a:r>
            <a:endParaRPr lang="en-US" altLang="zh-TW" sz="2000" dirty="0">
              <a:solidFill>
                <a:schemeClr val="accent4">
                  <a:lumMod val="10000"/>
                </a:schemeClr>
              </a:solidFill>
              <a:effectLst/>
              <a:latin typeface="標楷體" panose="03000509000000000000" pitchFamily="65" charset="-120"/>
              <a:ea typeface="標楷體" panose="03000509000000000000" pitchFamily="65" charset="-120"/>
            </a:endParaRPr>
          </a:p>
          <a:p>
            <a:pPr marL="0" indent="0">
              <a:buNone/>
              <a:defRPr/>
            </a:pP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       </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臺灣桃園地方法院</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112</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年度審簡字第</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709</a:t>
            </a:r>
            <a:r>
              <a:rPr lang="zh-TW" altLang="en-US" sz="2000" dirty="0">
                <a:solidFill>
                  <a:schemeClr val="accent4">
                    <a:lumMod val="10000"/>
                  </a:schemeClr>
                </a:solidFill>
                <a:effectLst/>
                <a:latin typeface="標楷體" panose="03000509000000000000" pitchFamily="65" charset="-120"/>
                <a:ea typeface="標楷體" panose="03000509000000000000" pitchFamily="65" charset="-120"/>
              </a:rPr>
              <a:t>號刑事簡易判決</a:t>
            </a:r>
            <a:r>
              <a:rPr lang="en-US" altLang="zh-TW" sz="2000" dirty="0">
                <a:solidFill>
                  <a:schemeClr val="accent4">
                    <a:lumMod val="10000"/>
                  </a:schemeClr>
                </a:solidFill>
                <a:effectLst/>
                <a:latin typeface="標楷體" panose="03000509000000000000" pitchFamily="65" charset="-120"/>
                <a:ea typeface="標楷體" panose="03000509000000000000" pitchFamily="65" charset="-120"/>
              </a:rPr>
              <a:t>)</a:t>
            </a:r>
            <a:endParaRPr lang="zh-TW" altLang="en-US" sz="2000" dirty="0">
              <a:solidFill>
                <a:schemeClr val="accent4">
                  <a:lumMod val="10000"/>
                </a:schemeClr>
              </a:solidFill>
              <a:effectLst/>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ED79CD53-F279-435C-9FB5-E3C57BFB767C}" type="slidenum">
              <a:rPr lang="zh-TW" altLang="en-US" smtClean="0"/>
              <a:pPr>
                <a:defRPr/>
              </a:pPr>
              <a:t>47</a:t>
            </a:fld>
            <a:endParaRPr lang="en-US" altLang="zh-TW" dirty="0"/>
          </a:p>
        </p:txBody>
      </p:sp>
    </p:spTree>
    <p:extLst>
      <p:ext uri="{BB962C8B-B14F-4D97-AF65-F5344CB8AC3E}">
        <p14:creationId xmlns:p14="http://schemas.microsoft.com/office/powerpoint/2010/main" val="3015808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p:nvPr>
        </p:nvSpPr>
        <p:spPr>
          <a:xfrm>
            <a:off x="467544" y="1639652"/>
            <a:ext cx="7848872" cy="2664296"/>
          </a:xfrm>
        </p:spPr>
        <p:txBody>
          <a:bodyPr/>
          <a:lstStyle/>
          <a:p>
            <a:pPr marL="0" indent="0">
              <a:lnSpc>
                <a:spcPct val="200000"/>
              </a:lnSpc>
            </a:pPr>
            <a:r>
              <a:rPr lang="zh-TW" altLang="en-US" sz="4400" dirty="0">
                <a:solidFill>
                  <a:srgbClr val="000000"/>
                </a:solidFill>
                <a:effectLst/>
                <a:latin typeface="標楷體" pitchFamily="65" charset="-120"/>
                <a:ea typeface="標楷體" pitchFamily="65" charset="-120"/>
              </a:rPr>
              <a:t>二、</a:t>
            </a:r>
            <a:r>
              <a:rPr lang="zh-TW" altLang="en-US" sz="4800" dirty="0">
                <a:solidFill>
                  <a:srgbClr val="000000"/>
                </a:solidFill>
                <a:effectLst/>
                <a:latin typeface="標楷體" pitchFamily="65" charset="-120"/>
                <a:ea typeface="標楷體" pitchFamily="65" charset="-120"/>
              </a:rPr>
              <a:t>教學不力</a:t>
            </a:r>
            <a:br>
              <a:rPr lang="en-US" altLang="zh-TW" sz="4800" dirty="0">
                <a:solidFill>
                  <a:srgbClr val="000000"/>
                </a:solidFill>
                <a:effectLst/>
                <a:latin typeface="標楷體" pitchFamily="65" charset="-120"/>
                <a:ea typeface="標楷體" pitchFamily="65" charset="-120"/>
              </a:rPr>
            </a:br>
            <a:r>
              <a:rPr lang="zh-TW" altLang="en-US" sz="4800" dirty="0">
                <a:solidFill>
                  <a:srgbClr val="000000"/>
                </a:solidFill>
                <a:effectLst/>
                <a:latin typeface="標楷體" pitchFamily="65" charset="-120"/>
                <a:ea typeface="標楷體" pitchFamily="65" charset="-120"/>
              </a:rPr>
              <a:t>或不能勝任工作案</a:t>
            </a:r>
            <a:endParaRPr lang="zh-TW" altLang="en-US" sz="2000" dirty="0">
              <a:solidFill>
                <a:srgbClr val="000000"/>
              </a:solidFill>
              <a:effectLst/>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64D78BF4-FC45-49AA-BB05-B4B9F31AE278}" type="slidenum">
              <a:rPr lang="en-US" altLang="zh-TW" smtClean="0"/>
              <a:pPr>
                <a:defRPr/>
              </a:pPr>
              <a:t>48</a:t>
            </a:fld>
            <a:endParaRPr lang="en-US" altLang="zh-TW"/>
          </a:p>
        </p:txBody>
      </p:sp>
    </p:spTree>
    <p:extLst>
      <p:ext uri="{BB962C8B-B14F-4D97-AF65-F5344CB8AC3E}">
        <p14:creationId xmlns:p14="http://schemas.microsoft.com/office/powerpoint/2010/main" val="2373314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7793" y="730422"/>
            <a:ext cx="8229600" cy="1143000"/>
          </a:xfrm>
        </p:spPr>
        <p:txBody>
          <a:bodyPr/>
          <a:lstStyle/>
          <a:p>
            <a:pPr>
              <a:defRPr/>
            </a:pPr>
            <a:r>
              <a:rPr lang="zh-TW" altLang="en-US" dirty="0">
                <a:solidFill>
                  <a:srgbClr val="000000"/>
                </a:solidFill>
                <a:effectLst/>
                <a:latin typeface="標楷體" pitchFamily="65" charset="-120"/>
                <a:ea typeface="標楷體" pitchFamily="65" charset="-120"/>
              </a:rPr>
              <a:t>教師法規定</a:t>
            </a:r>
            <a:endParaRPr lang="zh-TW" altLang="en-US" dirty="0">
              <a:solidFill>
                <a:srgbClr val="000000"/>
              </a:solidFill>
            </a:endParaRPr>
          </a:p>
        </p:txBody>
      </p:sp>
      <p:sp>
        <p:nvSpPr>
          <p:cNvPr id="3" name="內容版面配置區 2"/>
          <p:cNvSpPr>
            <a:spLocks noGrp="1"/>
          </p:cNvSpPr>
          <p:nvPr>
            <p:ph idx="1"/>
          </p:nvPr>
        </p:nvSpPr>
        <p:spPr>
          <a:xfrm>
            <a:off x="1043608" y="1912895"/>
            <a:ext cx="7435080" cy="4365668"/>
          </a:xfrm>
        </p:spPr>
        <p:txBody>
          <a:bodyPr/>
          <a:lstStyle/>
          <a:p>
            <a:pPr marL="0" indent="0">
              <a:lnSpc>
                <a:spcPct val="150000"/>
              </a:lnSpc>
              <a:buNone/>
              <a:defRPr/>
            </a:pPr>
            <a:r>
              <a:rPr lang="zh-TW" altLang="en-US" sz="2400" dirty="0">
                <a:solidFill>
                  <a:srgbClr val="000000"/>
                </a:solidFill>
                <a:effectLst/>
                <a:latin typeface="標楷體" panose="03000509000000000000" pitchFamily="65" charset="-120"/>
                <a:ea typeface="標楷體" panose="03000509000000000000" pitchFamily="65" charset="-120"/>
              </a:rPr>
              <a:t>第</a:t>
            </a:r>
            <a:r>
              <a:rPr lang="en-US" altLang="zh-TW" sz="2400" dirty="0">
                <a:solidFill>
                  <a:srgbClr val="000000"/>
                </a:solidFill>
                <a:effectLst/>
                <a:latin typeface="標楷體" panose="03000509000000000000" pitchFamily="65" charset="-120"/>
                <a:ea typeface="標楷體" panose="03000509000000000000" pitchFamily="65" charset="-120"/>
              </a:rPr>
              <a:t>16</a:t>
            </a:r>
            <a:r>
              <a:rPr lang="zh-TW" altLang="en-US" sz="2400" dirty="0">
                <a:solidFill>
                  <a:srgbClr val="000000"/>
                </a:solidFill>
                <a:effectLst/>
                <a:latin typeface="標楷體" panose="03000509000000000000" pitchFamily="65" charset="-120"/>
                <a:ea typeface="標楷體" panose="03000509000000000000" pitchFamily="65" charset="-120"/>
              </a:rPr>
              <a:t>條</a:t>
            </a:r>
          </a:p>
          <a:p>
            <a:pPr marL="0" indent="0">
              <a:lnSpc>
                <a:spcPct val="150000"/>
              </a:lnSpc>
              <a:buNone/>
              <a:defRPr/>
            </a:pPr>
            <a:r>
              <a:rPr lang="zh-TW" altLang="en-US" sz="2400" dirty="0">
                <a:solidFill>
                  <a:srgbClr val="000000"/>
                </a:solidFill>
                <a:effectLst/>
                <a:latin typeface="標楷體" panose="03000509000000000000" pitchFamily="65" charset="-120"/>
                <a:ea typeface="標楷體" panose="03000509000000000000" pitchFamily="65" charset="-120"/>
              </a:rPr>
              <a:t>教師聘任後，有下列各款情形之一者，應經教師評審委員會審議通過，並報主管機關核准後，予以解聘或不續聘；其情節以資遣為宜者，應依第二十七條規定辦理：</a:t>
            </a:r>
          </a:p>
          <a:p>
            <a:pPr marL="0" indent="0">
              <a:lnSpc>
                <a:spcPct val="150000"/>
              </a:lnSpc>
              <a:buNone/>
              <a:defRPr/>
            </a:pPr>
            <a:r>
              <a:rPr lang="zh-TW" altLang="en-US" sz="2400" dirty="0">
                <a:solidFill>
                  <a:srgbClr val="000000"/>
                </a:solidFill>
                <a:effectLst/>
                <a:latin typeface="標楷體" panose="03000509000000000000" pitchFamily="65" charset="-120"/>
                <a:ea typeface="標楷體" panose="03000509000000000000" pitchFamily="65" charset="-120"/>
              </a:rPr>
              <a:t>一、</a:t>
            </a:r>
            <a:r>
              <a:rPr lang="zh-TW" altLang="en-US" sz="2400" dirty="0">
                <a:solidFill>
                  <a:srgbClr val="C00000"/>
                </a:solidFill>
                <a:effectLst/>
                <a:latin typeface="標楷體" panose="03000509000000000000" pitchFamily="65" charset="-120"/>
                <a:ea typeface="標楷體" panose="03000509000000000000" pitchFamily="65" charset="-120"/>
              </a:rPr>
              <a:t>教學不力或不能勝任工作</a:t>
            </a:r>
            <a:r>
              <a:rPr lang="zh-TW" altLang="en-US" sz="2400" dirty="0">
                <a:solidFill>
                  <a:srgbClr val="000000"/>
                </a:solidFill>
                <a:effectLst/>
                <a:latin typeface="標楷體" panose="03000509000000000000" pitchFamily="65" charset="-120"/>
                <a:ea typeface="標楷體" panose="03000509000000000000" pitchFamily="65" charset="-120"/>
              </a:rPr>
              <a:t>有具體事實。</a:t>
            </a:r>
          </a:p>
          <a:p>
            <a:pPr marL="0" indent="0">
              <a:lnSpc>
                <a:spcPct val="150000"/>
              </a:lnSpc>
              <a:buNone/>
              <a:defRPr/>
            </a:pPr>
            <a:r>
              <a:rPr lang="zh-TW" altLang="en-US" sz="2400" dirty="0">
                <a:solidFill>
                  <a:srgbClr val="000000"/>
                </a:solidFill>
                <a:effectLst/>
                <a:latin typeface="標楷體" panose="03000509000000000000" pitchFamily="65" charset="-120"/>
                <a:ea typeface="標楷體" panose="03000509000000000000" pitchFamily="65" charset="-120"/>
              </a:rPr>
              <a:t>二、違反聘約情節重大。</a:t>
            </a:r>
            <a:endParaRPr lang="en-US" altLang="zh-TW" sz="240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BCEA026D-0241-4EC1-BE36-6B348B204024}" type="slidenum">
              <a:rPr lang="zh-TW" altLang="en-US" smtClean="0"/>
              <a:pPr>
                <a:defRPr/>
              </a:pPr>
              <a:t>49</a:t>
            </a:fld>
            <a:endParaRPr lang="en-US" altLang="zh-TW"/>
          </a:p>
        </p:txBody>
      </p:sp>
    </p:spTree>
    <p:extLst>
      <p:ext uri="{BB962C8B-B14F-4D97-AF65-F5344CB8AC3E}">
        <p14:creationId xmlns:p14="http://schemas.microsoft.com/office/powerpoint/2010/main" val="210849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C0F3B-0D2C-6D54-9180-C49172BCBCB9}"/>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4B0A6D10-3AA2-A540-9A1F-834EE97A4CB8}"/>
              </a:ext>
            </a:extLst>
          </p:cNvPr>
          <p:cNvSpPr>
            <a:spLocks noGrp="1"/>
          </p:cNvSpPr>
          <p:nvPr>
            <p:ph type="sldNum" sz="quarter" idx="12"/>
          </p:nvPr>
        </p:nvSpPr>
        <p:spPr/>
        <p:txBody>
          <a:bodyPr/>
          <a:lstStyle/>
          <a:p>
            <a:pPr>
              <a:defRPr/>
            </a:pPr>
            <a:fld id="{820E4567-D72D-47C1-83AF-37364E85AE29}" type="slidenum">
              <a:rPr lang="en-US" altLang="zh-TW" smtClean="0"/>
              <a:pPr>
                <a:defRPr/>
              </a:pPr>
              <a:t>5</a:t>
            </a:fld>
            <a:endParaRPr lang="en-US" altLang="zh-TW"/>
          </a:p>
        </p:txBody>
      </p:sp>
      <p:pic>
        <p:nvPicPr>
          <p:cNvPr id="11" name="圖片 10">
            <a:extLst>
              <a:ext uri="{FF2B5EF4-FFF2-40B4-BE49-F238E27FC236}">
                <a16:creationId xmlns:a16="http://schemas.microsoft.com/office/drawing/2014/main" id="{F57F9976-DE6F-298D-6499-3F0AC996BCCA}"/>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11501" y="0"/>
            <a:ext cx="9144000" cy="6858000"/>
          </a:xfrm>
          <a:prstGeom prst="rect">
            <a:avLst/>
          </a:prstGeom>
        </p:spPr>
      </p:pic>
      <p:sp>
        <p:nvSpPr>
          <p:cNvPr id="14" name="內容版面配置區 2">
            <a:extLst>
              <a:ext uri="{FF2B5EF4-FFF2-40B4-BE49-F238E27FC236}">
                <a16:creationId xmlns:a16="http://schemas.microsoft.com/office/drawing/2014/main" id="{E8EF038B-97F8-3D6D-D36D-47AEA59F6183}"/>
              </a:ext>
            </a:extLst>
          </p:cNvPr>
          <p:cNvSpPr>
            <a:spLocks noGrp="1"/>
          </p:cNvSpPr>
          <p:nvPr>
            <p:ph idx="1"/>
          </p:nvPr>
        </p:nvSpPr>
        <p:spPr>
          <a:xfrm>
            <a:off x="2555776" y="1556792"/>
            <a:ext cx="5842992" cy="1252736"/>
          </a:xfrm>
        </p:spPr>
        <p:txBody>
          <a:bodyPr lIns="90000"/>
          <a:lstStyle/>
          <a:p>
            <a:pPr marL="0" indent="0">
              <a:buNone/>
            </a:pPr>
            <a:r>
              <a:rPr lang="zh-TW" altLang="en-US" sz="7200" b="1" dirty="0">
                <a:solidFill>
                  <a:srgbClr val="7030A0"/>
                </a:solidFill>
                <a:effectLst/>
                <a:latin typeface="標楷體" panose="03000509000000000000" pitchFamily="65" charset="-120"/>
                <a:ea typeface="標楷體" panose="03000509000000000000" pitchFamily="65" charset="-120"/>
              </a:rPr>
              <a:t>ＰＡＲＴ　１</a:t>
            </a:r>
            <a:endParaRPr lang="en-US" altLang="zh-TW" sz="7200" b="1" i="0" u="none" strike="noStrike" baseline="0" dirty="0">
              <a:solidFill>
                <a:srgbClr val="7030A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44101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0756" y="731661"/>
            <a:ext cx="8229600" cy="1143000"/>
          </a:xfrm>
        </p:spPr>
        <p:txBody>
          <a:bodyPr/>
          <a:lstStyle/>
          <a:p>
            <a:pPr>
              <a:defRPr/>
            </a:pPr>
            <a:r>
              <a:rPr lang="zh-TW" altLang="en-US" sz="3600" dirty="0">
                <a:solidFill>
                  <a:srgbClr val="000000"/>
                </a:solidFill>
                <a:effectLst/>
                <a:latin typeface="標楷體" panose="03000509000000000000" pitchFamily="65" charset="-120"/>
                <a:ea typeface="標楷體" panose="03000509000000000000" pitchFamily="65" charset="-120"/>
              </a:rPr>
              <a:t>教學不力或不能勝任工作</a:t>
            </a:r>
            <a:r>
              <a:rPr lang="en-US" altLang="zh-TW" sz="3600" dirty="0">
                <a:solidFill>
                  <a:srgbClr val="000000"/>
                </a:solidFill>
                <a:effectLst/>
                <a:latin typeface="標楷體" panose="03000509000000000000" pitchFamily="65" charset="-120"/>
                <a:ea typeface="標楷體" panose="03000509000000000000" pitchFamily="65" charset="-120"/>
              </a:rPr>
              <a:t>(</a:t>
            </a:r>
            <a:r>
              <a:rPr lang="zh-TW" altLang="en-US" sz="3600" dirty="0">
                <a:solidFill>
                  <a:srgbClr val="000000"/>
                </a:solidFill>
                <a:effectLst/>
                <a:latin typeface="標楷體" panose="03000509000000000000" pitchFamily="65" charset="-120"/>
                <a:ea typeface="標楷體" panose="03000509000000000000" pitchFamily="65" charset="-120"/>
              </a:rPr>
              <a:t>核釋令</a:t>
            </a:r>
            <a:r>
              <a:rPr lang="en-US" altLang="zh-TW" sz="3600" dirty="0">
                <a:solidFill>
                  <a:srgbClr val="000000"/>
                </a:solidFill>
                <a:effectLst/>
                <a:latin typeface="標楷體" panose="03000509000000000000" pitchFamily="65" charset="-120"/>
                <a:ea typeface="標楷體" panose="03000509000000000000" pitchFamily="65" charset="-120"/>
              </a:rPr>
              <a:t>)</a:t>
            </a:r>
            <a:endParaRPr lang="zh-TW" altLang="en-US" sz="3600" dirty="0">
              <a:solidFill>
                <a:srgbClr val="000000"/>
              </a:solidFill>
              <a:effectLst/>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949716"/>
            <a:ext cx="8229600" cy="4242867"/>
          </a:xfrm>
        </p:spPr>
        <p:txBody>
          <a:bodyPr/>
          <a:lstStyle/>
          <a:p>
            <a:pPr marL="0" indent="0">
              <a:lnSpc>
                <a:spcPct val="150000"/>
              </a:lnSpc>
              <a:buNone/>
            </a:pPr>
            <a:r>
              <a:rPr lang="zh-TW" altLang="en-US"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8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核釋教師法第十六條第一項第一款所定教學不力或不能勝任工作有具體事實，指教師聘任後，有下列各款一款以上情形，且其</a:t>
            </a:r>
            <a:r>
              <a:rPr lang="zh-TW" altLang="zh-TW" sz="28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情節未達應依教師法第十四條或第十五條予以解聘之程度</a:t>
            </a:r>
            <a:r>
              <a:rPr lang="zh-TW" altLang="zh-TW" sz="28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，經就相關之各種具體事實綜合評價判斷，</a:t>
            </a:r>
            <a:r>
              <a:rPr lang="zh-TW" altLang="zh-TW" sz="28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而有予以解聘或不續聘之必要者：</a:t>
            </a:r>
            <a:endParaRPr lang="zh-TW" altLang="zh-TW" sz="28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endParaRPr>
          </a:p>
          <a:p>
            <a:pPr>
              <a:defRPr/>
            </a:pPr>
            <a:endParaRPr lang="en-US" altLang="zh-TW" sz="280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BCEA026D-0241-4EC1-BE36-6B348B204024}" type="slidenum">
              <a:rPr lang="zh-TW" altLang="en-US" smtClean="0"/>
              <a:pPr>
                <a:defRPr/>
              </a:pPr>
              <a:t>50</a:t>
            </a:fld>
            <a:endParaRPr lang="en-US" altLang="zh-TW"/>
          </a:p>
        </p:txBody>
      </p:sp>
    </p:spTree>
    <p:extLst>
      <p:ext uri="{BB962C8B-B14F-4D97-AF65-F5344CB8AC3E}">
        <p14:creationId xmlns:p14="http://schemas.microsoft.com/office/powerpoint/2010/main" val="3711519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359219"/>
            <a:ext cx="8229600" cy="1143000"/>
          </a:xfrm>
        </p:spPr>
        <p:txBody>
          <a:bodyPr/>
          <a:lstStyle/>
          <a:p>
            <a:pPr>
              <a:defRPr/>
            </a:pPr>
            <a:r>
              <a:rPr lang="zh-TW" altLang="en-US" sz="3600" dirty="0">
                <a:solidFill>
                  <a:srgbClr val="000000"/>
                </a:solidFill>
                <a:effectLst/>
                <a:latin typeface="標楷體" panose="03000509000000000000" pitchFamily="65" charset="-120"/>
                <a:ea typeface="標楷體" panose="03000509000000000000" pitchFamily="65" charset="-120"/>
              </a:rPr>
              <a:t>教學不力或不能勝任工作</a:t>
            </a:r>
            <a:r>
              <a:rPr lang="en-US" altLang="zh-TW" sz="3600" dirty="0">
                <a:solidFill>
                  <a:srgbClr val="000000"/>
                </a:solidFill>
                <a:effectLst/>
                <a:latin typeface="標楷體" panose="03000509000000000000" pitchFamily="65" charset="-120"/>
                <a:ea typeface="標楷體" panose="03000509000000000000" pitchFamily="65" charset="-120"/>
              </a:rPr>
              <a:t>(</a:t>
            </a:r>
            <a:r>
              <a:rPr lang="zh-TW" altLang="en-US" sz="3600" dirty="0">
                <a:solidFill>
                  <a:srgbClr val="000000"/>
                </a:solidFill>
                <a:effectLst/>
                <a:latin typeface="標楷體" panose="03000509000000000000" pitchFamily="65" charset="-120"/>
                <a:ea typeface="標楷體" panose="03000509000000000000" pitchFamily="65" charset="-120"/>
              </a:rPr>
              <a:t>核釋令</a:t>
            </a:r>
            <a:r>
              <a:rPr lang="en-US" altLang="zh-TW" sz="3600" dirty="0">
                <a:solidFill>
                  <a:srgbClr val="000000"/>
                </a:solidFill>
                <a:effectLst/>
                <a:latin typeface="標楷體" panose="03000509000000000000" pitchFamily="65" charset="-120"/>
                <a:ea typeface="標楷體" panose="03000509000000000000" pitchFamily="65" charset="-120"/>
              </a:rPr>
              <a:t>)</a:t>
            </a:r>
            <a:endParaRPr lang="zh-TW" altLang="en-US" sz="3600" dirty="0">
              <a:solidFill>
                <a:schemeClr val="bg1">
                  <a:lumMod val="5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99592" y="1502219"/>
            <a:ext cx="6946667" cy="4879109"/>
          </a:xfrm>
        </p:spPr>
        <p:txBody>
          <a:bodyPr/>
          <a:lstStyle/>
          <a:p>
            <a:pPr marL="0" indent="0">
              <a:lnSpc>
                <a:spcPct val="150000"/>
              </a:lnSpc>
              <a:buNone/>
            </a:pP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一、不遵守上下課時間，</a:t>
            </a:r>
            <a:r>
              <a:rPr lang="zh-TW" altLang="zh-TW" sz="24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經常</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遲到或早退。</a:t>
            </a:r>
          </a:p>
          <a:p>
            <a:pPr marL="0" indent="0">
              <a:lnSpc>
                <a:spcPct val="150000"/>
              </a:lnSpc>
              <a:buNone/>
            </a:pP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二、有曠課、曠職</a:t>
            </a:r>
            <a:r>
              <a:rPr lang="zh-TW" altLang="zh-TW" sz="24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紀錄</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且工作態度消極，經</a:t>
            </a:r>
            <a:r>
              <a:rPr lang="zh-TW" altLang="zh-TW" sz="24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勸導</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仍</a:t>
            </a:r>
            <a:endParaRPr lang="en-US"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endParaRPr>
          </a:p>
          <a:p>
            <a:pPr marL="0" indent="0">
              <a:lnSpc>
                <a:spcPct val="150000"/>
              </a:lnSpc>
              <a:buNone/>
            </a:pPr>
            <a:r>
              <a:rPr lang="zh-TW" altLang="en-US"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無改善。</a:t>
            </a:r>
          </a:p>
          <a:p>
            <a:pPr marL="0" indent="0">
              <a:lnSpc>
                <a:spcPct val="150000"/>
              </a:lnSpc>
              <a:buNone/>
            </a:pP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三、以言語、文字或其他方式</a:t>
            </a:r>
            <a:r>
              <a:rPr lang="zh-TW" altLang="zh-TW" sz="24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羞辱</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學生，造成學生</a:t>
            </a:r>
            <a:r>
              <a:rPr lang="zh-TW" altLang="en-US"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endParaRPr lang="en-US"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endParaRPr>
          </a:p>
          <a:p>
            <a:pPr marL="0" indent="0">
              <a:lnSpc>
                <a:spcPct val="150000"/>
              </a:lnSpc>
              <a:buNone/>
            </a:pPr>
            <a:r>
              <a:rPr lang="zh-TW" altLang="en-US"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心理傷害。</a:t>
            </a:r>
          </a:p>
          <a:p>
            <a:pPr marL="0" indent="0">
              <a:lnSpc>
                <a:spcPct val="150000"/>
              </a:lnSpc>
              <a:buNone/>
            </a:pP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四、</a:t>
            </a:r>
            <a:r>
              <a:rPr lang="zh-TW" altLang="zh-TW" sz="24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體罰</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學生，有具體事實。</a:t>
            </a:r>
          </a:p>
          <a:p>
            <a:pPr marL="0" indent="0">
              <a:lnSpc>
                <a:spcPct val="150000"/>
              </a:lnSpc>
              <a:buNone/>
            </a:pP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五、教學行為失當，</a:t>
            </a:r>
            <a:r>
              <a:rPr lang="zh-TW" altLang="zh-TW" sz="24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明顯損害</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學生學習權益。</a:t>
            </a:r>
          </a:p>
          <a:p>
            <a:pPr marL="0" indent="0">
              <a:lnSpc>
                <a:spcPct val="150000"/>
              </a:lnSpc>
              <a:buNone/>
            </a:pP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六、親師溝通不良，且</a:t>
            </a:r>
            <a:r>
              <a:rPr lang="zh-TW" altLang="zh-TW" sz="24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主要</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可歸責於教師。</a:t>
            </a:r>
          </a:p>
          <a:p>
            <a:pPr>
              <a:defRPr/>
            </a:pPr>
            <a:endParaRPr lang="en-US" altLang="zh-TW" sz="280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BCEA026D-0241-4EC1-BE36-6B348B204024}" type="slidenum">
              <a:rPr lang="zh-TW" altLang="en-US" smtClean="0"/>
              <a:pPr>
                <a:defRPr/>
              </a:pPr>
              <a:t>51</a:t>
            </a:fld>
            <a:endParaRPr lang="en-US" altLang="zh-TW"/>
          </a:p>
        </p:txBody>
      </p:sp>
    </p:spTree>
    <p:extLst>
      <p:ext uri="{BB962C8B-B14F-4D97-AF65-F5344CB8AC3E}">
        <p14:creationId xmlns:p14="http://schemas.microsoft.com/office/powerpoint/2010/main" val="2165199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62989"/>
            <a:ext cx="8229600" cy="1143000"/>
          </a:xfrm>
        </p:spPr>
        <p:txBody>
          <a:bodyPr/>
          <a:lstStyle/>
          <a:p>
            <a:pPr>
              <a:defRPr/>
            </a:pPr>
            <a:r>
              <a:rPr lang="zh-TW" altLang="en-US" sz="3600" dirty="0">
                <a:solidFill>
                  <a:srgbClr val="000000"/>
                </a:solidFill>
                <a:effectLst/>
                <a:latin typeface="標楷體" panose="03000509000000000000" pitchFamily="65" charset="-120"/>
                <a:ea typeface="標楷體" panose="03000509000000000000" pitchFamily="65" charset="-120"/>
              </a:rPr>
              <a:t>教學不力或不能勝任工作</a:t>
            </a:r>
            <a:r>
              <a:rPr lang="en-US" altLang="zh-TW" sz="3600" dirty="0">
                <a:solidFill>
                  <a:srgbClr val="000000"/>
                </a:solidFill>
                <a:effectLst/>
                <a:latin typeface="標楷體" panose="03000509000000000000" pitchFamily="65" charset="-120"/>
                <a:ea typeface="標楷體" panose="03000509000000000000" pitchFamily="65" charset="-120"/>
              </a:rPr>
              <a:t>(</a:t>
            </a:r>
            <a:r>
              <a:rPr lang="zh-TW" altLang="en-US" sz="3600" dirty="0">
                <a:solidFill>
                  <a:srgbClr val="000000"/>
                </a:solidFill>
                <a:effectLst/>
                <a:latin typeface="標楷體" panose="03000509000000000000" pitchFamily="65" charset="-120"/>
                <a:ea typeface="標楷體" panose="03000509000000000000" pitchFamily="65" charset="-120"/>
              </a:rPr>
              <a:t>核釋令</a:t>
            </a:r>
            <a:r>
              <a:rPr lang="en-US" altLang="zh-TW" sz="3600" dirty="0">
                <a:solidFill>
                  <a:srgbClr val="000000"/>
                </a:solidFill>
                <a:effectLst/>
                <a:latin typeface="標楷體" panose="03000509000000000000" pitchFamily="65" charset="-120"/>
                <a:ea typeface="標楷體" panose="03000509000000000000" pitchFamily="65" charset="-120"/>
              </a:rPr>
              <a:t>)</a:t>
            </a:r>
            <a:endParaRPr lang="zh-TW" altLang="en-US" sz="3600" dirty="0">
              <a:solidFill>
                <a:schemeClr val="bg1">
                  <a:lumMod val="5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69853" y="1728376"/>
            <a:ext cx="8445624" cy="4550187"/>
          </a:xfrm>
        </p:spPr>
        <p:txBody>
          <a:bodyPr/>
          <a:lstStyle/>
          <a:p>
            <a:pPr marL="0" indent="0">
              <a:lnSpc>
                <a:spcPct val="150000"/>
              </a:lnSpc>
              <a:buNone/>
            </a:pP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七、</a:t>
            </a:r>
            <a:r>
              <a:rPr lang="zh-TW" altLang="zh-TW" sz="24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班級經營</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欠佳，有具體事實。</a:t>
            </a:r>
          </a:p>
          <a:p>
            <a:pPr marL="0" indent="0">
              <a:lnSpc>
                <a:spcPct val="150000"/>
              </a:lnSpc>
              <a:buNone/>
            </a:pP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八、於教學、輔導管教或處理行政事務過程中，</a:t>
            </a:r>
            <a:r>
              <a:rPr lang="zh-TW" altLang="zh-TW" sz="24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消極不作為</a:t>
            </a:r>
            <a:r>
              <a:rPr lang="zh-TW" altLang="en-US" sz="24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  </a:t>
            </a:r>
            <a:endParaRPr lang="en-US" altLang="zh-TW" sz="24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endParaRPr>
          </a:p>
          <a:p>
            <a:pPr marL="0" indent="0">
              <a:lnSpc>
                <a:spcPct val="150000"/>
              </a:lnSpc>
              <a:buNone/>
            </a:pPr>
            <a:r>
              <a:rPr lang="zh-TW" altLang="en-US"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，致使教學成效不佳、學生異常行為嚴重或行政延宕，</a:t>
            </a:r>
            <a:endParaRPr lang="en-US"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endParaRPr>
          </a:p>
          <a:p>
            <a:pPr marL="0" indent="0">
              <a:lnSpc>
                <a:spcPct val="150000"/>
              </a:lnSpc>
              <a:buNone/>
            </a:pPr>
            <a:r>
              <a:rPr lang="zh-TW" altLang="en-US"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且有具體事實。</a:t>
            </a:r>
          </a:p>
          <a:p>
            <a:pPr marL="0" indent="0">
              <a:lnSpc>
                <a:spcPct val="150000"/>
              </a:lnSpc>
              <a:buNone/>
            </a:pP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九、在外補習、違法兼職，或於上班時間從事</a:t>
            </a:r>
            <a:r>
              <a:rPr lang="zh-TW" altLang="zh-TW" sz="24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私人商業</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行為。</a:t>
            </a:r>
          </a:p>
          <a:p>
            <a:pPr marL="0" indent="0">
              <a:lnSpc>
                <a:spcPct val="150000"/>
              </a:lnSpc>
              <a:buNone/>
            </a:pP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十、推銷商品、升學用參考書、測驗卷，獲致</a:t>
            </a:r>
            <a:r>
              <a:rPr lang="zh-TW" altLang="zh-TW" sz="2400" dirty="0">
                <a:solidFill>
                  <a:srgbClr val="C00000"/>
                </a:solidFill>
                <a:effectLst/>
                <a:latin typeface="標楷體" panose="03000509000000000000" pitchFamily="65" charset="-120"/>
                <a:ea typeface="標楷體" panose="03000509000000000000" pitchFamily="65" charset="-120"/>
                <a:cs typeface="新細明體" panose="02020500000000000000" pitchFamily="18" charset="-120"/>
              </a:rPr>
              <a:t>私人利益</a:t>
            </a:r>
            <a:r>
              <a:rPr lang="zh-TW" altLang="zh-TW" sz="24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a:t>
            </a:r>
          </a:p>
          <a:p>
            <a:pPr marL="0" indent="0">
              <a:lnSpc>
                <a:spcPct val="150000"/>
              </a:lnSpc>
              <a:spcBef>
                <a:spcPts val="1200"/>
              </a:spcBef>
              <a:buNone/>
            </a:pP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十一、有</a:t>
            </a:r>
            <a:r>
              <a:rPr lang="zh-TW" altLang="zh-TW" sz="2400"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t>其他</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教學不力或不能勝任工作之具體事實。</a:t>
            </a:r>
          </a:p>
          <a:p>
            <a:pPr>
              <a:defRPr/>
            </a:pPr>
            <a:endParaRPr lang="en-US" altLang="zh-TW" sz="280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BCEA026D-0241-4EC1-BE36-6B348B204024}" type="slidenum">
              <a:rPr lang="zh-TW" altLang="en-US" smtClean="0"/>
              <a:pPr>
                <a:defRPr/>
              </a:pPr>
              <a:t>52</a:t>
            </a:fld>
            <a:endParaRPr lang="en-US" altLang="zh-TW"/>
          </a:p>
        </p:txBody>
      </p:sp>
    </p:spTree>
    <p:extLst>
      <p:ext uri="{BB962C8B-B14F-4D97-AF65-F5344CB8AC3E}">
        <p14:creationId xmlns:p14="http://schemas.microsoft.com/office/powerpoint/2010/main" val="1799219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p:nvPr>
        </p:nvSpPr>
        <p:spPr>
          <a:xfrm>
            <a:off x="539552" y="2564904"/>
            <a:ext cx="7772400" cy="972108"/>
          </a:xfrm>
        </p:spPr>
        <p:txBody>
          <a:bodyPr/>
          <a:lstStyle/>
          <a:p>
            <a:pPr marL="0" indent="0">
              <a:lnSpc>
                <a:spcPct val="150000"/>
              </a:lnSpc>
            </a:pPr>
            <a:r>
              <a:rPr lang="zh-TW" altLang="en-US" sz="4800" dirty="0">
                <a:solidFill>
                  <a:srgbClr val="000000"/>
                </a:solidFill>
                <a:effectLst/>
                <a:latin typeface="標楷體" pitchFamily="65" charset="-120"/>
                <a:ea typeface="標楷體" pitchFamily="65" charset="-120"/>
              </a:rPr>
              <a:t>三、師對生霸凌案   </a:t>
            </a:r>
            <a:endParaRPr lang="zh-TW" altLang="en-US" sz="2800" dirty="0">
              <a:solidFill>
                <a:srgbClr val="000000"/>
              </a:solidFill>
              <a:effectLst/>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64D78BF4-FC45-49AA-BB05-B4B9F31AE278}" type="slidenum">
              <a:rPr lang="en-US" altLang="zh-TW" smtClean="0"/>
              <a:pPr>
                <a:defRPr/>
              </a:pPr>
              <a:t>53</a:t>
            </a:fld>
            <a:endParaRPr lang="en-US" altLang="zh-TW"/>
          </a:p>
        </p:txBody>
      </p:sp>
    </p:spTree>
    <p:extLst>
      <p:ext uri="{BB962C8B-B14F-4D97-AF65-F5344CB8AC3E}">
        <p14:creationId xmlns:p14="http://schemas.microsoft.com/office/powerpoint/2010/main" val="73263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78845" y="764704"/>
            <a:ext cx="6417141" cy="646331"/>
          </a:xfrm>
          <a:prstGeom prst="rect">
            <a:avLst/>
          </a:prstGeom>
        </p:spPr>
        <p:txBody>
          <a:bodyPr wrap="none">
            <a:spAutoFit/>
          </a:bodyPr>
          <a:lstStyle/>
          <a:p>
            <a:r>
              <a:rPr lang="zh-TW" altLang="en-US" sz="3600" dirty="0">
                <a:solidFill>
                  <a:srgbClr val="000000"/>
                </a:solidFill>
                <a:latin typeface="標楷體"/>
                <a:ea typeface="標楷體"/>
              </a:rPr>
              <a:t>霸凌定義</a:t>
            </a:r>
            <a:r>
              <a:rPr lang="zh-TW" altLang="en-US" sz="3600" dirty="0">
                <a:solidFill>
                  <a:srgbClr val="000000"/>
                </a:solidFill>
                <a:latin typeface="新細明體" panose="02020500000000000000" pitchFamily="18" charset="-120"/>
                <a:ea typeface="新細明體" panose="02020500000000000000" pitchFamily="18" charset="-120"/>
              </a:rPr>
              <a:t>：</a:t>
            </a:r>
            <a:r>
              <a:rPr lang="zh-TW" altLang="en-US" sz="3600" dirty="0">
                <a:solidFill>
                  <a:srgbClr val="000000"/>
                </a:solidFill>
                <a:latin typeface="標楷體"/>
                <a:ea typeface="標楷體"/>
              </a:rPr>
              <a:t>霸凌防制準則第</a:t>
            </a:r>
            <a:r>
              <a:rPr lang="en-US" altLang="zh-TW" sz="3600" dirty="0">
                <a:solidFill>
                  <a:srgbClr val="000000"/>
                </a:solidFill>
                <a:latin typeface="標楷體"/>
                <a:ea typeface="標楷體"/>
              </a:rPr>
              <a:t>4</a:t>
            </a:r>
            <a:r>
              <a:rPr lang="zh-TW" altLang="en-US" sz="3600" dirty="0">
                <a:solidFill>
                  <a:srgbClr val="000000"/>
                </a:solidFill>
                <a:latin typeface="標楷體"/>
                <a:ea typeface="標楷體"/>
              </a:rPr>
              <a:t>條</a:t>
            </a:r>
            <a:endParaRPr lang="zh-TW" altLang="en-US" sz="3600" b="1" dirty="0">
              <a:solidFill>
                <a:srgbClr val="000000"/>
              </a:solidFill>
              <a:latin typeface="標楷體" pitchFamily="65" charset="-120"/>
              <a:ea typeface="標楷體" pitchFamily="65" charset="-120"/>
            </a:endParaRPr>
          </a:p>
        </p:txBody>
      </p:sp>
      <p:sp>
        <p:nvSpPr>
          <p:cNvPr id="7" name="矩形 6"/>
          <p:cNvSpPr/>
          <p:nvPr/>
        </p:nvSpPr>
        <p:spPr>
          <a:xfrm>
            <a:off x="431540" y="1700808"/>
            <a:ext cx="8280920" cy="4613251"/>
          </a:xfrm>
          <a:prstGeom prst="rect">
            <a:avLst/>
          </a:prstGeom>
        </p:spPr>
        <p:txBody>
          <a:bodyPr wrap="square">
            <a:spAutoFit/>
          </a:bodyPr>
          <a:lstStyle/>
          <a:p>
            <a:pPr marL="457200" indent="-457200">
              <a:lnSpc>
                <a:spcPct val="150000"/>
              </a:lnSpc>
              <a:spcBef>
                <a:spcPts val="1200"/>
              </a:spcBef>
              <a:buClr>
                <a:srgbClr val="7030A0"/>
              </a:buClr>
              <a:buFont typeface="Wingdings" panose="05000000000000000000" pitchFamily="2" charset="2"/>
              <a:buChar char="n"/>
            </a:pPr>
            <a:r>
              <a:rPr lang="zh-TW" altLang="zh-TW" sz="2400" kern="100" dirty="0">
                <a:solidFill>
                  <a:srgbClr val="000000"/>
                </a:solidFill>
                <a:effectLst/>
                <a:latin typeface="標楷體" panose="03000509000000000000" pitchFamily="65" charset="-120"/>
                <a:cs typeface="Times New Roman" panose="02020603050405020304" pitchFamily="18" charset="0"/>
              </a:rPr>
              <a:t>霸凌：指個人或集體</a:t>
            </a:r>
            <a:r>
              <a:rPr lang="zh-TW" altLang="zh-TW" sz="2400" kern="100" dirty="0">
                <a:solidFill>
                  <a:srgbClr val="C00000"/>
                </a:solidFill>
                <a:effectLst/>
                <a:latin typeface="標楷體" panose="03000509000000000000" pitchFamily="65" charset="-120"/>
                <a:cs typeface="Times New Roman" panose="02020603050405020304" pitchFamily="18" charset="0"/>
              </a:rPr>
              <a:t>持續</a:t>
            </a:r>
            <a:r>
              <a:rPr lang="zh-TW" altLang="zh-TW" sz="2400" kern="100" dirty="0">
                <a:solidFill>
                  <a:srgbClr val="000000"/>
                </a:solidFill>
                <a:effectLst/>
                <a:latin typeface="標楷體" panose="03000509000000000000" pitchFamily="65" charset="-120"/>
                <a:cs typeface="Times New Roman" panose="02020603050405020304" pitchFamily="18" charset="0"/>
              </a:rPr>
              <a:t>以言語、文字、圖畫、符號、肢體動作、電子通訊、網際網路或其他方式，直接或間接對他人</a:t>
            </a:r>
            <a:r>
              <a:rPr lang="zh-TW" altLang="zh-TW" sz="2400" kern="100" dirty="0">
                <a:solidFill>
                  <a:srgbClr val="C00000"/>
                </a:solidFill>
                <a:effectLst/>
                <a:latin typeface="標楷體" panose="03000509000000000000" pitchFamily="65" charset="-120"/>
                <a:cs typeface="Times New Roman" panose="02020603050405020304" pitchFamily="18" charset="0"/>
              </a:rPr>
              <a:t>故意</a:t>
            </a:r>
            <a:r>
              <a:rPr lang="zh-TW" altLang="zh-TW" sz="2400" kern="100" dirty="0">
                <a:solidFill>
                  <a:srgbClr val="000000"/>
                </a:solidFill>
                <a:effectLst/>
                <a:latin typeface="標楷體" panose="03000509000000000000" pitchFamily="65" charset="-120"/>
                <a:cs typeface="Times New Roman" panose="02020603050405020304" pitchFamily="18" charset="0"/>
              </a:rPr>
              <a:t>為貶抑、排擠、欺負、騷擾或戲弄等</a:t>
            </a:r>
            <a:r>
              <a:rPr lang="zh-TW" altLang="zh-TW" sz="2400" kern="100" dirty="0">
                <a:solidFill>
                  <a:srgbClr val="C00000"/>
                </a:solidFill>
                <a:effectLst/>
                <a:latin typeface="標楷體" panose="03000509000000000000" pitchFamily="65" charset="-120"/>
                <a:cs typeface="Times New Roman" panose="02020603050405020304" pitchFamily="18" charset="0"/>
              </a:rPr>
              <a:t>行為</a:t>
            </a:r>
            <a:r>
              <a:rPr lang="zh-TW" altLang="zh-TW" sz="2400" kern="100" dirty="0">
                <a:solidFill>
                  <a:srgbClr val="000000"/>
                </a:solidFill>
                <a:effectLst/>
                <a:latin typeface="標楷體" panose="03000509000000000000" pitchFamily="65" charset="-120"/>
                <a:cs typeface="Times New Roman" panose="02020603050405020304" pitchFamily="18" charset="0"/>
              </a:rPr>
              <a:t>，使他人處於具有敵意或不友善環境，產生精神上、生理上或財產上之</a:t>
            </a:r>
            <a:r>
              <a:rPr lang="zh-TW" altLang="zh-TW" sz="2400" kern="100" dirty="0">
                <a:solidFill>
                  <a:srgbClr val="C00000"/>
                </a:solidFill>
                <a:effectLst/>
                <a:latin typeface="標楷體" panose="03000509000000000000" pitchFamily="65" charset="-120"/>
                <a:cs typeface="Times New Roman" panose="02020603050405020304" pitchFamily="18" charset="0"/>
              </a:rPr>
              <a:t>損害</a:t>
            </a:r>
            <a:r>
              <a:rPr lang="zh-TW" altLang="zh-TW" sz="2400" kern="100" dirty="0">
                <a:solidFill>
                  <a:srgbClr val="000000"/>
                </a:solidFill>
                <a:effectLst/>
                <a:latin typeface="標楷體" panose="03000509000000000000" pitchFamily="65" charset="-120"/>
                <a:cs typeface="Times New Roman" panose="02020603050405020304" pitchFamily="18" charset="0"/>
              </a:rPr>
              <a:t>，或影響正常學習活動之進行。</a:t>
            </a:r>
          </a:p>
          <a:p>
            <a:pPr marL="457200" indent="-457200">
              <a:lnSpc>
                <a:spcPct val="150000"/>
              </a:lnSpc>
              <a:spcBef>
                <a:spcPts val="1200"/>
              </a:spcBef>
              <a:buClr>
                <a:srgbClr val="7030A0"/>
              </a:buClr>
              <a:buFont typeface="Wingdings" panose="05000000000000000000" pitchFamily="2" charset="2"/>
              <a:buChar char="n"/>
            </a:pPr>
            <a:r>
              <a:rPr lang="zh-TW" altLang="zh-TW" sz="2400" kern="100" dirty="0">
                <a:solidFill>
                  <a:srgbClr val="000000"/>
                </a:solidFill>
                <a:effectLst/>
                <a:latin typeface="標楷體" panose="03000509000000000000" pitchFamily="65" charset="-120"/>
                <a:cs typeface="Times New Roman" panose="02020603050405020304" pitchFamily="18" charset="0"/>
              </a:rPr>
              <a:t>校園霸凌：指相同或不同學校校長及</a:t>
            </a:r>
            <a:r>
              <a:rPr lang="zh-TW" altLang="zh-TW" sz="2400" kern="100" dirty="0">
                <a:solidFill>
                  <a:srgbClr val="C00000"/>
                </a:solidFill>
                <a:effectLst/>
                <a:latin typeface="標楷體" panose="03000509000000000000" pitchFamily="65" charset="-120"/>
                <a:cs typeface="Times New Roman" panose="02020603050405020304" pitchFamily="18" charset="0"/>
              </a:rPr>
              <a:t>教師</a:t>
            </a:r>
            <a:r>
              <a:rPr lang="zh-TW" altLang="zh-TW" sz="2400" kern="100" dirty="0">
                <a:solidFill>
                  <a:srgbClr val="000000"/>
                </a:solidFill>
                <a:effectLst/>
                <a:latin typeface="標楷體" panose="03000509000000000000" pitchFamily="65" charset="-120"/>
                <a:cs typeface="Times New Roman" panose="02020603050405020304" pitchFamily="18" charset="0"/>
              </a:rPr>
              <a:t>、職員、工友、學生（以下簡稱教職員工生）</a:t>
            </a:r>
            <a:r>
              <a:rPr lang="zh-TW" altLang="zh-TW" sz="2400" kern="100" dirty="0">
                <a:solidFill>
                  <a:srgbClr val="C00000"/>
                </a:solidFill>
                <a:effectLst/>
                <a:latin typeface="標楷體" panose="03000509000000000000" pitchFamily="65" charset="-120"/>
                <a:cs typeface="Times New Roman" panose="02020603050405020304" pitchFamily="18" charset="0"/>
              </a:rPr>
              <a:t>對學生</a:t>
            </a:r>
            <a:r>
              <a:rPr lang="zh-TW" altLang="zh-TW" sz="2400" kern="100" dirty="0">
                <a:solidFill>
                  <a:srgbClr val="000000"/>
                </a:solidFill>
                <a:effectLst/>
                <a:latin typeface="標楷體" panose="03000509000000000000" pitchFamily="65" charset="-120"/>
                <a:cs typeface="Times New Roman" panose="02020603050405020304" pitchFamily="18" charset="0"/>
              </a:rPr>
              <a:t>，於校園內、外所發生之霸凌行為。</a:t>
            </a:r>
          </a:p>
        </p:txBody>
      </p:sp>
    </p:spTree>
    <p:extLst>
      <p:ext uri="{BB962C8B-B14F-4D97-AF65-F5344CB8AC3E}">
        <p14:creationId xmlns:p14="http://schemas.microsoft.com/office/powerpoint/2010/main" val="3579548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980728"/>
            <a:ext cx="8229600" cy="1143000"/>
          </a:xfrm>
        </p:spPr>
        <p:txBody>
          <a:bodyPr/>
          <a:lstStyle/>
          <a:p>
            <a:pPr>
              <a:defRPr/>
            </a:pPr>
            <a:r>
              <a:rPr lang="en-US" altLang="zh-TW" sz="4000" b="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4000" b="0" i="0" u="none" strike="noStrike" baseline="0" dirty="0">
                <a:solidFill>
                  <a:srgbClr val="000000"/>
                </a:solidFill>
                <a:effectLst/>
                <a:latin typeface="標楷體" panose="03000509000000000000" pitchFamily="65" charset="-120"/>
                <a:ea typeface="標楷體" panose="03000509000000000000" pitchFamily="65" charset="-120"/>
              </a:rPr>
              <a:t>一</a:t>
            </a:r>
            <a:r>
              <a:rPr lang="en-US" altLang="zh-TW" sz="4000" b="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4000" b="0" i="0" u="none" strike="noStrike" baseline="0" dirty="0">
                <a:solidFill>
                  <a:srgbClr val="000000"/>
                </a:solidFill>
                <a:effectLst/>
                <a:latin typeface="標楷體" panose="03000509000000000000" pitchFamily="65" charset="-120"/>
                <a:ea typeface="標楷體" panose="03000509000000000000" pitchFamily="65" charset="-120"/>
              </a:rPr>
              <a:t>故意</a:t>
            </a:r>
            <a:endParaRPr lang="zh-TW" altLang="en-US" sz="4000" dirty="0">
              <a:solidFill>
                <a:srgbClr val="000000"/>
              </a:solidFill>
            </a:endParaRPr>
          </a:p>
        </p:txBody>
      </p:sp>
      <p:sp>
        <p:nvSpPr>
          <p:cNvPr id="3" name="內容版面配置區 2"/>
          <p:cNvSpPr>
            <a:spLocks noGrp="1"/>
          </p:cNvSpPr>
          <p:nvPr>
            <p:ph idx="1"/>
          </p:nvPr>
        </p:nvSpPr>
        <p:spPr>
          <a:xfrm>
            <a:off x="2195736" y="2492896"/>
            <a:ext cx="5292588" cy="3135189"/>
          </a:xfrm>
        </p:spPr>
        <p:txBody>
          <a:bodyPr/>
          <a:lstStyle/>
          <a:p>
            <a:pPr>
              <a:lnSpc>
                <a:spcPct val="200000"/>
              </a:lnSpc>
            </a:pPr>
            <a:r>
              <a:rPr lang="zh-TW" altLang="en-US" sz="2800" b="0" i="0" u="none" strike="noStrike" baseline="0" dirty="0">
                <a:solidFill>
                  <a:srgbClr val="000000"/>
                </a:solidFill>
                <a:effectLst/>
                <a:latin typeface="標楷體" panose="03000509000000000000" pitchFamily="65" charset="-120"/>
                <a:ea typeface="標楷體" panose="03000509000000000000" pitchFamily="65" charset="-120"/>
              </a:rPr>
              <a:t>須有霸凌行為之故意</a:t>
            </a:r>
            <a:endParaRPr lang="en-US" altLang="zh-TW" sz="2800" b="0" i="0" u="none" strike="noStrike" baseline="0" dirty="0">
              <a:solidFill>
                <a:srgbClr val="000000"/>
              </a:solidFill>
              <a:effectLst/>
              <a:latin typeface="標楷體" panose="03000509000000000000" pitchFamily="65" charset="-120"/>
              <a:ea typeface="標楷體" panose="03000509000000000000" pitchFamily="65" charset="-120"/>
            </a:endParaRPr>
          </a:p>
          <a:p>
            <a:pPr>
              <a:lnSpc>
                <a:spcPct val="200000"/>
              </a:lnSpc>
            </a:pPr>
            <a:r>
              <a:rPr lang="zh-TW" altLang="en-US" sz="2800" dirty="0">
                <a:solidFill>
                  <a:srgbClr val="000000"/>
                </a:solidFill>
                <a:effectLst/>
                <a:latin typeface="標楷體" panose="03000509000000000000" pitchFamily="65" charset="-120"/>
                <a:ea typeface="標楷體" panose="03000509000000000000" pitchFamily="65" charset="-120"/>
              </a:rPr>
              <a:t>包含</a:t>
            </a:r>
            <a:r>
              <a:rPr lang="zh-TW" altLang="en-US" sz="2800" b="0" i="0" u="none" strike="noStrike" baseline="0" dirty="0">
                <a:solidFill>
                  <a:srgbClr val="000000"/>
                </a:solidFill>
                <a:effectLst/>
                <a:latin typeface="標楷體" panose="03000509000000000000" pitchFamily="65" charset="-120"/>
                <a:ea typeface="標楷體" panose="03000509000000000000" pitchFamily="65" charset="-120"/>
              </a:rPr>
              <a:t>直接故意和間接故意</a:t>
            </a:r>
            <a:endParaRPr lang="en-US" altLang="zh-TW" sz="2800" b="0" i="0" u="none" strike="noStrike" baseline="0" dirty="0">
              <a:solidFill>
                <a:srgbClr val="000000"/>
              </a:solidFill>
              <a:effectLst/>
              <a:latin typeface="標楷體" panose="03000509000000000000" pitchFamily="65" charset="-120"/>
              <a:ea typeface="標楷體" panose="03000509000000000000" pitchFamily="65" charset="-120"/>
            </a:endParaRPr>
          </a:p>
          <a:p>
            <a:pPr>
              <a:lnSpc>
                <a:spcPct val="200000"/>
              </a:lnSpc>
            </a:pPr>
            <a:r>
              <a:rPr lang="zh-TW" altLang="en-US" sz="2800" dirty="0">
                <a:solidFill>
                  <a:srgbClr val="000000"/>
                </a:solidFill>
                <a:effectLst/>
                <a:latin typeface="標楷體" panose="03000509000000000000" pitchFamily="65" charset="-120"/>
                <a:ea typeface="標楷體" panose="03000509000000000000" pitchFamily="65" charset="-120"/>
              </a:rPr>
              <a:t>「動機</a:t>
            </a:r>
            <a:r>
              <a:rPr lang="zh-TW" altLang="en-US" sz="2800" dirty="0">
                <a:solidFill>
                  <a:srgbClr val="000000"/>
                </a:solidFill>
                <a:effectLst/>
                <a:latin typeface="新細明體" panose="02020500000000000000" pitchFamily="18" charset="-120"/>
                <a:ea typeface="新細明體" panose="02020500000000000000" pitchFamily="18" charset="-120"/>
              </a:rPr>
              <a:t>」</a:t>
            </a:r>
            <a:r>
              <a:rPr lang="zh-TW" altLang="en-US" sz="2800" dirty="0">
                <a:solidFill>
                  <a:srgbClr val="000000"/>
                </a:solidFill>
                <a:effectLst/>
                <a:latin typeface="標楷體" panose="03000509000000000000" pitchFamily="65" charset="-120"/>
                <a:ea typeface="標楷體" panose="03000509000000000000" pitchFamily="65" charset="-120"/>
              </a:rPr>
              <a:t>只是情節輕重之考量</a:t>
            </a:r>
            <a:endParaRPr lang="en-US" altLang="zh-TW" sz="240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BCEA026D-0241-4EC1-BE36-6B348B204024}" type="slidenum">
              <a:rPr lang="zh-TW" altLang="en-US" smtClean="0"/>
              <a:pPr>
                <a:defRPr/>
              </a:pPr>
              <a:t>55</a:t>
            </a:fld>
            <a:endParaRPr lang="en-US" altLang="zh-TW"/>
          </a:p>
        </p:txBody>
      </p:sp>
    </p:spTree>
    <p:extLst>
      <p:ext uri="{BB962C8B-B14F-4D97-AF65-F5344CB8AC3E}">
        <p14:creationId xmlns:p14="http://schemas.microsoft.com/office/powerpoint/2010/main" val="3800917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71343" y="1124744"/>
            <a:ext cx="4801314" cy="707886"/>
          </a:xfrm>
          <a:prstGeom prst="rect">
            <a:avLst/>
          </a:prstGeom>
        </p:spPr>
        <p:txBody>
          <a:bodyPr wrap="none">
            <a:spAutoFit/>
          </a:bodyPr>
          <a:lstStyle/>
          <a:p>
            <a:r>
              <a:rPr lang="en-US" altLang="zh-TW" sz="4000" dirty="0">
                <a:solidFill>
                  <a:srgbClr val="000000"/>
                </a:solidFill>
                <a:latin typeface="標楷體" pitchFamily="65" charset="-120"/>
                <a:ea typeface="標楷體" pitchFamily="65" charset="-120"/>
              </a:rPr>
              <a:t>(</a:t>
            </a:r>
            <a:r>
              <a:rPr lang="zh-TW" altLang="en-US" sz="4000" dirty="0">
                <a:solidFill>
                  <a:srgbClr val="000000"/>
                </a:solidFill>
                <a:latin typeface="標楷體" pitchFamily="65" charset="-120"/>
                <a:ea typeface="標楷體" pitchFamily="65" charset="-120"/>
              </a:rPr>
              <a:t>二</a:t>
            </a:r>
            <a:r>
              <a:rPr lang="en-US" altLang="zh-TW" sz="4000" dirty="0">
                <a:solidFill>
                  <a:srgbClr val="000000"/>
                </a:solidFill>
                <a:latin typeface="標楷體" pitchFamily="65" charset="-120"/>
                <a:ea typeface="標楷體" pitchFamily="65" charset="-120"/>
              </a:rPr>
              <a:t>)</a:t>
            </a:r>
            <a:r>
              <a:rPr lang="zh-TW" altLang="en-US" sz="4000" dirty="0">
                <a:solidFill>
                  <a:srgbClr val="000000"/>
                </a:solidFill>
                <a:latin typeface="標楷體"/>
                <a:ea typeface="標楷體"/>
              </a:rPr>
              <a:t>霸凌之侵害行為</a:t>
            </a:r>
            <a:endParaRPr lang="zh-TW" altLang="en-US" sz="4000" b="1" dirty="0">
              <a:solidFill>
                <a:srgbClr val="000000"/>
              </a:solidFill>
              <a:latin typeface="標楷體" pitchFamily="65" charset="-120"/>
              <a:ea typeface="標楷體" pitchFamily="65" charset="-120"/>
            </a:endParaRPr>
          </a:p>
        </p:txBody>
      </p:sp>
      <p:sp>
        <p:nvSpPr>
          <p:cNvPr id="7" name="矩形 6"/>
          <p:cNvSpPr/>
          <p:nvPr/>
        </p:nvSpPr>
        <p:spPr>
          <a:xfrm>
            <a:off x="341530" y="2204864"/>
            <a:ext cx="8460940" cy="3412922"/>
          </a:xfrm>
          <a:prstGeom prst="rect">
            <a:avLst/>
          </a:prstGeom>
        </p:spPr>
        <p:txBody>
          <a:bodyPr wrap="square">
            <a:spAutoFit/>
          </a:bodyPr>
          <a:lstStyle/>
          <a:p>
            <a:pPr marL="342900" indent="-342900">
              <a:lnSpc>
                <a:spcPct val="150000"/>
              </a:lnSpc>
              <a:spcBef>
                <a:spcPts val="1200"/>
              </a:spcBef>
              <a:buClr>
                <a:srgbClr val="7030A0"/>
              </a:buClr>
              <a:buFont typeface="Wingdings" panose="05000000000000000000" pitchFamily="2" charset="2"/>
              <a:buChar char="n"/>
            </a:pPr>
            <a:r>
              <a:rPr lang="zh-TW" altLang="en-US" sz="2400" kern="100" dirty="0">
                <a:solidFill>
                  <a:srgbClr val="000000"/>
                </a:solidFill>
                <a:effectLst/>
                <a:latin typeface="標楷體" panose="03000509000000000000" pitchFamily="65" charset="-120"/>
                <a:cs typeface="Times New Roman" panose="02020603050405020304" pitchFamily="18" charset="0"/>
              </a:rPr>
              <a:t>貶抑：給予不好評價。例如：罵人羞辱語詞、叫人難聽綽號</a:t>
            </a:r>
            <a:endParaRPr lang="en-US" altLang="zh-TW" sz="2400" kern="100" dirty="0">
              <a:solidFill>
                <a:srgbClr val="000000"/>
              </a:solidFill>
              <a:effectLst/>
              <a:latin typeface="標楷體" panose="03000509000000000000" pitchFamily="65" charset="-120"/>
              <a:cs typeface="Times New Roman" panose="02020603050405020304" pitchFamily="18" charset="0"/>
            </a:endParaRPr>
          </a:p>
          <a:p>
            <a:pPr marL="342900" indent="-342900">
              <a:lnSpc>
                <a:spcPct val="150000"/>
              </a:lnSpc>
              <a:spcBef>
                <a:spcPts val="1200"/>
              </a:spcBef>
              <a:buClr>
                <a:srgbClr val="7030A0"/>
              </a:buClr>
              <a:buFont typeface="Wingdings" panose="05000000000000000000" pitchFamily="2" charset="2"/>
              <a:buChar char="n"/>
            </a:pPr>
            <a:r>
              <a:rPr lang="zh-TW" altLang="en-US" sz="2400" kern="100" dirty="0">
                <a:solidFill>
                  <a:srgbClr val="000000"/>
                </a:solidFill>
                <a:effectLst/>
                <a:latin typeface="標楷體" panose="03000509000000000000" pitchFamily="65" charset="-120"/>
                <a:cs typeface="Times New Roman" panose="02020603050405020304" pitchFamily="18" charset="0"/>
              </a:rPr>
              <a:t>排擠</a:t>
            </a:r>
            <a:r>
              <a:rPr lang="zh-TW" altLang="en-US" sz="2400" kern="100" dirty="0">
                <a:solidFill>
                  <a:srgbClr val="000000"/>
                </a:solidFill>
                <a:latin typeface="標楷體" panose="03000509000000000000" pitchFamily="65" charset="-120"/>
                <a:cs typeface="Times New Roman" panose="02020603050405020304" pitchFamily="18" charset="0"/>
              </a:rPr>
              <a:t>：用手段排斥別人。例如：叫大家不要跟某人玩</a:t>
            </a:r>
            <a:endParaRPr lang="en-US" altLang="zh-TW" sz="2400" kern="100" dirty="0">
              <a:solidFill>
                <a:srgbClr val="000000"/>
              </a:solidFill>
              <a:effectLst/>
              <a:latin typeface="標楷體" panose="03000509000000000000" pitchFamily="65" charset="-120"/>
              <a:cs typeface="Times New Roman" panose="02020603050405020304" pitchFamily="18" charset="0"/>
            </a:endParaRPr>
          </a:p>
          <a:p>
            <a:pPr marL="342900" indent="-342900">
              <a:lnSpc>
                <a:spcPct val="150000"/>
              </a:lnSpc>
              <a:spcBef>
                <a:spcPts val="1200"/>
              </a:spcBef>
              <a:buClr>
                <a:srgbClr val="7030A0"/>
              </a:buClr>
              <a:buFont typeface="Wingdings" panose="05000000000000000000" pitchFamily="2" charset="2"/>
              <a:buChar char="n"/>
            </a:pPr>
            <a:r>
              <a:rPr lang="zh-TW" altLang="en-US" sz="2400" kern="100" dirty="0">
                <a:solidFill>
                  <a:srgbClr val="000000"/>
                </a:solidFill>
                <a:latin typeface="標楷體" panose="03000509000000000000" pitchFamily="65" charset="-120"/>
                <a:cs typeface="Times New Roman" panose="02020603050405020304" pitchFamily="18" charset="0"/>
              </a:rPr>
              <a:t>欺負：欺凌侮辱他人。例如：體罰、恐嚇</a:t>
            </a:r>
            <a:endParaRPr lang="en-US" altLang="zh-TW" sz="2400" kern="100" dirty="0">
              <a:solidFill>
                <a:srgbClr val="000000"/>
              </a:solidFill>
              <a:latin typeface="標楷體" panose="03000509000000000000" pitchFamily="65" charset="-120"/>
              <a:cs typeface="Times New Roman" panose="02020603050405020304" pitchFamily="18" charset="0"/>
            </a:endParaRPr>
          </a:p>
          <a:p>
            <a:pPr marL="342900" indent="-342900">
              <a:lnSpc>
                <a:spcPct val="150000"/>
              </a:lnSpc>
              <a:spcBef>
                <a:spcPts val="1200"/>
              </a:spcBef>
              <a:buClr>
                <a:srgbClr val="7030A0"/>
              </a:buClr>
              <a:buFont typeface="Wingdings" panose="05000000000000000000" pitchFamily="2" charset="2"/>
              <a:buChar char="n"/>
            </a:pPr>
            <a:r>
              <a:rPr lang="zh-TW" altLang="en-US" sz="2400" kern="100" dirty="0">
                <a:solidFill>
                  <a:srgbClr val="000000"/>
                </a:solidFill>
                <a:effectLst/>
                <a:latin typeface="標楷體" panose="03000509000000000000" pitchFamily="65" charset="-120"/>
                <a:cs typeface="Times New Roman" panose="02020603050405020304" pitchFamily="18" charset="0"/>
              </a:rPr>
              <a:t>騷擾</a:t>
            </a:r>
            <a:r>
              <a:rPr lang="zh-TW" altLang="en-US" sz="2400" kern="100" dirty="0">
                <a:solidFill>
                  <a:srgbClr val="000000"/>
                </a:solidFill>
                <a:latin typeface="標楷體" panose="03000509000000000000" pitchFamily="65" charset="-120"/>
                <a:cs typeface="Times New Roman" panose="02020603050405020304" pitchFamily="18" charset="0"/>
              </a:rPr>
              <a:t>：擾亂使人不安。例如：無故找來訓話</a:t>
            </a:r>
            <a:endParaRPr lang="en-US" altLang="zh-TW" sz="2400" kern="100" dirty="0">
              <a:solidFill>
                <a:srgbClr val="000000"/>
              </a:solidFill>
              <a:effectLst/>
              <a:latin typeface="標楷體" panose="03000509000000000000" pitchFamily="65" charset="-120"/>
              <a:cs typeface="Times New Roman" panose="02020603050405020304" pitchFamily="18" charset="0"/>
            </a:endParaRPr>
          </a:p>
          <a:p>
            <a:pPr marL="342900" indent="-342900">
              <a:lnSpc>
                <a:spcPct val="150000"/>
              </a:lnSpc>
              <a:spcBef>
                <a:spcPts val="1200"/>
              </a:spcBef>
              <a:buClr>
                <a:srgbClr val="7030A0"/>
              </a:buClr>
              <a:buFont typeface="Wingdings" panose="05000000000000000000" pitchFamily="2" charset="2"/>
              <a:buChar char="n"/>
            </a:pPr>
            <a:r>
              <a:rPr lang="zh-TW" altLang="en-US" sz="2400" kern="100" dirty="0">
                <a:solidFill>
                  <a:srgbClr val="000000"/>
                </a:solidFill>
                <a:latin typeface="標楷體" panose="03000509000000000000" pitchFamily="65" charset="-120"/>
                <a:cs typeface="Times New Roman" panose="02020603050405020304" pitchFamily="18" charset="0"/>
              </a:rPr>
              <a:t>戲弄：愚弄捉弄他人。例如：不當開學生玩笑</a:t>
            </a:r>
            <a:endParaRPr lang="zh-TW" altLang="zh-TW" sz="2400" kern="100" dirty="0">
              <a:solidFill>
                <a:srgbClr val="000000"/>
              </a:solidFill>
              <a:effectLst/>
              <a:latin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604667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69024" y="472711"/>
            <a:ext cx="3005951" cy="707886"/>
          </a:xfrm>
          <a:prstGeom prst="rect">
            <a:avLst/>
          </a:prstGeom>
        </p:spPr>
        <p:txBody>
          <a:bodyPr wrap="none">
            <a:spAutoFit/>
          </a:bodyPr>
          <a:lstStyle/>
          <a:p>
            <a:r>
              <a:rPr lang="en-US" altLang="zh-TW" sz="4000" b="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4000" b="0" i="0" u="none" strike="noStrike" baseline="0" dirty="0">
                <a:solidFill>
                  <a:srgbClr val="000000"/>
                </a:solidFill>
                <a:effectLst/>
                <a:latin typeface="標楷體" panose="03000509000000000000" pitchFamily="65" charset="-120"/>
                <a:ea typeface="標楷體" panose="03000509000000000000" pitchFamily="65" charset="-120"/>
              </a:rPr>
              <a:t>三</a:t>
            </a:r>
            <a:r>
              <a:rPr lang="en-US" altLang="zh-TW" sz="4000" b="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4000" dirty="0">
                <a:solidFill>
                  <a:srgbClr val="000000"/>
                </a:solidFill>
                <a:latin typeface="標楷體" pitchFamily="65" charset="-120"/>
                <a:ea typeface="標楷體" pitchFamily="65" charset="-120"/>
              </a:rPr>
              <a:t> </a:t>
            </a:r>
            <a:r>
              <a:rPr lang="zh-TW" altLang="en-US" sz="4000" dirty="0">
                <a:solidFill>
                  <a:srgbClr val="000000"/>
                </a:solidFill>
                <a:latin typeface="標楷體"/>
                <a:ea typeface="標楷體"/>
              </a:rPr>
              <a:t>持續性</a:t>
            </a:r>
            <a:endParaRPr lang="zh-TW" altLang="en-US" sz="4000" b="1" dirty="0">
              <a:solidFill>
                <a:srgbClr val="000000"/>
              </a:solidFill>
              <a:latin typeface="標楷體" pitchFamily="65" charset="-120"/>
              <a:ea typeface="標楷體" pitchFamily="65" charset="-120"/>
            </a:endParaRPr>
          </a:p>
        </p:txBody>
      </p:sp>
      <p:sp>
        <p:nvSpPr>
          <p:cNvPr id="7" name="矩形 6"/>
          <p:cNvSpPr/>
          <p:nvPr/>
        </p:nvSpPr>
        <p:spPr>
          <a:xfrm>
            <a:off x="611560" y="1268760"/>
            <a:ext cx="8100900" cy="5116529"/>
          </a:xfrm>
          <a:prstGeom prst="rect">
            <a:avLst/>
          </a:prstGeom>
        </p:spPr>
        <p:txBody>
          <a:bodyPr wrap="square">
            <a:spAutoFit/>
          </a:bodyPr>
          <a:lstStyle/>
          <a:p>
            <a:pPr marL="457200" indent="-457200">
              <a:lnSpc>
                <a:spcPct val="150000"/>
              </a:lnSpc>
              <a:spcBef>
                <a:spcPts val="1200"/>
              </a:spcBef>
              <a:buClr>
                <a:srgbClr val="7030A0"/>
              </a:buClr>
              <a:buSzPct val="75000"/>
              <a:buFont typeface="Wingdings" panose="05000000000000000000" pitchFamily="2" charset="2"/>
              <a:buChar char="n"/>
            </a:pPr>
            <a:r>
              <a:rPr lang="zh-TW" altLang="en-US" sz="2800" kern="100" dirty="0">
                <a:solidFill>
                  <a:srgbClr val="000000"/>
                </a:solidFill>
                <a:latin typeface="標楷體" panose="03000509000000000000" pitchFamily="65" charset="-120"/>
                <a:cs typeface="Times New Roman" panose="02020603050405020304" pitchFamily="18" charset="0"/>
              </a:rPr>
              <a:t>原則上「單次</a:t>
            </a:r>
            <a:r>
              <a:rPr lang="zh-TW" altLang="en-US" sz="2800" kern="100"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800" kern="100" dirty="0">
                <a:solidFill>
                  <a:srgbClr val="000000"/>
                </a:solidFill>
                <a:effectLst/>
                <a:latin typeface="標楷體" panose="03000509000000000000" pitchFamily="65" charset="-120"/>
                <a:cs typeface="Times New Roman" panose="02020603050405020304" pitchFamily="18" charset="0"/>
              </a:rPr>
              <a:t>行為不會構成</a:t>
            </a:r>
            <a:endParaRPr lang="en-US" altLang="zh-TW" sz="2800" kern="100" dirty="0">
              <a:solidFill>
                <a:srgbClr val="000000"/>
              </a:solidFill>
              <a:effectLst/>
              <a:latin typeface="標楷體" panose="03000509000000000000" pitchFamily="65" charset="-120"/>
              <a:cs typeface="Times New Roman" panose="02020603050405020304" pitchFamily="18" charset="0"/>
            </a:endParaRPr>
          </a:p>
          <a:p>
            <a:pPr marL="457200" indent="-457200">
              <a:spcBef>
                <a:spcPts val="1200"/>
              </a:spcBef>
              <a:buClr>
                <a:srgbClr val="7030A0"/>
              </a:buClr>
              <a:buSzPct val="75000"/>
              <a:buFont typeface="Wingdings" panose="05000000000000000000" pitchFamily="2" charset="2"/>
              <a:buChar char="Ø"/>
            </a:pPr>
            <a:r>
              <a:rPr lang="zh-TW" altLang="en-US" sz="2400" kern="100" dirty="0">
                <a:solidFill>
                  <a:srgbClr val="000000"/>
                </a:solidFill>
                <a:latin typeface="標楷體" panose="03000509000000000000" pitchFamily="65" charset="-120"/>
                <a:cs typeface="Times New Roman" panose="02020603050405020304" pitchFamily="18" charset="0"/>
              </a:rPr>
              <a:t>一次故意傷害</a:t>
            </a:r>
            <a:r>
              <a:rPr lang="zh-TW" altLang="en-US" sz="2400" kern="100"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400" kern="100" dirty="0">
                <a:solidFill>
                  <a:srgbClr val="000000"/>
                </a:solidFill>
                <a:latin typeface="標楷體" panose="03000509000000000000" pitchFamily="65" charset="-120"/>
                <a:cs typeface="Times New Roman" panose="02020603050405020304" pitchFamily="18" charset="0"/>
              </a:rPr>
              <a:t>準用本準則檢舉、審查、調和、調查及   </a:t>
            </a:r>
            <a:endParaRPr lang="en-US" altLang="zh-TW" sz="2400" kern="100" dirty="0">
              <a:solidFill>
                <a:srgbClr val="000000"/>
              </a:solidFill>
              <a:latin typeface="標楷體" panose="03000509000000000000" pitchFamily="65" charset="-120"/>
              <a:cs typeface="Times New Roman" panose="02020603050405020304" pitchFamily="18" charset="0"/>
            </a:endParaRPr>
          </a:p>
          <a:p>
            <a:pPr>
              <a:spcBef>
                <a:spcPts val="1200"/>
              </a:spcBef>
              <a:buClr>
                <a:srgbClr val="7030A0"/>
              </a:buClr>
              <a:buSzPct val="75000"/>
            </a:pPr>
            <a:r>
              <a:rPr lang="zh-TW" altLang="en-US" sz="2400" kern="100" dirty="0">
                <a:solidFill>
                  <a:srgbClr val="000000"/>
                </a:solidFill>
                <a:latin typeface="標楷體" panose="03000509000000000000" pitchFamily="65" charset="-120"/>
                <a:cs typeface="Times New Roman" panose="02020603050405020304" pitchFamily="18" charset="0"/>
              </a:rPr>
              <a:t>                 處理相關規定辦理。</a:t>
            </a:r>
            <a:endParaRPr lang="en-US" altLang="zh-TW" sz="2400" kern="100" dirty="0">
              <a:solidFill>
                <a:srgbClr val="000000"/>
              </a:solidFill>
              <a:effectLst/>
              <a:latin typeface="標楷體" panose="03000509000000000000" pitchFamily="65" charset="-120"/>
              <a:cs typeface="Times New Roman" panose="02020603050405020304" pitchFamily="18" charset="0"/>
            </a:endParaRPr>
          </a:p>
          <a:p>
            <a:pPr marL="457200" indent="-457200">
              <a:lnSpc>
                <a:spcPct val="150000"/>
              </a:lnSpc>
              <a:spcBef>
                <a:spcPts val="1200"/>
              </a:spcBef>
              <a:buClr>
                <a:srgbClr val="7030A0"/>
              </a:buClr>
              <a:buSzPct val="75000"/>
              <a:buFont typeface="Wingdings" panose="05000000000000000000" pitchFamily="2" charset="2"/>
              <a:buChar char="n"/>
            </a:pPr>
            <a:r>
              <a:rPr lang="zh-TW" altLang="en-US" sz="2800" kern="100" dirty="0">
                <a:solidFill>
                  <a:srgbClr val="000000"/>
                </a:solidFill>
                <a:effectLst/>
                <a:latin typeface="標楷體" panose="03000509000000000000" pitchFamily="65" charset="-120"/>
                <a:cs typeface="Times New Roman" panose="02020603050405020304" pitchFamily="18" charset="0"/>
              </a:rPr>
              <a:t>次數與時間之判斷  </a:t>
            </a:r>
            <a:endParaRPr lang="en-US" altLang="zh-TW" sz="2800" kern="100" dirty="0">
              <a:solidFill>
                <a:srgbClr val="000000"/>
              </a:solidFill>
              <a:effectLst/>
              <a:latin typeface="標楷體" panose="03000509000000000000" pitchFamily="65" charset="-120"/>
              <a:cs typeface="Times New Roman" panose="02020603050405020304" pitchFamily="18" charset="0"/>
            </a:endParaRPr>
          </a:p>
          <a:p>
            <a:pPr marL="457200" indent="-457200" algn="l">
              <a:lnSpc>
                <a:spcPct val="150000"/>
              </a:lnSpc>
              <a:buClr>
                <a:srgbClr val="7030A0"/>
              </a:buClr>
              <a:buSzPct val="75000"/>
              <a:buFont typeface="Wingdings" panose="05000000000000000000" pitchFamily="2" charset="2"/>
              <a:buChar char="n"/>
            </a:pPr>
            <a:r>
              <a:rPr lang="zh-TW" altLang="en-US" sz="2800" kern="100" dirty="0">
                <a:solidFill>
                  <a:srgbClr val="000000"/>
                </a:solidFill>
                <a:latin typeface="標楷體" panose="03000509000000000000" pitchFamily="65" charset="-120"/>
                <a:cs typeface="Times New Roman" panose="02020603050405020304" pitchFamily="18" charset="0"/>
              </a:rPr>
              <a:t>網路霸凌特殊性：</a:t>
            </a:r>
            <a:endParaRPr lang="zh-TW" altLang="en-US" sz="1800" b="0" i="0" u="none" strike="noStrike" baseline="0" dirty="0">
              <a:solidFill>
                <a:srgbClr val="000000"/>
              </a:solidFill>
              <a:latin typeface="標楷體" panose="03000509000000000000" pitchFamily="65" charset="-120"/>
            </a:endParaRPr>
          </a:p>
          <a:p>
            <a:r>
              <a:rPr lang="zh-TW" altLang="en-US" sz="2400" b="0" i="0" u="none" strike="noStrike" baseline="0" dirty="0">
                <a:solidFill>
                  <a:srgbClr val="000000"/>
                </a:solidFill>
                <a:latin typeface="標楷體" panose="03000509000000000000" pitchFamily="65" charset="-120"/>
              </a:rPr>
              <a:t>    由於網路的匿名性、不用直接面對被霸凌者、散播速度快而廣，且無法取消等因素，讓網路霸凌更容易達成，且造成的傷害更大。</a:t>
            </a:r>
            <a:r>
              <a:rPr lang="zh-TW" altLang="en-US" sz="2400" b="0" i="0" u="none" strike="noStrike" baseline="0" dirty="0">
                <a:solidFill>
                  <a:srgbClr val="C00000"/>
                </a:solidFill>
                <a:latin typeface="標楷體" panose="03000509000000000000" pitchFamily="65" charset="-120"/>
              </a:rPr>
              <a:t>單次不當</a:t>
            </a:r>
            <a:r>
              <a:rPr lang="zh-TW" altLang="en-US" sz="2400" b="0" i="0" u="none" strike="noStrike" baseline="0" dirty="0">
                <a:solidFill>
                  <a:srgbClr val="000000"/>
                </a:solidFill>
                <a:latin typeface="標楷體" panose="03000509000000000000" pitchFamily="65" charset="-120"/>
              </a:rPr>
              <a:t>的網路行為有可能達成</a:t>
            </a:r>
            <a:r>
              <a:rPr lang="zh-TW" altLang="en-US" sz="2400" b="0" i="0" u="none" strike="noStrike" baseline="0" dirty="0">
                <a:solidFill>
                  <a:srgbClr val="C00000"/>
                </a:solidFill>
                <a:latin typeface="標楷體" panose="03000509000000000000" pitchFamily="65" charset="-120"/>
              </a:rPr>
              <a:t>反覆、長期</a:t>
            </a:r>
            <a:r>
              <a:rPr lang="zh-TW" altLang="en-US" sz="2400" b="0" i="0" u="none" strike="noStrike" baseline="0" dirty="0">
                <a:solidFill>
                  <a:srgbClr val="000000"/>
                </a:solidFill>
                <a:latin typeface="標楷體" panose="03000509000000000000" pitchFamily="65" charset="-120"/>
              </a:rPr>
              <a:t>、造成被害的結果，而形成網路霸凌。</a:t>
            </a:r>
            <a:endParaRPr lang="en-US" altLang="zh-TW" sz="2400" b="0" i="0" u="none" strike="noStrike" baseline="0" dirty="0">
              <a:solidFill>
                <a:srgbClr val="000000"/>
              </a:solidFill>
              <a:latin typeface="標楷體" panose="03000509000000000000" pitchFamily="65" charset="-120"/>
            </a:endParaRPr>
          </a:p>
          <a:p>
            <a:pPr>
              <a:lnSpc>
                <a:spcPct val="150000"/>
              </a:lnSpc>
            </a:pPr>
            <a:r>
              <a:rPr lang="zh-TW" altLang="en-US" sz="2000" dirty="0">
                <a:solidFill>
                  <a:srgbClr val="000000"/>
                </a:solidFill>
                <a:latin typeface="標楷體" panose="03000509000000000000" pitchFamily="65" charset="-120"/>
              </a:rPr>
              <a:t>                           </a:t>
            </a:r>
            <a:endParaRPr lang="zh-TW" altLang="zh-TW" sz="2000" kern="100" dirty="0">
              <a:solidFill>
                <a:srgbClr val="000000"/>
              </a:solidFill>
              <a:effectLst/>
              <a:latin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81834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1628-2CA2-61CC-1ACA-23509E4428CA}"/>
            </a:ext>
          </a:extLst>
        </p:cNvPr>
        <p:cNvGrpSpPr/>
        <p:nvPr/>
      </p:nvGrpSpPr>
      <p:grpSpPr>
        <a:xfrm>
          <a:off x="0" y="0"/>
          <a:ext cx="0" cy="0"/>
          <a:chOff x="0" y="0"/>
          <a:chExt cx="0" cy="0"/>
        </a:xfrm>
      </p:grpSpPr>
      <p:sp>
        <p:nvSpPr>
          <p:cNvPr id="13" name="矩形 12">
            <a:extLst>
              <a:ext uri="{FF2B5EF4-FFF2-40B4-BE49-F238E27FC236}">
                <a16:creationId xmlns:a16="http://schemas.microsoft.com/office/drawing/2014/main" id="{12B237EA-DFEC-97A0-43FE-14646260AA54}"/>
              </a:ext>
            </a:extLst>
          </p:cNvPr>
          <p:cNvSpPr/>
          <p:nvPr/>
        </p:nvSpPr>
        <p:spPr>
          <a:xfrm>
            <a:off x="2339752" y="476672"/>
            <a:ext cx="5365571" cy="707886"/>
          </a:xfrm>
          <a:prstGeom prst="rect">
            <a:avLst/>
          </a:prstGeom>
        </p:spPr>
        <p:txBody>
          <a:bodyPr wrap="none">
            <a:spAutoFit/>
          </a:bodyPr>
          <a:lstStyle/>
          <a:p>
            <a:r>
              <a:rPr lang="zh-TW" altLang="en-US" sz="4000" b="0" i="0" u="none" strike="noStrike" baseline="0" dirty="0">
                <a:solidFill>
                  <a:srgbClr val="000000"/>
                </a:solidFill>
                <a:effectLst/>
                <a:latin typeface="標楷體" panose="03000509000000000000" pitchFamily="65" charset="-120"/>
                <a:ea typeface="標楷體" panose="03000509000000000000" pitchFamily="65" charset="-120"/>
              </a:rPr>
              <a:t>法院見解</a:t>
            </a:r>
            <a:r>
              <a:rPr lang="en-US" altLang="zh-TW" sz="4000" b="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3200" dirty="0">
                <a:solidFill>
                  <a:srgbClr val="000000"/>
                </a:solidFill>
                <a:latin typeface="標楷體"/>
                <a:ea typeface="標楷體"/>
              </a:rPr>
              <a:t>持續性</a:t>
            </a:r>
            <a:r>
              <a:rPr lang="en-US" altLang="zh-TW" sz="3200" dirty="0">
                <a:solidFill>
                  <a:srgbClr val="000000"/>
                </a:solidFill>
                <a:latin typeface="標楷體"/>
                <a:ea typeface="標楷體"/>
              </a:rPr>
              <a:t>(</a:t>
            </a:r>
            <a:r>
              <a:rPr lang="zh-TW" altLang="en-US" sz="3200" dirty="0">
                <a:solidFill>
                  <a:srgbClr val="000000"/>
                </a:solidFill>
                <a:latin typeface="標楷體"/>
                <a:ea typeface="標楷體"/>
              </a:rPr>
              <a:t>生對生</a:t>
            </a:r>
            <a:r>
              <a:rPr lang="en-US" altLang="zh-TW" sz="3200" dirty="0">
                <a:solidFill>
                  <a:srgbClr val="000000"/>
                </a:solidFill>
                <a:latin typeface="標楷體"/>
                <a:ea typeface="標楷體"/>
              </a:rPr>
              <a:t>)</a:t>
            </a:r>
            <a:endParaRPr lang="zh-TW" altLang="en-US" sz="3200" b="1" dirty="0">
              <a:solidFill>
                <a:srgbClr val="000000"/>
              </a:solidFill>
              <a:latin typeface="標楷體" pitchFamily="65" charset="-120"/>
              <a:ea typeface="標楷體" pitchFamily="65" charset="-120"/>
            </a:endParaRPr>
          </a:p>
        </p:txBody>
      </p:sp>
      <p:sp>
        <p:nvSpPr>
          <p:cNvPr id="7" name="矩形 6">
            <a:extLst>
              <a:ext uri="{FF2B5EF4-FFF2-40B4-BE49-F238E27FC236}">
                <a16:creationId xmlns:a16="http://schemas.microsoft.com/office/drawing/2014/main" id="{D1706371-A1B6-1177-5039-8152CB743BE1}"/>
              </a:ext>
            </a:extLst>
          </p:cNvPr>
          <p:cNvSpPr/>
          <p:nvPr/>
        </p:nvSpPr>
        <p:spPr>
          <a:xfrm>
            <a:off x="629561" y="1340768"/>
            <a:ext cx="8064896" cy="5293757"/>
          </a:xfrm>
          <a:prstGeom prst="rect">
            <a:avLst/>
          </a:prstGeom>
        </p:spPr>
        <p:txBody>
          <a:bodyPr wrap="square">
            <a:spAutoFit/>
          </a:bodyPr>
          <a:lstStyle/>
          <a:p>
            <a:pPr marL="457200" indent="-457200">
              <a:lnSpc>
                <a:spcPct val="150000"/>
              </a:lnSpc>
              <a:spcBef>
                <a:spcPts val="1200"/>
              </a:spcBef>
              <a:buClr>
                <a:srgbClr val="7030A0"/>
              </a:buClr>
              <a:buSzPct val="75000"/>
              <a:buFont typeface="Wingdings" panose="05000000000000000000" pitchFamily="2" charset="2"/>
              <a:buChar char="n"/>
            </a:pPr>
            <a:r>
              <a:rPr lang="zh-TW" altLang="en-US" sz="2400" kern="100" dirty="0">
                <a:solidFill>
                  <a:srgbClr val="000000"/>
                </a:solidFill>
                <a:latin typeface="標楷體" panose="03000509000000000000" pitchFamily="65" charset="-120"/>
                <a:cs typeface="Times New Roman" panose="02020603050405020304" pitchFamily="18" charset="0"/>
              </a:rPr>
              <a:t>原告與被告</a:t>
            </a:r>
            <a:r>
              <a:rPr lang="en-US" altLang="zh-TW" sz="2400" kern="100" dirty="0">
                <a:solidFill>
                  <a:srgbClr val="000000"/>
                </a:solidFill>
                <a:latin typeface="標楷體" panose="03000509000000000000" pitchFamily="65" charset="-120"/>
                <a:cs typeface="Times New Roman" panose="02020603050405020304" pitchFamily="18" charset="0"/>
              </a:rPr>
              <a:t>6</a:t>
            </a:r>
            <a:r>
              <a:rPr lang="zh-TW" altLang="en-US" sz="2400" kern="100" dirty="0">
                <a:solidFill>
                  <a:srgbClr val="000000"/>
                </a:solidFill>
                <a:latin typeface="標楷體" panose="03000509000000000000" pitchFamily="65" charset="-120"/>
                <a:cs typeface="Times New Roman" panose="02020603050405020304" pitchFamily="18" charset="0"/>
              </a:rPr>
              <a:t>名學童彼此間之衝突，較類似學童遊戲間</a:t>
            </a:r>
            <a:r>
              <a:rPr lang="zh-TW" altLang="en-US" sz="2400" kern="100" dirty="0">
                <a:solidFill>
                  <a:srgbClr val="C00000"/>
                </a:solidFill>
                <a:latin typeface="標楷體" panose="03000509000000000000" pitchFamily="65" charset="-120"/>
                <a:cs typeface="Times New Roman" panose="02020603050405020304" pitchFamily="18" charset="0"/>
              </a:rPr>
              <a:t>偶發事件</a:t>
            </a:r>
            <a:r>
              <a:rPr lang="zh-TW" altLang="en-US" sz="2400" kern="100" dirty="0">
                <a:solidFill>
                  <a:srgbClr val="000000"/>
                </a:solidFill>
                <a:latin typeface="標楷體" panose="03000509000000000000" pitchFamily="65" charset="-120"/>
                <a:cs typeface="Times New Roman" panose="02020603050405020304" pitchFamily="18" charset="0"/>
              </a:rPr>
              <a:t>，並非特定一方</a:t>
            </a:r>
            <a:r>
              <a:rPr lang="zh-TW" altLang="en-US" sz="2400" kern="100" dirty="0">
                <a:solidFill>
                  <a:srgbClr val="C00000"/>
                </a:solidFill>
                <a:latin typeface="標楷體" panose="03000509000000000000" pitchFamily="65" charset="-120"/>
                <a:cs typeface="Times New Roman" panose="02020603050405020304" pitchFamily="18" charset="0"/>
              </a:rPr>
              <a:t>持續</a:t>
            </a:r>
            <a:r>
              <a:rPr lang="zh-TW" altLang="en-US" sz="2400" kern="100" dirty="0">
                <a:solidFill>
                  <a:srgbClr val="000000"/>
                </a:solidFill>
                <a:latin typeface="標楷體" panose="03000509000000000000" pitchFamily="65" charset="-120"/>
                <a:cs typeface="Times New Roman" panose="02020603050405020304" pitchFamily="18" charset="0"/>
              </a:rPr>
              <a:t>之故意行為，亦未使原告處於具敵意、不友善環境或影響其正常學習活動之進行，與前述霸凌之要件不合。   </a:t>
            </a:r>
            <a:endParaRPr lang="en-US" altLang="zh-TW" sz="2400" kern="100" dirty="0">
              <a:solidFill>
                <a:srgbClr val="000000"/>
              </a:solidFill>
              <a:latin typeface="標楷體" panose="03000509000000000000" pitchFamily="65" charset="-120"/>
              <a:cs typeface="Times New Roman" panose="02020603050405020304" pitchFamily="18" charset="0"/>
            </a:endParaRPr>
          </a:p>
          <a:p>
            <a:pPr>
              <a:spcBef>
                <a:spcPts val="1200"/>
              </a:spcBef>
              <a:buClr>
                <a:srgbClr val="7030A0"/>
              </a:buClr>
              <a:buSzPct val="75000"/>
            </a:pPr>
            <a:r>
              <a:rPr lang="zh-TW" altLang="en-US" sz="2800" kern="100" dirty="0">
                <a:solidFill>
                  <a:srgbClr val="000000"/>
                </a:solidFill>
                <a:latin typeface="標楷體" panose="03000509000000000000" pitchFamily="65" charset="-120"/>
                <a:cs typeface="Times New Roman" panose="02020603050405020304" pitchFamily="18" charset="0"/>
              </a:rPr>
              <a:t>        </a:t>
            </a:r>
            <a:r>
              <a:rPr lang="en-US" altLang="zh-TW" sz="2400" kern="100" dirty="0">
                <a:solidFill>
                  <a:srgbClr val="000000"/>
                </a:solidFill>
                <a:latin typeface="標楷體" panose="03000509000000000000" pitchFamily="65" charset="-120"/>
                <a:cs typeface="Times New Roman" panose="02020603050405020304" pitchFamily="18" charset="0"/>
              </a:rPr>
              <a:t>(</a:t>
            </a:r>
            <a:r>
              <a:rPr lang="zh-TW" altLang="en-US" sz="2400" kern="100" dirty="0">
                <a:solidFill>
                  <a:srgbClr val="000000"/>
                </a:solidFill>
                <a:latin typeface="標楷體" panose="03000509000000000000" pitchFamily="65" charset="-120"/>
                <a:cs typeface="Times New Roman" panose="02020603050405020304" pitchFamily="18" charset="0"/>
              </a:rPr>
              <a:t>臺中簡易庭</a:t>
            </a:r>
            <a:r>
              <a:rPr lang="en-US" altLang="zh-TW" sz="2400" kern="100" dirty="0">
                <a:solidFill>
                  <a:srgbClr val="000000"/>
                </a:solidFill>
                <a:latin typeface="標楷體" panose="03000509000000000000" pitchFamily="65" charset="-120"/>
                <a:cs typeface="Times New Roman" panose="02020603050405020304" pitchFamily="18" charset="0"/>
              </a:rPr>
              <a:t>111</a:t>
            </a:r>
            <a:r>
              <a:rPr lang="zh-TW" altLang="en-US" sz="2400" kern="100" dirty="0">
                <a:solidFill>
                  <a:srgbClr val="000000"/>
                </a:solidFill>
                <a:latin typeface="標楷體" panose="03000509000000000000" pitchFamily="65" charset="-120"/>
                <a:cs typeface="Times New Roman" panose="02020603050405020304" pitchFamily="18" charset="0"/>
              </a:rPr>
              <a:t>年度中簡字第</a:t>
            </a:r>
            <a:r>
              <a:rPr lang="en-US" altLang="zh-TW" sz="2400" kern="100" dirty="0">
                <a:solidFill>
                  <a:srgbClr val="000000"/>
                </a:solidFill>
                <a:latin typeface="標楷體" panose="03000509000000000000" pitchFamily="65" charset="-120"/>
                <a:cs typeface="Times New Roman" panose="02020603050405020304" pitchFamily="18" charset="0"/>
              </a:rPr>
              <a:t>2251</a:t>
            </a:r>
            <a:r>
              <a:rPr lang="zh-TW" altLang="en-US" sz="2400" kern="100" dirty="0">
                <a:solidFill>
                  <a:srgbClr val="000000"/>
                </a:solidFill>
                <a:latin typeface="標楷體" panose="03000509000000000000" pitchFamily="65" charset="-120"/>
                <a:cs typeface="Times New Roman" panose="02020603050405020304" pitchFamily="18" charset="0"/>
              </a:rPr>
              <a:t>號民事判決</a:t>
            </a:r>
            <a:r>
              <a:rPr lang="en-US" altLang="zh-TW" sz="2400" kern="100" dirty="0">
                <a:solidFill>
                  <a:srgbClr val="000000"/>
                </a:solidFill>
                <a:latin typeface="標楷體" panose="03000509000000000000" pitchFamily="65" charset="-120"/>
                <a:cs typeface="Times New Roman" panose="02020603050405020304" pitchFamily="18" charset="0"/>
              </a:rPr>
              <a:t>)</a:t>
            </a:r>
            <a:r>
              <a:rPr lang="zh-TW" altLang="en-US" sz="2400" dirty="0">
                <a:solidFill>
                  <a:srgbClr val="000000"/>
                </a:solidFill>
                <a:latin typeface="標楷體" panose="03000509000000000000" pitchFamily="65" charset="-120"/>
              </a:rPr>
              <a:t> </a:t>
            </a:r>
            <a:endParaRPr lang="en-US" altLang="zh-TW" sz="2400" kern="100" dirty="0">
              <a:solidFill>
                <a:srgbClr val="000000"/>
              </a:solidFill>
              <a:latin typeface="標楷體" panose="03000509000000000000" pitchFamily="65" charset="-120"/>
              <a:cs typeface="Times New Roman" panose="02020603050405020304" pitchFamily="18" charset="0"/>
            </a:endParaRPr>
          </a:p>
          <a:p>
            <a:pPr marL="457200" indent="-457200">
              <a:lnSpc>
                <a:spcPct val="150000"/>
              </a:lnSpc>
              <a:spcBef>
                <a:spcPts val="1200"/>
              </a:spcBef>
              <a:buClr>
                <a:srgbClr val="7030A0"/>
              </a:buClr>
              <a:buSzPct val="75000"/>
              <a:buFont typeface="Wingdings" panose="05000000000000000000" pitchFamily="2" charset="2"/>
              <a:buChar char="n"/>
            </a:pPr>
            <a:r>
              <a:rPr lang="zh-TW" altLang="en-US" sz="2400" kern="100" dirty="0">
                <a:solidFill>
                  <a:srgbClr val="000000"/>
                </a:solidFill>
                <a:latin typeface="標楷體" panose="03000509000000000000" pitchFamily="65" charset="-120"/>
                <a:cs typeface="Times New Roman" panose="02020603050405020304" pitchFamily="18" charset="0"/>
              </a:rPr>
              <a:t>是以，霸凌應是一方以強欺弱，並且</a:t>
            </a:r>
            <a:r>
              <a:rPr lang="zh-TW" altLang="en-US" sz="2400" kern="100" dirty="0">
                <a:solidFill>
                  <a:srgbClr val="C00000"/>
                </a:solidFill>
                <a:latin typeface="標楷體" panose="03000509000000000000" pitchFamily="65" charset="-120"/>
                <a:cs typeface="Times New Roman" panose="02020603050405020304" pitchFamily="18" charset="0"/>
              </a:rPr>
              <a:t>持續</a:t>
            </a:r>
            <a:r>
              <a:rPr lang="zh-TW" altLang="en-US" sz="2400" kern="100" dirty="0">
                <a:solidFill>
                  <a:srgbClr val="000000"/>
                </a:solidFill>
                <a:latin typeface="標楷體" panose="03000509000000000000" pitchFamily="65" charset="-120"/>
                <a:cs typeface="Times New Roman" panose="02020603050405020304" pitchFamily="18" charset="0"/>
              </a:rPr>
              <a:t>反覆發生之行為。反之，若僅是雙方因意見、立場、個人好惡而生爭執，抑或</a:t>
            </a:r>
            <a:r>
              <a:rPr lang="zh-TW" altLang="en-US" sz="2400" kern="100" dirty="0">
                <a:solidFill>
                  <a:srgbClr val="C00000"/>
                </a:solidFill>
                <a:latin typeface="標楷體" panose="03000509000000000000" pitchFamily="65" charset="-120"/>
                <a:cs typeface="Times New Roman" panose="02020603050405020304" pitchFamily="18" charset="0"/>
              </a:rPr>
              <a:t>偶發之衝突</a:t>
            </a:r>
            <a:r>
              <a:rPr lang="zh-TW" altLang="en-US" sz="2400" kern="100" dirty="0">
                <a:solidFill>
                  <a:srgbClr val="000000"/>
                </a:solidFill>
                <a:latin typeface="標楷體" panose="03000509000000000000" pitchFamily="65" charset="-120"/>
                <a:cs typeface="Times New Roman" panose="02020603050405020304" pitchFamily="18" charset="0"/>
              </a:rPr>
              <a:t>，則非屬霸凌行為。</a:t>
            </a:r>
            <a:endParaRPr lang="en-US" altLang="zh-TW" sz="2400" kern="100" dirty="0">
              <a:solidFill>
                <a:srgbClr val="000000"/>
              </a:solidFill>
              <a:latin typeface="標楷體" panose="03000509000000000000" pitchFamily="65" charset="-120"/>
              <a:cs typeface="Times New Roman" panose="02020603050405020304" pitchFamily="18" charset="0"/>
            </a:endParaRPr>
          </a:p>
          <a:p>
            <a:pPr>
              <a:spcBef>
                <a:spcPts val="1200"/>
              </a:spcBef>
              <a:buClr>
                <a:srgbClr val="7030A0"/>
              </a:buClr>
              <a:buSzPct val="75000"/>
            </a:pPr>
            <a:r>
              <a:rPr lang="zh-TW" altLang="en-US" sz="2800" kern="100" dirty="0">
                <a:solidFill>
                  <a:srgbClr val="000000"/>
                </a:solidFill>
                <a:latin typeface="標楷體" panose="03000509000000000000" pitchFamily="65" charset="-120"/>
                <a:cs typeface="Times New Roman" panose="02020603050405020304" pitchFamily="18" charset="0"/>
              </a:rPr>
              <a:t>         </a:t>
            </a:r>
            <a:r>
              <a:rPr lang="en-US" altLang="zh-TW" sz="2400" kern="100" dirty="0">
                <a:solidFill>
                  <a:srgbClr val="000000"/>
                </a:solidFill>
                <a:latin typeface="標楷體" panose="03000509000000000000" pitchFamily="65" charset="-120"/>
                <a:cs typeface="Times New Roman" panose="02020603050405020304" pitchFamily="18" charset="0"/>
              </a:rPr>
              <a:t>(</a:t>
            </a:r>
            <a:r>
              <a:rPr lang="zh-TW" altLang="en-US" sz="2400" kern="100" dirty="0">
                <a:solidFill>
                  <a:srgbClr val="000000"/>
                </a:solidFill>
                <a:latin typeface="標楷體" panose="03000509000000000000" pitchFamily="65" charset="-120"/>
                <a:cs typeface="Times New Roman" panose="02020603050405020304" pitchFamily="18" charset="0"/>
              </a:rPr>
              <a:t>新店簡易庭</a:t>
            </a:r>
            <a:r>
              <a:rPr lang="en-US" altLang="zh-TW" sz="2400" kern="100" dirty="0">
                <a:solidFill>
                  <a:srgbClr val="000000"/>
                </a:solidFill>
                <a:latin typeface="標楷體" panose="03000509000000000000" pitchFamily="65" charset="-120"/>
                <a:cs typeface="Times New Roman" panose="02020603050405020304" pitchFamily="18" charset="0"/>
              </a:rPr>
              <a:t>108</a:t>
            </a:r>
            <a:r>
              <a:rPr lang="zh-TW" altLang="en-US" sz="2400" kern="100" dirty="0">
                <a:solidFill>
                  <a:srgbClr val="000000"/>
                </a:solidFill>
                <a:latin typeface="標楷體" panose="03000509000000000000" pitchFamily="65" charset="-120"/>
                <a:cs typeface="Times New Roman" panose="02020603050405020304" pitchFamily="18" charset="0"/>
              </a:rPr>
              <a:t>年度店簡字第</a:t>
            </a:r>
            <a:r>
              <a:rPr lang="en-US" altLang="zh-TW" sz="2400" kern="100" dirty="0">
                <a:solidFill>
                  <a:srgbClr val="000000"/>
                </a:solidFill>
                <a:latin typeface="標楷體" panose="03000509000000000000" pitchFamily="65" charset="-120"/>
                <a:cs typeface="Times New Roman" panose="02020603050405020304" pitchFamily="18" charset="0"/>
              </a:rPr>
              <a:t>964</a:t>
            </a:r>
            <a:r>
              <a:rPr lang="zh-TW" altLang="en-US" sz="2400" kern="100" dirty="0">
                <a:solidFill>
                  <a:srgbClr val="000000"/>
                </a:solidFill>
                <a:latin typeface="標楷體" panose="03000509000000000000" pitchFamily="65" charset="-120"/>
                <a:cs typeface="Times New Roman" panose="02020603050405020304" pitchFamily="18" charset="0"/>
              </a:rPr>
              <a:t>號民事判決</a:t>
            </a:r>
            <a:r>
              <a:rPr lang="en-US" altLang="zh-TW" sz="2400" kern="100" dirty="0">
                <a:solidFill>
                  <a:srgbClr val="000000"/>
                </a:solidFill>
                <a:latin typeface="標楷體" panose="03000509000000000000" pitchFamily="65" charset="-120"/>
                <a:cs typeface="Times New Roman" panose="02020603050405020304" pitchFamily="18" charset="0"/>
              </a:rPr>
              <a:t>)</a:t>
            </a:r>
            <a:r>
              <a:rPr lang="zh-TW" altLang="en-US" sz="2400" dirty="0">
                <a:solidFill>
                  <a:srgbClr val="000000"/>
                </a:solidFill>
                <a:latin typeface="標楷體" panose="03000509000000000000" pitchFamily="65" charset="-120"/>
              </a:rPr>
              <a:t>                    </a:t>
            </a:r>
            <a:endParaRPr lang="zh-TW" altLang="zh-TW" sz="2400" kern="100" dirty="0">
              <a:solidFill>
                <a:srgbClr val="000000"/>
              </a:solidFill>
              <a:effectLst/>
              <a:latin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213772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771800" y="1340768"/>
            <a:ext cx="3262432" cy="707886"/>
          </a:xfrm>
          <a:prstGeom prst="rect">
            <a:avLst/>
          </a:prstGeom>
        </p:spPr>
        <p:txBody>
          <a:bodyPr wrap="none">
            <a:spAutoFit/>
          </a:bodyPr>
          <a:lstStyle/>
          <a:p>
            <a:r>
              <a:rPr lang="en-US" altLang="zh-TW" sz="4000" dirty="0">
                <a:solidFill>
                  <a:srgbClr val="000000"/>
                </a:solidFill>
                <a:latin typeface="標楷體" pitchFamily="65" charset="-120"/>
                <a:ea typeface="標楷體" pitchFamily="65" charset="-120"/>
              </a:rPr>
              <a:t>(</a:t>
            </a:r>
            <a:r>
              <a:rPr lang="zh-TW" altLang="en-US" sz="4000" dirty="0">
                <a:solidFill>
                  <a:srgbClr val="000000"/>
                </a:solidFill>
                <a:latin typeface="標楷體" pitchFamily="65" charset="-120"/>
                <a:ea typeface="標楷體" pitchFamily="65" charset="-120"/>
              </a:rPr>
              <a:t>四</a:t>
            </a:r>
            <a:r>
              <a:rPr lang="en-US" altLang="zh-TW" sz="4000" dirty="0">
                <a:solidFill>
                  <a:srgbClr val="000000"/>
                </a:solidFill>
                <a:latin typeface="標楷體" pitchFamily="65" charset="-120"/>
                <a:ea typeface="標楷體" pitchFamily="65" charset="-120"/>
              </a:rPr>
              <a:t>)</a:t>
            </a:r>
            <a:r>
              <a:rPr lang="zh-TW" altLang="en-US" sz="4000" dirty="0">
                <a:solidFill>
                  <a:srgbClr val="000000"/>
                </a:solidFill>
                <a:latin typeface="標楷體"/>
                <a:ea typeface="標楷體"/>
              </a:rPr>
              <a:t>損害結果</a:t>
            </a:r>
            <a:endParaRPr lang="zh-TW" altLang="en-US" sz="4000" b="1" dirty="0">
              <a:solidFill>
                <a:srgbClr val="000000"/>
              </a:solidFill>
              <a:latin typeface="標楷體" pitchFamily="65" charset="-120"/>
              <a:ea typeface="標楷體" pitchFamily="65" charset="-120"/>
            </a:endParaRPr>
          </a:p>
        </p:txBody>
      </p:sp>
      <p:sp>
        <p:nvSpPr>
          <p:cNvPr id="7" name="矩形 6"/>
          <p:cNvSpPr/>
          <p:nvPr/>
        </p:nvSpPr>
        <p:spPr>
          <a:xfrm>
            <a:off x="1907704" y="2636912"/>
            <a:ext cx="5706634" cy="3063596"/>
          </a:xfrm>
          <a:prstGeom prst="rect">
            <a:avLst/>
          </a:prstGeom>
        </p:spPr>
        <p:txBody>
          <a:bodyPr wrap="square">
            <a:spAutoFit/>
          </a:bodyPr>
          <a:lstStyle/>
          <a:p>
            <a:pPr marL="457200" indent="-457200">
              <a:lnSpc>
                <a:spcPct val="150000"/>
              </a:lnSpc>
              <a:spcBef>
                <a:spcPts val="1200"/>
              </a:spcBef>
              <a:buClr>
                <a:srgbClr val="7030A0"/>
              </a:buClr>
              <a:buFont typeface="Wingdings" panose="05000000000000000000" pitchFamily="2" charset="2"/>
              <a:buChar char="n"/>
            </a:pPr>
            <a:r>
              <a:rPr lang="zh-TW" altLang="en-US" sz="2800" kern="100" dirty="0">
                <a:solidFill>
                  <a:srgbClr val="000000"/>
                </a:solidFill>
                <a:latin typeface="標楷體" panose="03000509000000000000" pitchFamily="65" charset="-120"/>
                <a:cs typeface="Times New Roman" panose="02020603050405020304" pitchFamily="18" charset="0"/>
              </a:rPr>
              <a:t>精神上、生理上或財產上之損害</a:t>
            </a:r>
            <a:endParaRPr lang="en-US" altLang="zh-TW" sz="2800" kern="100" dirty="0">
              <a:solidFill>
                <a:srgbClr val="000000"/>
              </a:solidFill>
              <a:latin typeface="標楷體" panose="03000509000000000000" pitchFamily="65" charset="-120"/>
              <a:cs typeface="Times New Roman" panose="02020603050405020304" pitchFamily="18" charset="0"/>
            </a:endParaRPr>
          </a:p>
          <a:p>
            <a:pPr marL="457200" indent="-457200">
              <a:lnSpc>
                <a:spcPct val="150000"/>
              </a:lnSpc>
              <a:spcBef>
                <a:spcPts val="1200"/>
              </a:spcBef>
              <a:buClr>
                <a:srgbClr val="7030A0"/>
              </a:buClr>
              <a:buFont typeface="Wingdings" panose="05000000000000000000" pitchFamily="2" charset="2"/>
              <a:buChar char="n"/>
            </a:pPr>
            <a:r>
              <a:rPr lang="zh-TW" altLang="en-US" sz="2800" kern="100" dirty="0">
                <a:solidFill>
                  <a:srgbClr val="000000"/>
                </a:solidFill>
                <a:latin typeface="標楷體" panose="03000509000000000000" pitchFamily="65" charset="-120"/>
                <a:cs typeface="Times New Roman" panose="02020603050405020304" pitchFamily="18" charset="0"/>
              </a:rPr>
              <a:t>或影響正常學習活動之進行</a:t>
            </a:r>
            <a:endParaRPr lang="en-US" altLang="zh-TW" sz="2800" kern="100" dirty="0">
              <a:solidFill>
                <a:srgbClr val="000000"/>
              </a:solidFill>
              <a:latin typeface="標楷體" panose="03000509000000000000" pitchFamily="65" charset="-120"/>
              <a:cs typeface="Times New Roman" panose="02020603050405020304" pitchFamily="18" charset="0"/>
            </a:endParaRPr>
          </a:p>
          <a:p>
            <a:pPr marL="457200" indent="-457200">
              <a:lnSpc>
                <a:spcPct val="150000"/>
              </a:lnSpc>
              <a:spcBef>
                <a:spcPts val="1200"/>
              </a:spcBef>
              <a:buClr>
                <a:srgbClr val="7030A0"/>
              </a:buClr>
              <a:buFont typeface="Wingdings" panose="05000000000000000000" pitchFamily="2" charset="2"/>
              <a:buChar char="n"/>
            </a:pPr>
            <a:r>
              <a:rPr lang="zh-TW" altLang="en-US" sz="2800" kern="100" dirty="0">
                <a:solidFill>
                  <a:srgbClr val="000000"/>
                </a:solidFill>
                <a:latin typeface="標楷體" panose="03000509000000000000" pitchFamily="65" charset="-120"/>
                <a:cs typeface="Times New Roman" panose="02020603050405020304" pitchFamily="18" charset="0"/>
              </a:rPr>
              <a:t>需客觀判斷</a:t>
            </a:r>
            <a:endParaRPr lang="zh-TW" altLang="zh-TW" sz="2000" kern="100" dirty="0">
              <a:solidFill>
                <a:srgbClr val="000000"/>
              </a:solidFill>
              <a:latin typeface="標楷體" panose="03000509000000000000" pitchFamily="65" charset="-120"/>
              <a:cs typeface="Times New Roman" panose="02020603050405020304" pitchFamily="18" charset="0"/>
            </a:endParaRPr>
          </a:p>
          <a:p>
            <a:pPr marL="457200" indent="-457200">
              <a:lnSpc>
                <a:spcPct val="150000"/>
              </a:lnSpc>
              <a:spcBef>
                <a:spcPts val="1200"/>
              </a:spcBef>
              <a:buClr>
                <a:srgbClr val="7030A0"/>
              </a:buClr>
              <a:buFont typeface="Wingdings" panose="05000000000000000000" pitchFamily="2" charset="2"/>
              <a:buChar char="n"/>
            </a:pPr>
            <a:r>
              <a:rPr lang="zh-TW" altLang="en-US" sz="2800" kern="100" dirty="0">
                <a:solidFill>
                  <a:srgbClr val="000000"/>
                </a:solidFill>
                <a:latin typeface="標楷體" panose="03000509000000000000" pitchFamily="65" charset="-120"/>
                <a:cs typeface="Times New Roman" panose="02020603050405020304" pitchFamily="18" charset="0"/>
              </a:rPr>
              <a:t>診斷書僅證據一種而非必要</a:t>
            </a:r>
            <a:endParaRPr lang="en-US" altLang="zh-TW" sz="2800" kern="100" dirty="0">
              <a:solidFill>
                <a:srgbClr val="000000"/>
              </a:solidFill>
              <a:latin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929381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p:nvPr>
        </p:nvSpPr>
        <p:spPr>
          <a:xfrm>
            <a:off x="3635896" y="1124744"/>
            <a:ext cx="5112568" cy="4608512"/>
          </a:xfrm>
        </p:spPr>
        <p:txBody>
          <a:bodyPr/>
          <a:lstStyle/>
          <a:p>
            <a:pPr>
              <a:lnSpc>
                <a:spcPct val="150000"/>
              </a:lnSpc>
            </a:pPr>
            <a:r>
              <a:rPr lang="zh-TW" altLang="en-US" sz="4800" dirty="0">
                <a:solidFill>
                  <a:srgbClr val="000000"/>
                </a:solidFill>
                <a:effectLst/>
                <a:latin typeface="標楷體" pitchFamily="65" charset="-120"/>
                <a:ea typeface="標楷體" pitchFamily="65" charset="-120"/>
              </a:rPr>
              <a:t>壹、教師解聘辦法    概覽</a:t>
            </a:r>
            <a:r>
              <a:rPr lang="en-US" altLang="zh-TW" sz="3600" dirty="0">
                <a:solidFill>
                  <a:srgbClr val="000000"/>
                </a:solidFill>
                <a:effectLst/>
                <a:latin typeface="標楷體" pitchFamily="65" charset="-120"/>
                <a:ea typeface="標楷體" pitchFamily="65" charset="-120"/>
              </a:rPr>
              <a:t>(</a:t>
            </a:r>
            <a:r>
              <a:rPr lang="zh-TW" altLang="en-US" sz="3600" dirty="0">
                <a:solidFill>
                  <a:srgbClr val="000000"/>
                </a:solidFill>
                <a:effectLst/>
                <a:latin typeface="標楷體" pitchFamily="65" charset="-120"/>
                <a:ea typeface="標楷體" pitchFamily="65" charset="-120"/>
              </a:rPr>
              <a:t>霸凌處理機制</a:t>
            </a:r>
            <a:r>
              <a:rPr lang="en-US" altLang="zh-TW" sz="3600" dirty="0">
                <a:solidFill>
                  <a:srgbClr val="000000"/>
                </a:solidFill>
                <a:effectLst/>
                <a:latin typeface="標楷體" pitchFamily="65" charset="-120"/>
                <a:ea typeface="標楷體" pitchFamily="65" charset="-120"/>
              </a:rPr>
              <a:t>)</a:t>
            </a:r>
            <a:br>
              <a:rPr lang="en-US" altLang="zh-TW" sz="3600" dirty="0">
                <a:solidFill>
                  <a:srgbClr val="000000"/>
                </a:solidFill>
                <a:effectLst/>
                <a:latin typeface="標楷體" pitchFamily="65" charset="-120"/>
                <a:ea typeface="標楷體" pitchFamily="65" charset="-120"/>
              </a:rPr>
            </a:br>
            <a:br>
              <a:rPr lang="zh-TW" altLang="en-US" sz="1800" b="0" i="0" u="none" strike="noStrike" baseline="0" dirty="0">
                <a:solidFill>
                  <a:srgbClr val="000000"/>
                </a:solidFill>
                <a:latin typeface="標楷體" panose="03000509000000000000" pitchFamily="65" charset="-120"/>
                <a:ea typeface="標楷體" panose="03000509000000000000" pitchFamily="65" charset="-120"/>
              </a:rPr>
            </a:br>
            <a:r>
              <a:rPr lang="zh-TW" altLang="en-US" sz="1800" b="0" i="0" u="none" strike="noStrike" baseline="0" dirty="0">
                <a:solidFill>
                  <a:srgbClr val="000000"/>
                </a:solidFill>
                <a:latin typeface="標楷體" panose="03000509000000000000" pitchFamily="65" charset="-120"/>
                <a:ea typeface="標楷體" panose="03000509000000000000" pitchFamily="65" charset="-120"/>
              </a:rPr>
              <a:t> </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高級中等以下學校教師解聘不續聘停聘</a:t>
            </a:r>
            <a:br>
              <a:rPr lang="en-US" altLang="zh-TW" sz="2000" i="0" u="none" strike="noStrike" baseline="0" dirty="0">
                <a:solidFill>
                  <a:srgbClr val="000000"/>
                </a:solidFill>
                <a:effectLst/>
                <a:latin typeface="標楷體" panose="03000509000000000000" pitchFamily="65" charset="-120"/>
                <a:ea typeface="標楷體" panose="03000509000000000000" pitchFamily="65" charset="-120"/>
              </a:rPr>
            </a:b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或資遣辦</a:t>
            </a:r>
            <a:r>
              <a:rPr lang="en-US" altLang="zh-TW" sz="2000" i="0" u="none" strike="noStrike" baseline="0" dirty="0">
                <a:solidFill>
                  <a:srgbClr val="000000"/>
                </a:solidFill>
                <a:effectLst/>
                <a:latin typeface="標楷體" panose="03000509000000000000" pitchFamily="65" charset="-120"/>
                <a:ea typeface="標楷體" panose="03000509000000000000" pitchFamily="65" charset="-120"/>
              </a:rPr>
              <a:t>113.4.17</a:t>
            </a:r>
            <a:r>
              <a:rPr lang="zh-TW" altLang="en-US" sz="2000" i="0" u="none" strike="noStrike" baseline="0" dirty="0">
                <a:solidFill>
                  <a:srgbClr val="000000"/>
                </a:solidFill>
                <a:effectLst/>
                <a:latin typeface="標楷體" panose="03000509000000000000" pitchFamily="65" charset="-120"/>
                <a:ea typeface="標楷體" panose="03000509000000000000" pitchFamily="65" charset="-120"/>
              </a:rPr>
              <a:t>修正</a:t>
            </a:r>
            <a:endParaRPr lang="zh-TW" altLang="en-US" sz="2000" dirty="0">
              <a:solidFill>
                <a:srgbClr val="000000"/>
              </a:solidFill>
              <a:effectLst/>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64D78BF4-FC45-49AA-BB05-B4B9F31AE278}" type="slidenum">
              <a:rPr lang="en-US" altLang="zh-TW" smtClean="0"/>
              <a:pPr>
                <a:defRPr/>
              </a:pPr>
              <a:t>6</a:t>
            </a:fld>
            <a:endParaRPr lang="en-US" altLang="zh-TW"/>
          </a:p>
        </p:txBody>
      </p:sp>
      <p:pic>
        <p:nvPicPr>
          <p:cNvPr id="4" name="圖片 3">
            <a:extLst>
              <a:ext uri="{FF2B5EF4-FFF2-40B4-BE49-F238E27FC236}">
                <a16:creationId xmlns:a16="http://schemas.microsoft.com/office/drawing/2014/main" id="{4262029D-A369-3360-0B78-87DD23E34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4744"/>
            <a:ext cx="3635896" cy="4847861"/>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p:nvPr>
        </p:nvSpPr>
        <p:spPr>
          <a:xfrm>
            <a:off x="685800" y="2564904"/>
            <a:ext cx="7772400" cy="1032768"/>
          </a:xfrm>
        </p:spPr>
        <p:txBody>
          <a:bodyPr/>
          <a:lstStyle/>
          <a:p>
            <a:pPr marL="0" indent="0">
              <a:lnSpc>
                <a:spcPct val="200000"/>
              </a:lnSpc>
            </a:pPr>
            <a:r>
              <a:rPr lang="zh-TW" altLang="en-US" sz="4400" dirty="0">
                <a:solidFill>
                  <a:srgbClr val="000000"/>
                </a:solidFill>
                <a:effectLst/>
                <a:latin typeface="標楷體" pitchFamily="65" charset="-120"/>
                <a:ea typeface="標楷體" pitchFamily="65" charset="-120"/>
              </a:rPr>
              <a:t>四、</a:t>
            </a:r>
            <a:r>
              <a:rPr lang="zh-TW" altLang="en-US" sz="4800" dirty="0">
                <a:solidFill>
                  <a:srgbClr val="000000"/>
                </a:solidFill>
                <a:effectLst/>
                <a:latin typeface="標楷體" pitchFamily="65" charset="-120"/>
                <a:ea typeface="標楷體" pitchFamily="65" charset="-120"/>
              </a:rPr>
              <a:t>行為違反相關法規案</a:t>
            </a:r>
            <a:endParaRPr lang="zh-TW" altLang="en-US" sz="2000" dirty="0">
              <a:solidFill>
                <a:srgbClr val="000000"/>
              </a:solidFill>
              <a:effectLst/>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64D78BF4-FC45-49AA-BB05-B4B9F31AE278}" type="slidenum">
              <a:rPr lang="en-US" altLang="zh-TW" smtClean="0"/>
              <a:pPr>
                <a:defRPr/>
              </a:pPr>
              <a:t>60</a:t>
            </a:fld>
            <a:endParaRPr lang="en-US" altLang="zh-TW"/>
          </a:p>
        </p:txBody>
      </p:sp>
    </p:spTree>
    <p:extLst>
      <p:ext uri="{BB962C8B-B14F-4D97-AF65-F5344CB8AC3E}">
        <p14:creationId xmlns:p14="http://schemas.microsoft.com/office/powerpoint/2010/main" val="33226776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02733"/>
            <a:ext cx="8229600" cy="1143000"/>
          </a:xfrm>
        </p:spPr>
        <p:txBody>
          <a:bodyPr/>
          <a:lstStyle/>
          <a:p>
            <a:pPr>
              <a:defRPr/>
            </a:pPr>
            <a:r>
              <a:rPr lang="zh-TW" altLang="en-US" sz="4000" dirty="0">
                <a:solidFill>
                  <a:srgbClr val="000000"/>
                </a:solidFill>
                <a:effectLst/>
                <a:latin typeface="標楷體" pitchFamily="65" charset="-120"/>
                <a:ea typeface="標楷體" pitchFamily="65" charset="-120"/>
              </a:rPr>
              <a:t>教師法規定</a:t>
            </a:r>
            <a:endParaRPr lang="zh-TW" altLang="en-US" sz="4000" dirty="0">
              <a:solidFill>
                <a:srgbClr val="000000"/>
              </a:solidFill>
            </a:endParaRPr>
          </a:p>
        </p:txBody>
      </p:sp>
      <p:sp>
        <p:nvSpPr>
          <p:cNvPr id="3" name="內容版面配置區 2"/>
          <p:cNvSpPr>
            <a:spLocks noGrp="1"/>
          </p:cNvSpPr>
          <p:nvPr>
            <p:ph idx="1"/>
          </p:nvPr>
        </p:nvSpPr>
        <p:spPr>
          <a:xfrm>
            <a:off x="450761" y="1610619"/>
            <a:ext cx="8229600" cy="4896544"/>
          </a:xfrm>
        </p:spPr>
        <p:txBody>
          <a:bodyPr/>
          <a:lstStyle/>
          <a:p>
            <a:pPr>
              <a:lnSpc>
                <a:spcPts val="3500"/>
              </a:lnSpc>
              <a:defRPr/>
            </a:pPr>
            <a:r>
              <a:rPr lang="zh-TW" altLang="en-US" sz="2400" dirty="0">
                <a:solidFill>
                  <a:srgbClr val="000000"/>
                </a:solidFill>
                <a:effectLst/>
                <a:latin typeface="標楷體" panose="03000509000000000000" pitchFamily="65" charset="-120"/>
                <a:ea typeface="標楷體" panose="03000509000000000000" pitchFamily="65" charset="-120"/>
              </a:rPr>
              <a:t>第</a:t>
            </a:r>
            <a:r>
              <a:rPr lang="en-US" altLang="zh-TW" sz="2400" dirty="0">
                <a:solidFill>
                  <a:srgbClr val="000000"/>
                </a:solidFill>
                <a:effectLst/>
                <a:latin typeface="標楷體" panose="03000509000000000000" pitchFamily="65" charset="-120"/>
                <a:ea typeface="標楷體" panose="03000509000000000000" pitchFamily="65" charset="-120"/>
              </a:rPr>
              <a:t>14</a:t>
            </a:r>
            <a:r>
              <a:rPr lang="zh-TW" altLang="en-US" sz="2400" dirty="0">
                <a:solidFill>
                  <a:srgbClr val="000000"/>
                </a:solidFill>
                <a:effectLst/>
                <a:latin typeface="標楷體" panose="03000509000000000000" pitchFamily="65" charset="-120"/>
                <a:ea typeface="標楷體" panose="03000509000000000000" pitchFamily="65" charset="-120"/>
              </a:rPr>
              <a:t>條：解聘且終身不得聘任</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lnSpc>
                <a:spcPts val="3500"/>
              </a:lnSpc>
              <a:buNone/>
              <a:defRPr/>
            </a:pPr>
            <a:r>
              <a:rPr lang="zh-TW" altLang="en-US" sz="2400" dirty="0">
                <a:solidFill>
                  <a:srgbClr val="000000"/>
                </a:solidFill>
                <a:effectLst/>
                <a:latin typeface="標楷體" panose="03000509000000000000" pitchFamily="65" charset="-120"/>
                <a:ea typeface="標楷體" panose="03000509000000000000" pitchFamily="65" charset="-120"/>
              </a:rPr>
              <a:t>          行為違反相關法規，經學校或</a:t>
            </a:r>
            <a:r>
              <a:rPr lang="zh-TW" altLang="en-US" sz="2400" dirty="0">
                <a:solidFill>
                  <a:srgbClr val="C00000"/>
                </a:solidFill>
                <a:effectLst/>
                <a:latin typeface="標楷體" panose="03000509000000000000" pitchFamily="65" charset="-120"/>
                <a:ea typeface="標楷體" panose="03000509000000000000" pitchFamily="65" charset="-120"/>
              </a:rPr>
              <a:t>有關機關查證屬實</a:t>
            </a:r>
            <a:endParaRPr lang="en-US" altLang="zh-TW" sz="2400" dirty="0">
              <a:solidFill>
                <a:srgbClr val="C00000"/>
              </a:solidFill>
              <a:effectLst/>
              <a:latin typeface="標楷體" panose="03000509000000000000" pitchFamily="65" charset="-120"/>
              <a:ea typeface="標楷體" panose="03000509000000000000" pitchFamily="65" charset="-120"/>
            </a:endParaRPr>
          </a:p>
          <a:p>
            <a:pPr marL="0" indent="0">
              <a:lnSpc>
                <a:spcPts val="3500"/>
              </a:lnSpc>
              <a:buNone/>
              <a:defRPr/>
            </a:pPr>
            <a:r>
              <a:rPr lang="zh-TW" altLang="en-US" sz="2400" dirty="0">
                <a:solidFill>
                  <a:srgbClr val="000000"/>
                </a:solidFill>
                <a:effectLst/>
                <a:latin typeface="標楷體" panose="03000509000000000000" pitchFamily="65" charset="-120"/>
                <a:ea typeface="標楷體" panose="03000509000000000000" pitchFamily="65" charset="-120"/>
              </a:rPr>
              <a:t>          ，有解聘及終身不得聘任為教師之必要。</a:t>
            </a:r>
            <a:endParaRPr lang="en-US" altLang="zh-TW" sz="2400" dirty="0">
              <a:solidFill>
                <a:srgbClr val="000000"/>
              </a:solidFill>
              <a:effectLst/>
              <a:latin typeface="標楷體" panose="03000509000000000000" pitchFamily="65" charset="-120"/>
              <a:ea typeface="標楷體" panose="03000509000000000000" pitchFamily="65" charset="-120"/>
            </a:endParaRPr>
          </a:p>
          <a:p>
            <a:pPr>
              <a:lnSpc>
                <a:spcPts val="3500"/>
              </a:lnSpc>
              <a:defRPr/>
            </a:pPr>
            <a:r>
              <a:rPr lang="zh-TW" altLang="en-US" sz="2400" dirty="0">
                <a:solidFill>
                  <a:srgbClr val="000000"/>
                </a:solidFill>
                <a:effectLst/>
                <a:latin typeface="標楷體" panose="03000509000000000000" pitchFamily="65" charset="-120"/>
                <a:ea typeface="標楷體" panose="03000509000000000000" pitchFamily="65" charset="-120"/>
              </a:rPr>
              <a:t>第</a:t>
            </a:r>
            <a:r>
              <a:rPr lang="en-US" altLang="zh-TW" sz="2400" dirty="0">
                <a:solidFill>
                  <a:srgbClr val="000000"/>
                </a:solidFill>
                <a:effectLst/>
                <a:latin typeface="標楷體" panose="03000509000000000000" pitchFamily="65" charset="-120"/>
                <a:ea typeface="標楷體" panose="03000509000000000000" pitchFamily="65" charset="-120"/>
              </a:rPr>
              <a:t>15</a:t>
            </a:r>
            <a:r>
              <a:rPr lang="zh-TW" altLang="en-US" sz="2400" dirty="0">
                <a:solidFill>
                  <a:srgbClr val="000000"/>
                </a:solidFill>
                <a:effectLst/>
                <a:latin typeface="標楷體" panose="03000509000000000000" pitchFamily="65" charset="-120"/>
                <a:ea typeface="標楷體" panose="03000509000000000000" pitchFamily="65" charset="-120"/>
              </a:rPr>
              <a:t>條：解聘、</a:t>
            </a:r>
            <a:r>
              <a:rPr lang="en-US" altLang="zh-TW" sz="2400" dirty="0">
                <a:solidFill>
                  <a:srgbClr val="000000"/>
                </a:solidFill>
                <a:effectLst/>
                <a:latin typeface="標楷體" panose="03000509000000000000" pitchFamily="65" charset="-120"/>
                <a:ea typeface="標楷體" panose="03000509000000000000" pitchFamily="65" charset="-120"/>
              </a:rPr>
              <a:t>1-4</a:t>
            </a:r>
            <a:r>
              <a:rPr lang="zh-TW" altLang="en-US" sz="2400" dirty="0">
                <a:solidFill>
                  <a:srgbClr val="000000"/>
                </a:solidFill>
                <a:effectLst/>
                <a:latin typeface="標楷體" panose="03000509000000000000" pitchFamily="65" charset="-120"/>
                <a:ea typeface="標楷體" panose="03000509000000000000" pitchFamily="65" charset="-120"/>
              </a:rPr>
              <a:t>年不得聘任</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lnSpc>
                <a:spcPts val="3500"/>
              </a:lnSpc>
              <a:buNone/>
              <a:defRPr/>
            </a:pPr>
            <a:r>
              <a:rPr lang="zh-TW" altLang="en-US" sz="2400" dirty="0">
                <a:solidFill>
                  <a:srgbClr val="000000"/>
                </a:solidFill>
                <a:effectLst/>
                <a:latin typeface="標楷體" panose="03000509000000000000" pitchFamily="65" charset="-120"/>
                <a:ea typeface="標楷體" panose="03000509000000000000" pitchFamily="65" charset="-120"/>
              </a:rPr>
              <a:t>          行為違反相關法規，經學校或</a:t>
            </a:r>
            <a:r>
              <a:rPr lang="zh-TW" altLang="en-US" sz="2400" dirty="0">
                <a:solidFill>
                  <a:srgbClr val="C00000"/>
                </a:solidFill>
                <a:effectLst/>
                <a:latin typeface="標楷體" panose="03000509000000000000" pitchFamily="65" charset="-120"/>
                <a:ea typeface="標楷體" panose="03000509000000000000" pitchFamily="65" charset="-120"/>
              </a:rPr>
              <a:t>有關機關查證屬實        </a:t>
            </a:r>
            <a:endParaRPr lang="en-US" altLang="zh-TW" sz="2400" dirty="0">
              <a:solidFill>
                <a:srgbClr val="C00000"/>
              </a:solidFill>
              <a:effectLst/>
              <a:latin typeface="標楷體" panose="03000509000000000000" pitchFamily="65" charset="-120"/>
              <a:ea typeface="標楷體" panose="03000509000000000000" pitchFamily="65" charset="-120"/>
            </a:endParaRPr>
          </a:p>
          <a:p>
            <a:pPr marL="0" indent="0">
              <a:lnSpc>
                <a:spcPts val="3500"/>
              </a:lnSpc>
              <a:buNone/>
              <a:defRPr/>
            </a:pPr>
            <a:r>
              <a:rPr lang="zh-TW" altLang="en-US" sz="2400" dirty="0">
                <a:solidFill>
                  <a:srgbClr val="000000"/>
                </a:solidFill>
                <a:effectLst/>
                <a:latin typeface="標楷體" panose="03000509000000000000" pitchFamily="65" charset="-120"/>
                <a:ea typeface="標楷體" panose="03000509000000000000" pitchFamily="65" charset="-120"/>
              </a:rPr>
              <a:t>          ，有解聘之必要。</a:t>
            </a:r>
            <a:endParaRPr lang="en-US" altLang="zh-TW" sz="2400" dirty="0">
              <a:solidFill>
                <a:srgbClr val="000000"/>
              </a:solidFill>
              <a:effectLst/>
              <a:latin typeface="標楷體" panose="03000509000000000000" pitchFamily="65" charset="-120"/>
              <a:ea typeface="標楷體" panose="03000509000000000000" pitchFamily="65" charset="-120"/>
            </a:endParaRPr>
          </a:p>
          <a:p>
            <a:pPr>
              <a:lnSpc>
                <a:spcPts val="3500"/>
              </a:lnSpc>
              <a:defRPr/>
            </a:pPr>
            <a:r>
              <a:rPr lang="zh-TW" altLang="en-US" sz="2400" dirty="0">
                <a:solidFill>
                  <a:srgbClr val="000000"/>
                </a:solidFill>
                <a:effectLst/>
                <a:latin typeface="標楷體" panose="03000509000000000000" pitchFamily="65" charset="-120"/>
                <a:ea typeface="標楷體" panose="03000509000000000000" pitchFamily="65" charset="-120"/>
              </a:rPr>
              <a:t>第</a:t>
            </a:r>
            <a:r>
              <a:rPr lang="en-US" altLang="zh-TW" sz="2400" dirty="0">
                <a:solidFill>
                  <a:srgbClr val="000000"/>
                </a:solidFill>
                <a:effectLst/>
                <a:latin typeface="標楷體" panose="03000509000000000000" pitchFamily="65" charset="-120"/>
                <a:ea typeface="標楷體" panose="03000509000000000000" pitchFamily="65" charset="-120"/>
              </a:rPr>
              <a:t>18</a:t>
            </a:r>
            <a:r>
              <a:rPr lang="zh-TW" altLang="en-US" sz="2400" dirty="0">
                <a:solidFill>
                  <a:srgbClr val="000000"/>
                </a:solidFill>
                <a:effectLst/>
                <a:latin typeface="標楷體" panose="03000509000000000000" pitchFamily="65" charset="-120"/>
                <a:ea typeface="標楷體" panose="03000509000000000000" pitchFamily="65" charset="-120"/>
              </a:rPr>
              <a:t>條：停聘</a:t>
            </a:r>
            <a:r>
              <a:rPr lang="en-US" altLang="zh-TW" sz="2400" dirty="0">
                <a:solidFill>
                  <a:srgbClr val="000000"/>
                </a:solidFill>
                <a:effectLst/>
                <a:latin typeface="標楷體" panose="03000509000000000000" pitchFamily="65" charset="-120"/>
                <a:ea typeface="標楷體" panose="03000509000000000000" pitchFamily="65" charset="-120"/>
              </a:rPr>
              <a:t>6</a:t>
            </a:r>
            <a:r>
              <a:rPr lang="zh-TW" altLang="en-US" sz="2400" dirty="0">
                <a:solidFill>
                  <a:srgbClr val="000000"/>
                </a:solidFill>
                <a:effectLst/>
                <a:latin typeface="標楷體" panose="03000509000000000000" pitchFamily="65" charset="-120"/>
                <a:ea typeface="標楷體" panose="03000509000000000000" pitchFamily="65" charset="-120"/>
              </a:rPr>
              <a:t>個月至</a:t>
            </a:r>
            <a:r>
              <a:rPr lang="en-US" altLang="zh-TW" sz="2400" dirty="0">
                <a:solidFill>
                  <a:srgbClr val="000000"/>
                </a:solidFill>
                <a:effectLst/>
                <a:latin typeface="標楷體" panose="03000509000000000000" pitchFamily="65" charset="-120"/>
                <a:ea typeface="標楷體" panose="03000509000000000000" pitchFamily="65" charset="-120"/>
              </a:rPr>
              <a:t>3</a:t>
            </a:r>
            <a:r>
              <a:rPr lang="zh-TW" altLang="en-US" sz="2400" dirty="0">
                <a:solidFill>
                  <a:srgbClr val="000000"/>
                </a:solidFill>
                <a:effectLst/>
                <a:latin typeface="標楷體" panose="03000509000000000000" pitchFamily="65" charset="-120"/>
                <a:ea typeface="標楷體" panose="03000509000000000000" pitchFamily="65" charset="-120"/>
              </a:rPr>
              <a:t>年</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lnSpc>
                <a:spcPts val="3500"/>
              </a:lnSpc>
              <a:buNone/>
              <a:defRPr/>
            </a:pPr>
            <a:r>
              <a:rPr lang="zh-TW" altLang="en-US" sz="2400" dirty="0">
                <a:solidFill>
                  <a:srgbClr val="000000"/>
                </a:solidFill>
                <a:effectLst/>
                <a:latin typeface="標楷體" panose="03000509000000000000" pitchFamily="65" charset="-120"/>
                <a:ea typeface="標楷體" panose="03000509000000000000" pitchFamily="65" charset="-120"/>
              </a:rPr>
              <a:t>          行為違反相關法規，經學校或</a:t>
            </a:r>
            <a:r>
              <a:rPr lang="zh-TW" altLang="en-US" sz="2400" dirty="0">
                <a:solidFill>
                  <a:srgbClr val="C00000"/>
                </a:solidFill>
                <a:effectLst/>
                <a:latin typeface="標楷體" panose="03000509000000000000" pitchFamily="65" charset="-120"/>
                <a:ea typeface="標楷體" panose="03000509000000000000" pitchFamily="65" charset="-120"/>
              </a:rPr>
              <a:t>有關機關查證屬實     </a:t>
            </a:r>
            <a:endParaRPr lang="en-US" altLang="zh-TW" sz="2400" dirty="0">
              <a:solidFill>
                <a:srgbClr val="C00000"/>
              </a:solidFill>
              <a:effectLst/>
              <a:latin typeface="標楷體" panose="03000509000000000000" pitchFamily="65" charset="-120"/>
              <a:ea typeface="標楷體" panose="03000509000000000000" pitchFamily="65" charset="-120"/>
            </a:endParaRPr>
          </a:p>
          <a:p>
            <a:pPr marL="0" indent="0">
              <a:lnSpc>
                <a:spcPts val="3500"/>
              </a:lnSpc>
              <a:buNone/>
              <a:defRPr/>
            </a:pPr>
            <a:r>
              <a:rPr lang="zh-TW" altLang="en-US" sz="2400" dirty="0">
                <a:solidFill>
                  <a:srgbClr val="000000"/>
                </a:solidFill>
                <a:effectLst/>
                <a:latin typeface="標楷體" panose="03000509000000000000" pitchFamily="65" charset="-120"/>
                <a:ea typeface="標楷體" panose="03000509000000000000" pitchFamily="65" charset="-120"/>
              </a:rPr>
              <a:t>          ，未達解聘之程度，而有停聘之必要。</a:t>
            </a:r>
            <a:endParaRPr lang="en-US" altLang="zh-TW" sz="240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BCEA026D-0241-4EC1-BE36-6B348B204024}" type="slidenum">
              <a:rPr lang="zh-TW" altLang="en-US" smtClean="0"/>
              <a:pPr>
                <a:defRPr/>
              </a:pPr>
              <a:t>61</a:t>
            </a:fld>
            <a:endParaRPr lang="en-US" altLang="zh-TW"/>
          </a:p>
        </p:txBody>
      </p:sp>
    </p:spTree>
    <p:extLst>
      <p:ext uri="{BB962C8B-B14F-4D97-AF65-F5344CB8AC3E}">
        <p14:creationId xmlns:p14="http://schemas.microsoft.com/office/powerpoint/2010/main" val="2050946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395536" y="876713"/>
            <a:ext cx="8229600" cy="1143000"/>
          </a:xfrm>
        </p:spPr>
        <p:txBody>
          <a:bodyPr/>
          <a:lstStyle/>
          <a:p>
            <a:r>
              <a:rPr lang="zh-TW" altLang="en-US" sz="4000" dirty="0">
                <a:solidFill>
                  <a:srgbClr val="000000"/>
                </a:solidFill>
                <a:effectLst/>
                <a:latin typeface="標楷體" pitchFamily="65" charset="-120"/>
                <a:ea typeface="標楷體" pitchFamily="65" charset="-120"/>
              </a:rPr>
              <a:t>教師成績考核辦法規定</a:t>
            </a:r>
            <a:endParaRPr lang="zh-TW" altLang="en-US" sz="4000" dirty="0">
              <a:solidFill>
                <a:srgbClr val="000000"/>
              </a:solidFill>
              <a:effectLst/>
            </a:endParaRPr>
          </a:p>
        </p:txBody>
      </p:sp>
      <p:sp>
        <p:nvSpPr>
          <p:cNvPr id="3" name="內容版面配置區 2"/>
          <p:cNvSpPr>
            <a:spLocks noGrp="1"/>
          </p:cNvSpPr>
          <p:nvPr>
            <p:ph idx="1"/>
          </p:nvPr>
        </p:nvSpPr>
        <p:spPr>
          <a:xfrm>
            <a:off x="611560" y="2402462"/>
            <a:ext cx="7920880" cy="3456384"/>
          </a:xfrm>
        </p:spPr>
        <p:txBody>
          <a:bodyPr/>
          <a:lstStyle/>
          <a:p>
            <a:pPr>
              <a:lnSpc>
                <a:spcPct val="200000"/>
              </a:lnSpc>
              <a:defRPr/>
            </a:pPr>
            <a:r>
              <a:rPr lang="zh-TW" altLang="zh-TW" sz="2400" dirty="0">
                <a:solidFill>
                  <a:srgbClr val="000000"/>
                </a:solidFill>
                <a:effectLst/>
                <a:latin typeface="標楷體" panose="03000509000000000000" pitchFamily="65" charset="-120"/>
                <a:ea typeface="標楷體" panose="03000509000000000000" pitchFamily="65" charset="-120"/>
              </a:rPr>
              <a:t>記大過</a:t>
            </a:r>
            <a:r>
              <a:rPr lang="zh-TW" altLang="en-US" sz="2400" dirty="0">
                <a:solidFill>
                  <a:srgbClr val="000000"/>
                </a:solidFill>
                <a:effectLst/>
                <a:latin typeface="標楷體" panose="03000509000000000000" pitchFamily="65" charset="-120"/>
                <a:ea typeface="標楷體" panose="03000509000000000000" pitchFamily="65" charset="-120"/>
              </a:rPr>
              <a:t>：行為違反</a:t>
            </a:r>
            <a:r>
              <a:rPr lang="zh-TW" altLang="en-US" sz="2400" dirty="0">
                <a:solidFill>
                  <a:srgbClr val="C00000"/>
                </a:solidFill>
                <a:effectLst/>
                <a:latin typeface="標楷體" panose="03000509000000000000" pitchFamily="65" charset="-120"/>
                <a:ea typeface="標楷體" panose="03000509000000000000" pitchFamily="65" charset="-120"/>
              </a:rPr>
              <a:t>相關法規</a:t>
            </a:r>
            <a:r>
              <a:rPr lang="zh-TW" altLang="en-US" sz="2400" dirty="0">
                <a:solidFill>
                  <a:srgbClr val="000000"/>
                </a:solidFill>
                <a:effectLst/>
                <a:latin typeface="標楷體" panose="03000509000000000000" pitchFamily="65" charset="-120"/>
                <a:ea typeface="標楷體" panose="03000509000000000000" pitchFamily="65" charset="-120"/>
              </a:rPr>
              <a:t>，情節重大，而未達解聘、 </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lnSpc>
                <a:spcPct val="200000"/>
              </a:lnSpc>
              <a:buNone/>
              <a:defRPr/>
            </a:pPr>
            <a:r>
              <a:rPr lang="zh-TW" altLang="en-US" sz="2400" dirty="0">
                <a:solidFill>
                  <a:srgbClr val="000000"/>
                </a:solidFill>
                <a:effectLst/>
                <a:latin typeface="標楷體" panose="03000509000000000000" pitchFamily="65" charset="-120"/>
                <a:ea typeface="標楷體" panose="03000509000000000000" pitchFamily="65" charset="-120"/>
              </a:rPr>
              <a:t>          不續聘或終局停聘之程度。</a:t>
            </a:r>
            <a:endParaRPr lang="en-US" altLang="zh-TW" sz="2400" dirty="0">
              <a:solidFill>
                <a:srgbClr val="000000"/>
              </a:solidFill>
              <a:effectLst/>
              <a:latin typeface="標楷體" panose="03000509000000000000" pitchFamily="65" charset="-120"/>
              <a:ea typeface="標楷體" panose="03000509000000000000" pitchFamily="65" charset="-120"/>
            </a:endParaRPr>
          </a:p>
          <a:p>
            <a:pPr>
              <a:lnSpc>
                <a:spcPct val="200000"/>
              </a:lnSpc>
              <a:defRPr/>
            </a:pPr>
            <a:r>
              <a:rPr lang="zh-TW" altLang="zh-TW" sz="2400" dirty="0">
                <a:solidFill>
                  <a:srgbClr val="000000"/>
                </a:solidFill>
                <a:effectLst/>
                <a:latin typeface="標楷體" panose="03000509000000000000" pitchFamily="65" charset="-120"/>
                <a:ea typeface="標楷體" panose="03000509000000000000" pitchFamily="65" charset="-120"/>
              </a:rPr>
              <a:t>記過</a:t>
            </a:r>
            <a:r>
              <a:rPr lang="zh-TW" altLang="en-US" sz="2400" dirty="0">
                <a:solidFill>
                  <a:srgbClr val="000000"/>
                </a:solidFill>
                <a:effectLst/>
                <a:latin typeface="標楷體" panose="03000509000000000000" pitchFamily="65" charset="-120"/>
                <a:ea typeface="標楷體" panose="03000509000000000000" pitchFamily="65" charset="-120"/>
              </a:rPr>
              <a:t>：其他違反有關</a:t>
            </a:r>
            <a:r>
              <a:rPr lang="zh-TW" altLang="en-US" sz="2400" dirty="0">
                <a:solidFill>
                  <a:srgbClr val="C00000"/>
                </a:solidFill>
                <a:effectLst/>
                <a:latin typeface="標楷體" panose="03000509000000000000" pitchFamily="65" charset="-120"/>
                <a:ea typeface="標楷體" panose="03000509000000000000" pitchFamily="65" charset="-120"/>
              </a:rPr>
              <a:t>教育法令</a:t>
            </a:r>
            <a:r>
              <a:rPr lang="zh-TW" altLang="en-US" sz="2400" dirty="0">
                <a:solidFill>
                  <a:srgbClr val="000000"/>
                </a:solidFill>
                <a:effectLst/>
                <a:latin typeface="標楷體" panose="03000509000000000000" pitchFamily="65" charset="-120"/>
                <a:ea typeface="標楷體" panose="03000509000000000000" pitchFamily="65" charset="-120"/>
              </a:rPr>
              <a:t>規定之事項。</a:t>
            </a:r>
            <a:endParaRPr lang="en-US" altLang="zh-TW" sz="2400" dirty="0">
              <a:solidFill>
                <a:srgbClr val="000000"/>
              </a:solidFill>
              <a:effectLst/>
              <a:latin typeface="標楷體" panose="03000509000000000000" pitchFamily="65" charset="-120"/>
              <a:ea typeface="標楷體" panose="03000509000000000000" pitchFamily="65" charset="-120"/>
            </a:endParaRPr>
          </a:p>
          <a:p>
            <a:pPr>
              <a:lnSpc>
                <a:spcPct val="200000"/>
              </a:lnSpc>
              <a:defRPr/>
            </a:pPr>
            <a:r>
              <a:rPr lang="zh-TW" altLang="zh-TW" sz="2400" dirty="0">
                <a:solidFill>
                  <a:srgbClr val="000000"/>
                </a:solidFill>
                <a:effectLst/>
                <a:latin typeface="標楷體" panose="03000509000000000000" pitchFamily="65" charset="-120"/>
                <a:ea typeface="標楷體" panose="03000509000000000000" pitchFamily="65" charset="-120"/>
              </a:rPr>
              <a:t>申誡</a:t>
            </a:r>
            <a:r>
              <a:rPr lang="zh-TW" altLang="en-US" sz="2400" dirty="0">
                <a:solidFill>
                  <a:srgbClr val="000000"/>
                </a:solidFill>
                <a:effectLst/>
                <a:latin typeface="標楷體" panose="03000509000000000000" pitchFamily="65" charset="-120"/>
                <a:ea typeface="標楷體" panose="03000509000000000000" pitchFamily="65" charset="-120"/>
              </a:rPr>
              <a:t>：其他違反有關</a:t>
            </a:r>
            <a:r>
              <a:rPr lang="zh-TW" altLang="en-US" sz="2400" dirty="0">
                <a:solidFill>
                  <a:srgbClr val="C00000"/>
                </a:solidFill>
                <a:effectLst/>
                <a:latin typeface="標楷體" panose="03000509000000000000" pitchFamily="65" charset="-120"/>
                <a:ea typeface="標楷體" panose="03000509000000000000" pitchFamily="65" charset="-120"/>
              </a:rPr>
              <a:t>教育法令</a:t>
            </a:r>
            <a:r>
              <a:rPr lang="zh-TW" altLang="en-US" sz="2400" dirty="0">
                <a:solidFill>
                  <a:srgbClr val="000000"/>
                </a:solidFill>
                <a:effectLst/>
                <a:latin typeface="標楷體" panose="03000509000000000000" pitchFamily="65" charset="-120"/>
                <a:ea typeface="標楷體" panose="03000509000000000000" pitchFamily="65" charset="-120"/>
              </a:rPr>
              <a:t>規定之事項，情節輕微</a:t>
            </a:r>
            <a:r>
              <a:rPr lang="zh-TW" altLang="en-US" sz="2400" b="0" i="0" dirty="0">
                <a:solidFill>
                  <a:srgbClr val="000000"/>
                </a:solidFill>
                <a:effectLst/>
                <a:latin typeface="標楷體" panose="03000509000000000000" pitchFamily="65" charset="-120"/>
                <a:ea typeface="標楷體" panose="03000509000000000000" pitchFamily="65" charset="-120"/>
              </a:rPr>
              <a:t>。</a:t>
            </a:r>
            <a:endParaRPr lang="en-US" altLang="zh-TW" sz="2400" dirty="0">
              <a:solidFill>
                <a:srgbClr val="000000"/>
              </a:solidFill>
              <a:effectLst/>
              <a:latin typeface="標楷體" panose="03000509000000000000" pitchFamily="65" charset="-120"/>
              <a:ea typeface="標楷體" panose="03000509000000000000" pitchFamily="65" charset="-120"/>
            </a:endParaRPr>
          </a:p>
          <a:p>
            <a:pPr marL="0" indent="0">
              <a:lnSpc>
                <a:spcPts val="2000"/>
              </a:lnSpc>
              <a:buNone/>
              <a:defRPr/>
            </a:pPr>
            <a:endParaRPr lang="en-US" altLang="zh-TW" sz="2400" dirty="0">
              <a:solidFill>
                <a:srgbClr val="000000"/>
              </a:solidFill>
              <a:effectLst/>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A4C4D8F0-7556-4B69-BA76-2C85418F69A0}" type="slidenum">
              <a:rPr lang="zh-TW" altLang="en-US" smtClean="0"/>
              <a:pPr>
                <a:defRPr/>
              </a:pPr>
              <a:t>62</a:t>
            </a:fld>
            <a:endParaRPr lang="en-US" altLang="zh-TW"/>
          </a:p>
        </p:txBody>
      </p:sp>
    </p:spTree>
    <p:extLst>
      <p:ext uri="{BB962C8B-B14F-4D97-AF65-F5344CB8AC3E}">
        <p14:creationId xmlns:p14="http://schemas.microsoft.com/office/powerpoint/2010/main" val="628206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5054" y="980728"/>
            <a:ext cx="8229600" cy="1143000"/>
          </a:xfrm>
        </p:spPr>
        <p:txBody>
          <a:bodyPr/>
          <a:lstStyle/>
          <a:p>
            <a:pPr>
              <a:defRPr/>
            </a:pPr>
            <a:r>
              <a:rPr lang="zh-TW" altLang="en-US" dirty="0">
                <a:solidFill>
                  <a:srgbClr val="000000"/>
                </a:solidFill>
                <a:effectLst/>
                <a:latin typeface="標楷體" pitchFamily="65" charset="-120"/>
                <a:ea typeface="標楷體" pitchFamily="65" charset="-120"/>
              </a:rPr>
              <a:t>相關法規之範圍</a:t>
            </a:r>
            <a:endParaRPr lang="zh-TW" altLang="en-US" dirty="0">
              <a:solidFill>
                <a:srgbClr val="000000"/>
              </a:solidFill>
            </a:endParaRPr>
          </a:p>
        </p:txBody>
      </p:sp>
      <p:sp>
        <p:nvSpPr>
          <p:cNvPr id="3" name="內容版面配置區 2"/>
          <p:cNvSpPr>
            <a:spLocks noGrp="1"/>
          </p:cNvSpPr>
          <p:nvPr>
            <p:ph idx="1"/>
          </p:nvPr>
        </p:nvSpPr>
        <p:spPr>
          <a:xfrm>
            <a:off x="1314534" y="2407669"/>
            <a:ext cx="6510640" cy="3857675"/>
          </a:xfrm>
        </p:spPr>
        <p:txBody>
          <a:bodyPr/>
          <a:lstStyle/>
          <a:p>
            <a:pPr marL="0" indent="0">
              <a:lnSpc>
                <a:spcPct val="200000"/>
              </a:lnSpc>
              <a:buNone/>
              <a:defRPr/>
            </a:pPr>
            <a:r>
              <a:rPr lang="zh-TW" altLang="en-US" sz="2800" b="0" i="0" u="none" strike="noStrike" baseline="0" dirty="0">
                <a:solidFill>
                  <a:srgbClr val="000000"/>
                </a:solidFill>
                <a:effectLst/>
                <a:latin typeface="標楷體" panose="03000509000000000000" pitchFamily="65" charset="-120"/>
                <a:ea typeface="標楷體" panose="03000509000000000000" pitchFamily="65" charset="-120"/>
              </a:rPr>
              <a:t>所謂「相關法規」，包括「</a:t>
            </a:r>
            <a:r>
              <a:rPr lang="zh-TW" altLang="en-US" sz="2800" b="0" i="0" u="none" strike="noStrike" baseline="0" dirty="0">
                <a:solidFill>
                  <a:srgbClr val="C00000"/>
                </a:solidFill>
                <a:effectLst/>
                <a:latin typeface="標楷體" panose="03000509000000000000" pitchFamily="65" charset="-120"/>
                <a:ea typeface="標楷體" panose="03000509000000000000" pitchFamily="65" charset="-120"/>
              </a:rPr>
              <a:t>刑事</a:t>
            </a:r>
            <a:r>
              <a:rPr lang="zh-TW" altLang="en-US" sz="2800" b="0" i="0" u="none" strike="noStrike" baseline="0" dirty="0">
                <a:solidFill>
                  <a:srgbClr val="000000"/>
                </a:solidFill>
                <a:effectLst/>
                <a:latin typeface="標楷體" panose="03000509000000000000" pitchFamily="65" charset="-120"/>
                <a:ea typeface="標楷體" panose="03000509000000000000" pitchFamily="65" charset="-120"/>
              </a:rPr>
              <a:t>法規及其他與師道相關之行政法規」</a:t>
            </a:r>
            <a:endParaRPr lang="en-US" altLang="zh-TW" sz="28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lnSpc>
                <a:spcPct val="200000"/>
              </a:lnSpc>
              <a:buNone/>
              <a:defRPr/>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   （最高行政法院</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107</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年度判字第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741</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號判決、</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109</a:t>
            </a:r>
            <a:r>
              <a:rPr lang="zh-TW" altLang="en-US" sz="2000" dirty="0">
                <a:solidFill>
                  <a:srgbClr val="000000"/>
                </a:solidFill>
                <a:effectLst/>
                <a:latin typeface="標楷體" panose="03000509000000000000" pitchFamily="65" charset="-120"/>
                <a:ea typeface="標楷體" panose="03000509000000000000" pitchFamily="65" charset="-120"/>
              </a:rPr>
              <a:t>年度      </a:t>
            </a:r>
            <a:endParaRPr lang="en-US" altLang="zh-TW" sz="2000" dirty="0">
              <a:solidFill>
                <a:srgbClr val="000000"/>
              </a:solidFill>
              <a:effectLst/>
              <a:latin typeface="標楷體" panose="03000509000000000000" pitchFamily="65" charset="-120"/>
              <a:ea typeface="標楷體" panose="03000509000000000000" pitchFamily="65" charset="-120"/>
            </a:endParaRPr>
          </a:p>
          <a:p>
            <a:pPr marL="0" indent="0">
              <a:lnSpc>
                <a:spcPct val="200000"/>
              </a:lnSpc>
              <a:buNone/>
              <a:defRPr/>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                                 上</a:t>
            </a:r>
            <a:r>
              <a:rPr lang="zh-TW" altLang="en-US" sz="2000" dirty="0">
                <a:solidFill>
                  <a:srgbClr val="000000"/>
                </a:solidFill>
                <a:effectLst/>
                <a:latin typeface="標楷體" panose="03000509000000000000" pitchFamily="65" charset="-120"/>
                <a:ea typeface="標楷體" panose="03000509000000000000" pitchFamily="65" charset="-120"/>
              </a:rPr>
              <a:t>字第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700</a:t>
            </a:r>
            <a:r>
              <a:rPr lang="zh-TW" altLang="en-US" sz="2000" dirty="0">
                <a:solidFill>
                  <a:srgbClr val="000000"/>
                </a:solidFill>
                <a:effectLst/>
                <a:latin typeface="標楷體" panose="03000509000000000000" pitchFamily="65" charset="-120"/>
                <a:ea typeface="標楷體" panose="03000509000000000000" pitchFamily="65" charset="-120"/>
              </a:rPr>
              <a:t>判決</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a:t>
            </a:r>
            <a:endParaRPr lang="en-US" altLang="zh-TW" sz="2000" dirty="0">
              <a:solidFill>
                <a:srgbClr val="000000"/>
              </a:solidFill>
              <a:effectLst/>
              <a:latin typeface="標楷體" panose="03000509000000000000" pitchFamily="65" charset="-120"/>
              <a:ea typeface="標楷體" panose="03000509000000000000" pitchFamily="65" charset="-120"/>
            </a:endParaRPr>
          </a:p>
          <a:p>
            <a:pPr>
              <a:defRPr/>
            </a:pPr>
            <a:endParaRPr lang="en-US" altLang="zh-TW" sz="2800" dirty="0">
              <a:solidFill>
                <a:srgbClr val="000000"/>
              </a:solidFill>
              <a:effectLst/>
              <a:latin typeface="標楷體" panose="03000509000000000000" pitchFamily="65" charset="-120"/>
              <a:ea typeface="標楷體" panose="03000509000000000000" pitchFamily="65" charset="-120"/>
            </a:endParaRPr>
          </a:p>
          <a:p>
            <a:pPr>
              <a:defRPr/>
            </a:pPr>
            <a:endParaRPr lang="en-US" altLang="zh-TW" sz="280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BCEA026D-0241-4EC1-BE36-6B348B204024}" type="slidenum">
              <a:rPr lang="zh-TW" altLang="en-US" smtClean="0"/>
              <a:pPr>
                <a:defRPr/>
              </a:pPr>
              <a:t>63</a:t>
            </a:fld>
            <a:endParaRPr lang="en-US" altLang="zh-TW"/>
          </a:p>
        </p:txBody>
      </p:sp>
    </p:spTree>
    <p:extLst>
      <p:ext uri="{BB962C8B-B14F-4D97-AF65-F5344CB8AC3E}">
        <p14:creationId xmlns:p14="http://schemas.microsoft.com/office/powerpoint/2010/main" val="98005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8147"/>
            <a:ext cx="8229600" cy="1143000"/>
          </a:xfrm>
        </p:spPr>
        <p:txBody>
          <a:bodyPr/>
          <a:lstStyle/>
          <a:p>
            <a:pPr>
              <a:defRPr/>
            </a:pPr>
            <a:r>
              <a:rPr lang="zh-TW" altLang="en-US" dirty="0">
                <a:solidFill>
                  <a:srgbClr val="000000"/>
                </a:solidFill>
                <a:effectLst/>
                <a:latin typeface="標楷體" pitchFamily="65" charset="-120"/>
                <a:ea typeface="標楷體" pitchFamily="65" charset="-120"/>
              </a:rPr>
              <a:t>相關法規之範圍</a:t>
            </a:r>
            <a:endParaRPr lang="zh-TW" altLang="en-US" dirty="0">
              <a:solidFill>
                <a:srgbClr val="000000"/>
              </a:solidFill>
            </a:endParaRPr>
          </a:p>
        </p:txBody>
      </p:sp>
      <p:sp>
        <p:nvSpPr>
          <p:cNvPr id="3" name="內容版面配置區 2"/>
          <p:cNvSpPr>
            <a:spLocks noGrp="1"/>
          </p:cNvSpPr>
          <p:nvPr>
            <p:ph idx="1"/>
          </p:nvPr>
        </p:nvSpPr>
        <p:spPr>
          <a:xfrm>
            <a:off x="291517" y="1556792"/>
            <a:ext cx="8560965" cy="5013326"/>
          </a:xfrm>
        </p:spPr>
        <p:txBody>
          <a:bodyPr/>
          <a:lstStyle/>
          <a:p>
            <a:pPr marL="0" indent="0">
              <a:lnSpc>
                <a:spcPct val="150000"/>
              </a:lnSpc>
              <a:buNone/>
              <a:defRPr/>
            </a:pPr>
            <a:r>
              <a:rPr lang="zh-TW" altLang="en-US" sz="2200" dirty="0">
                <a:solidFill>
                  <a:srgbClr val="000000"/>
                </a:solidFill>
                <a:effectLst/>
                <a:latin typeface="標楷體" panose="03000509000000000000" pitchFamily="65" charset="-120"/>
                <a:ea typeface="標楷體" panose="03000509000000000000" pitchFamily="65" charset="-120"/>
              </a:rPr>
              <a:t>    教師法第</a:t>
            </a:r>
            <a:r>
              <a:rPr lang="en-US" altLang="zh-TW" sz="2200" dirty="0">
                <a:solidFill>
                  <a:srgbClr val="000000"/>
                </a:solidFill>
                <a:effectLst/>
                <a:latin typeface="標楷體" panose="03000509000000000000" pitchFamily="65" charset="-120"/>
                <a:ea typeface="標楷體" panose="03000509000000000000" pitchFamily="65" charset="-120"/>
              </a:rPr>
              <a:t>14</a:t>
            </a:r>
            <a:r>
              <a:rPr lang="zh-TW" altLang="en-US" sz="2200" dirty="0">
                <a:solidFill>
                  <a:srgbClr val="000000"/>
                </a:solidFill>
                <a:effectLst/>
                <a:latin typeface="標楷體" panose="03000509000000000000" pitchFamily="65" charset="-120"/>
                <a:ea typeface="標楷體" panose="03000509000000000000" pitchFamily="65" charset="-120"/>
              </a:rPr>
              <a:t>條第</a:t>
            </a:r>
            <a:r>
              <a:rPr lang="en-US" altLang="zh-TW" sz="2200" dirty="0">
                <a:solidFill>
                  <a:srgbClr val="000000"/>
                </a:solidFill>
                <a:effectLst/>
                <a:latin typeface="標楷體" panose="03000509000000000000" pitchFamily="65" charset="-120"/>
                <a:ea typeface="標楷體" panose="03000509000000000000" pitchFamily="65" charset="-120"/>
              </a:rPr>
              <a:t>1</a:t>
            </a:r>
            <a:r>
              <a:rPr lang="zh-TW" altLang="en-US" sz="2200" dirty="0">
                <a:solidFill>
                  <a:srgbClr val="000000"/>
                </a:solidFill>
                <a:effectLst/>
                <a:latin typeface="標楷體" panose="03000509000000000000" pitchFamily="65" charset="-120"/>
                <a:ea typeface="標楷體" panose="03000509000000000000" pitchFamily="65" charset="-120"/>
              </a:rPr>
              <a:t>項第</a:t>
            </a:r>
            <a:r>
              <a:rPr lang="en-US" altLang="zh-TW" sz="2200" dirty="0">
                <a:solidFill>
                  <a:srgbClr val="000000"/>
                </a:solidFill>
                <a:effectLst/>
                <a:latin typeface="標楷體" panose="03000509000000000000" pitchFamily="65" charset="-120"/>
                <a:ea typeface="標楷體" panose="03000509000000000000" pitchFamily="65" charset="-120"/>
              </a:rPr>
              <a:t>13</a:t>
            </a:r>
            <a:r>
              <a:rPr lang="zh-TW" altLang="en-US" sz="2200" dirty="0">
                <a:solidFill>
                  <a:srgbClr val="000000"/>
                </a:solidFill>
                <a:effectLst/>
                <a:latin typeface="標楷體" panose="03000509000000000000" pitchFamily="65" charset="-120"/>
                <a:ea typeface="標楷體" panose="03000509000000000000" pitchFamily="65" charset="-120"/>
              </a:rPr>
              <a:t>款所稱行為違反相關法令，仍應視其違反法令行為是否已損及教師之專業尊嚴，嚴重</a:t>
            </a:r>
            <a:r>
              <a:rPr lang="zh-TW" altLang="en-US" sz="2200" dirty="0">
                <a:solidFill>
                  <a:srgbClr val="C00000"/>
                </a:solidFill>
                <a:effectLst/>
                <a:latin typeface="標楷體" panose="03000509000000000000" pitchFamily="65" charset="-120"/>
                <a:ea typeface="標楷體" panose="03000509000000000000" pitchFamily="65" charset="-120"/>
              </a:rPr>
              <a:t>違反為人師表之倫理規範</a:t>
            </a:r>
            <a:r>
              <a:rPr lang="zh-TW" altLang="en-US" sz="2200" dirty="0">
                <a:solidFill>
                  <a:srgbClr val="000000"/>
                </a:solidFill>
                <a:effectLst/>
                <a:latin typeface="標楷體" panose="03000509000000000000" pitchFamily="65" charset="-120"/>
                <a:ea typeface="標楷體" panose="03000509000000000000" pitchFamily="65" charset="-120"/>
              </a:rPr>
              <a:t>或</a:t>
            </a:r>
            <a:r>
              <a:rPr lang="zh-TW" altLang="en-US" sz="2200" dirty="0">
                <a:solidFill>
                  <a:srgbClr val="C00000"/>
                </a:solidFill>
                <a:effectLst/>
                <a:latin typeface="標楷體" panose="03000509000000000000" pitchFamily="65" charset="-120"/>
                <a:ea typeface="標楷體" panose="03000509000000000000" pitchFamily="65" charset="-120"/>
              </a:rPr>
              <a:t>背離社會多數共通之道德標準</a:t>
            </a:r>
            <a:r>
              <a:rPr lang="zh-TW" altLang="en-US" sz="2200" dirty="0">
                <a:solidFill>
                  <a:srgbClr val="000000"/>
                </a:solidFill>
                <a:effectLst/>
                <a:latin typeface="標楷體" panose="03000509000000000000" pitchFamily="65" charset="-120"/>
                <a:ea typeface="標楷體" panose="03000509000000000000" pitchFamily="65" charset="-120"/>
              </a:rPr>
              <a:t>與</a:t>
            </a:r>
            <a:r>
              <a:rPr lang="zh-TW" altLang="en-US" sz="2200" dirty="0">
                <a:solidFill>
                  <a:srgbClr val="C00000"/>
                </a:solidFill>
                <a:effectLst/>
                <a:latin typeface="標楷體" panose="03000509000000000000" pitchFamily="65" charset="-120"/>
                <a:ea typeface="標楷體" panose="03000509000000000000" pitchFamily="65" charset="-120"/>
              </a:rPr>
              <a:t>善良風俗</a:t>
            </a:r>
            <a:r>
              <a:rPr lang="zh-TW" altLang="en-US" sz="2200" dirty="0">
                <a:solidFill>
                  <a:srgbClr val="000000"/>
                </a:solidFill>
                <a:effectLst/>
                <a:latin typeface="標楷體" panose="03000509000000000000" pitchFamily="65" charset="-120"/>
                <a:ea typeface="標楷體" panose="03000509000000000000" pitchFamily="65" charset="-120"/>
              </a:rPr>
              <a:t>，若任其擔任教職，將對眾多學子身心影響甚鉅；其經傳播者，更可能有害於社會之教化（例如校園性 騷擾、嚴重體罰、主導考試舞弊、論文抄襲等）之內涵，非僅文義所載違反法令即應繩以停聘、解聘或不續聘論處，是以「相關法令」為</a:t>
            </a:r>
            <a:r>
              <a:rPr lang="zh-TW" altLang="en-US" sz="2200" dirty="0">
                <a:solidFill>
                  <a:srgbClr val="C00000"/>
                </a:solidFill>
                <a:effectLst/>
                <a:latin typeface="標楷體" panose="03000509000000000000" pitchFamily="65" charset="-120"/>
                <a:ea typeface="標楷體" panose="03000509000000000000" pitchFamily="65" charset="-120"/>
              </a:rPr>
              <a:t>法律</a:t>
            </a:r>
            <a:r>
              <a:rPr lang="zh-TW" altLang="en-US" sz="2200" dirty="0">
                <a:solidFill>
                  <a:srgbClr val="000000"/>
                </a:solidFill>
                <a:effectLst/>
                <a:latin typeface="標楷體" panose="03000509000000000000" pitchFamily="65" charset="-120"/>
                <a:ea typeface="標楷體" panose="03000509000000000000" pitchFamily="65" charset="-120"/>
              </a:rPr>
              <a:t>及</a:t>
            </a:r>
            <a:r>
              <a:rPr lang="zh-TW" altLang="en-US" sz="2200" dirty="0">
                <a:solidFill>
                  <a:srgbClr val="C00000"/>
                </a:solidFill>
                <a:effectLst/>
                <a:latin typeface="標楷體" panose="03000509000000000000" pitchFamily="65" charset="-120"/>
                <a:ea typeface="標楷體" panose="03000509000000000000" pitchFamily="65" charset="-120"/>
              </a:rPr>
              <a:t>法規命令</a:t>
            </a:r>
            <a:r>
              <a:rPr lang="zh-TW" altLang="en-US" sz="2200" dirty="0">
                <a:solidFill>
                  <a:srgbClr val="000000"/>
                </a:solidFill>
                <a:effectLst/>
                <a:latin typeface="標楷體" panose="03000509000000000000" pitchFamily="65" charset="-120"/>
                <a:ea typeface="標楷體" panose="03000509000000000000" pitchFamily="65" charset="-120"/>
              </a:rPr>
              <a:t>，</a:t>
            </a:r>
            <a:r>
              <a:rPr lang="zh-TW" altLang="en-US" sz="2200" dirty="0">
                <a:solidFill>
                  <a:srgbClr val="C00000"/>
                </a:solidFill>
                <a:effectLst/>
                <a:latin typeface="標楷體" panose="03000509000000000000" pitchFamily="65" charset="-120"/>
                <a:ea typeface="標楷體" panose="03000509000000000000" pitchFamily="65" charset="-120"/>
              </a:rPr>
              <a:t>不以教學專業相關之法令為限</a:t>
            </a:r>
            <a:r>
              <a:rPr lang="zh-TW" altLang="en-US" sz="2200" dirty="0">
                <a:solidFill>
                  <a:srgbClr val="000000"/>
                </a:solidFill>
                <a:effectLst/>
                <a:latin typeface="標楷體" panose="03000509000000000000" pitchFamily="65" charset="-120"/>
                <a:ea typeface="標楷體" panose="03000509000000000000" pitchFamily="65" charset="-120"/>
              </a:rPr>
              <a:t>，但應以教師違反該等法令</a:t>
            </a:r>
            <a:r>
              <a:rPr lang="zh-TW" altLang="en-US" sz="2200" dirty="0">
                <a:solidFill>
                  <a:srgbClr val="C00000"/>
                </a:solidFill>
                <a:effectLst/>
                <a:latin typeface="標楷體" panose="03000509000000000000" pitchFamily="65" charset="-120"/>
                <a:ea typeface="標楷體" panose="03000509000000000000" pitchFamily="65" charset="-120"/>
              </a:rPr>
              <a:t>已損及教師之上開專業尊嚴</a:t>
            </a:r>
            <a:r>
              <a:rPr lang="zh-TW" altLang="en-US" sz="2200" dirty="0">
                <a:solidFill>
                  <a:srgbClr val="000000"/>
                </a:solidFill>
                <a:effectLst/>
                <a:latin typeface="標楷體" panose="03000509000000000000" pitchFamily="65" charset="-120"/>
                <a:ea typeface="標楷體" panose="03000509000000000000" pitchFamily="65" charset="-120"/>
              </a:rPr>
              <a:t>或</a:t>
            </a:r>
            <a:r>
              <a:rPr lang="zh-TW" altLang="en-US" sz="2200" dirty="0">
                <a:solidFill>
                  <a:srgbClr val="C00000"/>
                </a:solidFill>
                <a:effectLst/>
                <a:latin typeface="標楷體" panose="03000509000000000000" pitchFamily="65" charset="-120"/>
                <a:ea typeface="標楷體" panose="03000509000000000000" pitchFamily="65" charset="-120"/>
              </a:rPr>
              <a:t>倫理規範</a:t>
            </a:r>
            <a:r>
              <a:rPr lang="zh-TW" altLang="en-US" sz="2200" dirty="0">
                <a:solidFill>
                  <a:srgbClr val="000000"/>
                </a:solidFill>
                <a:effectLst/>
                <a:latin typeface="標楷體" panose="03000509000000000000" pitchFamily="65" charset="-120"/>
                <a:ea typeface="標楷體" panose="03000509000000000000" pitchFamily="65" charset="-120"/>
              </a:rPr>
              <a:t>為範疇。</a:t>
            </a:r>
            <a:r>
              <a:rPr lang="zh-TW" altLang="en-US" sz="2400" dirty="0">
                <a:solidFill>
                  <a:srgbClr val="000000"/>
                </a:solidFill>
                <a:effectLst/>
                <a:latin typeface="標楷體" panose="03000509000000000000" pitchFamily="65" charset="-120"/>
                <a:ea typeface="標楷體" panose="03000509000000000000" pitchFamily="65" charset="-120"/>
              </a:rPr>
              <a:t>  </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參閱教育部</a:t>
            </a:r>
            <a:r>
              <a:rPr lang="en-US" altLang="zh-TW" sz="2000" dirty="0">
                <a:solidFill>
                  <a:srgbClr val="000000"/>
                </a:solidFill>
                <a:effectLst/>
                <a:latin typeface="標楷體" panose="03000509000000000000" pitchFamily="65" charset="-120"/>
                <a:ea typeface="標楷體" panose="03000509000000000000" pitchFamily="65" charset="-120"/>
              </a:rPr>
              <a:t>105</a:t>
            </a:r>
            <a:r>
              <a:rPr lang="zh-TW" altLang="en-US" sz="2000" dirty="0">
                <a:solidFill>
                  <a:srgbClr val="000000"/>
                </a:solidFill>
                <a:effectLst/>
                <a:latin typeface="標楷體" panose="03000509000000000000" pitchFamily="65" charset="-120"/>
                <a:ea typeface="標楷體" panose="03000509000000000000" pitchFamily="65" charset="-120"/>
              </a:rPr>
              <a:t>年</a:t>
            </a:r>
            <a:r>
              <a:rPr lang="en-US" altLang="zh-TW" sz="2000" dirty="0">
                <a:solidFill>
                  <a:srgbClr val="000000"/>
                </a:solidFill>
                <a:effectLst/>
                <a:latin typeface="標楷體" panose="03000509000000000000" pitchFamily="65" charset="-120"/>
                <a:ea typeface="標楷體" panose="03000509000000000000" pitchFamily="65" charset="-120"/>
              </a:rPr>
              <a:t>10</a:t>
            </a:r>
            <a:r>
              <a:rPr lang="zh-TW" altLang="en-US" sz="2000" dirty="0">
                <a:solidFill>
                  <a:srgbClr val="000000"/>
                </a:solidFill>
                <a:effectLst/>
                <a:latin typeface="標楷體" panose="03000509000000000000" pitchFamily="65" charset="-120"/>
                <a:ea typeface="標楷體" panose="03000509000000000000" pitchFamily="65" charset="-120"/>
              </a:rPr>
              <a:t>月</a:t>
            </a:r>
            <a:r>
              <a:rPr lang="en-US" altLang="zh-TW" sz="2000" dirty="0">
                <a:solidFill>
                  <a:srgbClr val="000000"/>
                </a:solidFill>
                <a:effectLst/>
                <a:latin typeface="標楷體" panose="03000509000000000000" pitchFamily="65" charset="-120"/>
                <a:ea typeface="標楷體" panose="03000509000000000000" pitchFamily="65" charset="-120"/>
              </a:rPr>
              <a:t>31</a:t>
            </a:r>
            <a:r>
              <a:rPr lang="zh-TW" altLang="en-US" sz="2000" dirty="0">
                <a:solidFill>
                  <a:srgbClr val="000000"/>
                </a:solidFill>
                <a:effectLst/>
                <a:latin typeface="標楷體" panose="03000509000000000000" pitchFamily="65" charset="-120"/>
                <a:ea typeface="標楷體" panose="03000509000000000000" pitchFamily="65" charset="-120"/>
              </a:rPr>
              <a:t>日臺教人</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三</a:t>
            </a:r>
            <a:r>
              <a:rPr lang="en-US" altLang="zh-TW" sz="2000" dirty="0">
                <a:solidFill>
                  <a:srgbClr val="000000"/>
                </a:solidFill>
                <a:effectLst/>
                <a:latin typeface="標楷體" panose="03000509000000000000" pitchFamily="65" charset="-120"/>
                <a:ea typeface="標楷體" panose="03000509000000000000" pitchFamily="65" charset="-120"/>
              </a:rPr>
              <a:t>)</a:t>
            </a:r>
            <a:r>
              <a:rPr lang="zh-TW" altLang="en-US" sz="2000" dirty="0">
                <a:solidFill>
                  <a:srgbClr val="000000"/>
                </a:solidFill>
                <a:effectLst/>
                <a:latin typeface="標楷體" panose="03000509000000000000" pitchFamily="65" charset="-120"/>
                <a:ea typeface="標楷體" panose="03000509000000000000" pitchFamily="65" charset="-120"/>
              </a:rPr>
              <a:t>字第</a:t>
            </a:r>
            <a:r>
              <a:rPr lang="en-US" altLang="zh-TW" sz="2000" dirty="0">
                <a:solidFill>
                  <a:srgbClr val="000000"/>
                </a:solidFill>
                <a:effectLst/>
                <a:latin typeface="標楷體" panose="03000509000000000000" pitchFamily="65" charset="-120"/>
                <a:ea typeface="標楷體" panose="03000509000000000000" pitchFamily="65" charset="-120"/>
              </a:rPr>
              <a:t>1050129046</a:t>
            </a:r>
            <a:r>
              <a:rPr lang="zh-TW" altLang="en-US" sz="2000" dirty="0">
                <a:solidFill>
                  <a:srgbClr val="000000"/>
                </a:solidFill>
                <a:effectLst/>
                <a:latin typeface="標楷體" panose="03000509000000000000" pitchFamily="65" charset="-120"/>
                <a:ea typeface="標楷體" panose="03000509000000000000" pitchFamily="65" charset="-120"/>
              </a:rPr>
              <a:t>號函</a:t>
            </a:r>
            <a:r>
              <a:rPr lang="en-US" altLang="zh-TW" sz="2000" dirty="0">
                <a:solidFill>
                  <a:srgbClr val="000000"/>
                </a:solidFill>
                <a:effectLst/>
                <a:latin typeface="標楷體" panose="03000509000000000000" pitchFamily="65" charset="-120"/>
                <a:ea typeface="標楷體" panose="03000509000000000000" pitchFamily="65" charset="-120"/>
              </a:rPr>
              <a:t>)</a:t>
            </a:r>
          </a:p>
          <a:p>
            <a:pPr>
              <a:defRPr/>
            </a:pPr>
            <a:endParaRPr lang="en-US" altLang="zh-TW" sz="280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BCEA026D-0241-4EC1-BE36-6B348B204024}" type="slidenum">
              <a:rPr lang="zh-TW" altLang="en-US" smtClean="0"/>
              <a:pPr>
                <a:defRPr/>
              </a:pPr>
              <a:t>64</a:t>
            </a:fld>
            <a:endParaRPr lang="en-US" altLang="zh-TW"/>
          </a:p>
        </p:txBody>
      </p:sp>
    </p:spTree>
    <p:extLst>
      <p:ext uri="{BB962C8B-B14F-4D97-AF65-F5344CB8AC3E}">
        <p14:creationId xmlns:p14="http://schemas.microsoft.com/office/powerpoint/2010/main" val="34610658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76672"/>
            <a:ext cx="8229600" cy="1143000"/>
          </a:xfrm>
        </p:spPr>
        <p:txBody>
          <a:bodyPr/>
          <a:lstStyle/>
          <a:p>
            <a:pPr>
              <a:defRPr/>
            </a:pPr>
            <a:r>
              <a:rPr lang="zh-TW" altLang="en-US" sz="4000" b="0" i="0" u="none" strike="noStrike" baseline="0" dirty="0">
                <a:solidFill>
                  <a:srgbClr val="000000"/>
                </a:solidFill>
                <a:effectLst/>
                <a:latin typeface="標楷體" panose="03000509000000000000" pitchFamily="65" charset="-120"/>
                <a:ea typeface="標楷體" panose="03000509000000000000" pitchFamily="65" charset="-120"/>
              </a:rPr>
              <a:t>經學校或有關機關查證屬實</a:t>
            </a:r>
            <a:endParaRPr lang="zh-TW" altLang="en-US" sz="4000" dirty="0">
              <a:solidFill>
                <a:srgbClr val="000000"/>
              </a:solidFill>
            </a:endParaRPr>
          </a:p>
        </p:txBody>
      </p:sp>
      <p:sp>
        <p:nvSpPr>
          <p:cNvPr id="3" name="內容版面配置區 2"/>
          <p:cNvSpPr>
            <a:spLocks noGrp="1"/>
          </p:cNvSpPr>
          <p:nvPr>
            <p:ph idx="1"/>
          </p:nvPr>
        </p:nvSpPr>
        <p:spPr>
          <a:xfrm>
            <a:off x="611560" y="1629862"/>
            <a:ext cx="7768784" cy="4751466"/>
          </a:xfrm>
        </p:spPr>
        <p:txBody>
          <a:bodyPr/>
          <a:lstStyle/>
          <a:p>
            <a:pPr>
              <a:lnSpc>
                <a:spcPct val="150000"/>
              </a:lnSpc>
            </a:pPr>
            <a:r>
              <a:rPr lang="zh-TW" altLang="en-US" sz="2800" b="0" i="0" u="none" strike="noStrike" baseline="0" dirty="0">
                <a:solidFill>
                  <a:srgbClr val="000000"/>
                </a:solidFill>
                <a:effectLst/>
                <a:latin typeface="標楷體" panose="03000509000000000000" pitchFamily="65" charset="-120"/>
                <a:ea typeface="標楷體" panose="03000509000000000000" pitchFamily="65" charset="-120"/>
              </a:rPr>
              <a:t>刑事判決與行政處分，原可各自認定事實，行政爭訟事件並不受刑事判決認定事實之拘束。                       </a:t>
            </a:r>
            <a:endParaRPr lang="en-US" altLang="zh-TW" sz="2800" b="0" i="0" u="none" strike="noStrike" baseline="0" dirty="0">
              <a:solidFill>
                <a:srgbClr val="000000"/>
              </a:solidFill>
              <a:effectLst/>
              <a:latin typeface="標楷體" panose="03000509000000000000" pitchFamily="65" charset="-120"/>
              <a:ea typeface="標楷體" panose="03000509000000000000" pitchFamily="65" charset="-120"/>
            </a:endParaRPr>
          </a:p>
          <a:p>
            <a:pPr marL="0" indent="0">
              <a:buNone/>
            </a:pPr>
            <a:r>
              <a:rPr lang="zh-TW" altLang="en-US" sz="2800" dirty="0">
                <a:solidFill>
                  <a:srgbClr val="000000"/>
                </a:solidFill>
                <a:effectLst/>
                <a:latin typeface="標楷體" panose="03000509000000000000" pitchFamily="65" charset="-120"/>
                <a:ea typeface="標楷體" panose="03000509000000000000" pitchFamily="65" charset="-120"/>
              </a:rPr>
              <a:t>            </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（參閱最高行政法院</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111</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年度上字第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889</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號判決） </a:t>
            </a:r>
            <a:endParaRPr lang="en-US" altLang="zh-TW" sz="2000" dirty="0">
              <a:solidFill>
                <a:srgbClr val="000000"/>
              </a:solidFill>
              <a:effectLst/>
              <a:latin typeface="標楷體" panose="03000509000000000000" pitchFamily="65" charset="-120"/>
              <a:ea typeface="標楷體" panose="03000509000000000000" pitchFamily="65" charset="-120"/>
            </a:endParaRPr>
          </a:p>
          <a:p>
            <a:pPr>
              <a:lnSpc>
                <a:spcPct val="150000"/>
              </a:lnSpc>
              <a:defRPr/>
            </a:pPr>
            <a:r>
              <a:rPr lang="zh-TW" altLang="en-US" sz="2800" b="0" i="0" u="none" strike="noStrike" baseline="0" dirty="0">
                <a:solidFill>
                  <a:srgbClr val="000000"/>
                </a:solidFill>
                <a:effectLst/>
                <a:latin typeface="標楷體" panose="03000509000000000000" pitchFamily="65" charset="-120"/>
                <a:ea typeface="標楷體" panose="03000509000000000000" pitchFamily="65" charset="-120"/>
              </a:rPr>
              <a:t>所謂「經有關機關查證屬實」，並不以法院判決確定為限，尚包括檢察機關及主管行政機關查證屬實之情形。</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zh-TW" sz="1800" b="1" dirty="0">
                <a:solidFill>
                  <a:srgbClr val="C00000"/>
                </a:solidFill>
                <a:effectLst/>
                <a:ea typeface="標楷體" panose="03000509000000000000" pitchFamily="65" charset="-120"/>
                <a:cs typeface="Times New Roman" panose="02020603050405020304" pitchFamily="18" charset="0"/>
              </a:rPr>
              <a:t>不能徒以書面之起訴書為憑</a:t>
            </a:r>
            <a:r>
              <a:rPr lang="zh-TW" altLang="en-US" sz="1800" b="1" dirty="0">
                <a:solidFill>
                  <a:srgbClr val="C00000"/>
                </a:solidFill>
                <a:effectLst/>
                <a:ea typeface="標楷體" panose="03000509000000000000" pitchFamily="65" charset="-120"/>
                <a:cs typeface="Times New Roman" panose="02020603050405020304" pitchFamily="18" charset="0"/>
              </a:rPr>
              <a:t>尚須依證據</a:t>
            </a:r>
            <a:r>
              <a:rPr lang="en-US" altLang="zh-TW" sz="2400" b="0" i="0" u="none" strike="noStrike" baseline="0" dirty="0">
                <a:solidFill>
                  <a:srgbClr val="000000"/>
                </a:solidFill>
                <a:effectLst/>
                <a:latin typeface="標楷體" panose="03000509000000000000" pitchFamily="65" charset="-120"/>
                <a:ea typeface="標楷體" panose="03000509000000000000" pitchFamily="65" charset="-120"/>
              </a:rPr>
              <a:t>)</a:t>
            </a:r>
          </a:p>
          <a:p>
            <a:pPr marL="0" indent="0">
              <a:lnSpc>
                <a:spcPct val="150000"/>
              </a:lnSpc>
              <a:buNone/>
              <a:defRPr/>
            </a:pP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                 （參閱最高行政法院</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109</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年度上字第</a:t>
            </a:r>
            <a:r>
              <a:rPr lang="en-US" altLang="zh-TW" sz="2000" b="0" i="0" u="none" strike="noStrike" baseline="0" dirty="0">
                <a:solidFill>
                  <a:srgbClr val="000000"/>
                </a:solidFill>
                <a:effectLst/>
                <a:latin typeface="標楷體" panose="03000509000000000000" pitchFamily="65" charset="-120"/>
                <a:ea typeface="標楷體" panose="03000509000000000000" pitchFamily="65" charset="-120"/>
              </a:rPr>
              <a:t>700</a:t>
            </a:r>
            <a:r>
              <a:rPr lang="zh-TW" altLang="en-US" sz="2000" b="0" i="0" u="none" strike="noStrike" baseline="0" dirty="0">
                <a:solidFill>
                  <a:srgbClr val="000000"/>
                </a:solidFill>
                <a:effectLst/>
                <a:latin typeface="標楷體" panose="03000509000000000000" pitchFamily="65" charset="-120"/>
                <a:ea typeface="標楷體" panose="03000509000000000000" pitchFamily="65" charset="-120"/>
              </a:rPr>
              <a:t>號判決） </a:t>
            </a:r>
            <a:endParaRPr lang="en-US" altLang="zh-TW" sz="200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BCEA026D-0241-4EC1-BE36-6B348B204024}" type="slidenum">
              <a:rPr lang="zh-TW" altLang="en-US" smtClean="0"/>
              <a:pPr>
                <a:defRPr/>
              </a:pPr>
              <a:t>65</a:t>
            </a:fld>
            <a:endParaRPr lang="en-US" altLang="zh-TW"/>
          </a:p>
        </p:txBody>
      </p:sp>
    </p:spTree>
    <p:extLst>
      <p:ext uri="{BB962C8B-B14F-4D97-AF65-F5344CB8AC3E}">
        <p14:creationId xmlns:p14="http://schemas.microsoft.com/office/powerpoint/2010/main" val="31847798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24744"/>
            <a:ext cx="8229600" cy="1143000"/>
          </a:xfrm>
        </p:spPr>
        <p:txBody>
          <a:bodyPr/>
          <a:lstStyle/>
          <a:p>
            <a:r>
              <a:rPr lang="zh-TW" altLang="en-US" sz="4000" dirty="0">
                <a:solidFill>
                  <a:srgbClr val="000000"/>
                </a:solidFill>
                <a:effectLst/>
                <a:latin typeface="標楷體" panose="03000509000000000000" pitchFamily="65" charset="-120"/>
                <a:ea typeface="標楷體" panose="03000509000000000000" pitchFamily="65" charset="-120"/>
              </a:rPr>
              <a:t>結    語</a:t>
            </a:r>
          </a:p>
        </p:txBody>
      </p:sp>
      <p:sp>
        <p:nvSpPr>
          <p:cNvPr id="3" name="內容版面配置區 2"/>
          <p:cNvSpPr>
            <a:spLocks noGrp="1"/>
          </p:cNvSpPr>
          <p:nvPr>
            <p:ph idx="1"/>
          </p:nvPr>
        </p:nvSpPr>
        <p:spPr>
          <a:xfrm>
            <a:off x="2240740" y="2517695"/>
            <a:ext cx="5211579" cy="3215561"/>
          </a:xfrm>
        </p:spPr>
        <p:txBody>
          <a:bodyPr/>
          <a:lstStyle/>
          <a:p>
            <a:pPr>
              <a:lnSpc>
                <a:spcPct val="200000"/>
              </a:lnSpc>
              <a:buClr>
                <a:srgbClr val="7030A0"/>
              </a:buClr>
              <a:buFont typeface="Wingdings" panose="05000000000000000000" pitchFamily="2" charset="2"/>
              <a:buChar char="Ø"/>
            </a:pPr>
            <a:r>
              <a:rPr lang="zh-TW" altLang="en-US" sz="2800" dirty="0">
                <a:solidFill>
                  <a:srgbClr val="000000"/>
                </a:solidFill>
                <a:effectLst/>
                <a:latin typeface="標楷體" panose="03000509000000000000" pitchFamily="65" charset="-120"/>
                <a:ea typeface="標楷體" panose="03000509000000000000" pitchFamily="65" charset="-120"/>
              </a:rPr>
              <a:t>重視正當法律</a:t>
            </a:r>
            <a:r>
              <a:rPr lang="en-US" altLang="zh-TW" sz="2800" dirty="0">
                <a:solidFill>
                  <a:srgbClr val="000000"/>
                </a:solidFill>
                <a:effectLst/>
                <a:latin typeface="標楷體" panose="03000509000000000000" pitchFamily="65" charset="-120"/>
                <a:ea typeface="標楷體" panose="03000509000000000000" pitchFamily="65" charset="-120"/>
              </a:rPr>
              <a:t>(</a:t>
            </a:r>
            <a:r>
              <a:rPr lang="zh-TW" altLang="en-US" sz="2800" dirty="0">
                <a:solidFill>
                  <a:srgbClr val="000000"/>
                </a:solidFill>
                <a:effectLst/>
                <a:latin typeface="標楷體" panose="03000509000000000000" pitchFamily="65" charset="-120"/>
                <a:ea typeface="標楷體" panose="03000509000000000000" pitchFamily="65" charset="-120"/>
              </a:rPr>
              <a:t>行政</a:t>
            </a:r>
            <a:r>
              <a:rPr lang="en-US" altLang="zh-TW" sz="2800" dirty="0">
                <a:solidFill>
                  <a:srgbClr val="000000"/>
                </a:solidFill>
                <a:effectLst/>
                <a:latin typeface="標楷體" panose="03000509000000000000" pitchFamily="65" charset="-120"/>
                <a:ea typeface="標楷體" panose="03000509000000000000" pitchFamily="65" charset="-120"/>
              </a:rPr>
              <a:t>)</a:t>
            </a:r>
            <a:r>
              <a:rPr lang="zh-TW" altLang="en-US" sz="2800" dirty="0">
                <a:solidFill>
                  <a:srgbClr val="000000"/>
                </a:solidFill>
                <a:effectLst/>
                <a:latin typeface="標楷體" panose="03000509000000000000" pitchFamily="65" charset="-120"/>
                <a:ea typeface="標楷體" panose="03000509000000000000" pitchFamily="65" charset="-120"/>
              </a:rPr>
              <a:t>程序</a:t>
            </a:r>
            <a:endParaRPr lang="en-US" altLang="zh-TW" sz="2800" dirty="0">
              <a:solidFill>
                <a:srgbClr val="000000"/>
              </a:solidFill>
              <a:effectLst/>
              <a:latin typeface="標楷體" panose="03000509000000000000" pitchFamily="65" charset="-120"/>
              <a:ea typeface="標楷體" panose="03000509000000000000" pitchFamily="65" charset="-120"/>
            </a:endParaRPr>
          </a:p>
          <a:p>
            <a:pPr>
              <a:lnSpc>
                <a:spcPct val="200000"/>
              </a:lnSpc>
              <a:buClr>
                <a:srgbClr val="7030A0"/>
              </a:buClr>
              <a:buFont typeface="Wingdings" panose="05000000000000000000" pitchFamily="2" charset="2"/>
              <a:buChar char="Ø"/>
            </a:pPr>
            <a:r>
              <a:rPr lang="zh-TW" altLang="en-US" sz="2800" dirty="0">
                <a:solidFill>
                  <a:srgbClr val="000000"/>
                </a:solidFill>
                <a:effectLst/>
                <a:latin typeface="標楷體" panose="03000509000000000000" pitchFamily="65" charset="-120"/>
                <a:ea typeface="標楷體" panose="03000509000000000000" pitchFamily="65" charset="-120"/>
              </a:rPr>
              <a:t>須依據證據認定事實</a:t>
            </a:r>
            <a:endParaRPr lang="en-US" altLang="zh-TW" sz="2800" dirty="0">
              <a:solidFill>
                <a:srgbClr val="000000"/>
              </a:solidFill>
              <a:effectLst/>
              <a:latin typeface="標楷體" panose="03000509000000000000" pitchFamily="65" charset="-120"/>
              <a:ea typeface="標楷體" panose="03000509000000000000" pitchFamily="65" charset="-120"/>
            </a:endParaRPr>
          </a:p>
          <a:p>
            <a:pPr>
              <a:lnSpc>
                <a:spcPct val="200000"/>
              </a:lnSpc>
              <a:buClr>
                <a:srgbClr val="7030A0"/>
              </a:buClr>
              <a:buFont typeface="Wingdings" panose="05000000000000000000" pitchFamily="2" charset="2"/>
              <a:buChar char="Ø"/>
            </a:pPr>
            <a:r>
              <a:rPr lang="zh-TW" altLang="en-US" sz="2800" dirty="0">
                <a:solidFill>
                  <a:srgbClr val="000000"/>
                </a:solidFill>
                <a:effectLst/>
                <a:latin typeface="標楷體" panose="03000509000000000000" pitchFamily="65" charset="-120"/>
                <a:ea typeface="標楷體" panose="03000509000000000000" pitchFamily="65" charset="-120"/>
              </a:rPr>
              <a:t>案件處理尚需接受各方檢驗</a:t>
            </a:r>
            <a:endParaRPr lang="en-US" altLang="zh-TW" sz="2800" dirty="0">
              <a:solidFill>
                <a:srgbClr val="000000"/>
              </a:solidFill>
              <a:effectLst/>
              <a:latin typeface="標楷體" panose="03000509000000000000" pitchFamily="65" charset="-120"/>
              <a:ea typeface="標楷體" panose="03000509000000000000" pitchFamily="65" charset="-120"/>
            </a:endParaRPr>
          </a:p>
          <a:p>
            <a:pPr>
              <a:lnSpc>
                <a:spcPct val="200000"/>
              </a:lnSpc>
              <a:buClr>
                <a:srgbClr val="7030A0"/>
              </a:buClr>
              <a:buFont typeface="Wingdings" panose="05000000000000000000" pitchFamily="2" charset="2"/>
              <a:buChar char="Ø"/>
            </a:pPr>
            <a:endParaRPr lang="zh-TW" altLang="en-US" dirty="0"/>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66</a:t>
            </a:fld>
            <a:endParaRPr lang="en-US" altLang="zh-TW"/>
          </a:p>
        </p:txBody>
      </p:sp>
    </p:spTree>
    <p:extLst>
      <p:ext uri="{BB962C8B-B14F-4D97-AF65-F5344CB8AC3E}">
        <p14:creationId xmlns:p14="http://schemas.microsoft.com/office/powerpoint/2010/main" val="140750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67</a:t>
            </a:fld>
            <a:endParaRPr lang="en-US" altLang="zh-TW"/>
          </a:p>
        </p:txBody>
      </p:sp>
      <p:pic>
        <p:nvPicPr>
          <p:cNvPr id="5" name="Picture 4" descr="拜拜"/>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8464" y="4088037"/>
            <a:ext cx="1103909" cy="898481"/>
          </a:xfrm>
          <a:prstGeom prst="rect">
            <a:avLst/>
          </a:prstGeom>
          <a:ln>
            <a:noFill/>
          </a:ln>
          <a:effectLst>
            <a:softEdge rad="112500"/>
          </a:effectLst>
        </p:spPr>
      </p:pic>
      <p:sp>
        <p:nvSpPr>
          <p:cNvPr id="6" name="矩形 5"/>
          <p:cNvSpPr/>
          <p:nvPr/>
        </p:nvSpPr>
        <p:spPr>
          <a:xfrm>
            <a:off x="4267200" y="4986518"/>
            <a:ext cx="4572000" cy="1053302"/>
          </a:xfrm>
          <a:prstGeom prst="rect">
            <a:avLst/>
          </a:prstGeom>
        </p:spPr>
        <p:txBody>
          <a:bodyPr>
            <a:spAutoFit/>
          </a:bodyPr>
          <a:lstStyle/>
          <a:p>
            <a:pPr algn="ctr">
              <a:lnSpc>
                <a:spcPct val="150000"/>
              </a:lnSpc>
            </a:pPr>
            <a:r>
              <a:rPr lang="zh-TW" altLang="en-US" sz="2400" dirty="0">
                <a:solidFill>
                  <a:srgbClr val="000000"/>
                </a:solidFill>
                <a:latin typeface="標楷體" panose="03000509000000000000" pitchFamily="65" charset="-120"/>
              </a:rPr>
              <a:t>吳  昌  倫</a:t>
            </a:r>
            <a:endParaRPr lang="en-US" altLang="zh-TW" sz="2400" dirty="0">
              <a:solidFill>
                <a:srgbClr val="000000"/>
              </a:solidFill>
              <a:latin typeface="標楷體" panose="03000509000000000000" pitchFamily="65" charset="-120"/>
            </a:endParaRPr>
          </a:p>
          <a:p>
            <a:pPr algn="ctr">
              <a:lnSpc>
                <a:spcPct val="150000"/>
              </a:lnSpc>
            </a:pPr>
            <a:r>
              <a:rPr lang="en-US" altLang="zh-TW" sz="2000" dirty="0">
                <a:solidFill>
                  <a:srgbClr val="000000"/>
                </a:solidFill>
                <a:latin typeface="+mj-lt"/>
                <a:ea typeface="+mn-ea"/>
              </a:rPr>
              <a:t>email</a:t>
            </a:r>
            <a:r>
              <a:rPr lang="zh-TW" altLang="en-US" sz="2000" dirty="0">
                <a:solidFill>
                  <a:srgbClr val="000000"/>
                </a:solidFill>
                <a:latin typeface="+mj-lt"/>
                <a:ea typeface="新細明體"/>
              </a:rPr>
              <a:t>：</a:t>
            </a:r>
            <a:r>
              <a:rPr lang="en-US" altLang="zh-TW" sz="2000" dirty="0">
                <a:solidFill>
                  <a:srgbClr val="000000"/>
                </a:solidFill>
                <a:latin typeface="+mj-lt"/>
                <a:ea typeface="+mn-ea"/>
              </a:rPr>
              <a:t>Len0512@gmail.com </a:t>
            </a:r>
            <a:endParaRPr lang="zh-TW" altLang="en-US" sz="2000" dirty="0">
              <a:solidFill>
                <a:srgbClr val="000000"/>
              </a:solidFill>
              <a:latin typeface="+mj-lt"/>
              <a:ea typeface="+mn-ea"/>
            </a:endParaRPr>
          </a:p>
        </p:txBody>
      </p:sp>
      <p:sp>
        <p:nvSpPr>
          <p:cNvPr id="7" name="標題 1"/>
          <p:cNvSpPr>
            <a:spLocks noGrp="1" noChangeArrowheads="1"/>
          </p:cNvSpPr>
          <p:nvPr>
            <p:ph type="title"/>
          </p:nvPr>
        </p:nvSpPr>
        <p:spPr>
          <a:xfrm>
            <a:off x="4438972" y="1174982"/>
            <a:ext cx="3962895" cy="2736304"/>
          </a:xfrm>
        </p:spPr>
        <p:txBody>
          <a:bodyPr/>
          <a:lstStyle/>
          <a:p>
            <a:pPr>
              <a:lnSpc>
                <a:spcPct val="200000"/>
              </a:lnSpc>
            </a:pPr>
            <a:r>
              <a:rPr lang="zh-TW" altLang="en-US" sz="4800" dirty="0">
                <a:solidFill>
                  <a:srgbClr val="000000"/>
                </a:solidFill>
                <a:effectLst/>
                <a:ea typeface="標楷體" pitchFamily="65" charset="-120"/>
              </a:rPr>
              <a:t>簡 報 結 束   </a:t>
            </a:r>
            <a:br>
              <a:rPr lang="en-US" altLang="zh-TW" sz="4800" dirty="0">
                <a:solidFill>
                  <a:srgbClr val="000000"/>
                </a:solidFill>
                <a:effectLst/>
                <a:ea typeface="標楷體" pitchFamily="65" charset="-120"/>
              </a:rPr>
            </a:br>
            <a:r>
              <a:rPr lang="zh-TW" altLang="en-US" sz="4800" dirty="0">
                <a:solidFill>
                  <a:srgbClr val="000000"/>
                </a:solidFill>
                <a:effectLst/>
                <a:ea typeface="標楷體" pitchFamily="65" charset="-120"/>
              </a:rPr>
              <a:t>敬 請 指 教</a:t>
            </a:r>
            <a:endParaRPr lang="zh-TW" altLang="en-US" sz="4800" dirty="0">
              <a:solidFill>
                <a:srgbClr val="000000"/>
              </a:solidFill>
              <a:effectLst/>
              <a:latin typeface="標楷體" pitchFamily="65" charset="-120"/>
              <a:ea typeface="標楷體" pitchFamily="65" charset="-120"/>
            </a:endParaRPr>
          </a:p>
        </p:txBody>
      </p:sp>
      <p:pic>
        <p:nvPicPr>
          <p:cNvPr id="9" name="圖片 8">
            <a:extLst>
              <a:ext uri="{FF2B5EF4-FFF2-40B4-BE49-F238E27FC236}">
                <a16:creationId xmlns:a16="http://schemas.microsoft.com/office/drawing/2014/main" id="{DA72E281-C19F-4446-BD21-6D9555EBE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1231" y="1579950"/>
            <a:ext cx="5369843" cy="4027382"/>
          </a:xfrm>
          <a:prstGeom prst="rect">
            <a:avLst/>
          </a:prstGeom>
        </p:spPr>
      </p:pic>
    </p:spTree>
    <p:extLst>
      <p:ext uri="{BB962C8B-B14F-4D97-AF65-F5344CB8AC3E}">
        <p14:creationId xmlns:p14="http://schemas.microsoft.com/office/powerpoint/2010/main" val="307143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174" y="210454"/>
            <a:ext cx="8229600" cy="1143000"/>
          </a:xfrm>
        </p:spPr>
        <p:txBody>
          <a:bodyPr/>
          <a:lstStyle/>
          <a:p>
            <a:r>
              <a:rPr lang="zh-TW" altLang="en-US" sz="3200" dirty="0">
                <a:solidFill>
                  <a:srgbClr val="000000"/>
                </a:solidFill>
                <a:effectLst/>
                <a:latin typeface="標楷體" panose="03000509000000000000" pitchFamily="65" charset="-120"/>
                <a:ea typeface="標楷體" panose="03000509000000000000" pitchFamily="65" charset="-120"/>
              </a:rPr>
              <a:t>一</a:t>
            </a:r>
            <a:r>
              <a:rPr lang="zh-TW" altLang="en-US" sz="3200" dirty="0">
                <a:solidFill>
                  <a:srgbClr val="000000"/>
                </a:solidFill>
                <a:effectLst/>
                <a:latin typeface="標楷體"/>
                <a:ea typeface="標楷體"/>
              </a:rPr>
              <a:t>、</a:t>
            </a:r>
            <a:r>
              <a:rPr lang="zh-TW" altLang="en-US" sz="3200" dirty="0">
                <a:solidFill>
                  <a:srgbClr val="000000"/>
                </a:solidFill>
                <a:effectLst/>
                <a:latin typeface="標楷體" panose="03000509000000000000" pitchFamily="65" charset="-120"/>
                <a:ea typeface="標楷體" panose="03000509000000000000" pitchFamily="65" charset="-120"/>
              </a:rPr>
              <a:t>修法重大變革概覽</a:t>
            </a:r>
          </a:p>
        </p:txBody>
      </p:sp>
      <p:sp>
        <p:nvSpPr>
          <p:cNvPr id="3" name="內容版面配置區 2"/>
          <p:cNvSpPr>
            <a:spLocks noGrp="1"/>
          </p:cNvSpPr>
          <p:nvPr>
            <p:ph idx="1"/>
          </p:nvPr>
        </p:nvSpPr>
        <p:spPr>
          <a:xfrm>
            <a:off x="570384" y="1337058"/>
            <a:ext cx="8003232" cy="4973103"/>
          </a:xfrm>
        </p:spPr>
        <p:txBody>
          <a:bodyPr lIns="90000"/>
          <a:lstStyle/>
          <a:p>
            <a:r>
              <a:rPr lang="zh-TW" altLang="en-US" sz="2200" i="0" u="none" strike="noStrike" baseline="0" dirty="0">
                <a:solidFill>
                  <a:srgbClr val="C00000"/>
                </a:solidFill>
                <a:effectLst/>
                <a:latin typeface="標楷體" panose="03000509000000000000" pitchFamily="65" charset="-120"/>
                <a:ea typeface="標楷體" panose="03000509000000000000" pitchFamily="65" charset="-120"/>
              </a:rPr>
              <a:t>師對生</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之霸凌移置校事會議調查</a:t>
            </a:r>
            <a:r>
              <a:rPr lang="zh-TW" altLang="en-US" sz="2200" dirty="0">
                <a:solidFill>
                  <a:srgbClr val="000000"/>
                </a:solidFill>
                <a:effectLst/>
                <a:latin typeface="標楷體" panose="03000509000000000000" pitchFamily="65" charset="-120"/>
                <a:ea typeface="標楷體" panose="03000509000000000000" pitchFamily="65" charset="-120"/>
              </a:rPr>
              <a:t>。（解聘辦法第</a:t>
            </a:r>
            <a:r>
              <a:rPr lang="en-US" altLang="zh-TW" sz="2200" dirty="0">
                <a:solidFill>
                  <a:srgbClr val="000000"/>
                </a:solidFill>
                <a:effectLst/>
                <a:latin typeface="標楷體" panose="03000509000000000000" pitchFamily="65" charset="-120"/>
                <a:ea typeface="標楷體" panose="03000509000000000000" pitchFamily="65" charset="-120"/>
              </a:rPr>
              <a:t>2</a:t>
            </a:r>
            <a:r>
              <a:rPr lang="zh-TW" altLang="en-US" sz="2200" dirty="0">
                <a:solidFill>
                  <a:srgbClr val="000000"/>
                </a:solidFill>
                <a:effectLst/>
                <a:latin typeface="標楷體" panose="03000509000000000000" pitchFamily="65" charset="-120"/>
                <a:ea typeface="標楷體" panose="03000509000000000000" pitchFamily="65" charset="-120"/>
              </a:rPr>
              <a:t>條） </a:t>
            </a:r>
            <a:endParaRPr lang="en-US" altLang="zh-TW" sz="2200" i="0" u="none" strike="noStrike" baseline="0" dirty="0">
              <a:solidFill>
                <a:srgbClr val="000000"/>
              </a:solidFill>
              <a:effectLst/>
              <a:latin typeface="標楷體" panose="03000509000000000000" pitchFamily="65" charset="-120"/>
              <a:ea typeface="標楷體" panose="03000509000000000000" pitchFamily="65" charset="-120"/>
            </a:endParaRPr>
          </a:p>
          <a:p>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調查人員從人才庫推舉</a:t>
            </a:r>
            <a:r>
              <a:rPr lang="en-US" altLang="zh-TW" sz="2200" i="0" u="none" strike="noStrike" baseline="0" dirty="0">
                <a:solidFill>
                  <a:srgbClr val="C00000"/>
                </a:solidFill>
                <a:effectLst/>
                <a:latin typeface="標楷體" panose="03000509000000000000" pitchFamily="65" charset="-120"/>
                <a:ea typeface="標楷體" panose="03000509000000000000" pitchFamily="65" charset="-120"/>
              </a:rPr>
              <a:t>3〜5</a:t>
            </a:r>
            <a:r>
              <a:rPr lang="zh-TW" altLang="en-US" sz="2200" i="0" u="none" strike="noStrike" baseline="0" dirty="0">
                <a:solidFill>
                  <a:srgbClr val="C00000"/>
                </a:solidFill>
                <a:effectLst/>
                <a:latin typeface="標楷體" panose="03000509000000000000" pitchFamily="65" charset="-120"/>
                <a:ea typeface="標楷體" panose="03000509000000000000" pitchFamily="65" charset="-120"/>
              </a:rPr>
              <a:t>倍</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供學校遴選、</a:t>
            </a:r>
            <a:r>
              <a:rPr lang="zh-TW" altLang="en-US" sz="2200" i="0" u="none" strike="noStrike" baseline="0" dirty="0">
                <a:solidFill>
                  <a:srgbClr val="C00000"/>
                </a:solidFill>
                <a:effectLst/>
                <a:latin typeface="標楷體" panose="03000509000000000000" pitchFamily="65" charset="-120"/>
                <a:ea typeface="標楷體" panose="03000509000000000000" pitchFamily="65" charset="-120"/>
              </a:rPr>
              <a:t>全外聘</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並有一人</a:t>
            </a:r>
            <a:r>
              <a:rPr lang="zh-TW" altLang="en-US" sz="2200" i="0" u="none" strike="noStrike" baseline="0" dirty="0">
                <a:solidFill>
                  <a:srgbClr val="C00000"/>
                </a:solidFill>
                <a:effectLst/>
                <a:latin typeface="標楷體" panose="03000509000000000000" pitchFamily="65" charset="-120"/>
                <a:ea typeface="標楷體" panose="03000509000000000000" pitchFamily="65" charset="-120"/>
              </a:rPr>
              <a:t>法律專家學者</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（解聘辦法第</a:t>
            </a:r>
            <a:r>
              <a:rPr lang="en-US" altLang="zh-TW" sz="2200" i="0" u="none" strike="noStrike" baseline="0" dirty="0">
                <a:solidFill>
                  <a:srgbClr val="000000"/>
                </a:solidFill>
                <a:effectLst/>
                <a:latin typeface="標楷體" panose="03000509000000000000" pitchFamily="65" charset="-120"/>
                <a:ea typeface="標楷體" panose="03000509000000000000" pitchFamily="65" charset="-120"/>
              </a:rPr>
              <a:t>16</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條）</a:t>
            </a:r>
            <a:endParaRPr lang="en-US" altLang="zh-TW" sz="2200" i="0" u="none" strike="noStrike" baseline="0" dirty="0">
              <a:solidFill>
                <a:srgbClr val="000000"/>
              </a:solidFill>
              <a:effectLst/>
              <a:latin typeface="標楷體" panose="03000509000000000000" pitchFamily="65" charset="-120"/>
              <a:ea typeface="標楷體" panose="03000509000000000000" pitchFamily="65" charset="-120"/>
            </a:endParaRPr>
          </a:p>
          <a:p>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區分不同事件的調查程序</a:t>
            </a:r>
            <a:r>
              <a:rPr lang="en-US" altLang="zh-TW" sz="220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2200" i="0" u="none" strike="noStrike" baseline="0" dirty="0">
                <a:solidFill>
                  <a:srgbClr val="C00000"/>
                </a:solidFill>
                <a:effectLst/>
                <a:latin typeface="標楷體" panose="03000509000000000000" pitchFamily="65" charset="-120"/>
                <a:ea typeface="標楷體" panose="03000509000000000000" pitchFamily="65" charset="-120"/>
              </a:rPr>
              <a:t>直接派員</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調查</a:t>
            </a:r>
            <a:r>
              <a:rPr lang="en-US" altLang="zh-TW" sz="220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，減輕學校負擔。（解聘辦法第</a:t>
            </a:r>
            <a:r>
              <a:rPr lang="en-US" altLang="zh-TW" sz="2200" i="0" u="none" strike="noStrike" baseline="0" dirty="0">
                <a:solidFill>
                  <a:srgbClr val="000000"/>
                </a:solidFill>
                <a:effectLst/>
                <a:latin typeface="標楷體" panose="03000509000000000000" pitchFamily="65" charset="-120"/>
                <a:ea typeface="標楷體" panose="03000509000000000000" pitchFamily="65" charset="-120"/>
              </a:rPr>
              <a:t>13</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a:t>
            </a:r>
            <a:r>
              <a:rPr lang="en-US" altLang="zh-TW" sz="2200" i="0" u="none" strike="noStrike" baseline="0" dirty="0">
                <a:solidFill>
                  <a:srgbClr val="000000"/>
                </a:solidFill>
                <a:effectLst/>
                <a:latin typeface="標楷體" panose="03000509000000000000" pitchFamily="65" charset="-120"/>
                <a:ea typeface="標楷體" panose="03000509000000000000" pitchFamily="65" charset="-120"/>
              </a:rPr>
              <a:t>47</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條）</a:t>
            </a:r>
          </a:p>
          <a:p>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明定教師的</a:t>
            </a:r>
            <a:r>
              <a:rPr lang="zh-TW" altLang="en-US" sz="2200" i="0" u="none" strike="noStrike" baseline="0" dirty="0">
                <a:solidFill>
                  <a:srgbClr val="C00000"/>
                </a:solidFill>
                <a:effectLst/>
                <a:latin typeface="標楷體" panose="03000509000000000000" pitchFamily="65" charset="-120"/>
                <a:ea typeface="標楷體" panose="03000509000000000000" pitchFamily="65" charset="-120"/>
              </a:rPr>
              <a:t>阻卻違法事由</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，維護教師權益，鼓勵並保障教師積極輔導管教學生。（解聘辦法第</a:t>
            </a:r>
            <a:r>
              <a:rPr lang="en-US" altLang="zh-TW" sz="2200" i="0" u="none" strike="noStrike" baseline="0" dirty="0">
                <a:solidFill>
                  <a:srgbClr val="000000"/>
                </a:solidFill>
                <a:effectLst/>
                <a:latin typeface="標楷體" panose="03000509000000000000" pitchFamily="65" charset="-120"/>
                <a:ea typeface="標楷體" panose="03000509000000000000" pitchFamily="65" charset="-120"/>
              </a:rPr>
              <a:t>4</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條） </a:t>
            </a:r>
          </a:p>
          <a:p>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主管機關</a:t>
            </a:r>
            <a:r>
              <a:rPr lang="zh-TW" altLang="en-US" sz="2200" i="0" u="none" strike="noStrike" baseline="0" dirty="0">
                <a:solidFill>
                  <a:srgbClr val="C00000"/>
                </a:solidFill>
                <a:effectLst/>
                <a:latin typeface="標楷體" panose="03000509000000000000" pitchFamily="65" charset="-120"/>
                <a:ea typeface="標楷體" panose="03000509000000000000" pitchFamily="65" charset="-120"/>
              </a:rPr>
              <a:t>應</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設</a:t>
            </a:r>
            <a:r>
              <a:rPr lang="zh-TW" altLang="en-US" sz="2200" i="0" u="none" strike="noStrike" baseline="0" dirty="0">
                <a:solidFill>
                  <a:srgbClr val="C00000"/>
                </a:solidFill>
                <a:effectLst/>
                <a:latin typeface="標楷體" panose="03000509000000000000" pitchFamily="65" charset="-120"/>
                <a:ea typeface="標楷體" panose="03000509000000000000" pitchFamily="65" charset="-120"/>
              </a:rPr>
              <a:t>審議委員會</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，審查教師解聘、不續聘或終局停聘之決定</a:t>
            </a:r>
            <a:r>
              <a:rPr lang="en-US" altLang="zh-TW" sz="220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解聘辦法</a:t>
            </a:r>
            <a:r>
              <a:rPr lang="en-US" altLang="zh-TW" sz="2200" i="0" u="none" strike="noStrike" baseline="0" dirty="0">
                <a:solidFill>
                  <a:srgbClr val="000000"/>
                </a:solidFill>
                <a:effectLst/>
                <a:latin typeface="標楷體" panose="03000509000000000000" pitchFamily="65" charset="-120"/>
                <a:ea typeface="標楷體" panose="03000509000000000000" pitchFamily="65" charset="-120"/>
              </a:rPr>
              <a:t>52</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條</a:t>
            </a:r>
            <a:r>
              <a:rPr lang="en-US" altLang="zh-TW" sz="2200" i="0" u="none" strike="noStrike" baseline="0" dirty="0">
                <a:solidFill>
                  <a:srgbClr val="000000"/>
                </a:solidFill>
                <a:effectLst/>
                <a:latin typeface="標楷體" panose="03000509000000000000" pitchFamily="65" charset="-120"/>
                <a:ea typeface="標楷體" panose="03000509000000000000" pitchFamily="65" charset="-120"/>
              </a:rPr>
              <a:t>)</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a:t>
            </a:r>
          </a:p>
          <a:p>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發現事件調查程序或終局實體處理</a:t>
            </a:r>
            <a:r>
              <a:rPr lang="zh-TW" altLang="en-US" sz="2200" i="0" u="none" strike="noStrike" baseline="0" dirty="0">
                <a:solidFill>
                  <a:srgbClr val="C00000"/>
                </a:solidFill>
                <a:effectLst/>
                <a:latin typeface="標楷體" panose="03000509000000000000" pitchFamily="65" charset="-120"/>
                <a:ea typeface="標楷體" panose="03000509000000000000" pitchFamily="65" charset="-120"/>
              </a:rPr>
              <a:t>重大瑕疵</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時，得命學校繼續調查、重新調查或依法處理（解聘辦法第</a:t>
            </a:r>
            <a:r>
              <a:rPr lang="en-US" altLang="zh-TW" sz="2200" i="0" u="none" strike="noStrike" baseline="0" dirty="0">
                <a:solidFill>
                  <a:srgbClr val="000000"/>
                </a:solidFill>
                <a:effectLst/>
                <a:latin typeface="標楷體" panose="03000509000000000000" pitchFamily="65" charset="-120"/>
                <a:ea typeface="標楷體" panose="03000509000000000000" pitchFamily="65" charset="-120"/>
              </a:rPr>
              <a:t>53~56</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條） </a:t>
            </a:r>
          </a:p>
          <a:p>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檢舉人不服學校不受理決定，及被害人不服終局處理結果，得向主管機關</a:t>
            </a:r>
            <a:r>
              <a:rPr lang="zh-TW" altLang="en-US" sz="2200" i="0" u="none" strike="noStrike" baseline="0" dirty="0">
                <a:solidFill>
                  <a:srgbClr val="C00000"/>
                </a:solidFill>
                <a:effectLst/>
                <a:latin typeface="標楷體" panose="03000509000000000000" pitchFamily="65" charset="-120"/>
                <a:ea typeface="標楷體" panose="03000509000000000000" pitchFamily="65" charset="-120"/>
              </a:rPr>
              <a:t>陳情</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。（解聘辦法第</a:t>
            </a:r>
            <a:r>
              <a:rPr lang="en-US" altLang="zh-TW" sz="2200" i="0" u="none" strike="noStrike" baseline="0" dirty="0">
                <a:solidFill>
                  <a:srgbClr val="000000"/>
                </a:solidFill>
                <a:effectLst/>
                <a:latin typeface="標楷體" panose="03000509000000000000" pitchFamily="65" charset="-120"/>
                <a:ea typeface="標楷體" panose="03000509000000000000" pitchFamily="65" charset="-120"/>
              </a:rPr>
              <a:t>10</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a:t>
            </a:r>
            <a:r>
              <a:rPr lang="en-US" altLang="zh-TW" sz="2200" i="0" u="none" strike="noStrike" baseline="0" dirty="0">
                <a:solidFill>
                  <a:srgbClr val="000000"/>
                </a:solidFill>
                <a:effectLst/>
                <a:latin typeface="標楷體" panose="03000509000000000000" pitchFamily="65" charset="-120"/>
                <a:ea typeface="標楷體" panose="03000509000000000000" pitchFamily="65" charset="-120"/>
              </a:rPr>
              <a:t>50</a:t>
            </a:r>
            <a:r>
              <a:rPr lang="zh-TW" altLang="en-US" sz="2200" i="0" u="none" strike="noStrike" baseline="0" dirty="0">
                <a:solidFill>
                  <a:srgbClr val="000000"/>
                </a:solidFill>
                <a:effectLst/>
                <a:latin typeface="標楷體" panose="03000509000000000000" pitchFamily="65" charset="-120"/>
                <a:ea typeface="標楷體" panose="03000509000000000000" pitchFamily="65" charset="-120"/>
              </a:rPr>
              <a:t>條）</a:t>
            </a:r>
            <a:endParaRPr lang="en-US" altLang="zh-TW" sz="2200" i="0" u="none" strike="noStrike" baseline="0" dirty="0">
              <a:solidFill>
                <a:srgbClr val="000000"/>
              </a:solidFill>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7</a:t>
            </a:fld>
            <a:endParaRPr lang="en-US" altLang="zh-TW"/>
          </a:p>
        </p:txBody>
      </p:sp>
    </p:spTree>
    <p:extLst>
      <p:ext uri="{BB962C8B-B14F-4D97-AF65-F5344CB8AC3E}">
        <p14:creationId xmlns:p14="http://schemas.microsoft.com/office/powerpoint/2010/main" val="284435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8229600" cy="1143000"/>
          </a:xfrm>
        </p:spPr>
        <p:txBody>
          <a:bodyPr/>
          <a:lstStyle/>
          <a:p>
            <a:r>
              <a:rPr lang="zh-TW" altLang="en-US" sz="3600" dirty="0">
                <a:solidFill>
                  <a:srgbClr val="000000"/>
                </a:solidFill>
                <a:effectLst/>
                <a:latin typeface="標楷體" panose="03000509000000000000" pitchFamily="65" charset="-120"/>
                <a:ea typeface="標楷體" panose="03000509000000000000" pitchFamily="65" charset="-120"/>
              </a:rPr>
              <a:t>二</a:t>
            </a:r>
            <a:r>
              <a:rPr lang="zh-TW" altLang="en-US" sz="3600" dirty="0">
                <a:solidFill>
                  <a:srgbClr val="000000"/>
                </a:solidFill>
                <a:effectLst/>
                <a:latin typeface="標楷體"/>
                <a:ea typeface="標楷體"/>
              </a:rPr>
              <a:t>、</a:t>
            </a:r>
            <a:r>
              <a:rPr lang="zh-TW" altLang="en-US" sz="3600" dirty="0">
                <a:solidFill>
                  <a:srgbClr val="000000"/>
                </a:solidFill>
                <a:effectLst/>
                <a:latin typeface="標楷體" panose="03000509000000000000" pitchFamily="65" charset="-120"/>
                <a:ea typeface="標楷體" panose="03000509000000000000" pitchFamily="65" charset="-120"/>
              </a:rPr>
              <a:t>校事會議處理案件範圍</a:t>
            </a:r>
            <a:endParaRPr lang="zh-TW" altLang="en-US" sz="3200" dirty="0">
              <a:solidFill>
                <a:srgbClr val="000000"/>
              </a:solidFill>
              <a:effectLst/>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79512" y="1819293"/>
            <a:ext cx="8784976" cy="4446315"/>
          </a:xfrm>
        </p:spPr>
        <p:txBody>
          <a:bodyPr lIns="90000"/>
          <a:lstStyle/>
          <a:p>
            <a:pPr>
              <a:buClr>
                <a:srgbClr val="7030A0"/>
              </a:buClr>
            </a:pPr>
            <a:r>
              <a:rPr lang="zh-TW" altLang="en-US" sz="2200" dirty="0">
                <a:solidFill>
                  <a:srgbClr val="C00000"/>
                </a:solidFill>
                <a:effectLst/>
                <a:latin typeface="標楷體" panose="03000509000000000000" pitchFamily="65" charset="-120"/>
                <a:ea typeface="標楷體" panose="03000509000000000000" pitchFamily="65" charset="-120"/>
              </a:rPr>
              <a:t>處理</a:t>
            </a:r>
            <a:r>
              <a:rPr lang="zh-TW" altLang="en-US" sz="2800" b="1" dirty="0">
                <a:solidFill>
                  <a:srgbClr val="C00000"/>
                </a:solidFill>
                <a:effectLst/>
                <a:highlight>
                  <a:srgbClr val="FFFF00"/>
                </a:highlight>
                <a:latin typeface="標楷體" panose="03000509000000000000" pitchFamily="65" charset="-120"/>
                <a:ea typeface="標楷體" panose="03000509000000000000" pitchFamily="65" charset="-120"/>
              </a:rPr>
              <a:t>疑似</a:t>
            </a:r>
            <a:r>
              <a:rPr lang="zh-TW" altLang="en-US" sz="2200" dirty="0">
                <a:solidFill>
                  <a:srgbClr val="C00000"/>
                </a:solidFill>
                <a:effectLst/>
                <a:latin typeface="標楷體" panose="03000509000000000000" pitchFamily="65" charset="-120"/>
                <a:ea typeface="標楷體" panose="03000509000000000000" pitchFamily="65" charset="-120"/>
              </a:rPr>
              <a:t>不適任教師案件</a:t>
            </a:r>
            <a:r>
              <a:rPr lang="zh-TW" altLang="en-US" sz="2200" dirty="0">
                <a:solidFill>
                  <a:srgbClr val="000000"/>
                </a:solidFill>
                <a:effectLst/>
                <a:latin typeface="新細明體"/>
                <a:ea typeface="新細明體"/>
              </a:rPr>
              <a:t>，</a:t>
            </a:r>
            <a:r>
              <a:rPr lang="zh-TW" altLang="en-US" sz="2200" dirty="0">
                <a:solidFill>
                  <a:srgbClr val="000000"/>
                </a:solidFill>
                <a:effectLst/>
                <a:latin typeface="標楷體" panose="03000509000000000000" pitchFamily="65" charset="-120"/>
                <a:ea typeface="標楷體" panose="03000509000000000000" pitchFamily="65" charset="-120"/>
              </a:rPr>
              <a:t>包含</a:t>
            </a:r>
            <a:r>
              <a:rPr lang="zh-TW" altLang="en-US" sz="2200" dirty="0">
                <a:solidFill>
                  <a:srgbClr val="000000"/>
                </a:solidFill>
                <a:effectLst/>
                <a:latin typeface="新細明體"/>
              </a:rPr>
              <a:t>：</a:t>
            </a:r>
            <a:endParaRPr lang="en-US" altLang="zh-TW" sz="2200" dirty="0">
              <a:solidFill>
                <a:srgbClr val="000000"/>
              </a:solidFill>
              <a:effectLst/>
              <a:latin typeface="新細明體"/>
            </a:endParaRPr>
          </a:p>
          <a:p>
            <a:pPr marL="704850" defTabSz="1080000">
              <a:buFont typeface="Wingdings" panose="05000000000000000000" pitchFamily="2" charset="2"/>
              <a:buChar char="Ø"/>
            </a:pPr>
            <a:r>
              <a:rPr lang="zh-TW" altLang="en-US" sz="2200" dirty="0">
                <a:solidFill>
                  <a:srgbClr val="000000"/>
                </a:solidFill>
                <a:effectLst/>
                <a:latin typeface="標楷體" panose="03000509000000000000" pitchFamily="65" charset="-120"/>
                <a:ea typeface="標楷體" panose="03000509000000000000" pitchFamily="65" charset="-120"/>
              </a:rPr>
              <a:t>性侵害事件知悉未報，再度發生</a:t>
            </a:r>
            <a:endParaRPr lang="en-US" altLang="zh-TW" sz="2200" dirty="0">
              <a:solidFill>
                <a:srgbClr val="000000"/>
              </a:solidFill>
              <a:effectLst/>
              <a:latin typeface="標楷體" panose="03000509000000000000" pitchFamily="65" charset="-120"/>
              <a:ea typeface="標楷體" panose="03000509000000000000" pitchFamily="65" charset="-120"/>
            </a:endParaRPr>
          </a:p>
          <a:p>
            <a:pPr marL="704850" defTabSz="1080000">
              <a:buFont typeface="Wingdings" panose="05000000000000000000" pitchFamily="2" charset="2"/>
              <a:buChar char="Ø"/>
            </a:pPr>
            <a:r>
              <a:rPr lang="zh-TW" altLang="en-US" sz="2200" dirty="0">
                <a:solidFill>
                  <a:srgbClr val="000000"/>
                </a:solidFill>
                <a:effectLst/>
                <a:latin typeface="標楷體" panose="03000509000000000000" pitchFamily="65" charset="-120"/>
                <a:ea typeface="標楷體" panose="03000509000000000000" pitchFamily="65" charset="-120"/>
              </a:rPr>
              <a:t>偽、變造、滅匿證據偽</a:t>
            </a:r>
            <a:r>
              <a:rPr lang="zh-TW" altLang="en-US" sz="2200" dirty="0">
                <a:solidFill>
                  <a:srgbClr val="000000"/>
                </a:solidFill>
                <a:effectLst/>
                <a:latin typeface="標楷體"/>
                <a:ea typeface="標楷體"/>
              </a:rPr>
              <a:t>、</a:t>
            </a:r>
            <a:r>
              <a:rPr lang="zh-TW" altLang="en-US" sz="2200" dirty="0">
                <a:solidFill>
                  <a:srgbClr val="000000"/>
                </a:solidFill>
                <a:effectLst/>
                <a:latin typeface="標楷體" panose="03000509000000000000" pitchFamily="65" charset="-120"/>
                <a:ea typeface="標楷體" panose="03000509000000000000" pitchFamily="65" charset="-120"/>
              </a:rPr>
              <a:t>變造或湮滅校園毒品危害事件之證據</a:t>
            </a:r>
            <a:endParaRPr lang="en-US" altLang="zh-TW" sz="2200" dirty="0">
              <a:solidFill>
                <a:srgbClr val="000000"/>
              </a:solidFill>
              <a:effectLst/>
              <a:latin typeface="標楷體" panose="03000509000000000000" pitchFamily="65" charset="-120"/>
              <a:ea typeface="標楷體" panose="03000509000000000000" pitchFamily="65" charset="-120"/>
            </a:endParaRPr>
          </a:p>
          <a:p>
            <a:pPr marL="704850" defTabSz="1080000">
              <a:buFont typeface="Wingdings" panose="05000000000000000000" pitchFamily="2" charset="2"/>
              <a:buChar char="Ø"/>
            </a:pPr>
            <a:r>
              <a:rPr lang="zh-TW" altLang="en-US" sz="2200" dirty="0">
                <a:solidFill>
                  <a:srgbClr val="000000"/>
                </a:solidFill>
                <a:effectLst/>
                <a:latin typeface="標楷體" panose="03000509000000000000" pitchFamily="65" charset="-120"/>
                <a:ea typeface="標楷體" panose="03000509000000000000" pitchFamily="65" charset="-120"/>
              </a:rPr>
              <a:t>教師體罰</a:t>
            </a:r>
            <a:r>
              <a:rPr lang="zh-TW" altLang="en-US" sz="2200" dirty="0">
                <a:solidFill>
                  <a:srgbClr val="000000"/>
                </a:solidFill>
                <a:effectLst/>
                <a:latin typeface="標楷體"/>
                <a:ea typeface="標楷體"/>
              </a:rPr>
              <a:t>、</a:t>
            </a:r>
            <a:r>
              <a:rPr lang="zh-TW" altLang="en-US" sz="2200" dirty="0">
                <a:solidFill>
                  <a:srgbClr val="C00000"/>
                </a:solidFill>
                <a:effectLst/>
                <a:latin typeface="標楷體" panose="03000509000000000000" pitchFamily="65" charset="-120"/>
                <a:ea typeface="標楷體" panose="03000509000000000000" pitchFamily="65" charset="-120"/>
              </a:rPr>
              <a:t>霸凌</a:t>
            </a:r>
            <a:r>
              <a:rPr lang="zh-TW" altLang="en-US" sz="2200" dirty="0">
                <a:solidFill>
                  <a:srgbClr val="000000"/>
                </a:solidFill>
                <a:effectLst/>
                <a:latin typeface="標楷體" panose="03000509000000000000" pitchFamily="65" charset="-120"/>
                <a:ea typeface="標楷體" panose="03000509000000000000" pitchFamily="65" charset="-120"/>
              </a:rPr>
              <a:t>學生</a:t>
            </a:r>
            <a:endParaRPr lang="en-US" altLang="zh-TW" sz="2200" dirty="0">
              <a:solidFill>
                <a:srgbClr val="000000"/>
              </a:solidFill>
              <a:effectLst/>
              <a:latin typeface="標楷體" panose="03000509000000000000" pitchFamily="65" charset="-120"/>
              <a:ea typeface="標楷體" panose="03000509000000000000" pitchFamily="65" charset="-120"/>
            </a:endParaRPr>
          </a:p>
          <a:p>
            <a:pPr marL="704850" defTabSz="1080000">
              <a:buFont typeface="Wingdings" panose="05000000000000000000" pitchFamily="2" charset="2"/>
              <a:buChar char="Ø"/>
            </a:pPr>
            <a:r>
              <a:rPr lang="zh-TW" altLang="en-US" sz="2200" dirty="0">
                <a:solidFill>
                  <a:srgbClr val="000000"/>
                </a:solidFill>
                <a:effectLst/>
                <a:latin typeface="標楷體" panose="03000509000000000000" pitchFamily="65" charset="-120"/>
                <a:ea typeface="標楷體" panose="03000509000000000000" pitchFamily="65" charset="-120"/>
              </a:rPr>
              <a:t>行為違反相關法規</a:t>
            </a:r>
            <a:endParaRPr lang="en-US" altLang="zh-TW" sz="2200" dirty="0">
              <a:solidFill>
                <a:srgbClr val="000000"/>
              </a:solidFill>
              <a:effectLst/>
              <a:latin typeface="標楷體" panose="03000509000000000000" pitchFamily="65" charset="-120"/>
              <a:ea typeface="標楷體" panose="03000509000000000000" pitchFamily="65" charset="-120"/>
            </a:endParaRPr>
          </a:p>
          <a:p>
            <a:pPr marL="704850" defTabSz="1080000">
              <a:buFont typeface="Wingdings" panose="05000000000000000000" pitchFamily="2" charset="2"/>
              <a:buChar char="Ø"/>
            </a:pPr>
            <a:r>
              <a:rPr lang="zh-TW" altLang="en-US" sz="2200" dirty="0">
                <a:solidFill>
                  <a:srgbClr val="000000"/>
                </a:solidFill>
                <a:effectLst/>
                <a:latin typeface="標楷體" panose="03000509000000000000" pitchFamily="65" charset="-120"/>
                <a:ea typeface="標楷體" panose="03000509000000000000" pitchFamily="65" charset="-120"/>
              </a:rPr>
              <a:t>教學不力或不能勝任工作有具體事實</a:t>
            </a:r>
            <a:endParaRPr lang="en-US" altLang="zh-TW" sz="2200" dirty="0">
              <a:solidFill>
                <a:srgbClr val="000000"/>
              </a:solidFill>
              <a:effectLst/>
              <a:latin typeface="標楷體" panose="03000509000000000000" pitchFamily="65" charset="-120"/>
              <a:ea typeface="標楷體" panose="03000509000000000000" pitchFamily="65" charset="-120"/>
            </a:endParaRPr>
          </a:p>
          <a:p>
            <a:pPr marL="704850" defTabSz="1080000">
              <a:buFont typeface="Wingdings" panose="05000000000000000000" pitchFamily="2" charset="2"/>
              <a:buChar char="Ø"/>
            </a:pPr>
            <a:r>
              <a:rPr lang="zh-TW" altLang="en-US" sz="2200" dirty="0">
                <a:solidFill>
                  <a:srgbClr val="000000"/>
                </a:solidFill>
                <a:effectLst/>
                <a:latin typeface="標楷體" panose="03000509000000000000" pitchFamily="65" charset="-120"/>
                <a:ea typeface="標楷體" panose="03000509000000000000" pitchFamily="65" charset="-120"/>
              </a:rPr>
              <a:t>違反聘約情節重大</a:t>
            </a:r>
            <a:endParaRPr lang="en-US" altLang="zh-TW" sz="2200" dirty="0">
              <a:solidFill>
                <a:srgbClr val="000000"/>
              </a:solidFill>
              <a:effectLst/>
              <a:latin typeface="標楷體" panose="03000509000000000000" pitchFamily="65" charset="-120"/>
              <a:ea typeface="標楷體" panose="03000509000000000000" pitchFamily="65" charset="-120"/>
            </a:endParaRPr>
          </a:p>
          <a:p>
            <a:pPr marL="361950" indent="0" defTabSz="1080000">
              <a:buNone/>
            </a:pPr>
            <a:r>
              <a:rPr lang="zh-TW" altLang="en-US" sz="2800" dirty="0">
                <a:solidFill>
                  <a:srgbClr val="C00000"/>
                </a:solidFill>
                <a:effectLst/>
                <a:latin typeface="標楷體" panose="03000509000000000000" pitchFamily="65" charset="-120"/>
                <a:ea typeface="標楷體" panose="03000509000000000000" pitchFamily="65" charset="-120"/>
              </a:rPr>
              <a:t>除外：</a:t>
            </a:r>
            <a:endParaRPr lang="en-US" altLang="zh-TW" sz="2800" dirty="0">
              <a:solidFill>
                <a:srgbClr val="C00000"/>
              </a:solidFill>
              <a:effectLst/>
              <a:latin typeface="標楷體" panose="03000509000000000000" pitchFamily="65" charset="-120"/>
              <a:ea typeface="標楷體" panose="03000509000000000000" pitchFamily="65" charset="-120"/>
            </a:endParaRPr>
          </a:p>
          <a:p>
            <a:pPr marL="685800">
              <a:buFont typeface="Wingdings" panose="05000000000000000000" pitchFamily="2" charset="2"/>
              <a:buChar char="Ø"/>
            </a:pPr>
            <a:r>
              <a:rPr lang="zh-TW" altLang="en-US" sz="2200" dirty="0">
                <a:solidFill>
                  <a:srgbClr val="000000"/>
                </a:solidFill>
                <a:effectLst/>
                <a:latin typeface="標楷體" panose="03000509000000000000" pitchFamily="65" charset="-120"/>
                <a:ea typeface="標楷體" panose="03000509000000000000" pitchFamily="65" charset="-120"/>
              </a:rPr>
              <a:t>刑法</a:t>
            </a:r>
            <a:r>
              <a:rPr lang="zh-TW" altLang="en-US" sz="2200" dirty="0">
                <a:solidFill>
                  <a:srgbClr val="000000"/>
                </a:solidFill>
                <a:effectLst/>
                <a:latin typeface="標楷體"/>
                <a:ea typeface="標楷體"/>
              </a:rPr>
              <a:t>、性剝、性騷、</a:t>
            </a:r>
            <a:r>
              <a:rPr lang="zh-TW" altLang="en-US" sz="2200" dirty="0">
                <a:solidFill>
                  <a:srgbClr val="000000"/>
                </a:solidFill>
                <a:effectLst/>
                <a:latin typeface="標楷體" panose="03000509000000000000" pitchFamily="65" charset="-120"/>
                <a:ea typeface="標楷體" panose="03000509000000000000" pitchFamily="65" charset="-120"/>
              </a:rPr>
              <a:t>兒少案：依確定判決或裁罰處分認定事實</a:t>
            </a:r>
            <a:endParaRPr lang="en-US" altLang="zh-TW" sz="2200" dirty="0">
              <a:solidFill>
                <a:srgbClr val="000000"/>
              </a:solidFill>
              <a:effectLst/>
              <a:latin typeface="標楷體" panose="03000509000000000000" pitchFamily="65" charset="-120"/>
              <a:ea typeface="標楷體" panose="03000509000000000000" pitchFamily="65" charset="-120"/>
            </a:endParaRPr>
          </a:p>
          <a:p>
            <a:pPr marL="685800">
              <a:buFont typeface="Wingdings" panose="05000000000000000000" pitchFamily="2" charset="2"/>
              <a:buChar char="Ø"/>
            </a:pPr>
            <a:r>
              <a:rPr lang="zh-TW" altLang="en-US" sz="2200" dirty="0">
                <a:solidFill>
                  <a:srgbClr val="000000"/>
                </a:solidFill>
                <a:effectLst/>
                <a:latin typeface="標楷體" panose="03000509000000000000" pitchFamily="65" charset="-120"/>
                <a:ea typeface="標楷體" panose="03000509000000000000" pitchFamily="65" charset="-120"/>
              </a:rPr>
              <a:t>性別事件：依性平法、性別工作平等法或性騷擾防治法規定調查</a:t>
            </a:r>
          </a:p>
        </p:txBody>
      </p:sp>
      <p:sp>
        <p:nvSpPr>
          <p:cNvPr id="4" name="投影片編號版面配置區 3"/>
          <p:cNvSpPr>
            <a:spLocks noGrp="1"/>
          </p:cNvSpPr>
          <p:nvPr>
            <p:ph type="sldNum" sz="quarter" idx="12"/>
          </p:nvPr>
        </p:nvSpPr>
        <p:spPr/>
        <p:txBody>
          <a:bodyPr/>
          <a:lstStyle/>
          <a:p>
            <a:pPr>
              <a:defRPr/>
            </a:pPr>
            <a:fld id="{820E4567-D72D-47C1-83AF-37364E85AE29}" type="slidenum">
              <a:rPr lang="en-US" altLang="zh-TW" smtClean="0"/>
              <a:pPr>
                <a:defRPr/>
              </a:pPr>
              <a:t>8</a:t>
            </a:fld>
            <a:endParaRPr lang="en-US" altLang="zh-TW"/>
          </a:p>
        </p:txBody>
      </p:sp>
    </p:spTree>
    <p:extLst>
      <p:ext uri="{BB962C8B-B14F-4D97-AF65-F5344CB8AC3E}">
        <p14:creationId xmlns:p14="http://schemas.microsoft.com/office/powerpoint/2010/main" val="426522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611560" y="476672"/>
            <a:ext cx="8448010" cy="332236"/>
          </a:xfrm>
        </p:spPr>
        <p:txBody>
          <a:bodyPr/>
          <a:lstStyle/>
          <a:p>
            <a:r>
              <a:rPr lang="zh-TW" altLang="en-US" sz="1800" dirty="0">
                <a:solidFill>
                  <a:srgbClr val="000000"/>
                </a:solidFill>
                <a:effectLst/>
                <a:latin typeface="標楷體" panose="03000509000000000000" pitchFamily="65" charset="-120"/>
                <a:ea typeface="標楷體" panose="03000509000000000000" pitchFamily="65" charset="-120"/>
              </a:rPr>
              <a:t>處理</a:t>
            </a:r>
            <a:r>
              <a:rPr lang="zh-TW" altLang="en-US" sz="1800" dirty="0">
                <a:solidFill>
                  <a:srgbClr val="C00000"/>
                </a:solidFill>
                <a:effectLst/>
                <a:latin typeface="標楷體" panose="03000509000000000000" pitchFamily="65" charset="-120"/>
                <a:ea typeface="標楷體" panose="03000509000000000000" pitchFamily="65" charset="-120"/>
              </a:rPr>
              <a:t>教學不力外之不適任教師案</a:t>
            </a:r>
            <a:r>
              <a:rPr lang="zh-TW" altLang="en-US" sz="1800" dirty="0">
                <a:solidFill>
                  <a:srgbClr val="000000"/>
                </a:solidFill>
                <a:effectLst/>
                <a:latin typeface="標楷體" panose="03000509000000000000" pitchFamily="65" charset="-120"/>
                <a:ea typeface="標楷體" panose="03000509000000000000" pitchFamily="65" charset="-120"/>
              </a:rPr>
              <a:t> </a:t>
            </a:r>
            <a:r>
              <a:rPr lang="en-US" altLang="zh-TW" sz="1800" dirty="0">
                <a:solidFill>
                  <a:srgbClr val="000000"/>
                </a:solidFill>
                <a:effectLst/>
                <a:latin typeface="標楷體" panose="03000509000000000000" pitchFamily="65" charset="-120"/>
                <a:ea typeface="標楷體" panose="03000509000000000000" pitchFamily="65" charset="-120"/>
              </a:rPr>
              <a:t>(</a:t>
            </a:r>
            <a:r>
              <a:rPr lang="zh-TW" altLang="en-US" sz="1800" dirty="0">
                <a:solidFill>
                  <a:srgbClr val="000000"/>
                </a:solidFill>
                <a:effectLst/>
                <a:latin typeface="標楷體" panose="03000509000000000000" pitchFamily="65" charset="-120"/>
                <a:ea typeface="標楷體" panose="03000509000000000000" pitchFamily="65" charset="-120"/>
              </a:rPr>
              <a:t>調查</a:t>
            </a:r>
            <a:r>
              <a:rPr lang="en-US" altLang="zh-TW" sz="1800" dirty="0">
                <a:solidFill>
                  <a:srgbClr val="000000"/>
                </a:solidFill>
                <a:effectLst/>
                <a:latin typeface="標楷體" panose="03000509000000000000" pitchFamily="65" charset="-120"/>
                <a:ea typeface="標楷體" panose="03000509000000000000" pitchFamily="65" charset="-120"/>
              </a:rPr>
              <a:t>)</a:t>
            </a:r>
            <a:r>
              <a:rPr lang="zh-TW" altLang="en-US" sz="1800" dirty="0">
                <a:solidFill>
                  <a:srgbClr val="000000"/>
                </a:solidFill>
                <a:effectLst/>
                <a:latin typeface="標楷體" panose="03000509000000000000" pitchFamily="65" charset="-120"/>
                <a:ea typeface="標楷體" panose="03000509000000000000" pitchFamily="65" charset="-120"/>
              </a:rPr>
              <a:t>運作簡易流程 </a:t>
            </a:r>
            <a:r>
              <a:rPr lang="zh-TW" altLang="en-US" sz="1200" dirty="0">
                <a:solidFill>
                  <a:srgbClr val="000000"/>
                </a:solidFill>
                <a:effectLst/>
                <a:latin typeface="標楷體" panose="03000509000000000000" pitchFamily="65" charset="-120"/>
                <a:ea typeface="標楷體" panose="03000509000000000000" pitchFamily="65" charset="-120"/>
              </a:rPr>
              <a:t>吳昌倫製表</a:t>
            </a:r>
            <a:r>
              <a:rPr lang="en-US" altLang="zh-TW" sz="1200" dirty="0">
                <a:solidFill>
                  <a:srgbClr val="000000"/>
                </a:solidFill>
                <a:effectLst/>
                <a:latin typeface="標楷體" panose="03000509000000000000" pitchFamily="65" charset="-120"/>
                <a:ea typeface="標楷體" panose="03000509000000000000" pitchFamily="65" charset="-120"/>
              </a:rPr>
              <a:t>2024.4.28</a:t>
            </a:r>
            <a:endParaRPr lang="zh-TW" altLang="en-US" sz="1200" dirty="0">
              <a:solidFill>
                <a:srgbClr val="000000"/>
              </a:solidFill>
              <a:effectLst/>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64D78BF4-FC45-49AA-BB05-B4B9F31AE278}" type="slidenum">
              <a:rPr lang="en-US" altLang="zh-TW" smtClean="0"/>
              <a:pPr>
                <a:defRPr/>
              </a:pPr>
              <a:t>9</a:t>
            </a:fld>
            <a:endParaRPr lang="en-US" altLang="zh-TW"/>
          </a:p>
        </p:txBody>
      </p:sp>
      <p:sp>
        <p:nvSpPr>
          <p:cNvPr id="6" name="矩形 5"/>
          <p:cNvSpPr/>
          <p:nvPr/>
        </p:nvSpPr>
        <p:spPr>
          <a:xfrm>
            <a:off x="2771800" y="1206435"/>
            <a:ext cx="3384376" cy="4273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dirty="0">
                <a:solidFill>
                  <a:srgbClr val="000000"/>
                </a:solidFill>
                <a:latin typeface="標楷體" panose="03000509000000000000" pitchFamily="65" charset="-120"/>
                <a:ea typeface="標楷體" panose="03000509000000000000" pitchFamily="65" charset="-120"/>
              </a:rPr>
              <a:t>學校知悉教師疑似不適任情形</a:t>
            </a:r>
          </a:p>
        </p:txBody>
      </p:sp>
      <p:sp>
        <p:nvSpPr>
          <p:cNvPr id="44" name="向右箭號 43"/>
          <p:cNvSpPr/>
          <p:nvPr/>
        </p:nvSpPr>
        <p:spPr>
          <a:xfrm rot="5400000">
            <a:off x="4259038" y="817674"/>
            <a:ext cx="525212" cy="245963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TW" sz="1800" dirty="0">
                <a:solidFill>
                  <a:srgbClr val="000000"/>
                </a:solidFill>
                <a:latin typeface="標楷體" panose="03000509000000000000" pitchFamily="65" charset="-120"/>
                <a:ea typeface="標楷體" panose="03000509000000000000" pitchFamily="65" charset="-120"/>
              </a:rPr>
              <a:t>7</a:t>
            </a:r>
            <a:r>
              <a:rPr lang="zh-TW" altLang="en-US" sz="1800" dirty="0">
                <a:solidFill>
                  <a:srgbClr val="000000"/>
                </a:solidFill>
                <a:latin typeface="標楷體" panose="03000509000000000000" pitchFamily="65" charset="-120"/>
                <a:ea typeface="標楷體" panose="03000509000000000000" pitchFamily="65" charset="-120"/>
              </a:rPr>
              <a:t>工作日內</a:t>
            </a:r>
          </a:p>
        </p:txBody>
      </p:sp>
      <p:sp>
        <p:nvSpPr>
          <p:cNvPr id="53" name="Rectangle 2"/>
          <p:cNvSpPr txBox="1">
            <a:spLocks noChangeArrowheads="1"/>
          </p:cNvSpPr>
          <p:nvPr/>
        </p:nvSpPr>
        <p:spPr bwMode="auto">
          <a:xfrm>
            <a:off x="5818882" y="3128046"/>
            <a:ext cx="1539277" cy="601908"/>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kumimoji="1" sz="5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9pPr>
          </a:lstStyle>
          <a:p>
            <a:r>
              <a:rPr lang="en-US" altLang="zh-TW" sz="1800" kern="0" dirty="0">
                <a:solidFill>
                  <a:srgbClr val="000000"/>
                </a:solidFill>
                <a:effectLst/>
                <a:latin typeface="標楷體" pitchFamily="65" charset="-120"/>
                <a:ea typeface="標楷體" pitchFamily="65" charset="-120"/>
              </a:rPr>
              <a:t>2</a:t>
            </a:r>
            <a:r>
              <a:rPr lang="zh-TW" altLang="en-US" sz="1800" kern="0" dirty="0">
                <a:solidFill>
                  <a:srgbClr val="000000"/>
                </a:solidFill>
                <a:effectLst/>
                <a:latin typeface="標楷體" pitchFamily="65" charset="-120"/>
                <a:ea typeface="標楷體" pitchFamily="65" charset="-120"/>
              </a:rPr>
              <a:t>個月內</a:t>
            </a:r>
            <a:endParaRPr lang="en-US" altLang="zh-TW" sz="1800" kern="0" dirty="0">
              <a:solidFill>
                <a:srgbClr val="000000"/>
              </a:solidFill>
              <a:effectLst/>
              <a:latin typeface="標楷體" pitchFamily="65" charset="-120"/>
              <a:ea typeface="標楷體" pitchFamily="65" charset="-120"/>
            </a:endParaRPr>
          </a:p>
          <a:p>
            <a:r>
              <a:rPr lang="zh-TW" altLang="en-US" sz="1800" kern="0" dirty="0">
                <a:solidFill>
                  <a:srgbClr val="000000"/>
                </a:solidFill>
                <a:effectLst/>
                <a:latin typeface="標楷體" pitchFamily="65" charset="-120"/>
                <a:ea typeface="標楷體" pitchFamily="65" charset="-120"/>
              </a:rPr>
              <a:t>可延</a:t>
            </a:r>
            <a:r>
              <a:rPr lang="en-US" altLang="zh-TW" sz="1800" kern="0" dirty="0">
                <a:solidFill>
                  <a:srgbClr val="000000"/>
                </a:solidFill>
                <a:effectLst/>
                <a:latin typeface="標楷體" pitchFamily="65" charset="-120"/>
                <a:ea typeface="標楷體" pitchFamily="65" charset="-120"/>
              </a:rPr>
              <a:t>1+1</a:t>
            </a:r>
            <a:r>
              <a:rPr lang="zh-TW" altLang="en-US" sz="1800" kern="0" dirty="0">
                <a:solidFill>
                  <a:srgbClr val="000000"/>
                </a:solidFill>
                <a:effectLst/>
                <a:latin typeface="標楷體" pitchFamily="65" charset="-120"/>
                <a:ea typeface="標楷體" pitchFamily="65" charset="-120"/>
              </a:rPr>
              <a:t>個月</a:t>
            </a:r>
            <a:endParaRPr lang="en-US" altLang="zh-TW" sz="1800" kern="0" dirty="0">
              <a:solidFill>
                <a:srgbClr val="000000"/>
              </a:solidFill>
              <a:effectLst/>
              <a:latin typeface="標楷體" pitchFamily="65" charset="-120"/>
              <a:ea typeface="標楷體" pitchFamily="65" charset="-120"/>
            </a:endParaRPr>
          </a:p>
        </p:txBody>
      </p:sp>
      <p:sp>
        <p:nvSpPr>
          <p:cNvPr id="59" name="矩形 58"/>
          <p:cNvSpPr/>
          <p:nvPr/>
        </p:nvSpPr>
        <p:spPr>
          <a:xfrm>
            <a:off x="2483768" y="2492896"/>
            <a:ext cx="4179105" cy="4074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dirty="0">
                <a:solidFill>
                  <a:srgbClr val="000000"/>
                </a:solidFill>
                <a:latin typeface="標楷體" panose="03000509000000000000" pitchFamily="65" charset="-120"/>
                <a:ea typeface="標楷體" panose="03000509000000000000" pitchFamily="65" charset="-120"/>
              </a:rPr>
              <a:t>召開校事會議</a:t>
            </a:r>
          </a:p>
        </p:txBody>
      </p:sp>
      <p:sp>
        <p:nvSpPr>
          <p:cNvPr id="62" name="向右箭號 61"/>
          <p:cNvSpPr/>
          <p:nvPr/>
        </p:nvSpPr>
        <p:spPr>
          <a:xfrm rot="5400000">
            <a:off x="4140825" y="2232330"/>
            <a:ext cx="738699" cy="2459634"/>
          </a:xfrm>
          <a:prstGeom prst="rightArrow">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sz="1800" dirty="0">
                <a:solidFill>
                  <a:srgbClr val="000000"/>
                </a:solidFill>
                <a:latin typeface="標楷體" panose="03000509000000000000" pitchFamily="65" charset="-120"/>
                <a:ea typeface="標楷體" panose="03000509000000000000" pitchFamily="65" charset="-120"/>
              </a:rPr>
              <a:t>自行調查</a:t>
            </a:r>
          </a:p>
        </p:txBody>
      </p:sp>
      <p:sp>
        <p:nvSpPr>
          <p:cNvPr id="63" name="矩形 62"/>
          <p:cNvSpPr/>
          <p:nvPr/>
        </p:nvSpPr>
        <p:spPr>
          <a:xfrm>
            <a:off x="3073493" y="3933056"/>
            <a:ext cx="2873363" cy="631462"/>
          </a:xfrm>
          <a:prstGeom prst="rect">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endParaRPr lang="en-US" altLang="zh-TW" sz="1600" dirty="0">
              <a:solidFill>
                <a:srgbClr val="000000"/>
              </a:solidFill>
              <a:latin typeface="標楷體" panose="03000509000000000000" pitchFamily="65" charset="-120"/>
              <a:ea typeface="標楷體" panose="03000509000000000000" pitchFamily="65" charset="-120"/>
            </a:endParaRPr>
          </a:p>
          <a:p>
            <a:pPr algn="ctr"/>
            <a:r>
              <a:rPr lang="zh-TW" altLang="en-US" sz="1600" dirty="0">
                <a:solidFill>
                  <a:srgbClr val="000000"/>
                </a:solidFill>
                <a:latin typeface="標楷體" panose="03000509000000000000" pitchFamily="65" charset="-120"/>
                <a:ea typeface="標楷體" panose="03000509000000000000" pitchFamily="65" charset="-120"/>
              </a:rPr>
              <a:t>派員調查或調查小組調查</a:t>
            </a:r>
            <a:endParaRPr lang="en-US" altLang="zh-TW" sz="1600" dirty="0">
              <a:solidFill>
                <a:srgbClr val="000000"/>
              </a:solidFill>
              <a:latin typeface="標楷體" panose="03000509000000000000" pitchFamily="65" charset="-120"/>
              <a:ea typeface="標楷體" panose="03000509000000000000" pitchFamily="65" charset="-120"/>
            </a:endParaRPr>
          </a:p>
          <a:p>
            <a:pPr algn="ctr"/>
            <a:r>
              <a:rPr lang="zh-TW" altLang="en-US" sz="1600" dirty="0">
                <a:solidFill>
                  <a:srgbClr val="000000"/>
                </a:solidFill>
                <a:latin typeface="標楷體" panose="03000509000000000000" pitchFamily="65" charset="-120"/>
                <a:ea typeface="標楷體" panose="03000509000000000000" pitchFamily="65" charset="-120"/>
              </a:rPr>
              <a:t>作調查報告</a:t>
            </a:r>
            <a:r>
              <a:rPr lang="en-US" altLang="zh-TW" sz="1600" dirty="0">
                <a:solidFill>
                  <a:srgbClr val="000000"/>
                </a:solidFill>
                <a:latin typeface="標楷體" panose="03000509000000000000" pitchFamily="65" charset="-120"/>
                <a:ea typeface="標楷體" panose="03000509000000000000" pitchFamily="65" charset="-120"/>
              </a:rPr>
              <a:t>.</a:t>
            </a:r>
            <a:r>
              <a:rPr lang="zh-TW" altLang="en-US" sz="1600" dirty="0">
                <a:solidFill>
                  <a:srgbClr val="000000"/>
                </a:solidFill>
                <a:latin typeface="標楷體" panose="03000509000000000000" pitchFamily="65" charset="-120"/>
                <a:ea typeface="標楷體" panose="03000509000000000000" pitchFamily="65" charset="-120"/>
              </a:rPr>
              <a:t>送校事會議審議</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80" name="矩形 79"/>
          <p:cNvSpPr/>
          <p:nvPr/>
        </p:nvSpPr>
        <p:spPr>
          <a:xfrm>
            <a:off x="1847383" y="5661248"/>
            <a:ext cx="2724540" cy="623433"/>
          </a:xfrm>
          <a:prstGeom prst="rect">
            <a:avLst/>
          </a:prstGeom>
          <a:solidFill>
            <a:srgbClr val="EFCFC9"/>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結案或視情形移送考核會等</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47" name="矩形 46"/>
          <p:cNvSpPr/>
          <p:nvPr/>
        </p:nvSpPr>
        <p:spPr>
          <a:xfrm>
            <a:off x="4849405" y="5661247"/>
            <a:ext cx="2669576" cy="623433"/>
          </a:xfrm>
          <a:prstGeom prst="rect">
            <a:avLst/>
          </a:prstGeom>
          <a:solidFill>
            <a:srgbClr val="EFCFC9"/>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送學校教評會處理</a:t>
            </a:r>
            <a:endParaRPr lang="en-US" altLang="zh-TW" sz="1600" dirty="0">
              <a:solidFill>
                <a:srgbClr val="000000"/>
              </a:solidFill>
              <a:latin typeface="標楷體" panose="03000509000000000000" pitchFamily="65" charset="-120"/>
              <a:ea typeface="標楷體" panose="03000509000000000000" pitchFamily="65" charset="-120"/>
            </a:endParaRPr>
          </a:p>
          <a:p>
            <a:pPr algn="ctr"/>
            <a:r>
              <a:rPr lang="zh-TW" altLang="en-US" sz="1600" dirty="0">
                <a:solidFill>
                  <a:srgbClr val="000000"/>
                </a:solidFill>
                <a:latin typeface="標楷體" panose="03000509000000000000" pitchFamily="65" charset="-120"/>
                <a:ea typeface="標楷體" panose="03000509000000000000" pitchFamily="65" charset="-120"/>
              </a:rPr>
              <a:t>解聘</a:t>
            </a:r>
            <a:r>
              <a:rPr lang="zh-TW" altLang="en-US" sz="1600" dirty="0">
                <a:solidFill>
                  <a:srgbClr val="000000"/>
                </a:solidFill>
                <a:latin typeface="標楷體"/>
                <a:ea typeface="標楷體"/>
              </a:rPr>
              <a:t>、停聘、不續聘、資遣</a:t>
            </a: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49" name="向右箭號 48"/>
          <p:cNvSpPr/>
          <p:nvPr/>
        </p:nvSpPr>
        <p:spPr>
          <a:xfrm>
            <a:off x="6302831" y="1131869"/>
            <a:ext cx="360042" cy="5764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srgbClr val="000000"/>
              </a:solidFill>
              <a:latin typeface="標楷體" panose="03000509000000000000" pitchFamily="65" charset="-120"/>
              <a:ea typeface="標楷體" panose="03000509000000000000" pitchFamily="65" charset="-120"/>
            </a:endParaRPr>
          </a:p>
        </p:txBody>
      </p:sp>
      <p:sp>
        <p:nvSpPr>
          <p:cNvPr id="50" name="矩形 49"/>
          <p:cNvSpPr/>
          <p:nvPr/>
        </p:nvSpPr>
        <p:spPr>
          <a:xfrm>
            <a:off x="6856826" y="1206435"/>
            <a:ext cx="1190988" cy="427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zh-TW" altLang="en-US" sz="1600" dirty="0">
                <a:solidFill>
                  <a:srgbClr val="000000"/>
                </a:solidFill>
                <a:latin typeface="標楷體" panose="03000509000000000000" pitchFamily="65" charset="-120"/>
                <a:ea typeface="標楷體" panose="03000509000000000000" pitchFamily="65" charset="-120"/>
              </a:rPr>
              <a:t>不受理</a:t>
            </a:r>
            <a:endParaRPr lang="en-US" altLang="zh-TW" sz="1600" dirty="0">
              <a:solidFill>
                <a:srgbClr val="000000"/>
              </a:solidFill>
              <a:latin typeface="標楷體" panose="03000509000000000000" pitchFamily="65" charset="-120"/>
              <a:ea typeface="標楷體" panose="03000509000000000000" pitchFamily="65" charset="-120"/>
            </a:endParaRPr>
          </a:p>
        </p:txBody>
      </p:sp>
      <p:sp>
        <p:nvSpPr>
          <p:cNvPr id="52" name="向右箭號 51"/>
          <p:cNvSpPr/>
          <p:nvPr/>
        </p:nvSpPr>
        <p:spPr>
          <a:xfrm rot="5400000">
            <a:off x="5090794" y="4827321"/>
            <a:ext cx="879740" cy="576436"/>
          </a:xfrm>
          <a:prstGeom prst="rightArrow">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sz="1600" dirty="0">
                <a:solidFill>
                  <a:srgbClr val="000000"/>
                </a:solidFill>
                <a:latin typeface="標楷體" panose="03000509000000000000" pitchFamily="65" charset="-120"/>
                <a:ea typeface="標楷體" panose="03000509000000000000" pitchFamily="65" charset="-120"/>
              </a:rPr>
              <a:t>重大</a:t>
            </a:r>
          </a:p>
        </p:txBody>
      </p:sp>
      <p:sp>
        <p:nvSpPr>
          <p:cNvPr id="55" name="向右箭號 54"/>
          <p:cNvSpPr/>
          <p:nvPr/>
        </p:nvSpPr>
        <p:spPr>
          <a:xfrm rot="5400000">
            <a:off x="3184574" y="4837232"/>
            <a:ext cx="899562" cy="576436"/>
          </a:xfrm>
          <a:prstGeom prst="rightArrow">
            <a:avLst/>
          </a:prstGeom>
          <a:solidFill>
            <a:srgbClr val="D4E1EC"/>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sz="1600" dirty="0">
                <a:solidFill>
                  <a:srgbClr val="000000"/>
                </a:solidFill>
                <a:latin typeface="標楷體" panose="03000509000000000000" pitchFamily="65" charset="-120"/>
                <a:ea typeface="標楷體" panose="03000509000000000000" pitchFamily="65" charset="-120"/>
              </a:rPr>
              <a:t>非重大</a:t>
            </a:r>
          </a:p>
        </p:txBody>
      </p:sp>
    </p:spTree>
    <p:extLst>
      <p:ext uri="{BB962C8B-B14F-4D97-AF65-F5344CB8AC3E}">
        <p14:creationId xmlns:p14="http://schemas.microsoft.com/office/powerpoint/2010/main" val="2151288894"/>
      </p:ext>
    </p:extLst>
  </p:cSld>
  <p:clrMapOvr>
    <a:masterClrMapping/>
  </p:clrMapOvr>
</p:sld>
</file>

<file path=ppt/theme/theme1.xml><?xml version="1.0" encoding="utf-8"?>
<a:theme xmlns:a="http://schemas.openxmlformats.org/drawingml/2006/main" name="Balance">
  <a:themeElements>
    <a:clrScheme name="自訂 11">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7030A0"/>
      </a:hlink>
      <a:folHlink>
        <a:srgbClr val="7030A0"/>
      </a:folHlink>
    </a:clrScheme>
    <a:fontScheme name="Balance">
      <a:majorFont>
        <a:latin typeface="Arial"/>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3969</TotalTime>
  <Words>6910</Words>
  <Application>Microsoft Office PowerPoint</Application>
  <PresentationFormat>如螢幕大小 (4:3)</PresentationFormat>
  <Paragraphs>566</Paragraphs>
  <Slides>67</Slides>
  <Notes>6</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67</vt:i4>
      </vt:variant>
    </vt:vector>
  </HeadingPairs>
  <TitlesOfParts>
    <vt:vector size="75" baseType="lpstr">
      <vt:lpstr>Liberation Serif</vt:lpstr>
      <vt:lpstr>新細明體</vt:lpstr>
      <vt:lpstr>標楷體</vt:lpstr>
      <vt:lpstr>Arial</vt:lpstr>
      <vt:lpstr>Calibri</vt:lpstr>
      <vt:lpstr>Tahoma</vt:lpstr>
      <vt:lpstr>Wingdings</vt:lpstr>
      <vt:lpstr>Balance</vt:lpstr>
      <vt:lpstr>教師違法事件(含霸凌) 處理機制與實務分析</vt:lpstr>
      <vt:lpstr>        講者簡介    吳昌倫</vt:lpstr>
      <vt:lpstr>前   言</vt:lpstr>
      <vt:lpstr>校園事件處理依據</vt:lpstr>
      <vt:lpstr>PowerPoint 簡報</vt:lpstr>
      <vt:lpstr>壹、教師解聘辦法    概覽(霸凌處理機制)   高級中等以下學校教師解聘不續聘停聘 或資遣辦113.4.17修正</vt:lpstr>
      <vt:lpstr>一、修法重大變革概覽</vt:lpstr>
      <vt:lpstr>二、校事會議處理案件範圍</vt:lpstr>
      <vt:lpstr>處理教學不力外之不適任教師案 (調查)運作簡易流程 吳昌倫製表2024.4.28</vt:lpstr>
      <vt:lpstr>處理疑似教師教學不力或不能勝任工作案 (調查輔導)運作簡易流程 吳昌倫製表2024.4.28</vt:lpstr>
      <vt:lpstr>三、校事會議之處理流程 114.1.16修  </vt:lpstr>
      <vt:lpstr>四、程序之啟動</vt:lpstr>
      <vt:lpstr>五、學校初步調查</vt:lpstr>
      <vt:lpstr>六、不受理決定</vt:lpstr>
      <vt:lpstr>七、不服不受理決定</vt:lpstr>
      <vt:lpstr>八、校園事件處理會議依據及組織</vt:lpstr>
      <vt:lpstr>九、決定調查方法</vt:lpstr>
      <vt:lpstr>十、組成調查小組</vt:lpstr>
      <vt:lpstr>十一、調查規範1</vt:lpstr>
      <vt:lpstr>十二、調查規範2</vt:lpstr>
      <vt:lpstr>十三、調查規範3</vt:lpstr>
      <vt:lpstr>十四、校事會議審議</vt:lpstr>
      <vt:lpstr>十五、審酌情節輕重因素</vt:lpstr>
      <vt:lpstr>十六、阻卻違法事由</vt:lpstr>
      <vt:lpstr>十七、校事會議之輔導1(教學不力案)</vt:lpstr>
      <vt:lpstr>十八、校事會議之輔導2(教學不力案)</vt:lpstr>
      <vt:lpstr>十九、閱覽卷宗權</vt:lpstr>
      <vt:lpstr>二十、發現重大瑕疵處理</vt:lpstr>
      <vt:lpstr>二十一、輔導管教課程</vt:lpstr>
      <vt:lpstr>二十二、調查報告後續處理</vt:lpstr>
      <vt:lpstr>二十三、被害人救濟程序</vt:lpstr>
      <vt:lpstr>二十四、審議委員會職權</vt:lpstr>
      <vt:lpstr>二十五、審議委員會審議1</vt:lpstr>
      <vt:lpstr>二十六、審議委員會審議2</vt:lpstr>
      <vt:lpstr>二十七、調查對象與準用</vt:lpstr>
      <vt:lpstr>二十八、新舊法適用方式</vt:lpstr>
      <vt:lpstr>PowerPoint 簡報</vt:lpstr>
      <vt:lpstr>貳、校事會議重要 案件類型實務分析</vt:lpstr>
      <vt:lpstr>一、體罰案</vt:lpstr>
      <vt:lpstr>教育基本法規定</vt:lpstr>
      <vt:lpstr>                   </vt:lpstr>
      <vt:lpstr>                   </vt:lpstr>
      <vt:lpstr>教師法規定</vt:lpstr>
      <vt:lpstr>教師成績考核辦法規定</vt:lpstr>
      <vt:lpstr>體罰之處罰</vt:lpstr>
      <vt:lpstr>管教行為成立相關犯罪</vt:lpstr>
      <vt:lpstr>體罰與故意傷害罪</vt:lpstr>
      <vt:lpstr>二、教學不力 或不能勝任工作案</vt:lpstr>
      <vt:lpstr>教師法規定</vt:lpstr>
      <vt:lpstr>教學不力或不能勝任工作(核釋令)</vt:lpstr>
      <vt:lpstr>教學不力或不能勝任工作(核釋令)</vt:lpstr>
      <vt:lpstr>教學不力或不能勝任工作(核釋令)</vt:lpstr>
      <vt:lpstr>三、師對生霸凌案   </vt:lpstr>
      <vt:lpstr>PowerPoint 簡報</vt:lpstr>
      <vt:lpstr>(一)故意</vt:lpstr>
      <vt:lpstr>PowerPoint 簡報</vt:lpstr>
      <vt:lpstr>PowerPoint 簡報</vt:lpstr>
      <vt:lpstr>PowerPoint 簡報</vt:lpstr>
      <vt:lpstr>PowerPoint 簡報</vt:lpstr>
      <vt:lpstr>四、行為違反相關法規案</vt:lpstr>
      <vt:lpstr>教師法規定</vt:lpstr>
      <vt:lpstr>教師成績考核辦法規定</vt:lpstr>
      <vt:lpstr>相關法規之範圍</vt:lpstr>
      <vt:lpstr>相關法規之範圍</vt:lpstr>
      <vt:lpstr>經學校或有關機關查證屬實</vt:lpstr>
      <vt:lpstr>結    語</vt:lpstr>
      <vt:lpstr>簡 報 結 束    敬 請 指 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len</dc:creator>
  <cp:lastModifiedBy>len len</cp:lastModifiedBy>
  <cp:revision>709</cp:revision>
  <cp:lastPrinted>2020-06-05T08:29:28Z</cp:lastPrinted>
  <dcterms:created xsi:type="dcterms:W3CDTF">2010-08-13T12:28:59Z</dcterms:created>
  <dcterms:modified xsi:type="dcterms:W3CDTF">2025-01-16T03:34:46Z</dcterms:modified>
</cp:coreProperties>
</file>