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75" r:id="rId2"/>
    <p:sldId id="297" r:id="rId3"/>
    <p:sldId id="289" r:id="rId4"/>
    <p:sldId id="290" r:id="rId5"/>
    <p:sldId id="291" r:id="rId6"/>
    <p:sldId id="296" r:id="rId7"/>
    <p:sldId id="279" r:id="rId8"/>
    <p:sldId id="271" r:id="rId9"/>
    <p:sldId id="292" r:id="rId10"/>
    <p:sldId id="282" r:id="rId11"/>
    <p:sldId id="281" r:id="rId12"/>
    <p:sldId id="283" r:id="rId13"/>
    <p:sldId id="293" r:id="rId14"/>
    <p:sldId id="294" r:id="rId15"/>
    <p:sldId id="295" r:id="rId16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B1348-E35D-4998-8032-E8E8E4B37026}" type="datetimeFigureOut">
              <a:rPr lang="zh-TW" altLang="en-US" smtClean="0"/>
              <a:t>2025/2/11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BB994-C863-40BB-B741-AB16931948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257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850C7-2257-4264-B187-1F8D281E2FD0}" type="datetimeFigureOut">
              <a:rPr lang="zh-TW" altLang="en-US" smtClean="0"/>
              <a:t>2025/2/11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AAC57-5760-40C0-B7BD-D9AC42A80E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002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AAC57-5760-40C0-B7BD-D9AC42A80E1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85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62D1-1F22-4383-9A0B-CDA49AE61B79}" type="datetimeFigureOut">
              <a:rPr lang="zh-TW" altLang="en-US" smtClean="0"/>
              <a:t>2025/2/11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FA8EC86-2293-4CAB-81F1-530D3E2882A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62D1-1F22-4383-9A0B-CDA49AE61B79}" type="datetimeFigureOut">
              <a:rPr lang="zh-TW" altLang="en-US" smtClean="0"/>
              <a:t>2025/2/11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EC86-2293-4CAB-81F1-530D3E2882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62D1-1F22-4383-9A0B-CDA49AE61B79}" type="datetimeFigureOut">
              <a:rPr lang="zh-TW" altLang="en-US" smtClean="0"/>
              <a:t>2025/2/11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EC86-2293-4CAB-81F1-530D3E2882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62D1-1F22-4383-9A0B-CDA49AE61B79}" type="datetimeFigureOut">
              <a:rPr lang="zh-TW" altLang="en-US" smtClean="0"/>
              <a:t>2025/2/11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EC86-2293-4CAB-81F1-530D3E2882A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62D1-1F22-4383-9A0B-CDA49AE61B79}" type="datetimeFigureOut">
              <a:rPr lang="zh-TW" altLang="en-US" smtClean="0"/>
              <a:t>2025/2/11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A8EC86-2293-4CAB-81F1-530D3E2882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62D1-1F22-4383-9A0B-CDA49AE61B79}" type="datetimeFigureOut">
              <a:rPr lang="zh-TW" altLang="en-US" smtClean="0"/>
              <a:t>2025/2/11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EC86-2293-4CAB-81F1-530D3E2882A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62D1-1F22-4383-9A0B-CDA49AE61B79}" type="datetimeFigureOut">
              <a:rPr lang="zh-TW" altLang="en-US" smtClean="0"/>
              <a:t>2025/2/11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EC86-2293-4CAB-81F1-530D3E2882A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62D1-1F22-4383-9A0B-CDA49AE61B79}" type="datetimeFigureOut">
              <a:rPr lang="zh-TW" altLang="en-US" smtClean="0"/>
              <a:t>2025/2/11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EC86-2293-4CAB-81F1-530D3E2882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62D1-1F22-4383-9A0B-CDA49AE61B79}" type="datetimeFigureOut">
              <a:rPr lang="zh-TW" altLang="en-US" smtClean="0"/>
              <a:t>2025/2/11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EC86-2293-4CAB-81F1-530D3E2882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62D1-1F22-4383-9A0B-CDA49AE61B79}" type="datetimeFigureOut">
              <a:rPr lang="zh-TW" altLang="en-US" smtClean="0"/>
              <a:t>2025/2/11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8EC86-2293-4CAB-81F1-530D3E2882A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62D1-1F22-4383-9A0B-CDA49AE61B79}" type="datetimeFigureOut">
              <a:rPr lang="zh-TW" altLang="en-US" smtClean="0"/>
              <a:t>2025/2/11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A8EC86-2293-4CAB-81F1-530D3E2882A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A162D1-1F22-4383-9A0B-CDA49AE61B79}" type="datetimeFigureOut">
              <a:rPr lang="zh-TW" altLang="en-US" smtClean="0"/>
              <a:t>2025/2/11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FA8EC86-2293-4CAB-81F1-530D3E2882A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13384" y="208859"/>
            <a:ext cx="4762872" cy="634082"/>
          </a:xfrm>
        </p:spPr>
        <p:txBody>
          <a:bodyPr>
            <a:normAutofit fontScale="90000"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教科書各項經費示意圖</a:t>
            </a:r>
          </a:p>
        </p:txBody>
      </p:sp>
      <p:sp>
        <p:nvSpPr>
          <p:cNvPr id="4" name="矩形 3"/>
          <p:cNvSpPr/>
          <p:nvPr/>
        </p:nvSpPr>
        <p:spPr>
          <a:xfrm>
            <a:off x="2458881" y="2204864"/>
            <a:ext cx="2617175" cy="27363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一般生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縣預算補助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27592" y="3068960"/>
            <a:ext cx="1484768" cy="27604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學校用書</a:t>
            </a:r>
            <a:endParaRPr lang="en-US" altLang="zh-TW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國教署補助</a:t>
            </a:r>
            <a:r>
              <a:rPr lang="en-US" altLang="zh-TW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2204864"/>
            <a:ext cx="1008112" cy="3624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特教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補教生</a:t>
            </a:r>
            <a:endParaRPr lang="en-US" altLang="zh-TW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縣預算補助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58881" y="5085183"/>
            <a:ext cx="3700891" cy="744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學生用書</a:t>
            </a:r>
            <a:r>
              <a:rPr lang="en-US" altLang="zh-TW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國教署補助</a:t>
            </a:r>
            <a:r>
              <a:rPr lang="en-US" altLang="zh-TW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20071" y="2204864"/>
            <a:ext cx="939701" cy="27363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補助生</a:t>
            </a:r>
            <a:endParaRPr lang="en-US" altLang="zh-TW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花東書籍費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國教署補助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27592" y="2204864"/>
            <a:ext cx="1484768" cy="86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學校用書</a:t>
            </a:r>
            <a:endParaRPr lang="en-US" altLang="zh-TW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縣預算補助</a:t>
            </a:r>
            <a:r>
              <a:rPr lang="en-US" altLang="zh-TW" b="1" dirty="0">
                <a:solidFill>
                  <a:srgbClr val="00B050"/>
                </a:solidFill>
              </a:rPr>
              <a:t>)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6228184" y="1340768"/>
            <a:ext cx="0" cy="461608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5580112" y="1484784"/>
            <a:ext cx="579660" cy="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6312172" y="1484784"/>
            <a:ext cx="564084" cy="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4067944" y="1340768"/>
            <a:ext cx="1584176" cy="316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學生用教科書</a:t>
            </a:r>
          </a:p>
        </p:txBody>
      </p:sp>
      <p:sp>
        <p:nvSpPr>
          <p:cNvPr id="20" name="矩形 19"/>
          <p:cNvSpPr/>
          <p:nvPr/>
        </p:nvSpPr>
        <p:spPr>
          <a:xfrm>
            <a:off x="6804248" y="1340768"/>
            <a:ext cx="1584176" cy="316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教師用教科書</a:t>
            </a:r>
          </a:p>
        </p:txBody>
      </p:sp>
      <p:sp>
        <p:nvSpPr>
          <p:cNvPr id="21" name="矩形 20"/>
          <p:cNvSpPr/>
          <p:nvPr/>
        </p:nvSpPr>
        <p:spPr>
          <a:xfrm>
            <a:off x="232501" y="6237312"/>
            <a:ext cx="1649829" cy="464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$$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由學校支付</a:t>
            </a:r>
          </a:p>
        </p:txBody>
      </p:sp>
      <p:sp>
        <p:nvSpPr>
          <p:cNvPr id="22" name="矩形 21"/>
          <p:cNvSpPr/>
          <p:nvPr/>
        </p:nvSpPr>
        <p:spPr>
          <a:xfrm>
            <a:off x="1986066" y="6237311"/>
            <a:ext cx="1649829" cy="464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$$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</a:rPr>
              <a:t>由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板橋支付</a:t>
            </a:r>
          </a:p>
        </p:txBody>
      </p:sp>
      <p:cxnSp>
        <p:nvCxnSpPr>
          <p:cNvPr id="24" name="直線接點 23"/>
          <p:cNvCxnSpPr/>
          <p:nvPr/>
        </p:nvCxnSpPr>
        <p:spPr>
          <a:xfrm>
            <a:off x="3635896" y="1844824"/>
            <a:ext cx="6222" cy="36004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H="1" flipV="1">
            <a:off x="1763688" y="2017244"/>
            <a:ext cx="4896544" cy="336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6651848" y="2026385"/>
            <a:ext cx="0" cy="18762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1763688" y="2017244"/>
            <a:ext cx="0" cy="18762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2810981" y="1452267"/>
            <a:ext cx="1649829" cy="464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縣預算補助</a:t>
            </a:r>
          </a:p>
        </p:txBody>
      </p:sp>
      <p:cxnSp>
        <p:nvCxnSpPr>
          <p:cNvPr id="40" name="直線接點 39"/>
          <p:cNvCxnSpPr/>
          <p:nvPr/>
        </p:nvCxnSpPr>
        <p:spPr>
          <a:xfrm>
            <a:off x="5076056" y="5820013"/>
            <a:ext cx="0" cy="210658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6660232" y="5829396"/>
            <a:ext cx="0" cy="201275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5868144" y="4957728"/>
            <a:ext cx="0" cy="1279584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>
            <a:off x="5076056" y="6021288"/>
            <a:ext cx="1584176" cy="9383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5045027" y="6132787"/>
            <a:ext cx="1649829" cy="464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國教署補助</a:t>
            </a:r>
          </a:p>
        </p:txBody>
      </p:sp>
      <p:sp>
        <p:nvSpPr>
          <p:cNvPr id="59" name="矩形 58"/>
          <p:cNvSpPr/>
          <p:nvPr/>
        </p:nvSpPr>
        <p:spPr>
          <a:xfrm>
            <a:off x="212783" y="748692"/>
            <a:ext cx="2246098" cy="1096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/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＊申請方式：</a:t>
            </a:r>
            <a:endParaRPr lang="en-US" altLang="zh-TW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1.AB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endParaRPr lang="en-US" altLang="zh-TW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en-US" altLang="zh-TW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教科圖書共同供應</a:t>
            </a:r>
            <a:endParaRPr lang="en-US" altLang="zh-TW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服務網</a:t>
            </a:r>
          </a:p>
        </p:txBody>
      </p:sp>
    </p:spTree>
    <p:extLst>
      <p:ext uri="{BB962C8B-B14F-4D97-AF65-F5344CB8AC3E}">
        <p14:creationId xmlns:p14="http://schemas.microsoft.com/office/powerpoint/2010/main" val="380092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9" grpId="0"/>
      <p:bldP spid="20" grpId="0"/>
      <p:bldP spid="21" grpId="0" animBg="1"/>
      <p:bldP spid="22" grpId="0" animBg="1"/>
      <p:bldP spid="38" grpId="0"/>
      <p:bldP spid="54" grpId="0"/>
      <p:bldP spid="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CAC96FE-32A3-4455-37A0-B93F9BE4EC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" t="22001" r="56299" b="8001"/>
          <a:stretch/>
        </p:blipFill>
        <p:spPr>
          <a:xfrm>
            <a:off x="824643" y="44624"/>
            <a:ext cx="7494714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9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1AAF980-F01E-A35F-F275-49AC38B5DD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" t="22001" r="56299" b="8001"/>
          <a:stretch/>
        </p:blipFill>
        <p:spPr>
          <a:xfrm>
            <a:off x="831844" y="44624"/>
            <a:ext cx="7480312" cy="680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64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1E8B6F1-6E4A-CEB7-DE81-F282796F77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29000" r="54724" b="13600"/>
          <a:stretch/>
        </p:blipFill>
        <p:spPr>
          <a:xfrm>
            <a:off x="2249180" y="597136"/>
            <a:ext cx="4645639" cy="614423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65851"/>
            <a:ext cx="7848872" cy="598853"/>
          </a:xfrm>
        </p:spPr>
        <p:txBody>
          <a:bodyPr>
            <a:normAutofit/>
          </a:bodyPr>
          <a:lstStyle/>
          <a:p>
            <a:pPr algn="l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＊沒意外的話，右側表格會是要給付各書商的學校用書款。</a:t>
            </a:r>
          </a:p>
        </p:txBody>
      </p:sp>
    </p:spTree>
    <p:extLst>
      <p:ext uri="{BB962C8B-B14F-4D97-AF65-F5344CB8AC3E}">
        <p14:creationId xmlns:p14="http://schemas.microsoft.com/office/powerpoint/2010/main" val="3780818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23616" y="844249"/>
            <a:ext cx="476287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收入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支出</a:t>
            </a:r>
            <a:endParaRPr lang="en-US" altLang="zh-TW" sz="32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43469" y="1916832"/>
            <a:ext cx="4392488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申請補助經費：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審定本及藝能科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縣補助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花東書籍費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國教署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學校用書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國教署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縣補助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588496" y="1916832"/>
            <a:ext cx="2007840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支付各書商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康軒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翰林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南一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67544" y="4010414"/>
            <a:ext cx="4762872" cy="1506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收入＞支出</a:t>
            </a:r>
            <a:endParaRPr lang="en-US" altLang="zh-TW" sz="32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收入＜支出</a:t>
            </a:r>
            <a:endParaRPr lang="en-US" altLang="zh-TW" sz="32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973453" y="2628201"/>
            <a:ext cx="423803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左大括弧 6"/>
          <p:cNvSpPr/>
          <p:nvPr/>
        </p:nvSpPr>
        <p:spPr>
          <a:xfrm>
            <a:off x="899592" y="2420888"/>
            <a:ext cx="143877" cy="936104"/>
          </a:xfrm>
          <a:prstGeom prst="leftBrac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左大括弧 7"/>
          <p:cNvSpPr/>
          <p:nvPr/>
        </p:nvSpPr>
        <p:spPr>
          <a:xfrm>
            <a:off x="5458331" y="2428937"/>
            <a:ext cx="143877" cy="936104"/>
          </a:xfrm>
          <a:prstGeom prst="leftBrac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067944" y="4077072"/>
            <a:ext cx="3168352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繳回剩餘款</a:t>
            </a:r>
            <a:r>
              <a:rPr lang="en-US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溢撥款</a:t>
            </a:r>
            <a:r>
              <a:rPr lang="en-US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089589" y="4941168"/>
            <a:ext cx="2764432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校內其他經費支應</a:t>
            </a:r>
            <a:endParaRPr lang="en-US" altLang="zh-TW" sz="24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0273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B50E3551-DEB2-FDC2-5F2F-277741D5C100}"/>
              </a:ext>
            </a:extLst>
          </p:cNvPr>
          <p:cNvSpPr txBox="1">
            <a:spLocks/>
          </p:cNvSpPr>
          <p:nvPr/>
        </p:nvSpPr>
        <p:spPr>
          <a:xfrm>
            <a:off x="2190564" y="620688"/>
            <a:ext cx="476287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書籍驗收</a:t>
            </a:r>
            <a:endParaRPr lang="en-US" altLang="zh-TW" sz="32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D978389-2DF8-FE8F-AA5B-E7261C73B6C7}"/>
              </a:ext>
            </a:extLst>
          </p:cNvPr>
          <p:cNvSpPr txBox="1"/>
          <p:nvPr/>
        </p:nvSpPr>
        <p:spPr>
          <a:xfrm>
            <a:off x="755576" y="1650280"/>
            <a:ext cx="77768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依教科圖書共同供應契約第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條內容略以：本採購案逕行由各適用學校與廠商於第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及第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學期分別辦理驗收付款程序；各適用學校採購之教科書全部交清，廠商即應通知適用學校，適用學校應於接獲廠商通知可得驗收之日起</a:t>
            </a:r>
            <a:r>
              <a:rPr lang="en-US" altLang="zh-TW" sz="2200" b="1" u="sng" dirty="0">
                <a:solidFill>
                  <a:srgbClr val="385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200" b="1" u="sng" dirty="0">
                <a:solidFill>
                  <a:srgbClr val="385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內依照法定程序辦理驗收，並作成驗收紀錄；驗收合格後，各適用學校應於</a:t>
            </a:r>
            <a:r>
              <a:rPr lang="en-US" altLang="zh-TW" sz="2200" b="1" u="sng" dirty="0">
                <a:solidFill>
                  <a:srgbClr val="385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200" b="1" u="sng" dirty="0">
                <a:solidFill>
                  <a:srgbClr val="385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內填具一次結算驗收證明書，並依規定辦理付款。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✔驗收相關問題，可詢問有採購經驗的老師，如總務或事務組長。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0273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55576" y="1650280"/>
            <a:ext cx="777686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請依各補助經費所定時限進行填報及上傳，並請務必</a:t>
            </a:r>
            <a:r>
              <a:rPr lang="zh-TW" altLang="en-US" sz="22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核對金額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，申請補助經費應與支付書商金額一致。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教科書補助每位學生以補助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次為限，除有特殊情形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如專案安置學生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，有關轉出入學生之補助計算如下：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轉出學生：已於原學校註冊並領有教科書者，不論轉入本縣或他縣市，其補助款由</a:t>
            </a:r>
            <a:r>
              <a:rPr lang="zh-TW" altLang="en-US" sz="2200" b="1" u="sng" dirty="0">
                <a:solidFill>
                  <a:srgbClr val="385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原學校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請領。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他縣市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或專案安置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轉入學生：補助其差異版本部分教科書款。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審定本及藝能科教科書補助係為縣預算負擔，為避免溢訂衍生非必要之資源浪費，請學校依實際學生轉出入情形核實填報學生人數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請勿多填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如果老師們有發現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EXCEL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計算公式錯誤，請一定要協助回報，以利及時更正，感謝各位老師。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2190564" y="620688"/>
            <a:ext cx="476287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提醒事項</a:t>
            </a:r>
            <a:endParaRPr lang="en-US" altLang="zh-TW" sz="32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027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328592"/>
          </a:xfrm>
        </p:spPr>
        <p:txBody>
          <a:bodyPr>
            <a:noAutofit/>
          </a:bodyPr>
          <a:lstStyle/>
          <a:p>
            <a:pPr algn="just"/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學生數共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一般生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人、補助生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，授課教師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人。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教科書單價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元，教育部補助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200">
                <a:latin typeface="標楷體" panose="03000509000000000000" pitchFamily="65" charset="-120"/>
                <a:ea typeface="標楷體" panose="03000509000000000000" pitchFamily="65" charset="-120"/>
              </a:rPr>
              <a:t>本。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200" dirty="0">
                <a:solidFill>
                  <a:srgbClr val="385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縣補助</a:t>
            </a:r>
            <a:endParaRPr lang="en-US" altLang="zh-TW" sz="2200" dirty="0">
              <a:solidFill>
                <a:srgbClr val="385D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金額</a:t>
            </a: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〉8×95</a:t>
            </a:r>
            <a:r>
              <a:rPr lang="zh-TW" altLang="en-US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760</a:t>
            </a:r>
            <a:r>
              <a:rPr lang="zh-TW" altLang="en-US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zh-TW" altLang="zh-TW" sz="2200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zh-TW" altLang="en-US" sz="2200" dirty="0">
                <a:solidFill>
                  <a:srgbClr val="385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花東書籍費</a:t>
            </a:r>
            <a:endParaRPr lang="en-US" altLang="zh-TW" sz="2200" dirty="0">
              <a:solidFill>
                <a:srgbClr val="385D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金額</a:t>
            </a: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〉2×95</a:t>
            </a:r>
            <a:r>
              <a:rPr lang="zh-TW" altLang="en-US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190</a:t>
            </a:r>
            <a:r>
              <a:rPr lang="zh-TW" altLang="en-US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zh-TW" altLang="zh-TW" sz="2200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zh-TW" altLang="en-US" sz="2200" dirty="0">
                <a:solidFill>
                  <a:srgbClr val="385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學生用書</a:t>
            </a:r>
            <a:endParaRPr lang="en-US" altLang="zh-TW" sz="2200" dirty="0">
              <a:solidFill>
                <a:srgbClr val="385D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金額</a:t>
            </a: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〉10×5</a:t>
            </a:r>
            <a:r>
              <a:rPr lang="zh-TW" altLang="en-US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zh-TW" altLang="zh-TW" sz="2200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zh-TW" altLang="en-US" sz="2200" dirty="0">
                <a:solidFill>
                  <a:srgbClr val="385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學校用書</a:t>
            </a:r>
            <a:endParaRPr lang="en-US" altLang="zh-TW" sz="2200" dirty="0">
              <a:solidFill>
                <a:srgbClr val="385D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教師授課</a:t>
            </a: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本、</a:t>
            </a:r>
            <a:r>
              <a:rPr lang="zh-TW" altLang="zh-TW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行政留存</a:t>
            </a: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，即需求數</a:t>
            </a: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本，倘系統預設樣書數量</a:t>
            </a: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本，計算式為「</a:t>
            </a: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2-1=1</a:t>
            </a:r>
            <a:r>
              <a:rPr lang="zh-TW" altLang="en-US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」，補助數為</a:t>
            </a: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本。</a:t>
            </a:r>
            <a:endParaRPr lang="en-US" altLang="zh-TW" sz="2200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金額</a:t>
            </a: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〉1×100</a:t>
            </a:r>
            <a:r>
              <a:rPr lang="zh-TW" altLang="en-US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2200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zh-TW" altLang="zh-TW" sz="2200" dirty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結帳金額為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1100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元，由學校支付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1050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元，由板橋國小支付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190564" y="274638"/>
            <a:ext cx="476287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教科書各項經費計算舉例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1540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611560" y="1340768"/>
            <a:ext cx="858283" cy="4392488"/>
          </a:xfrm>
          <a:prstGeom prst="rect">
            <a:avLst/>
          </a:prstGeom>
        </p:spPr>
        <p:txBody>
          <a:bodyPr vert="eaVert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教科書補助經費申請作業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364" y="20372"/>
            <a:ext cx="5904656" cy="687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矩形圖說文字 8"/>
          <p:cNvSpPr/>
          <p:nvPr/>
        </p:nvSpPr>
        <p:spPr>
          <a:xfrm>
            <a:off x="6588224" y="1124744"/>
            <a:ext cx="1152128" cy="1368152"/>
          </a:xfrm>
          <a:prstGeom prst="wedgeRoundRectCallout">
            <a:avLst>
              <a:gd name="adj1" fmla="val 71106"/>
              <a:gd name="adj2" fmla="val -3011"/>
              <a:gd name="adj3" fmla="val 16667"/>
            </a:avLst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991872" y="1052736"/>
            <a:ext cx="396552" cy="1859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b="1" dirty="0">
                <a:solidFill>
                  <a:srgbClr val="385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板橋國小支付</a:t>
            </a:r>
          </a:p>
        </p:txBody>
      </p:sp>
      <p:sp>
        <p:nvSpPr>
          <p:cNvPr id="11" name="五角星形 10"/>
          <p:cNvSpPr/>
          <p:nvPr/>
        </p:nvSpPr>
        <p:spPr>
          <a:xfrm>
            <a:off x="1625372" y="3933056"/>
            <a:ext cx="288032" cy="28803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減號 1">
            <a:extLst>
              <a:ext uri="{FF2B5EF4-FFF2-40B4-BE49-F238E27FC236}">
                <a16:creationId xmlns:a16="http://schemas.microsoft.com/office/drawing/2014/main" id="{C7D59015-AB22-59EE-C27E-A4E48DA132CB}"/>
              </a:ext>
            </a:extLst>
          </p:cNvPr>
          <p:cNvSpPr/>
          <p:nvPr/>
        </p:nvSpPr>
        <p:spPr>
          <a:xfrm>
            <a:off x="922483" y="5041180"/>
            <a:ext cx="7577073" cy="144016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534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2119496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學校用書及學生用書請至</a:t>
            </a:r>
            <a:r>
              <a:rPr lang="zh-TW" altLang="en-US" sz="2400" b="1" u="sng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教科圖書共同供應服務網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填報，填報完成後請自行下載書籍需求統計檔核對數量及金額。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相關填報說明可參閱「教科圖書共同供應服務操作功能說明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學校端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如為</a:t>
            </a:r>
            <a:r>
              <a:rPr lang="zh-TW" altLang="en-US" sz="2400" b="1" u="sng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填報操作問題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，請洽全誼資訊，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LINE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@455duusm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；電話：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04-37023708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04-37023709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8462860#517(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花蓮駐點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2190564" y="842941"/>
            <a:ext cx="476287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教科圖書共同供應服務網填報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027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1916832"/>
            <a:ext cx="77768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請使用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EXCEL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開啟表件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微軟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Office)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填報順序：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先填寫花東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表「花東地區接受義務教育學生書籍費」班級學生調查表→請填</a:t>
            </a:r>
            <a:r>
              <a:rPr lang="zh-TW" altLang="en-US" sz="2000" b="1" u="sng" dirty="0">
                <a:solidFill>
                  <a:srgbClr val="385D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補助生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即可。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回到統計表，黃色及粉紅色欄位請務必填寫。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請核對人數、版本、金額是否正確。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備註：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花東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AB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表，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表在縣補助統計表上，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表右邊欄位在「分頁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花東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表」填寫完成後會自動帶入，請留意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表仍有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格必填欄位，務請協助檢視！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zh-TW" altLang="zh-TW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本學期統計表</a:t>
            </a:r>
            <a:r>
              <a:rPr lang="zh-TW" altLang="en-US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，自然科與社會科欄位互換</a:t>
            </a:r>
            <a:r>
              <a:rPr lang="en-US" altLang="zh-TW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與價格表順序一致</a:t>
            </a:r>
            <a:r>
              <a:rPr lang="en-US" altLang="zh-TW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；另</a:t>
            </a:r>
            <a:r>
              <a:rPr lang="zh-TW" altLang="zh-TW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「課本」與「習作」</a:t>
            </a:r>
            <a:r>
              <a:rPr lang="zh-TW" altLang="zh-TW" sz="1600" b="1" u="sng" dirty="0">
                <a:solidFill>
                  <a:schemeClr val="bg2">
                    <a:lumMod val="2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皆須填選「版本」欄位</a:t>
            </a:r>
            <a:r>
              <a:rPr lang="zh-TW" altLang="zh-TW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，填選後將自動帶入金額，若該科目無購買習作者，則無需填選。</a:t>
            </a:r>
            <a:endParaRPr lang="en-US" altLang="zh-TW" sz="16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2190564" y="842941"/>
            <a:ext cx="476287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AB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表填報</a:t>
            </a:r>
            <a:endParaRPr lang="en-US" altLang="zh-TW" sz="32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0273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C1556-CF02-8482-6239-650623995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E3A87C9B-F388-CEE2-A131-3D9920921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" y="1412776"/>
            <a:ext cx="9087596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2365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4B79319D-3A97-126B-251C-0EF40E048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6" t="21000" r="37001" b="9001"/>
          <a:stretch/>
        </p:blipFill>
        <p:spPr>
          <a:xfrm>
            <a:off x="72008" y="660710"/>
            <a:ext cx="9108504" cy="579262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716016" y="1700808"/>
            <a:ext cx="504056" cy="504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804248" y="2132856"/>
            <a:ext cx="504056" cy="5124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弧形接點 4"/>
          <p:cNvCxnSpPr/>
          <p:nvPr/>
        </p:nvCxnSpPr>
        <p:spPr>
          <a:xfrm>
            <a:off x="5220072" y="1844824"/>
            <a:ext cx="1584176" cy="544252"/>
          </a:xfrm>
          <a:prstGeom prst="curvedConnector3">
            <a:avLst>
              <a:gd name="adj1" fmla="val 49429"/>
            </a:avLst>
          </a:prstGeom>
          <a:ln w="28575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716016" y="836712"/>
            <a:ext cx="18722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檢查是否一致</a:t>
            </a:r>
          </a:p>
        </p:txBody>
      </p:sp>
    </p:spTree>
    <p:extLst>
      <p:ext uri="{BB962C8B-B14F-4D97-AF65-F5344CB8AC3E}">
        <p14:creationId xmlns:p14="http://schemas.microsoft.com/office/powerpoint/2010/main" val="213456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801ECA5-6CA0-BD26-B8C8-34DCCD9C9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29000" r="23226" b="10800"/>
          <a:stretch/>
        </p:blipFill>
        <p:spPr>
          <a:xfrm>
            <a:off x="1673678" y="859680"/>
            <a:ext cx="5796644" cy="429751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65851"/>
            <a:ext cx="7848872" cy="936104"/>
          </a:xfrm>
        </p:spPr>
        <p:txBody>
          <a:bodyPr>
            <a:normAutofit/>
          </a:bodyPr>
          <a:lstStyle/>
          <a:p>
            <a:pPr algn="l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＊沒意外的話，右側表格就</a:t>
            </a: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會是各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補助計畫要給付各書商的教科書款。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55576" y="5059050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✔支出分攤方式屬學校內部程序，請老師們詢問學校會計或出納。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✔國教署為協助各地方政府及學校簡化款項轉撥之行政流程，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學年度委請新北市教育局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板橋國小承辦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協助撥付學生用書補助款予各教科書出版公司，請學校協助配合教科用書驗收及書款確認事宜；並避免因誤填系統之教科用書需求數量，致核定補助金額與本次驗收交貨金額未符之情形。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666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73436" y="2780928"/>
            <a:ext cx="777686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學校用書及學生用書試算表</a:t>
            </a:r>
            <a:r>
              <a:rPr lang="zh-TW" altLang="en-US" sz="2400" b="1" u="sng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僅供參考</a:t>
            </a:r>
            <a:r>
              <a:rPr lang="en-US" altLang="zh-TW" sz="24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無強制填寫</a:t>
            </a:r>
            <a:r>
              <a:rPr lang="en-US" altLang="zh-TW" sz="24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，金額仍以教科圖書共同供應服務網為準。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使用學校用書試算表請於粉紅色欄位填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「需求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及教科圖書共同供應服務網顯示的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「樣書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備註：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樣書數量係國教署與出版商契約訂定，會依據學校班數及學生數有所不同，因此試算表調整為手動輸入樣書數，以利金額試算。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學校用書試算表未納入教師手冊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不影響學校用書金額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，依據共同供應契約三、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廠商應無償提供各適用學校及使用班級之任課教師該領域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教師手冊乙套。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2190564" y="1556792"/>
            <a:ext cx="476287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AB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表填報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補充</a:t>
            </a:r>
            <a:r>
              <a:rPr lang="en-US" altLang="zh-TW" sz="3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0273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2077</TotalTime>
  <Words>1175</Words>
  <Application>Microsoft Office PowerPoint</Application>
  <PresentationFormat>如螢幕大小 (4:3)</PresentationFormat>
  <Paragraphs>90</Paragraphs>
  <Slides>15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新細明體</vt:lpstr>
      <vt:lpstr>標楷體</vt:lpstr>
      <vt:lpstr>Arial</vt:lpstr>
      <vt:lpstr>Calibri</vt:lpstr>
      <vt:lpstr>Franklin Gothic Book</vt:lpstr>
      <vt:lpstr>Perpetua</vt:lpstr>
      <vt:lpstr>Wingdings 2</vt:lpstr>
      <vt:lpstr>公正</vt:lpstr>
      <vt:lpstr>教科書各項經費示意圖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＊沒意外的話，右側表格就會是各補助計畫要給付各書商的教科書款。</vt:lpstr>
      <vt:lpstr>PowerPoint 簡報</vt:lpstr>
      <vt:lpstr>PowerPoint 簡報</vt:lpstr>
      <vt:lpstr>PowerPoint 簡報</vt:lpstr>
      <vt:lpstr>＊沒意外的話，右側表格會是要給付各書商的學校用書款。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教育處-006</cp:lastModifiedBy>
  <cp:revision>251</cp:revision>
  <cp:lastPrinted>2023-12-26T03:41:56Z</cp:lastPrinted>
  <dcterms:created xsi:type="dcterms:W3CDTF">2022-01-24T07:00:34Z</dcterms:created>
  <dcterms:modified xsi:type="dcterms:W3CDTF">2025-02-11T05:00:55Z</dcterms:modified>
  <cp:contentStatus/>
</cp:coreProperties>
</file>