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817" r:id="rId2"/>
    <p:sldMasterId id="2147483836" r:id="rId3"/>
  </p:sldMasterIdLst>
  <p:notesMasterIdLst>
    <p:notesMasterId r:id="rId24"/>
  </p:notesMasterIdLst>
  <p:handoutMasterIdLst>
    <p:handoutMasterId r:id="rId25"/>
  </p:handoutMasterIdLst>
  <p:sldIdLst>
    <p:sldId id="334" r:id="rId4"/>
    <p:sldId id="317" r:id="rId5"/>
    <p:sldId id="260" r:id="rId6"/>
    <p:sldId id="316" r:id="rId7"/>
    <p:sldId id="258" r:id="rId8"/>
    <p:sldId id="344" r:id="rId9"/>
    <p:sldId id="353" r:id="rId10"/>
    <p:sldId id="345" r:id="rId11"/>
    <p:sldId id="357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55" r:id="rId21"/>
    <p:sldId id="356" r:id="rId22"/>
    <p:sldId id="282" r:id="rId23"/>
  </p:sldIdLst>
  <p:sldSz cx="12192000" cy="6858000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31"/>
    <a:srgbClr val="FF6D6D"/>
    <a:srgbClr val="00C058"/>
    <a:srgbClr val="767171"/>
    <a:srgbClr val="FF579F"/>
    <a:srgbClr val="FF8614"/>
    <a:srgbClr val="4372C3"/>
    <a:srgbClr val="F5B800"/>
    <a:srgbClr val="E0A800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9" autoAdjust="0"/>
    <p:restoredTop sz="90970" autoAdjust="0"/>
  </p:normalViewPr>
  <p:slideViewPr>
    <p:cSldViewPr snapToGrid="0" snapToObjects="1">
      <p:cViewPr varScale="1">
        <p:scale>
          <a:sx n="57" d="100"/>
          <a:sy n="57" d="100"/>
        </p:scale>
        <p:origin x="12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芳綺 王" userId="12805e331553c793" providerId="LiveId" clId="{E966F4F2-F2DE-4AFA-991E-246C22954880}"/>
    <pc:docChg chg="modSld">
      <pc:chgData name="芳綺 王" userId="12805e331553c793" providerId="LiveId" clId="{E966F4F2-F2DE-4AFA-991E-246C22954880}" dt="2026-03-17T06:15:24.880" v="12" actId="20577"/>
      <pc:docMkLst>
        <pc:docMk/>
      </pc:docMkLst>
      <pc:sldChg chg="modSp mod">
        <pc:chgData name="芳綺 王" userId="12805e331553c793" providerId="LiveId" clId="{E966F4F2-F2DE-4AFA-991E-246C22954880}" dt="2026-03-17T06:15:12.221" v="11" actId="20577"/>
        <pc:sldMkLst>
          <pc:docMk/>
          <pc:sldMk cId="58636614" sldId="260"/>
        </pc:sldMkLst>
        <pc:spChg chg="mod">
          <ac:chgData name="芳綺 王" userId="12805e331553c793" providerId="LiveId" clId="{E966F4F2-F2DE-4AFA-991E-246C22954880}" dt="2026-03-17T06:15:01.380" v="7" actId="20577"/>
          <ac:spMkLst>
            <pc:docMk/>
            <pc:sldMk cId="58636614" sldId="260"/>
            <ac:spMk id="21" creationId="{DB9759EB-DDCE-501A-E74E-3973255B2F0D}"/>
          </ac:spMkLst>
        </pc:spChg>
        <pc:spChg chg="mod">
          <ac:chgData name="芳綺 王" userId="12805e331553c793" providerId="LiveId" clId="{E966F4F2-F2DE-4AFA-991E-246C22954880}" dt="2026-03-17T06:15:05.139" v="9" actId="20577"/>
          <ac:spMkLst>
            <pc:docMk/>
            <pc:sldMk cId="58636614" sldId="260"/>
            <ac:spMk id="36" creationId="{5846F8AA-5F55-E5A7-E0F5-47E21712C769}"/>
          </ac:spMkLst>
        </pc:spChg>
        <pc:spChg chg="mod">
          <ac:chgData name="芳綺 王" userId="12805e331553c793" providerId="LiveId" clId="{E966F4F2-F2DE-4AFA-991E-246C22954880}" dt="2026-03-17T06:15:12.221" v="11" actId="20577"/>
          <ac:spMkLst>
            <pc:docMk/>
            <pc:sldMk cId="58636614" sldId="260"/>
            <ac:spMk id="49" creationId="{1BE1D47D-29AF-130E-FA3C-BE007A70D55A}"/>
          </ac:spMkLst>
        </pc:spChg>
      </pc:sldChg>
      <pc:sldChg chg="modSp mod">
        <pc:chgData name="芳綺 王" userId="12805e331553c793" providerId="LiveId" clId="{E966F4F2-F2DE-4AFA-991E-246C22954880}" dt="2026-03-17T06:15:24.880" v="12" actId="20577"/>
        <pc:sldMkLst>
          <pc:docMk/>
          <pc:sldMk cId="2949638112" sldId="354"/>
        </pc:sldMkLst>
        <pc:spChg chg="mod">
          <ac:chgData name="芳綺 王" userId="12805e331553c793" providerId="LiveId" clId="{E966F4F2-F2DE-4AFA-991E-246C22954880}" dt="2026-03-17T06:15:24.880" v="12" actId="20577"/>
          <ac:spMkLst>
            <pc:docMk/>
            <pc:sldMk cId="2949638112" sldId="354"/>
            <ac:spMk id="20" creationId="{A6568411-D69A-2DFB-5CC4-34745050B3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D54F15F-095C-40EE-A99E-C037B8EBD75E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7A76F3-8A74-43DF-9B29-AF66742859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86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4D8BC7-DE1D-4243-B198-D738F8BADCA8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0A26E12-84DF-4B45-9032-3C3BABC297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97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324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BF4-5D0C-44AA-A13B-09AFD75785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42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BCA55-54EF-4F41-969D-7E1732DE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A9F780-2CAE-4E4D-95A4-D1A00307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CABB0E-1567-5B43-8AE3-CD999F6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B0903-642F-C64F-98ED-5551D5A7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9E7F66-3405-894E-8E2B-552C96DE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08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00408-FBDC-1542-8EF3-EDB2A559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CD8C14-5A5B-4445-91C0-59E2F9C62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9B313F-FDF5-7B41-A659-7285FCAF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A59378-B18A-E742-9DBB-E7719263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3C3B2D-798C-0843-B40D-FD599AA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676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795323-06E0-4941-8E36-0D748798E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729FD3-E32F-4542-91BF-9557802B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BD1015-70A2-AC4C-BFA9-F1951DA8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9DE744-88EB-CF46-BE58-6407B13B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1E3150-13AF-C041-A53C-D860841C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215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7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7064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357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083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77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365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3774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236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1BFB27-E5F0-2341-8B42-CA59775C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5CC1E7-AE0B-E542-8E8C-275D99E0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78F2F4-B44B-544E-8311-5507A211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EFD9F3-593E-0F45-8111-264CEFC1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3C65E-4D0C-0A4C-A665-67DD7FA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138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1343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3561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839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1901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26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9879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896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7274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4634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096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4602F-E194-B842-A403-67EBBFE8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807070-1432-9247-A004-CB449D7A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71BE93-9ED8-1247-B727-5631198D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9DF2C3-51E8-0A45-A1DF-5AE5D548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8472CF-FA16-0A46-B0AA-7814C266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3650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17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10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C7EEA5-EE11-CA46-97B5-D2DEAD35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D7A28F-75BB-894D-852F-91955030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215DDE-D49E-674B-A89D-D981BA8E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7D9FCB-F22E-6547-A9F5-84A12139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B9A15C-871D-1F47-8D36-FFE6E289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8966B-B1F1-6D4B-9AAD-604A9F9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43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32C250-0D5B-AB47-9371-702DDDF3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8515D2-F374-3149-A12C-3D576884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764C65-090F-4849-A9C8-E649670FE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962C30-92FA-CE49-8944-A88F17FAE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C81FF4-2FE5-0C4C-89D4-102DDB4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61577C-011B-FD46-886E-9F86E4A4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A3A6075-2481-0445-90AA-6DF84C28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A7D7BC-FC60-504D-9701-66916762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81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4BD67-5D48-2445-8B1B-EDA822BE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04BCAE-9319-F24E-A78A-060130B0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316527-89D7-4445-8D54-F60D903B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6EFA5E-CAE9-1244-AA07-FB7536D9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88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0D5819-D0FA-BE45-AB5E-7F5AE71F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1F791E-C7C1-3C4D-B149-9E13601F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828EB0-C7F0-D44E-A8A0-C410034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19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D970-8B59-FA46-BC2D-811EDA28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1BD4BF-858A-614E-9F15-520BF3D3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9DB583-4B98-AC4B-B365-7C9ACE4C1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16C538-1D45-4049-8F06-D4205137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557B78-81A3-1D4B-B8E0-2CC3344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9F4035-07D3-AF40-B3C0-F775A5A7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42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B57A6-1515-E94D-9C9B-233A0D6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15DB4A5-5166-A049-9663-049D3128E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BD62D5-6C47-9D42-A18C-A33E6A0F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FCEC20-1D88-E441-90A3-8CC1C855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DD7BD7-6A3F-7A40-B0D0-468C4B57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F7DE8B-FB1B-5543-8F7C-50B172E9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14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D148CF7-0EE4-804F-9864-3C61E87F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DE3119-768D-EB49-8299-D8B508AA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6A0F86-E6B2-594A-AEE8-D3688E3FC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E5DA32-57E9-5645-8ED4-D1AF1AFC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6738DA-E05C-934A-95F2-F31FD3EB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10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8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48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椭圆 65"/>
          <p:cNvSpPr/>
          <p:nvPr/>
        </p:nvSpPr>
        <p:spPr>
          <a:xfrm>
            <a:off x="1675444" y="4973051"/>
            <a:ext cx="903568" cy="903568"/>
          </a:xfrm>
          <a:prstGeom prst="ellipse">
            <a:avLst/>
          </a:prstGeom>
          <a:solidFill>
            <a:srgbClr val="FF6699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477890" y="5669192"/>
            <a:ext cx="366369" cy="366369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同心圆 67"/>
          <p:cNvSpPr/>
          <p:nvPr/>
        </p:nvSpPr>
        <p:spPr>
          <a:xfrm>
            <a:off x="4289315" y="5921264"/>
            <a:ext cx="401413" cy="401413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306838" y="5938786"/>
            <a:ext cx="366369" cy="36636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同心圆 69"/>
          <p:cNvSpPr/>
          <p:nvPr/>
        </p:nvSpPr>
        <p:spPr>
          <a:xfrm>
            <a:off x="3890985" y="774846"/>
            <a:ext cx="831871" cy="831871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764525" y="3122814"/>
            <a:ext cx="795559" cy="79555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同心圆 71"/>
          <p:cNvSpPr/>
          <p:nvPr/>
        </p:nvSpPr>
        <p:spPr>
          <a:xfrm>
            <a:off x="2797462" y="5898135"/>
            <a:ext cx="293036" cy="293036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810252" y="5910927"/>
            <a:ext cx="267453" cy="2674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同心圆 73"/>
          <p:cNvSpPr/>
          <p:nvPr/>
        </p:nvSpPr>
        <p:spPr>
          <a:xfrm>
            <a:off x="1031366" y="4306803"/>
            <a:ext cx="383892" cy="38389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048121" y="4323560"/>
            <a:ext cx="350379" cy="35037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160723" y="641226"/>
            <a:ext cx="549555" cy="549555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032321" y="5155625"/>
            <a:ext cx="183185" cy="183185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同心圆 77"/>
          <p:cNvSpPr/>
          <p:nvPr/>
        </p:nvSpPr>
        <p:spPr>
          <a:xfrm>
            <a:off x="4800414" y="5532210"/>
            <a:ext cx="602921" cy="602921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813573" y="5545369"/>
            <a:ext cx="576603" cy="57660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639721" y="5752563"/>
            <a:ext cx="506215" cy="506215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同心圆 80"/>
          <p:cNvSpPr/>
          <p:nvPr/>
        </p:nvSpPr>
        <p:spPr>
          <a:xfrm>
            <a:off x="3306387" y="4932132"/>
            <a:ext cx="401413" cy="401413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323909" y="4949656"/>
            <a:ext cx="366369" cy="36636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同心圆 82"/>
          <p:cNvSpPr/>
          <p:nvPr/>
        </p:nvSpPr>
        <p:spPr>
          <a:xfrm>
            <a:off x="3293595" y="332898"/>
            <a:ext cx="293036" cy="293036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306387" y="345688"/>
            <a:ext cx="267453" cy="2674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同心圆 84"/>
          <p:cNvSpPr/>
          <p:nvPr/>
        </p:nvSpPr>
        <p:spPr>
          <a:xfrm>
            <a:off x="1048123" y="1110979"/>
            <a:ext cx="383892" cy="38389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1064879" y="1127736"/>
            <a:ext cx="350379" cy="35037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432409" y="832724"/>
            <a:ext cx="183185" cy="183185"/>
          </a:xfrm>
          <a:prstGeom prst="ellipse">
            <a:avLst/>
          </a:prstGeom>
          <a:solidFill>
            <a:srgbClr val="FF6699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同心圆 87"/>
          <p:cNvSpPr/>
          <p:nvPr/>
        </p:nvSpPr>
        <p:spPr>
          <a:xfrm>
            <a:off x="671897" y="1692908"/>
            <a:ext cx="970539" cy="970539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693081" y="1714090"/>
            <a:ext cx="928175" cy="92817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0" name="同心圆 89"/>
          <p:cNvSpPr/>
          <p:nvPr/>
        </p:nvSpPr>
        <p:spPr>
          <a:xfrm>
            <a:off x="4813571" y="490551"/>
            <a:ext cx="383892" cy="38389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830328" y="507307"/>
            <a:ext cx="350379" cy="35037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19253" y="3429002"/>
            <a:ext cx="183185" cy="183185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96366" y="429390"/>
            <a:ext cx="506215" cy="506215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同心圆 93"/>
          <p:cNvSpPr/>
          <p:nvPr/>
        </p:nvSpPr>
        <p:spPr>
          <a:xfrm>
            <a:off x="3507092" y="6339292"/>
            <a:ext cx="401413" cy="401413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524616" y="6356814"/>
            <a:ext cx="366369" cy="36636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8" name="同心圆 97"/>
          <p:cNvSpPr/>
          <p:nvPr/>
        </p:nvSpPr>
        <p:spPr>
          <a:xfrm>
            <a:off x="3385925" y="2004372"/>
            <a:ext cx="200707" cy="200707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3394686" y="2013133"/>
            <a:ext cx="183185" cy="18318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0" name="文本框 9"/>
          <p:cNvSpPr txBox="1"/>
          <p:nvPr/>
        </p:nvSpPr>
        <p:spPr>
          <a:xfrm>
            <a:off x="1599364" y="1767987"/>
            <a:ext cx="982523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zh-TW" altLang="en-US" sz="8000" b="1" dirty="0">
                <a:solidFill>
                  <a:srgbClr val="275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8000" b="1" dirty="0">
                <a:solidFill>
                  <a:srgbClr val="275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8000" b="1" dirty="0">
                <a:solidFill>
                  <a:srgbClr val="275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年度公立學校教師縣內介聘</a:t>
            </a:r>
            <a:endParaRPr lang="en-US" altLang="zh-TW" sz="8000" b="1" dirty="0">
              <a:solidFill>
                <a:srgbClr val="27506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9474092" y="5516719"/>
            <a:ext cx="1874521" cy="618412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70"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全誼資訊</a:t>
            </a:r>
            <a:endParaRPr lang="zh-CN" altLang="en-US" sz="28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5728448" y="4540072"/>
            <a:ext cx="56961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TW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電腦作業系統操作說明會</a:t>
            </a:r>
          </a:p>
        </p:txBody>
      </p:sp>
    </p:spTree>
    <p:extLst>
      <p:ext uri="{BB962C8B-B14F-4D97-AF65-F5344CB8AC3E}">
        <p14:creationId xmlns:p14="http://schemas.microsoft.com/office/powerpoint/2010/main" val="11371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22222E-6 1.11111E-6 L 0.0625 0.20555 " pathEditMode="relative" rAng="0" ptsTypes="AA">
                                      <p:cBhvr>
                                        <p:cTn id="55" dur="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09877E-6 L -0.01371 0.35 " pathEditMode="relative" rAng="0" ptsTypes="AA">
                                      <p:cBhvr>
                                        <p:cTn id="64" dur="5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9.87654E-7 L -0.71216 -0.4034 " pathEditMode="relative" rAng="0" ptsTypes="AA">
                                      <p:cBhvr>
                                        <p:cTn id="75" dur="5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-201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7 -4.32099E-6 L -0.6901 -0.46574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4" y="-2330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80" grpId="0" animBg="1"/>
      <p:bldP spid="80" grpId="1" animBg="1"/>
      <p:bldP spid="80" grpId="2" animBg="1"/>
      <p:bldP spid="87" grpId="0" animBg="1"/>
      <p:bldP spid="87" grpId="1" animBg="1"/>
      <p:bldP spid="87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100" grpId="0"/>
      <p:bldP spid="101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299926" y="1335570"/>
            <a:ext cx="1014351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..黑体UI-日本语"/>
              </a:rPr>
              <a:t>①選擇鄉鎮、學校、科目後點選確定新增志願，若需清除志願，從科目的下拉選單中選擇「清除」即可。</a:t>
            </a:r>
            <a:endParaRPr lang="en-US" altLang="zh-TW" sz="2800" b="1" dirty="0">
              <a:solidFill>
                <a:schemeClr val="bg1"/>
              </a:solidFill>
              <a:latin typeface="..黑体UI-日本语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..黑体UI-日本语"/>
              </a:rPr>
              <a:t>②科目括弧數字表示此間學校開出之單調缺額。</a:t>
            </a:r>
            <a:endParaRPr lang="en-US" altLang="zh-TW" sz="2800" b="1" dirty="0">
              <a:solidFill>
                <a:schemeClr val="bg1"/>
              </a:solidFill>
              <a:latin typeface="..黑体UI-日本语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98B1B50-62A7-6421-0A7B-715B9DB4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" y="2853551"/>
            <a:ext cx="11566532" cy="3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299926" y="1335570"/>
            <a:ext cx="1014351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③僅限具原住民身分教師選填，一般身分教師若選填此科目，即會出現提醒文字說明。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98B1B50-62A7-6421-0A7B-715B9DB4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" y="2853551"/>
            <a:ext cx="11566532" cy="351304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B5F1441-933C-BC91-8C43-479CED373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00" y="2577072"/>
            <a:ext cx="9170165" cy="30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299926" y="1335570"/>
            <a:ext cx="1014351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④科目括弧數字為</a:t>
            </a:r>
            <a:r>
              <a:rPr lang="en-US" altLang="zh-TW" sz="2800" b="1" dirty="0">
                <a:solidFill>
                  <a:schemeClr val="bg1"/>
                </a:solidFill>
              </a:rPr>
              <a:t>0</a:t>
            </a:r>
            <a:r>
              <a:rPr lang="zh-TW" altLang="en-US" sz="2800" b="1" dirty="0">
                <a:solidFill>
                  <a:schemeClr val="bg1"/>
                </a:solidFill>
              </a:rPr>
              <a:t>，表示此間學校參與委辦，報名教師可填選此連動缺額。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98B1B50-62A7-6421-0A7B-715B9DB4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" y="2853551"/>
            <a:ext cx="11566532" cy="3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033109" y="1317007"/>
            <a:ext cx="10560378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填寫報名資料完成後，請於畫面右上角或右下角點選確定。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※</a:t>
            </a:r>
            <a:r>
              <a:rPr lang="zh-TW" altLang="en-US" sz="2800" dirty="0">
                <a:solidFill>
                  <a:schemeClr val="bg1"/>
                </a:solidFill>
              </a:rPr>
              <a:t>系統將出現提交提示，請注意，一旦提交則不再提供修改與刪除。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※</a:t>
            </a:r>
            <a:r>
              <a:rPr lang="zh-TW" altLang="en-US" sz="2800">
                <a:solidFill>
                  <a:schemeClr val="bg1"/>
                </a:solidFill>
              </a:rPr>
              <a:t>如暫存， </a:t>
            </a:r>
            <a:r>
              <a:rPr lang="zh-TW" altLang="en-US" sz="2800" dirty="0">
                <a:solidFill>
                  <a:schemeClr val="bg1"/>
                </a:solidFill>
              </a:rPr>
              <a:t>則僅將已修改的資料儲存 ，提示為</a:t>
            </a:r>
            <a:r>
              <a:rPr lang="en-US" altLang="zh-TW" sz="2800" dirty="0">
                <a:solidFill>
                  <a:schemeClr val="bg1"/>
                </a:solidFill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</a:rPr>
              <a:t>您已報名但尚未提交</a:t>
            </a:r>
            <a:r>
              <a:rPr lang="en-US" altLang="zh-TW" sz="2800" dirty="0">
                <a:solidFill>
                  <a:schemeClr val="bg1"/>
                </a:solidFill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</a:rPr>
              <a:t>，並且可再次進行修改或刪除。 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251D860-D2A7-9F62-AD1A-F7870F10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09" y="3473327"/>
            <a:ext cx="10560378" cy="20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B7599-C8B3-4658-9AF3-E4B8237AB240}"/>
              </a:ext>
            </a:extLst>
          </p:cNvPr>
          <p:cNvSpPr txBox="1">
            <a:spLocks/>
          </p:cNvSpPr>
          <p:nvPr/>
        </p:nvSpPr>
        <p:spPr>
          <a:xfrm>
            <a:off x="0" y="2443163"/>
            <a:ext cx="10515600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27862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清除瀏覽器暫存方式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311135" y="1247535"/>
            <a:ext cx="10222079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開啟瀏覽器後，按下 </a:t>
            </a:r>
            <a:r>
              <a:rPr lang="en-US" altLang="zh-TW" sz="2800" dirty="0" err="1">
                <a:solidFill>
                  <a:schemeClr val="bg1"/>
                </a:solidFill>
              </a:rPr>
              <a:t>ctrl+H</a:t>
            </a:r>
            <a:r>
              <a:rPr lang="zh-TW" altLang="en-US" sz="2800" dirty="0">
                <a:solidFill>
                  <a:schemeClr val="bg1"/>
                </a:solidFill>
              </a:rPr>
              <a:t>，選擇左側 清除瀏覽記錄後，再操作看看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如下圖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  <a:r>
              <a:rPr lang="zh-TW" altLang="en-US" sz="2800" dirty="0">
                <a:solidFill>
                  <a:schemeClr val="bg1"/>
                </a:solidFill>
              </a:rPr>
              <a:t>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zh-TW" altLang="en-US" sz="2800" dirty="0">
                <a:solidFill>
                  <a:schemeClr val="bg1"/>
                </a:solidFill>
              </a:rPr>
              <a:t>或於 </a:t>
            </a:r>
            <a:r>
              <a:rPr lang="en-US" altLang="zh-TW" sz="2800" dirty="0">
                <a:solidFill>
                  <a:schemeClr val="bg1"/>
                </a:solidFill>
              </a:rPr>
              <a:t>Chrome </a:t>
            </a:r>
            <a:r>
              <a:rPr lang="zh-TW" altLang="en-US" sz="2800" dirty="0">
                <a:solidFill>
                  <a:schemeClr val="bg1"/>
                </a:solidFill>
              </a:rPr>
              <a:t>瀏覽器中，按下 </a:t>
            </a:r>
            <a:r>
              <a:rPr lang="en-US" altLang="zh-TW" sz="2800" dirty="0" err="1">
                <a:solidFill>
                  <a:schemeClr val="bg1"/>
                </a:solidFill>
              </a:rPr>
              <a:t>ctrl+shift+N</a:t>
            </a:r>
            <a:r>
              <a:rPr lang="zh-TW" altLang="en-US" sz="2800" dirty="0">
                <a:solidFill>
                  <a:schemeClr val="bg1"/>
                </a:solidFill>
              </a:rPr>
              <a:t>，於無痕視窗中進行操作 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AD3142B-6321-2B52-35BC-F0D2112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36" y="1247535"/>
            <a:ext cx="7802621" cy="55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智能客服發問方式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5104269" y="660106"/>
            <a:ext cx="67571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如報名期間有任何問題，</a:t>
            </a:r>
            <a:endParaRPr lang="en-US" altLang="zh-TW" sz="3200" dirty="0">
              <a:solidFill>
                <a:schemeClr val="bg1"/>
              </a:solidFill>
            </a:endParaRPr>
          </a:p>
          <a:p>
            <a:r>
              <a:rPr lang="zh-TW" altLang="en-US" sz="3200" dirty="0">
                <a:solidFill>
                  <a:schemeClr val="bg1"/>
                </a:solidFill>
              </a:rPr>
              <a:t>請至</a:t>
            </a:r>
            <a:r>
              <a:rPr lang="en-US" altLang="zh-TW" sz="3200" dirty="0">
                <a:solidFill>
                  <a:schemeClr val="bg1"/>
                </a:solidFill>
              </a:rPr>
              <a:t>【</a:t>
            </a:r>
            <a:r>
              <a:rPr lang="zh-TW" altLang="en-US" sz="3200" dirty="0">
                <a:solidFill>
                  <a:schemeClr val="bg1"/>
                </a:solidFill>
              </a:rPr>
              <a:t>全誼智能客服網</a:t>
            </a:r>
            <a:r>
              <a:rPr lang="en-US" altLang="zh-TW" sz="3200" dirty="0">
                <a:solidFill>
                  <a:schemeClr val="bg1"/>
                </a:solidFill>
              </a:rPr>
              <a:t>】</a:t>
            </a:r>
            <a:r>
              <a:rPr lang="zh-TW" altLang="en-US" sz="3200" dirty="0">
                <a:solidFill>
                  <a:schemeClr val="bg1"/>
                </a:solidFill>
              </a:rPr>
              <a:t>發問報修。</a:t>
            </a:r>
            <a:endParaRPr lang="zh-CN" altLang="en-US" sz="32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471D348-1FCB-0EEB-2868-EBE4D5A96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324"/>
            <a:ext cx="12192000" cy="51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常見問題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83F56C-58AF-FEF8-FB49-546C9940793B}"/>
              </a:ext>
            </a:extLst>
          </p:cNvPr>
          <p:cNvSpPr txBox="1"/>
          <p:nvPr/>
        </p:nvSpPr>
        <p:spPr>
          <a:xfrm>
            <a:off x="494380" y="1690202"/>
            <a:ext cx="11375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Ｑ：服務年資以及獎懲等計算時間到什麼時候呢？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6568411-D69A-2DFB-5CC4-34745050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0" y="2897323"/>
            <a:ext cx="113851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Ａ：</a:t>
            </a:r>
            <a:r>
              <a:rPr kumimoji="0" lang="zh-TW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服務年資採計至當年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７月３１</a:t>
            </a:r>
            <a:r>
              <a:rPr kumimoji="0" lang="zh-TW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日外，餘一律採計至積分審查前一日為止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以今年（１１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年）而言，服務年資採計到１１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７月３１</a:t>
            </a:r>
            <a:r>
              <a:rPr kumimoji="0" lang="zh-TW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，其餘採計至１１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年４月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日。</a:t>
            </a:r>
            <a:endParaRPr kumimoji="0" lang="zh-TW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63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常見問題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83F56C-58AF-FEF8-FB49-546C9940793B}"/>
              </a:ext>
            </a:extLst>
          </p:cNvPr>
          <p:cNvSpPr txBox="1"/>
          <p:nvPr/>
        </p:nvSpPr>
        <p:spPr>
          <a:xfrm>
            <a:off x="494380" y="1602206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Ｑ：報名欄位的偏遠地區是什麼呢？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6568411-D69A-2DFB-5CC4-34745050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0" y="2701200"/>
            <a:ext cx="1144660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Ａ：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系統填報中有一欄「佔缺類型」，並非指教師現職服務學校之類型，而是指</a:t>
            </a:r>
            <a:r>
              <a:rPr lang="zh-TW" altLang="en-US" sz="4000" b="1" i="0" dirty="0">
                <a:solidFill>
                  <a:srgbClr val="E74C3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教師證上的任教地區限制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，早期有發僅限在偏遠地區任教的教師證，這類的教師如果沒有完成換證作業，就只能在偏遠地區學校服務，不能介聘到一般地區學校。</a:t>
            </a:r>
            <a:endParaRPr kumimoji="0" lang="zh-TW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56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常見問題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83F56C-58AF-FEF8-FB49-546C9940793B}"/>
              </a:ext>
            </a:extLst>
          </p:cNvPr>
          <p:cNvSpPr txBox="1"/>
          <p:nvPr/>
        </p:nvSpPr>
        <p:spPr>
          <a:xfrm>
            <a:off x="504265" y="1714500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Ｑ：是志願序優先還是積分優先比序？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6568411-D69A-2DFB-5CC4-34745050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65" y="2859613"/>
            <a:ext cx="114466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Ａ：採積分優先比序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。如有Ａ、Ｂ兩位老師，Ａ老師分數較低，範例學校志願序填１；Ｂ老師分數較高，範例學校志願序填２，會依積分高低而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優先跑Ｂ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老師的志願。</a:t>
            </a:r>
            <a:endParaRPr kumimoji="0" lang="zh-TW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8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8134E-2C18-4325-9E9E-739716F66C31}"/>
              </a:ext>
            </a:extLst>
          </p:cNvPr>
          <p:cNvSpPr txBox="1">
            <a:spLocks/>
          </p:cNvSpPr>
          <p:nvPr/>
        </p:nvSpPr>
        <p:spPr>
          <a:xfrm>
            <a:off x="0" y="2443163"/>
            <a:ext cx="10515600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作業時程說明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151724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65297" y="6246254"/>
            <a:ext cx="5462007" cy="611745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2503302" y="5996690"/>
            <a:ext cx="7296811" cy="7227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說明結束 </a:t>
            </a:r>
            <a:r>
              <a:rPr lang="zh-CN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endParaRPr lang="ko-KR" altLang="en-US" sz="48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2"/>
          <a:stretch/>
        </p:blipFill>
        <p:spPr>
          <a:xfrm>
            <a:off x="8963712" y="0"/>
            <a:ext cx="3356240" cy="151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圆角矩形 100">
            <a:extLst>
              <a:ext uri="{FF2B5EF4-FFF2-40B4-BE49-F238E27FC236}">
                <a16:creationId xmlns:a16="http://schemas.microsoft.com/office/drawing/2014/main" id="{C1AD1543-6761-84FC-84E6-F3CC9729DA9C}"/>
              </a:ext>
            </a:extLst>
          </p:cNvPr>
          <p:cNvSpPr/>
          <p:nvPr/>
        </p:nvSpPr>
        <p:spPr>
          <a:xfrm>
            <a:off x="9346345" y="245472"/>
            <a:ext cx="1874521" cy="618412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70"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全誼資訊</a:t>
            </a:r>
            <a:endParaRPr lang="zh-CN" altLang="en-US" sz="28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FEA4023F-684B-45A0-812A-226C1ECC3FDB}"/>
              </a:ext>
            </a:extLst>
          </p:cNvPr>
          <p:cNvSpPr/>
          <p:nvPr/>
        </p:nvSpPr>
        <p:spPr>
          <a:xfrm>
            <a:off x="0" y="68869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1898DCF-572D-455A-83D4-39CF5E8E1F67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4E3D224-4B49-468B-B17A-77D8BB6E7D26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755F93D-4072-4AE7-87BA-30DA5E3534C2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77041D4-1673-4B28-9F17-CD2A3E474A16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84CC721-CE8D-414C-8BD5-6E6EA1FD8471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1D5C855-529E-4E46-A439-A04FDF79CA0E}"/>
              </a:ext>
            </a:extLst>
          </p:cNvPr>
          <p:cNvGrpSpPr/>
          <p:nvPr/>
        </p:nvGrpSpPr>
        <p:grpSpPr>
          <a:xfrm>
            <a:off x="484534" y="2398649"/>
            <a:ext cx="3081032" cy="3600226"/>
            <a:chOff x="1367790" y="1342390"/>
            <a:chExt cx="3081032" cy="3600226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730C5BF-F8EE-408D-A920-9281DC0B3A67}"/>
                </a:ext>
              </a:extLst>
            </p:cNvPr>
            <p:cNvSpPr/>
            <p:nvPr/>
          </p:nvSpPr>
          <p:spPr>
            <a:xfrm>
              <a:off x="1367790" y="1342390"/>
              <a:ext cx="2941320" cy="2941320"/>
            </a:xfrm>
            <a:prstGeom prst="round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" name="图片 7" descr="图形用户界面, 应用程序, Teams&#10;&#10;描述已自动生成">
              <a:extLst>
                <a:ext uri="{FF2B5EF4-FFF2-40B4-BE49-F238E27FC236}">
                  <a16:creationId xmlns:a16="http://schemas.microsoft.com/office/drawing/2014/main" id="{9BE1EEC0-9199-4173-BCA7-803DF685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37" y="3409091"/>
              <a:ext cx="2044700" cy="153352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350FD17-5FA3-499F-894C-BC5D72F0E531}"/>
                </a:ext>
              </a:extLst>
            </p:cNvPr>
            <p:cNvSpPr txBox="1"/>
            <p:nvPr/>
          </p:nvSpPr>
          <p:spPr>
            <a:xfrm>
              <a:off x="1642272" y="1947796"/>
              <a:ext cx="2806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..黑体UI-日本语" panose="02000000000000000000" pitchFamily="2" charset="-128"/>
                  <a:ea typeface="..黑体UI-日本语" panose="02000000000000000000" pitchFamily="2" charset="-128"/>
                  <a:cs typeface="..黑体UI-日本语" panose="02000000000000000000" pitchFamily="2" charset="-128"/>
                </a:rPr>
                <a:t>教師個人</a:t>
              </a:r>
              <a:endParaRPr lang="en-US" altLang="zh-TW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endParaRPr>
            </a:p>
            <a:p>
              <a:r>
                <a:rPr lang="zh-TW" altLang="en-US" sz="3200" b="1" dirty="0">
                  <a:latin typeface="..黑体UI-日本语" panose="02000000000000000000" pitchFamily="2" charset="-128"/>
                  <a:ea typeface="..黑体UI-日本语" panose="02000000000000000000" pitchFamily="2" charset="-128"/>
                  <a:cs typeface="..黑体UI-日本语" panose="02000000000000000000" pitchFamily="2" charset="-128"/>
                </a:rPr>
                <a:t>上網填報資料及選填志願</a:t>
              </a:r>
              <a:endParaRPr lang="zh-CN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FCDAAC9-A81A-4162-9BBA-ED51ACEEA4BA}"/>
              </a:ext>
            </a:extLst>
          </p:cNvPr>
          <p:cNvGrpSpPr/>
          <p:nvPr/>
        </p:nvGrpSpPr>
        <p:grpSpPr>
          <a:xfrm>
            <a:off x="8766148" y="2416676"/>
            <a:ext cx="2941320" cy="3707319"/>
            <a:chOff x="9368790" y="1101090"/>
            <a:chExt cx="2941320" cy="370731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7B79AEC-4103-4EFF-9DEB-4A5DD6FC82B5}"/>
                </a:ext>
              </a:extLst>
            </p:cNvPr>
            <p:cNvSpPr/>
            <p:nvPr/>
          </p:nvSpPr>
          <p:spPr>
            <a:xfrm>
              <a:off x="9368790" y="1101090"/>
              <a:ext cx="2941320" cy="2941320"/>
            </a:xfrm>
            <a:prstGeom prst="round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8E567DF-5ED1-41B3-87CF-561C92D6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69858" y="3276410"/>
              <a:ext cx="2044700" cy="1531999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D9E5D84-1191-4AD1-9694-FA4D076293BC}"/>
              </a:ext>
            </a:extLst>
          </p:cNvPr>
          <p:cNvGrpSpPr/>
          <p:nvPr/>
        </p:nvGrpSpPr>
        <p:grpSpPr>
          <a:xfrm>
            <a:off x="4564496" y="2392711"/>
            <a:ext cx="3168499" cy="3681164"/>
            <a:chOff x="1749630" y="3916680"/>
            <a:chExt cx="2941320" cy="3666362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40A80F9-42A5-4142-9492-AC1C74A49545}"/>
                </a:ext>
              </a:extLst>
            </p:cNvPr>
            <p:cNvSpPr/>
            <p:nvPr/>
          </p:nvSpPr>
          <p:spPr>
            <a:xfrm>
              <a:off x="1749630" y="3916680"/>
              <a:ext cx="2941320" cy="2941320"/>
            </a:xfrm>
            <a:prstGeom prst="round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8E914DE-DCA7-47E3-998E-9D4E46CB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9332" y="6049517"/>
              <a:ext cx="2038614" cy="1533525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77FE3AB-6695-4114-B37E-38BAA0051B1D}"/>
              </a:ext>
            </a:extLst>
          </p:cNvPr>
          <p:cNvGrpSpPr/>
          <p:nvPr/>
        </p:nvGrpSpPr>
        <p:grpSpPr>
          <a:xfrm rot="2716443" flipH="1">
            <a:off x="3913991" y="3795704"/>
            <a:ext cx="266827" cy="446236"/>
            <a:chOff x="5705425" y="3022997"/>
            <a:chExt cx="266827" cy="446236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22533ED-5730-4222-AFCD-0A6C5F9D871A}"/>
                </a:ext>
              </a:extLst>
            </p:cNvPr>
            <p:cNvSpPr/>
            <p:nvPr/>
          </p:nvSpPr>
          <p:spPr>
            <a:xfrm>
              <a:off x="5778150" y="3086934"/>
              <a:ext cx="194102" cy="382299"/>
            </a:xfrm>
            <a:custGeom>
              <a:avLst/>
              <a:gdLst>
                <a:gd name="connsiteX0" fmla="*/ 3524 w 194102"/>
                <a:gd name="connsiteY0" fmla="*/ 22025 h 382299"/>
                <a:gd name="connsiteX1" fmla="*/ 182594 w 194102"/>
                <a:gd name="connsiteY1" fmla="*/ 369687 h 382299"/>
                <a:gd name="connsiteX2" fmla="*/ 190214 w 194102"/>
                <a:gd name="connsiteY2" fmla="*/ 382070 h 382299"/>
                <a:gd name="connsiteX3" fmla="*/ 194024 w 194102"/>
                <a:gd name="connsiteY3" fmla="*/ 360162 h 382299"/>
                <a:gd name="connsiteX4" fmla="*/ 4477 w 194102"/>
                <a:gd name="connsiteY4" fmla="*/ 117 h 382299"/>
                <a:gd name="connsiteX5" fmla="*/ 3524 w 194102"/>
                <a:gd name="connsiteY5" fmla="*/ 22025 h 38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02" h="382299">
                  <a:moveTo>
                    <a:pt x="3524" y="22025"/>
                  </a:moveTo>
                  <a:cubicBezTo>
                    <a:pt x="130207" y="89652"/>
                    <a:pt x="161639" y="240147"/>
                    <a:pt x="182594" y="369687"/>
                  </a:cubicBezTo>
                  <a:cubicBezTo>
                    <a:pt x="183547" y="373497"/>
                    <a:pt x="184499" y="383975"/>
                    <a:pt x="190214" y="382070"/>
                  </a:cubicBezTo>
                  <a:cubicBezTo>
                    <a:pt x="194977" y="380165"/>
                    <a:pt x="194024" y="363972"/>
                    <a:pt x="194024" y="360162"/>
                  </a:cubicBezTo>
                  <a:cubicBezTo>
                    <a:pt x="172117" y="227765"/>
                    <a:pt x="142589" y="61077"/>
                    <a:pt x="4477" y="117"/>
                  </a:cubicBezTo>
                  <a:cubicBezTo>
                    <a:pt x="-286" y="-1788"/>
                    <a:pt x="-2191" y="20120"/>
                    <a:pt x="3524" y="220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85694F2-2414-4E88-8318-6CF0757A12DE}"/>
                </a:ext>
              </a:extLst>
            </p:cNvPr>
            <p:cNvSpPr/>
            <p:nvPr/>
          </p:nvSpPr>
          <p:spPr>
            <a:xfrm>
              <a:off x="5705425" y="3022997"/>
              <a:ext cx="246985" cy="197008"/>
            </a:xfrm>
            <a:custGeom>
              <a:avLst/>
              <a:gdLst>
                <a:gd name="connsiteX0" fmla="*/ 54342 w 246985"/>
                <a:gd name="connsiteY0" fmla="*/ 39289 h 197008"/>
                <a:gd name="connsiteX1" fmla="*/ 241032 w 246985"/>
                <a:gd name="connsiteY1" fmla="*/ 66912 h 197008"/>
                <a:gd name="connsiteX2" fmla="*/ 240079 w 246985"/>
                <a:gd name="connsiteY2" fmla="*/ 30717 h 197008"/>
                <a:gd name="connsiteX3" fmla="*/ 119112 w 246985"/>
                <a:gd name="connsiteY3" fmla="*/ 12619 h 197008"/>
                <a:gd name="connsiteX4" fmla="*/ 59104 w 246985"/>
                <a:gd name="connsiteY4" fmla="*/ 4047 h 197008"/>
                <a:gd name="connsiteX5" fmla="*/ 13384 w 246985"/>
                <a:gd name="connsiteY5" fmla="*/ 4999 h 197008"/>
                <a:gd name="connsiteX6" fmla="*/ 6717 w 246985"/>
                <a:gd name="connsiteY6" fmla="*/ 87867 h 197008"/>
                <a:gd name="connsiteX7" fmla="*/ 45769 w 246985"/>
                <a:gd name="connsiteY7" fmla="*/ 194547 h 197008"/>
                <a:gd name="connsiteX8" fmla="*/ 54342 w 246985"/>
                <a:gd name="connsiteY8" fmla="*/ 188832 h 197008"/>
                <a:gd name="connsiteX9" fmla="*/ 53389 w 246985"/>
                <a:gd name="connsiteY9" fmla="*/ 162162 h 197008"/>
                <a:gd name="connsiteX10" fmla="*/ 13384 w 246985"/>
                <a:gd name="connsiteY10" fmla="*/ 45004 h 197008"/>
                <a:gd name="connsiteX11" fmla="*/ 14337 w 246985"/>
                <a:gd name="connsiteY11" fmla="*/ 41194 h 197008"/>
                <a:gd name="connsiteX12" fmla="*/ 54342 w 246985"/>
                <a:gd name="connsiteY12" fmla="*/ 39289 h 19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985" h="197008">
                  <a:moveTo>
                    <a:pt x="54342" y="39289"/>
                  </a:moveTo>
                  <a:cubicBezTo>
                    <a:pt x="116254" y="48814"/>
                    <a:pt x="178167" y="61197"/>
                    <a:pt x="241032" y="66912"/>
                  </a:cubicBezTo>
                  <a:cubicBezTo>
                    <a:pt x="248652" y="67864"/>
                    <a:pt x="249604" y="32622"/>
                    <a:pt x="240079" y="30717"/>
                  </a:cubicBezTo>
                  <a:cubicBezTo>
                    <a:pt x="200074" y="23097"/>
                    <a:pt x="160069" y="18334"/>
                    <a:pt x="119112" y="12619"/>
                  </a:cubicBezTo>
                  <a:cubicBezTo>
                    <a:pt x="99109" y="9762"/>
                    <a:pt x="79107" y="6904"/>
                    <a:pt x="59104" y="4047"/>
                  </a:cubicBezTo>
                  <a:cubicBezTo>
                    <a:pt x="45769" y="2142"/>
                    <a:pt x="25767" y="-4526"/>
                    <a:pt x="13384" y="4999"/>
                  </a:cubicBezTo>
                  <a:cubicBezTo>
                    <a:pt x="-8523" y="21192"/>
                    <a:pt x="1954" y="65959"/>
                    <a:pt x="6717" y="87867"/>
                  </a:cubicBezTo>
                  <a:cubicBezTo>
                    <a:pt x="14337" y="124062"/>
                    <a:pt x="27672" y="162162"/>
                    <a:pt x="45769" y="194547"/>
                  </a:cubicBezTo>
                  <a:cubicBezTo>
                    <a:pt x="49579" y="201214"/>
                    <a:pt x="53389" y="192642"/>
                    <a:pt x="54342" y="188832"/>
                  </a:cubicBezTo>
                  <a:cubicBezTo>
                    <a:pt x="56247" y="180259"/>
                    <a:pt x="56247" y="169782"/>
                    <a:pt x="53389" y="162162"/>
                  </a:cubicBezTo>
                  <a:cubicBezTo>
                    <a:pt x="40054" y="123109"/>
                    <a:pt x="27672" y="84057"/>
                    <a:pt x="13384" y="45004"/>
                  </a:cubicBezTo>
                  <a:cubicBezTo>
                    <a:pt x="13384" y="44052"/>
                    <a:pt x="14337" y="42147"/>
                    <a:pt x="14337" y="41194"/>
                  </a:cubicBezTo>
                  <a:cubicBezTo>
                    <a:pt x="20052" y="30717"/>
                    <a:pt x="44817" y="38337"/>
                    <a:pt x="54342" y="39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F3E1C35-863E-47B3-8609-DF04D78856F8}"/>
              </a:ext>
            </a:extLst>
          </p:cNvPr>
          <p:cNvGrpSpPr/>
          <p:nvPr/>
        </p:nvGrpSpPr>
        <p:grpSpPr>
          <a:xfrm rot="17116116" flipH="1" flipV="1">
            <a:off x="8148203" y="3902521"/>
            <a:ext cx="266827" cy="446236"/>
            <a:chOff x="5705425" y="3022997"/>
            <a:chExt cx="266827" cy="446236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49304A5-3A5B-4E9B-8252-136883348531}"/>
                </a:ext>
              </a:extLst>
            </p:cNvPr>
            <p:cNvSpPr/>
            <p:nvPr/>
          </p:nvSpPr>
          <p:spPr>
            <a:xfrm>
              <a:off x="5778150" y="3086934"/>
              <a:ext cx="194102" cy="382299"/>
            </a:xfrm>
            <a:custGeom>
              <a:avLst/>
              <a:gdLst>
                <a:gd name="connsiteX0" fmla="*/ 3524 w 194102"/>
                <a:gd name="connsiteY0" fmla="*/ 22025 h 382299"/>
                <a:gd name="connsiteX1" fmla="*/ 182594 w 194102"/>
                <a:gd name="connsiteY1" fmla="*/ 369687 h 382299"/>
                <a:gd name="connsiteX2" fmla="*/ 190214 w 194102"/>
                <a:gd name="connsiteY2" fmla="*/ 382070 h 382299"/>
                <a:gd name="connsiteX3" fmla="*/ 194024 w 194102"/>
                <a:gd name="connsiteY3" fmla="*/ 360162 h 382299"/>
                <a:gd name="connsiteX4" fmla="*/ 4477 w 194102"/>
                <a:gd name="connsiteY4" fmla="*/ 117 h 382299"/>
                <a:gd name="connsiteX5" fmla="*/ 3524 w 194102"/>
                <a:gd name="connsiteY5" fmla="*/ 22025 h 38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02" h="382299">
                  <a:moveTo>
                    <a:pt x="3524" y="22025"/>
                  </a:moveTo>
                  <a:cubicBezTo>
                    <a:pt x="130207" y="89652"/>
                    <a:pt x="161639" y="240147"/>
                    <a:pt x="182594" y="369687"/>
                  </a:cubicBezTo>
                  <a:cubicBezTo>
                    <a:pt x="183547" y="373497"/>
                    <a:pt x="184499" y="383975"/>
                    <a:pt x="190214" y="382070"/>
                  </a:cubicBezTo>
                  <a:cubicBezTo>
                    <a:pt x="194977" y="380165"/>
                    <a:pt x="194024" y="363972"/>
                    <a:pt x="194024" y="360162"/>
                  </a:cubicBezTo>
                  <a:cubicBezTo>
                    <a:pt x="172117" y="227765"/>
                    <a:pt x="142589" y="61077"/>
                    <a:pt x="4477" y="117"/>
                  </a:cubicBezTo>
                  <a:cubicBezTo>
                    <a:pt x="-286" y="-1788"/>
                    <a:pt x="-2191" y="20120"/>
                    <a:pt x="3524" y="220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325BC27-5EAF-4CB5-8CEA-060143E469CF}"/>
                </a:ext>
              </a:extLst>
            </p:cNvPr>
            <p:cNvSpPr/>
            <p:nvPr/>
          </p:nvSpPr>
          <p:spPr>
            <a:xfrm>
              <a:off x="5705425" y="3022997"/>
              <a:ext cx="246985" cy="197008"/>
            </a:xfrm>
            <a:custGeom>
              <a:avLst/>
              <a:gdLst>
                <a:gd name="connsiteX0" fmla="*/ 54342 w 246985"/>
                <a:gd name="connsiteY0" fmla="*/ 39289 h 197008"/>
                <a:gd name="connsiteX1" fmla="*/ 241032 w 246985"/>
                <a:gd name="connsiteY1" fmla="*/ 66912 h 197008"/>
                <a:gd name="connsiteX2" fmla="*/ 240079 w 246985"/>
                <a:gd name="connsiteY2" fmla="*/ 30717 h 197008"/>
                <a:gd name="connsiteX3" fmla="*/ 119112 w 246985"/>
                <a:gd name="connsiteY3" fmla="*/ 12619 h 197008"/>
                <a:gd name="connsiteX4" fmla="*/ 59104 w 246985"/>
                <a:gd name="connsiteY4" fmla="*/ 4047 h 197008"/>
                <a:gd name="connsiteX5" fmla="*/ 13384 w 246985"/>
                <a:gd name="connsiteY5" fmla="*/ 4999 h 197008"/>
                <a:gd name="connsiteX6" fmla="*/ 6717 w 246985"/>
                <a:gd name="connsiteY6" fmla="*/ 87867 h 197008"/>
                <a:gd name="connsiteX7" fmla="*/ 45769 w 246985"/>
                <a:gd name="connsiteY7" fmla="*/ 194547 h 197008"/>
                <a:gd name="connsiteX8" fmla="*/ 54342 w 246985"/>
                <a:gd name="connsiteY8" fmla="*/ 188832 h 197008"/>
                <a:gd name="connsiteX9" fmla="*/ 53389 w 246985"/>
                <a:gd name="connsiteY9" fmla="*/ 162162 h 197008"/>
                <a:gd name="connsiteX10" fmla="*/ 13384 w 246985"/>
                <a:gd name="connsiteY10" fmla="*/ 45004 h 197008"/>
                <a:gd name="connsiteX11" fmla="*/ 14337 w 246985"/>
                <a:gd name="connsiteY11" fmla="*/ 41194 h 197008"/>
                <a:gd name="connsiteX12" fmla="*/ 54342 w 246985"/>
                <a:gd name="connsiteY12" fmla="*/ 39289 h 19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985" h="197008">
                  <a:moveTo>
                    <a:pt x="54342" y="39289"/>
                  </a:moveTo>
                  <a:cubicBezTo>
                    <a:pt x="116254" y="48814"/>
                    <a:pt x="178167" y="61197"/>
                    <a:pt x="241032" y="66912"/>
                  </a:cubicBezTo>
                  <a:cubicBezTo>
                    <a:pt x="248652" y="67864"/>
                    <a:pt x="249604" y="32622"/>
                    <a:pt x="240079" y="30717"/>
                  </a:cubicBezTo>
                  <a:cubicBezTo>
                    <a:pt x="200074" y="23097"/>
                    <a:pt x="160069" y="18334"/>
                    <a:pt x="119112" y="12619"/>
                  </a:cubicBezTo>
                  <a:cubicBezTo>
                    <a:pt x="99109" y="9762"/>
                    <a:pt x="79107" y="6904"/>
                    <a:pt x="59104" y="4047"/>
                  </a:cubicBezTo>
                  <a:cubicBezTo>
                    <a:pt x="45769" y="2142"/>
                    <a:pt x="25767" y="-4526"/>
                    <a:pt x="13384" y="4999"/>
                  </a:cubicBezTo>
                  <a:cubicBezTo>
                    <a:pt x="-8523" y="21192"/>
                    <a:pt x="1954" y="65959"/>
                    <a:pt x="6717" y="87867"/>
                  </a:cubicBezTo>
                  <a:cubicBezTo>
                    <a:pt x="14337" y="124062"/>
                    <a:pt x="27672" y="162162"/>
                    <a:pt x="45769" y="194547"/>
                  </a:cubicBezTo>
                  <a:cubicBezTo>
                    <a:pt x="49579" y="201214"/>
                    <a:pt x="53389" y="192642"/>
                    <a:pt x="54342" y="188832"/>
                  </a:cubicBezTo>
                  <a:cubicBezTo>
                    <a:pt x="56247" y="180259"/>
                    <a:pt x="56247" y="169782"/>
                    <a:pt x="53389" y="162162"/>
                  </a:cubicBezTo>
                  <a:cubicBezTo>
                    <a:pt x="40054" y="123109"/>
                    <a:pt x="27672" y="84057"/>
                    <a:pt x="13384" y="45004"/>
                  </a:cubicBezTo>
                  <a:cubicBezTo>
                    <a:pt x="13384" y="44052"/>
                    <a:pt x="14337" y="42147"/>
                    <a:pt x="14337" y="41194"/>
                  </a:cubicBezTo>
                  <a:cubicBezTo>
                    <a:pt x="20052" y="30717"/>
                    <a:pt x="44817" y="38337"/>
                    <a:pt x="54342" y="39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118D6595-9B72-4466-81F3-3BDF7495709F}"/>
              </a:ext>
            </a:extLst>
          </p:cNvPr>
          <p:cNvSpPr/>
          <p:nvPr/>
        </p:nvSpPr>
        <p:spPr>
          <a:xfrm rot="8647053">
            <a:off x="5009471" y="233554"/>
            <a:ext cx="1224477" cy="1135903"/>
          </a:xfrm>
          <a:custGeom>
            <a:avLst/>
            <a:gdLst>
              <a:gd name="connsiteX0" fmla="*/ 391020 w 871479"/>
              <a:gd name="connsiteY0" fmla="*/ 242 h 641227"/>
              <a:gd name="connsiteX1" fmla="*/ 35433 w 871479"/>
              <a:gd name="connsiteY1" fmla="*/ 291031 h 641227"/>
              <a:gd name="connsiteX2" fmla="*/ 14201 w 871479"/>
              <a:gd name="connsiteY2" fmla="*/ 154290 h 641227"/>
              <a:gd name="connsiteX3" fmla="*/ 0 w 871479"/>
              <a:gd name="connsiteY3" fmla="*/ 155814 h 641227"/>
              <a:gd name="connsiteX4" fmla="*/ 27555 w 871479"/>
              <a:gd name="connsiteY4" fmla="*/ 320606 h 641227"/>
              <a:gd name="connsiteX5" fmla="*/ 0 w 871479"/>
              <a:gd name="connsiteY5" fmla="*/ 485417 h 641227"/>
              <a:gd name="connsiteX6" fmla="*/ 14201 w 871479"/>
              <a:gd name="connsiteY6" fmla="*/ 486941 h 641227"/>
              <a:gd name="connsiteX7" fmla="*/ 35433 w 871479"/>
              <a:gd name="connsiteY7" fmla="*/ 350191 h 641227"/>
              <a:gd name="connsiteX8" fmla="*/ 391020 w 871479"/>
              <a:gd name="connsiteY8" fmla="*/ 640980 h 641227"/>
              <a:gd name="connsiteX9" fmla="*/ 406060 w 871479"/>
              <a:gd name="connsiteY9" fmla="*/ 641227 h 641227"/>
              <a:gd name="connsiteX10" fmla="*/ 871480 w 871479"/>
              <a:gd name="connsiteY10" fmla="*/ 321121 h 641227"/>
              <a:gd name="connsiteX11" fmla="*/ 864355 w 871479"/>
              <a:gd name="connsiteY11" fmla="*/ 320606 h 641227"/>
              <a:gd name="connsiteX12" fmla="*/ 871480 w 871479"/>
              <a:gd name="connsiteY12" fmla="*/ 320092 h 641227"/>
              <a:gd name="connsiteX13" fmla="*/ 391020 w 871479"/>
              <a:gd name="connsiteY13" fmla="*/ 242 h 641227"/>
              <a:gd name="connsiteX14" fmla="*/ 391496 w 871479"/>
              <a:gd name="connsiteY14" fmla="*/ 626692 h 641227"/>
              <a:gd name="connsiteX15" fmla="*/ 42348 w 871479"/>
              <a:gd name="connsiteY15" fmla="*/ 320615 h 641227"/>
              <a:gd name="connsiteX16" fmla="*/ 391496 w 871479"/>
              <a:gd name="connsiteY16" fmla="*/ 14530 h 641227"/>
              <a:gd name="connsiteX17" fmla="*/ 857155 w 871479"/>
              <a:gd name="connsiteY17" fmla="*/ 320606 h 641227"/>
              <a:gd name="connsiteX18" fmla="*/ 391496 w 871479"/>
              <a:gd name="connsiteY18" fmla="*/ 626692 h 64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479" h="641227">
                <a:moveTo>
                  <a:pt x="391020" y="242"/>
                </a:moveTo>
                <a:cubicBezTo>
                  <a:pt x="175898" y="7548"/>
                  <a:pt x="81124" y="133754"/>
                  <a:pt x="35433" y="291031"/>
                </a:cubicBezTo>
                <a:cubicBezTo>
                  <a:pt x="25765" y="246435"/>
                  <a:pt x="19155" y="200248"/>
                  <a:pt x="14201" y="154290"/>
                </a:cubicBezTo>
                <a:lnTo>
                  <a:pt x="0" y="155814"/>
                </a:lnTo>
                <a:cubicBezTo>
                  <a:pt x="5991" y="211449"/>
                  <a:pt x="14354" y="267419"/>
                  <a:pt x="27555" y="320606"/>
                </a:cubicBezTo>
                <a:cubicBezTo>
                  <a:pt x="14364" y="373813"/>
                  <a:pt x="5991" y="429781"/>
                  <a:pt x="0" y="485417"/>
                </a:cubicBezTo>
                <a:lnTo>
                  <a:pt x="14201" y="486941"/>
                </a:lnTo>
                <a:cubicBezTo>
                  <a:pt x="19155" y="440983"/>
                  <a:pt x="25765" y="394777"/>
                  <a:pt x="35433" y="350191"/>
                </a:cubicBezTo>
                <a:cubicBezTo>
                  <a:pt x="81124" y="507477"/>
                  <a:pt x="175898" y="633674"/>
                  <a:pt x="391020" y="640980"/>
                </a:cubicBezTo>
                <a:cubicBezTo>
                  <a:pt x="395983" y="641151"/>
                  <a:pt x="400983" y="641227"/>
                  <a:pt x="406060" y="641227"/>
                </a:cubicBezTo>
                <a:cubicBezTo>
                  <a:pt x="595789" y="641227"/>
                  <a:pt x="857069" y="523498"/>
                  <a:pt x="871480" y="321121"/>
                </a:cubicBezTo>
                <a:lnTo>
                  <a:pt x="864355" y="320606"/>
                </a:lnTo>
                <a:lnTo>
                  <a:pt x="871480" y="320092"/>
                </a:lnTo>
                <a:cubicBezTo>
                  <a:pt x="856649" y="112323"/>
                  <a:pt x="581663" y="-6101"/>
                  <a:pt x="391020" y="242"/>
                </a:cubicBezTo>
                <a:close/>
                <a:moveTo>
                  <a:pt x="391496" y="626692"/>
                </a:moveTo>
                <a:cubicBezTo>
                  <a:pt x="173945" y="619310"/>
                  <a:pt x="83991" y="484303"/>
                  <a:pt x="42348" y="320615"/>
                </a:cubicBezTo>
                <a:cubicBezTo>
                  <a:pt x="84001" y="156910"/>
                  <a:pt x="173945" y="21912"/>
                  <a:pt x="391496" y="14530"/>
                </a:cubicBezTo>
                <a:cubicBezTo>
                  <a:pt x="571805" y="8167"/>
                  <a:pt x="842715" y="124581"/>
                  <a:pt x="857155" y="320606"/>
                </a:cubicBezTo>
                <a:cubicBezTo>
                  <a:pt x="842733" y="516631"/>
                  <a:pt x="572062" y="633197"/>
                  <a:pt x="391496" y="626692"/>
                </a:cubicBezTo>
                <a:close/>
              </a:path>
            </a:pathLst>
          </a:custGeom>
          <a:solidFill>
            <a:srgbClr val="FBD302"/>
          </a:solidFill>
          <a:ln w="6350" cap="flat">
            <a:solidFill>
              <a:srgbClr val="FBD30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B9DCC6-A46F-C759-0CC4-FF937D0473C7}"/>
              </a:ext>
            </a:extLst>
          </p:cNvPr>
          <p:cNvSpPr/>
          <p:nvPr/>
        </p:nvSpPr>
        <p:spPr>
          <a:xfrm flipV="1">
            <a:off x="872444" y="74953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85687F7B-0B8D-2D11-13CE-D9A172185056}"/>
              </a:ext>
            </a:extLst>
          </p:cNvPr>
          <p:cNvSpPr txBox="1"/>
          <p:nvPr/>
        </p:nvSpPr>
        <p:spPr>
          <a:xfrm>
            <a:off x="1345318" y="36279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縣內介聘作業時程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A0B524-ABB4-663B-D110-69E8ADBEA621}"/>
              </a:ext>
            </a:extLst>
          </p:cNvPr>
          <p:cNvSpPr/>
          <p:nvPr/>
        </p:nvSpPr>
        <p:spPr>
          <a:xfrm flipV="1">
            <a:off x="872444" y="47008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4C30231-005D-B6F4-7EF3-863B395D5CE0}"/>
              </a:ext>
            </a:extLst>
          </p:cNvPr>
          <p:cNvSpPr/>
          <p:nvPr/>
        </p:nvSpPr>
        <p:spPr>
          <a:xfrm>
            <a:off x="584003" y="47008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1F7A458-04D1-3DC9-1500-3ACB7AC8D760}"/>
              </a:ext>
            </a:extLst>
          </p:cNvPr>
          <p:cNvSpPr/>
          <p:nvPr/>
        </p:nvSpPr>
        <p:spPr>
          <a:xfrm>
            <a:off x="584003" y="74953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5A285A4-4895-3137-5480-1860106855A5}"/>
              </a:ext>
            </a:extLst>
          </p:cNvPr>
          <p:cNvSpPr/>
          <p:nvPr/>
        </p:nvSpPr>
        <p:spPr>
          <a:xfrm>
            <a:off x="853782" y="1834268"/>
            <a:ext cx="2158359" cy="965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DB9759EB-DDCE-501A-E74E-3973255B2F0D}"/>
              </a:ext>
            </a:extLst>
          </p:cNvPr>
          <p:cNvSpPr txBox="1"/>
          <p:nvPr/>
        </p:nvSpPr>
        <p:spPr>
          <a:xfrm>
            <a:off x="872444" y="1864336"/>
            <a:ext cx="2606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115/03/18~</a:t>
            </a:r>
          </a:p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115/04/06</a:t>
            </a:r>
            <a:endParaRPr lang="zh-CN" altLang="en-US" sz="28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797828D0-9AF9-0581-CCEF-9E952C54F021}"/>
              </a:ext>
            </a:extLst>
          </p:cNvPr>
          <p:cNvSpPr/>
          <p:nvPr/>
        </p:nvSpPr>
        <p:spPr>
          <a:xfrm>
            <a:off x="9185495" y="1705401"/>
            <a:ext cx="2158359" cy="965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497FD1D7-DB7D-AC5E-3A65-47816DB8C8E5}"/>
              </a:ext>
            </a:extLst>
          </p:cNvPr>
          <p:cNvSpPr/>
          <p:nvPr/>
        </p:nvSpPr>
        <p:spPr>
          <a:xfrm>
            <a:off x="5069565" y="1713522"/>
            <a:ext cx="2158359" cy="965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本框 10">
            <a:extLst>
              <a:ext uri="{FF2B5EF4-FFF2-40B4-BE49-F238E27FC236}">
                <a16:creationId xmlns:a16="http://schemas.microsoft.com/office/drawing/2014/main" id="{5846F8AA-5F55-E5A7-E0F5-47E21712C769}"/>
              </a:ext>
            </a:extLst>
          </p:cNvPr>
          <p:cNvSpPr txBox="1"/>
          <p:nvPr/>
        </p:nvSpPr>
        <p:spPr>
          <a:xfrm>
            <a:off x="5147256" y="1951901"/>
            <a:ext cx="260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115/04/07</a:t>
            </a:r>
          </a:p>
        </p:txBody>
      </p:sp>
      <p:sp>
        <p:nvSpPr>
          <p:cNvPr id="49" name="文本框 10">
            <a:extLst>
              <a:ext uri="{FF2B5EF4-FFF2-40B4-BE49-F238E27FC236}">
                <a16:creationId xmlns:a16="http://schemas.microsoft.com/office/drawing/2014/main" id="{1BE1D47D-29AF-130E-FA3C-BE007A70D55A}"/>
              </a:ext>
            </a:extLst>
          </p:cNvPr>
          <p:cNvSpPr txBox="1"/>
          <p:nvPr/>
        </p:nvSpPr>
        <p:spPr>
          <a:xfrm>
            <a:off x="9275644" y="1959011"/>
            <a:ext cx="260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115/04/14</a:t>
            </a:r>
          </a:p>
        </p:txBody>
      </p:sp>
      <p:sp>
        <p:nvSpPr>
          <p:cNvPr id="50" name="文本框 10">
            <a:extLst>
              <a:ext uri="{FF2B5EF4-FFF2-40B4-BE49-F238E27FC236}">
                <a16:creationId xmlns:a16="http://schemas.microsoft.com/office/drawing/2014/main" id="{D7863C31-CC17-F3F5-FA74-5FA0CA1B0B2B}"/>
              </a:ext>
            </a:extLst>
          </p:cNvPr>
          <p:cNvSpPr txBox="1"/>
          <p:nvPr/>
        </p:nvSpPr>
        <p:spPr>
          <a:xfrm>
            <a:off x="4952740" y="3004055"/>
            <a:ext cx="280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教育處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中小學教師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積分審查作業</a:t>
            </a:r>
            <a:endParaRPr lang="zh-CN" altLang="en-US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sp>
        <p:nvSpPr>
          <p:cNvPr id="51" name="文本框 10">
            <a:extLst>
              <a:ext uri="{FF2B5EF4-FFF2-40B4-BE49-F238E27FC236}">
                <a16:creationId xmlns:a16="http://schemas.microsoft.com/office/drawing/2014/main" id="{DA70A486-7EE3-FAF8-5355-CE118ADEF2C2}"/>
              </a:ext>
            </a:extLst>
          </p:cNvPr>
          <p:cNvSpPr txBox="1"/>
          <p:nvPr/>
        </p:nvSpPr>
        <p:spPr>
          <a:xfrm>
            <a:off x="9028675" y="3022336"/>
            <a:ext cx="280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教育處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作業</a:t>
            </a:r>
            <a:r>
              <a:rPr lang="en-US" altLang="zh-TW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/</a:t>
            </a:r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公告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達成介聘名單</a:t>
            </a:r>
            <a:endParaRPr lang="zh-CN" altLang="en-US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3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B7599-C8B3-4658-9AF3-E4B8237AB240}"/>
              </a:ext>
            </a:extLst>
          </p:cNvPr>
          <p:cNvSpPr txBox="1">
            <a:spLocks/>
          </p:cNvSpPr>
          <p:nvPr/>
        </p:nvSpPr>
        <p:spPr>
          <a:xfrm>
            <a:off x="0" y="2443163"/>
            <a:ext cx="10515600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報名操作說明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60392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9CD33ECB-B99C-4EC5-B0B1-7A4561D5EB88}"/>
              </a:ext>
            </a:extLst>
          </p:cNvPr>
          <p:cNvSpPr txBox="1"/>
          <p:nvPr/>
        </p:nvSpPr>
        <p:spPr>
          <a:xfrm>
            <a:off x="1293265" y="1216384"/>
            <a:ext cx="9800619" cy="16927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chemeClr val="bg1"/>
                </a:solidFill>
              </a:rPr>
              <a:t>登入後，由模組列表選擇「縣內介聘」模組，校端一般使用者皆為</a:t>
            </a:r>
            <a:r>
              <a:rPr lang="en-US" altLang="zh-TW" sz="2600" b="1" dirty="0">
                <a:solidFill>
                  <a:schemeClr val="bg1"/>
                </a:solidFill>
              </a:rPr>
              <a:t>【</a:t>
            </a:r>
            <a:r>
              <a:rPr lang="zh-TW" altLang="en-US" sz="2600" b="1" dirty="0">
                <a:solidFill>
                  <a:schemeClr val="bg1"/>
                </a:solidFill>
              </a:rPr>
              <a:t>編輯</a:t>
            </a:r>
            <a:r>
              <a:rPr lang="en-US" altLang="zh-TW" sz="2600" b="1" dirty="0">
                <a:solidFill>
                  <a:schemeClr val="bg1"/>
                </a:solidFill>
              </a:rPr>
              <a:t>】</a:t>
            </a:r>
            <a:r>
              <a:rPr lang="zh-TW" altLang="en-US" sz="2600" b="1" dirty="0">
                <a:solidFill>
                  <a:schemeClr val="bg1"/>
                </a:solidFill>
              </a:rPr>
              <a:t>權限。</a:t>
            </a:r>
            <a:endParaRPr lang="en-US" altLang="zh-TW" sz="26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chemeClr val="bg1"/>
                </a:solidFill>
              </a:rPr>
              <a:t>進入後於右上角選擇「報名」，並選擇欲報名的</a:t>
            </a:r>
            <a:r>
              <a:rPr lang="en-US" altLang="zh-TW" sz="2600" b="1" dirty="0">
                <a:solidFill>
                  <a:schemeClr val="bg1"/>
                </a:solidFill>
              </a:rPr>
              <a:t>【</a:t>
            </a:r>
            <a:r>
              <a:rPr lang="zh-TW" altLang="en-US" sz="2600" b="1" dirty="0">
                <a:solidFill>
                  <a:schemeClr val="bg1"/>
                </a:solidFill>
              </a:rPr>
              <a:t>介聘學制類別</a:t>
            </a:r>
            <a:r>
              <a:rPr lang="en-US" altLang="zh-TW" sz="2600" b="1" dirty="0">
                <a:solidFill>
                  <a:schemeClr val="bg1"/>
                </a:solidFill>
              </a:rPr>
              <a:t>】</a:t>
            </a:r>
            <a:r>
              <a:rPr lang="zh-TW" altLang="en-US" sz="2600" b="1" dirty="0">
                <a:solidFill>
                  <a:schemeClr val="bg1"/>
                </a:solidFill>
              </a:rPr>
              <a:t>，即可開始填寫相關報名資料。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er Hand ITC" panose="03070502030502020203" pitchFamily="66" charset="0"/>
              <a:ea typeface="等线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C6533284-E425-15E6-1753-001725CD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70" y="3132626"/>
            <a:ext cx="9008927" cy="3501902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2564DC08-660F-2FF0-A35E-702B9D611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835" y="5109379"/>
            <a:ext cx="2147819" cy="1426997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6E2E36A6-B7E7-17BA-70CF-24CC7E2B5AA8}"/>
              </a:ext>
            </a:extLst>
          </p:cNvPr>
          <p:cNvSpPr txBox="1"/>
          <p:nvPr/>
        </p:nvSpPr>
        <p:spPr>
          <a:xfrm>
            <a:off x="552616" y="1240885"/>
            <a:ext cx="1128191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  <a:latin typeface="..黑体UI-日本语"/>
              </a:rPr>
              <a:t>報名資料提交後不可異動，</a:t>
            </a:r>
            <a:endParaRPr lang="en-US" altLang="zh-TW" sz="5000" b="1" dirty="0">
              <a:solidFill>
                <a:srgbClr val="FF0000"/>
              </a:solidFill>
              <a:latin typeface="..黑体UI-日本语"/>
            </a:endParaRPr>
          </a:p>
          <a:p>
            <a:r>
              <a:rPr lang="zh-TW" altLang="en-US" sz="5000" b="1" dirty="0">
                <a:solidFill>
                  <a:srgbClr val="FF0000"/>
                </a:solidFill>
                <a:latin typeface="..黑体UI-日本语"/>
              </a:rPr>
              <a:t>請老師選擇報名學制時，務必選擇正確。</a:t>
            </a:r>
          </a:p>
        </p:txBody>
      </p:sp>
    </p:spTree>
    <p:extLst>
      <p:ext uri="{BB962C8B-B14F-4D97-AF65-F5344CB8AC3E}">
        <p14:creationId xmlns:p14="http://schemas.microsoft.com/office/powerpoint/2010/main" val="226619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E4EF74E-A0E1-CEA7-1266-8C9125CE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6" y="1354820"/>
            <a:ext cx="11176908" cy="5156848"/>
          </a:xfrm>
          <a:prstGeom prst="rect">
            <a:avLst/>
          </a:prstGeom>
        </p:spPr>
      </p:pic>
      <p:sp>
        <p:nvSpPr>
          <p:cNvPr id="13" name="任意多边形: 形状 52">
            <a:extLst>
              <a:ext uri="{FF2B5EF4-FFF2-40B4-BE49-F238E27FC236}">
                <a16:creationId xmlns:a16="http://schemas.microsoft.com/office/drawing/2014/main" id="{F3E929F9-C094-256D-21CF-C227323D37C2}"/>
              </a:ext>
            </a:extLst>
          </p:cNvPr>
          <p:cNvSpPr/>
          <p:nvPr/>
        </p:nvSpPr>
        <p:spPr>
          <a:xfrm rot="10800000">
            <a:off x="4862230" y="1008488"/>
            <a:ext cx="3358419" cy="1393255"/>
          </a:xfrm>
          <a:custGeom>
            <a:avLst/>
            <a:gdLst>
              <a:gd name="connsiteX0" fmla="*/ 391020 w 871479"/>
              <a:gd name="connsiteY0" fmla="*/ 242 h 641227"/>
              <a:gd name="connsiteX1" fmla="*/ 35433 w 871479"/>
              <a:gd name="connsiteY1" fmla="*/ 291031 h 641227"/>
              <a:gd name="connsiteX2" fmla="*/ 14201 w 871479"/>
              <a:gd name="connsiteY2" fmla="*/ 154290 h 641227"/>
              <a:gd name="connsiteX3" fmla="*/ 0 w 871479"/>
              <a:gd name="connsiteY3" fmla="*/ 155814 h 641227"/>
              <a:gd name="connsiteX4" fmla="*/ 27555 w 871479"/>
              <a:gd name="connsiteY4" fmla="*/ 320606 h 641227"/>
              <a:gd name="connsiteX5" fmla="*/ 0 w 871479"/>
              <a:gd name="connsiteY5" fmla="*/ 485417 h 641227"/>
              <a:gd name="connsiteX6" fmla="*/ 14201 w 871479"/>
              <a:gd name="connsiteY6" fmla="*/ 486941 h 641227"/>
              <a:gd name="connsiteX7" fmla="*/ 35433 w 871479"/>
              <a:gd name="connsiteY7" fmla="*/ 350191 h 641227"/>
              <a:gd name="connsiteX8" fmla="*/ 391020 w 871479"/>
              <a:gd name="connsiteY8" fmla="*/ 640980 h 641227"/>
              <a:gd name="connsiteX9" fmla="*/ 406060 w 871479"/>
              <a:gd name="connsiteY9" fmla="*/ 641227 h 641227"/>
              <a:gd name="connsiteX10" fmla="*/ 871480 w 871479"/>
              <a:gd name="connsiteY10" fmla="*/ 321121 h 641227"/>
              <a:gd name="connsiteX11" fmla="*/ 864355 w 871479"/>
              <a:gd name="connsiteY11" fmla="*/ 320606 h 641227"/>
              <a:gd name="connsiteX12" fmla="*/ 871480 w 871479"/>
              <a:gd name="connsiteY12" fmla="*/ 320092 h 641227"/>
              <a:gd name="connsiteX13" fmla="*/ 391020 w 871479"/>
              <a:gd name="connsiteY13" fmla="*/ 242 h 641227"/>
              <a:gd name="connsiteX14" fmla="*/ 391496 w 871479"/>
              <a:gd name="connsiteY14" fmla="*/ 626692 h 641227"/>
              <a:gd name="connsiteX15" fmla="*/ 42348 w 871479"/>
              <a:gd name="connsiteY15" fmla="*/ 320615 h 641227"/>
              <a:gd name="connsiteX16" fmla="*/ 391496 w 871479"/>
              <a:gd name="connsiteY16" fmla="*/ 14530 h 641227"/>
              <a:gd name="connsiteX17" fmla="*/ 857155 w 871479"/>
              <a:gd name="connsiteY17" fmla="*/ 320606 h 641227"/>
              <a:gd name="connsiteX18" fmla="*/ 391496 w 871479"/>
              <a:gd name="connsiteY18" fmla="*/ 626692 h 64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479" h="641227">
                <a:moveTo>
                  <a:pt x="391020" y="242"/>
                </a:moveTo>
                <a:cubicBezTo>
                  <a:pt x="175898" y="7548"/>
                  <a:pt x="81124" y="133754"/>
                  <a:pt x="35433" y="291031"/>
                </a:cubicBezTo>
                <a:cubicBezTo>
                  <a:pt x="25765" y="246435"/>
                  <a:pt x="19155" y="200248"/>
                  <a:pt x="14201" y="154290"/>
                </a:cubicBezTo>
                <a:lnTo>
                  <a:pt x="0" y="155814"/>
                </a:lnTo>
                <a:cubicBezTo>
                  <a:pt x="5991" y="211449"/>
                  <a:pt x="14354" y="267419"/>
                  <a:pt x="27555" y="320606"/>
                </a:cubicBezTo>
                <a:cubicBezTo>
                  <a:pt x="14364" y="373813"/>
                  <a:pt x="5991" y="429781"/>
                  <a:pt x="0" y="485417"/>
                </a:cubicBezTo>
                <a:lnTo>
                  <a:pt x="14201" y="486941"/>
                </a:lnTo>
                <a:cubicBezTo>
                  <a:pt x="19155" y="440983"/>
                  <a:pt x="25765" y="394777"/>
                  <a:pt x="35433" y="350191"/>
                </a:cubicBezTo>
                <a:cubicBezTo>
                  <a:pt x="81124" y="507477"/>
                  <a:pt x="175898" y="633674"/>
                  <a:pt x="391020" y="640980"/>
                </a:cubicBezTo>
                <a:cubicBezTo>
                  <a:pt x="395983" y="641151"/>
                  <a:pt x="400983" y="641227"/>
                  <a:pt x="406060" y="641227"/>
                </a:cubicBezTo>
                <a:cubicBezTo>
                  <a:pt x="595789" y="641227"/>
                  <a:pt x="857069" y="523498"/>
                  <a:pt x="871480" y="321121"/>
                </a:cubicBezTo>
                <a:lnTo>
                  <a:pt x="864355" y="320606"/>
                </a:lnTo>
                <a:lnTo>
                  <a:pt x="871480" y="320092"/>
                </a:lnTo>
                <a:cubicBezTo>
                  <a:pt x="856649" y="112323"/>
                  <a:pt x="581663" y="-6101"/>
                  <a:pt x="391020" y="242"/>
                </a:cubicBezTo>
                <a:close/>
                <a:moveTo>
                  <a:pt x="391496" y="626692"/>
                </a:moveTo>
                <a:cubicBezTo>
                  <a:pt x="173945" y="619310"/>
                  <a:pt x="83991" y="484303"/>
                  <a:pt x="42348" y="320615"/>
                </a:cubicBezTo>
                <a:cubicBezTo>
                  <a:pt x="84001" y="156910"/>
                  <a:pt x="173945" y="21912"/>
                  <a:pt x="391496" y="14530"/>
                </a:cubicBezTo>
                <a:cubicBezTo>
                  <a:pt x="571805" y="8167"/>
                  <a:pt x="842715" y="124581"/>
                  <a:pt x="857155" y="320606"/>
                </a:cubicBezTo>
                <a:cubicBezTo>
                  <a:pt x="842733" y="516631"/>
                  <a:pt x="572062" y="633197"/>
                  <a:pt x="391496" y="626692"/>
                </a:cubicBezTo>
                <a:close/>
              </a:path>
            </a:pathLst>
          </a:custGeom>
          <a:solidFill>
            <a:srgbClr val="FBD302"/>
          </a:solidFill>
          <a:ln w="6350" cap="flat">
            <a:solidFill>
              <a:srgbClr val="FBD30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1A428371-D3BB-8808-027D-3D5029347554}"/>
              </a:ext>
            </a:extLst>
          </p:cNvPr>
          <p:cNvSpPr txBox="1"/>
          <p:nvPr/>
        </p:nvSpPr>
        <p:spPr>
          <a:xfrm>
            <a:off x="5384805" y="2841236"/>
            <a:ext cx="6161266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此處提示您報名報表審核流程， 彩色圖示表示已完成程序，</a:t>
            </a:r>
            <a:endParaRPr lang="en-US" altLang="zh-TW" sz="32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3200" b="1" dirty="0">
                <a:solidFill>
                  <a:schemeClr val="bg1"/>
                </a:solidFill>
              </a:rPr>
              <a:t>彩色閃動圖示表示正在進行程序， 灰色圖示表示正尚未進行程序。 </a:t>
            </a:r>
            <a:endParaRPr lang="zh-CN" altLang="en-US" sz="32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17" descr="图形用户界面&#10;&#10;描述已自动生成">
            <a:extLst>
              <a:ext uri="{FF2B5EF4-FFF2-40B4-BE49-F238E27FC236}">
                <a16:creationId xmlns:a16="http://schemas.microsoft.com/office/drawing/2014/main" id="{C92A5600-13F8-9954-CBA2-8E7530EDA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72" y="-216418"/>
            <a:ext cx="2941321" cy="22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4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E4EF74E-A0E1-CEA7-1266-8C9125CE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6" y="1354820"/>
            <a:ext cx="11176908" cy="5156848"/>
          </a:xfrm>
          <a:prstGeom prst="rect">
            <a:avLst/>
          </a:prstGeom>
        </p:spPr>
      </p:pic>
      <p:sp>
        <p:nvSpPr>
          <p:cNvPr id="13" name="任意多边形: 形状 52">
            <a:extLst>
              <a:ext uri="{FF2B5EF4-FFF2-40B4-BE49-F238E27FC236}">
                <a16:creationId xmlns:a16="http://schemas.microsoft.com/office/drawing/2014/main" id="{F3E929F9-C094-256D-21CF-C227323D37C2}"/>
              </a:ext>
            </a:extLst>
          </p:cNvPr>
          <p:cNvSpPr/>
          <p:nvPr/>
        </p:nvSpPr>
        <p:spPr>
          <a:xfrm rot="10800000">
            <a:off x="1914592" y="4134193"/>
            <a:ext cx="3099487" cy="942312"/>
          </a:xfrm>
          <a:custGeom>
            <a:avLst/>
            <a:gdLst>
              <a:gd name="connsiteX0" fmla="*/ 391020 w 871479"/>
              <a:gd name="connsiteY0" fmla="*/ 242 h 641227"/>
              <a:gd name="connsiteX1" fmla="*/ 35433 w 871479"/>
              <a:gd name="connsiteY1" fmla="*/ 291031 h 641227"/>
              <a:gd name="connsiteX2" fmla="*/ 14201 w 871479"/>
              <a:gd name="connsiteY2" fmla="*/ 154290 h 641227"/>
              <a:gd name="connsiteX3" fmla="*/ 0 w 871479"/>
              <a:gd name="connsiteY3" fmla="*/ 155814 h 641227"/>
              <a:gd name="connsiteX4" fmla="*/ 27555 w 871479"/>
              <a:gd name="connsiteY4" fmla="*/ 320606 h 641227"/>
              <a:gd name="connsiteX5" fmla="*/ 0 w 871479"/>
              <a:gd name="connsiteY5" fmla="*/ 485417 h 641227"/>
              <a:gd name="connsiteX6" fmla="*/ 14201 w 871479"/>
              <a:gd name="connsiteY6" fmla="*/ 486941 h 641227"/>
              <a:gd name="connsiteX7" fmla="*/ 35433 w 871479"/>
              <a:gd name="connsiteY7" fmla="*/ 350191 h 641227"/>
              <a:gd name="connsiteX8" fmla="*/ 391020 w 871479"/>
              <a:gd name="connsiteY8" fmla="*/ 640980 h 641227"/>
              <a:gd name="connsiteX9" fmla="*/ 406060 w 871479"/>
              <a:gd name="connsiteY9" fmla="*/ 641227 h 641227"/>
              <a:gd name="connsiteX10" fmla="*/ 871480 w 871479"/>
              <a:gd name="connsiteY10" fmla="*/ 321121 h 641227"/>
              <a:gd name="connsiteX11" fmla="*/ 864355 w 871479"/>
              <a:gd name="connsiteY11" fmla="*/ 320606 h 641227"/>
              <a:gd name="connsiteX12" fmla="*/ 871480 w 871479"/>
              <a:gd name="connsiteY12" fmla="*/ 320092 h 641227"/>
              <a:gd name="connsiteX13" fmla="*/ 391020 w 871479"/>
              <a:gd name="connsiteY13" fmla="*/ 242 h 641227"/>
              <a:gd name="connsiteX14" fmla="*/ 391496 w 871479"/>
              <a:gd name="connsiteY14" fmla="*/ 626692 h 641227"/>
              <a:gd name="connsiteX15" fmla="*/ 42348 w 871479"/>
              <a:gd name="connsiteY15" fmla="*/ 320615 h 641227"/>
              <a:gd name="connsiteX16" fmla="*/ 391496 w 871479"/>
              <a:gd name="connsiteY16" fmla="*/ 14530 h 641227"/>
              <a:gd name="connsiteX17" fmla="*/ 857155 w 871479"/>
              <a:gd name="connsiteY17" fmla="*/ 320606 h 641227"/>
              <a:gd name="connsiteX18" fmla="*/ 391496 w 871479"/>
              <a:gd name="connsiteY18" fmla="*/ 626692 h 64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479" h="641227">
                <a:moveTo>
                  <a:pt x="391020" y="242"/>
                </a:moveTo>
                <a:cubicBezTo>
                  <a:pt x="175898" y="7548"/>
                  <a:pt x="81124" y="133754"/>
                  <a:pt x="35433" y="291031"/>
                </a:cubicBezTo>
                <a:cubicBezTo>
                  <a:pt x="25765" y="246435"/>
                  <a:pt x="19155" y="200248"/>
                  <a:pt x="14201" y="154290"/>
                </a:cubicBezTo>
                <a:lnTo>
                  <a:pt x="0" y="155814"/>
                </a:lnTo>
                <a:cubicBezTo>
                  <a:pt x="5991" y="211449"/>
                  <a:pt x="14354" y="267419"/>
                  <a:pt x="27555" y="320606"/>
                </a:cubicBezTo>
                <a:cubicBezTo>
                  <a:pt x="14364" y="373813"/>
                  <a:pt x="5991" y="429781"/>
                  <a:pt x="0" y="485417"/>
                </a:cubicBezTo>
                <a:lnTo>
                  <a:pt x="14201" y="486941"/>
                </a:lnTo>
                <a:cubicBezTo>
                  <a:pt x="19155" y="440983"/>
                  <a:pt x="25765" y="394777"/>
                  <a:pt x="35433" y="350191"/>
                </a:cubicBezTo>
                <a:cubicBezTo>
                  <a:pt x="81124" y="507477"/>
                  <a:pt x="175898" y="633674"/>
                  <a:pt x="391020" y="640980"/>
                </a:cubicBezTo>
                <a:cubicBezTo>
                  <a:pt x="395983" y="641151"/>
                  <a:pt x="400983" y="641227"/>
                  <a:pt x="406060" y="641227"/>
                </a:cubicBezTo>
                <a:cubicBezTo>
                  <a:pt x="595789" y="641227"/>
                  <a:pt x="857069" y="523498"/>
                  <a:pt x="871480" y="321121"/>
                </a:cubicBezTo>
                <a:lnTo>
                  <a:pt x="864355" y="320606"/>
                </a:lnTo>
                <a:lnTo>
                  <a:pt x="871480" y="320092"/>
                </a:lnTo>
                <a:cubicBezTo>
                  <a:pt x="856649" y="112323"/>
                  <a:pt x="581663" y="-6101"/>
                  <a:pt x="391020" y="242"/>
                </a:cubicBezTo>
                <a:close/>
                <a:moveTo>
                  <a:pt x="391496" y="626692"/>
                </a:moveTo>
                <a:cubicBezTo>
                  <a:pt x="173945" y="619310"/>
                  <a:pt x="83991" y="484303"/>
                  <a:pt x="42348" y="320615"/>
                </a:cubicBezTo>
                <a:cubicBezTo>
                  <a:pt x="84001" y="156910"/>
                  <a:pt x="173945" y="21912"/>
                  <a:pt x="391496" y="14530"/>
                </a:cubicBezTo>
                <a:cubicBezTo>
                  <a:pt x="571805" y="8167"/>
                  <a:pt x="842715" y="124581"/>
                  <a:pt x="857155" y="320606"/>
                </a:cubicBezTo>
                <a:cubicBezTo>
                  <a:pt x="842733" y="516631"/>
                  <a:pt x="572062" y="633197"/>
                  <a:pt x="391496" y="626692"/>
                </a:cubicBezTo>
                <a:close/>
              </a:path>
            </a:pathLst>
          </a:custGeom>
          <a:solidFill>
            <a:srgbClr val="FBD302"/>
          </a:solidFill>
          <a:ln w="6350" cap="flat">
            <a:solidFill>
              <a:srgbClr val="FBD30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1A428371-D3BB-8808-027D-3D5029347554}"/>
              </a:ext>
            </a:extLst>
          </p:cNvPr>
          <p:cNvSpPr txBox="1"/>
          <p:nvPr/>
        </p:nvSpPr>
        <p:spPr>
          <a:xfrm>
            <a:off x="5243611" y="2306193"/>
            <a:ext cx="6161266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具原住民族籍身分教師請點選「是」，並填選族別及上傳身分證明檢附文件。 </a:t>
            </a:r>
            <a:endParaRPr lang="en-US" altLang="zh-TW" sz="32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3200" b="1" dirty="0">
                <a:solidFill>
                  <a:schemeClr val="bg1"/>
                </a:solidFill>
              </a:rPr>
              <a:t>一般身分教師請點選「否」。</a:t>
            </a:r>
            <a:endParaRPr lang="zh-CN" altLang="en-US" sz="32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17" descr="图形用户界面&#10;&#10;描述已自动生成">
            <a:extLst>
              <a:ext uri="{FF2B5EF4-FFF2-40B4-BE49-F238E27FC236}">
                <a16:creationId xmlns:a16="http://schemas.microsoft.com/office/drawing/2014/main" id="{C92A5600-13F8-9954-CBA2-8E7530EDA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72" y="-216418"/>
            <a:ext cx="2941321" cy="22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4450977" y="607124"/>
            <a:ext cx="6294558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教師年資資料請於</a:t>
            </a:r>
            <a:r>
              <a:rPr lang="en-US" altLang="zh-TW" sz="2800" b="1" dirty="0">
                <a:solidFill>
                  <a:schemeClr val="bg1"/>
                </a:solidFill>
                <a:ea typeface="..黑体UI-日本语" panose="02000000000000000000"/>
              </a:rPr>
              <a:t>『</a:t>
            </a:r>
            <a:r>
              <a:rPr lang="zh-TW" altLang="en-US" sz="2800" b="1" dirty="0">
                <a:solidFill>
                  <a:schemeClr val="bg1"/>
                </a:solidFill>
              </a:rPr>
              <a:t>教師自評</a:t>
            </a:r>
            <a:r>
              <a:rPr lang="en-US" altLang="zh-TW" sz="2800" b="1" dirty="0">
                <a:solidFill>
                  <a:schemeClr val="bg1"/>
                </a:solidFill>
                <a:ea typeface="..黑体UI-日本语" panose="02000000000000000000"/>
              </a:rPr>
              <a:t>』</a:t>
            </a:r>
            <a:r>
              <a:rPr lang="zh-TW" altLang="en-US" sz="2800" b="1" dirty="0">
                <a:solidFill>
                  <a:schemeClr val="bg1"/>
                </a:solidFill>
              </a:rPr>
              <a:t>欄位中，點選下拉選單選擇。 </a:t>
            </a:r>
            <a:endParaRPr lang="en-US" altLang="zh-TW" sz="28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2800" b="1" dirty="0">
                <a:solidFill>
                  <a:schemeClr val="bg1"/>
                </a:solidFill>
              </a:rPr>
              <a:t>點選下拉選單輸入獎懲支數。</a:t>
            </a:r>
            <a:endParaRPr lang="en-US" altLang="zh-TW" sz="28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2800" b="1" dirty="0">
                <a:solidFill>
                  <a:schemeClr val="bg1"/>
                </a:solidFill>
              </a:rPr>
              <a:t>積分總計由系統直接換算帶出。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56" descr="图形用户界面, 应用程序, Teams&#10;&#10;描述已自动生成">
            <a:extLst>
              <a:ext uri="{FF2B5EF4-FFF2-40B4-BE49-F238E27FC236}">
                <a16:creationId xmlns:a16="http://schemas.microsoft.com/office/drawing/2014/main" id="{6901879A-21F3-6F50-171A-09EFC155A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536" y="985598"/>
            <a:ext cx="2776339" cy="196509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6DD132F-4184-660E-B4C8-C4F3B68D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22" y="2704067"/>
            <a:ext cx="9533013" cy="39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3D4C0-5500-FB11-E750-CEF2A24C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C9E7C2F7-3160-1F03-E971-ACDDC416C3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F0C7FB-7458-025B-FD71-BFD7F97F01D2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62414C1-88B5-D252-B9A0-D8F89589D3A8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863F0DD-8A7C-E9D0-E166-5F2A42759731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E6D9ED-F99E-03D2-B456-82BDE2350827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02A6B6A-AC85-1363-6AE8-66562950EA26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0F6ECAA-25B7-E3C5-02CE-8BBB31629B20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6D42BD95-D1A9-B23B-5C1B-181D0FE9CEB2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5DD91E-6D73-1452-09F5-778BB9484A83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6F28E6-7499-891A-270C-6EA1BD976E3C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1149F0-0B73-76A7-B2A0-FD8888AD69D3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49CE7483-9F75-0F48-C088-836E139BFA44}"/>
              </a:ext>
            </a:extLst>
          </p:cNvPr>
          <p:cNvSpPr txBox="1"/>
          <p:nvPr/>
        </p:nvSpPr>
        <p:spPr>
          <a:xfrm>
            <a:off x="3546102" y="2113769"/>
            <a:ext cx="629455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</a:rPr>
              <a:t>切結書欄位需勾選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56" descr="图形用户界面, 应用程序, Teams&#10;&#10;描述已自动生成">
            <a:extLst>
              <a:ext uri="{FF2B5EF4-FFF2-40B4-BE49-F238E27FC236}">
                <a16:creationId xmlns:a16="http://schemas.microsoft.com/office/drawing/2014/main" id="{282208AC-1AAB-2D22-9EE7-0D3713F0A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536" y="985598"/>
            <a:ext cx="2776339" cy="196509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EB5D8BC-B241-7766-CBA6-7B7037E3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7299"/>
            <a:ext cx="12192000" cy="8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53259</TotalTime>
  <Words>851</Words>
  <Application>Microsoft Office PowerPoint</Application>
  <PresentationFormat>寬螢幕</PresentationFormat>
  <Paragraphs>74</Paragraphs>
  <Slides>20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34" baseType="lpstr">
      <vt:lpstr>..黑体UI-日本语</vt:lpstr>
      <vt:lpstr>等线</vt:lpstr>
      <vt:lpstr>Microsoft YaHei</vt:lpstr>
      <vt:lpstr>微軟正黑體</vt:lpstr>
      <vt:lpstr>Arial</vt:lpstr>
      <vt:lpstr>Calibri</vt:lpstr>
      <vt:lpstr>Calibri Light</vt:lpstr>
      <vt:lpstr>Trebuchet MS</vt:lpstr>
      <vt:lpstr>Viner Hand ITC</vt:lpstr>
      <vt:lpstr>Wingdings</vt:lpstr>
      <vt:lpstr>Wingdings 3</vt:lpstr>
      <vt:lpstr>Office 佈景主題</vt:lpstr>
      <vt:lpstr>多面向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筱涵 林</dc:creator>
  <cp:lastModifiedBy>芳綺 王</cp:lastModifiedBy>
  <cp:revision>659</cp:revision>
  <cp:lastPrinted>2019-11-13T05:49:55Z</cp:lastPrinted>
  <dcterms:created xsi:type="dcterms:W3CDTF">2019-10-23T07:42:41Z</dcterms:created>
  <dcterms:modified xsi:type="dcterms:W3CDTF">2026-03-17T06:15:29Z</dcterms:modified>
</cp:coreProperties>
</file>