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1" r:id="rId3"/>
    <p:sldId id="282" r:id="rId4"/>
    <p:sldId id="259" r:id="rId5"/>
    <p:sldId id="286" r:id="rId6"/>
    <p:sldId id="277" r:id="rId7"/>
    <p:sldId id="295" r:id="rId8"/>
    <p:sldId id="260" r:id="rId9"/>
    <p:sldId id="285" r:id="rId10"/>
    <p:sldId id="284" r:id="rId11"/>
    <p:sldId id="287" r:id="rId12"/>
    <p:sldId id="273" r:id="rId13"/>
    <p:sldId id="262" r:id="rId14"/>
    <p:sldId id="294" r:id="rId15"/>
    <p:sldId id="272" r:id="rId16"/>
    <p:sldId id="278" r:id="rId17"/>
    <p:sldId id="299" r:id="rId18"/>
    <p:sldId id="300" r:id="rId19"/>
    <p:sldId id="301" r:id="rId20"/>
    <p:sldId id="290" r:id="rId21"/>
    <p:sldId id="302" r:id="rId22"/>
    <p:sldId id="303" r:id="rId23"/>
    <p:sldId id="306" r:id="rId24"/>
    <p:sldId id="307" r:id="rId25"/>
    <p:sldId id="308" r:id="rId26"/>
    <p:sldId id="310" r:id="rId27"/>
    <p:sldId id="304" r:id="rId28"/>
    <p:sldId id="309" r:id="rId29"/>
    <p:sldId id="305" r:id="rId30"/>
    <p:sldId id="311" r:id="rId3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E23"/>
    <a:srgbClr val="F2FDF7"/>
    <a:srgbClr val="800040"/>
    <a:srgbClr val="FF0080"/>
    <a:srgbClr val="5DB07D"/>
    <a:srgbClr val="72D89A"/>
    <a:srgbClr val="FFEFCC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9" autoAdjust="0"/>
    <p:restoredTop sz="92980" autoAdjust="0"/>
  </p:normalViewPr>
  <p:slideViewPr>
    <p:cSldViewPr snapToObjects="1">
      <p:cViewPr varScale="1">
        <p:scale>
          <a:sx n="150" d="100"/>
          <a:sy n="150" d="100"/>
        </p:scale>
        <p:origin x="2376" y="126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453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31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81384-68F0-4002-8128-1F72627494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39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8725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74740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903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014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95500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866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7661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00964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1318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92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05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45482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692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135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72585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86042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6898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60373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86841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8FAC81F-7DDE-4DCB-BE31-17B383DCB7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0A0F6343-7208-40F3-848D-FFD76024D8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89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12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8.xml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4.xml"/><Relationship Id="rId5" Type="http://schemas.openxmlformats.org/officeDocument/2006/relationships/image" Target="../media/image13.png"/><Relationship Id="rId10" Type="http://schemas.microsoft.com/office/2007/relationships/hdphoto" Target="../media/hdphoto10.wdp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microsoft.com/office/2007/relationships/hdphoto" Target="../media/hdphoto1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9.png"/><Relationship Id="rId10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9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3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5.xml"/><Relationship Id="rId5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slide" Target="slide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27.xml"/><Relationship Id="rId11" Type="http://schemas.microsoft.com/office/2007/relationships/hdphoto" Target="../media/hdphoto16.wdp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7.wdp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aaassessment.ntcu.edu.tw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hyperlink" Target="https://news.hlc.edu.tw/modules/news/index.php?page=department&amp;keyword=126353&amp;id=126353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2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說明會議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3873386" y="4574162"/>
            <a:ext cx="1800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90"/>
          <p:cNvSpPr txBox="1">
            <a:spLocks noChangeArrowheads="1"/>
          </p:cNvSpPr>
          <p:nvPr/>
        </p:nvSpPr>
        <p:spPr bwMode="auto">
          <a:xfrm>
            <a:off x="4175956" y="5095895"/>
            <a:ext cx="14190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明恥國小</a:t>
            </a:r>
            <a:endParaRPr lang="en-US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100000" l="9778" r="89778">
                        <a14:foregroundMark x1="37778" y1="32444" x2="40889" y2="35556"/>
                        <a14:foregroundMark x1="52000" y1="34222" x2="56444" y2="39556"/>
                        <a14:foregroundMark x1="32000" y1="47556" x2="28889" y2="50667"/>
                        <a14:backgroundMark x1="54667" y1="88000" x2="76000" y2="89333"/>
                        <a14:backgroundMark x1="56889" y1="90222" x2="71111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4557797"/>
            <a:ext cx="2143125" cy="21431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501449"/>
              </p:ext>
            </p:extLst>
          </p:nvPr>
        </p:nvGraphicFramePr>
        <p:xfrm>
          <a:off x="1" y="823110"/>
          <a:ext cx="9144000" cy="592884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4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8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720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54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5" action="ppaction://hlinksldjump"/>
                        </a:rPr>
                        <a:t>P.6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5/28-6/2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線上隨時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線上填報試題疑義，由教育處彙整後</a:t>
                      </a: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6/2</a:t>
                      </a:r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提送中教大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5/29-6/4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學校安排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補考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hlinkClick r:id="rId6" action="ppaction://hlinksldjump"/>
                        </a:rPr>
                        <a:t>P.7</a:t>
                      </a:r>
                      <a:endParaRPr lang="zh-TW" altLang="en-US" sz="20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6/6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0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於處務公告及中教大網站公告參考答案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配合中教大時程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6/16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</a:p>
                    <a:p>
                      <a:pPr algn="l"/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上班日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7" action="ppaction://hlinksldjump"/>
                        </a:rPr>
                        <a:t>P.10</a:t>
                      </a:r>
                      <a:endParaRPr lang="en-US" altLang="zh-TW" sz="20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6/11-6/16</a:t>
                      </a:r>
                      <a:endParaRPr lang="zh-TW" alt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0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線上隨時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0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48500" y="6557958"/>
            <a:ext cx="2133600" cy="476250"/>
          </a:xfrm>
        </p:spPr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(P.17)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0" b="9441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755" y="4826866"/>
            <a:ext cx="2065146" cy="2069276"/>
          </a:xfrm>
          <a:prstGeom prst="rect">
            <a:avLst/>
          </a:prstGeom>
        </p:spPr>
      </p:pic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5/28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878027"/>
            <a:ext cx="2564324" cy="1918969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000" b="89778" l="9778" r="89778">
                        <a14:foregroundMark x1="36000" y1="32000" x2="36000" y2="32000"/>
                        <a14:foregroundMark x1="49333" y1="29333" x2="49333" y2="29333"/>
                        <a14:foregroundMark x1="48000" y1="34667" x2="48000" y2="34667"/>
                        <a14:foregroundMark x1="42667" y1="34667" x2="42667" y2="34667"/>
                        <a14:foregroundMark x1="37333" y1="36889" x2="37333" y2="3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6" y="4977172"/>
            <a:ext cx="1918969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試務監察人員分配表請參考施測說明</a:t>
            </a:r>
            <a:r>
              <a:rPr lang="en-US" altLang="zh-TW" sz="2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P.17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P.8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非經學校正式請假手續者，不得缺考；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考試遲到者一律參與考試；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未達當節施測結束時間不得繳卷。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倘學生於播放聽力測驗後才抵達考場，則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06826" y="1992561"/>
            <a:ext cx="71684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單一選擇題，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鉛筆畫卡。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選項為國小為                國中為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1010914" y="4778723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數學科除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不得攜入試場以外，其餘工具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可帶入試場。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407" y="3025913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1738" y="3861896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F88A6EB-0865-444F-ADB2-510227BD7A0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9588" y="2517980"/>
            <a:ext cx="1019175" cy="31432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176113D4-F7B9-4D33-A1EE-B4AC8347B27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11654" y="2515128"/>
            <a:ext cx="99060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34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矩形圖說文字 5"/>
          <p:cNvSpPr/>
          <p:nvPr/>
        </p:nvSpPr>
        <p:spPr>
          <a:xfrm>
            <a:off x="6804247" y="82557"/>
            <a:ext cx="2334351" cy="4390559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、學生應試，請學生確認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自己的答案卡資訊是否正確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、如有誤，請學生直接在錯誤地方更正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15" name="矩形 14"/>
          <p:cNvSpPr/>
          <p:nvPr/>
        </p:nvSpPr>
        <p:spPr>
          <a:xfrm>
            <a:off x="2807804" y="219053"/>
            <a:ext cx="32403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59782" y="160256"/>
            <a:ext cx="4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0918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可使用備用卡</a:t>
            </a: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相使用，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使用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跨科目使用備用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卡，請在科目欄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位更正科目名稱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、更正班級座號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後轉入之學生，請用備用卡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3" name="矩形 2"/>
          <p:cNvSpPr/>
          <p:nvPr/>
        </p:nvSpPr>
        <p:spPr>
          <a:xfrm>
            <a:off x="2355528" y="15376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82519" y="1537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身心障礙學生 </a:t>
            </a: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普通班級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智能障礙學生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須考試，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成績不列統計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，其他障礙學生須考試，成績列統計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「集中式特教班」不應試、不列成績統計。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0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4028" y="939389"/>
            <a:ext cx="7361770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名單：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處務公告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【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126353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】</a:t>
            </a:r>
          </a:p>
          <a:p>
            <a:pPr marL="342900" marR="0" lvl="0" indent="-342900" algn="l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另闢試場之試卷袋已另成袋，答案卡請學校在領回後，另抽取。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採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人工報讀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由學校自行安排人力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及試辦國小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(25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電腦軟體報讀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英聽除外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，請在施測前先安裝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NVDA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軟體，並測試語音報讀正常運作。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不</a:t>
            </a:r>
            <a:r>
              <a:rPr lang="zh-TW" altLang="zh-TW" sz="2000" dirty="0"/>
              <a:t>另附報讀</a:t>
            </a:r>
            <a:r>
              <a:rPr lang="en-US" altLang="zh-TW" sz="2000" dirty="0"/>
              <a:t>CD(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於當節考試說明時間於處務公告提供檔案下載，開放模式</a:t>
            </a:r>
            <a:r>
              <a:rPr lang="en-US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:</a:t>
            </a:r>
            <a:r>
              <a:rPr lang="zh-TW" altLang="zh-TW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限學校</a:t>
            </a:r>
            <a:r>
              <a:rPr lang="en-US" altLang="zh-TW" sz="2000" dirty="0"/>
              <a:t>)</a:t>
            </a:r>
            <a:r>
              <a:rPr lang="zh-TW" altLang="zh-TW" sz="2000" dirty="0"/>
              <a:t>。</a:t>
            </a:r>
            <a:r>
              <a:rPr lang="en-US" altLang="zh-TW" sz="20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(P14)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國中、小英語聽力報讀，請於各另闢試場使用播放器實施。  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身心障礙學生應考服務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P.9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18" y="5222669"/>
            <a:ext cx="1824365" cy="183251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D05D9D9-0074-47E7-93D5-67E9842A4AC0}"/>
              </a:ext>
            </a:extLst>
          </p:cNvPr>
          <p:cNvSpPr/>
          <p:nvPr/>
        </p:nvSpPr>
        <p:spPr>
          <a:xfrm>
            <a:off x="8077218" y="939389"/>
            <a:ext cx="845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P.14</a:t>
            </a:r>
            <a:r>
              <a:rPr lang="en-US" altLang="zh-TW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22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試卷彌封說明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6" action="ppaction://hlinksldjump"/>
              </a:rPr>
              <a:t>P.10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rId7" action="ppaction://hlinksldjump"/>
              </a:rPr>
              <a:t>p.32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40086" y="2963668"/>
            <a:ext cx="6549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國小一、二年級國語文試卷彌封袋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請與其他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zh-TW" altLang="en-US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年級答案卡分開裝箱彌封。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defRPr/>
            </a:pPr>
            <a:r>
              <a:rPr lang="en-US" altLang="zh-TW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答案卡彌封箱</a:t>
            </a:r>
            <a:r>
              <a:rPr lang="zh-TW" altLang="en-US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請將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「缺考學生</a:t>
            </a:r>
            <a:r>
              <a:rPr lang="zh-TW" altLang="zh-TW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名單」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、「試務監察人員巡場紀錄表」及「臂章」置</a:t>
            </a:r>
            <a:r>
              <a:rPr lang="zh-TW" altLang="en-US" sz="2500" b="1" u="sng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最上層</a:t>
            </a:r>
            <a:r>
              <a:rPr lang="en-US" altLang="zh-TW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25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316286" y="5245546"/>
            <a:ext cx="6732748" cy="95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5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各校當日考完試於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下午</a:t>
            </a: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點前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，請將彌封箱送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 回所屬試務中心學校。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倘若監考老師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未附答案卡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彌封袋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，請將答案卡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置入原試卷袋進行彌封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、簽名，再送回教務處。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872461" y="4878649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如果彌封箱不足，可用空箱彌封並貼彌封單核章 </a:t>
            </a:r>
            <a:r>
              <a:rPr kumimoji="0" lang="en-US" altLang="zh-TW" sz="2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78" y="4782131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684" y="4719177"/>
            <a:ext cx="2240868" cy="224086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2F4B5-11A1-4DEE-946E-E64AF68F66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6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1159285" y="692696"/>
            <a:ext cx="75926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學年度基本學習能力檢核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說明會內容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219" y1="41094" x2="15469" y2="46719"/>
                        <a14:foregroundMark x1="27344" y1="44688" x2="26563" y2="59062"/>
                        <a14:foregroundMark x1="30781" y1="43281" x2="30938" y2="61563"/>
                        <a14:foregroundMark x1="66250" y1="39688" x2="60781" y2="47344"/>
                        <a14:foregroundMark x1="74844" y1="43750" x2="75625" y2="61563"/>
                        <a14:foregroundMark x1="68281" y1="52031" x2="83281" y2="51563"/>
                        <a14:foregroundMark x1="31094" y1="52812" x2="39375" y2="52500"/>
                        <a14:foregroundMark x1="31719" y1="42344" x2="39063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864">
            <a:off x="279497" y="4248555"/>
            <a:ext cx="1941458" cy="19414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2024844"/>
            <a:ext cx="60846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 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建置國民中小學教育長期資料庫學生基本學習能力施測說明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55">
            <a:off x="7232409" y="4229220"/>
            <a:ext cx="1548975" cy="23374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3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059832" y="55597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  </a:t>
            </a:r>
            <a:r>
              <a:rPr lang="en-US" altLang="zh-TW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438" y="1371600"/>
            <a:ext cx="5373216" cy="5373216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940B82B-9FE6-4ACB-8820-EC533EF92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866775"/>
            <a:ext cx="74866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03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-72516" y="11373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P.6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4C2A3F0-DC4D-42C5-BAA9-282B17C3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623" y="0"/>
            <a:ext cx="5146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P.7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8691335-094D-4BC0-81FB-8D43F8D1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290" y="0"/>
            <a:ext cx="465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94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P.8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B2F7B3-09D3-4959-AC86-541DB4FE2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65" y="0"/>
            <a:ext cx="5634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611560" y="657704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P.9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541DD08-1C9F-41F1-B497-B7D1BCA2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86" y="0"/>
            <a:ext cx="5079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DDA81C-B5A1-445B-8E0F-A70FC6A6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hlinkClick r:id="rId2" action="ppaction://hlinksldjump"/>
              </a:rPr>
              <a:t>p.14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80D50B-A363-4D46-87F5-AF38A3E4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BEE9DF4-D490-494A-B182-C9F16E421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674" y="0"/>
            <a:ext cx="4088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7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P.10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BCCFEDD-474A-4FA3-83A4-EABDEE46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594" y="0"/>
            <a:ext cx="5083896" cy="685800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3848F35-02FF-46B7-9D5C-F39564345F7B}"/>
              </a:ext>
            </a:extLst>
          </p:cNvPr>
          <p:cNvSpPr txBox="1"/>
          <p:nvPr/>
        </p:nvSpPr>
        <p:spPr>
          <a:xfrm>
            <a:off x="755576" y="5423544"/>
            <a:ext cx="121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latin typeface="+mj-ea"/>
                <a:ea typeface="+mj-ea"/>
                <a:hlinkClick r:id="rId4" action="ppaction://hlinksldjump"/>
              </a:rPr>
              <a:t>P.10</a:t>
            </a: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41747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7BBF2C-2BF0-4E30-A49D-180CCC56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hlinkClick r:id="rId2" action="ppaction://hlinksldjump"/>
              </a:rPr>
              <a:t>P.17</a:t>
            </a:r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D41C9B7-090F-4F19-BDEA-8C1FF630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B5263C1-CAB3-40F2-BA75-225822DA4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751" y="0"/>
            <a:ext cx="43904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030EB9A-DA4F-47D8-AF92-236F72827FCB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P.34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30A55E6-17FD-4FE7-AA2D-DB46082E7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01" y="0"/>
            <a:ext cx="514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85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642120" y="1581472"/>
            <a:ext cx="19577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8848" y="2743200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施測、試務工作重點說明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66" b="90625" l="2930" r="97266">
                        <a14:foregroundMark x1="27344" y1="55273" x2="27539" y2="58008"/>
                        <a14:foregroundMark x1="27148" y1="53711" x2="25977" y2="53516"/>
                        <a14:foregroundMark x1="25781" y1="52539" x2="22852" y2="55859"/>
                        <a14:foregroundMark x1="26563" y1="50781" x2="27344" y2="54492"/>
                        <a14:foregroundMark x1="29297" y1="50000" x2="30664" y2="56836"/>
                        <a14:foregroundMark x1="30664" y1="49414" x2="24023" y2="66797"/>
                        <a14:foregroundMark x1="28125" y1="60938" x2="25000" y2="68359"/>
                        <a14:foregroundMark x1="20898" y1="67773" x2="12695" y2="75195"/>
                        <a14:foregroundMark x1="9375" y1="71094" x2="12305" y2="74609"/>
                        <a14:foregroundMark x1="27148" y1="64844" x2="34766" y2="68359"/>
                        <a14:foregroundMark x1="30664" y1="50195" x2="32813" y2="60156"/>
                        <a14:foregroundMark x1="30664" y1="49219" x2="34766" y2="59180"/>
                        <a14:foregroundMark x1="30273" y1="49609" x2="41016" y2="54102"/>
                        <a14:foregroundMark x1="32813" y1="51953" x2="32813" y2="51953"/>
                        <a14:foregroundMark x1="33594" y1="52734" x2="30664" y2="49414"/>
                        <a14:foregroundMark x1="16016" y1="34570" x2="13672" y2="39453"/>
                        <a14:foregroundMark x1="14844" y1="37500" x2="26563" y2="37109"/>
                        <a14:foregroundMark x1="16211" y1="34570" x2="20898" y2="36914"/>
                        <a14:foregroundMark x1="35938" y1="68555" x2="45898" y2="69531"/>
                        <a14:foregroundMark x1="51172" y1="56836" x2="63281" y2="61523"/>
                        <a14:foregroundMark x1="60547" y1="58789" x2="74414" y2="50195"/>
                        <a14:foregroundMark x1="74414" y1="49023" x2="71094" y2="62109"/>
                        <a14:foregroundMark x1="72070" y1="56055" x2="72266" y2="59961"/>
                        <a14:foregroundMark x1="71875" y1="62695" x2="66602" y2="65039"/>
                        <a14:foregroundMark x1="67188" y1="65430" x2="71680" y2="71094"/>
                        <a14:foregroundMark x1="71875" y1="71094" x2="76953" y2="66992"/>
                        <a14:foregroundMark x1="76953" y1="66992" x2="78711" y2="69727"/>
                        <a14:foregroundMark x1="78711" y1="69727" x2="79297" y2="69336"/>
                        <a14:foregroundMark x1="68555" y1="68164" x2="58789" y2="74023"/>
                        <a14:foregroundMark x1="83398" y1="68555" x2="86328" y2="72266"/>
                        <a14:foregroundMark x1="91602" y1="68164" x2="94727" y2="70313"/>
                        <a14:foregroundMark x1="74219" y1="49219" x2="77734" y2="47266"/>
                        <a14:foregroundMark x1="77734" y1="47266" x2="77734" y2="47266"/>
                        <a14:foregroundMark x1="77930" y1="46875" x2="82031" y2="59180"/>
                        <a14:foregroundMark x1="76563" y1="49023" x2="77344" y2="60352"/>
                        <a14:foregroundMark x1="82227" y1="42383" x2="91406" y2="45117"/>
                        <a14:foregroundMark x1="63867" y1="34375" x2="63477" y2="37695"/>
                        <a14:backgroundMark x1="39258" y1="69727" x2="39844" y2="67578"/>
                        <a14:backgroundMark x1="39648" y1="70508" x2="41211" y2="68750"/>
                        <a14:backgroundMark x1="39063" y1="69336" x2="37891" y2="67188"/>
                        <a14:backgroundMark x1="81836" y1="52344" x2="81836" y2="52344"/>
                        <a14:backgroundMark x1="81055" y1="54297" x2="81055" y2="54297"/>
                        <a14:backgroundMark x1="41406" y1="67383" x2="41406" y2="67383"/>
                        <a14:backgroundMark x1="40625" y1="68750" x2="40625" y2="68750"/>
                        <a14:backgroundMark x1="39063" y1="68359" x2="39063" y2="6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132" y="3528030"/>
            <a:ext cx="2798440" cy="279844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739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87675E-7FCB-4C69-9963-FD004589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D8C40A1-5B3C-4523-858D-35AC8CAC0E91}"/>
              </a:ext>
            </a:extLst>
          </p:cNvPr>
          <p:cNvSpPr txBox="1"/>
          <p:nvPr/>
        </p:nvSpPr>
        <p:spPr>
          <a:xfrm>
            <a:off x="790575" y="310137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P.32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8E9ECF4-EB1F-424A-8244-311130C8F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829" y="0"/>
            <a:ext cx="474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97" y="233264"/>
            <a:ext cx="9182100" cy="64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484482" y="836712"/>
            <a:ext cx="27827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測驗目的</a:t>
            </a:r>
            <a:endParaRPr lang="en-US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7700" y="3909140"/>
            <a:ext cx="70927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建立本縣國民教育長期資料庫，俾利進行教育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長期性之基礎研究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，作為擬定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教育政策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之參考，以提升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教學效能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學習成效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534729" y="1596787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辦理全縣國中小學生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學習能力檢核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，提供教師相關數據，進行學習診斷、差異化教學，並落實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學習扶助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教學輔導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34729" y="2924944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分析不同背景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變項學生於國語、數學、英語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表現的差異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情形，提供適性教學參考。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68605"/>
            <a:ext cx="1534932" cy="2236759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265093" y="188640"/>
            <a:ext cx="66519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學生個人特質量表線上施測目的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學生個人特質量表線上施測，瞭解學生個人動機、學習態度以及學習方法等個人特質。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7" y="2810455"/>
            <a:ext cx="71287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進行線上填報。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填寫時間：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/>
              <a:t>：</a:t>
            </a:r>
            <a:r>
              <a:rPr lang="en-US" altLang="zh-TW" sz="2800" b="1" dirty="0">
                <a:solidFill>
                  <a:schemeClr val="accent3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https://saaassessment.ntcu.edu.tw/</a:t>
            </a:r>
            <a:endParaRPr lang="en-US" altLang="zh-TW" sz="2800" b="1" dirty="0">
              <a:solidFill>
                <a:schemeClr val="accent3"/>
              </a:solidFill>
            </a:endParaRPr>
          </a:p>
          <a:p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3013396"/>
            <a:ext cx="8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126353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2" b="99887" l="9375" r="98191">
                        <a14:foregroundMark x1="32566" y1="65688" x2="32566" y2="65688"/>
                        <a14:foregroundMark x1="38816" y1="59932" x2="20559" y2="68623"/>
                        <a14:foregroundMark x1="22039" y1="69074" x2="35362" y2="79684"/>
                        <a14:foregroundMark x1="61842" y1="59932" x2="81579" y2="45937"/>
                        <a14:foregroundMark x1="81579" y1="45034" x2="96217" y2="19074"/>
                        <a14:foregroundMark x1="40132" y1="96953" x2="41612" y2="99323"/>
                        <a14:foregroundMark x1="54934" y1="96501" x2="53454" y2="99887"/>
                        <a14:backgroundMark x1="33882" y1="72009" x2="33224" y2="75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468604"/>
            <a:ext cx="1534932" cy="2236759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6228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851464"/>
              </p:ext>
            </p:extLst>
          </p:nvPr>
        </p:nvGraphicFramePr>
        <p:xfrm>
          <a:off x="137312" y="901619"/>
          <a:ext cx="8827176" cy="583974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3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6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66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5/19(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10:00-12:30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明恥國小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各校領取：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、答案卡</a:t>
                      </a:r>
                      <a:endParaRPr lang="en-US" altLang="zh-TW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en-US" altLang="zh-TW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4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、監試人員臂章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施測</a:t>
                      </a:r>
                      <a:endParaRPr lang="en-US" altLang="zh-TW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說明會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如答案卡有漏印等問題，請於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zh-TW" altLang="zh-TW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日下班前向課程教學科反應。</a:t>
                      </a:r>
                      <a:r>
                        <a:rPr lang="en-US" altLang="zh-TW" sz="24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091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5/7-6/30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517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3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專車載運試卷至中心學校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5/27(</a:t>
                      </a:r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24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5" action="ppaction://hlinksldjump"/>
                        </a:rPr>
                        <a:t>P.5</a:t>
                      </a:r>
                      <a:r>
                        <a:rPr lang="zh-TW" altLang="en-US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84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p.4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846326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en-US" altLang="zh-TW" sz="20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788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p.5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54876"/>
              </p:ext>
            </p:extLst>
          </p:nvPr>
        </p:nvGraphicFramePr>
        <p:xfrm>
          <a:off x="359531" y="1520788"/>
          <a:ext cx="8413984" cy="511256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96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2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endParaRPr lang="en-US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聽力、閱讀</a:t>
                      </a:r>
                      <a:r>
                        <a:rPr lang="en-US" alt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alt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23666</TotalTime>
  <Words>1751</Words>
  <Application>Microsoft Office PowerPoint</Application>
  <PresentationFormat>如螢幕大小 (4:3)</PresentationFormat>
  <Paragraphs>294</Paragraphs>
  <Slides>30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7" baseType="lpstr">
      <vt:lpstr>微軟正黑體</vt:lpstr>
      <vt:lpstr>新細明體</vt:lpstr>
      <vt:lpstr>標楷體</vt:lpstr>
      <vt:lpstr>Arial</vt:lpstr>
      <vt:lpstr>Calibri</vt:lpstr>
      <vt:lpstr>Garamond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p.14</vt:lpstr>
      <vt:lpstr>PowerPoint 簡報</vt:lpstr>
      <vt:lpstr>P.17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謝瑋鎧</cp:lastModifiedBy>
  <cp:revision>379</cp:revision>
  <cp:lastPrinted>2022-05-16T01:50:05Z</cp:lastPrinted>
  <dcterms:modified xsi:type="dcterms:W3CDTF">2026-05-18T08:55:10Z</dcterms:modified>
</cp:coreProperties>
</file>